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1309350" cx="20104100"/>
  <p:notesSz cx="20104100" cy="1130935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Montserrat ExtraBold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27" roundtripDataSignature="AMtx7mj0GDKn0sz3o2XFcfzeZ+bFGroH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ExtraBold-boldItalic.fntdata"/><Relationship Id="rId25" Type="http://schemas.openxmlformats.org/officeDocument/2006/relationships/font" Target="fonts/MontserratExtraBold-bold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f140afa94_0_0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31f140afa94_0_0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/>
          <p:nvPr>
            <p:ph type="title"/>
          </p:nvPr>
        </p:nvSpPr>
        <p:spPr>
          <a:xfrm>
            <a:off x="547463" y="1935713"/>
            <a:ext cx="19009172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body"/>
          </p:nvPr>
        </p:nvSpPr>
        <p:spPr>
          <a:xfrm>
            <a:off x="1516049" y="3399382"/>
            <a:ext cx="16856075" cy="667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29" y="10470"/>
            <a:ext cx="20095241" cy="112876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/>
          <p:nvPr/>
        </p:nvSpPr>
        <p:spPr>
          <a:xfrm>
            <a:off x="17374013" y="10758637"/>
            <a:ext cx="2078989" cy="428625"/>
          </a:xfrm>
          <a:custGeom>
            <a:rect b="b" l="l" r="r" t="t"/>
            <a:pathLst>
              <a:path extrusionOk="0" h="428625" w="2078990">
                <a:moveTo>
                  <a:pt x="1864592" y="0"/>
                </a:moveTo>
                <a:lnTo>
                  <a:pt x="214077" y="0"/>
                </a:lnTo>
                <a:lnTo>
                  <a:pt x="165144" y="5679"/>
                </a:lnTo>
                <a:lnTo>
                  <a:pt x="120144" y="21844"/>
                </a:lnTo>
                <a:lnTo>
                  <a:pt x="80387" y="47183"/>
                </a:lnTo>
                <a:lnTo>
                  <a:pt x="47183" y="80387"/>
                </a:lnTo>
                <a:lnTo>
                  <a:pt x="21844" y="120144"/>
                </a:lnTo>
                <a:lnTo>
                  <a:pt x="5679" y="165144"/>
                </a:lnTo>
                <a:lnTo>
                  <a:pt x="0" y="214077"/>
                </a:lnTo>
                <a:lnTo>
                  <a:pt x="5679" y="263006"/>
                </a:lnTo>
                <a:lnTo>
                  <a:pt x="21844" y="308003"/>
                </a:lnTo>
                <a:lnTo>
                  <a:pt x="47183" y="347758"/>
                </a:lnTo>
                <a:lnTo>
                  <a:pt x="80387" y="380961"/>
                </a:lnTo>
                <a:lnTo>
                  <a:pt x="120144" y="406300"/>
                </a:lnTo>
                <a:lnTo>
                  <a:pt x="165144" y="422464"/>
                </a:lnTo>
                <a:lnTo>
                  <a:pt x="214077" y="428144"/>
                </a:lnTo>
                <a:lnTo>
                  <a:pt x="1864592" y="428144"/>
                </a:lnTo>
                <a:lnTo>
                  <a:pt x="1913524" y="422464"/>
                </a:lnTo>
                <a:lnTo>
                  <a:pt x="1958523" y="406300"/>
                </a:lnTo>
                <a:lnTo>
                  <a:pt x="1998278" y="380961"/>
                </a:lnTo>
                <a:lnTo>
                  <a:pt x="2031479" y="347758"/>
                </a:lnTo>
                <a:lnTo>
                  <a:pt x="2056817" y="308003"/>
                </a:lnTo>
                <a:lnTo>
                  <a:pt x="2072980" y="263006"/>
                </a:lnTo>
                <a:lnTo>
                  <a:pt x="2078659" y="214077"/>
                </a:lnTo>
                <a:lnTo>
                  <a:pt x="2072980" y="165144"/>
                </a:lnTo>
                <a:lnTo>
                  <a:pt x="2056817" y="120144"/>
                </a:lnTo>
                <a:lnTo>
                  <a:pt x="2031479" y="80387"/>
                </a:lnTo>
                <a:lnTo>
                  <a:pt x="1998278" y="47183"/>
                </a:lnTo>
                <a:lnTo>
                  <a:pt x="1958523" y="21844"/>
                </a:lnTo>
                <a:lnTo>
                  <a:pt x="1913524" y="5679"/>
                </a:lnTo>
                <a:lnTo>
                  <a:pt x="1864592" y="0"/>
                </a:lnTo>
                <a:close/>
              </a:path>
            </a:pathLst>
          </a:custGeom>
          <a:solidFill>
            <a:srgbClr val="053F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0"/>
          <p:cNvSpPr txBox="1"/>
          <p:nvPr>
            <p:ph type="title"/>
          </p:nvPr>
        </p:nvSpPr>
        <p:spPr>
          <a:xfrm>
            <a:off x="547463" y="1935713"/>
            <a:ext cx="19009172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547463" y="1935713"/>
            <a:ext cx="19009172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0470"/>
            <a:ext cx="20104099" cy="112980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8"/>
          <p:cNvSpPr txBox="1"/>
          <p:nvPr>
            <p:ph type="title"/>
          </p:nvPr>
        </p:nvSpPr>
        <p:spPr>
          <a:xfrm>
            <a:off x="547463" y="1935713"/>
            <a:ext cx="19009172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 u="none" cap="none" strike="noStrike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8"/>
          <p:cNvSpPr txBox="1"/>
          <p:nvPr>
            <p:ph idx="1" type="body"/>
          </p:nvPr>
        </p:nvSpPr>
        <p:spPr>
          <a:xfrm>
            <a:off x="1516049" y="3399382"/>
            <a:ext cx="16856075" cy="667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8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0"/>
            <a:ext cx="20104099" cy="1129808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/>
          <p:nvPr>
            <p:ph type="title"/>
          </p:nvPr>
        </p:nvSpPr>
        <p:spPr>
          <a:xfrm>
            <a:off x="8133119" y="3953498"/>
            <a:ext cx="3879850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31F20"/>
                </a:solidFill>
              </a:rPr>
              <a:t>Módulo 3, Sesión 3</a:t>
            </a:r>
            <a:endParaRPr sz="3100"/>
          </a:p>
        </p:txBody>
      </p:sp>
      <p:sp>
        <p:nvSpPr>
          <p:cNvPr id="49" name="Google Shape;49;p1"/>
          <p:cNvSpPr txBox="1"/>
          <p:nvPr/>
        </p:nvSpPr>
        <p:spPr>
          <a:xfrm>
            <a:off x="2771403" y="4847626"/>
            <a:ext cx="14561819" cy="2927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800100" marR="61150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rPr>
              <a:t>REFLEXIONES PROFESIONALES PARA LA CO-CONSTRUCCIÓN DE COMUNIDADES</a:t>
            </a:r>
            <a:endParaRPr sz="4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rPr>
              <a:t>EDUCATIVAS INCLUSIVAS CON PERSPECTIVA</a:t>
            </a:r>
            <a:endParaRPr sz="4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1430" rtl="0" algn="ctr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rPr>
              <a:t>DE GÉNERO</a:t>
            </a:r>
            <a:endParaRPr sz="4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" y="10470"/>
            <a:ext cx="20095241" cy="1128761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"/>
          <p:cNvSpPr/>
          <p:nvPr/>
        </p:nvSpPr>
        <p:spPr>
          <a:xfrm>
            <a:off x="17374013" y="10758637"/>
            <a:ext cx="2078989" cy="428625"/>
          </a:xfrm>
          <a:custGeom>
            <a:rect b="b" l="l" r="r" t="t"/>
            <a:pathLst>
              <a:path extrusionOk="0" h="428625" w="2078990">
                <a:moveTo>
                  <a:pt x="1864592" y="0"/>
                </a:moveTo>
                <a:lnTo>
                  <a:pt x="214077" y="0"/>
                </a:lnTo>
                <a:lnTo>
                  <a:pt x="165144" y="5679"/>
                </a:lnTo>
                <a:lnTo>
                  <a:pt x="120144" y="21844"/>
                </a:lnTo>
                <a:lnTo>
                  <a:pt x="80387" y="47183"/>
                </a:lnTo>
                <a:lnTo>
                  <a:pt x="47183" y="80387"/>
                </a:lnTo>
                <a:lnTo>
                  <a:pt x="21844" y="120144"/>
                </a:lnTo>
                <a:lnTo>
                  <a:pt x="5679" y="165144"/>
                </a:lnTo>
                <a:lnTo>
                  <a:pt x="0" y="214077"/>
                </a:lnTo>
                <a:lnTo>
                  <a:pt x="5679" y="263006"/>
                </a:lnTo>
                <a:lnTo>
                  <a:pt x="21844" y="308003"/>
                </a:lnTo>
                <a:lnTo>
                  <a:pt x="47183" y="347758"/>
                </a:lnTo>
                <a:lnTo>
                  <a:pt x="80387" y="380961"/>
                </a:lnTo>
                <a:lnTo>
                  <a:pt x="120144" y="406300"/>
                </a:lnTo>
                <a:lnTo>
                  <a:pt x="165144" y="422464"/>
                </a:lnTo>
                <a:lnTo>
                  <a:pt x="214077" y="428144"/>
                </a:lnTo>
                <a:lnTo>
                  <a:pt x="1864592" y="428144"/>
                </a:lnTo>
                <a:lnTo>
                  <a:pt x="1913524" y="422464"/>
                </a:lnTo>
                <a:lnTo>
                  <a:pt x="1958523" y="406300"/>
                </a:lnTo>
                <a:lnTo>
                  <a:pt x="1998278" y="380961"/>
                </a:lnTo>
                <a:lnTo>
                  <a:pt x="2031479" y="347758"/>
                </a:lnTo>
                <a:lnTo>
                  <a:pt x="2056817" y="308003"/>
                </a:lnTo>
                <a:lnTo>
                  <a:pt x="2072980" y="263006"/>
                </a:lnTo>
                <a:lnTo>
                  <a:pt x="2078659" y="214077"/>
                </a:lnTo>
                <a:lnTo>
                  <a:pt x="2072980" y="165144"/>
                </a:lnTo>
                <a:lnTo>
                  <a:pt x="2056817" y="120144"/>
                </a:lnTo>
                <a:lnTo>
                  <a:pt x="2031479" y="80387"/>
                </a:lnTo>
                <a:lnTo>
                  <a:pt x="1998278" y="47183"/>
                </a:lnTo>
                <a:lnTo>
                  <a:pt x="1958523" y="21844"/>
                </a:lnTo>
                <a:lnTo>
                  <a:pt x="1913524" y="5679"/>
                </a:lnTo>
                <a:lnTo>
                  <a:pt x="1864592" y="0"/>
                </a:lnTo>
                <a:close/>
              </a:path>
            </a:pathLst>
          </a:custGeom>
          <a:solidFill>
            <a:srgbClr val="053F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"/>
          <p:cNvSpPr txBox="1"/>
          <p:nvPr/>
        </p:nvSpPr>
        <p:spPr>
          <a:xfrm>
            <a:off x="3620697" y="9166226"/>
            <a:ext cx="15569565" cy="197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2835910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3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¿Qué oportunidades y barreras existen dentro de la comunidad edu- cativa para fortalecer este enfoque?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junji.gob.cl</a:t>
            </a:r>
            <a:endParaRPr sz="2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 txBox="1"/>
          <p:nvPr>
            <p:ph type="title"/>
          </p:nvPr>
        </p:nvSpPr>
        <p:spPr>
          <a:xfrm>
            <a:off x="6676866" y="1935713"/>
            <a:ext cx="7208520" cy="779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B6DAD"/>
                </a:solidFill>
              </a:rPr>
              <a:t>PROBLEMATIZACIÓN</a:t>
            </a:r>
            <a:endParaRPr/>
          </a:p>
        </p:txBody>
      </p:sp>
      <p:sp>
        <p:nvSpPr>
          <p:cNvPr id="58" name="Google Shape;58;p2"/>
          <p:cNvSpPr txBox="1"/>
          <p:nvPr/>
        </p:nvSpPr>
        <p:spPr>
          <a:xfrm>
            <a:off x="1809234" y="2931026"/>
            <a:ext cx="15123160" cy="864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150">
            <a:spAutoFit/>
          </a:bodyPr>
          <a:lstStyle/>
          <a:p>
            <a:pPr indent="-273685" lvl="0" marL="286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300"/>
              <a:buFont typeface="Montserrat"/>
              <a:buAutoNum type="arabicPeriod"/>
            </a:pPr>
            <a:r>
              <a:rPr b="1" lang="en-US" sz="23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Introducción a la reflexión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187325" lvl="1" marL="52451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888ABD"/>
              </a:buClr>
              <a:buSzPts val="2150"/>
              <a:buFont typeface="Montserrat Medium"/>
              <a:buChar char="•"/>
            </a:pPr>
            <a:r>
              <a:rPr i="1" lang="en-US" sz="2150">
                <a:solidFill>
                  <a:srgbClr val="888AB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“¿Qué significa para ustedes ser parte de una comunidad educativa inclusiva y con enfoque de género?”</a:t>
            </a:r>
            <a:endParaRPr sz="215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999933" y="3518219"/>
            <a:ext cx="287655" cy="287655"/>
          </a:xfrm>
          <a:custGeom>
            <a:rect b="b" l="l" r="r" t="t"/>
            <a:pathLst>
              <a:path extrusionOk="0" h="287654" w="287655">
                <a:moveTo>
                  <a:pt x="143796" y="0"/>
                </a:moveTo>
                <a:lnTo>
                  <a:pt x="98347" y="7330"/>
                </a:lnTo>
                <a:lnTo>
                  <a:pt x="58874" y="27742"/>
                </a:lnTo>
                <a:lnTo>
                  <a:pt x="27746" y="58867"/>
                </a:lnTo>
                <a:lnTo>
                  <a:pt x="7331" y="98338"/>
                </a:lnTo>
                <a:lnTo>
                  <a:pt x="0" y="143786"/>
                </a:lnTo>
                <a:lnTo>
                  <a:pt x="7331" y="189233"/>
                </a:lnTo>
                <a:lnTo>
                  <a:pt x="27746" y="228704"/>
                </a:lnTo>
                <a:lnTo>
                  <a:pt x="58874" y="259830"/>
                </a:lnTo>
                <a:lnTo>
                  <a:pt x="98347" y="280242"/>
                </a:lnTo>
                <a:lnTo>
                  <a:pt x="143796" y="287572"/>
                </a:lnTo>
                <a:lnTo>
                  <a:pt x="189244" y="280242"/>
                </a:lnTo>
                <a:lnTo>
                  <a:pt x="228715" y="259830"/>
                </a:lnTo>
                <a:lnTo>
                  <a:pt x="259840" y="228704"/>
                </a:lnTo>
                <a:lnTo>
                  <a:pt x="280252" y="189233"/>
                </a:lnTo>
                <a:lnTo>
                  <a:pt x="287582" y="143786"/>
                </a:lnTo>
                <a:lnTo>
                  <a:pt x="280252" y="98338"/>
                </a:lnTo>
                <a:lnTo>
                  <a:pt x="259840" y="58867"/>
                </a:lnTo>
                <a:lnTo>
                  <a:pt x="228715" y="27742"/>
                </a:lnTo>
                <a:lnTo>
                  <a:pt x="189244" y="7330"/>
                </a:lnTo>
                <a:lnTo>
                  <a:pt x="143796" y="0"/>
                </a:lnTo>
                <a:close/>
              </a:path>
            </a:pathLst>
          </a:custGeom>
          <a:solidFill>
            <a:srgbClr val="6B6DA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3046" y="3580027"/>
            <a:ext cx="137147" cy="15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1494" y="4245954"/>
            <a:ext cx="8241110" cy="464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type="title"/>
          </p:nvPr>
        </p:nvSpPr>
        <p:spPr>
          <a:xfrm>
            <a:off x="993046" y="1758073"/>
            <a:ext cx="18563700" cy="1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64769" lvl="0" marL="76835" marR="5080" rtl="0" algn="l">
              <a:lnSpc>
                <a:spcPct val="110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CA0B2"/>
                </a:solidFill>
              </a:rPr>
              <a:t>REFLEXIÓN SOBRE EL SENTIDO DE COMUNIDAD Y COLABORACIÓN PARA LA IMPLEMENTACIÓN DE PRÁCTICAS EDUCATIVAS INCLUSIVAS Y CON ENFOQUE DE GÉNERO</a:t>
            </a:r>
            <a:endParaRPr sz="3300"/>
          </a:p>
        </p:txBody>
      </p:sp>
      <p:pic>
        <p:nvPicPr>
          <p:cNvPr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65062" y="6376769"/>
            <a:ext cx="7361032" cy="410458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>
            <p:ph idx="1" type="body"/>
          </p:nvPr>
        </p:nvSpPr>
        <p:spPr>
          <a:xfrm>
            <a:off x="1516049" y="3399382"/>
            <a:ext cx="16856075" cy="667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45720" rtl="0" algn="l">
              <a:lnSpc>
                <a:spcPct val="13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sentido de comunidad y la colaboración son pilares fundamentales para la implementación de prácticas educativas inclusivas y con enfo- que de género, especialmente en contextos donde la educación busca transformar realidades y garantizar derechos.</a:t>
            </a:r>
            <a:endParaRPr/>
          </a:p>
          <a:p>
            <a:pPr indent="0" lvl="0" marL="12700" marR="5080" rtl="0" algn="l">
              <a:lnSpc>
                <a:spcPct val="1338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en-US"/>
              <a:t>Estas prácticas no solo dependen de las decisiones individuales de los docentes o directivos, sino también de la acción conjunta de todas las actorías que conforman la comunidad educativa: familias, estudiantes, educadoras, educadores, equipos directivos y la sociedad en general.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33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89255" marR="7122159" rtl="0" algn="l">
              <a:lnSpc>
                <a:spcPct val="130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50">
                <a:latin typeface="Montserrat"/>
                <a:ea typeface="Montserrat"/>
                <a:cs typeface="Montserrat"/>
                <a:sym typeface="Montserrat"/>
              </a:rPr>
              <a:t>En este contexto, las prácticas educativas inclusivas con enfoque de género requieren: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indent="-234950" lvl="0" marL="822960" marR="6348730" rtl="0" algn="l">
              <a:lnSpc>
                <a:spcPct val="124000"/>
              </a:lnSpc>
              <a:spcBef>
                <a:spcPts val="495"/>
              </a:spcBef>
              <a:spcAft>
                <a:spcPts val="0"/>
              </a:spcAft>
              <a:buClr>
                <a:srgbClr val="0CA0B2"/>
              </a:buClr>
              <a:buSzPts val="2050"/>
              <a:buFont typeface="Montserrat SemiBold"/>
              <a:buAutoNum type="arabicPeriod"/>
            </a:pPr>
            <a:r>
              <a:rPr b="1" lang="en-US" sz="2050">
                <a:solidFill>
                  <a:srgbClr val="0CA0B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 espacio seguro y equitativo: </a:t>
            </a:r>
            <a:r>
              <a:rPr lang="en-US" sz="2050">
                <a:solidFill>
                  <a:srgbClr val="0CA0B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comunidad debe garantizar que cada estudiante, independientemente de su género, origen, capacidades o si- tuación socioeconómica, se sienta valorado y aceptado.</a:t>
            </a:r>
            <a:endParaRPr sz="205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90195" lvl="0" marL="878205" marR="6301105" rtl="0" algn="l">
              <a:lnSpc>
                <a:spcPct val="124000"/>
              </a:lnSpc>
              <a:spcBef>
                <a:spcPts val="740"/>
              </a:spcBef>
              <a:spcAft>
                <a:spcPts val="0"/>
              </a:spcAft>
              <a:buClr>
                <a:srgbClr val="0CA0B2"/>
              </a:buClr>
              <a:buSzPts val="2050"/>
              <a:buFont typeface="Montserrat SemiBold"/>
              <a:buAutoNum type="arabicPeriod"/>
            </a:pPr>
            <a:r>
              <a:rPr b="1" lang="en-US" sz="2050">
                <a:solidFill>
                  <a:srgbClr val="0CA0B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Compromiso compartido: </a:t>
            </a:r>
            <a:r>
              <a:rPr lang="en-US" sz="2050">
                <a:solidFill>
                  <a:srgbClr val="0CA0B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 miembros de la comunidad deben asu- mir la responsabilidad de promover la igualdad, no como una tarea aislada, sino como un objetivo colectivo que beneficia a todos y todas.</a:t>
            </a:r>
            <a:endParaRPr sz="205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7654" lvl="0" marL="875664" marR="6365240" rtl="0" algn="just">
              <a:lnSpc>
                <a:spcPct val="124000"/>
              </a:lnSpc>
              <a:spcBef>
                <a:spcPts val="745"/>
              </a:spcBef>
              <a:spcAft>
                <a:spcPts val="0"/>
              </a:spcAft>
              <a:buClr>
                <a:srgbClr val="0CA0B2"/>
              </a:buClr>
              <a:buSzPts val="2050"/>
              <a:buFont typeface="Montserrat SemiBold"/>
              <a:buAutoNum type="arabicPeriod"/>
            </a:pPr>
            <a:r>
              <a:rPr b="1" lang="en-US" sz="2050">
                <a:solidFill>
                  <a:srgbClr val="0CA0B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Valoración de la diversidad: </a:t>
            </a:r>
            <a:r>
              <a:rPr lang="en-US" sz="2050">
                <a:solidFill>
                  <a:srgbClr val="0CA0B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Reconocer las diferencias no como obstácu- los, sino como oportunidades para enriquecer el aprendizaje y fomentar la empatía.</a:t>
            </a:r>
            <a:endParaRPr sz="205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0"/>
            <a:ext cx="20104099" cy="1129808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 txBox="1"/>
          <p:nvPr>
            <p:ph type="title"/>
          </p:nvPr>
        </p:nvSpPr>
        <p:spPr>
          <a:xfrm>
            <a:off x="547463" y="1935713"/>
            <a:ext cx="19009172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-737869" lvl="0" marL="1779904" marR="508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EL ROL DE LAS COMUNIDADES DE APRENDIZAJE EN LA INCORPORACIÓN DE LA PERSPECTIVA DE GÉNERO</a:t>
            </a:r>
            <a:endParaRPr sz="4500"/>
          </a:p>
        </p:txBody>
      </p:sp>
      <p:sp>
        <p:nvSpPr>
          <p:cNvPr id="75" name="Google Shape;75;p4"/>
          <p:cNvSpPr txBox="1"/>
          <p:nvPr/>
        </p:nvSpPr>
        <p:spPr>
          <a:xfrm>
            <a:off x="1809234" y="3894208"/>
            <a:ext cx="16137255" cy="608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La perspectiva de género en educación implica cuestionar y transformar las dinámicas que perpetúan desigualdades entre hombres y mujeres, así como entre identidades de género diversas. Las comunidades de aprendizaje facilitan este proceso al: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indent="-205740" lvl="0" marL="571500" marR="1780539" rtl="0" algn="l">
              <a:lnSpc>
                <a:spcPct val="135800"/>
              </a:lnSpc>
              <a:spcBef>
                <a:spcPts val="1955"/>
              </a:spcBef>
              <a:spcAft>
                <a:spcPts val="0"/>
              </a:spcAft>
              <a:buClr>
                <a:srgbClr val="EF6D6B"/>
              </a:buClr>
              <a:buSzPts val="2150"/>
              <a:buFont typeface="Montserrat ExtraBold"/>
              <a:buChar char="•"/>
            </a:pPr>
            <a:r>
              <a:rPr b="1" lang="en-US" sz="2150">
                <a:solidFill>
                  <a:srgbClr val="EF6D6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Fomentar la reflexión crítica: </a:t>
            </a:r>
            <a:r>
              <a:rPr lang="en-US" sz="21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Proporcionan espacios seguros para que los participantes analicen cómo las prácticas y normas actuales refuerzan estereotipos de género y consideren estrategias para cambiarlas.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indent="-205740" lvl="0" marL="571500" marR="4789170" rtl="0" algn="l">
              <a:lnSpc>
                <a:spcPct val="135800"/>
              </a:lnSpc>
              <a:spcBef>
                <a:spcPts val="905"/>
              </a:spcBef>
              <a:spcAft>
                <a:spcPts val="0"/>
              </a:spcAft>
              <a:buClr>
                <a:srgbClr val="EF6D6B"/>
              </a:buClr>
              <a:buSzPts val="2150"/>
              <a:buFont typeface="Montserrat ExtraBold"/>
              <a:buChar char="•"/>
            </a:pPr>
            <a:r>
              <a:rPr b="1" lang="en-US" sz="2150">
                <a:solidFill>
                  <a:srgbClr val="EF6D6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Promover el aprendizaje colaborativo: </a:t>
            </a:r>
            <a:r>
              <a:rPr lang="en-US" sz="21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Los integrantes intercambian ideas, experiencias y recursos, enriqueciendo su comprensión del enfoque de género y sus aplicaciones en el ámbito educativo.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indent="-205740" lvl="0" marL="571500" marR="4840605" rtl="0" algn="l">
              <a:lnSpc>
                <a:spcPct val="135800"/>
              </a:lnSpc>
              <a:spcBef>
                <a:spcPts val="910"/>
              </a:spcBef>
              <a:spcAft>
                <a:spcPts val="0"/>
              </a:spcAft>
              <a:buClr>
                <a:srgbClr val="EF6D6B"/>
              </a:buClr>
              <a:buSzPts val="2150"/>
              <a:buFont typeface="Montserrat ExtraBold"/>
              <a:buChar char="•"/>
            </a:pPr>
            <a:r>
              <a:rPr b="1" lang="en-US" sz="2150">
                <a:solidFill>
                  <a:srgbClr val="EF6D6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Construir un enfoque integral: </a:t>
            </a:r>
            <a:r>
              <a:rPr lang="en-US" sz="21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Al incluir a diversos actores de la comuni- dad educativa, estas comunidades aseguran que las intervenciones tengan en cuenta múltiples perspectivas, necesidades y contextos.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2041817" y="5884639"/>
            <a:ext cx="287655" cy="287655"/>
          </a:xfrm>
          <a:custGeom>
            <a:rect b="b" l="l" r="r" t="t"/>
            <a:pathLst>
              <a:path extrusionOk="0" h="287654" w="287655">
                <a:moveTo>
                  <a:pt x="143796" y="0"/>
                </a:moveTo>
                <a:lnTo>
                  <a:pt x="98347" y="7330"/>
                </a:lnTo>
                <a:lnTo>
                  <a:pt x="58874" y="27742"/>
                </a:lnTo>
                <a:lnTo>
                  <a:pt x="27746" y="58867"/>
                </a:lnTo>
                <a:lnTo>
                  <a:pt x="7331" y="98338"/>
                </a:lnTo>
                <a:lnTo>
                  <a:pt x="0" y="143786"/>
                </a:lnTo>
                <a:lnTo>
                  <a:pt x="7331" y="189233"/>
                </a:lnTo>
                <a:lnTo>
                  <a:pt x="27746" y="228704"/>
                </a:lnTo>
                <a:lnTo>
                  <a:pt x="58874" y="259830"/>
                </a:lnTo>
                <a:lnTo>
                  <a:pt x="98347" y="280242"/>
                </a:lnTo>
                <a:lnTo>
                  <a:pt x="143796" y="287572"/>
                </a:lnTo>
                <a:lnTo>
                  <a:pt x="189244" y="280242"/>
                </a:lnTo>
                <a:lnTo>
                  <a:pt x="228715" y="259830"/>
                </a:lnTo>
                <a:lnTo>
                  <a:pt x="259840" y="228704"/>
                </a:lnTo>
                <a:lnTo>
                  <a:pt x="280252" y="189233"/>
                </a:lnTo>
                <a:lnTo>
                  <a:pt x="287582" y="143786"/>
                </a:lnTo>
                <a:lnTo>
                  <a:pt x="280252" y="98338"/>
                </a:lnTo>
                <a:lnTo>
                  <a:pt x="259840" y="58867"/>
                </a:lnTo>
                <a:lnTo>
                  <a:pt x="228715" y="27742"/>
                </a:lnTo>
                <a:lnTo>
                  <a:pt x="189244" y="7330"/>
                </a:lnTo>
                <a:lnTo>
                  <a:pt x="143796" y="0"/>
                </a:lnTo>
                <a:close/>
              </a:path>
            </a:pathLst>
          </a:custGeom>
          <a:solidFill>
            <a:srgbClr val="EF6D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4929" y="5946447"/>
            <a:ext cx="137147" cy="15727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"/>
          <p:cNvSpPr/>
          <p:nvPr/>
        </p:nvSpPr>
        <p:spPr>
          <a:xfrm>
            <a:off x="2041817" y="7319150"/>
            <a:ext cx="287655" cy="287655"/>
          </a:xfrm>
          <a:custGeom>
            <a:rect b="b" l="l" r="r" t="t"/>
            <a:pathLst>
              <a:path extrusionOk="0" h="287654" w="287655">
                <a:moveTo>
                  <a:pt x="143796" y="0"/>
                </a:moveTo>
                <a:lnTo>
                  <a:pt x="98347" y="7330"/>
                </a:lnTo>
                <a:lnTo>
                  <a:pt x="58874" y="27742"/>
                </a:lnTo>
                <a:lnTo>
                  <a:pt x="27746" y="58867"/>
                </a:lnTo>
                <a:lnTo>
                  <a:pt x="7331" y="98338"/>
                </a:lnTo>
                <a:lnTo>
                  <a:pt x="0" y="143786"/>
                </a:lnTo>
                <a:lnTo>
                  <a:pt x="7331" y="189233"/>
                </a:lnTo>
                <a:lnTo>
                  <a:pt x="27746" y="228704"/>
                </a:lnTo>
                <a:lnTo>
                  <a:pt x="58874" y="259830"/>
                </a:lnTo>
                <a:lnTo>
                  <a:pt x="98347" y="280242"/>
                </a:lnTo>
                <a:lnTo>
                  <a:pt x="143796" y="287572"/>
                </a:lnTo>
                <a:lnTo>
                  <a:pt x="189244" y="280242"/>
                </a:lnTo>
                <a:lnTo>
                  <a:pt x="228715" y="259830"/>
                </a:lnTo>
                <a:lnTo>
                  <a:pt x="259840" y="228704"/>
                </a:lnTo>
                <a:lnTo>
                  <a:pt x="280252" y="189233"/>
                </a:lnTo>
                <a:lnTo>
                  <a:pt x="287582" y="143786"/>
                </a:lnTo>
                <a:lnTo>
                  <a:pt x="280252" y="98338"/>
                </a:lnTo>
                <a:lnTo>
                  <a:pt x="259840" y="58867"/>
                </a:lnTo>
                <a:lnTo>
                  <a:pt x="228715" y="27742"/>
                </a:lnTo>
                <a:lnTo>
                  <a:pt x="189244" y="7330"/>
                </a:lnTo>
                <a:lnTo>
                  <a:pt x="143796" y="0"/>
                </a:lnTo>
                <a:close/>
              </a:path>
            </a:pathLst>
          </a:custGeom>
          <a:solidFill>
            <a:srgbClr val="EF6D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4929" y="7380957"/>
            <a:ext cx="137147" cy="15727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/>
          <p:nvPr/>
        </p:nvSpPr>
        <p:spPr>
          <a:xfrm>
            <a:off x="2041817" y="8753662"/>
            <a:ext cx="287655" cy="287655"/>
          </a:xfrm>
          <a:custGeom>
            <a:rect b="b" l="l" r="r" t="t"/>
            <a:pathLst>
              <a:path extrusionOk="0" h="287654" w="287655">
                <a:moveTo>
                  <a:pt x="143796" y="0"/>
                </a:moveTo>
                <a:lnTo>
                  <a:pt x="98347" y="7330"/>
                </a:lnTo>
                <a:lnTo>
                  <a:pt x="58874" y="27742"/>
                </a:lnTo>
                <a:lnTo>
                  <a:pt x="27746" y="58867"/>
                </a:lnTo>
                <a:lnTo>
                  <a:pt x="7331" y="98338"/>
                </a:lnTo>
                <a:lnTo>
                  <a:pt x="0" y="143786"/>
                </a:lnTo>
                <a:lnTo>
                  <a:pt x="7331" y="189233"/>
                </a:lnTo>
                <a:lnTo>
                  <a:pt x="27746" y="228704"/>
                </a:lnTo>
                <a:lnTo>
                  <a:pt x="58874" y="259830"/>
                </a:lnTo>
                <a:lnTo>
                  <a:pt x="98347" y="280242"/>
                </a:lnTo>
                <a:lnTo>
                  <a:pt x="143796" y="287572"/>
                </a:lnTo>
                <a:lnTo>
                  <a:pt x="189244" y="280242"/>
                </a:lnTo>
                <a:lnTo>
                  <a:pt x="228715" y="259830"/>
                </a:lnTo>
                <a:lnTo>
                  <a:pt x="259840" y="228704"/>
                </a:lnTo>
                <a:lnTo>
                  <a:pt x="280252" y="189233"/>
                </a:lnTo>
                <a:lnTo>
                  <a:pt x="287582" y="143786"/>
                </a:lnTo>
                <a:lnTo>
                  <a:pt x="280252" y="98338"/>
                </a:lnTo>
                <a:lnTo>
                  <a:pt x="259840" y="58867"/>
                </a:lnTo>
                <a:lnTo>
                  <a:pt x="228715" y="27742"/>
                </a:lnTo>
                <a:lnTo>
                  <a:pt x="189244" y="7330"/>
                </a:lnTo>
                <a:lnTo>
                  <a:pt x="143796" y="0"/>
                </a:lnTo>
                <a:close/>
              </a:path>
            </a:pathLst>
          </a:custGeom>
          <a:solidFill>
            <a:srgbClr val="EF6D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4929" y="8815468"/>
            <a:ext cx="137147" cy="15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92583" y="7601863"/>
            <a:ext cx="6366298" cy="2952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/>
          <p:nvPr/>
        </p:nvSpPr>
        <p:spPr>
          <a:xfrm>
            <a:off x="1319331" y="5486744"/>
            <a:ext cx="5445125" cy="3654425"/>
          </a:xfrm>
          <a:custGeom>
            <a:rect b="b" l="l" r="r" t="t"/>
            <a:pathLst>
              <a:path extrusionOk="0" h="3654425" w="5445125">
                <a:moveTo>
                  <a:pt x="5444860" y="0"/>
                </a:moveTo>
                <a:lnTo>
                  <a:pt x="0" y="0"/>
                </a:lnTo>
                <a:lnTo>
                  <a:pt x="0" y="3654338"/>
                </a:lnTo>
                <a:lnTo>
                  <a:pt x="5444860" y="3654338"/>
                </a:lnTo>
                <a:lnTo>
                  <a:pt x="5444860" y="0"/>
                </a:lnTo>
                <a:close/>
              </a:path>
            </a:pathLst>
          </a:custGeom>
          <a:solidFill>
            <a:srgbClr val="E3F3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7434328" y="5486744"/>
            <a:ext cx="5445125" cy="3654425"/>
          </a:xfrm>
          <a:custGeom>
            <a:rect b="b" l="l" r="r" t="t"/>
            <a:pathLst>
              <a:path extrusionOk="0" h="3654425" w="5445125">
                <a:moveTo>
                  <a:pt x="5444860" y="0"/>
                </a:moveTo>
                <a:lnTo>
                  <a:pt x="0" y="0"/>
                </a:lnTo>
                <a:lnTo>
                  <a:pt x="0" y="3654338"/>
                </a:lnTo>
                <a:lnTo>
                  <a:pt x="5444860" y="3654338"/>
                </a:lnTo>
                <a:lnTo>
                  <a:pt x="5444860" y="0"/>
                </a:lnTo>
                <a:close/>
              </a:path>
            </a:pathLst>
          </a:custGeom>
          <a:solidFill>
            <a:srgbClr val="E3F3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13256141" y="5402976"/>
            <a:ext cx="5612659" cy="3738192"/>
            <a:chOff x="13256141" y="5402976"/>
            <a:chExt cx="5612659" cy="3738192"/>
          </a:xfrm>
        </p:grpSpPr>
        <p:sp>
          <p:nvSpPr>
            <p:cNvPr id="90" name="Google Shape;90;p5"/>
            <p:cNvSpPr/>
            <p:nvPr/>
          </p:nvSpPr>
          <p:spPr>
            <a:xfrm>
              <a:off x="13423675" y="5486743"/>
              <a:ext cx="5445125" cy="3654425"/>
            </a:xfrm>
            <a:custGeom>
              <a:rect b="b" l="l" r="r" t="t"/>
              <a:pathLst>
                <a:path extrusionOk="0" h="3654425" w="5445125">
                  <a:moveTo>
                    <a:pt x="5444860" y="0"/>
                  </a:moveTo>
                  <a:lnTo>
                    <a:pt x="0" y="0"/>
                  </a:lnTo>
                  <a:lnTo>
                    <a:pt x="0" y="3654338"/>
                  </a:lnTo>
                  <a:lnTo>
                    <a:pt x="5444860" y="3654338"/>
                  </a:lnTo>
                  <a:lnTo>
                    <a:pt x="5444860" y="0"/>
                  </a:lnTo>
                  <a:close/>
                </a:path>
              </a:pathLst>
            </a:custGeom>
            <a:solidFill>
              <a:srgbClr val="E3F3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13256141" y="5402976"/>
              <a:ext cx="733425" cy="733425"/>
            </a:xfrm>
            <a:custGeom>
              <a:rect b="b" l="l" r="r" t="t"/>
              <a:pathLst>
                <a:path extrusionOk="0" h="733425" w="733425">
                  <a:moveTo>
                    <a:pt x="366480" y="0"/>
                  </a:moveTo>
                  <a:lnTo>
                    <a:pt x="320510" y="2855"/>
                  </a:lnTo>
                  <a:lnTo>
                    <a:pt x="276243" y="11192"/>
                  </a:lnTo>
                  <a:lnTo>
                    <a:pt x="234024" y="24668"/>
                  </a:lnTo>
                  <a:lnTo>
                    <a:pt x="194196" y="42938"/>
                  </a:lnTo>
                  <a:lnTo>
                    <a:pt x="157102" y="65661"/>
                  </a:lnTo>
                  <a:lnTo>
                    <a:pt x="123086" y="92491"/>
                  </a:lnTo>
                  <a:lnTo>
                    <a:pt x="92491" y="123086"/>
                  </a:lnTo>
                  <a:lnTo>
                    <a:pt x="65661" y="157102"/>
                  </a:lnTo>
                  <a:lnTo>
                    <a:pt x="42938" y="194196"/>
                  </a:lnTo>
                  <a:lnTo>
                    <a:pt x="24668" y="234024"/>
                  </a:lnTo>
                  <a:lnTo>
                    <a:pt x="11192" y="276243"/>
                  </a:lnTo>
                  <a:lnTo>
                    <a:pt x="2855" y="320510"/>
                  </a:lnTo>
                  <a:lnTo>
                    <a:pt x="0" y="366480"/>
                  </a:lnTo>
                  <a:lnTo>
                    <a:pt x="2855" y="412451"/>
                  </a:lnTo>
                  <a:lnTo>
                    <a:pt x="11192" y="456718"/>
                  </a:lnTo>
                  <a:lnTo>
                    <a:pt x="24668" y="498937"/>
                  </a:lnTo>
                  <a:lnTo>
                    <a:pt x="42938" y="538765"/>
                  </a:lnTo>
                  <a:lnTo>
                    <a:pt x="65661" y="575859"/>
                  </a:lnTo>
                  <a:lnTo>
                    <a:pt x="92491" y="609875"/>
                  </a:lnTo>
                  <a:lnTo>
                    <a:pt x="123086" y="640470"/>
                  </a:lnTo>
                  <a:lnTo>
                    <a:pt x="157102" y="667300"/>
                  </a:lnTo>
                  <a:lnTo>
                    <a:pt x="194196" y="690023"/>
                  </a:lnTo>
                  <a:lnTo>
                    <a:pt x="234024" y="708293"/>
                  </a:lnTo>
                  <a:lnTo>
                    <a:pt x="276243" y="721769"/>
                  </a:lnTo>
                  <a:lnTo>
                    <a:pt x="320510" y="730106"/>
                  </a:lnTo>
                  <a:lnTo>
                    <a:pt x="366480" y="732961"/>
                  </a:lnTo>
                  <a:lnTo>
                    <a:pt x="412451" y="730106"/>
                  </a:lnTo>
                  <a:lnTo>
                    <a:pt x="456718" y="721769"/>
                  </a:lnTo>
                  <a:lnTo>
                    <a:pt x="498937" y="708293"/>
                  </a:lnTo>
                  <a:lnTo>
                    <a:pt x="538765" y="690023"/>
                  </a:lnTo>
                  <a:lnTo>
                    <a:pt x="575859" y="667300"/>
                  </a:lnTo>
                  <a:lnTo>
                    <a:pt x="609875" y="640470"/>
                  </a:lnTo>
                  <a:lnTo>
                    <a:pt x="640470" y="609875"/>
                  </a:lnTo>
                  <a:lnTo>
                    <a:pt x="667300" y="575859"/>
                  </a:lnTo>
                  <a:lnTo>
                    <a:pt x="690023" y="538765"/>
                  </a:lnTo>
                  <a:lnTo>
                    <a:pt x="708293" y="498937"/>
                  </a:lnTo>
                  <a:lnTo>
                    <a:pt x="721769" y="456718"/>
                  </a:lnTo>
                  <a:lnTo>
                    <a:pt x="730106" y="412451"/>
                  </a:lnTo>
                  <a:lnTo>
                    <a:pt x="732961" y="366480"/>
                  </a:lnTo>
                  <a:lnTo>
                    <a:pt x="730106" y="320510"/>
                  </a:lnTo>
                  <a:lnTo>
                    <a:pt x="721769" y="276243"/>
                  </a:lnTo>
                  <a:lnTo>
                    <a:pt x="708293" y="234024"/>
                  </a:lnTo>
                  <a:lnTo>
                    <a:pt x="690023" y="194196"/>
                  </a:lnTo>
                  <a:lnTo>
                    <a:pt x="667300" y="157102"/>
                  </a:lnTo>
                  <a:lnTo>
                    <a:pt x="640470" y="123086"/>
                  </a:lnTo>
                  <a:lnTo>
                    <a:pt x="609875" y="92491"/>
                  </a:lnTo>
                  <a:lnTo>
                    <a:pt x="575859" y="65661"/>
                  </a:lnTo>
                  <a:lnTo>
                    <a:pt x="538765" y="42938"/>
                  </a:lnTo>
                  <a:lnTo>
                    <a:pt x="498937" y="24668"/>
                  </a:lnTo>
                  <a:lnTo>
                    <a:pt x="456718" y="11192"/>
                  </a:lnTo>
                  <a:lnTo>
                    <a:pt x="412451" y="2855"/>
                  </a:lnTo>
                  <a:lnTo>
                    <a:pt x="366480" y="0"/>
                  </a:lnTo>
                  <a:close/>
                </a:path>
              </a:pathLst>
            </a:custGeom>
            <a:solidFill>
              <a:srgbClr val="6B6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5"/>
          <p:cNvSpPr txBox="1"/>
          <p:nvPr>
            <p:ph type="title"/>
          </p:nvPr>
        </p:nvSpPr>
        <p:spPr>
          <a:xfrm>
            <a:off x="547463" y="1935713"/>
            <a:ext cx="19009172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363219" lvl="0" marL="1408430" marR="5080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CA0B2"/>
                </a:solidFill>
              </a:rPr>
              <a:t>PLANIFICACIÓN DE FUTURAS ACCIONES Y REDES DE APOYO ENTRE PARES PARA CONTINUAR LA APLICACIÓN Y MEJORA DE</a:t>
            </a:r>
            <a:endParaRPr sz="3800"/>
          </a:p>
          <a:p>
            <a:pPr indent="0" lvl="0" marL="4056379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CA0B2"/>
                </a:solidFill>
              </a:rPr>
              <a:t>LAS PRÁCTICAS INCLUSIVAS EN EL TIEMPO</a:t>
            </a:r>
            <a:endParaRPr sz="3800"/>
          </a:p>
        </p:txBody>
      </p:sp>
      <p:sp>
        <p:nvSpPr>
          <p:cNvPr id="93" name="Google Shape;93;p5"/>
          <p:cNvSpPr txBox="1"/>
          <p:nvPr/>
        </p:nvSpPr>
        <p:spPr>
          <a:xfrm>
            <a:off x="1809234" y="3838165"/>
            <a:ext cx="16084550" cy="968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A través de un enfoque de trabajo conjunto, actualización constante y evaluación periódica, es posible asegurar que estas prácticas evolucionen y respondan a las necesidades cambiantes del contexto educativo.</a:t>
            </a:r>
            <a:endParaRPr sz="25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1151797" y="5402976"/>
            <a:ext cx="733425" cy="733425"/>
          </a:xfrm>
          <a:custGeom>
            <a:rect b="b" l="l" r="r" t="t"/>
            <a:pathLst>
              <a:path extrusionOk="0" h="733425" w="733425">
                <a:moveTo>
                  <a:pt x="366480" y="0"/>
                </a:moveTo>
                <a:lnTo>
                  <a:pt x="320510" y="2855"/>
                </a:lnTo>
                <a:lnTo>
                  <a:pt x="276243" y="11192"/>
                </a:lnTo>
                <a:lnTo>
                  <a:pt x="234024" y="24668"/>
                </a:lnTo>
                <a:lnTo>
                  <a:pt x="194196" y="42938"/>
                </a:lnTo>
                <a:lnTo>
                  <a:pt x="157102" y="65661"/>
                </a:lnTo>
                <a:lnTo>
                  <a:pt x="123086" y="92491"/>
                </a:lnTo>
                <a:lnTo>
                  <a:pt x="92491" y="123086"/>
                </a:lnTo>
                <a:lnTo>
                  <a:pt x="65661" y="157102"/>
                </a:lnTo>
                <a:lnTo>
                  <a:pt x="42938" y="194196"/>
                </a:lnTo>
                <a:lnTo>
                  <a:pt x="24668" y="234024"/>
                </a:lnTo>
                <a:lnTo>
                  <a:pt x="11192" y="276243"/>
                </a:lnTo>
                <a:lnTo>
                  <a:pt x="2855" y="320510"/>
                </a:lnTo>
                <a:lnTo>
                  <a:pt x="0" y="366480"/>
                </a:lnTo>
                <a:lnTo>
                  <a:pt x="2855" y="412451"/>
                </a:lnTo>
                <a:lnTo>
                  <a:pt x="11192" y="456718"/>
                </a:lnTo>
                <a:lnTo>
                  <a:pt x="24668" y="498937"/>
                </a:lnTo>
                <a:lnTo>
                  <a:pt x="42938" y="538765"/>
                </a:lnTo>
                <a:lnTo>
                  <a:pt x="65661" y="575859"/>
                </a:lnTo>
                <a:lnTo>
                  <a:pt x="92491" y="609875"/>
                </a:lnTo>
                <a:lnTo>
                  <a:pt x="123086" y="640470"/>
                </a:lnTo>
                <a:lnTo>
                  <a:pt x="157102" y="667300"/>
                </a:lnTo>
                <a:lnTo>
                  <a:pt x="194196" y="690023"/>
                </a:lnTo>
                <a:lnTo>
                  <a:pt x="234024" y="708293"/>
                </a:lnTo>
                <a:lnTo>
                  <a:pt x="276243" y="721769"/>
                </a:lnTo>
                <a:lnTo>
                  <a:pt x="320510" y="730106"/>
                </a:lnTo>
                <a:lnTo>
                  <a:pt x="366480" y="732961"/>
                </a:lnTo>
                <a:lnTo>
                  <a:pt x="412451" y="730106"/>
                </a:lnTo>
                <a:lnTo>
                  <a:pt x="456718" y="721769"/>
                </a:lnTo>
                <a:lnTo>
                  <a:pt x="498937" y="708293"/>
                </a:lnTo>
                <a:lnTo>
                  <a:pt x="538765" y="690023"/>
                </a:lnTo>
                <a:lnTo>
                  <a:pt x="575859" y="667300"/>
                </a:lnTo>
                <a:lnTo>
                  <a:pt x="609875" y="640470"/>
                </a:lnTo>
                <a:lnTo>
                  <a:pt x="640470" y="609875"/>
                </a:lnTo>
                <a:lnTo>
                  <a:pt x="667300" y="575859"/>
                </a:lnTo>
                <a:lnTo>
                  <a:pt x="690023" y="538765"/>
                </a:lnTo>
                <a:lnTo>
                  <a:pt x="708293" y="498937"/>
                </a:lnTo>
                <a:lnTo>
                  <a:pt x="721769" y="456718"/>
                </a:lnTo>
                <a:lnTo>
                  <a:pt x="730106" y="412451"/>
                </a:lnTo>
                <a:lnTo>
                  <a:pt x="732961" y="366480"/>
                </a:lnTo>
                <a:lnTo>
                  <a:pt x="730106" y="320510"/>
                </a:lnTo>
                <a:lnTo>
                  <a:pt x="721769" y="276243"/>
                </a:lnTo>
                <a:lnTo>
                  <a:pt x="708293" y="234024"/>
                </a:lnTo>
                <a:lnTo>
                  <a:pt x="690023" y="194196"/>
                </a:lnTo>
                <a:lnTo>
                  <a:pt x="667300" y="157102"/>
                </a:lnTo>
                <a:lnTo>
                  <a:pt x="640470" y="123086"/>
                </a:lnTo>
                <a:lnTo>
                  <a:pt x="609875" y="92491"/>
                </a:lnTo>
                <a:lnTo>
                  <a:pt x="575859" y="65661"/>
                </a:lnTo>
                <a:lnTo>
                  <a:pt x="538765" y="42938"/>
                </a:lnTo>
                <a:lnTo>
                  <a:pt x="498937" y="24668"/>
                </a:lnTo>
                <a:lnTo>
                  <a:pt x="456718" y="11192"/>
                </a:lnTo>
                <a:lnTo>
                  <a:pt x="412451" y="2855"/>
                </a:lnTo>
                <a:lnTo>
                  <a:pt x="366480" y="0"/>
                </a:lnTo>
                <a:close/>
              </a:path>
            </a:pathLst>
          </a:custGeom>
          <a:solidFill>
            <a:srgbClr val="16A0B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 txBox="1"/>
          <p:nvPr/>
        </p:nvSpPr>
        <p:spPr>
          <a:xfrm>
            <a:off x="1332526" y="5427105"/>
            <a:ext cx="384810" cy="607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7266794" y="5402976"/>
            <a:ext cx="733425" cy="733425"/>
          </a:xfrm>
          <a:custGeom>
            <a:rect b="b" l="l" r="r" t="t"/>
            <a:pathLst>
              <a:path extrusionOk="0" h="733425" w="733425">
                <a:moveTo>
                  <a:pt x="366480" y="0"/>
                </a:moveTo>
                <a:lnTo>
                  <a:pt x="320510" y="2855"/>
                </a:lnTo>
                <a:lnTo>
                  <a:pt x="276243" y="11192"/>
                </a:lnTo>
                <a:lnTo>
                  <a:pt x="234024" y="24668"/>
                </a:lnTo>
                <a:lnTo>
                  <a:pt x="194196" y="42938"/>
                </a:lnTo>
                <a:lnTo>
                  <a:pt x="157102" y="65661"/>
                </a:lnTo>
                <a:lnTo>
                  <a:pt x="123086" y="92491"/>
                </a:lnTo>
                <a:lnTo>
                  <a:pt x="92491" y="123086"/>
                </a:lnTo>
                <a:lnTo>
                  <a:pt x="65661" y="157102"/>
                </a:lnTo>
                <a:lnTo>
                  <a:pt x="42938" y="194196"/>
                </a:lnTo>
                <a:lnTo>
                  <a:pt x="24668" y="234024"/>
                </a:lnTo>
                <a:lnTo>
                  <a:pt x="11192" y="276243"/>
                </a:lnTo>
                <a:lnTo>
                  <a:pt x="2855" y="320510"/>
                </a:lnTo>
                <a:lnTo>
                  <a:pt x="0" y="366480"/>
                </a:lnTo>
                <a:lnTo>
                  <a:pt x="2855" y="412451"/>
                </a:lnTo>
                <a:lnTo>
                  <a:pt x="11192" y="456718"/>
                </a:lnTo>
                <a:lnTo>
                  <a:pt x="24668" y="498937"/>
                </a:lnTo>
                <a:lnTo>
                  <a:pt x="42938" y="538765"/>
                </a:lnTo>
                <a:lnTo>
                  <a:pt x="65661" y="575859"/>
                </a:lnTo>
                <a:lnTo>
                  <a:pt x="92491" y="609875"/>
                </a:lnTo>
                <a:lnTo>
                  <a:pt x="123086" y="640470"/>
                </a:lnTo>
                <a:lnTo>
                  <a:pt x="157102" y="667300"/>
                </a:lnTo>
                <a:lnTo>
                  <a:pt x="194196" y="690023"/>
                </a:lnTo>
                <a:lnTo>
                  <a:pt x="234024" y="708293"/>
                </a:lnTo>
                <a:lnTo>
                  <a:pt x="276243" y="721769"/>
                </a:lnTo>
                <a:lnTo>
                  <a:pt x="320510" y="730106"/>
                </a:lnTo>
                <a:lnTo>
                  <a:pt x="366480" y="732961"/>
                </a:lnTo>
                <a:lnTo>
                  <a:pt x="412451" y="730106"/>
                </a:lnTo>
                <a:lnTo>
                  <a:pt x="456718" y="721769"/>
                </a:lnTo>
                <a:lnTo>
                  <a:pt x="498937" y="708293"/>
                </a:lnTo>
                <a:lnTo>
                  <a:pt x="538765" y="690023"/>
                </a:lnTo>
                <a:lnTo>
                  <a:pt x="575859" y="667300"/>
                </a:lnTo>
                <a:lnTo>
                  <a:pt x="609875" y="640470"/>
                </a:lnTo>
                <a:lnTo>
                  <a:pt x="640470" y="609875"/>
                </a:lnTo>
                <a:lnTo>
                  <a:pt x="667300" y="575859"/>
                </a:lnTo>
                <a:lnTo>
                  <a:pt x="690023" y="538765"/>
                </a:lnTo>
                <a:lnTo>
                  <a:pt x="708293" y="498937"/>
                </a:lnTo>
                <a:lnTo>
                  <a:pt x="721769" y="456718"/>
                </a:lnTo>
                <a:lnTo>
                  <a:pt x="730106" y="412451"/>
                </a:lnTo>
                <a:lnTo>
                  <a:pt x="732961" y="366480"/>
                </a:lnTo>
                <a:lnTo>
                  <a:pt x="730106" y="320510"/>
                </a:lnTo>
                <a:lnTo>
                  <a:pt x="721769" y="276243"/>
                </a:lnTo>
                <a:lnTo>
                  <a:pt x="708293" y="234024"/>
                </a:lnTo>
                <a:lnTo>
                  <a:pt x="690023" y="194196"/>
                </a:lnTo>
                <a:lnTo>
                  <a:pt x="667300" y="157102"/>
                </a:lnTo>
                <a:lnTo>
                  <a:pt x="640470" y="123086"/>
                </a:lnTo>
                <a:lnTo>
                  <a:pt x="609875" y="92491"/>
                </a:lnTo>
                <a:lnTo>
                  <a:pt x="575859" y="65661"/>
                </a:lnTo>
                <a:lnTo>
                  <a:pt x="538765" y="42938"/>
                </a:lnTo>
                <a:lnTo>
                  <a:pt x="498937" y="24668"/>
                </a:lnTo>
                <a:lnTo>
                  <a:pt x="456718" y="11192"/>
                </a:lnTo>
                <a:lnTo>
                  <a:pt x="412451" y="2855"/>
                </a:lnTo>
                <a:lnTo>
                  <a:pt x="366480" y="0"/>
                </a:lnTo>
                <a:close/>
              </a:path>
            </a:pathLst>
          </a:custGeom>
          <a:solidFill>
            <a:srgbClr val="ED7C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 txBox="1"/>
          <p:nvPr/>
        </p:nvSpPr>
        <p:spPr>
          <a:xfrm>
            <a:off x="7447764" y="5448046"/>
            <a:ext cx="384175" cy="607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2052293" y="5601788"/>
            <a:ext cx="3823335" cy="842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5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Formación continua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b="1" lang="en-US" sz="215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y actualización profesional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2052293" y="6589566"/>
            <a:ext cx="4163695" cy="1826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5080" rtl="0" algn="l">
              <a:lnSpc>
                <a:spcPct val="134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La capacitación regular es esencial para mantener las prácticas inclusivas actualiza- das y efectivas.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8125407" y="5601788"/>
            <a:ext cx="4280535" cy="2709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1275" marR="343535" rtl="0" algn="l">
              <a:lnSpc>
                <a:spcPct val="12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5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Diseño y revisión de planes educativos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l">
              <a:lnSpc>
                <a:spcPct val="134300"/>
              </a:lnSpc>
              <a:spcBef>
                <a:spcPts val="515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Actualizar los planes y prácti- cas educativas para garantizar su alineación con principios inclusivos.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13444872" y="5401012"/>
            <a:ext cx="5008245" cy="299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-711200" lvl="0" marL="711200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	</a:t>
            </a:r>
            <a:r>
              <a:rPr b="1" lang="en-US" sz="215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Promoción de la participación comunitaria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732155" marR="255904" rtl="0" algn="l">
              <a:lnSpc>
                <a:spcPct val="134300"/>
              </a:lnSpc>
              <a:spcBef>
                <a:spcPts val="1175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Fortalecer el sentido de co- rresponsabilidad entre equi- pos educativos, niñeces y fa- milias.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31f140afa9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" y="10470"/>
            <a:ext cx="20095243" cy="1128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1f140afa94_0_0"/>
          <p:cNvSpPr/>
          <p:nvPr/>
        </p:nvSpPr>
        <p:spPr>
          <a:xfrm>
            <a:off x="17374013" y="10758637"/>
            <a:ext cx="2078990" cy="428625"/>
          </a:xfrm>
          <a:custGeom>
            <a:rect b="b" l="l" r="r" t="t"/>
            <a:pathLst>
              <a:path extrusionOk="0" h="428625" w="2078990">
                <a:moveTo>
                  <a:pt x="1864592" y="0"/>
                </a:moveTo>
                <a:lnTo>
                  <a:pt x="214077" y="0"/>
                </a:lnTo>
                <a:lnTo>
                  <a:pt x="165144" y="5679"/>
                </a:lnTo>
                <a:lnTo>
                  <a:pt x="120144" y="21844"/>
                </a:lnTo>
                <a:lnTo>
                  <a:pt x="80387" y="47183"/>
                </a:lnTo>
                <a:lnTo>
                  <a:pt x="47183" y="80387"/>
                </a:lnTo>
                <a:lnTo>
                  <a:pt x="21844" y="120144"/>
                </a:lnTo>
                <a:lnTo>
                  <a:pt x="5679" y="165144"/>
                </a:lnTo>
                <a:lnTo>
                  <a:pt x="0" y="214077"/>
                </a:lnTo>
                <a:lnTo>
                  <a:pt x="5679" y="263006"/>
                </a:lnTo>
                <a:lnTo>
                  <a:pt x="21844" y="308003"/>
                </a:lnTo>
                <a:lnTo>
                  <a:pt x="47183" y="347758"/>
                </a:lnTo>
                <a:lnTo>
                  <a:pt x="80387" y="380961"/>
                </a:lnTo>
                <a:lnTo>
                  <a:pt x="120144" y="406300"/>
                </a:lnTo>
                <a:lnTo>
                  <a:pt x="165144" y="422464"/>
                </a:lnTo>
                <a:lnTo>
                  <a:pt x="214077" y="428144"/>
                </a:lnTo>
                <a:lnTo>
                  <a:pt x="1864592" y="428144"/>
                </a:lnTo>
                <a:lnTo>
                  <a:pt x="1913524" y="422464"/>
                </a:lnTo>
                <a:lnTo>
                  <a:pt x="1958523" y="406300"/>
                </a:lnTo>
                <a:lnTo>
                  <a:pt x="1998278" y="380961"/>
                </a:lnTo>
                <a:lnTo>
                  <a:pt x="2031479" y="347758"/>
                </a:lnTo>
                <a:lnTo>
                  <a:pt x="2056817" y="308003"/>
                </a:lnTo>
                <a:lnTo>
                  <a:pt x="2072980" y="263006"/>
                </a:lnTo>
                <a:lnTo>
                  <a:pt x="2078659" y="214077"/>
                </a:lnTo>
                <a:lnTo>
                  <a:pt x="2072980" y="165144"/>
                </a:lnTo>
                <a:lnTo>
                  <a:pt x="2056817" y="120144"/>
                </a:lnTo>
                <a:lnTo>
                  <a:pt x="2031479" y="80387"/>
                </a:lnTo>
                <a:lnTo>
                  <a:pt x="1998278" y="47183"/>
                </a:lnTo>
                <a:lnTo>
                  <a:pt x="1958523" y="21844"/>
                </a:lnTo>
                <a:lnTo>
                  <a:pt x="1913524" y="5679"/>
                </a:lnTo>
                <a:lnTo>
                  <a:pt x="1864592" y="0"/>
                </a:lnTo>
                <a:close/>
              </a:path>
            </a:pathLst>
          </a:custGeom>
          <a:solidFill>
            <a:srgbClr val="053F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g31f140afa9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3046" y="3580027"/>
            <a:ext cx="137147" cy="15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31f140afa9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" y="10470"/>
            <a:ext cx="20095243" cy="1128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31f140afa94_0_0"/>
          <p:cNvSpPr/>
          <p:nvPr/>
        </p:nvSpPr>
        <p:spPr>
          <a:xfrm>
            <a:off x="17374013" y="10758637"/>
            <a:ext cx="2078990" cy="428625"/>
          </a:xfrm>
          <a:custGeom>
            <a:rect b="b" l="l" r="r" t="t"/>
            <a:pathLst>
              <a:path extrusionOk="0" h="428625" w="2078990">
                <a:moveTo>
                  <a:pt x="1864592" y="0"/>
                </a:moveTo>
                <a:lnTo>
                  <a:pt x="214077" y="0"/>
                </a:lnTo>
                <a:lnTo>
                  <a:pt x="165144" y="5679"/>
                </a:lnTo>
                <a:lnTo>
                  <a:pt x="120144" y="21844"/>
                </a:lnTo>
                <a:lnTo>
                  <a:pt x="80387" y="47183"/>
                </a:lnTo>
                <a:lnTo>
                  <a:pt x="47183" y="80387"/>
                </a:lnTo>
                <a:lnTo>
                  <a:pt x="21844" y="120144"/>
                </a:lnTo>
                <a:lnTo>
                  <a:pt x="5679" y="165144"/>
                </a:lnTo>
                <a:lnTo>
                  <a:pt x="0" y="214077"/>
                </a:lnTo>
                <a:lnTo>
                  <a:pt x="5679" y="263006"/>
                </a:lnTo>
                <a:lnTo>
                  <a:pt x="21844" y="308003"/>
                </a:lnTo>
                <a:lnTo>
                  <a:pt x="47183" y="347758"/>
                </a:lnTo>
                <a:lnTo>
                  <a:pt x="80387" y="380961"/>
                </a:lnTo>
                <a:lnTo>
                  <a:pt x="120144" y="406300"/>
                </a:lnTo>
                <a:lnTo>
                  <a:pt x="165144" y="422464"/>
                </a:lnTo>
                <a:lnTo>
                  <a:pt x="214077" y="428144"/>
                </a:lnTo>
                <a:lnTo>
                  <a:pt x="1864592" y="428144"/>
                </a:lnTo>
                <a:lnTo>
                  <a:pt x="1913524" y="422464"/>
                </a:lnTo>
                <a:lnTo>
                  <a:pt x="1958523" y="406300"/>
                </a:lnTo>
                <a:lnTo>
                  <a:pt x="1998278" y="380961"/>
                </a:lnTo>
                <a:lnTo>
                  <a:pt x="2031479" y="347758"/>
                </a:lnTo>
                <a:lnTo>
                  <a:pt x="2056817" y="308003"/>
                </a:lnTo>
                <a:lnTo>
                  <a:pt x="2072980" y="263006"/>
                </a:lnTo>
                <a:lnTo>
                  <a:pt x="2078659" y="214077"/>
                </a:lnTo>
                <a:lnTo>
                  <a:pt x="2072980" y="165144"/>
                </a:lnTo>
                <a:lnTo>
                  <a:pt x="2056817" y="120144"/>
                </a:lnTo>
                <a:lnTo>
                  <a:pt x="2031479" y="80387"/>
                </a:lnTo>
                <a:lnTo>
                  <a:pt x="1998278" y="47183"/>
                </a:lnTo>
                <a:lnTo>
                  <a:pt x="1958523" y="21844"/>
                </a:lnTo>
                <a:lnTo>
                  <a:pt x="1913524" y="5679"/>
                </a:lnTo>
                <a:lnTo>
                  <a:pt x="1864592" y="0"/>
                </a:lnTo>
                <a:close/>
              </a:path>
            </a:pathLst>
          </a:custGeom>
          <a:solidFill>
            <a:srgbClr val="053F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31f140afa94_0_0"/>
          <p:cNvSpPr txBox="1"/>
          <p:nvPr/>
        </p:nvSpPr>
        <p:spPr>
          <a:xfrm>
            <a:off x="17659677" y="10738725"/>
            <a:ext cx="1793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junji.gob.cl</a:t>
            </a:r>
            <a:endParaRPr sz="2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1f140afa94_0_0"/>
          <p:cNvSpPr txBox="1"/>
          <p:nvPr/>
        </p:nvSpPr>
        <p:spPr>
          <a:xfrm>
            <a:off x="3024568" y="1935713"/>
            <a:ext cx="14500800" cy="1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724909" lvl="0" marL="3736975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6B6DAD"/>
                </a:solidFill>
              </a:rPr>
              <a:t>DESARROLLO EN GRUPO DEL AVANCE N°2 DEL TRABAJO FINAL</a:t>
            </a:r>
            <a:endParaRPr b="1" sz="4950">
              <a:solidFill>
                <a:srgbClr val="EF6D6B"/>
              </a:solidFill>
            </a:endParaRPr>
          </a:p>
        </p:txBody>
      </p:sp>
      <p:sp>
        <p:nvSpPr>
          <p:cNvPr id="113" name="Google Shape;113;g31f140afa94_0_0"/>
          <p:cNvSpPr txBox="1"/>
          <p:nvPr/>
        </p:nvSpPr>
        <p:spPr>
          <a:xfrm>
            <a:off x="2133825" y="3725723"/>
            <a:ext cx="16152000" cy="50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05740" lvl="0" marL="198755" marR="40005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888ABD"/>
              </a:buClr>
              <a:buSzPts val="2250"/>
              <a:buFont typeface="Arial"/>
              <a:buChar char="•"/>
            </a:pPr>
            <a:r>
              <a:rPr b="1" lang="en-US" sz="2250">
                <a:solidFill>
                  <a:srgbClr val="888ABD"/>
                </a:solidFill>
                <a:latin typeface="Arial"/>
                <a:ea typeface="Arial"/>
                <a:cs typeface="Arial"/>
                <a:sym typeface="Arial"/>
              </a:rPr>
              <a:t>Revisión del Avance N°1: </a:t>
            </a:r>
            <a:r>
              <a:rPr lang="en-US" sz="22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En equipo, comiencen revisando los elementos clave que desarrollaron en el primer avance del trabajo final, identificando aspectos que pueden fortalecer o expandir.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indent="-205740" lvl="0" marL="19939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888ABD"/>
              </a:buClr>
              <a:buSzPts val="2250"/>
              <a:buFont typeface="Arial"/>
              <a:buChar char="•"/>
            </a:pPr>
            <a:r>
              <a:rPr b="1" lang="en-US" sz="2250">
                <a:solidFill>
                  <a:srgbClr val="888ABD"/>
                </a:solidFill>
                <a:latin typeface="Arial"/>
                <a:ea typeface="Arial"/>
                <a:cs typeface="Arial"/>
                <a:sym typeface="Arial"/>
              </a:rPr>
              <a:t>Focalización en Buenas Prácticas y Propuestas: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508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Discutan y seleccionen </a:t>
            </a:r>
            <a:r>
              <a:rPr b="1" lang="en-US" sz="22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dos o tres áreas clave de intervención </a:t>
            </a:r>
            <a:r>
              <a:rPr lang="en-US" sz="22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que consideren esenciales para revertir los sesgos de género en sus espacios educativos. Utilicen las siguientes preguntas para orientar su discusión: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indent="-205740" lvl="2" marL="1005205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95B"/>
              </a:buClr>
              <a:buSzPts val="2250"/>
              <a:buFont typeface="Arial"/>
              <a:buChar char="•"/>
            </a:pPr>
            <a:r>
              <a:rPr lang="en-US" sz="22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¿Qué sesgos de género identificamos en nuestras prácticas diarias?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indent="-205740" lvl="2" marL="1005205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95B"/>
              </a:buClr>
              <a:buSzPts val="2250"/>
              <a:buFont typeface="Arial"/>
              <a:buChar char="•"/>
            </a:pPr>
            <a:r>
              <a:rPr lang="en-US" sz="22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¿Qué propuestas de cambio podemos desarrollar para eliminar o reducir estos sesgos?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indent="-205740" lvl="1" marL="586105" marR="19177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250"/>
              <a:buFont typeface="Arial"/>
              <a:buChar char="•"/>
            </a:pPr>
            <a:r>
              <a:rPr lang="en-US" sz="22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Deben trabajar en definir </a:t>
            </a:r>
            <a:r>
              <a:rPr b="1" lang="en-US" sz="22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estrategias específicas </a:t>
            </a:r>
            <a:r>
              <a:rPr lang="en-US" sz="22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para involucrar a la comunidad educativa (familias, equipos educativos, niñeces) en la incorporación de la perspectiva de género en la educación parvularia.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indent="-205740" lvl="1" marL="586105" marR="2032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250"/>
              <a:buFont typeface="Arial"/>
              <a:buChar char="•"/>
            </a:pPr>
            <a:r>
              <a:rPr lang="en-US" sz="22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Deben considerar </a:t>
            </a:r>
            <a:r>
              <a:rPr b="1" lang="en-US" sz="22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ejemplos concretos </a:t>
            </a:r>
            <a:r>
              <a:rPr lang="en-US" sz="22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de buenas prácticas o experiencias exitosas que ya hayan implementado o visto en otros espacios educativos, anotando los elementos que contribuyeron a su éxito.</a:t>
            </a:r>
            <a:endParaRPr sz="2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1f140afa94_0_0"/>
          <p:cNvSpPr txBox="1"/>
          <p:nvPr/>
        </p:nvSpPr>
        <p:spPr>
          <a:xfrm>
            <a:off x="1834925" y="9056581"/>
            <a:ext cx="16880100" cy="807600"/>
          </a:xfrm>
          <a:prstGeom prst="rect">
            <a:avLst/>
          </a:prstGeom>
          <a:solidFill>
            <a:srgbClr val="6B6DAD"/>
          </a:solidFill>
          <a:ln>
            <a:noFill/>
          </a:ln>
        </p:spPr>
        <p:txBody>
          <a:bodyPr anchorCtr="0" anchor="t" bIns="0" lIns="0" spcFirstLastPara="1" rIns="0" wrap="square" tIns="93975">
            <a:spAutoFit/>
          </a:bodyPr>
          <a:lstStyle/>
          <a:p>
            <a:pPr indent="0" lvl="0" marL="324485" marR="76073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 finalizar esta instancia, deben redactar un resumen de los puntos clave de sus propuestas (máximo 200 palabras) que compartan con el grupo en la siguiente plenaria.</a:t>
            </a:r>
            <a:endParaRPr sz="19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31f140afa94_0_0"/>
          <p:cNvSpPr/>
          <p:nvPr/>
        </p:nvSpPr>
        <p:spPr>
          <a:xfrm>
            <a:off x="2010010" y="3725719"/>
            <a:ext cx="262255" cy="262254"/>
          </a:xfrm>
          <a:custGeom>
            <a:rect b="b" l="l" r="r" t="t"/>
            <a:pathLst>
              <a:path extrusionOk="0" h="262254" w="262255">
                <a:moveTo>
                  <a:pt x="130886" y="0"/>
                </a:moveTo>
                <a:lnTo>
                  <a:pt x="79937" y="10285"/>
                </a:lnTo>
                <a:lnTo>
                  <a:pt x="38333" y="38333"/>
                </a:lnTo>
                <a:lnTo>
                  <a:pt x="10285" y="79937"/>
                </a:lnTo>
                <a:lnTo>
                  <a:pt x="0" y="130886"/>
                </a:lnTo>
                <a:lnTo>
                  <a:pt x="10285" y="181834"/>
                </a:lnTo>
                <a:lnTo>
                  <a:pt x="38333" y="223438"/>
                </a:lnTo>
                <a:lnTo>
                  <a:pt x="79937" y="251487"/>
                </a:lnTo>
                <a:lnTo>
                  <a:pt x="130886" y="261772"/>
                </a:lnTo>
                <a:lnTo>
                  <a:pt x="181830" y="251487"/>
                </a:lnTo>
                <a:lnTo>
                  <a:pt x="223434" y="223438"/>
                </a:lnTo>
                <a:lnTo>
                  <a:pt x="251485" y="181834"/>
                </a:lnTo>
                <a:lnTo>
                  <a:pt x="261772" y="130886"/>
                </a:lnTo>
                <a:lnTo>
                  <a:pt x="251485" y="79937"/>
                </a:lnTo>
                <a:lnTo>
                  <a:pt x="223434" y="38333"/>
                </a:lnTo>
                <a:lnTo>
                  <a:pt x="181830" y="10285"/>
                </a:lnTo>
                <a:lnTo>
                  <a:pt x="130886" y="0"/>
                </a:lnTo>
                <a:close/>
              </a:path>
            </a:pathLst>
          </a:custGeom>
          <a:solidFill>
            <a:srgbClr val="6B6DA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g31f140afa9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4758" y="3781984"/>
            <a:ext cx="124833" cy="1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1f140afa94_0_0"/>
          <p:cNvSpPr/>
          <p:nvPr/>
        </p:nvSpPr>
        <p:spPr>
          <a:xfrm>
            <a:off x="1993972" y="4711898"/>
            <a:ext cx="262255" cy="262254"/>
          </a:xfrm>
          <a:custGeom>
            <a:rect b="b" l="l" r="r" t="t"/>
            <a:pathLst>
              <a:path extrusionOk="0" h="262254" w="262255">
                <a:moveTo>
                  <a:pt x="130886" y="0"/>
                </a:moveTo>
                <a:lnTo>
                  <a:pt x="79937" y="10285"/>
                </a:lnTo>
                <a:lnTo>
                  <a:pt x="38333" y="38333"/>
                </a:lnTo>
                <a:lnTo>
                  <a:pt x="10285" y="79937"/>
                </a:lnTo>
                <a:lnTo>
                  <a:pt x="0" y="130886"/>
                </a:lnTo>
                <a:lnTo>
                  <a:pt x="10285" y="181834"/>
                </a:lnTo>
                <a:lnTo>
                  <a:pt x="38333" y="223438"/>
                </a:lnTo>
                <a:lnTo>
                  <a:pt x="79937" y="251487"/>
                </a:lnTo>
                <a:lnTo>
                  <a:pt x="130886" y="261772"/>
                </a:lnTo>
                <a:lnTo>
                  <a:pt x="181830" y="251487"/>
                </a:lnTo>
                <a:lnTo>
                  <a:pt x="223434" y="223438"/>
                </a:lnTo>
                <a:lnTo>
                  <a:pt x="251485" y="181834"/>
                </a:lnTo>
                <a:lnTo>
                  <a:pt x="261772" y="130886"/>
                </a:lnTo>
                <a:lnTo>
                  <a:pt x="251485" y="79937"/>
                </a:lnTo>
                <a:lnTo>
                  <a:pt x="223434" y="38333"/>
                </a:lnTo>
                <a:lnTo>
                  <a:pt x="181830" y="10285"/>
                </a:lnTo>
                <a:lnTo>
                  <a:pt x="130886" y="0"/>
                </a:lnTo>
                <a:close/>
              </a:path>
            </a:pathLst>
          </a:custGeom>
          <a:solidFill>
            <a:srgbClr val="6B6DA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g31f140afa9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8720" y="4768163"/>
            <a:ext cx="124833" cy="14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547463" y="1935713"/>
            <a:ext cx="19009172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457834" marR="4445" rtl="0" algn="ctr">
              <a:lnSpc>
                <a:spcPct val="1212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CIERRE DE LA JORNADA:</a:t>
            </a:r>
            <a:endParaRPr/>
          </a:p>
          <a:p>
            <a:pPr indent="0" lvl="0" marL="457834" rtl="0" algn="ctr">
              <a:lnSpc>
                <a:spcPct val="1212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31F20"/>
                </a:solidFill>
              </a:rPr>
              <a:t>RECAPITULANDO LO APRENDIDO</a:t>
            </a:r>
            <a:endParaRPr/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873" y="3656684"/>
            <a:ext cx="11487315" cy="6464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2024-11-21T19:37:18Z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2024-11-21T00:00:00Z</vt:filetime>
  </property>
  <property fmtid="{D5CDD505-2E9C-101B-9397-08002B2CF9AE}" pid="5" name="Producer">
    <vt:lpwstr>Adobe PDF Library 17.0</vt:lpwstr>
  </property>
</Properties>
</file>