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1309350" cx="20104100"/>
  <p:notesSz cx="20104100" cy="1130935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ibzBIQ9UvbBUc9i8+kh5rM2FMp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customschemas.google.com/relationships/presentationmetadata" Target="meta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 txBox="1"/>
          <p:nvPr>
            <p:ph type="ctrTitle"/>
          </p:nvPr>
        </p:nvSpPr>
        <p:spPr>
          <a:xfrm>
            <a:off x="8133516" y="3953498"/>
            <a:ext cx="3879215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1786496" y="3390670"/>
            <a:ext cx="16501110" cy="373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4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1809234" y="3498897"/>
            <a:ext cx="5426709" cy="5738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2" type="body"/>
          </p:nvPr>
        </p:nvSpPr>
        <p:spPr>
          <a:xfrm>
            <a:off x="13068926" y="3498897"/>
            <a:ext cx="5528944" cy="6586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 u="none" cap="none" strike="noStrike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786496" y="3390670"/>
            <a:ext cx="16501110" cy="373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0" u="none" cap="none" strike="noStrike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ctrTitle"/>
          </p:nvPr>
        </p:nvSpPr>
        <p:spPr>
          <a:xfrm>
            <a:off x="8133516" y="3953498"/>
            <a:ext cx="3879215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231F20"/>
                </a:solidFill>
              </a:rPr>
              <a:t>Módulo 3, Sesión 2</a:t>
            </a:r>
            <a:endParaRPr sz="3100"/>
          </a:p>
        </p:txBody>
      </p:sp>
      <p:sp>
        <p:nvSpPr>
          <p:cNvPr id="48" name="Google Shape;48;p1"/>
          <p:cNvSpPr txBox="1"/>
          <p:nvPr/>
        </p:nvSpPr>
        <p:spPr>
          <a:xfrm>
            <a:off x="4668165" y="4846620"/>
            <a:ext cx="10781030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93369" lvl="0" marL="30543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50">
                <a:solidFill>
                  <a:srgbClr val="EF6D6B"/>
                </a:solidFill>
                <a:latin typeface="Montserrat"/>
                <a:ea typeface="Montserrat"/>
                <a:cs typeface="Montserrat"/>
                <a:sym typeface="Montserrat"/>
              </a:rPr>
              <a:t>CORRESPONSABILIDAD EN LAS RELACIONES DE BUEN TRATO</a:t>
            </a:r>
            <a:endParaRPr sz="49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1873" y="3656684"/>
            <a:ext cx="11487315" cy="646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065" marR="4445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CIERRE DE LA JORNADA:</a:t>
            </a:r>
            <a:endParaRPr/>
          </a:p>
          <a:p>
            <a:pPr indent="0" lvl="0" marL="12065" rtl="0" algn="ctr">
              <a:lnSpc>
                <a:spcPct val="1212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31F20"/>
                </a:solidFill>
              </a:rPr>
              <a:t>RECAPITULANDO LO APRENDIDO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" y="10470"/>
            <a:ext cx="20095241" cy="1128761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/>
          <p:nvPr/>
        </p:nvSpPr>
        <p:spPr>
          <a:xfrm>
            <a:off x="17374013" y="10758637"/>
            <a:ext cx="2078989" cy="428625"/>
          </a:xfrm>
          <a:custGeom>
            <a:rect b="b" l="l" r="r" t="t"/>
            <a:pathLst>
              <a:path extrusionOk="0" h="428625" w="2078990">
                <a:moveTo>
                  <a:pt x="1864592" y="0"/>
                </a:moveTo>
                <a:lnTo>
                  <a:pt x="214077" y="0"/>
                </a:lnTo>
                <a:lnTo>
                  <a:pt x="165144" y="5679"/>
                </a:lnTo>
                <a:lnTo>
                  <a:pt x="120144" y="21844"/>
                </a:lnTo>
                <a:lnTo>
                  <a:pt x="80387" y="47183"/>
                </a:lnTo>
                <a:lnTo>
                  <a:pt x="47183" y="80387"/>
                </a:lnTo>
                <a:lnTo>
                  <a:pt x="21844" y="120144"/>
                </a:lnTo>
                <a:lnTo>
                  <a:pt x="5679" y="165144"/>
                </a:lnTo>
                <a:lnTo>
                  <a:pt x="0" y="214077"/>
                </a:lnTo>
                <a:lnTo>
                  <a:pt x="5679" y="263006"/>
                </a:lnTo>
                <a:lnTo>
                  <a:pt x="21844" y="308003"/>
                </a:lnTo>
                <a:lnTo>
                  <a:pt x="47183" y="347758"/>
                </a:lnTo>
                <a:lnTo>
                  <a:pt x="80387" y="380961"/>
                </a:lnTo>
                <a:lnTo>
                  <a:pt x="120144" y="406300"/>
                </a:lnTo>
                <a:lnTo>
                  <a:pt x="165144" y="422464"/>
                </a:lnTo>
                <a:lnTo>
                  <a:pt x="214077" y="428144"/>
                </a:lnTo>
                <a:lnTo>
                  <a:pt x="1864592" y="428144"/>
                </a:lnTo>
                <a:lnTo>
                  <a:pt x="1913524" y="422464"/>
                </a:lnTo>
                <a:lnTo>
                  <a:pt x="1958523" y="406300"/>
                </a:lnTo>
                <a:lnTo>
                  <a:pt x="1998278" y="380961"/>
                </a:lnTo>
                <a:lnTo>
                  <a:pt x="2031479" y="347758"/>
                </a:lnTo>
                <a:lnTo>
                  <a:pt x="2056817" y="308003"/>
                </a:lnTo>
                <a:lnTo>
                  <a:pt x="2072980" y="263006"/>
                </a:lnTo>
                <a:lnTo>
                  <a:pt x="2078659" y="214077"/>
                </a:lnTo>
                <a:lnTo>
                  <a:pt x="2072980" y="165144"/>
                </a:lnTo>
                <a:lnTo>
                  <a:pt x="2056817" y="120144"/>
                </a:lnTo>
                <a:lnTo>
                  <a:pt x="2031479" y="80387"/>
                </a:lnTo>
                <a:lnTo>
                  <a:pt x="1998278" y="47183"/>
                </a:lnTo>
                <a:lnTo>
                  <a:pt x="1958523" y="21844"/>
                </a:lnTo>
                <a:lnTo>
                  <a:pt x="1913524" y="5679"/>
                </a:lnTo>
                <a:lnTo>
                  <a:pt x="1864592" y="0"/>
                </a:lnTo>
                <a:close/>
              </a:path>
            </a:pathLst>
          </a:custGeom>
          <a:solidFill>
            <a:srgbClr val="053F6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 txBox="1"/>
          <p:nvPr/>
        </p:nvSpPr>
        <p:spPr>
          <a:xfrm>
            <a:off x="3620697" y="9166226"/>
            <a:ext cx="15569565" cy="1974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3001645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3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¿Qué estrategias del video creen que reflejan la corresponsabilidad en la educación parvularia?</a:t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>
            <p:ph type="title"/>
          </p:nvPr>
        </p:nvSpPr>
        <p:spPr>
          <a:xfrm>
            <a:off x="6676866" y="1935713"/>
            <a:ext cx="720852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B6DAD"/>
                </a:solidFill>
              </a:rPr>
              <a:t>PROBLEMATIZACIÓN</a:t>
            </a:r>
            <a:endParaRPr/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5939" y="4608312"/>
            <a:ext cx="7861331" cy="44169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/>
          <p:nvPr/>
        </p:nvSpPr>
        <p:spPr>
          <a:xfrm>
            <a:off x="1809234" y="2899640"/>
            <a:ext cx="16052800" cy="1708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8250">
            <a:spAutoFit/>
          </a:bodyPr>
          <a:lstStyle/>
          <a:p>
            <a:pPr indent="-273685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300"/>
              <a:buFont typeface="Montserrat"/>
              <a:buAutoNum type="arabicPeriod"/>
            </a:pPr>
            <a:r>
              <a:rPr b="1" lang="en-US" sz="23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Actividad inicial (10 minutos):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187959" lvl="1" marL="525145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Pregunta: </a:t>
            </a:r>
            <a:r>
              <a:rPr i="1" lang="en-US" sz="1950">
                <a:solidFill>
                  <a:srgbClr val="888AB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¿Cómo abordamos la corresponsabilidad en nuestros contextos?</a:t>
            </a:r>
            <a:endParaRPr sz="195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88594" lvl="1" marL="525145" marR="50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 micrófono abierto se guía la discusión inicial, destacando cómo la corresponsabilidad en el buen trato implica un enfoque colectivo y activo.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3230" y="3570573"/>
            <a:ext cx="161932" cy="16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3230" y="3978938"/>
            <a:ext cx="161932" cy="16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>
            <p:ph type="title"/>
          </p:nvPr>
        </p:nvSpPr>
        <p:spPr>
          <a:xfrm>
            <a:off x="2724061" y="1939066"/>
            <a:ext cx="15112365" cy="1282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29560" lvl="0" marL="2841625" marR="508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CONCEPTUALIZACIÓN DE LA CORRESPONSABILIDAD DESDE UNA MIRADA DE GÉNERO</a:t>
            </a:r>
            <a:endParaRPr sz="4100"/>
          </a:p>
        </p:txBody>
      </p:sp>
      <p:pic>
        <p:nvPicPr>
          <p:cNvPr id="67" name="Google Shape;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6840" y="4384617"/>
            <a:ext cx="9587259" cy="58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>
            <p:ph idx="1" type="body"/>
          </p:nvPr>
        </p:nvSpPr>
        <p:spPr>
          <a:xfrm>
            <a:off x="1786496" y="3390670"/>
            <a:ext cx="16501110" cy="373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4925" marR="50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 corresponsabilidad, desde una perspectiva de género, se refiere al reparto equitativo y equilibrado de responsabilidades en to- das las esferas de la vida, especialmente en el ámbito doméstico, laboral y comunitario, con el fin de superar las desigualdades deri- vadas de los roles tradicionales de género.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2245"/>
              </a:spcBef>
              <a:spcAft>
                <a:spcPts val="0"/>
              </a:spcAft>
              <a:buNone/>
            </a:pPr>
            <a:r>
              <a:rPr b="1" lang="en-US" sz="2050">
                <a:latin typeface="Montserrat"/>
                <a:ea typeface="Montserrat"/>
                <a:cs typeface="Montserrat"/>
                <a:sym typeface="Montserrat"/>
              </a:rPr>
              <a:t>Elementos clave de la corresponsabilidad desde una mirada de género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-243839" lvl="0" marL="455294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CA0B2"/>
              </a:buClr>
              <a:buSzPts val="2050"/>
              <a:buFont typeface="Montserrat"/>
              <a:buAutoNum type="arabicPeriod"/>
            </a:pPr>
            <a:r>
              <a:rPr b="1" lang="en-US" sz="20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rPr>
              <a:t>Reconocimiento del trabajo no remunerado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509905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CA0B2"/>
              </a:buClr>
              <a:buSzPts val="2050"/>
              <a:buFont typeface="Montserrat"/>
              <a:buAutoNum type="arabicPeriod"/>
            </a:pPr>
            <a:r>
              <a:rPr b="1" lang="en-US" sz="20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rPr>
              <a:t>Cambio cultural y educativo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-296545" lvl="0" marL="50800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CA0B2"/>
              </a:buClr>
              <a:buSzPts val="2050"/>
              <a:buFont typeface="Montserrat"/>
              <a:buAutoNum type="arabicPeriod"/>
            </a:pPr>
            <a:r>
              <a:rPr b="1" lang="en-US" sz="20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igualitaria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  <a:p>
            <a:pPr indent="-327025" lvl="0" marL="53848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0CA0B2"/>
              </a:buClr>
              <a:buSzPts val="2050"/>
              <a:buFont typeface="Montserrat"/>
              <a:buAutoNum type="arabicPeriod"/>
            </a:pPr>
            <a:r>
              <a:rPr b="1" lang="en-US" sz="2050">
                <a:solidFill>
                  <a:srgbClr val="0CA0B2"/>
                </a:solidFill>
                <a:latin typeface="Montserrat"/>
                <a:ea typeface="Montserrat"/>
                <a:cs typeface="Montserrat"/>
                <a:sym typeface="Montserrat"/>
              </a:rPr>
              <a:t>Políticas públicas y marcos legales</a:t>
            </a:r>
            <a:endParaRPr sz="20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EF6D6B"/>
                </a:solidFill>
              </a:rPr>
              <a:t>PAPEL DE CADA MIEMBRO DE LA COMUNIDAD EDUCATIVA EN LA CONSTRUCCIÓN DE RELACIONES DE BUEN TRATO, BASADAS EN LA CORRESPONSABILIDAD Y EL RESPETO MUTUO</a:t>
            </a:r>
            <a:endParaRPr sz="3800"/>
          </a:p>
        </p:txBody>
      </p:sp>
      <p:sp>
        <p:nvSpPr>
          <p:cNvPr id="74" name="Google Shape;74;p4"/>
          <p:cNvSpPr txBox="1"/>
          <p:nvPr/>
        </p:nvSpPr>
        <p:spPr>
          <a:xfrm>
            <a:off x="1809234" y="3894208"/>
            <a:ext cx="16113125" cy="1575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Se requiere un compromiso activo por parte de cada miembro de la comunidad educa- tiva, ya que todos desempeñan un rol clave en la creación de un entorno armonioso y respetuoso para las niñas y niños.</a:t>
            </a: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1821934" y="6450065"/>
            <a:ext cx="3093085" cy="2911475"/>
          </a:xfrm>
          <a:prstGeom prst="rect">
            <a:avLst/>
          </a:prstGeom>
          <a:solidFill>
            <a:srgbClr val="E3F3F5"/>
          </a:solidFill>
          <a:ln>
            <a:noFill/>
          </a:ln>
        </p:spPr>
        <p:txBody>
          <a:bodyPr anchorCtr="0" anchor="t" bIns="0" lIns="0" spcFirstLastPara="1" rIns="0" wrap="square" tIns="185400">
            <a:spAutoFit/>
          </a:bodyPr>
          <a:lstStyle/>
          <a:p>
            <a:pPr indent="0" lvl="0" marL="368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859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papel de los docentes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89230" lvl="0" marL="226059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Modelado de valores.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9230" lvl="0" marL="226059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Promoción del diálogo.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9230" lvl="0" marL="226059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Mediación de conflictos.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5151675" y="6450065"/>
            <a:ext cx="3093085" cy="2911475"/>
          </a:xfrm>
          <a:prstGeom prst="rect">
            <a:avLst/>
          </a:prstGeom>
          <a:solidFill>
            <a:srgbClr val="EEF5E9"/>
          </a:solidFill>
          <a:ln>
            <a:noFill/>
          </a:ln>
        </p:spPr>
        <p:txBody>
          <a:bodyPr anchorCtr="0" anchor="t" bIns="0" lIns="0" spcFirstLastPara="1" rIns="0" wrap="square" tIns="185400">
            <a:spAutoFit/>
          </a:bodyPr>
          <a:lstStyle/>
          <a:p>
            <a:pPr indent="0" lvl="0" marL="831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859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papel de las familias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89230" lvl="0" marL="27241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Ejemplo en el hogar.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9230" lvl="0" marL="27241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activa.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9230" lvl="0" marL="272415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Apoyo en casa.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8529866" y="6450065"/>
            <a:ext cx="3093085" cy="2911475"/>
          </a:xfrm>
          <a:prstGeom prst="rect">
            <a:avLst/>
          </a:prstGeom>
          <a:solidFill>
            <a:srgbClr val="FFF7E3"/>
          </a:solidFill>
          <a:ln>
            <a:noFill/>
          </a:ln>
        </p:spPr>
        <p:txBody>
          <a:bodyPr anchorCtr="0" anchor="t" bIns="0" lIns="0" spcFirstLastPara="1" rIns="0" wrap="square" tIns="185400">
            <a:spAutoFit/>
          </a:bodyPr>
          <a:lstStyle/>
          <a:p>
            <a:pPr indent="0" lvl="0" marL="55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859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papel de los niños y niñas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89230" lvl="0" marL="245109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Aprender a convivir.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9230" lvl="0" marL="245109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Prácticas de respeto.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8595" lvl="0" marL="244475" marR="182245" rtl="0" algn="l">
              <a:lnSpc>
                <a:spcPct val="1576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en las nor- mas.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11880549" y="6450065"/>
            <a:ext cx="3093085" cy="2911475"/>
          </a:xfrm>
          <a:prstGeom prst="rect">
            <a:avLst/>
          </a:prstGeom>
          <a:solidFill>
            <a:srgbClr val="FCEFE7"/>
          </a:solidFill>
          <a:ln>
            <a:noFill/>
          </a:ln>
        </p:spPr>
        <p:txBody>
          <a:bodyPr anchorCtr="0" anchor="t" bIns="0" lIns="0" spcFirstLastPara="1" rIns="0" wrap="square" tIns="130175">
            <a:spAutoFit/>
          </a:bodyPr>
          <a:lstStyle/>
          <a:p>
            <a:pPr indent="0" lvl="0" marL="55880" marR="97155" rtl="0" algn="l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859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papel de los directivos y gestores educativos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89230" lvl="0" marL="245109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Apoyo al personal docente.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8595" lvl="0" marL="244475" marR="124460" rtl="0" algn="l">
              <a:lnSpc>
                <a:spcPct val="1576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Fomento de la participa- ción.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15189348" y="6450065"/>
            <a:ext cx="3093085" cy="2911475"/>
          </a:xfrm>
          <a:prstGeom prst="rect">
            <a:avLst/>
          </a:prstGeom>
          <a:solidFill>
            <a:srgbClr val="EDEDF5"/>
          </a:solidFill>
          <a:ln>
            <a:noFill/>
          </a:ln>
        </p:spPr>
        <p:txBody>
          <a:bodyPr anchorCtr="0" anchor="t" bIns="0" lIns="0" spcFirstLastPara="1" rIns="0" wrap="square" tIns="130175">
            <a:spAutoFit/>
          </a:bodyPr>
          <a:lstStyle/>
          <a:p>
            <a:pPr indent="0" lvl="0" marL="34925" marR="213359" rtl="0" algn="l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8595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papel de la comunidad en general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189230" lvl="0" marL="224154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Apoyo externo.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9230" lvl="0" marL="224154" rtl="0" algn="l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Refuerzo cultural.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>
            <a:off x="1821934" y="5633336"/>
            <a:ext cx="3093085" cy="816861"/>
            <a:chOff x="1821934" y="5633336"/>
            <a:chExt cx="3093085" cy="816861"/>
          </a:xfrm>
        </p:grpSpPr>
        <p:sp>
          <p:nvSpPr>
            <p:cNvPr id="81" name="Google Shape;81;p4"/>
            <p:cNvSpPr/>
            <p:nvPr/>
          </p:nvSpPr>
          <p:spPr>
            <a:xfrm>
              <a:off x="1821934" y="6240647"/>
              <a:ext cx="3093085" cy="209550"/>
            </a:xfrm>
            <a:custGeom>
              <a:rect b="b" l="l" r="r" t="t"/>
              <a:pathLst>
                <a:path extrusionOk="0" h="209550" w="3093085">
                  <a:moveTo>
                    <a:pt x="3092816" y="0"/>
                  </a:moveTo>
                  <a:lnTo>
                    <a:pt x="0" y="0"/>
                  </a:lnTo>
                  <a:lnTo>
                    <a:pt x="0" y="209417"/>
                  </a:lnTo>
                  <a:lnTo>
                    <a:pt x="3092816" y="209417"/>
                  </a:lnTo>
                  <a:lnTo>
                    <a:pt x="3092816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001861" y="563333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16A0B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4"/>
          <p:cNvGrpSpPr/>
          <p:nvPr/>
        </p:nvGrpSpPr>
        <p:grpSpPr>
          <a:xfrm>
            <a:off x="5161413" y="5633336"/>
            <a:ext cx="3093085" cy="816861"/>
            <a:chOff x="5161413" y="5633336"/>
            <a:chExt cx="3093085" cy="816861"/>
          </a:xfrm>
        </p:grpSpPr>
        <p:sp>
          <p:nvSpPr>
            <p:cNvPr id="84" name="Google Shape;84;p4"/>
            <p:cNvSpPr/>
            <p:nvPr/>
          </p:nvSpPr>
          <p:spPr>
            <a:xfrm>
              <a:off x="5161413" y="6240647"/>
              <a:ext cx="3093085" cy="209550"/>
            </a:xfrm>
            <a:custGeom>
              <a:rect b="b" l="l" r="r" t="t"/>
              <a:pathLst>
                <a:path extrusionOk="0" h="209550" w="3093084">
                  <a:moveTo>
                    <a:pt x="3092816" y="0"/>
                  </a:moveTo>
                  <a:lnTo>
                    <a:pt x="0" y="0"/>
                  </a:lnTo>
                  <a:lnTo>
                    <a:pt x="0" y="209417"/>
                  </a:lnTo>
                  <a:lnTo>
                    <a:pt x="3092816" y="209417"/>
                  </a:lnTo>
                  <a:lnTo>
                    <a:pt x="3092816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282531" y="563333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75AF4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4"/>
          <p:cNvGrpSpPr/>
          <p:nvPr/>
        </p:nvGrpSpPr>
        <p:grpSpPr>
          <a:xfrm>
            <a:off x="8538850" y="5633336"/>
            <a:ext cx="3093085" cy="816861"/>
            <a:chOff x="8538850" y="5633336"/>
            <a:chExt cx="3093085" cy="816861"/>
          </a:xfrm>
        </p:grpSpPr>
        <p:sp>
          <p:nvSpPr>
            <p:cNvPr id="87" name="Google Shape;87;p4"/>
            <p:cNvSpPr/>
            <p:nvPr/>
          </p:nvSpPr>
          <p:spPr>
            <a:xfrm>
              <a:off x="8538850" y="6240647"/>
              <a:ext cx="3093085" cy="209550"/>
            </a:xfrm>
            <a:custGeom>
              <a:rect b="b" l="l" r="r" t="t"/>
              <a:pathLst>
                <a:path extrusionOk="0" h="209550" w="3093084">
                  <a:moveTo>
                    <a:pt x="3092816" y="0"/>
                  </a:moveTo>
                  <a:lnTo>
                    <a:pt x="0" y="0"/>
                  </a:lnTo>
                  <a:lnTo>
                    <a:pt x="0" y="209417"/>
                  </a:lnTo>
                  <a:lnTo>
                    <a:pt x="3092816" y="209417"/>
                  </a:lnTo>
                  <a:lnTo>
                    <a:pt x="3092816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9737923" y="563333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FFC11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11878329" y="5633336"/>
            <a:ext cx="3093085" cy="816861"/>
            <a:chOff x="11878329" y="5633336"/>
            <a:chExt cx="3093085" cy="816861"/>
          </a:xfrm>
        </p:grpSpPr>
        <p:sp>
          <p:nvSpPr>
            <p:cNvPr id="90" name="Google Shape;90;p4"/>
            <p:cNvSpPr/>
            <p:nvPr/>
          </p:nvSpPr>
          <p:spPr>
            <a:xfrm>
              <a:off x="11878329" y="6240647"/>
              <a:ext cx="3093085" cy="209550"/>
            </a:xfrm>
            <a:custGeom>
              <a:rect b="b" l="l" r="r" t="t"/>
              <a:pathLst>
                <a:path extrusionOk="0" h="209550" w="3093084">
                  <a:moveTo>
                    <a:pt x="3092816" y="0"/>
                  </a:moveTo>
                  <a:lnTo>
                    <a:pt x="0" y="0"/>
                  </a:lnTo>
                  <a:lnTo>
                    <a:pt x="0" y="209417"/>
                  </a:lnTo>
                  <a:lnTo>
                    <a:pt x="3092816" y="209417"/>
                  </a:lnTo>
                  <a:lnTo>
                    <a:pt x="3092816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3088606" y="563333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ED7C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15189348" y="5633336"/>
            <a:ext cx="3093085" cy="816861"/>
            <a:chOff x="15189348" y="5633336"/>
            <a:chExt cx="3093085" cy="816861"/>
          </a:xfrm>
        </p:grpSpPr>
        <p:sp>
          <p:nvSpPr>
            <p:cNvPr id="93" name="Google Shape;93;p4"/>
            <p:cNvSpPr/>
            <p:nvPr/>
          </p:nvSpPr>
          <p:spPr>
            <a:xfrm>
              <a:off x="15189348" y="6240647"/>
              <a:ext cx="3093085" cy="209550"/>
            </a:xfrm>
            <a:custGeom>
              <a:rect b="b" l="l" r="r" t="t"/>
              <a:pathLst>
                <a:path extrusionOk="0" h="209550" w="3093084">
                  <a:moveTo>
                    <a:pt x="3092816" y="0"/>
                  </a:moveTo>
                  <a:lnTo>
                    <a:pt x="0" y="0"/>
                  </a:lnTo>
                  <a:lnTo>
                    <a:pt x="0" y="209417"/>
                  </a:lnTo>
                  <a:lnTo>
                    <a:pt x="3092816" y="209417"/>
                  </a:lnTo>
                  <a:lnTo>
                    <a:pt x="3092816" y="0"/>
                  </a:lnTo>
                  <a:close/>
                </a:path>
              </a:pathLst>
            </a:custGeom>
            <a:solidFill>
              <a:srgbClr val="EF6D6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6355522" y="563333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6B6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4"/>
          <p:cNvSpPr txBox="1"/>
          <p:nvPr/>
        </p:nvSpPr>
        <p:spPr>
          <a:xfrm>
            <a:off x="13285779" y="5678406"/>
            <a:ext cx="360045" cy="607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3260583" y="5699348"/>
            <a:ext cx="13618844" cy="607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	2	3	5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/>
          <p:nvPr/>
        </p:nvSpPr>
        <p:spPr>
          <a:xfrm>
            <a:off x="1821934" y="5486744"/>
            <a:ext cx="7955280" cy="4838065"/>
          </a:xfrm>
          <a:custGeom>
            <a:rect b="b" l="l" r="r" t="t"/>
            <a:pathLst>
              <a:path extrusionOk="0" h="4838065" w="7955280">
                <a:moveTo>
                  <a:pt x="7955077" y="0"/>
                </a:moveTo>
                <a:lnTo>
                  <a:pt x="0" y="0"/>
                </a:lnTo>
                <a:lnTo>
                  <a:pt x="0" y="4837549"/>
                </a:lnTo>
                <a:lnTo>
                  <a:pt x="7955077" y="4837549"/>
                </a:lnTo>
                <a:lnTo>
                  <a:pt x="7955077" y="0"/>
                </a:lnTo>
                <a:close/>
              </a:path>
            </a:pathLst>
          </a:custGeom>
          <a:solidFill>
            <a:srgbClr val="E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10093933" y="5423918"/>
            <a:ext cx="8188435" cy="4900890"/>
            <a:chOff x="10093933" y="5423918"/>
            <a:chExt cx="8188435" cy="4900890"/>
          </a:xfrm>
        </p:grpSpPr>
        <p:sp>
          <p:nvSpPr>
            <p:cNvPr id="104" name="Google Shape;104;p5"/>
            <p:cNvSpPr/>
            <p:nvPr/>
          </p:nvSpPr>
          <p:spPr>
            <a:xfrm>
              <a:off x="10327088" y="5486743"/>
              <a:ext cx="7955280" cy="4838065"/>
            </a:xfrm>
            <a:custGeom>
              <a:rect b="b" l="l" r="r" t="t"/>
              <a:pathLst>
                <a:path extrusionOk="0" h="4838065" w="7955280">
                  <a:moveTo>
                    <a:pt x="7955077" y="0"/>
                  </a:moveTo>
                  <a:lnTo>
                    <a:pt x="0" y="0"/>
                  </a:lnTo>
                  <a:lnTo>
                    <a:pt x="0" y="4837549"/>
                  </a:lnTo>
                  <a:lnTo>
                    <a:pt x="7955077" y="4837549"/>
                  </a:lnTo>
                  <a:lnTo>
                    <a:pt x="7955077" y="0"/>
                  </a:lnTo>
                  <a:close/>
                </a:path>
              </a:pathLst>
            </a:custGeom>
            <a:solidFill>
              <a:srgbClr val="EEF5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0093933" y="5423918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75AF4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5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1590" marR="5080" rtl="0" algn="ctr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ESTRATEGIAS PARA INCENTIVAR LA PARTICIPACIÓN DE TODOS LOS ACTORES DE LA COMUNIDAD EDUCATIVA EN LA CREACIÓN DE AMBIENTES DE RESPETO Y COLABORACIÓN</a:t>
            </a:r>
            <a:endParaRPr sz="3800"/>
          </a:p>
        </p:txBody>
      </p:sp>
      <p:sp>
        <p:nvSpPr>
          <p:cNvPr id="107" name="Google Shape;107;p5"/>
          <p:cNvSpPr txBox="1"/>
          <p:nvPr/>
        </p:nvSpPr>
        <p:spPr>
          <a:xfrm>
            <a:off x="1809234" y="3838165"/>
            <a:ext cx="16478885" cy="1439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Fomentar la participación activa de todos los integrantes de la comunidad educativa es fundamental para construir ambientes de respeto y colaboración en la educación inicial. Estas estrategias buscan involucrar a educadoras, educadores, familias, niñas, niños y equipos directivos en un trabajo conjunto que beneficie a toda la comunidad.</a:t>
            </a:r>
            <a:endParaRPr sz="25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1654399" y="5402976"/>
            <a:ext cx="733425" cy="733425"/>
          </a:xfrm>
          <a:custGeom>
            <a:rect b="b" l="l" r="r" t="t"/>
            <a:pathLst>
              <a:path extrusionOk="0" h="733425" w="733425">
                <a:moveTo>
                  <a:pt x="366480" y="0"/>
                </a:moveTo>
                <a:lnTo>
                  <a:pt x="320510" y="2855"/>
                </a:lnTo>
                <a:lnTo>
                  <a:pt x="276243" y="11192"/>
                </a:lnTo>
                <a:lnTo>
                  <a:pt x="234024" y="24668"/>
                </a:lnTo>
                <a:lnTo>
                  <a:pt x="194196" y="42938"/>
                </a:lnTo>
                <a:lnTo>
                  <a:pt x="157102" y="65661"/>
                </a:lnTo>
                <a:lnTo>
                  <a:pt x="123086" y="92491"/>
                </a:lnTo>
                <a:lnTo>
                  <a:pt x="92491" y="123086"/>
                </a:lnTo>
                <a:lnTo>
                  <a:pt x="65661" y="157102"/>
                </a:lnTo>
                <a:lnTo>
                  <a:pt x="42938" y="194196"/>
                </a:lnTo>
                <a:lnTo>
                  <a:pt x="24668" y="234024"/>
                </a:lnTo>
                <a:lnTo>
                  <a:pt x="11192" y="276243"/>
                </a:lnTo>
                <a:lnTo>
                  <a:pt x="2855" y="320510"/>
                </a:lnTo>
                <a:lnTo>
                  <a:pt x="0" y="366480"/>
                </a:lnTo>
                <a:lnTo>
                  <a:pt x="2855" y="412451"/>
                </a:lnTo>
                <a:lnTo>
                  <a:pt x="11192" y="456718"/>
                </a:lnTo>
                <a:lnTo>
                  <a:pt x="24668" y="498937"/>
                </a:lnTo>
                <a:lnTo>
                  <a:pt x="42938" y="538765"/>
                </a:lnTo>
                <a:lnTo>
                  <a:pt x="65661" y="575859"/>
                </a:lnTo>
                <a:lnTo>
                  <a:pt x="92491" y="609875"/>
                </a:lnTo>
                <a:lnTo>
                  <a:pt x="123086" y="640470"/>
                </a:lnTo>
                <a:lnTo>
                  <a:pt x="157102" y="667300"/>
                </a:lnTo>
                <a:lnTo>
                  <a:pt x="194196" y="690023"/>
                </a:lnTo>
                <a:lnTo>
                  <a:pt x="234024" y="708293"/>
                </a:lnTo>
                <a:lnTo>
                  <a:pt x="276243" y="721769"/>
                </a:lnTo>
                <a:lnTo>
                  <a:pt x="320510" y="730106"/>
                </a:lnTo>
                <a:lnTo>
                  <a:pt x="366480" y="732961"/>
                </a:lnTo>
                <a:lnTo>
                  <a:pt x="412451" y="730106"/>
                </a:lnTo>
                <a:lnTo>
                  <a:pt x="456718" y="721769"/>
                </a:lnTo>
                <a:lnTo>
                  <a:pt x="498937" y="708293"/>
                </a:lnTo>
                <a:lnTo>
                  <a:pt x="538765" y="690023"/>
                </a:lnTo>
                <a:lnTo>
                  <a:pt x="575859" y="667300"/>
                </a:lnTo>
                <a:lnTo>
                  <a:pt x="609875" y="640470"/>
                </a:lnTo>
                <a:lnTo>
                  <a:pt x="640470" y="609875"/>
                </a:lnTo>
                <a:lnTo>
                  <a:pt x="667300" y="575859"/>
                </a:lnTo>
                <a:lnTo>
                  <a:pt x="690023" y="538765"/>
                </a:lnTo>
                <a:lnTo>
                  <a:pt x="708293" y="498937"/>
                </a:lnTo>
                <a:lnTo>
                  <a:pt x="721769" y="456718"/>
                </a:lnTo>
                <a:lnTo>
                  <a:pt x="730106" y="412451"/>
                </a:lnTo>
                <a:lnTo>
                  <a:pt x="732961" y="366480"/>
                </a:lnTo>
                <a:lnTo>
                  <a:pt x="730106" y="320510"/>
                </a:lnTo>
                <a:lnTo>
                  <a:pt x="721769" y="276243"/>
                </a:lnTo>
                <a:lnTo>
                  <a:pt x="708293" y="234024"/>
                </a:lnTo>
                <a:lnTo>
                  <a:pt x="690023" y="194196"/>
                </a:lnTo>
                <a:lnTo>
                  <a:pt x="667300" y="157102"/>
                </a:lnTo>
                <a:lnTo>
                  <a:pt x="640470" y="123086"/>
                </a:lnTo>
                <a:lnTo>
                  <a:pt x="609875" y="92491"/>
                </a:lnTo>
                <a:lnTo>
                  <a:pt x="575859" y="65661"/>
                </a:lnTo>
                <a:lnTo>
                  <a:pt x="538765" y="42938"/>
                </a:lnTo>
                <a:lnTo>
                  <a:pt x="498937" y="24668"/>
                </a:lnTo>
                <a:lnTo>
                  <a:pt x="456718" y="11192"/>
                </a:lnTo>
                <a:lnTo>
                  <a:pt x="412451" y="2855"/>
                </a:lnTo>
                <a:lnTo>
                  <a:pt x="366480" y="0"/>
                </a:lnTo>
                <a:close/>
              </a:path>
            </a:pathLst>
          </a:custGeom>
          <a:solidFill>
            <a:srgbClr val="16A0B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 txBox="1"/>
          <p:nvPr/>
        </p:nvSpPr>
        <p:spPr>
          <a:xfrm>
            <a:off x="10325582" y="5489930"/>
            <a:ext cx="311785" cy="607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11013142" y="5683461"/>
            <a:ext cx="6997065" cy="419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695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Estrategias para incluir a las familias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151130" marR="60325" rtl="0" algn="l">
              <a:lnSpc>
                <a:spcPct val="138200"/>
              </a:lnSpc>
              <a:spcBef>
                <a:spcPts val="1365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Las familias son aliadas fundamentales en la educación inicial y su parti- 	cipación es vital para consolidar ambientes colaborativos.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151130" marR="60325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Reuniones participativas: Diseñar encuentros donde las familias puedan 	dialogar, expresar sus inquietudes y proponer ideas para mejorar el en- 	torno educativo.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151130" marR="78740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Escuelas para padres y madres: Implementar talleres sobre temas como 	crianza respetuosa, corresponsabilidad y manejo de conflictos, fortale- 	ciendo su rol como modelos de respeto en el hogar.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151130" marR="5080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Actividades compartidas: Promover eventos como jornadas de conviven- 	cia, actividades culturales o proyectos de voluntariado en los que partici- 	pen docentes, estudiantes y familias para fortalecer los lazos comunita- 	rios.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913121" y="5683461"/>
            <a:ext cx="7738745" cy="2969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790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	</a:t>
            </a: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Estrategias para involucrar a los docentes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382270" marR="5080" rtl="0" algn="l">
              <a:lnSpc>
                <a:spcPct val="138200"/>
              </a:lnSpc>
              <a:spcBef>
                <a:spcPts val="103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Las educadoras y educadores son líderes clave en el aula y su participación ac- 	tiva es esencial.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382270" marR="55880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Capacitaciones periódicas: Organizar talleres y seminarios sobre prácticas in- 	clusivas, resolución de conflictos y comunicación asertiva, promoviendo el de- 	sarrollo de competencias para la gestión de ambientes colaborativos.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382270" marR="74930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Espacios de reflexión profesional: Crear grupos de intercambio donde los do- 	centes compartan experiencias y estrategias para fortalecer el respeto y la co- 	laboración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17659664" y="10738725"/>
            <a:ext cx="1530350" cy="40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1590" marR="5080" rtl="0" algn="ctr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6B6DAD"/>
                </a:solidFill>
              </a:rPr>
              <a:t>ESTRATEGIAS PARA INCENTIVAR LA PARTICIPACIÓN DE TODOS LOS ACTORES DE LA COMUNIDAD EDUCATIVA EN LA CREACIÓN DE AMBIENTES DE RESPETO Y COLABORACIÓN</a:t>
            </a:r>
            <a:endParaRPr sz="3800"/>
          </a:p>
        </p:txBody>
      </p:sp>
      <p:grpSp>
        <p:nvGrpSpPr>
          <p:cNvPr id="118" name="Google Shape;118;p6"/>
          <p:cNvGrpSpPr/>
          <p:nvPr/>
        </p:nvGrpSpPr>
        <p:grpSpPr>
          <a:xfrm>
            <a:off x="1654399" y="4690956"/>
            <a:ext cx="8122815" cy="4921832"/>
            <a:chOff x="1654399" y="4690956"/>
            <a:chExt cx="8122815" cy="4921832"/>
          </a:xfrm>
        </p:grpSpPr>
        <p:sp>
          <p:nvSpPr>
            <p:cNvPr id="119" name="Google Shape;119;p6"/>
            <p:cNvSpPr/>
            <p:nvPr/>
          </p:nvSpPr>
          <p:spPr>
            <a:xfrm>
              <a:off x="1821934" y="4774723"/>
              <a:ext cx="7955280" cy="4838065"/>
            </a:xfrm>
            <a:custGeom>
              <a:rect b="b" l="l" r="r" t="t"/>
              <a:pathLst>
                <a:path extrusionOk="0" h="4838065" w="7955280">
                  <a:moveTo>
                    <a:pt x="7955077" y="0"/>
                  </a:moveTo>
                  <a:lnTo>
                    <a:pt x="0" y="0"/>
                  </a:lnTo>
                  <a:lnTo>
                    <a:pt x="0" y="4837549"/>
                  </a:lnTo>
                  <a:lnTo>
                    <a:pt x="7955077" y="4837549"/>
                  </a:lnTo>
                  <a:lnTo>
                    <a:pt x="7955077" y="0"/>
                  </a:lnTo>
                  <a:close/>
                </a:path>
              </a:pathLst>
            </a:custGeom>
            <a:solidFill>
              <a:srgbClr val="FFF7E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654399" y="469095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FFC11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10093933" y="4711898"/>
            <a:ext cx="8188435" cy="4900890"/>
            <a:chOff x="10093933" y="4711898"/>
            <a:chExt cx="8188435" cy="4900890"/>
          </a:xfrm>
        </p:grpSpPr>
        <p:sp>
          <p:nvSpPr>
            <p:cNvPr id="122" name="Google Shape;122;p6"/>
            <p:cNvSpPr/>
            <p:nvPr/>
          </p:nvSpPr>
          <p:spPr>
            <a:xfrm>
              <a:off x="10327088" y="4774723"/>
              <a:ext cx="7955280" cy="4838065"/>
            </a:xfrm>
            <a:custGeom>
              <a:rect b="b" l="l" r="r" t="t"/>
              <a:pathLst>
                <a:path extrusionOk="0" h="4838065" w="7955280">
                  <a:moveTo>
                    <a:pt x="7955077" y="0"/>
                  </a:moveTo>
                  <a:lnTo>
                    <a:pt x="0" y="0"/>
                  </a:lnTo>
                  <a:lnTo>
                    <a:pt x="0" y="4837549"/>
                  </a:lnTo>
                  <a:lnTo>
                    <a:pt x="7955077" y="4837549"/>
                  </a:lnTo>
                  <a:lnTo>
                    <a:pt x="7955077" y="0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093933" y="4711898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ED7C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6"/>
          <p:cNvSpPr txBox="1"/>
          <p:nvPr/>
        </p:nvSpPr>
        <p:spPr>
          <a:xfrm>
            <a:off x="1864623" y="4971441"/>
            <a:ext cx="7503795" cy="3580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790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	</a:t>
            </a: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Estrategias para los niños y niñas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0530" marR="37465" rtl="0" algn="l">
              <a:lnSpc>
                <a:spcPct val="138200"/>
              </a:lnSpc>
              <a:spcBef>
                <a:spcPts val="103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Las niñas y niños deben aprender y practicar valores de respeto y colabora- 	ción en su entorno escolar.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0530" marR="5080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en la creación de normas: Involucrar a las niñeces en la elabo- 	ración de las reglas del aula, adaptándolas a su nivel de comprensión, para 	que se sientan responsables de cumplirlas.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0530" marR="19685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Dinámicas grupales: Fomentar juegos y actividades cooperativas donde 	aprendan a trabajar en equipo, resolver problemas y expresar sus ideas res- 	petando a los demás.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0530" marR="70485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Promoción de la empatía: Usar cuentos, canciones o representaciones tea- 	trales que aborden valores como el respeto, la solidaridad y la diversidad.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0280634" y="4889768"/>
            <a:ext cx="7726680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5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	</a:t>
            </a: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Estrategias para el liderazgo de equipos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0170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directivos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883285" marR="188595" rtl="0" algn="l">
              <a:lnSpc>
                <a:spcPct val="138200"/>
              </a:lnSpc>
              <a:spcBef>
                <a:spcPts val="210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Los líderes educativos tienen un rol fundamental en la creación de una 	cultura organizacional que fomente el respeto y la colaboración.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883285" marR="79375" rtl="0" algn="l">
              <a:lnSpc>
                <a:spcPct val="138200"/>
              </a:lnSpc>
              <a:spcBef>
                <a:spcPts val="5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Diseño de políticas inclusivas: Establecer lineamientos claros para pre- 	venir y abordar conflictos, garantizando un entorno seguro y respetuoso 	para todos.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883285" marR="69850" rtl="0" algn="just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Reconocimiento de las iniciativas: Valorar y difundir las buenas prácticas 	de equipos educativos, familias y estudiantes que promuevan el respeto 	y la colaboración, motivando a otros a replicarlas.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883285" marR="5080" rtl="0" algn="just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Facilitación de recursos: Proveer materiales y herramientas que apoyan a 	equipos educativos y familias en la construcción de ambientes colabora- 	tivos.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1590" marR="5080" rtl="0" algn="ctr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EF6D6B"/>
                </a:solidFill>
              </a:rPr>
              <a:t>ESTRATEGIAS PARA INCENTIVAR LA PARTICIPACIÓN DE TODOS LOS ACTORES DE LA COMUNIDAD EDUCATIVA EN LA CREACIÓN DE AMBIENTES DE RESPETO Y COLABORACIÓN</a:t>
            </a:r>
            <a:endParaRPr sz="38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654095" y="4209295"/>
            <a:ext cx="4693427" cy="6035817"/>
            <a:chOff x="11654095" y="4209295"/>
            <a:chExt cx="4693427" cy="6035817"/>
          </a:xfrm>
        </p:grpSpPr>
        <p:sp>
          <p:nvSpPr>
            <p:cNvPr id="132" name="Google Shape;132;p7"/>
            <p:cNvSpPr/>
            <p:nvPr/>
          </p:nvSpPr>
          <p:spPr>
            <a:xfrm>
              <a:off x="11669477" y="4224677"/>
              <a:ext cx="4678045" cy="6020435"/>
            </a:xfrm>
            <a:custGeom>
              <a:rect b="b" l="l" r="r" t="t"/>
              <a:pathLst>
                <a:path extrusionOk="0" h="6020434" w="4678044">
                  <a:moveTo>
                    <a:pt x="4677972" y="0"/>
                  </a:moveTo>
                  <a:lnTo>
                    <a:pt x="0" y="0"/>
                  </a:lnTo>
                  <a:lnTo>
                    <a:pt x="0" y="6019921"/>
                  </a:lnTo>
                  <a:lnTo>
                    <a:pt x="4677972" y="6019921"/>
                  </a:lnTo>
                  <a:lnTo>
                    <a:pt x="4677972" y="0"/>
                  </a:lnTo>
                  <a:close/>
                </a:path>
              </a:pathLst>
            </a:custGeom>
            <a:solidFill>
              <a:srgbClr val="231F20">
                <a:alpha val="7490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3" name="Google Shape;13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654095" y="4209295"/>
              <a:ext cx="4571546" cy="59120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7"/>
          <p:cNvGrpSpPr/>
          <p:nvPr/>
        </p:nvGrpSpPr>
        <p:grpSpPr>
          <a:xfrm>
            <a:off x="2282653" y="4690956"/>
            <a:ext cx="8122814" cy="4921832"/>
            <a:chOff x="2282653" y="4690956"/>
            <a:chExt cx="8122814" cy="4921832"/>
          </a:xfrm>
        </p:grpSpPr>
        <p:sp>
          <p:nvSpPr>
            <p:cNvPr id="135" name="Google Shape;135;p7"/>
            <p:cNvSpPr/>
            <p:nvPr/>
          </p:nvSpPr>
          <p:spPr>
            <a:xfrm>
              <a:off x="2450187" y="4774723"/>
              <a:ext cx="7955280" cy="4838065"/>
            </a:xfrm>
            <a:custGeom>
              <a:rect b="b" l="l" r="r" t="t"/>
              <a:pathLst>
                <a:path extrusionOk="0" h="4838065" w="7955280">
                  <a:moveTo>
                    <a:pt x="7955077" y="0"/>
                  </a:moveTo>
                  <a:lnTo>
                    <a:pt x="0" y="0"/>
                  </a:lnTo>
                  <a:lnTo>
                    <a:pt x="0" y="4837549"/>
                  </a:lnTo>
                  <a:lnTo>
                    <a:pt x="7955077" y="4837549"/>
                  </a:lnTo>
                  <a:lnTo>
                    <a:pt x="7955077" y="0"/>
                  </a:lnTo>
                  <a:close/>
                </a:path>
              </a:pathLst>
            </a:custGeom>
            <a:solidFill>
              <a:srgbClr val="EDEDF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2282653" y="4690956"/>
              <a:ext cx="733425" cy="733425"/>
            </a:xfrm>
            <a:custGeom>
              <a:rect b="b" l="l" r="r" t="t"/>
              <a:pathLst>
                <a:path extrusionOk="0" h="733425" w="733425">
                  <a:moveTo>
                    <a:pt x="366480" y="0"/>
                  </a:moveTo>
                  <a:lnTo>
                    <a:pt x="320510" y="2855"/>
                  </a:lnTo>
                  <a:lnTo>
                    <a:pt x="276243" y="11192"/>
                  </a:lnTo>
                  <a:lnTo>
                    <a:pt x="234024" y="24668"/>
                  </a:lnTo>
                  <a:lnTo>
                    <a:pt x="194196" y="42938"/>
                  </a:lnTo>
                  <a:lnTo>
                    <a:pt x="157102" y="65661"/>
                  </a:lnTo>
                  <a:lnTo>
                    <a:pt x="123086" y="92491"/>
                  </a:lnTo>
                  <a:lnTo>
                    <a:pt x="92491" y="123086"/>
                  </a:lnTo>
                  <a:lnTo>
                    <a:pt x="65661" y="157102"/>
                  </a:lnTo>
                  <a:lnTo>
                    <a:pt x="42938" y="194196"/>
                  </a:lnTo>
                  <a:lnTo>
                    <a:pt x="24668" y="234024"/>
                  </a:lnTo>
                  <a:lnTo>
                    <a:pt x="11192" y="276243"/>
                  </a:lnTo>
                  <a:lnTo>
                    <a:pt x="2855" y="320510"/>
                  </a:lnTo>
                  <a:lnTo>
                    <a:pt x="0" y="366480"/>
                  </a:lnTo>
                  <a:lnTo>
                    <a:pt x="2855" y="412451"/>
                  </a:lnTo>
                  <a:lnTo>
                    <a:pt x="11192" y="456718"/>
                  </a:lnTo>
                  <a:lnTo>
                    <a:pt x="24668" y="498937"/>
                  </a:lnTo>
                  <a:lnTo>
                    <a:pt x="42938" y="538765"/>
                  </a:lnTo>
                  <a:lnTo>
                    <a:pt x="65661" y="575859"/>
                  </a:lnTo>
                  <a:lnTo>
                    <a:pt x="92491" y="609875"/>
                  </a:lnTo>
                  <a:lnTo>
                    <a:pt x="123086" y="640470"/>
                  </a:lnTo>
                  <a:lnTo>
                    <a:pt x="157102" y="667300"/>
                  </a:lnTo>
                  <a:lnTo>
                    <a:pt x="194196" y="690023"/>
                  </a:lnTo>
                  <a:lnTo>
                    <a:pt x="234024" y="708293"/>
                  </a:lnTo>
                  <a:lnTo>
                    <a:pt x="276243" y="721769"/>
                  </a:lnTo>
                  <a:lnTo>
                    <a:pt x="320510" y="730106"/>
                  </a:lnTo>
                  <a:lnTo>
                    <a:pt x="366480" y="732961"/>
                  </a:lnTo>
                  <a:lnTo>
                    <a:pt x="412451" y="730106"/>
                  </a:lnTo>
                  <a:lnTo>
                    <a:pt x="456718" y="721769"/>
                  </a:lnTo>
                  <a:lnTo>
                    <a:pt x="498937" y="708293"/>
                  </a:lnTo>
                  <a:lnTo>
                    <a:pt x="538765" y="690023"/>
                  </a:lnTo>
                  <a:lnTo>
                    <a:pt x="575859" y="667300"/>
                  </a:lnTo>
                  <a:lnTo>
                    <a:pt x="609875" y="640470"/>
                  </a:lnTo>
                  <a:lnTo>
                    <a:pt x="640470" y="609875"/>
                  </a:lnTo>
                  <a:lnTo>
                    <a:pt x="667300" y="575859"/>
                  </a:lnTo>
                  <a:lnTo>
                    <a:pt x="690023" y="538765"/>
                  </a:lnTo>
                  <a:lnTo>
                    <a:pt x="708293" y="498937"/>
                  </a:lnTo>
                  <a:lnTo>
                    <a:pt x="721769" y="456718"/>
                  </a:lnTo>
                  <a:lnTo>
                    <a:pt x="730106" y="412451"/>
                  </a:lnTo>
                  <a:lnTo>
                    <a:pt x="732961" y="366480"/>
                  </a:lnTo>
                  <a:lnTo>
                    <a:pt x="730106" y="320510"/>
                  </a:lnTo>
                  <a:lnTo>
                    <a:pt x="721769" y="276243"/>
                  </a:lnTo>
                  <a:lnTo>
                    <a:pt x="708293" y="234024"/>
                  </a:lnTo>
                  <a:lnTo>
                    <a:pt x="690023" y="194196"/>
                  </a:lnTo>
                  <a:lnTo>
                    <a:pt x="667300" y="157102"/>
                  </a:lnTo>
                  <a:lnTo>
                    <a:pt x="640470" y="123086"/>
                  </a:lnTo>
                  <a:lnTo>
                    <a:pt x="609875" y="92491"/>
                  </a:lnTo>
                  <a:lnTo>
                    <a:pt x="575859" y="65661"/>
                  </a:lnTo>
                  <a:lnTo>
                    <a:pt x="538765" y="42938"/>
                  </a:lnTo>
                  <a:lnTo>
                    <a:pt x="498937" y="24668"/>
                  </a:lnTo>
                  <a:lnTo>
                    <a:pt x="456718" y="11192"/>
                  </a:lnTo>
                  <a:lnTo>
                    <a:pt x="412451" y="2855"/>
                  </a:lnTo>
                  <a:lnTo>
                    <a:pt x="366480" y="0"/>
                  </a:lnTo>
                  <a:close/>
                </a:path>
              </a:pathLst>
            </a:custGeom>
            <a:solidFill>
              <a:srgbClr val="6B6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7"/>
          <p:cNvSpPr txBox="1"/>
          <p:nvPr/>
        </p:nvSpPr>
        <p:spPr>
          <a:xfrm>
            <a:off x="2492151" y="4971441"/>
            <a:ext cx="762444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790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	</a:t>
            </a: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Estrategias para el trabajo comunitario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1165" marR="5080" rtl="0" algn="l">
              <a:lnSpc>
                <a:spcPct val="138200"/>
              </a:lnSpc>
              <a:spcBef>
                <a:spcPts val="103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La comunidad más allá de la escuela también juega un papel importante en 	la creación de ambientes positivos.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1165" marR="182880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Alianzas con organizaciones locales: Establecer vínculos con asociaciones, 	organizaciones sociales para desarrollar proyectos que fortalezcan los valo- 	res de respeto y colaboración.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1165" marR="19050" rtl="0" algn="just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Proyectos intergeneracionales: Organizar actividades donde niños, familias y 	miembros de la comunidad puedan colaborar en iniciativas comunes, como 	el cuidado del medio ambiente o eventos culturales.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  <a:p>
            <a:pPr indent="-139065" lvl="0" marL="431165" marR="153670" rtl="0" algn="l">
              <a:lnSpc>
                <a:spcPct val="1382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450"/>
              <a:buFont typeface="Montserrat"/>
              <a:buChar char="•"/>
            </a:pPr>
            <a:r>
              <a:rPr lang="en-US" sz="14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Difusión de buenas prácticas: Usar medios locales o redes sociales para 	compartir historias de éxito y promover una cultura de respeto más allá del 	ámbito educativo.</a:t>
            </a:r>
            <a:endParaRPr sz="14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17659664" y="10738725"/>
            <a:ext cx="1530350" cy="402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junji.gob.cl</a:t>
            </a:r>
            <a:endParaRPr sz="2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/>
          <p:nvPr>
            <p:ph type="title"/>
          </p:nvPr>
        </p:nvSpPr>
        <p:spPr>
          <a:xfrm>
            <a:off x="2024750" y="1938479"/>
            <a:ext cx="16055340" cy="67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>
                <a:solidFill>
                  <a:srgbClr val="6B6DAD"/>
                </a:solidFill>
              </a:rPr>
              <a:t>TALLER: </a:t>
            </a:r>
            <a:r>
              <a:rPr i="1" lang="en-US" sz="415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Mapa de corresponsabilidad para el buen trato</a:t>
            </a:r>
            <a:endParaRPr sz="415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1809234" y="3498897"/>
            <a:ext cx="5426700" cy="46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4634" lvl="0" marL="267335" marR="1346835" rtl="0" algn="l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100"/>
              <a:buFont typeface="Montserrat"/>
              <a:buAutoNum type="arabicPeriod"/>
            </a:pPr>
            <a:r>
              <a:rPr lang="en-US"/>
              <a:t>Introducción a la actividad (5 minutos):</a:t>
            </a:r>
            <a:endParaRPr/>
          </a:p>
          <a:p>
            <a:pPr indent="-188594" lvl="1" marL="525145" marR="5080" rtl="0" algn="l">
              <a:lnSpc>
                <a:spcPct val="165128"/>
              </a:lnSpc>
              <a:spcBef>
                <a:spcPts val="21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Explicar que el objetivo es crear un "Mapa de Corresponsabilidad", donde cada equipo identificará y propondrá compromisos de colaboración y buen trato, integrando los roles de familias, educadoras, educadores y otros miem- bros de la comunidad educativa.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21209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7439080" y="3498897"/>
            <a:ext cx="5458500" cy="6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11150" lvl="0" marL="323850" marR="487044" rtl="0" algn="l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150"/>
              <a:buFont typeface="Montserrat"/>
              <a:buAutoNum type="arabicPeriod" startAt="2"/>
            </a:pP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División en grupos y creación de áreas de corresponsabilidad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(10 minutos):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1" marL="525145" marR="91440" rtl="0" algn="l">
              <a:lnSpc>
                <a:spcPct val="165128"/>
              </a:lnSpc>
              <a:spcBef>
                <a:spcPts val="21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Cada grupo recibe una hoja  y plu- mones. Se les pedirá que la dividan en tres áreas principales, eti quetadas como: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7325" lvl="2" marL="79629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 SemiBold"/>
              <a:buChar char="•"/>
            </a:pPr>
            <a:r>
              <a:rPr b="1" lang="en-US" sz="195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Familias</a:t>
            </a:r>
            <a:endParaRPr sz="195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87325" lvl="2" marL="79629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 SemiBold"/>
              <a:buChar char="•"/>
            </a:pPr>
            <a:r>
              <a:rPr b="1" lang="en-US" sz="195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Educadoras y Educadores</a:t>
            </a:r>
            <a:endParaRPr sz="195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87325" lvl="2" marL="79629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 SemiBold"/>
              <a:buChar char="•"/>
            </a:pPr>
            <a:r>
              <a:rPr b="1" lang="en-US" sz="1950">
                <a:solidFill>
                  <a:srgbClr val="58595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Niñas, Niños y Comunidad</a:t>
            </a:r>
            <a:endParaRPr sz="195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188594" lvl="1" marL="525145" marR="5080" rtl="0" algn="l">
              <a:lnSpc>
                <a:spcPct val="1374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En cada área, los grupos escribirán las acciones o actitudes que consideran esenciales para promover la correspon- sabilidad y el buen trato en cada grupo de actores.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8"/>
          <p:cNvSpPr txBox="1"/>
          <p:nvPr>
            <p:ph idx="2" type="body"/>
          </p:nvPr>
        </p:nvSpPr>
        <p:spPr>
          <a:xfrm>
            <a:off x="13068926" y="3498897"/>
            <a:ext cx="5529000" cy="51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09245" lvl="0" marL="321945" marR="5080" rtl="0" algn="l">
              <a:lnSpc>
                <a:spcPct val="1246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2100"/>
              <a:buFont typeface="Montserrat"/>
              <a:buAutoNum type="arabicPeriod" startAt="3"/>
            </a:pPr>
            <a:r>
              <a:rPr lang="en-US"/>
              <a:t>Generación de compromisos en grupo (15 minutos):</a:t>
            </a:r>
            <a:endParaRPr/>
          </a:p>
          <a:p>
            <a:pPr indent="-188594" lvl="1" marL="525145" marR="227329" rtl="0" algn="l">
              <a:lnSpc>
                <a:spcPct val="165128"/>
              </a:lnSpc>
              <a:spcBef>
                <a:spcPts val="210"/>
              </a:spcBef>
              <a:spcAft>
                <a:spcPts val="0"/>
              </a:spcAft>
              <a:buClr>
                <a:srgbClr val="58595B"/>
              </a:buClr>
              <a:buSzPts val="1950"/>
              <a:buFont typeface="Montserrat"/>
              <a:buChar char="•"/>
            </a:pPr>
            <a:r>
              <a:rPr lang="en-US" sz="195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En cada una de las áreas, cada equipo debe:</a:t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  <a:p>
            <a:pPr indent="-189229" lvl="2" marL="79819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Escribir los compromi</a:t>
            </a:r>
            <a:r>
              <a:rPr b="0" lang="en-US" sz="1700">
                <a:latin typeface="Montserrat"/>
                <a:ea typeface="Montserrat"/>
                <a:cs typeface="Montserrat"/>
                <a:sym typeface="Montserrat"/>
              </a:rPr>
              <a:t>sos que creen que pueden adoptar, como por ejemplo “Participación activa en reu- niones de familia”, “Promover el respeto a la diversidad en actividades diarias”, o “Es- cuchar activamente a las familias y promo- ver su participación”.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188594" lvl="2" marL="797560" marR="27305" rtl="0" algn="l">
              <a:lnSpc>
                <a:spcPct val="1415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rgbClr val="58595B"/>
                </a:solidFill>
                <a:latin typeface="Montserrat"/>
                <a:ea typeface="Montserrat"/>
                <a:cs typeface="Montserrat"/>
                <a:sym typeface="Montserrat"/>
              </a:rPr>
              <a:t>Pensar en acciones específicas para imple- mentar estos compromisos en sus contex</a:t>
            </a:r>
            <a:r>
              <a:rPr b="0" lang="en-US" sz="1700">
                <a:latin typeface="Montserrat"/>
                <a:ea typeface="Montserrat"/>
                <a:cs typeface="Montserrat"/>
                <a:sym typeface="Montserrat"/>
              </a:rPr>
              <a:t>tos educativos.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281305" rtl="0" algn="l">
              <a:lnSpc>
                <a:spcPct val="1374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9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1822" y="4544364"/>
            <a:ext cx="178005" cy="17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4176" y="7413375"/>
            <a:ext cx="125650" cy="1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7513" y="4910845"/>
            <a:ext cx="178005" cy="17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7513" y="7811280"/>
            <a:ext cx="178005" cy="17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1320" y="4533893"/>
            <a:ext cx="178005" cy="17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0227" y="6596657"/>
            <a:ext cx="125650" cy="1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0227" y="7005022"/>
            <a:ext cx="125650" cy="1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0227" y="7413387"/>
            <a:ext cx="125650" cy="1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4034" y="5329680"/>
            <a:ext cx="125650" cy="1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70"/>
            <a:ext cx="20104099" cy="11298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>
            <p:ph type="title"/>
          </p:nvPr>
        </p:nvSpPr>
        <p:spPr>
          <a:xfrm>
            <a:off x="1634486" y="1935713"/>
            <a:ext cx="17280890" cy="1776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689990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F6D6B"/>
                </a:solidFill>
              </a:rPr>
              <a:t>PLENARIA</a:t>
            </a:r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6704" y="3274874"/>
            <a:ext cx="13370690" cy="684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2024-11-21T19:37:31Z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2024-11-21T00:00:00Z</vt:filetime>
  </property>
  <property fmtid="{D5CDD505-2E9C-101B-9397-08002B2CF9AE}" pid="5" name="Producer">
    <vt:lpwstr>Adobe PDF Library 17.0</vt:lpwstr>
  </property>
</Properties>
</file>