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6" r:id="rId2"/>
    <p:sldId id="282" r:id="rId3"/>
    <p:sldId id="287" r:id="rId4"/>
    <p:sldId id="285" r:id="rId5"/>
    <p:sldId id="288" r:id="rId6"/>
    <p:sldId id="289" r:id="rId7"/>
    <p:sldId id="290" r:id="rId8"/>
    <p:sldId id="291" r:id="rId9"/>
    <p:sldId id="283" r:id="rId10"/>
    <p:sldId id="284" r:id="rId11"/>
    <p:sldId id="301" r:id="rId12"/>
    <p:sldId id="286" r:id="rId13"/>
    <p:sldId id="302" r:id="rId14"/>
    <p:sldId id="294" r:id="rId15"/>
    <p:sldId id="295" r:id="rId16"/>
    <p:sldId id="296" r:id="rId17"/>
    <p:sldId id="293" r:id="rId18"/>
    <p:sldId id="267" r:id="rId19"/>
    <p:sldId id="281" r:id="rId20"/>
    <p:sldId id="280" r:id="rId21"/>
    <p:sldId id="264" r:id="rId22"/>
    <p:sldId id="258" r:id="rId23"/>
    <p:sldId id="298" r:id="rId24"/>
    <p:sldId id="300" r:id="rId25"/>
    <p:sldId id="297" r:id="rId26"/>
    <p:sldId id="256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BF019-ED7B-4F1D-92AC-560762C7891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A213A-DAE9-49FD-9C97-7DD9422306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9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A213A-DAE9-49FD-9C97-7DD9422306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8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3CEBC-7C71-4E28-B64D-5E8A82CB4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25AE75-163C-4432-866F-7D6340056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3E1887-7068-4073-BFFF-52C26060F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08765E-E05F-4905-811F-2875DEE1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2FCB57-CC93-4B33-A6E4-285D7F86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13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C9135-7BB9-45B3-B60A-8026E0C57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27DA123-C1EF-4B88-9FE5-1B2DE2A29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6D16EA-F4F2-4E0F-9787-BEFA9275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509431-D1EF-458B-AA95-4792F0B3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E6FC3A-1CFA-4BAA-BF85-08BE6D7A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A01BEA5-0437-46FB-A4AC-826988F10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9FA5411-7117-4C86-8AF8-FB20F46B8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60563F-C532-487D-B635-E34B4362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309236-B35F-499E-8663-7F05A010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2C37B7-AC52-4A92-8130-93B9B797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41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280EA-BFDA-4F68-B34C-C32585AB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8CE539-C3A4-4DB5-A936-1DBF74E0A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C3A28E-89D6-49A3-A8D9-4EB79C9EC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70F7F1-D5FE-4D7C-BC87-C1E6BD6E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F8F255-9D8B-41A2-9D43-2AFC6419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8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D3629-9F4F-4D45-9E1D-53698AA8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06505E-F209-4172-9FB7-294409662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C3DA6D-FBA9-441D-B09D-0495B92B7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BD9C52-93E5-455B-A22A-FCC1DFF87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1E54B2-A98B-4BB6-8747-0371FA49B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F7AFA3-6A70-40EA-BDE0-DB305156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21263-B2EC-4692-8C2C-DDBC2E63A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E45F4-9B41-4DE3-A827-717BD1AFA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5CE640-A1A7-4EA9-A174-9D0C9761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C613E1-F8C9-44AD-BF39-F91E5681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D43271-1BAE-4E6A-B585-978F26CB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69CC1-26B9-46DD-924C-83A9FF250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4EBE8A-7370-4E79-96A2-E0CA327BF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66793AC-912B-4CFE-BD91-58FCE0EA1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1F0845-FC52-47A7-ADF9-E09467F6F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9A9E368-C8D8-454E-95B5-EE5D31D8E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9E171A5-42A5-4E09-BFF9-2FE496DB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3240956-BC89-41C3-98BD-BB0351E0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E5DD33E-BB40-4EC7-B2FF-0D9B7436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0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1005B-139C-4760-90DA-AFED258CB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0BEDFC-D04D-4310-9584-2FF859FC2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4148D6-7F76-4359-8644-5DCD61B4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AC6BAC-B69A-4E81-86A1-78BF5E5C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17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D167038-AC55-4EE4-AA9D-CA9314BE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6A5D489-5473-48C6-B423-99A7282F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F403EB-97D8-4DC2-93EB-BE53D414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2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A07AF-F874-46E9-B222-AA5A06F4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79577D-5CEF-4089-A4A7-BEAA70696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7A052A-6898-43A7-AD73-D4A68E531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22E110-F2C0-4496-85A3-C16E7E98C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1523CB-6718-4F03-B845-D5BAFB1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6ABAB0-A51C-4388-80BE-7834E99F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53485-6A82-47B5-8288-38E4966F8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429EEC7-1B9A-40D4-A526-2857D11AE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3A797E-5EA8-4AD0-B104-DCFCFC469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2FF0E8-3F5B-4E1F-9301-99BBB8F86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0707B8-69F3-4FDC-BD25-C5400EFB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724D5F9-EEBB-4D75-AC8B-F2EADE4F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1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406EDE3-8CFB-4998-A531-3D460289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64C2D7-96E2-419B-AC67-7856B957A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5A1CB2-A817-4F63-8D2A-1C22099F3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2DF8E-4A68-47F0-8B50-FC4D6AD28AF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D1E49F-882C-49C5-BBEC-5A3E48D30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2A40B0-84F7-429F-8E5B-5BE8C6AE3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674A-2D26-47FE-8762-6DECB2623E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4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9BD75-E58D-494A-90E0-F24251CCE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7603" y="1055861"/>
            <a:ext cx="6896793" cy="2387600"/>
          </a:xfrm>
        </p:spPr>
        <p:txBody>
          <a:bodyPr>
            <a:normAutofit/>
          </a:bodyPr>
          <a:lstStyle/>
          <a:p>
            <a:r>
              <a:rPr lang="es-ES" sz="5400" b="1" dirty="0" smtClean="0"/>
              <a:t>Estudio y preservación de tejidos blandos</a:t>
            </a:r>
            <a:endParaRPr lang="es-ES" sz="54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8BBC76-4808-4184-8157-BD085399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2800" dirty="0"/>
          </a:p>
          <a:p>
            <a:r>
              <a:rPr lang="es-ES" sz="2800" dirty="0"/>
              <a:t>Taller II: Materialidad y Bioantropología</a:t>
            </a:r>
          </a:p>
          <a:p>
            <a:r>
              <a:rPr lang="es-ES" sz="2800" dirty="0"/>
              <a:t>- Dr. </a:t>
            </a:r>
            <a:r>
              <a:rPr lang="es-ES" sz="2800" dirty="0" smtClean="0"/>
              <a:t>Rodrigo Retamal-</a:t>
            </a:r>
            <a:endParaRPr lang="en-US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8AB3BD-489C-4A4D-99D7-AD5A156B5A06}"/>
              </a:ext>
            </a:extLst>
          </p:cNvPr>
          <p:cNvSpPr txBox="1"/>
          <p:nvPr/>
        </p:nvSpPr>
        <p:spPr>
          <a:xfrm>
            <a:off x="11186597" y="6604084"/>
            <a:ext cx="10054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L" sz="1000" dirty="0"/>
              <a:t>Fuente: MNHN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9656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D1777C1-3204-4C43-B3C1-A8913F0D6E7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76" y="1503351"/>
            <a:ext cx="2214559" cy="37394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479687D-75AA-418A-A8E1-12EBE98B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82" y="212437"/>
            <a:ext cx="10515600" cy="858982"/>
          </a:xfrm>
        </p:spPr>
        <p:txBody>
          <a:bodyPr/>
          <a:lstStyle/>
          <a:p>
            <a:r>
              <a:rPr lang="es-CL" dirty="0"/>
              <a:t>Momificación intencional-artificial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B9138A6-7C1D-4F4D-9726-3AE3D0A92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66" y="1544484"/>
            <a:ext cx="2746503" cy="364735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F75794D-EAE2-46B4-903E-DA478F996A0D}"/>
              </a:ext>
            </a:extLst>
          </p:cNvPr>
          <p:cNvSpPr txBox="1"/>
          <p:nvPr/>
        </p:nvSpPr>
        <p:spPr>
          <a:xfrm>
            <a:off x="6615405" y="6613592"/>
            <a:ext cx="55765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www.lepetitclos.cl, www.ngenespanol.com/el-mundo/momias-del-mundo-rituales-costumbres-pasado/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8CF06D-0ADF-4BB0-9D53-AAF4EF112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2" y="1545486"/>
            <a:ext cx="2734766" cy="3646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70" name="Picture 2" descr="http://4.bp.blogspot.com/-eB6HDvjq_Ac/UmtURajCxMI/AAAAAAAABGs/HkilPONS2lA/s1600/diego_portales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62" y="1503351"/>
            <a:ext cx="2487153" cy="37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77133" y="5296576"/>
            <a:ext cx="1436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Chinchorro</a:t>
            </a:r>
          </a:p>
          <a:p>
            <a:pPr algn="ctr"/>
            <a:r>
              <a:rPr lang="es-MX" dirty="0" smtClean="0"/>
              <a:t>Taxidermia?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3925599" y="5295574"/>
            <a:ext cx="204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Momia egipcia</a:t>
            </a:r>
          </a:p>
          <a:p>
            <a:pPr algn="ctr"/>
            <a:r>
              <a:rPr lang="es-MX" dirty="0" smtClean="0"/>
              <a:t>Embalsamamiento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6764237" y="5351553"/>
            <a:ext cx="204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Rosalía</a:t>
            </a:r>
            <a:r>
              <a:rPr lang="en-US" b="1" dirty="0"/>
              <a:t> </a:t>
            </a:r>
            <a:r>
              <a:rPr lang="en-US" b="1" dirty="0" smtClean="0"/>
              <a:t>Lombardo</a:t>
            </a:r>
          </a:p>
          <a:p>
            <a:r>
              <a:rPr lang="es-MX" dirty="0" smtClean="0"/>
              <a:t>Embalsamamiento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417320" y="5295573"/>
            <a:ext cx="204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Momia chilena</a:t>
            </a:r>
          </a:p>
          <a:p>
            <a:pPr algn="ctr"/>
            <a:r>
              <a:rPr lang="es-MX" dirty="0" smtClean="0"/>
              <a:t>Embalsamamiento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68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34959" y="5043055"/>
            <a:ext cx="252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Fijación por </a:t>
            </a:r>
            <a:r>
              <a:rPr lang="es-MX" dirty="0" err="1" smtClean="0"/>
              <a:t>plastinación</a:t>
            </a:r>
            <a:endParaRPr lang="en-US" dirty="0"/>
          </a:p>
        </p:txBody>
      </p:sp>
      <p:pic>
        <p:nvPicPr>
          <p:cNvPr id="20484" name="Picture 4" descr="7 Minutos: el tiempo que el cerebro vive después de la muerte del cuer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6" y="1456603"/>
            <a:ext cx="6176174" cy="346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Qué es la PLASTINACIÓN?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69" y="1456603"/>
            <a:ext cx="6162451" cy="346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145309" y="5043055"/>
            <a:ext cx="383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Fijación con formalina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12436" y="242405"/>
            <a:ext cx="6631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Métodos de fijación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79716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79687D-75AA-418A-A8E1-12EBE98B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63" y="227268"/>
            <a:ext cx="10515600" cy="759339"/>
          </a:xfrm>
        </p:spPr>
        <p:txBody>
          <a:bodyPr/>
          <a:lstStyle/>
          <a:p>
            <a:r>
              <a:rPr lang="es-CL" dirty="0"/>
              <a:t>Momificación natural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C70730-28A8-4586-A5FF-4EB0686E7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81" y="1477900"/>
            <a:ext cx="3943970" cy="2113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EECC328-4911-4042-8E51-0EBC56039376}"/>
              </a:ext>
            </a:extLst>
          </p:cNvPr>
          <p:cNvSpPr txBox="1"/>
          <p:nvPr/>
        </p:nvSpPr>
        <p:spPr>
          <a:xfrm>
            <a:off x="8918192" y="3591868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Niño del Plomo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DB7E726-6548-42ED-A432-7E4C3616D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63" y="1477900"/>
            <a:ext cx="2859055" cy="2113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41ADD31-AF91-425E-AA2B-ECEEDEB4905B}"/>
              </a:ext>
            </a:extLst>
          </p:cNvPr>
          <p:cNvSpPr txBox="1"/>
          <p:nvPr/>
        </p:nvSpPr>
        <p:spPr>
          <a:xfrm>
            <a:off x="4297847" y="3591868"/>
            <a:ext cx="2000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Hombre de Tollund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DB8EB47-71D7-4527-B358-FD2293120A6E}"/>
              </a:ext>
            </a:extLst>
          </p:cNvPr>
          <p:cNvSpPr txBox="1"/>
          <p:nvPr/>
        </p:nvSpPr>
        <p:spPr>
          <a:xfrm>
            <a:off x="315542" y="3591868"/>
            <a:ext cx="2689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Ötzi</a:t>
            </a:r>
            <a:r>
              <a:rPr lang="en-US" dirty="0"/>
              <a:t> (Hombre de </a:t>
            </a:r>
            <a:r>
              <a:rPr lang="en-US" dirty="0" err="1"/>
              <a:t>Similaun</a:t>
            </a:r>
            <a:r>
              <a:rPr lang="en-US" dirty="0"/>
              <a:t>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76477E4-9889-4479-AA46-822EB83CA807}"/>
              </a:ext>
            </a:extLst>
          </p:cNvPr>
          <p:cNvSpPr txBox="1"/>
          <p:nvPr/>
        </p:nvSpPr>
        <p:spPr>
          <a:xfrm>
            <a:off x="233563" y="6505473"/>
            <a:ext cx="51816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MNHN, www.ngenespanol.com/el-mundo/momias-del-mundo-rituales-costumbres-pasado/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4528751-39E2-4555-ACAE-3D914B3ADC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28" y="4401305"/>
            <a:ext cx="2805403" cy="1578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CB426D5-11A6-46C6-863F-A78AE68D3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640" y="4398398"/>
            <a:ext cx="3826593" cy="1583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0BBD345-3A56-4BA9-A90C-E0C224803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620" y="4397903"/>
            <a:ext cx="3700025" cy="1584844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0122838-CD3F-47DB-8DCE-BD3BD1FDF032}"/>
              </a:ext>
            </a:extLst>
          </p:cNvPr>
          <p:cNvSpPr txBox="1"/>
          <p:nvPr/>
        </p:nvSpPr>
        <p:spPr>
          <a:xfrm>
            <a:off x="226679" y="5979345"/>
            <a:ext cx="252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Condiciones ambientales</a:t>
            </a:r>
            <a:endParaRPr lang="en-US" dirty="0"/>
          </a:p>
        </p:txBody>
      </p:sp>
      <p:sp>
        <p:nvSpPr>
          <p:cNvPr id="2" name="Rectángulo 1"/>
          <p:cNvSpPr/>
          <p:nvPr/>
        </p:nvSpPr>
        <p:spPr>
          <a:xfrm>
            <a:off x="5415164" y="635158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https://www.museum.ie/en-IE/Collections-Research/Irish-Antiquities-Division-Collections/Collections-List-(1)/Iron-Age/Bog-Bodies-Research-Project</a:t>
            </a:r>
          </a:p>
        </p:txBody>
      </p:sp>
      <p:pic>
        <p:nvPicPr>
          <p:cNvPr id="17412" name="Picture 4" descr="Best Dead Marshes GIF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79" y="38852"/>
            <a:ext cx="2824147" cy="15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0B050B-C76F-49B9-814D-7C963BEFD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14" y="1477900"/>
            <a:ext cx="4454722" cy="21139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33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squieting exhibits in: Bog bo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78" y="251713"/>
            <a:ext cx="9650695" cy="57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823875" y="6151419"/>
            <a:ext cx="3581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Stands de exhibición de cuerpos</a:t>
            </a:r>
          </a:p>
          <a:p>
            <a:pPr algn="ctr"/>
            <a:r>
              <a:rPr lang="es-MX" dirty="0" smtClean="0"/>
              <a:t>Museo de Irlanda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45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mapa copia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20073"/>
            <a:ext cx="5357812" cy="65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r="13203"/>
          <a:stretch/>
        </p:blipFill>
        <p:spPr>
          <a:xfrm>
            <a:off x="5749925" y="184728"/>
            <a:ext cx="6358579" cy="50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25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a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59" y="2008909"/>
            <a:ext cx="7591846" cy="484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roject visit to burials July 13 #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"/>
          <a:stretch>
            <a:fillRect/>
          </a:stretch>
        </p:blipFill>
        <p:spPr bwMode="auto">
          <a:xfrm>
            <a:off x="0" y="26988"/>
            <a:ext cx="5301673" cy="397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24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686666"/>
            <a:ext cx="11844005" cy="52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7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14311" y="554903"/>
            <a:ext cx="310154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" altLang="en-US" b="1" dirty="0" smtClean="0"/>
              <a:t>Tarapacá 40</a:t>
            </a:r>
          </a:p>
          <a:p>
            <a:r>
              <a:rPr lang="es-ES" altLang="en-US" dirty="0" smtClean="0"/>
              <a:t>Sector B (94 tumbas).</a:t>
            </a:r>
          </a:p>
          <a:p>
            <a:r>
              <a:rPr lang="es-ES" altLang="en-US" dirty="0" smtClean="0"/>
              <a:t>Núñez </a:t>
            </a:r>
            <a:r>
              <a:rPr lang="es-ES" altLang="en-US" dirty="0"/>
              <a:t>(1969</a:t>
            </a:r>
            <a:r>
              <a:rPr lang="es-ES" altLang="en-US" dirty="0" smtClean="0"/>
              <a:t>): </a:t>
            </a:r>
          </a:p>
          <a:p>
            <a:r>
              <a:rPr lang="es-ES" altLang="en-US" dirty="0" smtClean="0"/>
              <a:t>fechados </a:t>
            </a:r>
            <a:r>
              <a:rPr lang="es-ES" altLang="en-US" dirty="0"/>
              <a:t>no calibrados: 290±90 d.C. y 360±170 d.C. </a:t>
            </a:r>
            <a:endParaRPr lang="es-ES" altLang="en-US" dirty="0" smtClean="0"/>
          </a:p>
          <a:p>
            <a:endParaRPr lang="es-ES" altLang="en-US" dirty="0"/>
          </a:p>
          <a:p>
            <a:r>
              <a:rPr lang="es-ES" altLang="en-US" dirty="0" smtClean="0"/>
              <a:t>Oakland </a:t>
            </a:r>
            <a:r>
              <a:rPr lang="es-ES" altLang="en-US" dirty="0"/>
              <a:t>(2000</a:t>
            </a:r>
            <a:r>
              <a:rPr lang="es-ES" altLang="en-US" dirty="0" smtClean="0"/>
              <a:t>): cuatro </a:t>
            </a:r>
            <a:r>
              <a:rPr lang="es-ES" altLang="en-US" dirty="0"/>
              <a:t>fechas </a:t>
            </a:r>
            <a:r>
              <a:rPr lang="es-ES" altLang="en-US" dirty="0" err="1" smtClean="0"/>
              <a:t>radiocarbónicas</a:t>
            </a:r>
            <a:r>
              <a:rPr lang="es-ES" altLang="en-US" dirty="0" smtClean="0"/>
              <a:t>: 370 </a:t>
            </a:r>
            <a:r>
              <a:rPr lang="es-ES" altLang="en-US" dirty="0"/>
              <a:t>cal. d.C. a 660 cal. d.C.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442" y="364258"/>
            <a:ext cx="8572847" cy="609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7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A5C65A2-A284-41FE-9CB6-E005FBD5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333354"/>
            <a:ext cx="3630007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E5D366-33E6-4808-8DE7-E27C0BC7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37364" cy="740787"/>
          </a:xfrm>
        </p:spPr>
        <p:txBody>
          <a:bodyPr>
            <a:normAutofit/>
          </a:bodyPr>
          <a:lstStyle/>
          <a:p>
            <a:r>
              <a:rPr lang="es-CL" dirty="0"/>
              <a:t>Pelo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0BF481-3A3E-499E-BCB3-7D196DF5B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4" r="24673"/>
          <a:stretch/>
        </p:blipFill>
        <p:spPr>
          <a:xfrm>
            <a:off x="4110182" y="1333353"/>
            <a:ext cx="3796145" cy="3429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FC86024-EE88-4435-9111-A8D4B975D094}"/>
              </a:ext>
            </a:extLst>
          </p:cNvPr>
          <p:cNvSpPr txBox="1"/>
          <p:nvPr/>
        </p:nvSpPr>
        <p:spPr>
          <a:xfrm>
            <a:off x="4221019" y="4810694"/>
            <a:ext cx="32050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Momia con pelo blanco, Pompeya, año 79 </a:t>
            </a:r>
          </a:p>
          <a:p>
            <a:pPr algn="ctr"/>
            <a:r>
              <a:rPr lang="es-CL" sz="1400" dirty="0"/>
              <a:t>(foto: Cesare </a:t>
            </a:r>
            <a:r>
              <a:rPr lang="es-CL" sz="1400" dirty="0" err="1"/>
              <a:t>Abbate</a:t>
            </a:r>
            <a:r>
              <a:rPr lang="es-CL" sz="1400" dirty="0"/>
              <a:t>)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41327C-5DCD-4527-9B18-708F8D6081EB}"/>
              </a:ext>
            </a:extLst>
          </p:cNvPr>
          <p:cNvSpPr txBox="1"/>
          <p:nvPr/>
        </p:nvSpPr>
        <p:spPr>
          <a:xfrm>
            <a:off x="249382" y="4989796"/>
            <a:ext cx="36300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AZ70 Tumulo4-T20, Valle de </a:t>
            </a:r>
            <a:r>
              <a:rPr lang="en-US" dirty="0" err="1"/>
              <a:t>Azapa</a:t>
            </a:r>
            <a:r>
              <a:rPr lang="en-US" dirty="0"/>
              <a:t>, </a:t>
            </a:r>
            <a:r>
              <a:rPr lang="en-US" dirty="0" err="1"/>
              <a:t>Formativo</a:t>
            </a:r>
            <a:r>
              <a:rPr lang="en-US" dirty="0"/>
              <a:t> </a:t>
            </a:r>
            <a:r>
              <a:rPr lang="en-US" dirty="0" err="1"/>
              <a:t>temprano</a:t>
            </a:r>
            <a:r>
              <a:rPr lang="en-US" dirty="0"/>
              <a:t> </a:t>
            </a:r>
            <a:r>
              <a:rPr lang="en-US" sz="1400" dirty="0"/>
              <a:t>(</a:t>
            </a:r>
            <a:r>
              <a:rPr lang="en-US" sz="1400" dirty="0" err="1"/>
              <a:t>Standen</a:t>
            </a:r>
            <a:r>
              <a:rPr lang="en-US" sz="1400" dirty="0"/>
              <a:t> et al., 2021)</a:t>
            </a:r>
          </a:p>
        </p:txBody>
      </p:sp>
      <p:pic>
        <p:nvPicPr>
          <p:cNvPr id="18434" name="Picture 2" descr="Los peinados precolombinos | Museo Nacional de Historia Natural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781" y="1333353"/>
            <a:ext cx="4131995" cy="232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8527596" y="4826082"/>
            <a:ext cx="3140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Peinados</a:t>
            </a:r>
            <a:r>
              <a:rPr lang="en-US" dirty="0" smtClean="0"/>
              <a:t> </a:t>
            </a:r>
            <a:r>
              <a:rPr lang="en-US" dirty="0" err="1" smtClean="0"/>
              <a:t>precolombinos</a:t>
            </a:r>
            <a:r>
              <a:rPr lang="en-US" dirty="0" smtClean="0"/>
              <a:t> </a:t>
            </a:r>
          </a:p>
          <a:p>
            <a:pPr algn="ctr"/>
            <a:endParaRPr lang="en-US" sz="1000" dirty="0"/>
          </a:p>
          <a:p>
            <a:pPr algn="ctr"/>
            <a:r>
              <a:rPr lang="en-US" sz="1000" dirty="0" smtClean="0"/>
              <a:t>https</a:t>
            </a:r>
            <a:r>
              <a:rPr lang="en-US" sz="1000" dirty="0"/>
              <a:t>://www.mnhn.gob.cl/noticias/los-peinados-precolombinos</a:t>
            </a:r>
          </a:p>
        </p:txBody>
      </p:sp>
    </p:spTree>
    <p:extLst>
      <p:ext uri="{BB962C8B-B14F-4D97-AF65-F5344CB8AC3E}">
        <p14:creationId xmlns:p14="http://schemas.microsoft.com/office/powerpoint/2010/main" val="39123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A5F445-D616-48D5-B15A-5D9F86CD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248" y="1787377"/>
            <a:ext cx="3888641" cy="2845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5C601CA-43BF-4079-9017-8E59658D0D57}"/>
              </a:ext>
            </a:extLst>
          </p:cNvPr>
          <p:cNvSpPr txBox="1"/>
          <p:nvPr/>
        </p:nvSpPr>
        <p:spPr>
          <a:xfrm>
            <a:off x="4258096" y="4747348"/>
            <a:ext cx="2982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Coprolito</a:t>
            </a:r>
            <a:r>
              <a:rPr lang="en-US" dirty="0"/>
              <a:t> </a:t>
            </a:r>
            <a:r>
              <a:rPr lang="en-US" dirty="0" err="1"/>
              <a:t>humano</a:t>
            </a:r>
            <a:r>
              <a:rPr lang="en-US" dirty="0"/>
              <a:t>, </a:t>
            </a:r>
            <a:r>
              <a:rPr lang="en-US" dirty="0" err="1"/>
              <a:t>Furna</a:t>
            </a:r>
            <a:r>
              <a:rPr lang="en-US" dirty="0"/>
              <a:t> do </a:t>
            </a:r>
            <a:r>
              <a:rPr lang="en-US" dirty="0" err="1"/>
              <a:t>Estrago</a:t>
            </a:r>
            <a:r>
              <a:rPr lang="en-US" dirty="0"/>
              <a:t>, </a:t>
            </a:r>
            <a:r>
              <a:rPr lang="en-US" dirty="0" err="1"/>
              <a:t>Brasil</a:t>
            </a:r>
            <a:r>
              <a:rPr lang="en-US" dirty="0"/>
              <a:t> (entre 1860 ± 50 y 1610 ± 70 </a:t>
            </a:r>
            <a:r>
              <a:rPr lang="en-US" dirty="0" err="1"/>
              <a:t>años</a:t>
            </a:r>
            <a:r>
              <a:rPr lang="en-US" dirty="0"/>
              <a:t> antes del </a:t>
            </a:r>
            <a:r>
              <a:rPr lang="en-US" dirty="0" err="1"/>
              <a:t>presente</a:t>
            </a:r>
            <a:r>
              <a:rPr lang="en-US" dirty="0"/>
              <a:t>) (</a:t>
            </a:r>
            <a:r>
              <a:rPr lang="en-US" dirty="0" err="1"/>
              <a:t>Sianto</a:t>
            </a:r>
            <a:r>
              <a:rPr lang="en-US" dirty="0"/>
              <a:t> et al., 2012)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69766" y="599390"/>
            <a:ext cx="8081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Otras evidencias materiales</a:t>
            </a:r>
            <a:endParaRPr lang="en-US" sz="4400" dirty="0"/>
          </a:p>
        </p:txBody>
      </p:sp>
      <p:pic>
        <p:nvPicPr>
          <p:cNvPr id="21506" name="Picture 2" descr="The what, how and why of archaeological coprolite analysis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418" y="1787378"/>
            <a:ext cx="4803486" cy="28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693889" y="4747348"/>
            <a:ext cx="402705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Micro CT scan </a:t>
            </a:r>
            <a:r>
              <a:rPr lang="en-US" dirty="0"/>
              <a:t>of coprolite from </a:t>
            </a:r>
            <a:r>
              <a:rPr lang="en-US" dirty="0" err="1"/>
              <a:t>Durrington</a:t>
            </a:r>
            <a:r>
              <a:rPr lang="en-US" dirty="0"/>
              <a:t> Walls, </a:t>
            </a:r>
            <a:r>
              <a:rPr lang="en-US" dirty="0" smtClean="0"/>
              <a:t>UK. Digested </a:t>
            </a:r>
            <a:r>
              <a:rPr lang="en-US" dirty="0"/>
              <a:t>bone fragments and probable plant </a:t>
            </a:r>
            <a:r>
              <a:rPr lang="en-US" dirty="0" smtClean="0"/>
              <a:t>voids</a:t>
            </a:r>
            <a:r>
              <a:rPr lang="en-US" dirty="0"/>
              <a:t>.</a:t>
            </a:r>
            <a:endParaRPr lang="en-US" sz="1000" dirty="0" smtClean="0"/>
          </a:p>
          <a:p>
            <a:pPr algn="ctr"/>
            <a:r>
              <a:rPr lang="en-US" sz="1000" dirty="0" smtClean="0"/>
              <a:t>https</a:t>
            </a:r>
            <a:r>
              <a:rPr lang="en-US" sz="1000" dirty="0"/>
              <a:t>://www.sciencedirect.com/science/article/pii/S0012825220302427#f0030</a:t>
            </a:r>
          </a:p>
        </p:txBody>
      </p:sp>
      <p:pic>
        <p:nvPicPr>
          <p:cNvPr id="21508" name="Picture 4" descr="Talking heads: what toilets and sewers tell us about ancient Roman  sani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"/>
          <a:stretch/>
        </p:blipFill>
        <p:spPr bwMode="auto">
          <a:xfrm>
            <a:off x="27709" y="1787377"/>
            <a:ext cx="3990371" cy="28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69766" y="4701181"/>
            <a:ext cx="2706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Baños romanos</a:t>
            </a:r>
          </a:p>
          <a:p>
            <a:pPr algn="ctr"/>
            <a:r>
              <a:rPr lang="en-US" sz="1000" dirty="0"/>
              <a:t>https://</a:t>
            </a:r>
            <a:r>
              <a:rPr lang="en-US" sz="1000" dirty="0" smtClean="0"/>
              <a:t>theconversation.com/talking-heads-what-toilets-and-sewers-tell-us-about-ancient-roman-sanitation-50045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244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32B24-CDDB-4737-9482-2452C1AEB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Tejidos</a:t>
            </a:r>
            <a:r>
              <a:rPr lang="en-US" dirty="0"/>
              <a:t> </a:t>
            </a:r>
            <a:r>
              <a:rPr lang="en-US" dirty="0" err="1"/>
              <a:t>blandos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24812-2599-4E76-9915-463FBC2AB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41"/>
            <a:ext cx="5479473" cy="4351338"/>
          </a:xfrm>
        </p:spPr>
        <p:txBody>
          <a:bodyPr>
            <a:normAutofit/>
          </a:bodyPr>
          <a:lstStyle/>
          <a:p>
            <a:r>
              <a:rPr lang="es-CL" dirty="0" smtClean="0"/>
              <a:t>Sistema nervioso</a:t>
            </a:r>
          </a:p>
          <a:p>
            <a:r>
              <a:rPr lang="es-CL" dirty="0" smtClean="0"/>
              <a:t>Sistema </a:t>
            </a:r>
            <a:r>
              <a:rPr lang="es-CL" strike="sngStrike" dirty="0" err="1" smtClean="0"/>
              <a:t>osteo</a:t>
            </a:r>
            <a:r>
              <a:rPr lang="es-CL" dirty="0" smtClean="0"/>
              <a:t>-</a:t>
            </a:r>
            <a:r>
              <a:rPr lang="es-CL" dirty="0" err="1" smtClean="0"/>
              <a:t>artro</a:t>
            </a:r>
            <a:r>
              <a:rPr lang="es-CL" dirty="0" smtClean="0"/>
              <a:t>-muscular</a:t>
            </a:r>
          </a:p>
          <a:p>
            <a:r>
              <a:rPr lang="es-CL" dirty="0" smtClean="0"/>
              <a:t>Sistema tegumentario (piel, grasa, pelo, uñas).</a:t>
            </a:r>
            <a:endParaRPr lang="es-CL" dirty="0"/>
          </a:p>
          <a:p>
            <a:r>
              <a:rPr lang="es-CL" dirty="0" smtClean="0"/>
              <a:t>Sistema circulatorio-respiratorio</a:t>
            </a:r>
          </a:p>
          <a:p>
            <a:r>
              <a:rPr lang="es-CL" dirty="0" smtClean="0"/>
              <a:t>Vísceras (digestivo, urinario, reproductor)</a:t>
            </a:r>
            <a:endParaRPr lang="es-CL" dirty="0"/>
          </a:p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E9D089-E30C-49A0-B91E-DC41B170E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609" y="184150"/>
            <a:ext cx="28575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30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BC048-36D4-404B-B8AB-497FFA3D7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Icnofósiles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7FA86FF-0F8C-4772-B418-88E08EADFAF1}"/>
              </a:ext>
            </a:extLst>
          </p:cNvPr>
          <p:cNvSpPr txBox="1"/>
          <p:nvPr/>
        </p:nvSpPr>
        <p:spPr>
          <a:xfrm>
            <a:off x="4702629" y="6196241"/>
            <a:ext cx="7239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Huellas</a:t>
            </a:r>
            <a:r>
              <a:rPr lang="it-IT" dirty="0"/>
              <a:t> de </a:t>
            </a:r>
            <a:r>
              <a:rPr lang="it-IT" i="1" dirty="0" err="1"/>
              <a:t>Australopithecus</a:t>
            </a:r>
            <a:r>
              <a:rPr lang="it-IT" i="1" dirty="0"/>
              <a:t> afarensis</a:t>
            </a:r>
            <a:r>
              <a:rPr lang="it-IT" dirty="0"/>
              <a:t>, Laetoli, Tanzania. 3,6 </a:t>
            </a:r>
            <a:r>
              <a:rPr lang="es-CL" dirty="0"/>
              <a:t>millones</a:t>
            </a:r>
            <a:r>
              <a:rPr lang="it-IT" dirty="0"/>
              <a:t> </a:t>
            </a:r>
            <a:r>
              <a:rPr lang="it-IT" dirty="0" err="1"/>
              <a:t>años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A52462-B363-4D93-B95F-590CC8829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40" y="569437"/>
            <a:ext cx="3909526" cy="5615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D31FDB-6B50-4DC4-9958-27A3E2E9D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1"/>
          <a:stretch/>
        </p:blipFill>
        <p:spPr>
          <a:xfrm>
            <a:off x="5066523" y="264435"/>
            <a:ext cx="3322559" cy="3554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C385165-0B68-4C2A-A1CD-51EBF6F42BCF}"/>
              </a:ext>
            </a:extLst>
          </p:cNvPr>
          <p:cNvSpPr txBox="1"/>
          <p:nvPr/>
        </p:nvSpPr>
        <p:spPr>
          <a:xfrm>
            <a:off x="9692173" y="6604084"/>
            <a:ext cx="2465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JOHN READER/SCIENCE PHOTO LIBRARY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FAE7C4C-7021-4B4D-A632-E030F04BD8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4" y="1774004"/>
            <a:ext cx="3816221" cy="4014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5140BDF-E0FC-4CEA-9DFE-EECA15D8242E}"/>
              </a:ext>
            </a:extLst>
          </p:cNvPr>
          <p:cNvSpPr txBox="1"/>
          <p:nvPr/>
        </p:nvSpPr>
        <p:spPr>
          <a:xfrm>
            <a:off x="923731" y="5788262"/>
            <a:ext cx="3909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Modelo fotogramétrico en elevación de huellas de Laetoli </a:t>
            </a:r>
            <a:r>
              <a:rPr lang="es-CL" sz="1200" dirty="0"/>
              <a:t>(</a:t>
            </a:r>
            <a:r>
              <a:rPr lang="es-CL" sz="1200" dirty="0" err="1"/>
              <a:t>Masao</a:t>
            </a:r>
            <a:r>
              <a:rPr lang="es-CL" sz="1200" dirty="0"/>
              <a:t> et al., 2016.)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7134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36D49-5DB6-4C0D-B964-D809F98B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927" y="235817"/>
            <a:ext cx="3096491" cy="881784"/>
          </a:xfrm>
        </p:spPr>
        <p:txBody>
          <a:bodyPr/>
          <a:lstStyle/>
          <a:p>
            <a:r>
              <a:rPr lang="es-CL" dirty="0" err="1"/>
              <a:t>Icnofósiles</a:t>
            </a: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2930000-4FFD-4E5C-AB11-3D5F7E5F683F}"/>
              </a:ext>
            </a:extLst>
          </p:cNvPr>
          <p:cNvSpPr txBox="1"/>
          <p:nvPr/>
        </p:nvSpPr>
        <p:spPr>
          <a:xfrm>
            <a:off x="300200" y="4888920"/>
            <a:ext cx="37637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Huellas</a:t>
            </a:r>
            <a:r>
              <a:rPr lang="en-US" dirty="0"/>
              <a:t> de pies de 60 </a:t>
            </a:r>
            <a:r>
              <a:rPr lang="en-US" dirty="0" err="1"/>
              <a:t>individuos</a:t>
            </a:r>
            <a:r>
              <a:rPr lang="en-US" dirty="0"/>
              <a:t> (</a:t>
            </a:r>
            <a:r>
              <a:rPr lang="en-US" dirty="0" err="1"/>
              <a:t>adolescentes</a:t>
            </a:r>
            <a:r>
              <a:rPr lang="en-US" dirty="0"/>
              <a:t> y </a:t>
            </a:r>
            <a:r>
              <a:rPr lang="en-US" dirty="0" err="1"/>
              <a:t>niños</a:t>
            </a:r>
            <a:r>
              <a:rPr lang="en-US" dirty="0"/>
              <a:t>), White Sands National Park, New Mexico (21.000 – 23.000 </a:t>
            </a:r>
            <a:r>
              <a:rPr lang="en-US" dirty="0" err="1"/>
              <a:t>años</a:t>
            </a:r>
            <a:r>
              <a:rPr lang="en-US" dirty="0"/>
              <a:t>, </a:t>
            </a:r>
          </a:p>
          <a:p>
            <a:pPr algn="ctr"/>
            <a:r>
              <a:rPr lang="en-US" dirty="0"/>
              <a:t>(Bennett et al., 2021)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9E081F-E135-4A3A-9D23-C86D314BE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01" y="1721081"/>
            <a:ext cx="3763799" cy="2117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5DA8ECC-4013-4F3D-8415-73DD35484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6"/>
          <a:stretch/>
        </p:blipFill>
        <p:spPr>
          <a:xfrm>
            <a:off x="4342459" y="1716512"/>
            <a:ext cx="3276299" cy="21217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FCC5481-48F5-4A7C-B249-BACCC79BFE66}"/>
              </a:ext>
            </a:extLst>
          </p:cNvPr>
          <p:cNvSpPr txBox="1"/>
          <p:nvPr/>
        </p:nvSpPr>
        <p:spPr>
          <a:xfrm>
            <a:off x="4259331" y="4888920"/>
            <a:ext cx="2861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Pilauco</a:t>
            </a:r>
            <a:r>
              <a:rPr lang="en-US" dirty="0"/>
              <a:t>, Chile. 15.600 </a:t>
            </a:r>
            <a:r>
              <a:rPr lang="en-US" dirty="0" err="1"/>
              <a:t>años</a:t>
            </a:r>
            <a:r>
              <a:rPr lang="en-US" dirty="0"/>
              <a:t> </a:t>
            </a:r>
          </a:p>
          <a:p>
            <a:r>
              <a:rPr lang="en-US" dirty="0"/>
              <a:t>(Moreno et al., 2019)</a:t>
            </a: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347D0D20-7670-4F86-B197-3A1D09CA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614" y="1716512"/>
            <a:ext cx="4229878" cy="31724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86554FA-A245-4539-9CF1-185ADECECA09}"/>
              </a:ext>
            </a:extLst>
          </p:cNvPr>
          <p:cNvSpPr txBox="1"/>
          <p:nvPr/>
        </p:nvSpPr>
        <p:spPr>
          <a:xfrm>
            <a:off x="7618758" y="4888920"/>
            <a:ext cx="43387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Pinturas </a:t>
            </a:r>
            <a:r>
              <a:rPr lang="en-US" dirty="0" err="1"/>
              <a:t>rupestres</a:t>
            </a:r>
            <a:r>
              <a:rPr lang="en-US" dirty="0"/>
              <a:t>, Cueva de las Manos, Santa Cruz, Argentina (13.000 – 9.500 </a:t>
            </a:r>
            <a:r>
              <a:rPr lang="en-US" dirty="0" err="1"/>
              <a:t>años</a:t>
            </a:r>
            <a:r>
              <a:rPr lang="en-US" dirty="0"/>
              <a:t>, Wikipedia)</a:t>
            </a:r>
          </a:p>
        </p:txBody>
      </p:sp>
    </p:spTree>
    <p:extLst>
      <p:ext uri="{BB962C8B-B14F-4D97-AF65-F5344CB8AC3E}">
        <p14:creationId xmlns:p14="http://schemas.microsoft.com/office/powerpoint/2010/main" val="3475805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CEBDDDF-B607-49BD-910C-0D08D9AA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Imagen</a:t>
            </a:r>
            <a:r>
              <a:rPr lang="en-US" dirty="0"/>
              <a:t> 3D </a:t>
            </a:r>
            <a:r>
              <a:rPr lang="en-US" dirty="0" smtClean="0"/>
              <a:t>y </a:t>
            </a:r>
            <a:r>
              <a:rPr lang="en-US" dirty="0" err="1" smtClean="0"/>
              <a:t>métodos</a:t>
            </a:r>
            <a:r>
              <a:rPr lang="en-US" dirty="0" smtClean="0"/>
              <a:t> </a:t>
            </a:r>
            <a:r>
              <a:rPr lang="en-US" dirty="0" err="1" smtClean="0"/>
              <a:t>analíticos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1A132C-223E-45D7-8082-53CFC4FB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46" y="1910194"/>
            <a:ext cx="9946726" cy="341918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EB50DD7-DF5E-4B89-BEF7-6546626D54C3}"/>
              </a:ext>
            </a:extLst>
          </p:cNvPr>
          <p:cNvSpPr txBox="1"/>
          <p:nvPr/>
        </p:nvSpPr>
        <p:spPr>
          <a:xfrm>
            <a:off x="3047223" y="6272117"/>
            <a:ext cx="60975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https://www.natur.cuni.cz/biology/anthropology/pracoviste-katedry/3dlab</a:t>
            </a:r>
          </a:p>
        </p:txBody>
      </p:sp>
    </p:spTree>
    <p:extLst>
      <p:ext uri="{BB962C8B-B14F-4D97-AF65-F5344CB8AC3E}">
        <p14:creationId xmlns:p14="http://schemas.microsoft.com/office/powerpoint/2010/main" val="223308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ummified kitten 'strangled' to death before being offered to the gods, new  3D scans reveal | Live Scien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91" y="309417"/>
            <a:ext cx="9946120" cy="62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T data creating a reconstruction inside a mummy bundle. The shape of a small child can just be made out through the binding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3" r="26710"/>
          <a:stretch/>
        </p:blipFill>
        <p:spPr bwMode="auto">
          <a:xfrm>
            <a:off x="6035605" y="139501"/>
            <a:ext cx="4881777" cy="636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27" y="139501"/>
            <a:ext cx="4569365" cy="659661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942258" y="6560629"/>
            <a:ext cx="30684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https://www.nature.com/articles/d41586-018-06799-y</a:t>
            </a:r>
          </a:p>
        </p:txBody>
      </p:sp>
    </p:spTree>
    <p:extLst>
      <p:ext uri="{BB962C8B-B14F-4D97-AF65-F5344CB8AC3E}">
        <p14:creationId xmlns:p14="http://schemas.microsoft.com/office/powerpoint/2010/main" val="184273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151823"/>
            <a:ext cx="4569365" cy="6596619"/>
          </a:xfrm>
          <a:prstGeom prst="rect">
            <a:avLst/>
          </a:prstGeom>
        </p:spPr>
      </p:pic>
      <p:pic>
        <p:nvPicPr>
          <p:cNvPr id="8194" name="Picture 2" descr="The story of 12 Chachapoyan mummies through multidetector computed  tomography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90" y="151823"/>
            <a:ext cx="5631428" cy="61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498390" y="6382327"/>
            <a:ext cx="5631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Momia </a:t>
            </a:r>
            <a:r>
              <a:rPr lang="es-MX" dirty="0" err="1" smtClean="0"/>
              <a:t>Chachapolla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omias Chinchorro siguen revelando valiosa información sobre su invaluable  cultura - Colegio de Arqueólogos de Chil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2" y="1209964"/>
            <a:ext cx="5366646" cy="356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5492" y="102046"/>
            <a:ext cx="2964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Verónica Silva</a:t>
            </a:r>
          </a:p>
          <a:p>
            <a:r>
              <a:rPr lang="es-MX" dirty="0" smtClean="0"/>
              <a:t>Curadora Antropóloga Física del MNHN</a:t>
            </a:r>
            <a:endParaRPr lang="en-US" dirty="0"/>
          </a:p>
        </p:txBody>
      </p:sp>
      <p:pic>
        <p:nvPicPr>
          <p:cNvPr id="13316" name="Picture 4" descr="Chinchor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08" y="102046"/>
            <a:ext cx="6464302" cy="64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142103" y="6611779"/>
            <a:ext cx="34115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http://www.exposicionesmnhn.cl/chinchorro/tecnologia.html</a:t>
            </a:r>
          </a:p>
        </p:txBody>
      </p:sp>
    </p:spTree>
    <p:extLst>
      <p:ext uri="{BB962C8B-B14F-4D97-AF65-F5344CB8AC3E}">
        <p14:creationId xmlns:p14="http://schemas.microsoft.com/office/powerpoint/2010/main" val="2415656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ecrets of long-lost mummies unwrapp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1" y="39262"/>
            <a:ext cx="11148291" cy="627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18601" y="6458588"/>
            <a:ext cx="30684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https://www.nature.com/articles/d41586-018-06799-y</a:t>
            </a:r>
          </a:p>
        </p:txBody>
      </p:sp>
    </p:spTree>
    <p:extLst>
      <p:ext uri="{BB962C8B-B14F-4D97-AF65-F5344CB8AC3E}">
        <p14:creationId xmlns:p14="http://schemas.microsoft.com/office/powerpoint/2010/main" val="13649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rvous system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08" y="795248"/>
            <a:ext cx="4255676" cy="50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re's What You'd Look Like As Just a Nervous System | Live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8" y="795248"/>
            <a:ext cx="3428689" cy="510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id you know that Einstein's brain was removed within hours of his death? -  The bizarre odyssey of his 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869" y="5095148"/>
            <a:ext cx="2870937" cy="160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ere to start with Futurama? Try the episode “A Head in the Polls.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44" y="2943308"/>
            <a:ext cx="2866462" cy="191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stema nervioso: qué es, partes y funciones - Significad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84" y="0"/>
            <a:ext cx="3819386" cy="28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1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4C202706-CA8F-4BCD-979D-6ACCCB033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8" y="1339903"/>
            <a:ext cx="4327851" cy="3216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ADE215-97D8-44DB-AB58-19054A219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Tejido</a:t>
            </a:r>
            <a:r>
              <a:rPr lang="en-US" dirty="0"/>
              <a:t> muscular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53D71E2-961B-4D47-BE01-AC3C53980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971" y="86634"/>
            <a:ext cx="5847826" cy="6527635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B78F9A7-BBAF-419C-ADAC-D02676B65714}"/>
              </a:ext>
            </a:extLst>
          </p:cNvPr>
          <p:cNvSpPr txBox="1"/>
          <p:nvPr/>
        </p:nvSpPr>
        <p:spPr>
          <a:xfrm>
            <a:off x="8028215" y="6596390"/>
            <a:ext cx="41637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“Based off” de CFCF. </a:t>
            </a:r>
            <a:r>
              <a:rPr lang="en-US" sz="1050" dirty="0" err="1"/>
              <a:t>Licencia</a:t>
            </a:r>
            <a:r>
              <a:rPr lang="en-US" sz="1050" dirty="0"/>
              <a:t>: CC BY-SA 4.0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2CF71B5-C14B-4FF0-A7F5-8A62D8AFFD94}"/>
              </a:ext>
            </a:extLst>
          </p:cNvPr>
          <p:cNvGrpSpPr/>
          <p:nvPr/>
        </p:nvGrpSpPr>
        <p:grpSpPr>
          <a:xfrm>
            <a:off x="831978" y="3529642"/>
            <a:ext cx="4836500" cy="3294056"/>
            <a:chOff x="330130" y="319438"/>
            <a:chExt cx="5679435" cy="3868165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1237A994-2508-4D70-9F42-FFD1C4EEDFC4}"/>
                </a:ext>
              </a:extLst>
            </p:cNvPr>
            <p:cNvGrpSpPr/>
            <p:nvPr/>
          </p:nvGrpSpPr>
          <p:grpSpPr>
            <a:xfrm>
              <a:off x="330130" y="1867840"/>
              <a:ext cx="5679435" cy="2319763"/>
              <a:chOff x="933138" y="2923414"/>
              <a:chExt cx="4828468" cy="1972186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2E85AE82-54D1-4CE0-AF8B-DDEE48D52EA7}"/>
                  </a:ext>
                </a:extLst>
              </p:cNvPr>
              <p:cNvGrpSpPr/>
              <p:nvPr/>
            </p:nvGrpSpPr>
            <p:grpSpPr>
              <a:xfrm>
                <a:off x="2085520" y="2927930"/>
                <a:ext cx="3676086" cy="1593124"/>
                <a:chOff x="5110918" y="4562570"/>
                <a:chExt cx="2584063" cy="1119872"/>
              </a:xfrm>
            </p:grpSpPr>
            <p:pic>
              <p:nvPicPr>
                <p:cNvPr id="12" name="Grafik 11" descr="Muskelaufbau02_Fischer.png">
                  <a:extLst>
                    <a:ext uri="{FF2B5EF4-FFF2-40B4-BE49-F238E27FC236}">
                      <a16:creationId xmlns:a16="http://schemas.microsoft.com/office/drawing/2014/main" id="{EDB86853-5F7A-4855-A839-277C6754E5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215185" y="4572492"/>
                  <a:ext cx="2479796" cy="110995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349DCF87-CA82-4323-B11B-481FCFD1BB2E}"/>
                    </a:ext>
                  </a:extLst>
                </p:cNvPr>
                <p:cNvSpPr txBox="1"/>
                <p:nvPr/>
              </p:nvSpPr>
              <p:spPr>
                <a:xfrm flipH="1">
                  <a:off x="5110918" y="5445430"/>
                  <a:ext cx="1062271" cy="215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dirty="0" err="1"/>
                    <a:t>Fibra</a:t>
                  </a:r>
                  <a:r>
                    <a:rPr lang="de-DE" sz="1400" dirty="0"/>
                    <a:t> </a:t>
                  </a:r>
                  <a:r>
                    <a:rPr lang="de-DE" sz="1400" dirty="0" err="1"/>
                    <a:t>muscular</a:t>
                  </a:r>
                  <a:endParaRPr lang="de-DE" sz="1400" dirty="0"/>
                </a:p>
              </p:txBody>
            </p:sp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6284CB1C-5ED1-4F3C-A9AD-2A74190BEB25}"/>
                    </a:ext>
                  </a:extLst>
                </p:cNvPr>
                <p:cNvSpPr txBox="1"/>
                <p:nvPr/>
              </p:nvSpPr>
              <p:spPr>
                <a:xfrm flipH="1">
                  <a:off x="5289143" y="4562570"/>
                  <a:ext cx="590819" cy="2159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 err="1"/>
                    <a:t>Fascículo</a:t>
                  </a:r>
                  <a:endParaRPr lang="de-DE" sz="1400" dirty="0"/>
                </a:p>
              </p:txBody>
            </p:sp>
            <p:sp>
              <p:nvSpPr>
                <p:cNvPr id="15" name="Ellipse 14">
                  <a:extLst>
                    <a:ext uri="{FF2B5EF4-FFF2-40B4-BE49-F238E27FC236}">
                      <a16:creationId xmlns:a16="http://schemas.microsoft.com/office/drawing/2014/main" id="{390884D0-099A-409D-9DCF-28BA57D59C80}"/>
                    </a:ext>
                  </a:extLst>
                </p:cNvPr>
                <p:cNvSpPr/>
                <p:nvPr/>
              </p:nvSpPr>
              <p:spPr>
                <a:xfrm flipH="1">
                  <a:off x="5474166" y="4857498"/>
                  <a:ext cx="226746" cy="299304"/>
                </a:xfrm>
                <a:prstGeom prst="ellips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HelveticaNeueLT Std"/>
                  </a:endParaRPr>
                </a:p>
              </p:txBody>
            </p:sp>
            <p:sp>
              <p:nvSpPr>
                <p:cNvPr id="16" name="Ellipse 15">
                  <a:extLst>
                    <a:ext uri="{FF2B5EF4-FFF2-40B4-BE49-F238E27FC236}">
                      <a16:creationId xmlns:a16="http://schemas.microsoft.com/office/drawing/2014/main" id="{4E280BAB-A8BB-4A1D-91DE-AD5E80947748}"/>
                    </a:ext>
                  </a:extLst>
                </p:cNvPr>
                <p:cNvSpPr/>
                <p:nvPr/>
              </p:nvSpPr>
              <p:spPr>
                <a:xfrm flipH="1">
                  <a:off x="5454195" y="5355207"/>
                  <a:ext cx="33566" cy="33565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latin typeface="HelveticaNeueLT Std"/>
                  </a:endParaRPr>
                </a:p>
              </p:txBody>
            </p:sp>
            <p:cxnSp>
              <p:nvCxnSpPr>
                <p:cNvPr id="17" name="Gerade Verbindung 19">
                  <a:extLst>
                    <a:ext uri="{FF2B5EF4-FFF2-40B4-BE49-F238E27FC236}">
                      <a16:creationId xmlns:a16="http://schemas.microsoft.com/office/drawing/2014/main" id="{6BF70E1B-DA67-4257-8F4C-E86F8018841C}"/>
                    </a:ext>
                  </a:extLst>
                </p:cNvPr>
                <p:cNvCxnSpPr/>
                <p:nvPr/>
              </p:nvCxnSpPr>
              <p:spPr>
                <a:xfrm flipH="1">
                  <a:off x="5472078" y="5382253"/>
                  <a:ext cx="0" cy="1006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rade Verbindung 20">
                  <a:extLst>
                    <a:ext uri="{FF2B5EF4-FFF2-40B4-BE49-F238E27FC236}">
                      <a16:creationId xmlns:a16="http://schemas.microsoft.com/office/drawing/2014/main" id="{B7D3E597-13FF-4124-9551-4878A5A2FFE2}"/>
                    </a:ext>
                  </a:extLst>
                </p:cNvPr>
                <p:cNvCxnSpPr/>
                <p:nvPr/>
              </p:nvCxnSpPr>
              <p:spPr>
                <a:xfrm flipH="1">
                  <a:off x="5587539" y="4759746"/>
                  <a:ext cx="0" cy="100696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9625328-CBAF-4542-9250-75DBF004979F}"/>
                  </a:ext>
                </a:extLst>
              </p:cNvPr>
              <p:cNvSpPr txBox="1"/>
              <p:nvPr/>
            </p:nvSpPr>
            <p:spPr>
              <a:xfrm>
                <a:off x="2211352" y="4526881"/>
                <a:ext cx="2272037" cy="36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dirty="0" err="1"/>
                  <a:t>Arquitectura</a:t>
                </a:r>
                <a:r>
                  <a:rPr lang="de-DE" dirty="0"/>
                  <a:t> </a:t>
                </a:r>
                <a:r>
                  <a:rPr lang="de-DE" dirty="0" err="1"/>
                  <a:t>muscular</a:t>
                </a:r>
                <a:endParaRPr lang="de-DE" dirty="0"/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DB7C8751-EB7B-4D81-BA97-D5F8475AD826}"/>
                  </a:ext>
                </a:extLst>
              </p:cNvPr>
              <p:cNvSpPr/>
              <p:nvPr/>
            </p:nvSpPr>
            <p:spPr>
              <a:xfrm>
                <a:off x="1040513" y="3208433"/>
                <a:ext cx="914400" cy="914400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0" name="Gerade Verbindung 7">
                <a:extLst>
                  <a:ext uri="{FF2B5EF4-FFF2-40B4-BE49-F238E27FC236}">
                    <a16:creationId xmlns:a16="http://schemas.microsoft.com/office/drawing/2014/main" id="{E6395E1A-566F-4CCC-A0D9-7029E3D9132F}"/>
                  </a:ext>
                </a:extLst>
              </p:cNvPr>
              <p:cNvCxnSpPr/>
              <p:nvPr/>
            </p:nvCxnSpPr>
            <p:spPr>
              <a:xfrm flipH="1" flipV="1">
                <a:off x="1574161" y="3949900"/>
                <a:ext cx="659690" cy="372481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6444825F-AE51-434E-ACC1-6346F9A5DDB5}"/>
                  </a:ext>
                </a:extLst>
              </p:cNvPr>
              <p:cNvSpPr/>
              <p:nvPr/>
            </p:nvSpPr>
            <p:spPr>
              <a:xfrm>
                <a:off x="933138" y="2923414"/>
                <a:ext cx="4828467" cy="15790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C0932A4-6F04-4C8E-B1F9-4B2A303B95D9}"/>
                </a:ext>
              </a:extLst>
            </p:cNvPr>
            <p:cNvSpPr/>
            <p:nvPr/>
          </p:nvSpPr>
          <p:spPr>
            <a:xfrm rot="16200000" flipH="1">
              <a:off x="4186670" y="319438"/>
              <a:ext cx="216001" cy="21600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HelveticaNeueLT Std"/>
              </a:endParaRPr>
            </a:p>
          </p:txBody>
        </p: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311CE6D6-6696-4296-AE09-C696575591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4670" y="535439"/>
              <a:ext cx="0" cy="134746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071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uscle Contraction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61" y="274955"/>
            <a:ext cx="5346181" cy="31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uscle Contraction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28" y="274955"/>
            <a:ext cx="5139632" cy="642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30 Muscle Contraction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161" y="3529972"/>
            <a:ext cx="5346181" cy="316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82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tegumentary System- Definition, organs, functions, dise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7" y="266959"/>
            <a:ext cx="11699338" cy="614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056611" y="415636"/>
            <a:ext cx="55030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Sistema tegumentario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8997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rteria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48" y="178697"/>
            <a:ext cx="4314825" cy="650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ody Systems - SUYASH KRISH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" y="324062"/>
            <a:ext cx="5714592" cy="636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gestive System Explained: Organs and Dig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12" y="318365"/>
            <a:ext cx="3648364" cy="36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natomy of the Urinary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30" y="475672"/>
            <a:ext cx="5048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istemas reproductores y obstetricia Diagram | Quizl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35014" r="3110" b="33800"/>
          <a:stretch/>
        </p:blipFill>
        <p:spPr bwMode="auto">
          <a:xfrm>
            <a:off x="1688812" y="4211781"/>
            <a:ext cx="8866909" cy="23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69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996B8-17E6-4E12-A01B-F6B3DAFD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Preservación de </a:t>
            </a:r>
            <a:r>
              <a:rPr lang="es-CL" dirty="0" smtClean="0"/>
              <a:t>tejidos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8725DF-7CD9-4CFA-AF6B-CB32F89E9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807"/>
            <a:ext cx="10515600" cy="4351338"/>
          </a:xfrm>
        </p:spPr>
        <p:txBody>
          <a:bodyPr/>
          <a:lstStyle/>
          <a:p>
            <a:r>
              <a:rPr lang="es-CL" dirty="0"/>
              <a:t>Tanatopraxia </a:t>
            </a:r>
          </a:p>
          <a:p>
            <a:r>
              <a:rPr lang="es-CL" dirty="0"/>
              <a:t>Embalsamamiento (plastinación)</a:t>
            </a:r>
          </a:p>
          <a:p>
            <a:r>
              <a:rPr lang="es-CL" dirty="0"/>
              <a:t>Momificación</a:t>
            </a:r>
          </a:p>
          <a:p>
            <a:r>
              <a:rPr lang="es-CL" dirty="0" err="1" smtClean="0"/>
              <a:t>Icnofósiles</a:t>
            </a:r>
            <a:r>
              <a:rPr lang="es-CL" dirty="0" smtClean="0"/>
              <a:t> </a:t>
            </a:r>
            <a:r>
              <a:rPr lang="es-CL" dirty="0"/>
              <a:t>(huellas)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B19A3B-62B2-44F4-98B7-8C166F28CF7D}"/>
              </a:ext>
            </a:extLst>
          </p:cNvPr>
          <p:cNvSpPr txBox="1"/>
          <p:nvPr/>
        </p:nvSpPr>
        <p:spPr>
          <a:xfrm>
            <a:off x="8784669" y="5912145"/>
            <a:ext cx="179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Reina </a:t>
            </a:r>
            <a:r>
              <a:rPr lang="es-CL" dirty="0" err="1"/>
              <a:t>Tiy</a:t>
            </a:r>
            <a:r>
              <a:rPr lang="es-CL" dirty="0"/>
              <a:t>, Egipcio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C9F7259-CFF8-4FB4-80A0-A808FD800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730"/>
          <a:stretch/>
        </p:blipFill>
        <p:spPr>
          <a:xfrm>
            <a:off x="4815974" y="4267543"/>
            <a:ext cx="2905897" cy="164435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DDFF19A-58AE-4BFA-8C61-ADB0F58FEC30}"/>
              </a:ext>
            </a:extLst>
          </p:cNvPr>
          <p:cNvSpPr txBox="1"/>
          <p:nvPr/>
        </p:nvSpPr>
        <p:spPr>
          <a:xfrm>
            <a:off x="5072854" y="5911898"/>
            <a:ext cx="2196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Vladimir Lenin, </a:t>
            </a:r>
            <a:r>
              <a:rPr lang="en-US" dirty="0" err="1"/>
              <a:t>Rusia</a:t>
            </a:r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5FE88AC-ED98-45E6-A273-3D08F6E8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82" y="4267543"/>
            <a:ext cx="2605697" cy="1679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458" name="Picture 2" descr="https://dam.tbg.com.mx/content/dam/editorialTelevisa/mexico/natgeo/mx/el-mundo/culturas/16/01/19/momia-en-papua.jpg.img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1"/>
          <a:stretch/>
        </p:blipFill>
        <p:spPr bwMode="auto">
          <a:xfrm>
            <a:off x="914400" y="4267543"/>
            <a:ext cx="3490487" cy="165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228006" y="5912145"/>
            <a:ext cx="286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Papúa Nueva Guinea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416</Words>
  <Application>Microsoft Office PowerPoint</Application>
  <PresentationFormat>Panorámica</PresentationFormat>
  <Paragraphs>85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HelveticaNeueLT Std</vt:lpstr>
      <vt:lpstr>Office</vt:lpstr>
      <vt:lpstr>Estudio y preservación de tejidos blandos</vt:lpstr>
      <vt:lpstr>Tejidos blandos</vt:lpstr>
      <vt:lpstr>Presentación de PowerPoint</vt:lpstr>
      <vt:lpstr>Tejido muscular</vt:lpstr>
      <vt:lpstr>Presentación de PowerPoint</vt:lpstr>
      <vt:lpstr>Presentación de PowerPoint</vt:lpstr>
      <vt:lpstr>Presentación de PowerPoint</vt:lpstr>
      <vt:lpstr>Presentación de PowerPoint</vt:lpstr>
      <vt:lpstr>Preservación de tejidos</vt:lpstr>
      <vt:lpstr>Momificación intencional-artificial</vt:lpstr>
      <vt:lpstr>Presentación de PowerPoint</vt:lpstr>
      <vt:lpstr>Momificación natural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Pelo</vt:lpstr>
      <vt:lpstr>Presentación de PowerPoint</vt:lpstr>
      <vt:lpstr>Icnofósiles</vt:lpstr>
      <vt:lpstr>Icnofósiles</vt:lpstr>
      <vt:lpstr>Imagen 3D y métodos analíticos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Kornelius Kupczik</dc:creator>
  <cp:lastModifiedBy>Rodrigo</cp:lastModifiedBy>
  <cp:revision>70</cp:revision>
  <dcterms:created xsi:type="dcterms:W3CDTF">2021-09-06T15:55:37Z</dcterms:created>
  <dcterms:modified xsi:type="dcterms:W3CDTF">2022-09-09T15:43:51Z</dcterms:modified>
</cp:coreProperties>
</file>