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1_3C0F571.xml" ContentType="application/vnd.ms-powerpoint.comments+xml"/>
  <Override PartName="/ppt/comments/modernComment_102_458978B0.xml" ContentType="application/vnd.ms-powerpoint.comments+xml"/>
  <Override PartName="/ppt/comments/modernComment_103_D7B5EEA9.xml" ContentType="application/vnd.ms-powerpoint.comments+xml"/>
  <Override PartName="/ppt/comments/modernComment_106_4B100C55.xml" ContentType="application/vnd.ms-powerpoint.comments+xml"/>
  <Override PartName="/ppt/comments/modernComment_135_193784C2.xml" ContentType="application/vnd.ms-powerpoint.comments+xml"/>
  <Override PartName="/ppt/comments/modernComment_134_4BC3CB6A.xml" ContentType="application/vnd.ms-powerpoint.comments+xml"/>
  <Override PartName="/ppt/comments/modernComment_13B_64877A9C.xml" ContentType="application/vnd.ms-powerpoint.comments+xml"/>
  <Override PartName="/ppt/comments/modernComment_136_9EF2E7A8.xml" ContentType="application/vnd.ms-powerpoint.comments+xml"/>
  <Override PartName="/ppt/comments/modernComment_109_D9D910D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2" r:id="rId6"/>
    <p:sldId id="309" r:id="rId7"/>
    <p:sldId id="308" r:id="rId8"/>
    <p:sldId id="315" r:id="rId9"/>
    <p:sldId id="260" r:id="rId10"/>
    <p:sldId id="316" r:id="rId11"/>
    <p:sldId id="317" r:id="rId12"/>
    <p:sldId id="264" r:id="rId13"/>
    <p:sldId id="310" r:id="rId14"/>
    <p:sldId id="265" r:id="rId15"/>
    <p:sldId id="285" r:id="rId16"/>
    <p:sldId id="261" r:id="rId17"/>
    <p:sldId id="283" r:id="rId18"/>
    <p:sldId id="289" r:id="rId19"/>
    <p:sldId id="325" r:id="rId20"/>
    <p:sldId id="299" r:id="rId21"/>
    <p:sldId id="291" r:id="rId22"/>
    <p:sldId id="319" r:id="rId23"/>
    <p:sldId id="320" r:id="rId24"/>
    <p:sldId id="324" r:id="rId25"/>
    <p:sldId id="323" r:id="rId26"/>
    <p:sldId id="327" r:id="rId27"/>
    <p:sldId id="301" r:id="rId28"/>
    <p:sldId id="326" r:id="rId2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745843-774D-C736-DE12-ABDA87F5FDFB}" name="Sandra López Lázaro" initials="SL" userId="e2491ddfc292e82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/>
    <p:restoredTop sz="95012" autoAdjust="0"/>
  </p:normalViewPr>
  <p:slideViewPr>
    <p:cSldViewPr snapToGrid="0">
      <p:cViewPr varScale="1">
        <p:scale>
          <a:sx n="107" d="100"/>
          <a:sy n="107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omments/modernComment_101_3C0F5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2D725B-C913-EB4B-B706-82D48CB0EC90}" authorId="{09745843-774D-C736-DE12-ABDA87F5FDFB}" created="2023-07-30T19:41:20.337">
    <pc:sldMkLst xmlns:pc="http://schemas.microsoft.com/office/powerpoint/2013/main/command">
      <pc:docMk/>
      <pc:sldMk cId="62977393" sldId="257"/>
    </pc:sldMkLst>
    <p188:txBody>
      <a:bodyPr/>
      <a:lstStyle/>
      <a:p>
        <a:r>
          <a:rPr lang="es-CL"/>
          <a:t>Para presentarnos un poco, a nosotras y ayudantes.  ¿Te parece bien al inicio?</a:t>
        </a:r>
      </a:p>
    </p188:txBody>
  </p188:cm>
</p188:cmLst>
</file>

<file path=ppt/comments/modernComment_102_458978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40A7A0-6ACC-2C48-87C8-F6A072B52D98}" authorId="{09745843-774D-C736-DE12-ABDA87F5FDFB}" created="2023-07-30T19:43:11.869">
    <pc:sldMkLst xmlns:pc="http://schemas.microsoft.com/office/powerpoint/2013/main/command">
      <pc:docMk/>
      <pc:sldMk cId="1166637232" sldId="258"/>
    </pc:sldMkLst>
    <p188:txBody>
      <a:bodyPr/>
      <a:lstStyle/>
      <a:p>
        <a:r>
          <a:rPr lang="es-CL"/>
          <a:t>Puede que se vea con mucho texto, pero creo que es importante explicarles el propósito y resultados de aprendizaje para que tengan claro el curso. Se supone que lo podrían leer en el programa, pero tengo mis dudas… </a:t>
        </a:r>
      </a:p>
    </p188:txBody>
  </p188:cm>
</p188:cmLst>
</file>

<file path=ppt/comments/modernComment_103_D7B5EE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6D73EE-31A6-EF41-8704-1147F05C8519}" authorId="{09745843-774D-C736-DE12-ABDA87F5FDFB}" created="2023-07-30T19:43:33.990">
    <pc:sldMkLst xmlns:pc="http://schemas.microsoft.com/office/powerpoint/2013/main/command">
      <pc:docMk/>
      <pc:sldMk cId="3619024553" sldId="259"/>
    </pc:sldMkLst>
    <p188:txBody>
      <a:bodyPr/>
      <a:lstStyle/>
      <a:p>
        <a:r>
          <a:rPr lang="es-CL"/>
          <a:t>Mismo comentario que la diapositiva anterior…</a:t>
        </a:r>
      </a:p>
    </p188:txBody>
  </p188:cm>
</p188:cmLst>
</file>

<file path=ppt/comments/modernComment_106_4B100C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9EDA05-AB79-0140-B81F-E264D809774D}" authorId="{09745843-774D-C736-DE12-ABDA87F5FDFB}" created="2023-07-30T19:44:25.815">
    <pc:sldMkLst xmlns:pc="http://schemas.microsoft.com/office/powerpoint/2013/main/command">
      <pc:docMk/>
      <pc:sldMk cId="1259342933" sldId="262"/>
    </pc:sldMkLst>
    <p188:replyLst>
      <p188:reply id="{069E136D-DA0A-9A42-87AA-A5FD749E7F57}" authorId="{09745843-774D-C736-DE12-ABDA87F5FDFB}" created="2023-07-30T22:16:08.760">
        <p188:txBody>
          <a:bodyPr/>
          <a:lstStyle/>
          <a:p>
            <a:r>
              <a:rPr lang="es-CL"/>
              <a:t>Es para explicarles como se organiza cada clase el fin de cada módulo</a:t>
            </a:r>
          </a:p>
        </p188:txBody>
      </p188:reply>
    </p188:replyLst>
    <p188:txBody>
      <a:bodyPr/>
      <a:lstStyle/>
      <a:p>
        <a:r>
          <a:rPr lang="es-CL"/>
          <a:t>¿Se entiende? En amarillo cosas por confirmar. </a:t>
        </a:r>
      </a:p>
    </p188:txBody>
  </p188:cm>
</p188:cmLst>
</file>

<file path=ppt/comments/modernComment_109_D9D910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D4D9DE-C06F-3740-B28E-DF1187225D01}" authorId="{09745843-774D-C736-DE12-ABDA87F5FDFB}" created="2023-07-30T22:14:19.313">
    <pc:sldMkLst xmlns:pc="http://schemas.microsoft.com/office/powerpoint/2013/main/command">
      <pc:docMk/>
      <pc:sldMk cId="3654881503" sldId="265"/>
    </pc:sldMkLst>
    <p188:txBody>
      <a:bodyPr/>
      <a:lstStyle/>
      <a:p>
        <a:r>
          <a:rPr lang="es-CL"/>
          <a:t>A partir de aquí empieza bioantropo. Por ahora he puesto las diapositivas que usaron Kornelius y Rodrigo, pero quiero cambiar algunas cosas. De la 17 a la 24 creo que voy a eliminar para que no se haga tan largo. 
Te las dejo para que veas la orientación y nos pongamos de acuerdo en tener un enfoque similar. Qué te parecen?</a:t>
        </a:r>
      </a:p>
    </p188:txBody>
  </p188:cm>
</p188:cmLst>
</file>

<file path=ppt/comments/modernComment_134_4BC3CB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4FDC3D-9AF8-D049-9128-67857D1125C9}" authorId="{09745843-774D-C736-DE12-ABDA87F5FDFB}" created="2023-07-30T22:12:14.686">
    <pc:sldMkLst xmlns:pc="http://schemas.microsoft.com/office/powerpoint/2013/main/command">
      <pc:docMk/>
      <pc:sldMk cId="1271122794" sldId="308"/>
    </pc:sldMkLst>
    <p188:txBody>
      <a:bodyPr/>
      <a:lstStyle/>
      <a:p>
        <a:r>
          <a:rPr lang="es-CL"/>
          <a:t>He tratado de poner el cronograma pero al tener tanta info queda muy pequeño… Lo podemos dejar para que puedan tenerlo en el ppt. </a:t>
        </a:r>
      </a:p>
    </p188:txBody>
  </p188:cm>
</p188:cmLst>
</file>

<file path=ppt/comments/modernComment_135_193784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705BE6-FACC-374B-9C98-A49CED5670D3}" authorId="{09745843-774D-C736-DE12-ABDA87F5FDFB}" created="2023-07-30T19:45:27.860">
    <pc:sldMkLst xmlns:pc="http://schemas.microsoft.com/office/powerpoint/2013/main/command">
      <pc:docMk/>
      <pc:sldMk cId="423068866" sldId="309"/>
    </pc:sldMkLst>
    <p188:txBody>
      <a:bodyPr/>
      <a:lstStyle/>
      <a:p>
        <a:r>
          <a:rPr lang="es-CL"/>
          <a:t>Con esta pretendía explicar la organización en secciones y que hay clases conjuntas y otras separadas… 
No sé si he simplificado demasiado la arqueología con un cubo y palita… jejeje</a:t>
        </a:r>
      </a:p>
    </p188:txBody>
  </p188:cm>
</p188:cmLst>
</file>

<file path=ppt/comments/modernComment_136_9EF2E7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59C0A7-3619-2B40-9969-8205DD5CC9D9}" authorId="{09745843-774D-C736-DE12-ABDA87F5FDFB}" created="2023-07-30T22:12:34.933">
    <pc:sldMkLst xmlns:pc="http://schemas.microsoft.com/office/powerpoint/2013/main/command">
      <pc:docMk/>
      <pc:sldMk cId="2666719144" sldId="310"/>
    </pc:sldMkLst>
    <p188:txBody>
      <a:bodyPr/>
      <a:lstStyle/>
      <a:p>
        <a:r>
          <a:rPr lang="es-CL"/>
          <a:t>Para meter tu parte</a:t>
        </a:r>
      </a:p>
    </p188:txBody>
  </p188:cm>
</p188:cmLst>
</file>

<file path=ppt/comments/modernComment_13B_64877A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F9FADA-C28F-E04E-938E-C91647A6CD38}" authorId="{09745843-774D-C736-DE12-ABDA87F5FDFB}" created="2023-07-30T22:12:14.686">
    <pc:sldMkLst xmlns:pc="http://schemas.microsoft.com/office/powerpoint/2013/main/command">
      <pc:docMk/>
      <pc:sldMk cId="1271122794" sldId="308"/>
    </pc:sldMkLst>
    <p188:txBody>
      <a:bodyPr/>
      <a:lstStyle/>
      <a:p>
        <a:r>
          <a:rPr lang="es-CL"/>
          <a:t>He tratado de poner el cronograma pero al tener tanta info queda muy pequeño… Lo podemos dejar para que puedan tenerlo en el ppt.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A0A79-597F-FA48-97AC-701C70DF01EA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E337C-DCBE-F840-B74B-C02D297162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19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E337C-DCBE-F840-B74B-C02D2971623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29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E337C-DCBE-F840-B74B-C02D2971623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42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E337C-DCBE-F840-B74B-C02D2971623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75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E337C-DCBE-F840-B74B-C02D2971623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60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E337C-DCBE-F840-B74B-C02D2971623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42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3B8A3-D1A1-3770-A821-E1B4ABD9D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267D27-0448-FE2F-52FB-FF91ECC53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0DAA95-78E5-42FF-4608-CCED5B3D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19792-03AC-437C-D26A-893936D5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DC6E1A-1112-D444-F69E-1398DDAA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51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294A6-4494-79E3-FC13-1C2DAFBC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2D8ECA-3826-5643-BAA5-9C8C6BEAB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F75143-BCB4-73CA-5648-900397C9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8A139-E61E-137C-F2D3-7C2E370D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14E7DB-1C34-94BE-0E85-266B65CE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569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14AAD4-C7AF-5B4A-8E0A-6653A9F40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045AFF-A4D2-C7EA-E7C1-4ECD7C925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F4B783-06FE-5A34-3C78-900E047B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B63DA9-5302-FE72-48F6-CA5186AE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677B02-48FB-EF7A-A3BF-75BF04A7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052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47648-7013-08C8-C5E5-69B3B00E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22A2F8-A62C-E1AF-1F9A-C43A425F4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C2379-FDE8-D245-E831-34FBFE83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DFA2F-7474-FD57-9B60-B988C082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294B0B-4A9F-232C-49DC-3C0F5E5D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706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3EFFE-D729-F32E-0252-D6268DE9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DAC1DE-E922-A907-BD9D-BBDB6F5C8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951E70-3863-2E1F-3FA9-820850D8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008855-063B-C346-83EA-F6CA43D4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A97623-DD54-E5AF-7F07-DD955643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861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9E942-629A-FD78-27FD-CD0B047D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F2A6D-75D6-58D9-0FF2-A7CD4C08F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2D695D-B743-C4D5-C87A-CF606FD13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17959E-1905-0775-EC22-A3F97759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31DDC0-C0A0-9F7C-2122-06CDECC7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F75B4A-E5B0-C122-00C1-6ED853C3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957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10822-8E13-9F5D-5997-C815EBF52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71075E-8769-9BB1-8196-7DECD399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F5FF8A-92E2-8381-105D-12B14B277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5C4BA5-7F11-FA79-F26A-404BE8ED4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14DFAD4-7E9B-D8AE-BEDF-8AC838494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11253B-1905-A558-0BA0-1094125D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C8890F-1011-BDE4-44D8-F3A20DED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9F8E13-0497-398D-5B1F-B558C59D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4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92292-4A53-074C-9B68-CD112D5A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1B333C-282D-CC55-6515-34591F596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550A14-D75D-3BE3-DC50-76C42B5B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49E325-5CED-7768-B0BF-2D5DE023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369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3770DE-3C01-2DF4-0D90-EF4BB3AC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E54389-4BAB-400F-875E-ED5E4151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7513DD-670B-CDEF-19B9-C0C3B318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513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3F23C-BD11-9E8C-FCD0-4CFBE73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F5E68B-805C-BC5A-6D55-97D7753A4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CC9EEF-75C0-4463-D051-EDA0F83E8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14B723-9880-FFF7-1B0B-EB5DEE45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A1DF3B-5255-A26D-96B6-1DD3DB23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723026-C55C-03C1-C8B8-6571BBC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845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6726F-97F1-2AAE-F157-70B6D3AE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DE63A92-6990-2915-B8CA-BE692E90B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90CD05-B7E7-E60D-C21E-F1CCAF2AD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F2F12E-9D20-961F-18F8-CE21DC3A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EDEA87-D1CD-4B63-C88D-B639C7C2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F868E8-FB9C-9D07-4ECF-439B37B9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610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055CC1-87B0-E76F-3A8B-C362CD3B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D5509-94C0-6C70-75D5-0A0DC981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7F136A-9B75-87BE-C5ED-36C4BC3A2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47994-33CB-3541-ABCB-4AF39616D4DC}" type="datetimeFigureOut">
              <a:rPr lang="es-CL" smtClean="0"/>
              <a:t>11-08-2024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4C8CFE-8B80-1627-779F-F29C02470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4240D8-B991-DFAD-09D3-8472321B2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6E101-0FAB-1041-AED5-76366CC9EF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632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6_9EF2E7A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9_D9D910DF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11" Type="http://schemas.openxmlformats.org/officeDocument/2006/relationships/image" Target="../media/image20.jpeg"/><Relationship Id="rId5" Type="http://schemas.openxmlformats.org/officeDocument/2006/relationships/image" Target="../media/image15.jp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3C0F57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sv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02_458978B0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03_D7B5EEA9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6_4B100C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7" Type="http://schemas.microsoft.com/office/2018/10/relationships/comments" Target="../comments/modernComment_135_193784C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4_4BC3CB6A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3B_64877A9C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0"/>
            <a:ext cx="5648740" cy="6858000"/>
          </a:xfrm>
          <a:prstGeom prst="rect">
            <a:avLst/>
          </a:prstGeom>
        </p:spPr>
      </p:pic>
      <p:pic>
        <p:nvPicPr>
          <p:cNvPr id="4" name="Picture 2" descr="Biological anthropology collections">
            <a:extLst>
              <a:ext uri="{FF2B5EF4-FFF2-40B4-BE49-F238E27FC236}">
                <a16:creationId xmlns:a16="http://schemas.microsoft.com/office/drawing/2014/main" id="{48F19837-C727-91EB-8EFE-002754904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8" t="2483" r="10779" b="6075"/>
          <a:stretch/>
        </p:blipFill>
        <p:spPr bwMode="auto">
          <a:xfrm>
            <a:off x="5698436" y="0"/>
            <a:ext cx="6112933" cy="6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9C130C0-2927-A68E-D7EF-5D74B5E5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90611"/>
          </a:xfr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/>
          <a:p>
            <a:r>
              <a:rPr lang="es-ES" sz="6000" b="1" dirty="0"/>
              <a:t>Taller II: Materialidad y Bioantropología</a:t>
            </a:r>
            <a:endParaRPr lang="es-CL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8F4613-34B2-86BD-D705-F9059683C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2973"/>
            <a:ext cx="9144000" cy="1655762"/>
          </a:xfrm>
          <a:solidFill>
            <a:schemeClr val="bg1">
              <a:alpha val="80327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s-CL" sz="3000" dirty="0"/>
              <a:t>CLASE 1: Presentación y organización del curso</a:t>
            </a:r>
          </a:p>
          <a:p>
            <a:endParaRPr lang="es-CL" dirty="0"/>
          </a:p>
          <a:p>
            <a:endParaRPr lang="es-CL" dirty="0"/>
          </a:p>
          <a:p>
            <a:r>
              <a:rPr lang="es-CL" sz="3000" dirty="0" smtClean="0"/>
              <a:t>Profesores</a:t>
            </a:r>
            <a:r>
              <a:rPr lang="es-CL" sz="3000" dirty="0"/>
              <a:t>: </a:t>
            </a:r>
            <a:r>
              <a:rPr lang="es-CL" sz="3000" dirty="0" err="1"/>
              <a:t>Daniella</a:t>
            </a:r>
            <a:r>
              <a:rPr lang="es-CL" sz="3000" dirty="0"/>
              <a:t> Jofré y </a:t>
            </a:r>
            <a:r>
              <a:rPr lang="es-CL" sz="3000" dirty="0" smtClean="0"/>
              <a:t>Rodrigo Retamal</a:t>
            </a:r>
            <a:endParaRPr lang="es-CL" sz="3000" dirty="0"/>
          </a:p>
        </p:txBody>
      </p:sp>
    </p:spTree>
    <p:extLst>
      <p:ext uri="{BB962C8B-B14F-4D97-AF65-F5344CB8AC3E}">
        <p14:creationId xmlns:p14="http://schemas.microsoft.com/office/powerpoint/2010/main" val="332212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CAABB-17B1-E139-7909-4199B530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Plazos de entrega de las evaluaciones</a:t>
            </a:r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E9CD78-A47D-36FE-37A2-76F7FC06E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Todas las evaluaciones tendrán un plazo de entrega de </a:t>
            </a:r>
            <a:r>
              <a:rPr lang="es-ES" b="1" u="sng" dirty="0"/>
              <a:t>UNA</a:t>
            </a:r>
            <a:r>
              <a:rPr lang="es-ES" dirty="0"/>
              <a:t> semana</a:t>
            </a:r>
          </a:p>
          <a:p>
            <a:pPr marL="0" indent="0">
              <a:buNone/>
            </a:pPr>
            <a:r>
              <a:rPr lang="es-ES" dirty="0"/>
              <a:t>Deben entregarse a través de la sección de Tareas de </a:t>
            </a:r>
            <a:r>
              <a:rPr lang="es-ES" dirty="0" err="1"/>
              <a:t>Ucursos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Sube representante del grupo</a:t>
            </a:r>
          </a:p>
          <a:p>
            <a:pPr marL="0" indent="0">
              <a:buNone/>
            </a:pPr>
            <a:r>
              <a:rPr lang="es-ES" dirty="0"/>
              <a:t>Antes del inicio de la clase del siguiente miércoles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i="1" dirty="0"/>
              <a:t>Ej. Evaluación del Taller de la clase del </a:t>
            </a:r>
            <a:r>
              <a:rPr lang="es-ES" i="1" dirty="0" smtClean="0"/>
              <a:t>19 </a:t>
            </a:r>
            <a:r>
              <a:rPr lang="es-ES" i="1" dirty="0"/>
              <a:t>de agosto debe entregarse antes de las 8.30am del miércoles </a:t>
            </a:r>
            <a:r>
              <a:rPr lang="es-ES" i="1" dirty="0" smtClean="0"/>
              <a:t>26 </a:t>
            </a:r>
            <a:r>
              <a:rPr lang="es-ES" i="1" dirty="0"/>
              <a:t>de agosto</a:t>
            </a:r>
          </a:p>
          <a:p>
            <a:pPr marL="457200" lvl="1" indent="0">
              <a:buNone/>
            </a:pPr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DE7804A-00AC-AC94-2718-33C2A27B9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376" y="5229708"/>
            <a:ext cx="967409" cy="108833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091CE93-E4A5-09C8-0669-083998862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380" y="5370789"/>
            <a:ext cx="1874355" cy="8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CAABB-17B1-E139-7909-4199B530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Normas de uso de los laboratorios</a:t>
            </a:r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E9CD78-A47D-36FE-37A2-76F7FC06E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3142"/>
            <a:ext cx="10515600" cy="4351338"/>
          </a:xfrm>
        </p:spPr>
        <p:txBody>
          <a:bodyPr>
            <a:normAutofit/>
          </a:bodyPr>
          <a:lstStyle/>
          <a:p>
            <a:pPr marL="0" lvl="0" indent="0" algn="just">
              <a:buSzPts val="1100"/>
              <a:buNone/>
              <a:tabLst>
                <a:tab pos="457200" algn="l"/>
              </a:tabLst>
            </a:pPr>
            <a:r>
              <a:rPr lang="es-CL" kern="50" dirty="0">
                <a:effectLst/>
                <a:ea typeface="Droid Sans Fallback"/>
                <a:cs typeface="OpenSymbol"/>
              </a:rPr>
              <a:t>Se prohíbe estrictamente comer y/o beber en los laboratorios.</a:t>
            </a:r>
            <a:endParaRPr lang="es-ES" kern="50" dirty="0">
              <a:effectLst/>
              <a:ea typeface="Droid Sans Fallback"/>
              <a:cs typeface="OpenSymbol"/>
            </a:endParaRPr>
          </a:p>
          <a:p>
            <a:pPr indent="0" algn="just">
              <a:buNone/>
            </a:pPr>
            <a:endParaRPr lang="es-ES" kern="50" dirty="0">
              <a:effectLst/>
              <a:ea typeface="Droid Sans Fallback"/>
              <a:cs typeface="FreeSans"/>
            </a:endParaRPr>
          </a:p>
          <a:p>
            <a:pPr marL="0" lvl="0" indent="0" algn="just">
              <a:buSzPts val="1100"/>
              <a:buNone/>
              <a:tabLst>
                <a:tab pos="457200" algn="l"/>
              </a:tabLst>
            </a:pPr>
            <a:r>
              <a:rPr lang="es-CL" kern="50" dirty="0">
                <a:effectLst/>
                <a:ea typeface="Droid Sans Fallback"/>
                <a:cs typeface="OpenSymbol"/>
              </a:rPr>
              <a:t>Tras el uso del laboratorio, éste debe quedar limpio y ordenado; mesones despejados; ventanas cerradas; lupa limpia y con protección puesta; computadores, equipos eléctricos y luces apagadas.</a:t>
            </a:r>
            <a:endParaRPr lang="es-ES" kern="50" dirty="0">
              <a:ea typeface="Droid Sans Fallback"/>
              <a:cs typeface="OpenSymbol"/>
            </a:endParaRPr>
          </a:p>
          <a:p>
            <a:pPr marL="0" lvl="0" indent="0" algn="just">
              <a:buSzPts val="1100"/>
              <a:buNone/>
              <a:tabLst>
                <a:tab pos="457200" algn="l"/>
              </a:tabLst>
            </a:pPr>
            <a:endParaRPr lang="es-ES" kern="50" dirty="0">
              <a:effectLst/>
              <a:ea typeface="Droid Sans Fallback"/>
              <a:cs typeface="Mangal" panose="02040503050203030202" pitchFamily="18" charset="0"/>
            </a:endParaRPr>
          </a:p>
          <a:p>
            <a:pPr marL="0" lvl="0" indent="0" algn="just">
              <a:buSzPts val="1100"/>
              <a:buNone/>
              <a:tabLst>
                <a:tab pos="457200" algn="l"/>
              </a:tabLst>
            </a:pPr>
            <a:r>
              <a:rPr lang="es-CL" kern="50" dirty="0">
                <a:effectLst/>
                <a:ea typeface="Droid Sans Fallback"/>
                <a:cs typeface="OpenSymbol"/>
              </a:rPr>
              <a:t>Si necesita desplegar material, utilice las bandejas y déjelas guardadas en el bandejero cuando termine su jornada de trabajo.</a:t>
            </a:r>
            <a:endParaRPr lang="es-ES" kern="50" dirty="0">
              <a:effectLst/>
              <a:ea typeface="Droid Sans Fallback"/>
              <a:cs typeface="OpenSymbol"/>
            </a:endParaRPr>
          </a:p>
          <a:p>
            <a:pPr marL="0" lvl="0" indent="0" algn="just">
              <a:buNone/>
            </a:pPr>
            <a:endParaRPr lang="es-ES" kern="50" dirty="0">
              <a:ea typeface="Droid Sans Fallback"/>
              <a:cs typeface="Mangal" panose="02040503050203030202" pitchFamily="18" charset="0"/>
            </a:endParaRPr>
          </a:p>
          <a:p>
            <a:pPr marL="457200" lvl="1" indent="0">
              <a:buNone/>
            </a:pPr>
            <a:endParaRPr lang="es-ES" dirty="0"/>
          </a:p>
        </p:txBody>
      </p:sp>
      <p:pic>
        <p:nvPicPr>
          <p:cNvPr id="4" name="Gráfico 3" descr="Microscope con relleno sólido">
            <a:extLst>
              <a:ext uri="{FF2B5EF4-FFF2-40B4-BE49-F238E27FC236}">
                <a16:creationId xmlns:a16="http://schemas.microsoft.com/office/drawing/2014/main" id="{DE8945FD-FC1D-6FC8-8D5B-8AD956EF7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14235" y="4974858"/>
            <a:ext cx="2007384" cy="200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4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1FF8A-0C1A-F156-1A67-B29F8415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Dudas y preguntas</a:t>
            </a:r>
          </a:p>
        </p:txBody>
      </p:sp>
      <p:pic>
        <p:nvPicPr>
          <p:cNvPr id="5" name="Marcador de contenido 4" descr="Questions con relleno sólido">
            <a:extLst>
              <a:ext uri="{FF2B5EF4-FFF2-40B4-BE49-F238E27FC236}">
                <a16:creationId xmlns:a16="http://schemas.microsoft.com/office/drawing/2014/main" id="{02912AE2-C753-745C-E47B-EFCE71F77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4865" y="1561998"/>
            <a:ext cx="4930877" cy="4930877"/>
          </a:xfrm>
        </p:spPr>
      </p:pic>
    </p:spTree>
    <p:extLst>
      <p:ext uri="{BB962C8B-B14F-4D97-AF65-F5344CB8AC3E}">
        <p14:creationId xmlns:p14="http://schemas.microsoft.com/office/powerpoint/2010/main" val="71425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1FF8A-0C1A-F156-1A67-B29F8415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ARQUEO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08CE77-13A1-D47D-A30E-65CDA4A76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671914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ological anthropology collections">
            <a:extLst>
              <a:ext uri="{FF2B5EF4-FFF2-40B4-BE49-F238E27FC236}">
                <a16:creationId xmlns:a16="http://schemas.microsoft.com/office/drawing/2014/main" id="{6AC80CE0-168C-6FDD-0517-E7C54249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-168425"/>
            <a:ext cx="11926957" cy="74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956FB7-EDCA-4F59-BAD4-C2136C2A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Bioantropología</a:t>
            </a:r>
            <a:endParaRPr lang="en-US" b="1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B7051FD-63F6-4D6D-A6E4-49208D76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3439"/>
            <a:ext cx="10255898" cy="1994374"/>
          </a:xfrm>
          <a:solidFill>
            <a:srgbClr val="FFFFFF">
              <a:alpha val="85098"/>
            </a:srgbClr>
          </a:solidFill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dirty="0"/>
              <a:t>Es la disciplina científica que estudia la variabilidad humana en su contexto biológico y sociocultural.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dirty="0"/>
              <a:t>Aporta al entendimiento en aspectos como la biología, evolución y variabilidad presente y pasada de nuestra especie.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1C884F-6F2A-46FA-AE33-3D3F4524F6B0}"/>
              </a:ext>
            </a:extLst>
          </p:cNvPr>
          <p:cNvSpPr txBox="1"/>
          <p:nvPr/>
        </p:nvSpPr>
        <p:spPr>
          <a:xfrm>
            <a:off x="198780" y="6491619"/>
            <a:ext cx="3631987" cy="461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https://www.mnhn.fr/en/collections/collection-groups/biological-anthropology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3710D7-FB74-4331-94AA-E70E62189E12}"/>
              </a:ext>
            </a:extLst>
          </p:cNvPr>
          <p:cNvSpPr txBox="1"/>
          <p:nvPr/>
        </p:nvSpPr>
        <p:spPr>
          <a:xfrm>
            <a:off x="8196167" y="380529"/>
            <a:ext cx="3157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sz="2400" dirty="0"/>
              <a:t>Sinónimos:</a:t>
            </a:r>
          </a:p>
          <a:p>
            <a:pPr algn="r"/>
            <a:r>
              <a:rPr lang="es-CL" sz="2400" dirty="0"/>
              <a:t>Antropología Física, </a:t>
            </a:r>
            <a:br>
              <a:rPr lang="es-CL" sz="2400" dirty="0"/>
            </a:br>
            <a:r>
              <a:rPr lang="es-CL" sz="2400" dirty="0"/>
              <a:t>Antropología Biológica</a:t>
            </a:r>
          </a:p>
          <a:p>
            <a:pPr algn="r"/>
            <a:r>
              <a:rPr lang="es-CL" sz="2400" dirty="0"/>
              <a:t>Biología Humana</a:t>
            </a:r>
          </a:p>
        </p:txBody>
      </p:sp>
    </p:spTree>
    <p:extLst>
      <p:ext uri="{BB962C8B-B14F-4D97-AF65-F5344CB8AC3E}">
        <p14:creationId xmlns:p14="http://schemas.microsoft.com/office/powerpoint/2010/main" val="3654881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ological anthropology collections">
            <a:extLst>
              <a:ext uri="{FF2B5EF4-FFF2-40B4-BE49-F238E27FC236}">
                <a16:creationId xmlns:a16="http://schemas.microsoft.com/office/drawing/2014/main" id="{AD95ACAD-63F2-B563-C7E4-C55E55F5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-168425"/>
            <a:ext cx="11926957" cy="74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956FB7-EDCA-4F59-BAD4-C2136C2A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Bioantropología</a:t>
            </a:r>
            <a:endParaRPr lang="en-US" b="1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B7051FD-63F6-4D6D-A6E4-49208D76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8227"/>
            <a:ext cx="10515600" cy="3777817"/>
          </a:xfrm>
          <a:solidFill>
            <a:srgbClr val="FFFFFF">
              <a:alpha val="85098"/>
            </a:srgbClr>
          </a:solidFill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dirty="0"/>
              <a:t>El cuerpo humano y sus partes como elementos biológicos y sociales son formados por la cultura, la historicidad y contexto en el que se producen.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dirty="0"/>
              <a:t>El cuerpo y los cuerpos humanos vivos y no vivos son un reflejo de la vida de un individuo y/o de una población y cuentan la historia de los estilos y modos de vida de un grupo de individuos.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dirty="0"/>
              <a:t>Relación entre materiales arqueológicos y registro bioantropológico en la comprensión de fenómenos sociales/culturales.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3710D7-FB74-4331-94AA-E70E62189E12}"/>
              </a:ext>
            </a:extLst>
          </p:cNvPr>
          <p:cNvSpPr txBox="1"/>
          <p:nvPr/>
        </p:nvSpPr>
        <p:spPr>
          <a:xfrm>
            <a:off x="8196167" y="380529"/>
            <a:ext cx="3157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L" sz="2400" dirty="0"/>
              <a:t>Sinónimos:</a:t>
            </a:r>
          </a:p>
          <a:p>
            <a:pPr algn="r"/>
            <a:r>
              <a:rPr lang="es-CL" sz="2400" dirty="0"/>
              <a:t>Antropología Física, </a:t>
            </a:r>
            <a:br>
              <a:rPr lang="es-CL" sz="2400" dirty="0"/>
            </a:br>
            <a:r>
              <a:rPr lang="es-CL" sz="2400" dirty="0"/>
              <a:t>Antropología Biológica</a:t>
            </a:r>
          </a:p>
          <a:p>
            <a:pPr algn="r"/>
            <a:r>
              <a:rPr lang="es-CL" sz="2400" dirty="0"/>
              <a:t>Biología Humana</a:t>
            </a:r>
          </a:p>
        </p:txBody>
      </p:sp>
      <p:sp>
        <p:nvSpPr>
          <p:cNvPr id="4" name="Textfeld 6">
            <a:extLst>
              <a:ext uri="{FF2B5EF4-FFF2-40B4-BE49-F238E27FC236}">
                <a16:creationId xmlns:a16="http://schemas.microsoft.com/office/drawing/2014/main" id="{5C964796-371F-BC45-C8ED-36D40BED9D52}"/>
              </a:ext>
            </a:extLst>
          </p:cNvPr>
          <p:cNvSpPr txBox="1"/>
          <p:nvPr/>
        </p:nvSpPr>
        <p:spPr>
          <a:xfrm>
            <a:off x="198780" y="6491619"/>
            <a:ext cx="3631987" cy="461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https://www.mnhn.fr/en/collections/collection-groups/biological-anthropology</a:t>
            </a:r>
          </a:p>
        </p:txBody>
      </p:sp>
    </p:spTree>
    <p:extLst>
      <p:ext uri="{BB962C8B-B14F-4D97-AF65-F5344CB8AC3E}">
        <p14:creationId xmlns:p14="http://schemas.microsoft.com/office/powerpoint/2010/main" val="37728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AE6FBA-BF24-416F-AC37-FFF365D23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5" b="3674"/>
          <a:stretch/>
        </p:blipFill>
        <p:spPr>
          <a:xfrm>
            <a:off x="3237723" y="0"/>
            <a:ext cx="7905034" cy="660607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8E40160-0EE4-41AF-A4F8-AB1AAC798BF4}"/>
              </a:ext>
            </a:extLst>
          </p:cNvPr>
          <p:cNvGrpSpPr/>
          <p:nvPr/>
        </p:nvGrpSpPr>
        <p:grpSpPr>
          <a:xfrm rot="16200000">
            <a:off x="6485424" y="4619297"/>
            <a:ext cx="979714" cy="3105805"/>
            <a:chOff x="2332653" y="4508370"/>
            <a:chExt cx="979714" cy="220967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B9069C0-3A43-40EC-A0D7-201489D9B142}"/>
                </a:ext>
              </a:extLst>
            </p:cNvPr>
            <p:cNvSpPr/>
            <p:nvPr/>
          </p:nvSpPr>
          <p:spPr>
            <a:xfrm>
              <a:off x="2332653" y="4508370"/>
              <a:ext cx="625151" cy="2209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7FCE461-DE54-49F8-9696-BCF3D669725C}"/>
                </a:ext>
              </a:extLst>
            </p:cNvPr>
            <p:cNvSpPr/>
            <p:nvPr/>
          </p:nvSpPr>
          <p:spPr>
            <a:xfrm>
              <a:off x="2906812" y="4879910"/>
              <a:ext cx="405555" cy="1838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9A2F8A2-5323-479F-9B30-7A734098486E}"/>
              </a:ext>
            </a:extLst>
          </p:cNvPr>
          <p:cNvGrpSpPr/>
          <p:nvPr/>
        </p:nvGrpSpPr>
        <p:grpSpPr>
          <a:xfrm>
            <a:off x="3060441" y="4508370"/>
            <a:ext cx="979714" cy="2209671"/>
            <a:chOff x="2332653" y="4508370"/>
            <a:chExt cx="979714" cy="220967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076FD60-BD53-404D-9209-3232EA9EBAA6}"/>
                </a:ext>
              </a:extLst>
            </p:cNvPr>
            <p:cNvSpPr/>
            <p:nvPr/>
          </p:nvSpPr>
          <p:spPr>
            <a:xfrm>
              <a:off x="2332653" y="4508370"/>
              <a:ext cx="625151" cy="2209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CAB8008-7FF3-4AEE-9796-7AA2112C2283}"/>
                </a:ext>
              </a:extLst>
            </p:cNvPr>
            <p:cNvSpPr/>
            <p:nvPr/>
          </p:nvSpPr>
          <p:spPr>
            <a:xfrm>
              <a:off x="2906812" y="4879910"/>
              <a:ext cx="405555" cy="1838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0D89C859-C773-4748-A128-4073910A6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43" y="5029338"/>
            <a:ext cx="2045638" cy="1459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5BA6ABB-BD68-4562-813A-36E66F2143DD}"/>
              </a:ext>
            </a:extLst>
          </p:cNvPr>
          <p:cNvSpPr txBox="1"/>
          <p:nvPr/>
        </p:nvSpPr>
        <p:spPr>
          <a:xfrm>
            <a:off x="4152230" y="6463094"/>
            <a:ext cx="1745541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b="1" dirty="0"/>
              <a:t>Paleoantropología</a:t>
            </a:r>
            <a:endParaRPr lang="en-US" sz="1600" b="1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38492AF-042A-4133-BF62-837B91E951BC}"/>
              </a:ext>
            </a:extLst>
          </p:cNvPr>
          <p:cNvGrpSpPr/>
          <p:nvPr/>
        </p:nvGrpSpPr>
        <p:grpSpPr>
          <a:xfrm>
            <a:off x="1034273" y="3509822"/>
            <a:ext cx="2482203" cy="2393414"/>
            <a:chOff x="824531" y="4879910"/>
            <a:chExt cx="1905000" cy="183685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F703372-64F8-4E56-ADA5-3F93C0D59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31" y="4879910"/>
              <a:ext cx="1905000" cy="1377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5BED96A-8CE6-4737-8C5A-7B5C4EA629E4}"/>
                </a:ext>
              </a:extLst>
            </p:cNvPr>
            <p:cNvSpPr txBox="1"/>
            <p:nvPr/>
          </p:nvSpPr>
          <p:spPr>
            <a:xfrm>
              <a:off x="910337" y="6267975"/>
              <a:ext cx="1733387" cy="44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/>
                <a:t>Bioarqueología/</a:t>
              </a:r>
            </a:p>
            <a:p>
              <a:pPr algn="ctr"/>
              <a:r>
                <a:rPr lang="es-CL" sz="1600" b="1" dirty="0"/>
                <a:t>Paleopatología</a:t>
              </a:r>
              <a:endParaRPr lang="en-US" sz="1600" b="1" dirty="0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7A760863-F679-453A-9A85-FE815960372F}"/>
              </a:ext>
            </a:extLst>
          </p:cNvPr>
          <p:cNvGrpSpPr/>
          <p:nvPr/>
        </p:nvGrpSpPr>
        <p:grpSpPr>
          <a:xfrm>
            <a:off x="4491523" y="2262439"/>
            <a:ext cx="1453073" cy="1997615"/>
            <a:chOff x="4211606" y="2645845"/>
            <a:chExt cx="1145458" cy="1574720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BC97268-85D0-4905-843C-C093C5C59E85}"/>
                </a:ext>
              </a:extLst>
            </p:cNvPr>
            <p:cNvSpPr txBox="1"/>
            <p:nvPr/>
          </p:nvSpPr>
          <p:spPr>
            <a:xfrm>
              <a:off x="4283451" y="3953683"/>
              <a:ext cx="1001769" cy="266882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Primatología</a:t>
              </a:r>
              <a:endParaRPr lang="en-US" sz="1600" b="1" dirty="0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570722B-B014-4AA3-A866-3A75A6A84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16"/>
            <a:stretch/>
          </p:blipFill>
          <p:spPr>
            <a:xfrm>
              <a:off x="4211606" y="2645845"/>
              <a:ext cx="1145458" cy="1307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ED1A8E6-93C0-41C8-9F4A-81D78D4F0807}"/>
              </a:ext>
            </a:extLst>
          </p:cNvPr>
          <p:cNvGrpSpPr/>
          <p:nvPr/>
        </p:nvGrpSpPr>
        <p:grpSpPr>
          <a:xfrm>
            <a:off x="542772" y="1623854"/>
            <a:ext cx="2292299" cy="1656665"/>
            <a:chOff x="588823" y="2243432"/>
            <a:chExt cx="2069266" cy="149547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6484CB5-99A7-43E8-AB27-FD32F877D655}"/>
                </a:ext>
              </a:extLst>
            </p:cNvPr>
            <p:cNvSpPr txBox="1"/>
            <p:nvPr/>
          </p:nvSpPr>
          <p:spPr>
            <a:xfrm>
              <a:off x="710215" y="3433295"/>
              <a:ext cx="1822456" cy="305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Antropología Forense</a:t>
              </a:r>
              <a:endParaRPr lang="en-US" sz="1600" b="1" dirty="0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B3FD5A4A-34B5-455F-9E75-90F4F102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23" y="2243432"/>
              <a:ext cx="2069266" cy="1181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3B6DD3B-560D-465E-A6AD-4DD2F70E6136}"/>
              </a:ext>
            </a:extLst>
          </p:cNvPr>
          <p:cNvGrpSpPr/>
          <p:nvPr/>
        </p:nvGrpSpPr>
        <p:grpSpPr>
          <a:xfrm>
            <a:off x="9745632" y="324929"/>
            <a:ext cx="1971372" cy="2196938"/>
            <a:chOff x="9942641" y="4107571"/>
            <a:chExt cx="1670786" cy="1861959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69A7EC91-23C2-4392-BDDD-38278F47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99458" y="4107571"/>
              <a:ext cx="1357152" cy="13571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887141F-D7F1-4553-AAB2-FD1880BD7143}"/>
                </a:ext>
              </a:extLst>
            </p:cNvPr>
            <p:cNvSpPr txBox="1"/>
            <p:nvPr/>
          </p:nvSpPr>
          <p:spPr>
            <a:xfrm>
              <a:off x="9942641" y="5473919"/>
              <a:ext cx="1670786" cy="495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600" b="1" dirty="0"/>
                <a:t>Antropología genética/molecular</a:t>
              </a:r>
              <a:endParaRPr lang="en-US" sz="1600" b="1" dirty="0"/>
            </a:p>
          </p:txBody>
        </p:sp>
      </p:grpSp>
      <p:sp>
        <p:nvSpPr>
          <p:cNvPr id="41" name="Titel 40">
            <a:extLst>
              <a:ext uri="{FF2B5EF4-FFF2-40B4-BE49-F238E27FC236}">
                <a16:creationId xmlns:a16="http://schemas.microsoft.com/office/drawing/2014/main" id="{0318A989-63D1-467E-A6F5-E4179D5B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88" y="365125"/>
            <a:ext cx="10515600" cy="1325563"/>
          </a:xfrm>
        </p:spPr>
        <p:txBody>
          <a:bodyPr/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Bioantropología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80A57AF-FEFC-4A53-9487-B8A1D37B43FD}"/>
              </a:ext>
            </a:extLst>
          </p:cNvPr>
          <p:cNvGrpSpPr/>
          <p:nvPr/>
        </p:nvGrpSpPr>
        <p:grpSpPr>
          <a:xfrm>
            <a:off x="9762800" y="3488711"/>
            <a:ext cx="2387870" cy="1790447"/>
            <a:chOff x="9625607" y="4523151"/>
            <a:chExt cx="2204139" cy="1652684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53E0F41-A37A-45D1-A803-FCD142F32607}"/>
                </a:ext>
              </a:extLst>
            </p:cNvPr>
            <p:cNvSpPr txBox="1"/>
            <p:nvPr/>
          </p:nvSpPr>
          <p:spPr>
            <a:xfrm>
              <a:off x="9902160" y="5837281"/>
              <a:ext cx="1652696" cy="338554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/>
                <a:t>Ecología Humana</a:t>
              </a:r>
              <a:endParaRPr lang="en-US" sz="1600" b="1" dirty="0"/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BBA71243-EE09-4C6A-9F02-3BB3B89B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25607" y="4523151"/>
              <a:ext cx="2204139" cy="13104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3074" name="Picture 2" descr="157 Anthropometry Stock Vector Illustration and Royalty Free Anthropometry  Clipart">
            <a:extLst>
              <a:ext uri="{FF2B5EF4-FFF2-40B4-BE49-F238E27FC236}">
                <a16:creationId xmlns:a16="http://schemas.microsoft.com/office/drawing/2014/main" id="{FF73F616-7C36-086B-2AB3-20E8FD53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t="13573" r="24876" b="39632"/>
          <a:stretch/>
        </p:blipFill>
        <p:spPr bwMode="auto">
          <a:xfrm>
            <a:off x="7049083" y="4494190"/>
            <a:ext cx="2078232" cy="19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6">
            <a:extLst>
              <a:ext uri="{FF2B5EF4-FFF2-40B4-BE49-F238E27FC236}">
                <a16:creationId xmlns:a16="http://schemas.microsoft.com/office/drawing/2014/main" id="{9C2934C9-009B-4282-4DD4-73AD1CA2CB44}"/>
              </a:ext>
            </a:extLst>
          </p:cNvPr>
          <p:cNvSpPr txBox="1"/>
          <p:nvPr/>
        </p:nvSpPr>
        <p:spPr>
          <a:xfrm>
            <a:off x="7340927" y="6488417"/>
            <a:ext cx="1454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b="1" dirty="0"/>
              <a:t>Antropometría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787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D161B-AA7F-41B8-B06A-6063298B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Problemas y Preguntas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0B02CF-3F3B-4BE3-A38B-77E4FDA91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82" y="2166447"/>
            <a:ext cx="11353799" cy="44671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s-ES" b="1" dirty="0" smtClean="0"/>
              <a:t>Poblamiento </a:t>
            </a:r>
            <a:r>
              <a:rPr lang="es-ES" b="1" dirty="0"/>
              <a:t>inicial</a:t>
            </a:r>
            <a:r>
              <a:rPr lang="es-ES" dirty="0"/>
              <a:t>: ¿De dónde venimos? ¿Cuáles son nuestras raíces evolutivas?</a:t>
            </a:r>
          </a:p>
          <a:p>
            <a:pPr>
              <a:spcAft>
                <a:spcPts val="600"/>
              </a:spcAft>
            </a:pPr>
            <a:r>
              <a:rPr lang="es-ES" b="1" dirty="0"/>
              <a:t>Bioarqueología de las poblaciones</a:t>
            </a:r>
            <a:r>
              <a:rPr lang="es-ES" dirty="0"/>
              <a:t>: ¿Cómo vivíamos? ¿Qué enfermedades sufrimos? ¿Cómo interactuamos/modificamos el medio ambiente? </a:t>
            </a:r>
            <a:endParaRPr lang="es-ES" dirty="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s-ES" b="1" dirty="0"/>
              <a:t>Formación de la población </a:t>
            </a:r>
            <a:r>
              <a:rPr lang="es-ES" b="1" dirty="0" smtClean="0"/>
              <a:t>(chilena)</a:t>
            </a:r>
            <a:r>
              <a:rPr lang="es-ES" dirty="0" smtClean="0"/>
              <a:t>: </a:t>
            </a:r>
            <a:r>
              <a:rPr lang="es-ES" dirty="0"/>
              <a:t>Impacto de la Conquista, la Colonia y la República en la población: salud, trabajo, migraciones, alimentación, etc.</a:t>
            </a:r>
            <a:endParaRPr lang="es-ES" dirty="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s-ES" b="1" dirty="0"/>
              <a:t>Antropología </a:t>
            </a:r>
            <a:r>
              <a:rPr lang="es-ES" b="1" dirty="0" smtClean="0"/>
              <a:t>forense</a:t>
            </a:r>
            <a:r>
              <a:rPr lang="es-ES" dirty="0"/>
              <a:t>: Identificación y determinación de la forma/causa de muerte</a:t>
            </a:r>
            <a:r>
              <a:rPr lang="es-CL" dirty="0"/>
              <a:t>; </a:t>
            </a:r>
            <a:r>
              <a:rPr lang="es-ES" dirty="0"/>
              <a:t>casos de violación de derechos humanos; tafonomía forense.</a:t>
            </a:r>
          </a:p>
          <a:p>
            <a:pPr>
              <a:spcAft>
                <a:spcPts val="600"/>
              </a:spcAft>
            </a:pPr>
            <a:r>
              <a:rPr lang="es-ES" b="1" dirty="0"/>
              <a:t>Población actual y desafíos futuros</a:t>
            </a:r>
            <a:r>
              <a:rPr lang="es-ES" dirty="0"/>
              <a:t>: Salud, nutrición y envejecimiento de la población chilena, </a:t>
            </a:r>
            <a:r>
              <a:rPr lang="es-ES" dirty="0" smtClean="0"/>
              <a:t>deporte.</a:t>
            </a:r>
            <a:endParaRPr lang="es-ES" dirty="0">
              <a:cs typeface="Calibri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B950FC-1C32-4B96-AE23-C0382325F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9124" r="8560" b="7815"/>
          <a:stretch/>
        </p:blipFill>
        <p:spPr>
          <a:xfrm>
            <a:off x="9944881" y="365125"/>
            <a:ext cx="1715100" cy="1698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72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AD2F0-6ECD-41E2-9236-87AD1B49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¿Cuáles son los objetos de estudio y los materiales?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B9DBA-DDD7-46D9-9A2F-F0290D95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79626"/>
          </a:xfrm>
        </p:spPr>
        <p:txBody>
          <a:bodyPr/>
          <a:lstStyle/>
          <a:p>
            <a:r>
              <a:rPr lang="es-ES" dirty="0"/>
              <a:t>El cuerpo y los cuerpos humanos vivos y no vivos son un reflejo de la vida de un individuo y/o de una población y cuentan la historia de los estilos y modos de vida de un grupo de individuos</a:t>
            </a:r>
            <a:r>
              <a:rPr lang="es-ES" dirty="0" smtClean="0"/>
              <a:t>.</a:t>
            </a:r>
            <a:endParaRPr lang="es-CL" dirty="0"/>
          </a:p>
          <a:p>
            <a:r>
              <a:rPr lang="es-CL" dirty="0"/>
              <a:t>Interacción entre el cuerpo (y sus partes) y el medio ambiente</a:t>
            </a:r>
          </a:p>
          <a:p>
            <a:r>
              <a:rPr lang="en-US" dirty="0" err="1"/>
              <a:t>Deducir</a:t>
            </a:r>
            <a:r>
              <a:rPr lang="en-US" dirty="0"/>
              <a:t> la </a:t>
            </a:r>
            <a:r>
              <a:rPr lang="en-US" dirty="0" err="1"/>
              <a:t>función</a:t>
            </a:r>
            <a:r>
              <a:rPr lang="en-US" dirty="0"/>
              <a:t>, la </a:t>
            </a:r>
            <a:r>
              <a:rPr lang="en-US" dirty="0" err="1"/>
              <a:t>fisiología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comportamiento</a:t>
            </a:r>
            <a:r>
              <a:rPr lang="en-US" dirty="0"/>
              <a:t> de la forma del </a:t>
            </a:r>
            <a:r>
              <a:rPr lang="en-US" dirty="0" err="1"/>
              <a:t>cuerpo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2C8504-19BA-4AD7-ADAF-E8EF7E207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495" y="4751462"/>
            <a:ext cx="1981714" cy="19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D4816AC-0A25-4488-A291-D57CE56D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" b="7896"/>
          <a:stretch/>
        </p:blipFill>
        <p:spPr bwMode="auto">
          <a:xfrm>
            <a:off x="7833248" y="906087"/>
            <a:ext cx="4217435" cy="2418080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62172B-C242-4877-AC4B-4DBF5F91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¿Cuáles son los objetos de estudio </a:t>
            </a:r>
            <a:r>
              <a:rPr lang="es-ES" dirty="0">
                <a:solidFill>
                  <a:schemeClr val="bg1"/>
                </a:solidFill>
              </a:rPr>
              <a:t>y los </a:t>
            </a:r>
            <a:r>
              <a:rPr lang="es-ES" dirty="0"/>
              <a:t>materiales?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566AF5-B7F5-4DE0-8675-A4718C76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2946"/>
            <a:ext cx="4792675" cy="368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3BBC94-FF1A-4A7B-B1B0-E58B6F3BA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 b="14708"/>
          <a:stretch/>
        </p:blipFill>
        <p:spPr bwMode="auto"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CB20BC-F5CE-470E-9AD4-B5E4C000FEE2}"/>
              </a:ext>
            </a:extLst>
          </p:cNvPr>
          <p:cNvSpPr txBox="1"/>
          <p:nvPr/>
        </p:nvSpPr>
        <p:spPr>
          <a:xfrm>
            <a:off x="838200" y="5793957"/>
            <a:ext cx="6433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Comprender fenómenos sociales/culturales.</a:t>
            </a:r>
          </a:p>
        </p:txBody>
      </p:sp>
    </p:spTree>
    <p:extLst>
      <p:ext uri="{BB962C8B-B14F-4D97-AF65-F5344CB8AC3E}">
        <p14:creationId xmlns:p14="http://schemas.microsoft.com/office/powerpoint/2010/main" val="38771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sob Lidé Tým - Vektorová grafika zdarma na Pixabay - Pixabay">
            <a:extLst>
              <a:ext uri="{FF2B5EF4-FFF2-40B4-BE49-F238E27FC236}">
                <a16:creationId xmlns:a16="http://schemas.microsoft.com/office/drawing/2014/main" id="{1ED537B5-A86C-8AD9-196C-BAB9E2F3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90" y="4540045"/>
            <a:ext cx="4635910" cy="23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D00738-72FD-193A-C9CF-B8C74183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533"/>
          </a:xfrm>
        </p:spPr>
        <p:txBody>
          <a:bodyPr>
            <a:normAutofit/>
          </a:bodyPr>
          <a:lstStyle/>
          <a:p>
            <a:r>
              <a:rPr lang="es-CL" sz="4800" b="1" dirty="0"/>
              <a:t>Equipo del curso de Taller 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2BF97E-9860-0337-0CF8-E67E0E9F3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285297"/>
            <a:ext cx="11612880" cy="4351338"/>
          </a:xfrm>
        </p:spPr>
        <p:txBody>
          <a:bodyPr>
            <a:normAutofit fontScale="92500" lnSpcReduction="20000"/>
          </a:bodyPr>
          <a:lstStyle/>
          <a:p>
            <a:r>
              <a:rPr lang="es-CL" dirty="0" smtClean="0"/>
              <a:t>PROFESORES </a:t>
            </a:r>
            <a:endParaRPr lang="es-CL" dirty="0"/>
          </a:p>
          <a:p>
            <a:pPr lvl="1"/>
            <a:r>
              <a:rPr lang="es-CL" dirty="0" err="1" smtClean="0"/>
              <a:t>Daniella</a:t>
            </a:r>
            <a:r>
              <a:rPr lang="es-CL" dirty="0" smtClean="0"/>
              <a:t> </a:t>
            </a:r>
            <a:r>
              <a:rPr lang="es-CL" dirty="0" err="1" smtClean="0"/>
              <a:t>Jofré</a:t>
            </a:r>
            <a:r>
              <a:rPr lang="es-CL" dirty="0" smtClean="0"/>
              <a:t> (sección arqueología)</a:t>
            </a:r>
          </a:p>
          <a:p>
            <a:pPr lvl="1"/>
            <a:r>
              <a:rPr lang="es-CL" dirty="0"/>
              <a:t>Rodrigo Retamal </a:t>
            </a:r>
            <a:r>
              <a:rPr lang="es-CL" dirty="0" smtClean="0"/>
              <a:t>(sección antropología física</a:t>
            </a:r>
            <a:r>
              <a:rPr lang="es-CL" dirty="0"/>
              <a:t>)</a:t>
            </a:r>
            <a:endParaRPr lang="es-CL" dirty="0" smtClean="0"/>
          </a:p>
          <a:p>
            <a:pPr lvl="1"/>
            <a:endParaRPr lang="es-CL" dirty="0"/>
          </a:p>
          <a:p>
            <a:pPr marL="233363" lvl="1" indent="-219075"/>
            <a:r>
              <a:rPr lang="es-CL" sz="2800" dirty="0" smtClean="0"/>
              <a:t>APOYOS DOCENTE</a:t>
            </a:r>
          </a:p>
          <a:p>
            <a:pPr marL="690563" lvl="2" indent="-219075"/>
            <a:r>
              <a:rPr lang="es-CL" sz="2400" dirty="0" smtClean="0"/>
              <a:t>Camila Arias (sección arqueología)</a:t>
            </a:r>
          </a:p>
          <a:p>
            <a:pPr marL="690563" lvl="2" indent="-219075"/>
            <a:r>
              <a:rPr lang="es-CL" sz="2400" dirty="0" smtClean="0"/>
              <a:t>José Morales (sección antropología física)</a:t>
            </a:r>
          </a:p>
          <a:p>
            <a:pPr marL="690563" lvl="2" indent="-219075"/>
            <a:endParaRPr lang="es-CL" sz="2400" dirty="0" smtClean="0"/>
          </a:p>
          <a:p>
            <a:pPr marL="233363" lvl="1" indent="-219075"/>
            <a:r>
              <a:rPr lang="es-CL" sz="2800" dirty="0" smtClean="0"/>
              <a:t>AYUDANTES</a:t>
            </a:r>
            <a:endParaRPr lang="es-CL" sz="2800" dirty="0"/>
          </a:p>
          <a:p>
            <a:pPr marL="690563" lvl="2" indent="-219075"/>
            <a:r>
              <a:rPr lang="es-CL" sz="2400" dirty="0" smtClean="0"/>
              <a:t>Mención </a:t>
            </a:r>
            <a:r>
              <a:rPr lang="es-CL" sz="2400" dirty="0"/>
              <a:t>de Arqueología: </a:t>
            </a:r>
            <a:r>
              <a:rPr lang="es-CL" sz="2400" dirty="0" smtClean="0">
                <a:highlight>
                  <a:srgbClr val="FFFF00"/>
                </a:highlight>
              </a:rPr>
              <a:t>XXXX</a:t>
            </a:r>
          </a:p>
          <a:p>
            <a:pPr marL="690563" lvl="2" indent="-219075"/>
            <a:endParaRPr lang="es-CL" sz="2400" dirty="0" smtClean="0"/>
          </a:p>
          <a:p>
            <a:pPr marL="690563" lvl="2" indent="-219075"/>
            <a:r>
              <a:rPr lang="es-CL" sz="2400" dirty="0" smtClean="0"/>
              <a:t>Mención </a:t>
            </a:r>
            <a:r>
              <a:rPr lang="es-CL" sz="2400" dirty="0"/>
              <a:t>de Antropología Física: </a:t>
            </a:r>
            <a:endParaRPr lang="es-CL" sz="2400" dirty="0" smtClean="0"/>
          </a:p>
          <a:p>
            <a:pPr marL="1147763" lvl="3" indent="-219075"/>
            <a:r>
              <a:rPr lang="es-CL" sz="2400" dirty="0" err="1" smtClean="0"/>
              <a:t>Katherynee</a:t>
            </a:r>
            <a:r>
              <a:rPr lang="es-CL" sz="2400" dirty="0" smtClean="0"/>
              <a:t> Ávila, </a:t>
            </a:r>
            <a:r>
              <a:rPr lang="es-CL" sz="2400" dirty="0" err="1" smtClean="0"/>
              <a:t>Nabila</a:t>
            </a:r>
            <a:r>
              <a:rPr lang="es-CL" sz="2400" dirty="0" smtClean="0"/>
              <a:t> </a:t>
            </a:r>
            <a:r>
              <a:rPr lang="es-CL" sz="2400" dirty="0" err="1" smtClean="0"/>
              <a:t>Majmut</a:t>
            </a:r>
            <a:r>
              <a:rPr lang="es-CL" sz="2400" dirty="0" smtClean="0"/>
              <a:t> y Francisca Ramos</a:t>
            </a:r>
            <a:endParaRPr lang="es-CL" sz="2400" dirty="0"/>
          </a:p>
          <a:p>
            <a:pPr marL="233363" lvl="1" indent="-219075"/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62977393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074C5-E929-4C53-9EC8-24B7E819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97" y="576498"/>
            <a:ext cx="11099718" cy="1036196"/>
          </a:xfrm>
        </p:spPr>
        <p:txBody>
          <a:bodyPr>
            <a:normAutofit/>
          </a:bodyPr>
          <a:lstStyle/>
          <a:p>
            <a:r>
              <a:rPr lang="en-US" dirty="0" err="1"/>
              <a:t>Materialidades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/>
              <a:t>la </a:t>
            </a:r>
            <a:r>
              <a:rPr lang="en-US" dirty="0" smtClean="0"/>
              <a:t>b</a:t>
            </a:r>
            <a:r>
              <a:rPr lang="en-US" dirty="0" smtClean="0"/>
              <a:t>ioantropología: el </a:t>
            </a:r>
            <a:r>
              <a:rPr lang="en-US" dirty="0" err="1" smtClean="0"/>
              <a:t>cuerpo</a:t>
            </a:r>
            <a:endParaRPr lang="en-US" dirty="0"/>
          </a:p>
        </p:txBody>
      </p:sp>
      <p:pic>
        <p:nvPicPr>
          <p:cNvPr id="1032" name="Picture 8" descr="Chinchorro, haciendo visible lo invisi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5" t="19467" r="37074" b="24718"/>
          <a:stretch/>
        </p:blipFill>
        <p:spPr bwMode="auto">
          <a:xfrm>
            <a:off x="6523508" y="2161610"/>
            <a:ext cx="2201004" cy="28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10">
            <a:extLst>
              <a:ext uri="{FF2B5EF4-FFF2-40B4-BE49-F238E27FC236}">
                <a16:creationId xmlns:a16="http://schemas.microsoft.com/office/drawing/2014/main" id="{F9F02ED5-F743-0F7D-4614-8AA354417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1" t="143" r="35088" b="526"/>
          <a:stretch/>
        </p:blipFill>
        <p:spPr>
          <a:xfrm>
            <a:off x="484772" y="2161610"/>
            <a:ext cx="2448089" cy="288262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037858" y="5105869"/>
            <a:ext cx="284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 cuerpo vivo</a:t>
            </a:r>
            <a:endParaRPr lang="en-US" dirty="0"/>
          </a:p>
        </p:txBody>
      </p:sp>
      <p:pic>
        <p:nvPicPr>
          <p:cNvPr id="1036" name="Picture 12" descr="Hand-Rearing Baby Monkeys: Abu-Zoey's Life At Wildlife SOS - Wildlife S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3980" r="28402" b="868"/>
          <a:stretch/>
        </p:blipFill>
        <p:spPr bwMode="auto">
          <a:xfrm>
            <a:off x="3157304" y="2149314"/>
            <a:ext cx="2394065" cy="28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ncient bee fossil reveals secrets of human ancestor's habitat | New  Scienti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23736"/>
          <a:stretch/>
        </p:blipFill>
        <p:spPr bwMode="auto">
          <a:xfrm>
            <a:off x="8948954" y="2149314"/>
            <a:ext cx="2401608" cy="29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7365379" y="5118165"/>
            <a:ext cx="316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Restos del cuerpo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D51628-2D4E-4DA2-B3CE-78E10794C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Métodos y técnicas (Definiciones)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8B33C4-FE84-4FD9-AF93-5A68FCF012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ES" b="1" dirty="0"/>
              <a:t>Métodos</a:t>
            </a:r>
            <a:r>
              <a:rPr lang="es-ES" dirty="0"/>
              <a:t>: Conjunto de procedimientos lógicos a través del cual se obtiene el conocimiento.</a:t>
            </a:r>
          </a:p>
          <a:p>
            <a:pPr lvl="1"/>
            <a:r>
              <a:rPr lang="es-ES" dirty="0"/>
              <a:t>El objetivo del </a:t>
            </a:r>
            <a:r>
              <a:rPr lang="es-ES" b="1" dirty="0">
                <a:solidFill>
                  <a:srgbClr val="0070C0"/>
                </a:solidFill>
              </a:rPr>
              <a:t>método científico </a:t>
            </a:r>
            <a:r>
              <a:rPr lang="es-ES" dirty="0"/>
              <a:t>es la explicación, descripción y predicción de fenómenos.</a:t>
            </a:r>
          </a:p>
          <a:p>
            <a:endParaRPr lang="es-ES" dirty="0"/>
          </a:p>
          <a:p>
            <a:r>
              <a:rPr lang="es-ES" b="1" dirty="0"/>
              <a:t>Técnicas</a:t>
            </a:r>
            <a:r>
              <a:rPr lang="es-ES" dirty="0"/>
              <a:t>: Conjunto de instrumentos y medios a través de los cuales se efectúa el método.</a:t>
            </a:r>
            <a:endParaRPr lang="en-US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9D4618-6DFB-45DF-80D1-5FAC2BA4AB4D}"/>
              </a:ext>
            </a:extLst>
          </p:cNvPr>
          <p:cNvGrpSpPr/>
          <p:nvPr/>
        </p:nvGrpSpPr>
        <p:grpSpPr>
          <a:xfrm>
            <a:off x="6959080" y="1968760"/>
            <a:ext cx="4508241" cy="3895075"/>
            <a:chOff x="6725815" y="2481943"/>
            <a:chExt cx="4508241" cy="389507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EBF2917-89CB-46FB-B21D-3342F44F8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300"/>
            <a:stretch/>
          </p:blipFill>
          <p:spPr>
            <a:xfrm>
              <a:off x="6725815" y="2481943"/>
              <a:ext cx="4508241" cy="3593062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014758D-6023-490E-8943-5663FB1B7249}"/>
                </a:ext>
              </a:extLst>
            </p:cNvPr>
            <p:cNvSpPr txBox="1"/>
            <p:nvPr/>
          </p:nvSpPr>
          <p:spPr>
            <a:xfrm>
              <a:off x="7945773" y="5976908"/>
              <a:ext cx="2068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2000" b="1" dirty="0">
                  <a:solidFill>
                    <a:srgbClr val="0070C0"/>
                  </a:solidFill>
                </a:rPr>
                <a:t>Método científico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5A062344-5142-499E-8F42-C8229997C877}"/>
              </a:ext>
            </a:extLst>
          </p:cNvPr>
          <p:cNvSpPr txBox="1"/>
          <p:nvPr/>
        </p:nvSpPr>
        <p:spPr>
          <a:xfrm>
            <a:off x="6535436" y="6322412"/>
            <a:ext cx="536719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dirty="0"/>
              <a:t>https://economipedia.com/definiciones/metodo-cientifico.html</a:t>
            </a:r>
          </a:p>
        </p:txBody>
      </p:sp>
    </p:spTree>
    <p:extLst>
      <p:ext uri="{BB962C8B-B14F-4D97-AF65-F5344CB8AC3E}">
        <p14:creationId xmlns:p14="http://schemas.microsoft.com/office/powerpoint/2010/main" val="19003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074C5-E929-4C53-9EC8-24B7E819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75" y="430224"/>
            <a:ext cx="10515600" cy="789336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Materialidades</a:t>
            </a:r>
            <a:r>
              <a:rPr lang="en-US" sz="3200" dirty="0" smtClean="0"/>
              <a:t> de la bioantropología: </a:t>
            </a:r>
            <a:r>
              <a:rPr lang="en-US" sz="3200" dirty="0" err="1" smtClean="0"/>
              <a:t>dimensiones</a:t>
            </a:r>
            <a:r>
              <a:rPr lang="en-US" sz="3200" dirty="0" smtClean="0"/>
              <a:t> </a:t>
            </a:r>
            <a:r>
              <a:rPr lang="en-US" sz="3200" dirty="0" err="1" smtClean="0"/>
              <a:t>corporales</a:t>
            </a:r>
            <a:endParaRPr lang="en-US" sz="3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8" r="11160"/>
          <a:stretch/>
        </p:blipFill>
        <p:spPr>
          <a:xfrm>
            <a:off x="521475" y="1863726"/>
            <a:ext cx="2457153" cy="2842942"/>
          </a:xfrm>
          <a:prstGeom prst="rect">
            <a:avLst/>
          </a:prstGeom>
        </p:spPr>
      </p:pic>
      <p:pic>
        <p:nvPicPr>
          <p:cNvPr id="3074" name="Picture 2" descr="Biomechanics of human movement and multibody dynamics - Bio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65" y="1863726"/>
            <a:ext cx="4624243" cy="289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568757" y="4751713"/>
            <a:ext cx="164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En movimiento (biomecánica)</a:t>
            </a:r>
            <a:endParaRPr lang="en-US" dirty="0"/>
          </a:p>
        </p:txBody>
      </p:sp>
      <p:pic>
        <p:nvPicPr>
          <p:cNvPr id="3076" name="Picture 4" descr="ANTHROPOMETRIC STUDY-ERGONOMICS - NSDA - Nirmaan School of Design and Ar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5379" r="4428" b="4043"/>
          <a:stretch/>
        </p:blipFill>
        <p:spPr bwMode="auto">
          <a:xfrm>
            <a:off x="3089625" y="1863726"/>
            <a:ext cx="3351350" cy="28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818413" y="4797879"/>
            <a:ext cx="186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Estáticas</a:t>
            </a:r>
          </a:p>
          <a:p>
            <a:pPr algn="ctr"/>
            <a:r>
              <a:rPr lang="es-MX" dirty="0" smtClean="0"/>
              <a:t>(antropometría)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898283" y="4751713"/>
            <a:ext cx="1726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En contexto (antropometría, ergonomía)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074C5-E929-4C53-9EC8-24B7E819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28" y="114340"/>
            <a:ext cx="11149595" cy="1036196"/>
          </a:xfrm>
        </p:spPr>
        <p:txBody>
          <a:bodyPr>
            <a:normAutofit/>
          </a:bodyPr>
          <a:lstStyle/>
          <a:p>
            <a:r>
              <a:rPr lang="en-US" sz="3200" dirty="0" err="1"/>
              <a:t>Materialidades</a:t>
            </a:r>
            <a:r>
              <a:rPr lang="en-US" sz="3200" dirty="0"/>
              <a:t> </a:t>
            </a:r>
            <a:r>
              <a:rPr lang="en-US" sz="3200" dirty="0" smtClean="0"/>
              <a:t>de </a:t>
            </a:r>
            <a:r>
              <a:rPr lang="en-US" sz="3200" dirty="0"/>
              <a:t>la </a:t>
            </a:r>
            <a:r>
              <a:rPr lang="en-US" sz="3200" dirty="0" smtClean="0"/>
              <a:t>bioantropología: </a:t>
            </a:r>
            <a:r>
              <a:rPr lang="en-US" sz="3200" dirty="0" err="1" smtClean="0"/>
              <a:t>tejidos</a:t>
            </a:r>
            <a:r>
              <a:rPr lang="en-US" sz="3200" dirty="0" smtClean="0"/>
              <a:t> y </a:t>
            </a:r>
            <a:r>
              <a:rPr lang="en-US" sz="3200" dirty="0" err="1" smtClean="0"/>
              <a:t>desechos</a:t>
            </a:r>
            <a:r>
              <a:rPr lang="en-US" sz="3200" dirty="0" smtClean="0"/>
              <a:t> </a:t>
            </a:r>
            <a:r>
              <a:rPr lang="en-US" sz="3200" dirty="0" err="1" smtClean="0"/>
              <a:t>humanos</a:t>
            </a:r>
            <a:endParaRPr lang="en-US" sz="3200" dirty="0"/>
          </a:p>
        </p:txBody>
      </p:sp>
      <p:pic>
        <p:nvPicPr>
          <p:cNvPr id="5128" name="Picture 8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9" y="1378175"/>
            <a:ext cx="3093714" cy="44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82746" y="5987321"/>
            <a:ext cx="497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Restos óseos y dentales (osteología, odontología)</a:t>
            </a:r>
            <a:endParaRPr lang="en-US" dirty="0"/>
          </a:p>
        </p:txBody>
      </p:sp>
      <p:pic>
        <p:nvPicPr>
          <p:cNvPr id="17" name="Picture 6" descr="Encuentran el diente de un denisovano por primera vez en Laos">
            <a:extLst>
              <a:ext uri="{FF2B5EF4-FFF2-40B4-BE49-F238E27FC236}">
                <a16:creationId xmlns:a16="http://schemas.microsoft.com/office/drawing/2014/main" id="{37517D46-C9DE-5EBD-182F-0FF5BD99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1497" y="2352825"/>
            <a:ext cx="4455532" cy="25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dentificación forense de personas por sus proteínas en el cabello |  Noticias de la Ciencia y la Tecnología (Amazings® / NCYT®)">
            <a:extLst>
              <a:ext uri="{FF2B5EF4-FFF2-40B4-BE49-F238E27FC236}">
                <a16:creationId xmlns:a16="http://schemas.microsoft.com/office/drawing/2014/main" id="{79D4DBEC-E0CC-6C69-DCEC-F445702E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r="7028"/>
          <a:stretch/>
        </p:blipFill>
        <p:spPr bwMode="auto">
          <a:xfrm>
            <a:off x="10412446" y="1378175"/>
            <a:ext cx="1579420" cy="202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Qué es la microscopía de campo claro? | Olympus L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2"/>
          <a:stretch/>
        </p:blipFill>
        <p:spPr bwMode="auto">
          <a:xfrm>
            <a:off x="6282194" y="1378176"/>
            <a:ext cx="2532832" cy="202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ERVICIOS DE MICROSCOPÍA - BIOREN UFR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14639" b="654"/>
          <a:stretch/>
        </p:blipFill>
        <p:spPr bwMode="auto">
          <a:xfrm>
            <a:off x="8815026" y="1378177"/>
            <a:ext cx="1554820" cy="20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7085090" y="3400923"/>
            <a:ext cx="402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Tejidos blandos (microscopía, química)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r="56349" b="4476"/>
          <a:stretch/>
        </p:blipFill>
        <p:spPr>
          <a:xfrm>
            <a:off x="6281092" y="3910228"/>
            <a:ext cx="2180162" cy="1766021"/>
          </a:xfrm>
          <a:prstGeom prst="rect">
            <a:avLst/>
          </a:prstGeom>
        </p:spPr>
      </p:pic>
      <p:pic>
        <p:nvPicPr>
          <p:cNvPr id="5134" name="Picture 14" descr="Public Sewers and Sponges on Sticks: How Toilets Worked in Ancient Rome |  History Hi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7"/>
          <a:stretch/>
        </p:blipFill>
        <p:spPr bwMode="auto">
          <a:xfrm>
            <a:off x="8709965" y="3885289"/>
            <a:ext cx="3281901" cy="179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7363566" y="5987321"/>
            <a:ext cx="346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Desechos humanos: coprolitos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074C5-E929-4C53-9EC8-24B7E819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29" y="114340"/>
            <a:ext cx="10515600" cy="1036196"/>
          </a:xfrm>
        </p:spPr>
        <p:txBody>
          <a:bodyPr/>
          <a:lstStyle/>
          <a:p>
            <a:r>
              <a:rPr lang="en-US" dirty="0" err="1" smtClean="0"/>
              <a:t>Métodos</a:t>
            </a:r>
            <a:r>
              <a:rPr lang="en-US" dirty="0" smtClean="0"/>
              <a:t> y </a:t>
            </a:r>
            <a:r>
              <a:rPr lang="en-US" dirty="0" err="1" smtClean="0"/>
              <a:t>técnicas</a:t>
            </a:r>
            <a:r>
              <a:rPr lang="en-US" dirty="0" smtClean="0"/>
              <a:t> de la bioantropología</a:t>
            </a:r>
            <a:endParaRPr lang="en-US" dirty="0"/>
          </a:p>
        </p:txBody>
      </p:sp>
      <p:pic>
        <p:nvPicPr>
          <p:cNvPr id="3" name="Imagen 9" descr="Imagen que contiene interior, pastel, tabla, comida&#10;&#10;Descripción generada automáticamente">
            <a:extLst>
              <a:ext uri="{FF2B5EF4-FFF2-40B4-BE49-F238E27FC236}">
                <a16:creationId xmlns:a16="http://schemas.microsoft.com/office/drawing/2014/main" id="{CE2F55D0-42ED-2C90-A715-10E42645A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421" y="3970217"/>
            <a:ext cx="3929742" cy="220707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593DAA3-C8C6-8AEC-5EA8-A1591CCA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42" y="1650254"/>
            <a:ext cx="4000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5">
            <a:extLst>
              <a:ext uri="{FF2B5EF4-FFF2-40B4-BE49-F238E27FC236}">
                <a16:creationId xmlns:a16="http://schemas.microsoft.com/office/drawing/2014/main" id="{64B9388A-9FB8-43BB-A62F-EC76DBD3EE39}"/>
              </a:ext>
            </a:extLst>
          </p:cNvPr>
          <p:cNvSpPr txBox="1"/>
          <p:nvPr/>
        </p:nvSpPr>
        <p:spPr>
          <a:xfrm>
            <a:off x="8845911" y="6330590"/>
            <a:ext cx="201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Imagenología</a:t>
            </a:r>
            <a:endParaRPr lang="en-US" dirty="0"/>
          </a:p>
        </p:txBody>
      </p:sp>
      <p:pic>
        <p:nvPicPr>
          <p:cNvPr id="20" name="Grafik 16">
            <a:extLst>
              <a:ext uri="{FF2B5EF4-FFF2-40B4-BE49-F238E27FC236}">
                <a16:creationId xmlns:a16="http://schemas.microsoft.com/office/drawing/2014/main" id="{BCE84465-D6C3-423F-97AB-11D4F5905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5" t="8382" r="3389" b="6613"/>
          <a:stretch/>
        </p:blipFill>
        <p:spPr>
          <a:xfrm>
            <a:off x="230529" y="1567339"/>
            <a:ext cx="2617046" cy="2447708"/>
          </a:xfrm>
          <a:prstGeom prst="rect">
            <a:avLst/>
          </a:prstGeom>
        </p:spPr>
      </p:pic>
      <p:pic>
        <p:nvPicPr>
          <p:cNvPr id="4100" name="Picture 4" descr="Reconocimiento facial: claves y nivel de segurid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40" y="1650255"/>
            <a:ext cx="4265665" cy="223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484921" y="6330590"/>
            <a:ext cx="242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Reconstrucción digital</a:t>
            </a:r>
            <a:endParaRPr lang="en-US" dirty="0"/>
          </a:p>
        </p:txBody>
      </p:sp>
      <p:pic>
        <p:nvPicPr>
          <p:cNvPr id="4102" name="Picture 6" descr="Replicating the Fabrication of Orthodontic Aligners with Consumer-grade  Equipment – Mike's Engineering Bl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46" y="4015047"/>
            <a:ext cx="3585583" cy="20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074C5-E929-4C53-9EC8-24B7E819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28" y="360326"/>
            <a:ext cx="11515355" cy="1036196"/>
          </a:xfrm>
        </p:spPr>
        <p:txBody>
          <a:bodyPr>
            <a:normAutofit/>
          </a:bodyPr>
          <a:lstStyle/>
          <a:p>
            <a:r>
              <a:rPr lang="en-US" sz="3200" dirty="0" err="1"/>
              <a:t>Materialidades</a:t>
            </a:r>
            <a:r>
              <a:rPr lang="en-US" sz="3200" dirty="0"/>
              <a:t> </a:t>
            </a:r>
            <a:r>
              <a:rPr lang="en-US" sz="3200" dirty="0" smtClean="0"/>
              <a:t>de la bioantropología: </a:t>
            </a:r>
            <a:r>
              <a:rPr lang="en-US" sz="3200" dirty="0" err="1" smtClean="0"/>
              <a:t>restos</a:t>
            </a:r>
            <a:r>
              <a:rPr lang="en-US" sz="3200" dirty="0" smtClean="0"/>
              <a:t> </a:t>
            </a:r>
            <a:r>
              <a:rPr lang="en-US" sz="3200" dirty="0" err="1" smtClean="0"/>
              <a:t>químicos</a:t>
            </a:r>
            <a:endParaRPr lang="en-US" sz="3200" dirty="0"/>
          </a:p>
        </p:txBody>
      </p:sp>
      <p:pic>
        <p:nvPicPr>
          <p:cNvPr id="10" name="Picture 2" descr="Puede ser una imagen de 1 pers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5" t="10186" r="25455"/>
          <a:stretch/>
        </p:blipFill>
        <p:spPr bwMode="auto">
          <a:xfrm>
            <a:off x="7358559" y="1896732"/>
            <a:ext cx="2772090" cy="35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DNA Works | HowStuff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2498" y="2684536"/>
            <a:ext cx="3596059" cy="20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303260" y="5542297"/>
            <a:ext cx="122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ADN (genética)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5852511" y="5542297"/>
            <a:ext cx="269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Isótopos (física, ecología)</a:t>
            </a:r>
            <a:endParaRPr lang="en-US" dirty="0"/>
          </a:p>
        </p:txBody>
      </p:sp>
      <p:pic>
        <p:nvPicPr>
          <p:cNvPr id="2056" name="Picture 8" descr="Isotopes: Types, Uses, Examples and Interesting Fac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/>
          <a:stretch/>
        </p:blipFill>
        <p:spPr bwMode="auto">
          <a:xfrm>
            <a:off x="4114809" y="1938789"/>
            <a:ext cx="3085799" cy="35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1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1660"/>
          </a:xfrm>
        </p:spPr>
        <p:txBody>
          <a:bodyPr>
            <a:normAutofit/>
          </a:bodyPr>
          <a:lstStyle/>
          <a:p>
            <a:r>
              <a:rPr lang="en-US" sz="3600" dirty="0" err="1"/>
              <a:t>Materialidades</a:t>
            </a:r>
            <a:r>
              <a:rPr lang="en-US" sz="3600" dirty="0"/>
              <a:t> de la bioantropología: </a:t>
            </a:r>
            <a:r>
              <a:rPr lang="en-US" sz="3600" dirty="0" smtClean="0"/>
              <a:t>el </a:t>
            </a:r>
            <a:r>
              <a:rPr lang="en-US" sz="3600" dirty="0" err="1" smtClean="0"/>
              <a:t>contexto</a:t>
            </a:r>
            <a:endParaRPr lang="en-US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88819" y="1413164"/>
            <a:ext cx="554597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 smtClean="0"/>
              <a:t>La bioantropología no trabaja UNICAMENTE con estas materialidades, sino que se especializa en su estudio.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 smtClean="0"/>
              <a:t>Toma en cuenta y estudia conjuntamente el contexto histórico, ecológico, social, cultural, material, etc.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 smtClean="0"/>
              <a:t>Es parte de su herencia TRANSDISCIPLINARIA.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 smtClean="0"/>
              <a:t>Los fenómenos sociales y culturales necesitan de la participación de diferentes miradas (disciplinas) y de su comprensión mutua sobre los mismos tópicos.</a:t>
            </a:r>
            <a:endParaRPr lang="en-US" sz="2200" dirty="0"/>
          </a:p>
        </p:txBody>
      </p:sp>
      <p:pic>
        <p:nvPicPr>
          <p:cNvPr id="7170" name="Picture 2" descr="https://scontent.fscl37-1.fna.fbcdn.net/v/t1.6435-9/43151795_735012710183911_7711148536225595392_n.jpg?stp=dst-jpg_p526x395&amp;_nc_cat=105&amp;ccb=1-7&amp;_nc_sid=13d280&amp;_nc_eui2=AeF92233IPnxBeOV-92FnLYCDkjWdlXqIW4OSNZ2VeohbtI-ZplvJdYL9n-nikanv-cehKGb1fU2QfNckuEDdpTZ&amp;_nc_ohc=mmdIFKPSP5wQ7kNvgFR-ClN&amp;_nc_ht=scontent.fscl37-1.fna&amp;oh=00_AYBb2cRxPXjCZRTyWaQsGqSaS6ktlYO9yvsuGxdxKTvVQw&amp;oe=66E1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0" y="1413164"/>
            <a:ext cx="3691255" cy="24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0" y="3876080"/>
            <a:ext cx="3691255" cy="24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315401" y="6336315"/>
            <a:ext cx="387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Ceremonias de comunidades diaguitas a los restos del sitio El Olivar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2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9FE28-8FE4-427C-8083-90E8703A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29" y="349429"/>
            <a:ext cx="8702138" cy="1325563"/>
          </a:xfrm>
        </p:spPr>
        <p:txBody>
          <a:bodyPr>
            <a:normAutofit/>
          </a:bodyPr>
          <a:lstStyle/>
          <a:p>
            <a:r>
              <a:rPr lang="es-CL" sz="3600" dirty="0"/>
              <a:t>Difusión de los resultados de investigaciones bioantropológicas</a:t>
            </a:r>
            <a:endParaRPr lang="en-US" sz="36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F0AC76C-1DF8-4EE9-A065-E374836DFFEA}"/>
              </a:ext>
            </a:extLst>
          </p:cNvPr>
          <p:cNvGrpSpPr/>
          <p:nvPr/>
        </p:nvGrpSpPr>
        <p:grpSpPr>
          <a:xfrm>
            <a:off x="645068" y="1690688"/>
            <a:ext cx="7817032" cy="2267468"/>
            <a:chOff x="-1182110" y="1987421"/>
            <a:chExt cx="7817032" cy="22674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24320E-3A4C-4E54-A7BC-EEF482F95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9251" y="2010748"/>
              <a:ext cx="1406108" cy="187480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17DDE97-0982-4A5A-8D61-47003BFD6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843" y="2010748"/>
              <a:ext cx="1406108" cy="187481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9891FED-C834-4076-AAC0-CBFCCBC28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436" y="2010748"/>
              <a:ext cx="1426486" cy="187480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624EEEE-8CB4-493C-B6E1-687FE9CE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746" y="1987422"/>
              <a:ext cx="1287183" cy="1874809"/>
            </a:xfrm>
            <a:prstGeom prst="rect">
              <a:avLst/>
            </a:prstGeom>
          </p:spPr>
        </p:pic>
        <p:pic>
          <p:nvPicPr>
            <p:cNvPr id="1026" name="Picture 2" descr="International Journal of Morphology - Otro sitio realizado con WordPress">
              <a:extLst>
                <a:ext uri="{FF2B5EF4-FFF2-40B4-BE49-F238E27FC236}">
                  <a16:creationId xmlns:a16="http://schemas.microsoft.com/office/drawing/2014/main" id="{7A91E863-E807-4ED2-A99C-980DCD5F8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21" y="1987421"/>
              <a:ext cx="1514846" cy="1874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1AC2444-F01A-493C-8CE0-8F6AEE4C86A1}"/>
                </a:ext>
              </a:extLst>
            </p:cNvPr>
            <p:cNvSpPr txBox="1"/>
            <p:nvPr/>
          </p:nvSpPr>
          <p:spPr>
            <a:xfrm>
              <a:off x="-1182110" y="3885557"/>
              <a:ext cx="3646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/>
                <a:t>Revistas nacionales e internacionales</a:t>
              </a:r>
              <a:endParaRPr lang="en-US" dirty="0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8BE2079-4DF7-4994-A357-3EFDD574AF51}"/>
              </a:ext>
            </a:extLst>
          </p:cNvPr>
          <p:cNvGrpSpPr/>
          <p:nvPr/>
        </p:nvGrpSpPr>
        <p:grpSpPr>
          <a:xfrm>
            <a:off x="5407170" y="4261451"/>
            <a:ext cx="6496124" cy="2515881"/>
            <a:chOff x="5407170" y="4261451"/>
            <a:chExt cx="6496124" cy="251588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DF9F70E-57CE-47BE-BE20-C8BF84F81B31}"/>
                </a:ext>
              </a:extLst>
            </p:cNvPr>
            <p:cNvGrpSpPr/>
            <p:nvPr/>
          </p:nvGrpSpPr>
          <p:grpSpPr>
            <a:xfrm>
              <a:off x="5407170" y="4261451"/>
              <a:ext cx="6496124" cy="2142290"/>
              <a:chOff x="4124919" y="4250986"/>
              <a:chExt cx="6496124" cy="2142290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0EE825C-BEDD-40D7-B1F9-AB4184EB3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9228" y="4250986"/>
                <a:ext cx="1422255" cy="2138031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B7C7E673-15FD-4FA4-B4A1-B0AAFAA73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65720" y="4263258"/>
                <a:ext cx="1491013" cy="2125759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85E2100-BA9E-4EBF-AABF-F0E8FCE14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4919" y="4263258"/>
                <a:ext cx="1410072" cy="2125759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435D4D60-BB2A-4E86-AACE-7DD775706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10971" y="4263258"/>
                <a:ext cx="1410072" cy="2130018"/>
              </a:xfrm>
              <a:prstGeom prst="rect">
                <a:avLst/>
              </a:prstGeom>
            </p:spPr>
          </p:pic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75D59F2-72BF-4526-971C-DA07365824EF}"/>
                </a:ext>
              </a:extLst>
            </p:cNvPr>
            <p:cNvSpPr txBox="1"/>
            <p:nvPr/>
          </p:nvSpPr>
          <p:spPr>
            <a:xfrm>
              <a:off x="10981198" y="6408000"/>
              <a:ext cx="745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/>
                <a:t>Libros</a:t>
              </a:r>
              <a:endParaRPr lang="en-US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A2835691-DBEA-4AAC-9AB3-222C08274B43}"/>
              </a:ext>
            </a:extLst>
          </p:cNvPr>
          <p:cNvSpPr txBox="1"/>
          <p:nvPr/>
        </p:nvSpPr>
        <p:spPr>
          <a:xfrm>
            <a:off x="616429" y="5795947"/>
            <a:ext cx="250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Sociedades/conferencias</a:t>
            </a:r>
            <a:endParaRPr lang="en-US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E5F8F03-8EF6-4996-8148-77C454F48E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408" y="4992433"/>
            <a:ext cx="3853176" cy="68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21294D0-39A8-41A4-BE63-A0237F55066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00408" y="4358598"/>
            <a:ext cx="2377610" cy="4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AFA9D-D25B-4FC1-B3C2-BA152F31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Modelos de formación universitaria en la Antropología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8EE878-83A4-4845-AF5A-86BFF48DFC6D}"/>
              </a:ext>
            </a:extLst>
          </p:cNvPr>
          <p:cNvSpPr txBox="1"/>
          <p:nvPr/>
        </p:nvSpPr>
        <p:spPr>
          <a:xfrm>
            <a:off x="838200" y="1936848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Arqueólogos</a:t>
            </a:r>
            <a:endParaRPr lang="en-US" sz="2400" b="1" dirty="0"/>
          </a:p>
          <a:p>
            <a:r>
              <a:rPr lang="en-US" sz="2400" b="1" dirty="0" err="1"/>
              <a:t>Antropólogos</a:t>
            </a:r>
            <a:r>
              <a:rPr lang="en-US" sz="2400" b="1" dirty="0"/>
              <a:t> </a:t>
            </a:r>
            <a:r>
              <a:rPr lang="en-US" sz="2400" b="1" dirty="0" err="1"/>
              <a:t>físicos</a:t>
            </a:r>
            <a:r>
              <a:rPr lang="en-US" sz="2400" b="1" dirty="0"/>
              <a:t>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2C9490A-94FB-4557-83AF-3F79824B7149}"/>
              </a:ext>
            </a:extLst>
          </p:cNvPr>
          <p:cNvGrpSpPr/>
          <p:nvPr/>
        </p:nvGrpSpPr>
        <p:grpSpPr>
          <a:xfrm>
            <a:off x="838200" y="2986635"/>
            <a:ext cx="9758680" cy="3213215"/>
            <a:chOff x="838200" y="3108555"/>
            <a:chExt cx="9758680" cy="3213215"/>
          </a:xfrm>
        </p:grpSpPr>
        <p:sp>
          <p:nvSpPr>
            <p:cNvPr id="5" name="11 Flecha abajo">
              <a:extLst>
                <a:ext uri="{FF2B5EF4-FFF2-40B4-BE49-F238E27FC236}">
                  <a16:creationId xmlns:a16="http://schemas.microsoft.com/office/drawing/2014/main" id="{18DAB3F1-8232-4D77-BF86-EF7BEBE33FCF}"/>
                </a:ext>
              </a:extLst>
            </p:cNvPr>
            <p:cNvSpPr/>
            <p:nvPr/>
          </p:nvSpPr>
          <p:spPr>
            <a:xfrm>
              <a:off x="1326826" y="3108555"/>
              <a:ext cx="357188" cy="13328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3DC1EE7C-7090-4B8C-AF1E-AACA2D306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306107"/>
              <a:ext cx="9758680" cy="10156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</a:rPr>
                <a:t>		</a:t>
              </a:r>
              <a:r>
                <a:rPr lang="en-US" sz="2000" dirty="0">
                  <a:solidFill>
                    <a:prstClr val="black"/>
                  </a:solidFill>
                </a:rPr>
                <a:t>           		Cs </a:t>
              </a:r>
              <a:r>
                <a:rPr lang="en-US" sz="2000" dirty="0" err="1">
                  <a:solidFill>
                    <a:prstClr val="black"/>
                  </a:solidFill>
                </a:rPr>
                <a:t>Sociales</a:t>
              </a:r>
              <a:r>
                <a:rPr lang="en-US" sz="2000" dirty="0">
                  <a:solidFill>
                    <a:prstClr val="black"/>
                  </a:solidFill>
                </a:rPr>
                <a:t>; </a:t>
              </a:r>
              <a:r>
                <a:rPr lang="en-US" sz="2000" dirty="0" err="1">
                  <a:solidFill>
                    <a:prstClr val="black"/>
                  </a:solidFill>
                </a:rPr>
                <a:t>Dpts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Antropolog</a:t>
              </a:r>
              <a:r>
                <a:rPr lang="es-ES" sz="2000" dirty="0" err="1">
                  <a:solidFill>
                    <a:prstClr val="black"/>
                  </a:solidFill>
                </a:rPr>
                <a:t>ía</a:t>
              </a:r>
              <a:endParaRPr lang="es-ES" sz="2000" dirty="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s-ES" sz="2000" dirty="0">
                <a:solidFill>
                  <a:prstClr val="black"/>
                </a:solidFill>
              </a:endParaRPr>
            </a:p>
            <a:p>
              <a:pPr marL="457200" indent="-457200"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    </a:t>
              </a:r>
              <a:r>
                <a:rPr lang="en-US" sz="2000" dirty="0" err="1">
                  <a:solidFill>
                    <a:prstClr val="black"/>
                  </a:solidFill>
                </a:rPr>
                <a:t>Antropología</a:t>
              </a:r>
              <a:r>
                <a:rPr lang="en-US" sz="2000" dirty="0">
                  <a:solidFill>
                    <a:prstClr val="black"/>
                  </a:solidFill>
                </a:rPr>
                <a:t> Social	</a:t>
              </a:r>
              <a:r>
                <a:rPr lang="es-ES" sz="2000" dirty="0">
                  <a:solidFill>
                    <a:prstClr val="black"/>
                  </a:solidFill>
                </a:rPr>
                <a:t>Lingüística	Arqueología	Antropología Física/Biológica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6CBC471-2003-4C8E-AA85-EC5FE27BC487}"/>
                </a:ext>
              </a:extLst>
            </p:cNvPr>
            <p:cNvSpPr txBox="1"/>
            <p:nvPr/>
          </p:nvSpPr>
          <p:spPr>
            <a:xfrm>
              <a:off x="847600" y="4642908"/>
              <a:ext cx="3919663" cy="461665"/>
            </a:xfrm>
            <a:prstGeom prst="rect">
              <a:avLst/>
            </a:prstGeom>
            <a:solidFill>
              <a:srgbClr val="EDEDED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CL" sz="2400" b="1" dirty="0"/>
                <a:t>Modelo anglosajón (en Chile</a:t>
              </a:r>
              <a:r>
                <a:rPr lang="es-CL" sz="2400" dirty="0"/>
                <a:t>)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B3FA1AB-01DC-4831-B667-685A383E5B38}"/>
              </a:ext>
            </a:extLst>
          </p:cNvPr>
          <p:cNvGrpSpPr/>
          <p:nvPr/>
        </p:nvGrpSpPr>
        <p:grpSpPr>
          <a:xfrm>
            <a:off x="4088604" y="2124093"/>
            <a:ext cx="7806537" cy="2622312"/>
            <a:chOff x="4088604" y="2246013"/>
            <a:chExt cx="7806537" cy="2622312"/>
          </a:xfrm>
        </p:grpSpPr>
        <p:sp>
          <p:nvSpPr>
            <p:cNvPr id="10" name="12 Rectángulo">
              <a:extLst>
                <a:ext uri="{FF2B5EF4-FFF2-40B4-BE49-F238E27FC236}">
                  <a16:creationId xmlns:a16="http://schemas.microsoft.com/office/drawing/2014/main" id="{4B52D51D-C218-4AD4-AFF4-05F402F04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588" y="2929333"/>
              <a:ext cx="6097553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b="1" dirty="0">
                  <a:solidFill>
                    <a:srgbClr val="DDA2A0"/>
                  </a:solidFill>
                  <a:latin typeface="+mn-lt"/>
                </a:rPr>
                <a:t>Arqueología </a:t>
              </a:r>
              <a:r>
                <a:rPr lang="es-ES" altLang="es-CL" sz="2000" dirty="0">
                  <a:latin typeface="+mn-lt"/>
                </a:rPr>
                <a:t>(</a:t>
              </a:r>
              <a:r>
                <a:rPr lang="es-ES" altLang="es-CL" sz="2000" dirty="0" err="1">
                  <a:latin typeface="+mn-lt"/>
                </a:rPr>
                <a:t>Pre-historia</a:t>
              </a:r>
              <a:r>
                <a:rPr lang="es-ES" altLang="es-CL" sz="2000" dirty="0">
                  <a:latin typeface="+mn-lt"/>
                </a:rPr>
                <a:t>): Cs Sociales, Humanidades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b="1" dirty="0">
                  <a:solidFill>
                    <a:srgbClr val="DDA2A0"/>
                  </a:solidFill>
                  <a:latin typeface="+mn-lt"/>
                </a:rPr>
                <a:t>Antropología Social: Cs Sociales, Humanidades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dirty="0">
                  <a:solidFill>
                    <a:srgbClr val="000000"/>
                  </a:solidFill>
                  <a:latin typeface="+mn-lt"/>
                </a:rPr>
                <a:t>Antropología Cultural/Etnología: Humanidades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b="1" dirty="0">
                  <a:solidFill>
                    <a:srgbClr val="D99694"/>
                  </a:solidFill>
                  <a:latin typeface="+mn-lt"/>
                </a:rPr>
                <a:t>Antropología Física: Biología/Medicina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dirty="0">
                  <a:solidFill>
                    <a:srgbClr val="000000"/>
                  </a:solidFill>
                  <a:latin typeface="+mn-lt"/>
                </a:rPr>
                <a:t>Paleontología Humana: Paleontología/geología</a:t>
              </a:r>
            </a:p>
            <a:p>
              <a:pPr marL="342900" indent="-342900" eaLnBrk="1" hangingPunct="1">
                <a:spcBef>
                  <a:spcPct val="0"/>
                </a:spcBef>
              </a:pPr>
              <a:r>
                <a:rPr lang="es-ES" altLang="es-CL" sz="2000" dirty="0">
                  <a:solidFill>
                    <a:srgbClr val="000000"/>
                  </a:solidFill>
                  <a:latin typeface="+mn-lt"/>
                </a:rPr>
                <a:t>Primatología: Biología/Psicología/Cs. Veterinarias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B5CA2EC-2768-4AF0-B826-F590747DE102}"/>
                </a:ext>
              </a:extLst>
            </p:cNvPr>
            <p:cNvSpPr txBox="1"/>
            <p:nvPr/>
          </p:nvSpPr>
          <p:spPr>
            <a:xfrm>
              <a:off x="5797589" y="2246013"/>
              <a:ext cx="2325701" cy="461665"/>
            </a:xfrm>
            <a:prstGeom prst="rect">
              <a:avLst/>
            </a:prstGeom>
            <a:solidFill>
              <a:srgbClr val="EDEDED"/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CL" sz="2400" b="1" dirty="0"/>
                <a:t>Modelo europeo</a:t>
              </a:r>
              <a:endParaRPr lang="es-CL" sz="2400" dirty="0"/>
            </a:p>
          </p:txBody>
        </p:sp>
        <p:sp>
          <p:nvSpPr>
            <p:cNvPr id="12" name="13 Flecha abajo">
              <a:extLst>
                <a:ext uri="{FF2B5EF4-FFF2-40B4-BE49-F238E27FC236}">
                  <a16:creationId xmlns:a16="http://schemas.microsoft.com/office/drawing/2014/main" id="{E893FF62-B6B0-43FE-9E9D-DA6D9C34C04B}"/>
                </a:ext>
              </a:extLst>
            </p:cNvPr>
            <p:cNvSpPr/>
            <p:nvPr/>
          </p:nvSpPr>
          <p:spPr>
            <a:xfrm rot="16200000">
              <a:off x="4588667" y="1784783"/>
              <a:ext cx="357188" cy="1357313"/>
            </a:xfrm>
            <a:prstGeom prst="downArrow">
              <a:avLst/>
            </a:prstGeom>
            <a:solidFill>
              <a:srgbClr val="DDA2A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7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Aspiration con relleno sólido">
            <a:extLst>
              <a:ext uri="{FF2B5EF4-FFF2-40B4-BE49-F238E27FC236}">
                <a16:creationId xmlns:a16="http://schemas.microsoft.com/office/drawing/2014/main" id="{1DC46D95-21BB-1C1A-2BBA-D600F01C7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29949" y="2074197"/>
            <a:ext cx="4694904" cy="46949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9B34A5-AA77-5A54-A6EF-1DCD39C0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b="1" dirty="0"/>
              <a:t>Propósito del curso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DE130C-0E2E-60E6-0087-A5FEABC3D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Instancia de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introducción al trabajo aplicado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dos disciplinas fundamentales de la antropología: la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arqueología y la antropología física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objetivo central del taller es que el/la estudiante se familiarice con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 técnicas y abordajes de la arqueología y antropología física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De este modo, se espera que se logre comprender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 se construye conocimiento desde la materialidad y el registro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bioantropológico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Se espera que este curso fomente la discusión sobre las implicancias éticas del trabajo con materiales arqueológicos y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bioantropológicos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contenidos mínimos del curso son:</a:t>
            </a:r>
            <a:endParaRPr lang="es-C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a) La respuesta de las subdisciplinas a preguntas antropológicas generadas a partir del registro material y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bioantropológico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b) La comprensión de las materialidades y sus métodos de estudio como parte del proceso de formación del sitio arqueológico y sus procesos tafonómicos.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66637232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 descr="Presentation with pie chart con relleno sólido">
            <a:extLst>
              <a:ext uri="{FF2B5EF4-FFF2-40B4-BE49-F238E27FC236}">
                <a16:creationId xmlns:a16="http://schemas.microsoft.com/office/drawing/2014/main" id="{05F8F87F-C304-16E0-5CFC-E8AD82FB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53032" y="916426"/>
            <a:ext cx="6508955" cy="65089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73F162-6694-A19E-53A1-97660745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b="1" dirty="0"/>
              <a:t>Resultados de aprendizaje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391395-C31A-3F9D-655C-A6A8419D5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CL" sz="2400" dirty="0">
                <a:latin typeface="Calibri" panose="020F0502020204030204" pitchFamily="34" charset="0"/>
              </a:rPr>
              <a:t>Al finalizar el Taller II el/la estudiante estará en condiciones de:</a:t>
            </a:r>
          </a:p>
          <a:p>
            <a:pPr marL="0" indent="0" algn="just">
              <a:buNone/>
            </a:pPr>
            <a:r>
              <a:rPr lang="es-CL" sz="2400" dirty="0">
                <a:latin typeface="Calibri" panose="020F0502020204030204" pitchFamily="34" charset="0"/>
              </a:rPr>
              <a:t>1. </a:t>
            </a:r>
            <a:r>
              <a:rPr lang="es-CL" sz="2400" b="1" dirty="0">
                <a:latin typeface="Calibri" panose="020F0502020204030204" pitchFamily="34" charset="0"/>
              </a:rPr>
              <a:t>Reconocer las materialidades arqueológicas y registros </a:t>
            </a:r>
            <a:r>
              <a:rPr lang="es-CL" sz="2400" b="1" dirty="0" err="1">
                <a:latin typeface="Calibri" panose="020F0502020204030204" pitchFamily="34" charset="0"/>
              </a:rPr>
              <a:t>bioantropológicos</a:t>
            </a:r>
            <a:r>
              <a:rPr lang="es-CL" sz="2400" dirty="0">
                <a:latin typeface="Calibri" panose="020F0502020204030204" pitchFamily="34" charset="0"/>
              </a:rPr>
              <a:t>, mediante la revisión de contenidos teóricos y clases prácticas, como herramientas para interpretar el comportamiento humano.</a:t>
            </a:r>
          </a:p>
          <a:p>
            <a:pPr algn="just"/>
            <a:endParaRPr lang="es-CL" sz="24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CL" sz="2400" dirty="0">
                <a:latin typeface="Calibri" panose="020F0502020204030204" pitchFamily="34" charset="0"/>
              </a:rPr>
              <a:t>2. </a:t>
            </a:r>
            <a:r>
              <a:rPr lang="es-CL" sz="2400" b="1" dirty="0">
                <a:latin typeface="Calibri" panose="020F0502020204030204" pitchFamily="34" charset="0"/>
              </a:rPr>
              <a:t>Conocer las principales técnicas y metodologías analíticas que se emplean en Arqueología y Antropología Física</a:t>
            </a:r>
            <a:r>
              <a:rPr lang="es-CL" sz="2400" dirty="0">
                <a:latin typeface="Calibri" panose="020F0502020204030204" pitchFamily="34" charset="0"/>
              </a:rPr>
              <a:t>, mediante la revisión de contenidos teóricos y clases prácticas, para el estudio de los materiales arqueológicos y registros </a:t>
            </a:r>
            <a:r>
              <a:rPr lang="es-CL" sz="2400" dirty="0" err="1">
                <a:latin typeface="Calibri" panose="020F0502020204030204" pitchFamily="34" charset="0"/>
              </a:rPr>
              <a:t>bioantropológicos</a:t>
            </a:r>
            <a:r>
              <a:rPr lang="es-CL" sz="2400" dirty="0">
                <a:latin typeface="Calibri" panose="020F0502020204030204" pitchFamily="34" charset="0"/>
              </a:rPr>
              <a:t>. </a:t>
            </a:r>
          </a:p>
          <a:p>
            <a:pPr marL="0" indent="0" algn="just">
              <a:buNone/>
            </a:pPr>
            <a:endParaRPr lang="es-CL" sz="24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s-CL" sz="2400" dirty="0">
                <a:latin typeface="Calibri" panose="020F0502020204030204" pitchFamily="34" charset="0"/>
              </a:rPr>
              <a:t>3. </a:t>
            </a:r>
            <a:r>
              <a:rPr lang="es-CL" sz="2400" b="1" dirty="0">
                <a:latin typeface="Calibri" panose="020F0502020204030204" pitchFamily="34" charset="0"/>
              </a:rPr>
              <a:t>Manejar marcos éticos y legales del ejercicio de la Arqueología y la Antropología Física</a:t>
            </a:r>
            <a:r>
              <a:rPr lang="es-CL" sz="2400" dirty="0">
                <a:latin typeface="Calibri" panose="020F0502020204030204" pitchFamily="34" charset="0"/>
              </a:rPr>
              <a:t>, mediante la aplicación crítica de protocolos y su discusión, para una práctica profesional responsable.</a:t>
            </a:r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19024553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5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AF7E2-0EBA-35D2-BBC2-B3C355A6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Metodología y organización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F4F807B-2F48-14E4-CBB4-F3EFFA0BDC4F}"/>
              </a:ext>
            </a:extLst>
          </p:cNvPr>
          <p:cNvGrpSpPr/>
          <p:nvPr/>
        </p:nvGrpSpPr>
        <p:grpSpPr>
          <a:xfrm>
            <a:off x="1386348" y="1693896"/>
            <a:ext cx="10561045" cy="4797202"/>
            <a:chOff x="1386348" y="1693896"/>
            <a:chExt cx="10561045" cy="4797202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4D771C28-7342-0CBB-A5CD-1A27BA224218}"/>
                </a:ext>
              </a:extLst>
            </p:cNvPr>
            <p:cNvSpPr/>
            <p:nvPr/>
          </p:nvSpPr>
          <p:spPr>
            <a:xfrm>
              <a:off x="1386348" y="1693896"/>
              <a:ext cx="3216356" cy="1462561"/>
            </a:xfrm>
            <a:custGeom>
              <a:avLst/>
              <a:gdLst>
                <a:gd name="connsiteX0" fmla="*/ 0 w 3216356"/>
                <a:gd name="connsiteY0" fmla="*/ 0 h 1462561"/>
                <a:gd name="connsiteX1" fmla="*/ 2485076 w 3216356"/>
                <a:gd name="connsiteY1" fmla="*/ 0 h 1462561"/>
                <a:gd name="connsiteX2" fmla="*/ 3216356 w 3216356"/>
                <a:gd name="connsiteY2" fmla="*/ 731281 h 1462561"/>
                <a:gd name="connsiteX3" fmla="*/ 2485076 w 3216356"/>
                <a:gd name="connsiteY3" fmla="*/ 1462561 h 1462561"/>
                <a:gd name="connsiteX4" fmla="*/ 0 w 3216356"/>
                <a:gd name="connsiteY4" fmla="*/ 1462561 h 1462561"/>
                <a:gd name="connsiteX5" fmla="*/ 731281 w 3216356"/>
                <a:gd name="connsiteY5" fmla="*/ 731281 h 1462561"/>
                <a:gd name="connsiteX6" fmla="*/ 0 w 3216356"/>
                <a:gd name="connsiteY6" fmla="*/ 0 h 146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6356" h="1462561">
                  <a:moveTo>
                    <a:pt x="0" y="0"/>
                  </a:moveTo>
                  <a:lnTo>
                    <a:pt x="2485076" y="0"/>
                  </a:lnTo>
                  <a:lnTo>
                    <a:pt x="3216356" y="731281"/>
                  </a:lnTo>
                  <a:lnTo>
                    <a:pt x="2485076" y="1462561"/>
                  </a:lnTo>
                  <a:lnTo>
                    <a:pt x="0" y="1462561"/>
                  </a:lnTo>
                  <a:lnTo>
                    <a:pt x="731281" y="731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1921" tIns="20320" rIns="73128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kern="1200" dirty="0"/>
                <a:t>Módulo lectivo</a:t>
              </a:r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660CE94-8684-73C4-0D6F-AC0AE1043E65}"/>
                </a:ext>
              </a:extLst>
            </p:cNvPr>
            <p:cNvSpPr/>
            <p:nvPr/>
          </p:nvSpPr>
          <p:spPr>
            <a:xfrm>
              <a:off x="4239340" y="1817946"/>
              <a:ext cx="3221426" cy="1213926"/>
            </a:xfrm>
            <a:custGeom>
              <a:avLst/>
              <a:gdLst>
                <a:gd name="connsiteX0" fmla="*/ 0 w 3221426"/>
                <a:gd name="connsiteY0" fmla="*/ 0 h 1213926"/>
                <a:gd name="connsiteX1" fmla="*/ 2614463 w 3221426"/>
                <a:gd name="connsiteY1" fmla="*/ 0 h 1213926"/>
                <a:gd name="connsiteX2" fmla="*/ 3221426 w 3221426"/>
                <a:gd name="connsiteY2" fmla="*/ 606963 h 1213926"/>
                <a:gd name="connsiteX3" fmla="*/ 2614463 w 3221426"/>
                <a:gd name="connsiteY3" fmla="*/ 1213926 h 1213926"/>
                <a:gd name="connsiteX4" fmla="*/ 0 w 3221426"/>
                <a:gd name="connsiteY4" fmla="*/ 1213926 h 1213926"/>
                <a:gd name="connsiteX5" fmla="*/ 606963 w 3221426"/>
                <a:gd name="connsiteY5" fmla="*/ 606963 h 1213926"/>
                <a:gd name="connsiteX6" fmla="*/ 0 w 3221426"/>
                <a:gd name="connsiteY6" fmla="*/ 0 h 121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426" h="1213926">
                  <a:moveTo>
                    <a:pt x="0" y="0"/>
                  </a:moveTo>
                  <a:lnTo>
                    <a:pt x="2614463" y="0"/>
                  </a:lnTo>
                  <a:lnTo>
                    <a:pt x="3221426" y="606963"/>
                  </a:lnTo>
                  <a:lnTo>
                    <a:pt x="2614463" y="1213926"/>
                  </a:lnTo>
                  <a:lnTo>
                    <a:pt x="0" y="1213926"/>
                  </a:lnTo>
                  <a:lnTo>
                    <a:pt x="606963" y="6069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7283" tIns="10160" rIns="606963" bIns="10160" numCol="1" spcCol="1270" anchor="ctr" anchorCtr="0">
              <a:noAutofit/>
            </a:bodyPr>
            <a:lstStyle/>
            <a:p>
              <a:pPr marL="233363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tabLst/>
              </a:pPr>
              <a:r>
                <a:rPr lang="es-MX" kern="1200" dirty="0"/>
                <a:t>8:45-10:00h</a:t>
              </a:r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F0BA707A-08CB-43C0-1958-D16873A9A99A}"/>
                </a:ext>
              </a:extLst>
            </p:cNvPr>
            <p:cNvSpPr/>
            <p:nvPr/>
          </p:nvSpPr>
          <p:spPr>
            <a:xfrm>
              <a:off x="7168530" y="1817497"/>
              <a:ext cx="4778863" cy="1213926"/>
            </a:xfrm>
            <a:custGeom>
              <a:avLst/>
              <a:gdLst>
                <a:gd name="connsiteX0" fmla="*/ 0 w 4778863"/>
                <a:gd name="connsiteY0" fmla="*/ 0 h 1213926"/>
                <a:gd name="connsiteX1" fmla="*/ 4171900 w 4778863"/>
                <a:gd name="connsiteY1" fmla="*/ 0 h 1213926"/>
                <a:gd name="connsiteX2" fmla="*/ 4778863 w 4778863"/>
                <a:gd name="connsiteY2" fmla="*/ 606963 h 1213926"/>
                <a:gd name="connsiteX3" fmla="*/ 4171900 w 4778863"/>
                <a:gd name="connsiteY3" fmla="*/ 1213926 h 1213926"/>
                <a:gd name="connsiteX4" fmla="*/ 0 w 4778863"/>
                <a:gd name="connsiteY4" fmla="*/ 1213926 h 1213926"/>
                <a:gd name="connsiteX5" fmla="*/ 606963 w 4778863"/>
                <a:gd name="connsiteY5" fmla="*/ 606963 h 1213926"/>
                <a:gd name="connsiteX6" fmla="*/ 0 w 4778863"/>
                <a:gd name="connsiteY6" fmla="*/ 0 h 121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8863" h="1213926">
                  <a:moveTo>
                    <a:pt x="0" y="0"/>
                  </a:moveTo>
                  <a:lnTo>
                    <a:pt x="4171900" y="0"/>
                  </a:lnTo>
                  <a:lnTo>
                    <a:pt x="4778863" y="606963"/>
                  </a:lnTo>
                  <a:lnTo>
                    <a:pt x="4171900" y="1213926"/>
                  </a:lnTo>
                  <a:lnTo>
                    <a:pt x="0" y="1213926"/>
                  </a:lnTo>
                  <a:lnTo>
                    <a:pt x="606963" y="6069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69845"/>
                <a:satOff val="-15069"/>
                <a:lumOff val="-154"/>
                <a:alphaOff val="0"/>
              </a:schemeClr>
            </a:lnRef>
            <a:fillRef idx="1">
              <a:schemeClr val="accent2">
                <a:tint val="40000"/>
                <a:alpha val="90000"/>
                <a:hueOff val="-169845"/>
                <a:satOff val="-15069"/>
                <a:lumOff val="-154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69845"/>
                <a:satOff val="-15069"/>
                <a:lumOff val="-15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7443" tIns="15240" rIns="606963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Métodos y técnicas del estudio de las diferentes materialidades</a:t>
              </a:r>
              <a:endParaRPr lang="es-MX" sz="2400" kern="1200" dirty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B0AB3C49-43CF-A365-317C-38CFADA046F1}"/>
                </a:ext>
              </a:extLst>
            </p:cNvPr>
            <p:cNvSpPr/>
            <p:nvPr/>
          </p:nvSpPr>
          <p:spPr>
            <a:xfrm>
              <a:off x="1386348" y="3361217"/>
              <a:ext cx="3216356" cy="1462561"/>
            </a:xfrm>
            <a:custGeom>
              <a:avLst/>
              <a:gdLst>
                <a:gd name="connsiteX0" fmla="*/ 0 w 3216356"/>
                <a:gd name="connsiteY0" fmla="*/ 0 h 1462561"/>
                <a:gd name="connsiteX1" fmla="*/ 2485076 w 3216356"/>
                <a:gd name="connsiteY1" fmla="*/ 0 h 1462561"/>
                <a:gd name="connsiteX2" fmla="*/ 3216356 w 3216356"/>
                <a:gd name="connsiteY2" fmla="*/ 731281 h 1462561"/>
                <a:gd name="connsiteX3" fmla="*/ 2485076 w 3216356"/>
                <a:gd name="connsiteY3" fmla="*/ 1462561 h 1462561"/>
                <a:gd name="connsiteX4" fmla="*/ 0 w 3216356"/>
                <a:gd name="connsiteY4" fmla="*/ 1462561 h 1462561"/>
                <a:gd name="connsiteX5" fmla="*/ 731281 w 3216356"/>
                <a:gd name="connsiteY5" fmla="*/ 731281 h 1462561"/>
                <a:gd name="connsiteX6" fmla="*/ 0 w 3216356"/>
                <a:gd name="connsiteY6" fmla="*/ 0 h 146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6356" h="1462561">
                  <a:moveTo>
                    <a:pt x="0" y="0"/>
                  </a:moveTo>
                  <a:lnTo>
                    <a:pt x="2485076" y="0"/>
                  </a:lnTo>
                  <a:lnTo>
                    <a:pt x="3216356" y="731281"/>
                  </a:lnTo>
                  <a:lnTo>
                    <a:pt x="2485076" y="1462561"/>
                  </a:lnTo>
                  <a:lnTo>
                    <a:pt x="0" y="1462561"/>
                  </a:lnTo>
                  <a:lnTo>
                    <a:pt x="731281" y="731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1921" tIns="20320" rIns="73128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kern="1200" dirty="0"/>
                <a:t>Módulo práctico</a:t>
              </a:r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0525FE63-F20E-F961-0E28-498C5A812AC6}"/>
                </a:ext>
              </a:extLst>
            </p:cNvPr>
            <p:cNvSpPr/>
            <p:nvPr/>
          </p:nvSpPr>
          <p:spPr>
            <a:xfrm>
              <a:off x="4239340" y="3485267"/>
              <a:ext cx="3221426" cy="1213926"/>
            </a:xfrm>
            <a:custGeom>
              <a:avLst/>
              <a:gdLst>
                <a:gd name="connsiteX0" fmla="*/ 0 w 3221426"/>
                <a:gd name="connsiteY0" fmla="*/ 0 h 1213926"/>
                <a:gd name="connsiteX1" fmla="*/ 2614463 w 3221426"/>
                <a:gd name="connsiteY1" fmla="*/ 0 h 1213926"/>
                <a:gd name="connsiteX2" fmla="*/ 3221426 w 3221426"/>
                <a:gd name="connsiteY2" fmla="*/ 606963 h 1213926"/>
                <a:gd name="connsiteX3" fmla="*/ 2614463 w 3221426"/>
                <a:gd name="connsiteY3" fmla="*/ 1213926 h 1213926"/>
                <a:gd name="connsiteX4" fmla="*/ 0 w 3221426"/>
                <a:gd name="connsiteY4" fmla="*/ 1213926 h 1213926"/>
                <a:gd name="connsiteX5" fmla="*/ 606963 w 3221426"/>
                <a:gd name="connsiteY5" fmla="*/ 606963 h 1213926"/>
                <a:gd name="connsiteX6" fmla="*/ 0 w 3221426"/>
                <a:gd name="connsiteY6" fmla="*/ 0 h 121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426" h="1213926">
                  <a:moveTo>
                    <a:pt x="0" y="0"/>
                  </a:moveTo>
                  <a:lnTo>
                    <a:pt x="2614463" y="0"/>
                  </a:lnTo>
                  <a:lnTo>
                    <a:pt x="3221426" y="606963"/>
                  </a:lnTo>
                  <a:lnTo>
                    <a:pt x="2614463" y="1213926"/>
                  </a:lnTo>
                  <a:lnTo>
                    <a:pt x="0" y="1213926"/>
                  </a:lnTo>
                  <a:lnTo>
                    <a:pt x="606963" y="6069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39690"/>
                <a:satOff val="-30138"/>
                <a:lumOff val="-308"/>
                <a:alphaOff val="0"/>
              </a:schemeClr>
            </a:lnRef>
            <a:fillRef idx="1">
              <a:schemeClr val="accent2">
                <a:tint val="40000"/>
                <a:alpha val="90000"/>
                <a:hueOff val="-339690"/>
                <a:satOff val="-30138"/>
                <a:lumOff val="-30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39690"/>
                <a:satOff val="-30138"/>
                <a:lumOff val="-30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823" tIns="11430" rIns="606963" bIns="11430" numCol="1" spcCol="1270" anchor="ctr" anchorCtr="0">
              <a:noAutofit/>
            </a:bodyPr>
            <a:lstStyle/>
            <a:p>
              <a:pPr marL="233363" lvl="1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  <a:tabLst/>
              </a:pPr>
              <a:r>
                <a:rPr lang="es-MX" sz="18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10:15-11:45H</a:t>
              </a:r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A67AE18B-CB32-BEF9-2F75-973DBF0D3042}"/>
                </a:ext>
              </a:extLst>
            </p:cNvPr>
            <p:cNvSpPr/>
            <p:nvPr/>
          </p:nvSpPr>
          <p:spPr>
            <a:xfrm>
              <a:off x="7168530" y="3484818"/>
              <a:ext cx="4778863" cy="1213926"/>
            </a:xfrm>
            <a:custGeom>
              <a:avLst/>
              <a:gdLst>
                <a:gd name="connsiteX0" fmla="*/ 0 w 4778863"/>
                <a:gd name="connsiteY0" fmla="*/ 0 h 1213926"/>
                <a:gd name="connsiteX1" fmla="*/ 4171900 w 4778863"/>
                <a:gd name="connsiteY1" fmla="*/ 0 h 1213926"/>
                <a:gd name="connsiteX2" fmla="*/ 4778863 w 4778863"/>
                <a:gd name="connsiteY2" fmla="*/ 606963 h 1213926"/>
                <a:gd name="connsiteX3" fmla="*/ 4171900 w 4778863"/>
                <a:gd name="connsiteY3" fmla="*/ 1213926 h 1213926"/>
                <a:gd name="connsiteX4" fmla="*/ 0 w 4778863"/>
                <a:gd name="connsiteY4" fmla="*/ 1213926 h 1213926"/>
                <a:gd name="connsiteX5" fmla="*/ 606963 w 4778863"/>
                <a:gd name="connsiteY5" fmla="*/ 606963 h 1213926"/>
                <a:gd name="connsiteX6" fmla="*/ 0 w 4778863"/>
                <a:gd name="connsiteY6" fmla="*/ 0 h 121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8863" h="1213926">
                  <a:moveTo>
                    <a:pt x="0" y="0"/>
                  </a:moveTo>
                  <a:lnTo>
                    <a:pt x="4171900" y="0"/>
                  </a:lnTo>
                  <a:lnTo>
                    <a:pt x="4778863" y="606963"/>
                  </a:lnTo>
                  <a:lnTo>
                    <a:pt x="4171900" y="1213926"/>
                  </a:lnTo>
                  <a:lnTo>
                    <a:pt x="0" y="1213926"/>
                  </a:lnTo>
                  <a:lnTo>
                    <a:pt x="606963" y="6069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509536"/>
                <a:satOff val="-45208"/>
                <a:lumOff val="-461"/>
                <a:alphaOff val="0"/>
              </a:schemeClr>
            </a:lnRef>
            <a:fillRef idx="1">
              <a:schemeClr val="accent2">
                <a:tint val="40000"/>
                <a:alpha val="90000"/>
                <a:hueOff val="-509536"/>
                <a:satOff val="-45208"/>
                <a:lumOff val="-46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509536"/>
                <a:satOff val="-45208"/>
                <a:lumOff val="-46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7443" tIns="15240" rIns="606963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Aplicación de los conocimientos aprendidos. “Aprender haciendo”</a:t>
              </a:r>
              <a:endParaRPr lang="es-MX" sz="24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65AFC3EE-0F35-3C9C-4C30-14A56305BDD4}"/>
                </a:ext>
              </a:extLst>
            </p:cNvPr>
            <p:cNvSpPr/>
            <p:nvPr/>
          </p:nvSpPr>
          <p:spPr>
            <a:xfrm>
              <a:off x="1386348" y="5028537"/>
              <a:ext cx="3216356" cy="1462561"/>
            </a:xfrm>
            <a:custGeom>
              <a:avLst/>
              <a:gdLst>
                <a:gd name="connsiteX0" fmla="*/ 0 w 3216356"/>
                <a:gd name="connsiteY0" fmla="*/ 0 h 1462561"/>
                <a:gd name="connsiteX1" fmla="*/ 2485076 w 3216356"/>
                <a:gd name="connsiteY1" fmla="*/ 0 h 1462561"/>
                <a:gd name="connsiteX2" fmla="*/ 3216356 w 3216356"/>
                <a:gd name="connsiteY2" fmla="*/ 731281 h 1462561"/>
                <a:gd name="connsiteX3" fmla="*/ 2485076 w 3216356"/>
                <a:gd name="connsiteY3" fmla="*/ 1462561 h 1462561"/>
                <a:gd name="connsiteX4" fmla="*/ 0 w 3216356"/>
                <a:gd name="connsiteY4" fmla="*/ 1462561 h 1462561"/>
                <a:gd name="connsiteX5" fmla="*/ 731281 w 3216356"/>
                <a:gd name="connsiteY5" fmla="*/ 731281 h 1462561"/>
                <a:gd name="connsiteX6" fmla="*/ 0 w 3216356"/>
                <a:gd name="connsiteY6" fmla="*/ 0 h 146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6356" h="1462561">
                  <a:moveTo>
                    <a:pt x="0" y="0"/>
                  </a:moveTo>
                  <a:lnTo>
                    <a:pt x="2485076" y="0"/>
                  </a:lnTo>
                  <a:lnTo>
                    <a:pt x="3216356" y="731281"/>
                  </a:lnTo>
                  <a:lnTo>
                    <a:pt x="2485076" y="1462561"/>
                  </a:lnTo>
                  <a:lnTo>
                    <a:pt x="0" y="1462561"/>
                  </a:lnTo>
                  <a:lnTo>
                    <a:pt x="731281" y="731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1921" tIns="20320" rIns="73128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200" kern="1200" dirty="0"/>
                <a:t>Ayudantía</a:t>
              </a:r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D6E9249D-37B7-C8B6-6F7F-CDFE0C28073A}"/>
                </a:ext>
              </a:extLst>
            </p:cNvPr>
            <p:cNvSpPr/>
            <p:nvPr/>
          </p:nvSpPr>
          <p:spPr>
            <a:xfrm>
              <a:off x="4239340" y="5152588"/>
              <a:ext cx="3221426" cy="1213926"/>
            </a:xfrm>
            <a:custGeom>
              <a:avLst/>
              <a:gdLst>
                <a:gd name="connsiteX0" fmla="*/ 0 w 3221426"/>
                <a:gd name="connsiteY0" fmla="*/ 0 h 1213926"/>
                <a:gd name="connsiteX1" fmla="*/ 2614463 w 3221426"/>
                <a:gd name="connsiteY1" fmla="*/ 0 h 1213926"/>
                <a:gd name="connsiteX2" fmla="*/ 3221426 w 3221426"/>
                <a:gd name="connsiteY2" fmla="*/ 606963 h 1213926"/>
                <a:gd name="connsiteX3" fmla="*/ 2614463 w 3221426"/>
                <a:gd name="connsiteY3" fmla="*/ 1213926 h 1213926"/>
                <a:gd name="connsiteX4" fmla="*/ 0 w 3221426"/>
                <a:gd name="connsiteY4" fmla="*/ 1213926 h 1213926"/>
                <a:gd name="connsiteX5" fmla="*/ 606963 w 3221426"/>
                <a:gd name="connsiteY5" fmla="*/ 606963 h 1213926"/>
                <a:gd name="connsiteX6" fmla="*/ 0 w 3221426"/>
                <a:gd name="connsiteY6" fmla="*/ 0 h 121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426" h="1213926">
                  <a:moveTo>
                    <a:pt x="0" y="0"/>
                  </a:moveTo>
                  <a:lnTo>
                    <a:pt x="2614463" y="0"/>
                  </a:lnTo>
                  <a:lnTo>
                    <a:pt x="3221426" y="606963"/>
                  </a:lnTo>
                  <a:lnTo>
                    <a:pt x="2614463" y="1213926"/>
                  </a:lnTo>
                  <a:lnTo>
                    <a:pt x="0" y="1213926"/>
                  </a:lnTo>
                  <a:lnTo>
                    <a:pt x="606963" y="6069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679381"/>
                <a:satOff val="-60277"/>
                <a:lumOff val="-615"/>
                <a:alphaOff val="0"/>
              </a:schemeClr>
            </a:lnRef>
            <a:fillRef idx="1">
              <a:schemeClr val="accent2">
                <a:tint val="40000"/>
                <a:alpha val="90000"/>
                <a:hueOff val="-679381"/>
                <a:satOff val="-60277"/>
                <a:lumOff val="-61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679381"/>
                <a:satOff val="-60277"/>
                <a:lumOff val="-61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9823" tIns="11430" rIns="606963" bIns="11430" numCol="1" spcCol="1270" anchor="ctr" anchorCtr="0">
              <a:noAutofit/>
            </a:bodyPr>
            <a:lstStyle/>
            <a:p>
              <a:pPr marL="233363" lvl="1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  <a:tabLst/>
              </a:pPr>
              <a:r>
                <a:rPr lang="es-MX" sz="18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12:00-13:30H</a:t>
              </a:r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12C6FB0A-1FDE-5D85-77FF-476C6C9AD898}"/>
                </a:ext>
              </a:extLst>
            </p:cNvPr>
            <p:cNvSpPr/>
            <p:nvPr/>
          </p:nvSpPr>
          <p:spPr>
            <a:xfrm>
              <a:off x="7168530" y="5152138"/>
              <a:ext cx="4778863" cy="1213926"/>
            </a:xfrm>
            <a:custGeom>
              <a:avLst/>
              <a:gdLst>
                <a:gd name="connsiteX0" fmla="*/ 0 w 4778863"/>
                <a:gd name="connsiteY0" fmla="*/ 0 h 1213926"/>
                <a:gd name="connsiteX1" fmla="*/ 4171900 w 4778863"/>
                <a:gd name="connsiteY1" fmla="*/ 0 h 1213926"/>
                <a:gd name="connsiteX2" fmla="*/ 4778863 w 4778863"/>
                <a:gd name="connsiteY2" fmla="*/ 606963 h 1213926"/>
                <a:gd name="connsiteX3" fmla="*/ 4171900 w 4778863"/>
                <a:gd name="connsiteY3" fmla="*/ 1213926 h 1213926"/>
                <a:gd name="connsiteX4" fmla="*/ 0 w 4778863"/>
                <a:gd name="connsiteY4" fmla="*/ 1213926 h 1213926"/>
                <a:gd name="connsiteX5" fmla="*/ 606963 w 4778863"/>
                <a:gd name="connsiteY5" fmla="*/ 606963 h 1213926"/>
                <a:gd name="connsiteX6" fmla="*/ 0 w 4778863"/>
                <a:gd name="connsiteY6" fmla="*/ 0 h 121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8863" h="1213926">
                  <a:moveTo>
                    <a:pt x="0" y="0"/>
                  </a:moveTo>
                  <a:lnTo>
                    <a:pt x="4171900" y="0"/>
                  </a:lnTo>
                  <a:lnTo>
                    <a:pt x="4778863" y="606963"/>
                  </a:lnTo>
                  <a:lnTo>
                    <a:pt x="4171900" y="1213926"/>
                  </a:lnTo>
                  <a:lnTo>
                    <a:pt x="0" y="1213926"/>
                  </a:lnTo>
                  <a:lnTo>
                    <a:pt x="606963" y="6069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7443" tIns="15240" rIns="606963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Refuerzo y resolución de dudas</a:t>
              </a:r>
            </a:p>
          </p:txBody>
        </p:sp>
      </p:grpSp>
      <p:sp>
        <p:nvSpPr>
          <p:cNvPr id="8" name="Pentágono 7">
            <a:extLst>
              <a:ext uri="{FF2B5EF4-FFF2-40B4-BE49-F238E27FC236}">
                <a16:creationId xmlns:a16="http://schemas.microsoft.com/office/drawing/2014/main" id="{D1E2DF05-090E-ABB4-2A27-E6A98056A96D}"/>
              </a:ext>
            </a:extLst>
          </p:cNvPr>
          <p:cNvSpPr/>
          <p:nvPr/>
        </p:nvSpPr>
        <p:spPr>
          <a:xfrm>
            <a:off x="492842" y="1690688"/>
            <a:ext cx="1238865" cy="142122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Pentágono 8">
            <a:extLst>
              <a:ext uri="{FF2B5EF4-FFF2-40B4-BE49-F238E27FC236}">
                <a16:creationId xmlns:a16="http://schemas.microsoft.com/office/drawing/2014/main" id="{6CA874E8-BE02-92B9-7908-BAB58805C57C}"/>
              </a:ext>
            </a:extLst>
          </p:cNvPr>
          <p:cNvSpPr/>
          <p:nvPr/>
        </p:nvSpPr>
        <p:spPr>
          <a:xfrm>
            <a:off x="492842" y="3399504"/>
            <a:ext cx="1238865" cy="142122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Pentágono 9">
            <a:extLst>
              <a:ext uri="{FF2B5EF4-FFF2-40B4-BE49-F238E27FC236}">
                <a16:creationId xmlns:a16="http://schemas.microsoft.com/office/drawing/2014/main" id="{23D8BEA0-9525-8B0B-1730-DDC5750423FB}"/>
              </a:ext>
            </a:extLst>
          </p:cNvPr>
          <p:cNvSpPr/>
          <p:nvPr/>
        </p:nvSpPr>
        <p:spPr>
          <a:xfrm>
            <a:off x="492842" y="5071653"/>
            <a:ext cx="1238865" cy="142122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3B8EAF-ACE8-DE55-5F0D-050DF0445D3C}"/>
              </a:ext>
            </a:extLst>
          </p:cNvPr>
          <p:cNvSpPr/>
          <p:nvPr/>
        </p:nvSpPr>
        <p:spPr>
          <a:xfrm>
            <a:off x="492842" y="1690688"/>
            <a:ext cx="613287" cy="48021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CL" sz="3600" dirty="0"/>
              <a:t>CLASE</a:t>
            </a:r>
          </a:p>
        </p:txBody>
      </p:sp>
    </p:spTree>
    <p:extLst>
      <p:ext uri="{BB962C8B-B14F-4D97-AF65-F5344CB8AC3E}">
        <p14:creationId xmlns:p14="http://schemas.microsoft.com/office/powerpoint/2010/main" val="1259342933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4">
            <a:extLst>
              <a:ext uri="{FF2B5EF4-FFF2-40B4-BE49-F238E27FC236}">
                <a16:creationId xmlns:a16="http://schemas.microsoft.com/office/drawing/2014/main" id="{307223A4-69A8-D4EF-C5CA-58A0D65CB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242721"/>
              </p:ext>
            </p:extLst>
          </p:nvPr>
        </p:nvGraphicFramePr>
        <p:xfrm>
          <a:off x="2109017" y="2060019"/>
          <a:ext cx="9764541" cy="4415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66">
                  <a:extLst>
                    <a:ext uri="{9D8B030D-6E8A-4147-A177-3AD203B41FA5}">
                      <a16:colId xmlns:a16="http://schemas.microsoft.com/office/drawing/2014/main" val="3095490137"/>
                    </a:ext>
                  </a:extLst>
                </a:gridCol>
                <a:gridCol w="1257581">
                  <a:extLst>
                    <a:ext uri="{9D8B030D-6E8A-4147-A177-3AD203B41FA5}">
                      <a16:colId xmlns:a16="http://schemas.microsoft.com/office/drawing/2014/main" val="4196139797"/>
                    </a:ext>
                  </a:extLst>
                </a:gridCol>
                <a:gridCol w="1293804">
                  <a:extLst>
                    <a:ext uri="{9D8B030D-6E8A-4147-A177-3AD203B41FA5}">
                      <a16:colId xmlns:a16="http://schemas.microsoft.com/office/drawing/2014/main" val="1971525206"/>
                    </a:ext>
                  </a:extLst>
                </a:gridCol>
                <a:gridCol w="1613496">
                  <a:extLst>
                    <a:ext uri="{9D8B030D-6E8A-4147-A177-3AD203B41FA5}">
                      <a16:colId xmlns:a16="http://schemas.microsoft.com/office/drawing/2014/main" val="2286951534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3039830602"/>
                    </a:ext>
                  </a:extLst>
                </a:gridCol>
                <a:gridCol w="2022976">
                  <a:extLst>
                    <a:ext uri="{9D8B030D-6E8A-4147-A177-3AD203B41FA5}">
                      <a16:colId xmlns:a16="http://schemas.microsoft.com/office/drawing/2014/main" val="1423231721"/>
                    </a:ext>
                  </a:extLst>
                </a:gridCol>
              </a:tblGrid>
              <a:tr h="2207818">
                <a:tc rowSpan="2">
                  <a:txBody>
                    <a:bodyPr/>
                    <a:lstStyle/>
                    <a:p>
                      <a:pPr algn="ctr"/>
                      <a:r>
                        <a:rPr lang="es-CL" sz="2000" dirty="0"/>
                        <a:t>PRESENTACIÓN Y ORGANIZACIÓN DEL CURSO</a:t>
                      </a:r>
                    </a:p>
                    <a:p>
                      <a:pPr algn="ctr"/>
                      <a:r>
                        <a:rPr lang="es-CL" sz="2000" dirty="0"/>
                        <a:t>(1 CLASE)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dirty="0"/>
                        <a:t>TERRENO</a:t>
                      </a:r>
                    </a:p>
                    <a:p>
                      <a:pPr algn="ctr"/>
                      <a:r>
                        <a:rPr lang="es-CL" dirty="0"/>
                        <a:t>ARQUEOLOGÍA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(1 CLASE)</a:t>
                      </a:r>
                    </a:p>
                    <a:p>
                      <a:pPr algn="ctr"/>
                      <a:endParaRPr lang="es-CL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dirty="0"/>
                        <a:t>TERRENO</a:t>
                      </a:r>
                    </a:p>
                    <a:p>
                      <a:pPr algn="ctr"/>
                      <a:r>
                        <a:rPr lang="es-CL" dirty="0"/>
                        <a:t>BIOANTROPO.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/>
                        <a:t>(1 CLASE)</a:t>
                      </a:r>
                    </a:p>
                    <a:p>
                      <a:pPr algn="ctr"/>
                      <a:r>
                        <a:rPr lang="es-CL" dirty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1800" dirty="0"/>
                        <a:t>MARCO ÉTICO-LEGAL</a:t>
                      </a:r>
                    </a:p>
                    <a:p>
                      <a:pPr algn="ctr"/>
                      <a:r>
                        <a:rPr lang="es-CL" sz="1800" dirty="0"/>
                        <a:t>(2 DÍAS)</a:t>
                      </a:r>
                    </a:p>
                    <a:p>
                      <a:pPr algn="ctr"/>
                      <a:endParaRPr lang="es-CL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39399"/>
                  </a:ext>
                </a:extLst>
              </a:tr>
              <a:tr h="2207818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964248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CD8AF7E2-0EBA-35D2-BBC2-B3C355A6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Metodología y organización</a:t>
            </a:r>
          </a:p>
        </p:txBody>
      </p:sp>
      <p:pic>
        <p:nvPicPr>
          <p:cNvPr id="6" name="Gráfico 5" descr="Bucket and shovel con relleno sólido">
            <a:extLst>
              <a:ext uri="{FF2B5EF4-FFF2-40B4-BE49-F238E27FC236}">
                <a16:creationId xmlns:a16="http://schemas.microsoft.com/office/drawing/2014/main" id="{6D015778-CE64-9715-5A65-EDF5135BA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08686" y="2076576"/>
            <a:ext cx="1448827" cy="1448827"/>
          </a:xfrm>
          <a:prstGeom prst="rect">
            <a:avLst/>
          </a:prstGeom>
        </p:spPr>
      </p:pic>
      <p:pic>
        <p:nvPicPr>
          <p:cNvPr id="7" name="Gráfico 6" descr="Bucket and shovel con relleno sólido">
            <a:extLst>
              <a:ext uri="{FF2B5EF4-FFF2-40B4-BE49-F238E27FC236}">
                <a16:creationId xmlns:a16="http://schemas.microsoft.com/office/drawing/2014/main" id="{05FC98D5-6678-157A-4C01-77347036A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1338" y="4424316"/>
            <a:ext cx="1363190" cy="13631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99774E5-AC09-2CC3-CE66-2A808D1DC1EF}"/>
              </a:ext>
            </a:extLst>
          </p:cNvPr>
          <p:cNvSpPr txBox="1"/>
          <p:nvPr/>
        </p:nvSpPr>
        <p:spPr>
          <a:xfrm>
            <a:off x="318441" y="2374711"/>
            <a:ext cx="1951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SECCIÓN </a:t>
            </a:r>
          </a:p>
          <a:p>
            <a:pPr algn="ctr"/>
            <a:r>
              <a:rPr lang="es-CL" sz="2800" b="1" dirty="0"/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32A7A1-B374-627A-E59A-0C6E2C6B6BDD}"/>
              </a:ext>
            </a:extLst>
          </p:cNvPr>
          <p:cNvSpPr txBox="1"/>
          <p:nvPr/>
        </p:nvSpPr>
        <p:spPr>
          <a:xfrm>
            <a:off x="546219" y="4654381"/>
            <a:ext cx="1562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/>
              <a:t>SECCIÓN </a:t>
            </a:r>
          </a:p>
          <a:p>
            <a:pPr algn="ctr"/>
            <a:r>
              <a:rPr lang="es-CL" sz="2800" b="1" dirty="0"/>
              <a:t>2</a:t>
            </a:r>
          </a:p>
        </p:txBody>
      </p:sp>
      <p:pic>
        <p:nvPicPr>
          <p:cNvPr id="12" name="Gráfico 11" descr="Esqueleto">
            <a:extLst>
              <a:ext uri="{FF2B5EF4-FFF2-40B4-BE49-F238E27FC236}">
                <a16:creationId xmlns:a16="http://schemas.microsoft.com/office/drawing/2014/main" id="{CD2744C4-54D4-8472-F1E7-50061D05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912679" y="4392455"/>
            <a:ext cx="1640840" cy="1640840"/>
          </a:xfrm>
          <a:prstGeom prst="rect">
            <a:avLst/>
          </a:prstGeom>
        </p:spPr>
      </p:pic>
      <p:pic>
        <p:nvPicPr>
          <p:cNvPr id="13" name="Gráfico 12" descr="Esqueleto">
            <a:extLst>
              <a:ext uri="{FF2B5EF4-FFF2-40B4-BE49-F238E27FC236}">
                <a16:creationId xmlns:a16="http://schemas.microsoft.com/office/drawing/2014/main" id="{C8127F4B-CBB6-40BF-0A97-F17B817C5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98014" y="2130792"/>
            <a:ext cx="1749839" cy="174983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6857429-6B20-996E-D18E-8D14AD2E41D5}"/>
              </a:ext>
            </a:extLst>
          </p:cNvPr>
          <p:cNvSpPr txBox="1"/>
          <p:nvPr/>
        </p:nvSpPr>
        <p:spPr>
          <a:xfrm>
            <a:off x="4008484" y="3768584"/>
            <a:ext cx="1449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/>
              <a:t>(5 CLASES)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82693D-DD94-0C9F-497E-047A75E2FCC7}"/>
              </a:ext>
            </a:extLst>
          </p:cNvPr>
          <p:cNvSpPr txBox="1"/>
          <p:nvPr/>
        </p:nvSpPr>
        <p:spPr>
          <a:xfrm>
            <a:off x="4028091" y="5972963"/>
            <a:ext cx="1449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/>
              <a:t>(5 CLASES)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76D1B3F-7C79-591F-86C3-BB58F37F3466}"/>
              </a:ext>
            </a:extLst>
          </p:cNvPr>
          <p:cNvSpPr txBox="1"/>
          <p:nvPr/>
        </p:nvSpPr>
        <p:spPr>
          <a:xfrm>
            <a:off x="5248418" y="3791910"/>
            <a:ext cx="1449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/>
              <a:t>(5 CLASES)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C96C1AB-B67C-DC32-11C1-5DE86DC3E925}"/>
              </a:ext>
            </a:extLst>
          </p:cNvPr>
          <p:cNvSpPr txBox="1"/>
          <p:nvPr/>
        </p:nvSpPr>
        <p:spPr>
          <a:xfrm>
            <a:off x="5279454" y="5972963"/>
            <a:ext cx="1449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/>
              <a:t>(5 CLASES)</a:t>
            </a:r>
          </a:p>
        </p:txBody>
      </p:sp>
      <p:sp>
        <p:nvSpPr>
          <p:cNvPr id="4" name="Pentágono 3">
            <a:extLst>
              <a:ext uri="{FF2B5EF4-FFF2-40B4-BE49-F238E27FC236}">
                <a16:creationId xmlns:a16="http://schemas.microsoft.com/office/drawing/2014/main" id="{7A2CE371-E82C-32BE-B626-5C4579A9143A}"/>
              </a:ext>
            </a:extLst>
          </p:cNvPr>
          <p:cNvSpPr/>
          <p:nvPr/>
        </p:nvSpPr>
        <p:spPr>
          <a:xfrm>
            <a:off x="2186609" y="1674284"/>
            <a:ext cx="9462052" cy="268932"/>
          </a:xfrm>
          <a:prstGeom prst="homePlat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AGOSTO                                                                                                                                        DICIEMBRE</a:t>
            </a:r>
          </a:p>
        </p:txBody>
      </p:sp>
    </p:spTree>
    <p:extLst>
      <p:ext uri="{BB962C8B-B14F-4D97-AF65-F5344CB8AC3E}">
        <p14:creationId xmlns:p14="http://schemas.microsoft.com/office/powerpoint/2010/main" val="423068866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7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CAABB-17B1-E139-7909-4199B530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7" y="162902"/>
            <a:ext cx="10515600" cy="505313"/>
          </a:xfrm>
        </p:spPr>
        <p:txBody>
          <a:bodyPr>
            <a:normAutofit fontScale="90000"/>
          </a:bodyPr>
          <a:lstStyle/>
          <a:p>
            <a:r>
              <a:rPr lang="es-CL" sz="4800" b="1" dirty="0"/>
              <a:t>Contenidos/Cronograma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69588509-446B-CF95-531D-EC24EA4F203C}"/>
              </a:ext>
            </a:extLst>
          </p:cNvPr>
          <p:cNvSpPr/>
          <p:nvPr/>
        </p:nvSpPr>
        <p:spPr>
          <a:xfrm>
            <a:off x="97766" y="3429000"/>
            <a:ext cx="242522" cy="373812"/>
          </a:xfrm>
          <a:prstGeom prst="homePlate">
            <a:avLst>
              <a:gd name="adj" fmla="val 12793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Pentágono 8">
            <a:extLst>
              <a:ext uri="{FF2B5EF4-FFF2-40B4-BE49-F238E27FC236}">
                <a16:creationId xmlns:a16="http://schemas.microsoft.com/office/drawing/2014/main" id="{6CF03C80-E1FC-29C3-DCA5-481A19B6CF0F}"/>
              </a:ext>
            </a:extLst>
          </p:cNvPr>
          <p:cNvSpPr/>
          <p:nvPr/>
        </p:nvSpPr>
        <p:spPr>
          <a:xfrm rot="10800000">
            <a:off x="11835216" y="3444920"/>
            <a:ext cx="242522" cy="373812"/>
          </a:xfrm>
          <a:prstGeom prst="homePlate">
            <a:avLst>
              <a:gd name="adj" fmla="val 12793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841815"/>
              </p:ext>
            </p:extLst>
          </p:nvPr>
        </p:nvGraphicFramePr>
        <p:xfrm>
          <a:off x="415634" y="769907"/>
          <a:ext cx="10650873" cy="5888103"/>
        </p:xfrm>
        <a:graphic>
          <a:graphicData uri="http://schemas.openxmlformats.org/drawingml/2006/table">
            <a:tbl>
              <a:tblPr/>
              <a:tblGrid>
                <a:gridCol w="1246911">
                  <a:extLst>
                    <a:ext uri="{9D8B030D-6E8A-4147-A177-3AD203B41FA5}">
                      <a16:colId xmlns:a16="http://schemas.microsoft.com/office/drawing/2014/main" val="3937958192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4212603770"/>
                    </a:ext>
                  </a:extLst>
                </a:gridCol>
                <a:gridCol w="3055643">
                  <a:extLst>
                    <a:ext uri="{9D8B030D-6E8A-4147-A177-3AD203B41FA5}">
                      <a16:colId xmlns:a16="http://schemas.microsoft.com/office/drawing/2014/main" val="1853426284"/>
                    </a:ext>
                  </a:extLst>
                </a:gridCol>
                <a:gridCol w="2856974">
                  <a:extLst>
                    <a:ext uri="{9D8B030D-6E8A-4147-A177-3AD203B41FA5}">
                      <a16:colId xmlns:a16="http://schemas.microsoft.com/office/drawing/2014/main" val="1688906196"/>
                    </a:ext>
                  </a:extLst>
                </a:gridCol>
              </a:tblGrid>
              <a:tr h="92307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SECCIÓN 1 (S1, GRIS): PARTE CON MATERIALIDAD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354809"/>
                  </a:ext>
                </a:extLst>
              </a:tr>
              <a:tr h="96922">
                <a:tc gridSpan="4">
                  <a:txBody>
                    <a:bodyPr/>
                    <a:lstStyle/>
                    <a:p>
                      <a:pPr algn="just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SECCIÓN 2 (S2, AMARILLO): PARTE CON BIOANTROPOLOGÍA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07964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Fechas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Clase Lectiva (8.30-10h)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Taller  (12-13.30)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Taller/Ayudantía (16.15-17.45)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097377"/>
                  </a:ext>
                </a:extLst>
              </a:tr>
              <a:tr h="92307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12-ago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Presentación de equipo, programa y organización del curso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Visita a los laboratorios. Normas de uso de los laboratorios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647523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(clase conjunta)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701464"/>
                  </a:ext>
                </a:extLst>
              </a:tr>
              <a:tr h="969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19-ago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Formación y contexto del sitio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Taller de estratigrafía (SS)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Taller de estratigrafía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38110"/>
                  </a:ext>
                </a:extLst>
              </a:tr>
              <a:tr h="96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Antropometría en vivos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antropométricas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antropométricas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70981"/>
                  </a:ext>
                </a:extLst>
              </a:tr>
              <a:tr h="18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26-ago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Materialidad inorgánica: cerámica, lítico, otros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165800"/>
                  </a:ext>
                </a:extLst>
              </a:tr>
              <a:tr h="189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Tejido (restos óseos, tejidos blandos)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2D y 3D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2D y 3D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283832"/>
                  </a:ext>
                </a:extLst>
              </a:tr>
              <a:tr h="18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02-sept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Materialidad orgánica: fauna, botánica, otros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030432"/>
                  </a:ext>
                </a:extLst>
              </a:tr>
              <a:tr h="96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Antropología Dental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Identificación dental y odontograma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Identificación dental y odontograma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294110"/>
                  </a:ext>
                </a:extLst>
              </a:tr>
              <a:tr h="18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09-sept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Materialidad inmueble: arquitectura y arte rupestre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720475"/>
                  </a:ext>
                </a:extLst>
              </a:tr>
              <a:tr h="96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Imagenología en base a Rayos 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Radiografía y tomografía computarizada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Radiografía y tomografía computarizada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92944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16-sept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RECESO FIESTAS PATRIAS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035794"/>
                  </a:ext>
                </a:extLst>
              </a:tr>
              <a:tr h="18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23-sept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Materialidad inmueble: paisaje y medioambiente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708191"/>
                  </a:ext>
                </a:extLst>
              </a:tr>
              <a:tr h="189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</a:t>
                      </a:r>
                      <a:r>
                        <a:rPr lang="es-419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Micromaterialidad</a:t>
                      </a:r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: análisis </a:t>
                      </a:r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geobioquímicos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Isótopos y ADN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Isótopos y ADN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302738"/>
                  </a:ext>
                </a:extLst>
              </a:tr>
              <a:tr h="969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30-sept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Antropometría en vivos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antropométricas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antropométricas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511310"/>
                  </a:ext>
                </a:extLst>
              </a:tr>
              <a:tr h="96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Formación y contexto del sitio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Taller de estratigrafía (SS)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Taller de estratigrafía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500304"/>
                  </a:ext>
                </a:extLst>
              </a:tr>
              <a:tr h="18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07-oct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Tejido (restos óseos, tejidos blandos)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2D y 3D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2D y 3D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83166"/>
                  </a:ext>
                </a:extLst>
              </a:tr>
              <a:tr h="189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Materialidad inorgánica: cerámica, lítico, otros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132431"/>
                  </a:ext>
                </a:extLst>
              </a:tr>
              <a:tr h="969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14-oct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Antropología Dental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Identificación dental y odontograma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Identificación dental y odontograma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002134"/>
                  </a:ext>
                </a:extLst>
              </a:tr>
              <a:tr h="189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Materialidad orgánica: fauna, botánica, otros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Técnicas en laboratorio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84399"/>
                  </a:ext>
                </a:extLst>
              </a:tr>
              <a:tr h="969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21-oct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Imagenología en base a Rayos 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Radiografía y tomografía computarizada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Radiografía y tomografía computarizada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89465"/>
                  </a:ext>
                </a:extLst>
              </a:tr>
              <a:tr h="189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Materialidad inmueble: arquitectura y arte rupestre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75652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28-oct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SEMANA DE TRABAJO AUTÓNOMO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226762"/>
                  </a:ext>
                </a:extLst>
              </a:tr>
              <a:tr h="18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04-nov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(S1) Micromaterialidad: análisis geobioquímicos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Isótopos y ADN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Isótopos y ADN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49545"/>
                  </a:ext>
                </a:extLst>
              </a:tr>
              <a:tr h="189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(S2) Materialidad inmueble: paisaje y medioambiente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Registro y fichaje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012856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11-nov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TERRENO: Museo Arte Popular Americano (por confirmar)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314051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18-nov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TERRENO: Museo de Anatomía (por confirmar)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308521"/>
                  </a:ext>
                </a:extLst>
              </a:tr>
              <a:tr h="92307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25-nov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Marco ético-legal: discusión y aplicación de protocolos en casos de acuerdo con las visitas a los museos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405652"/>
                  </a:ext>
                </a:extLst>
              </a:tr>
              <a:tr h="155998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(clase conjunta)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168122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02-dic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EXAMEN PRIMERA OPORTUNIDAD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446321"/>
                  </a:ext>
                </a:extLst>
              </a:tr>
              <a:tr h="96922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09-dic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419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EXAMEN SEGUNDA OPORTUNIDAD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5" marR="4615" marT="4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850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122794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 descr="Red social">
            <a:extLst>
              <a:ext uri="{FF2B5EF4-FFF2-40B4-BE49-F238E27FC236}">
                <a16:creationId xmlns:a16="http://schemas.microsoft.com/office/drawing/2014/main" id="{3D9A6F9E-DB89-511B-7140-2E543F0EE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88826" y="-102565"/>
            <a:ext cx="1928190" cy="19281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4CAABB-17B1-E139-7909-4199B530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Trabajo en grupos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4393D10-437A-9CE5-5B1D-09A2B7600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Todas las actividades del curso en realizarán en grupos de trabajo</a:t>
            </a:r>
          </a:p>
          <a:p>
            <a:pPr marL="0" indent="0">
              <a:buNone/>
            </a:pPr>
            <a:r>
              <a:rPr lang="es-ES" dirty="0"/>
              <a:t>4-5 personas por grupo</a:t>
            </a:r>
          </a:p>
          <a:p>
            <a:pPr marL="0" indent="0">
              <a:buNone/>
            </a:pPr>
            <a:r>
              <a:rPr lang="es-ES" dirty="0"/>
              <a:t>Deben organizarse ustedes</a:t>
            </a:r>
          </a:p>
          <a:p>
            <a:pPr marL="0" indent="0">
              <a:buNone/>
            </a:pPr>
            <a:r>
              <a:rPr lang="es-ES" dirty="0"/>
              <a:t>Deben estar creados para la próxima clase (</a:t>
            </a:r>
            <a:r>
              <a:rPr lang="es-ES" dirty="0" smtClean="0"/>
              <a:t>19 </a:t>
            </a:r>
            <a:r>
              <a:rPr lang="es-ES" dirty="0"/>
              <a:t>de agosto)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Anotar </a:t>
            </a:r>
            <a:r>
              <a:rPr lang="es-ES" dirty="0"/>
              <a:t>grupos en :</a:t>
            </a:r>
          </a:p>
          <a:p>
            <a:pPr marL="0" indent="0">
              <a:buNone/>
            </a:pPr>
            <a:r>
              <a:rPr lang="es-ES" dirty="0" smtClean="0"/>
              <a:t>https</a:t>
            </a:r>
            <a:r>
              <a:rPr lang="es-ES" dirty="0"/>
              <a:t>://docs.google.com/spreadsheets/d/1T3Y1YT4dWqc5EUsBHLA1PixSIP7HmhQ0EZOUMUCkrdo/edit?usp=sharing</a:t>
            </a:r>
          </a:p>
          <a:p>
            <a:pPr marL="457200" lvl="1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6600348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5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CAABB-17B1-E139-7909-4199B530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b="1" dirty="0"/>
              <a:t>Evaluación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1A6D42-51EA-4278-5A13-0F411BBA1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39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b="1" dirty="0"/>
              <a:t>40% de Arqueología</a:t>
            </a:r>
            <a:endParaRPr lang="es-CL" sz="1800" dirty="0"/>
          </a:p>
          <a:p>
            <a:pPr marL="0" indent="0">
              <a:buNone/>
            </a:pPr>
            <a:r>
              <a:rPr lang="es-CL" sz="1800" dirty="0"/>
              <a:t>1) Taller estratigrafía y sedimentología (8%)</a:t>
            </a:r>
          </a:p>
          <a:p>
            <a:pPr marL="0" indent="0">
              <a:buNone/>
            </a:pPr>
            <a:r>
              <a:rPr lang="es-CL" sz="1800" dirty="0"/>
              <a:t>2) Taller material inorgánico (8%)</a:t>
            </a:r>
          </a:p>
          <a:p>
            <a:pPr marL="0" indent="0">
              <a:buNone/>
            </a:pPr>
            <a:r>
              <a:rPr lang="es-CL" sz="1800" dirty="0"/>
              <a:t>3) Taller material orgánico (8%)</a:t>
            </a:r>
          </a:p>
          <a:p>
            <a:pPr marL="0" indent="0">
              <a:buNone/>
            </a:pPr>
            <a:r>
              <a:rPr lang="es-CL" sz="1800" dirty="0"/>
              <a:t>4) Reporte de actividad de arte rupestre y arquitectura en campus (8%)</a:t>
            </a:r>
          </a:p>
          <a:p>
            <a:pPr marL="0" indent="0">
              <a:buNone/>
            </a:pPr>
            <a:r>
              <a:rPr lang="es-CL" sz="1800" dirty="0"/>
              <a:t>5) Reporte de actividad de paisaje y medioambiente en campus (8%)</a:t>
            </a:r>
          </a:p>
          <a:p>
            <a:endParaRPr lang="es-CL" sz="180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9580D52-20A6-B4D4-F4B2-E1AA42ABAE3A}"/>
              </a:ext>
            </a:extLst>
          </p:cNvPr>
          <p:cNvSpPr txBox="1">
            <a:spLocks/>
          </p:cNvSpPr>
          <p:nvPr/>
        </p:nvSpPr>
        <p:spPr>
          <a:xfrm>
            <a:off x="7833857" y="1690688"/>
            <a:ext cx="10515600" cy="203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b="1" dirty="0"/>
              <a:t>40% de Bioantropología</a:t>
            </a:r>
            <a:endParaRPr lang="es-CL" dirty="0"/>
          </a:p>
          <a:p>
            <a:pPr marL="0" indent="0">
              <a:buNone/>
            </a:pPr>
            <a:r>
              <a:rPr lang="es-CL" sz="1800" dirty="0"/>
              <a:t>1) Taller antropometría (8%)</a:t>
            </a:r>
          </a:p>
          <a:p>
            <a:pPr marL="0" indent="0">
              <a:buNone/>
            </a:pPr>
            <a:r>
              <a:rPr lang="es-CL" sz="1800" dirty="0"/>
              <a:t>2) Taller tejido óseo (8%)</a:t>
            </a:r>
          </a:p>
          <a:p>
            <a:pPr marL="0" indent="0">
              <a:buNone/>
            </a:pPr>
            <a:r>
              <a:rPr lang="es-CL" sz="1800" dirty="0"/>
              <a:t>3) Taller dentición (8%)</a:t>
            </a:r>
          </a:p>
          <a:p>
            <a:pPr marL="0" indent="0">
              <a:buNone/>
            </a:pPr>
            <a:r>
              <a:rPr lang="es-CL" sz="1800" dirty="0"/>
              <a:t>4) Taller imagenología (8%)</a:t>
            </a:r>
          </a:p>
          <a:p>
            <a:pPr marL="0" indent="0">
              <a:buNone/>
            </a:pPr>
            <a:r>
              <a:rPr lang="es-CL" sz="1800" dirty="0"/>
              <a:t>5) Taller </a:t>
            </a:r>
            <a:r>
              <a:rPr lang="es-CL" sz="1800" dirty="0" err="1"/>
              <a:t>micromaterialidad</a:t>
            </a:r>
            <a:r>
              <a:rPr lang="es-CL" sz="1800" dirty="0"/>
              <a:t> (8%)</a:t>
            </a:r>
          </a:p>
          <a:p>
            <a:pPr marL="0" indent="0">
              <a:buNone/>
            </a:pPr>
            <a:r>
              <a:rPr lang="es-CL" sz="1800" dirty="0"/>
              <a:t>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39C85C-6EDE-66E2-39F1-2D8E62732760}"/>
              </a:ext>
            </a:extLst>
          </p:cNvPr>
          <p:cNvSpPr txBox="1"/>
          <p:nvPr/>
        </p:nvSpPr>
        <p:spPr>
          <a:xfrm>
            <a:off x="838200" y="4129548"/>
            <a:ext cx="10515600" cy="161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L" sz="2400" b="1" dirty="0"/>
              <a:t>20% de Arqueología y Bioantropología: casos de estudio</a:t>
            </a:r>
            <a:endParaRPr lang="es-CL" sz="24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L" dirty="0"/>
              <a:t>1) Aplicación de protocolos de acuerdo con marcos éticos y legales.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L" dirty="0"/>
              <a:t>2) Problematización de caso de estudio: reporte de la visita a museo y 2 textos.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L" dirty="0"/>
              <a:t> 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ED8D11-5761-50E8-889D-A9A98A492BA1}"/>
              </a:ext>
            </a:extLst>
          </p:cNvPr>
          <p:cNvSpPr txBox="1"/>
          <p:nvPr/>
        </p:nvSpPr>
        <p:spPr>
          <a:xfrm>
            <a:off x="838201" y="5846544"/>
            <a:ext cx="11034251" cy="64633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CL" dirty="0"/>
              <a:t>Modalidad de examen (se realiza en conjunto): Se eximen de examen con 100% asistencia y nota sobre 5.5. La nota del examen final equivale a un 40% del curso, mientras que las evaluaciones del semestre corresponden a un 60%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DBE6CB-8129-24E1-B7C7-4EDE4CF83404}"/>
              </a:ext>
            </a:extLst>
          </p:cNvPr>
          <p:cNvSpPr/>
          <p:nvPr/>
        </p:nvSpPr>
        <p:spPr>
          <a:xfrm>
            <a:off x="838200" y="1690688"/>
            <a:ext cx="11034252" cy="3721970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08752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7840</TotalTime>
  <Words>1803</Words>
  <Application>Microsoft Office PowerPoint</Application>
  <PresentationFormat>Panorámica</PresentationFormat>
  <Paragraphs>298</Paragraphs>
  <Slides>28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Droid Sans Fallback</vt:lpstr>
      <vt:lpstr>FreeSans</vt:lpstr>
      <vt:lpstr>Mangal</vt:lpstr>
      <vt:lpstr>OpenSymbol</vt:lpstr>
      <vt:lpstr>Times New Roman</vt:lpstr>
      <vt:lpstr>Tema de Office</vt:lpstr>
      <vt:lpstr>Taller II: Materialidad y Bioantropología</vt:lpstr>
      <vt:lpstr>Equipo del curso de Taller II</vt:lpstr>
      <vt:lpstr>Propósito del curso</vt:lpstr>
      <vt:lpstr>Resultados de aprendizaje</vt:lpstr>
      <vt:lpstr>Metodología y organización</vt:lpstr>
      <vt:lpstr>Metodología y organización</vt:lpstr>
      <vt:lpstr>Contenidos/Cronograma</vt:lpstr>
      <vt:lpstr>Trabajo en grupos</vt:lpstr>
      <vt:lpstr>Evaluación</vt:lpstr>
      <vt:lpstr>Plazos de entrega de las evaluaciones</vt:lpstr>
      <vt:lpstr>Normas de uso de los laboratorios</vt:lpstr>
      <vt:lpstr>Dudas y preguntas</vt:lpstr>
      <vt:lpstr>ARQUEO</vt:lpstr>
      <vt:lpstr>Bioantropología</vt:lpstr>
      <vt:lpstr>Bioantropología</vt:lpstr>
      <vt:lpstr>Bioantropología </vt:lpstr>
      <vt:lpstr>Problemas y Preguntas</vt:lpstr>
      <vt:lpstr>¿Cuáles son los objetos de estudio y los materiales?</vt:lpstr>
      <vt:lpstr>¿Cuáles son los objetos de estudio y los materiales?</vt:lpstr>
      <vt:lpstr>Materialidades de la bioantropología: el cuerpo</vt:lpstr>
      <vt:lpstr>Métodos y técnicas (Definiciones)</vt:lpstr>
      <vt:lpstr>Materialidades de la bioantropología: dimensiones corporales</vt:lpstr>
      <vt:lpstr>Materialidades de la bioantropología: tejidos y desechos humanos</vt:lpstr>
      <vt:lpstr>Métodos y técnicas de la bioantropología</vt:lpstr>
      <vt:lpstr>Materialidades de la bioantropología: restos químicos</vt:lpstr>
      <vt:lpstr>Materialidades de la bioantropología: el contexto</vt:lpstr>
      <vt:lpstr>Difusión de los resultados de investigaciones bioantropológicas</vt:lpstr>
      <vt:lpstr>Modelos de formación universitaria en la Antropología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II: Materialidad y Bioantropología</dc:title>
  <dc:creator>Sandra López Lázaro</dc:creator>
  <cp:lastModifiedBy>Rodrigo</cp:lastModifiedBy>
  <cp:revision>71</cp:revision>
  <cp:lastPrinted>2023-08-08T14:20:00Z</cp:lastPrinted>
  <dcterms:created xsi:type="dcterms:W3CDTF">2023-07-26T10:27:56Z</dcterms:created>
  <dcterms:modified xsi:type="dcterms:W3CDTF">2024-08-12T05:39:11Z</dcterms:modified>
</cp:coreProperties>
</file>