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webp" ContentType="image/webp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84" r:id="rId2"/>
    <p:sldId id="524" r:id="rId3"/>
    <p:sldId id="528" r:id="rId4"/>
    <p:sldId id="538" r:id="rId5"/>
    <p:sldId id="532" r:id="rId6"/>
    <p:sldId id="536" r:id="rId7"/>
    <p:sldId id="533" r:id="rId8"/>
    <p:sldId id="535" r:id="rId9"/>
    <p:sldId id="539" r:id="rId10"/>
    <p:sldId id="534" r:id="rId11"/>
    <p:sldId id="540" r:id="rId12"/>
    <p:sldId id="561" r:id="rId13"/>
    <p:sldId id="562" r:id="rId14"/>
    <p:sldId id="563" r:id="rId15"/>
    <p:sldId id="529" r:id="rId16"/>
    <p:sldId id="541" r:id="rId17"/>
    <p:sldId id="564" r:id="rId18"/>
    <p:sldId id="544" r:id="rId19"/>
    <p:sldId id="543" r:id="rId20"/>
    <p:sldId id="406" r:id="rId21"/>
    <p:sldId id="527" r:id="rId22"/>
    <p:sldId id="545" r:id="rId23"/>
    <p:sldId id="546" r:id="rId24"/>
    <p:sldId id="547" r:id="rId25"/>
    <p:sldId id="548" r:id="rId26"/>
    <p:sldId id="549" r:id="rId27"/>
    <p:sldId id="550" r:id="rId28"/>
    <p:sldId id="557" r:id="rId29"/>
    <p:sldId id="551" r:id="rId30"/>
    <p:sldId id="552" r:id="rId31"/>
    <p:sldId id="554" r:id="rId32"/>
    <p:sldId id="553" r:id="rId33"/>
    <p:sldId id="555" r:id="rId34"/>
    <p:sldId id="559" r:id="rId35"/>
    <p:sldId id="56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B183"/>
    <a:srgbClr val="A9D18E"/>
    <a:srgbClr val="9DC3E6"/>
    <a:srgbClr val="907250"/>
    <a:srgbClr val="7E6A52"/>
    <a:srgbClr val="FBE5D6"/>
    <a:srgbClr val="BAB5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404" autoAdjust="0"/>
  </p:normalViewPr>
  <p:slideViewPr>
    <p:cSldViewPr snapToGrid="0">
      <p:cViewPr varScale="1">
        <p:scale>
          <a:sx n="115" d="100"/>
          <a:sy n="115" d="100"/>
        </p:scale>
        <p:origin x="396" y="114"/>
      </p:cViewPr>
      <p:guideLst>
        <p:guide orient="horz" pos="111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9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7D71CD-39E1-42B0-AF50-0DAC5E17DDB3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F5C26-8BCD-4B8F-B157-770FB8DC25D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2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F5C26-8BCD-4B8F-B157-770FB8DC25D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66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1F5C26-8BCD-4B8F-B157-770FB8DC25D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005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0844BF-474A-4B32-AB7A-60F01C10F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875D14B-298C-4BAF-BCDB-57BC1412EE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1A794F-0FA6-4B1D-AF00-21AEDA17F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3339-295D-4CD7-81D4-8BBE93B9B5AB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980691B-6620-4120-840E-66E74D6E7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8675465-125A-4E29-B04D-58A7F74B2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BD06-F8A3-4F0F-83C1-30251FE85AB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275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C73A59-FD3A-4F60-9E71-89894A2E7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BF8F337-B40A-409B-95AF-1FD2343CF9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DCD9867-BC15-4BC7-AE48-43187405E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3339-295D-4CD7-81D4-8BBE93B9B5AB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4FB2224-7A04-4FFD-B0C1-514F62DA8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4543F6E-1701-46AA-AE70-510E61D3F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BD06-F8A3-4F0F-83C1-30251FE85AB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66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49D7E9C-17AD-47E0-BBC4-6B9E2254B6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EDF187D-07C8-45C1-AEB0-A29F5593B0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6AA9D4F-0867-4806-86E9-35D2A74B3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3339-295D-4CD7-81D4-8BBE93B9B5AB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2CD163C-F631-4E87-88C6-545254BAA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223A08F-E5B8-4E58-9D83-1B06AF263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BD06-F8A3-4F0F-83C1-30251FE85AB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437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EF3AAC-8474-4D36-8EAD-D5A2E52F7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AFD5FAB-2BB1-4979-A964-B3A17F0E2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2D7DA2D-1787-451C-8C17-516023404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3339-295D-4CD7-81D4-8BBE93B9B5AB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B26EBAD-0765-4A37-ABB3-E298F66F8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0DEB751-A5B7-4CCA-A252-39A5B7E93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BD06-F8A3-4F0F-83C1-30251FE85AB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92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FE2FCD-F6E3-402C-905C-D91F04BDC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522378B-E4BB-4C6B-A069-6D1825485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C73866C-4281-4F3D-A4F9-94A00FF49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3339-295D-4CD7-81D4-8BBE93B9B5AB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E45C27-0AD3-4A70-BB82-1C36A7911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18F8DC7-9A3F-423B-A418-B45C6FBC8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BD06-F8A3-4F0F-83C1-30251FE85AB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97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6F84B0-4820-4A6D-A5F2-39FAFC1E1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6520D90-1CCE-4C8A-B71F-71C5983012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BE771CA-2F96-4F51-98E0-40D841CD00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F8BE743-DB69-4E41-BA5C-591D93C45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3339-295D-4CD7-81D4-8BBE93B9B5AB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FC469A4-6F49-4598-BFDD-96245F086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FACA926-6042-46C8-A934-B152FEF5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BD06-F8A3-4F0F-83C1-30251FE85AB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73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8C7128-FE1C-46E5-94DE-6D6A9FCC9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99DD755-A989-4F2E-8DB7-7D045FCA85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1665FAF-DEC8-4FDE-85F3-32E222B68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C378EA4-5FE6-4400-8947-2C441966BC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B66945F-1F9D-495E-A82B-C2465F8411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11E2E7C-1467-49AA-8544-F3C98E6E3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3339-295D-4CD7-81D4-8BBE93B9B5AB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D89B003-6D13-4D47-842E-B6C36A6BF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9751346-2C75-42AE-8588-224E1E12E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BD06-F8A3-4F0F-83C1-30251FE85AB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889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369B74-778C-4A7D-A1E5-321B54EF6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C84CA3E-6D12-4B3A-A405-BEB4A2EE2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3339-295D-4CD7-81D4-8BBE93B9B5AB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5DE0D2C-5DDA-4A58-9F31-7CE423C1A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FDB4C3E-4127-4CD4-B685-9421729F4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BD06-F8A3-4F0F-83C1-30251FE85AB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15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423FB8F-84A8-49FB-8BB8-B6F430E43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3339-295D-4CD7-81D4-8BBE93B9B5AB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BA4851F-A6BA-4334-BB8A-31738EF85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E16A533-E79E-409A-B1FD-9652FB7C6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BD06-F8A3-4F0F-83C1-30251FE85AB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643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BF883B-5D5E-4A6D-BA9D-3A65E378A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0116E1-3484-40CF-BC43-DE6FAF123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650B8A2-04DE-46C5-8C19-3BE4665A57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C8A8829-0325-4569-BA26-F18CA5C62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3339-295D-4CD7-81D4-8BBE93B9B5AB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E834A01-762A-4341-A940-205156190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AB33269-AC24-4267-B9E1-0595D7562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BD06-F8A3-4F0F-83C1-30251FE85AB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891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743FCF-ADA2-48F7-95EC-93C22E316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91B7DF5-6A5A-4A5D-9683-F636EA31E4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0A189C9-6264-41B1-83BB-36277E5346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B2BF797-014F-4DCF-8826-7E86DCB6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3339-295D-4CD7-81D4-8BBE93B9B5AB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D0CF4A8-7506-4A4A-B8BB-2B5FA4E87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DD8B129-5567-4C9C-977A-CB2DB684B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5BD06-F8A3-4F0F-83C1-30251FE85AB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062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BB176A9-4ABD-43EF-BDCD-C3209D876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7FFB7D6-937F-4777-BDFA-AF0FE45CD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C5F61DA-635B-48E2-9F46-D3E72DC987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53339-295D-4CD7-81D4-8BBE93B9B5AB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50B87E0-834D-4453-BB31-5AFED6B5B0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B5E3DA2-1213-4C79-B136-B9124C3644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5BD06-F8A3-4F0F-83C1-30251FE85AB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379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37.png"/><Relationship Id="rId7" Type="http://schemas.openxmlformats.org/officeDocument/2006/relationships/image" Target="../media/image47.sv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45.sv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eb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emf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microsoft.com/office/2007/relationships/hdphoto" Target="../media/hdphoto2.wdp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1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microsoft.com/office/2007/relationships/hdphoto" Target="../media/hdphoto6.wdp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99BD75-E58D-494A-90E0-F24251CCEC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0549" y="1122363"/>
            <a:ext cx="9730902" cy="2387600"/>
          </a:xfrm>
        </p:spPr>
        <p:txBody>
          <a:bodyPr>
            <a:normAutofit/>
          </a:bodyPr>
          <a:lstStyle/>
          <a:p>
            <a:r>
              <a:rPr lang="es-ES" sz="5400" b="1" dirty="0" err="1"/>
              <a:t>Micromaterialidad</a:t>
            </a:r>
            <a:r>
              <a:rPr lang="es-ES" sz="5400" b="1" dirty="0"/>
              <a:t>: </a:t>
            </a:r>
            <a:br>
              <a:rPr lang="es-ES" sz="5400" b="1" dirty="0"/>
            </a:br>
            <a:r>
              <a:rPr lang="es-ES" sz="5400" b="1" dirty="0"/>
              <a:t>Análisis microscópicos y </a:t>
            </a:r>
            <a:r>
              <a:rPr lang="es-ES" sz="5400" b="1" dirty="0" err="1"/>
              <a:t>geobioquímicos</a:t>
            </a:r>
            <a:endParaRPr lang="es-ES" sz="5400" b="1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F8BBC76-4808-4184-8157-BD08539991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s-ES" sz="2800" b="1" dirty="0"/>
          </a:p>
          <a:p>
            <a:r>
              <a:rPr lang="es-ES" sz="2800" b="1" dirty="0"/>
              <a:t>Taller II: Materialidad y Bioantropología</a:t>
            </a:r>
          </a:p>
          <a:p>
            <a:r>
              <a:rPr lang="es-ES" sz="2800" b="1" dirty="0"/>
              <a:t>- Dr. </a:t>
            </a:r>
            <a:r>
              <a:rPr lang="es-ES" sz="2800" b="1" dirty="0" smtClean="0"/>
              <a:t>Rodrigo Retamal -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060517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4EA948-D08D-4D47-95D6-D0B6B2DFF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/>
              <a:t>Paleohistopatología</a:t>
            </a:r>
            <a:endParaRPr lang="en-US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2CC8856-F9C6-43E8-B128-0B776814C4D0}"/>
              </a:ext>
            </a:extLst>
          </p:cNvPr>
          <p:cNvSpPr txBox="1"/>
          <p:nvPr/>
        </p:nvSpPr>
        <p:spPr>
          <a:xfrm>
            <a:off x="838200" y="5395235"/>
            <a:ext cx="92202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dirty="0"/>
              <a:t>Costilla de un Neandertal de </a:t>
            </a:r>
            <a:r>
              <a:rPr lang="es-CL" dirty="0" err="1"/>
              <a:t>Krapina</a:t>
            </a:r>
            <a:r>
              <a:rPr lang="es-CL" dirty="0"/>
              <a:t> (Croacia) con un tumor de displasia fibrosa </a:t>
            </a:r>
          </a:p>
          <a:p>
            <a:pPr algn="ctr"/>
            <a:r>
              <a:rPr lang="es-CL" dirty="0"/>
              <a:t>(120-130.000 años AP)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190E71BC-B9DB-4AAB-ABC3-8D601E283403}"/>
              </a:ext>
            </a:extLst>
          </p:cNvPr>
          <p:cNvGrpSpPr/>
          <p:nvPr/>
        </p:nvGrpSpPr>
        <p:grpSpPr>
          <a:xfrm>
            <a:off x="1046403" y="2183363"/>
            <a:ext cx="8737609" cy="3088529"/>
            <a:chOff x="1979465" y="2295330"/>
            <a:chExt cx="8737609" cy="3088529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60996B5D-8596-4DE8-9DA6-420CD31B2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79465" y="2295330"/>
              <a:ext cx="3419824" cy="3088529"/>
            </a:xfrm>
            <a:prstGeom prst="rect">
              <a:avLst/>
            </a:prstGeom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8A3599FF-54CE-4490-9219-7F83E98C7E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b="50676"/>
            <a:stretch/>
          </p:blipFill>
          <p:spPr>
            <a:xfrm>
              <a:off x="6208653" y="2295331"/>
              <a:ext cx="4508421" cy="3088528"/>
            </a:xfrm>
            <a:prstGeom prst="rect">
              <a:avLst/>
            </a:prstGeom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03BF41D9-8304-48E4-BAC9-404B92F4CB91}"/>
                </a:ext>
              </a:extLst>
            </p:cNvPr>
            <p:cNvSpPr txBox="1"/>
            <p:nvPr/>
          </p:nvSpPr>
          <p:spPr>
            <a:xfrm>
              <a:off x="7025947" y="5014527"/>
              <a:ext cx="1761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Microtomografía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9" name="Grafik 8">
            <a:extLst>
              <a:ext uri="{FF2B5EF4-FFF2-40B4-BE49-F238E27FC236}">
                <a16:creationId xmlns:a16="http://schemas.microsoft.com/office/drawing/2014/main" id="{0981136A-5587-4803-AAF3-83FF710966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2363" y="365125"/>
            <a:ext cx="2138265" cy="21382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EA8CD25-1154-4700-9130-A383A2282BD9}"/>
              </a:ext>
            </a:extLst>
          </p:cNvPr>
          <p:cNvSpPr txBox="1"/>
          <p:nvPr/>
        </p:nvSpPr>
        <p:spPr>
          <a:xfrm>
            <a:off x="10977480" y="6611779"/>
            <a:ext cx="11662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dirty="0"/>
              <a:t>Monge et al, 2013</a:t>
            </a:r>
          </a:p>
        </p:txBody>
      </p:sp>
    </p:spTree>
    <p:extLst>
      <p:ext uri="{BB962C8B-B14F-4D97-AF65-F5344CB8AC3E}">
        <p14:creationId xmlns:p14="http://schemas.microsoft.com/office/powerpoint/2010/main" val="19354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79911F-D150-4834-9731-44665D91E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Análisis moleculares</a:t>
            </a:r>
            <a:endParaRPr lang="en-US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A9F32D0-31CF-46E6-8136-539F24C01A6D}"/>
              </a:ext>
            </a:extLst>
          </p:cNvPr>
          <p:cNvSpPr txBox="1"/>
          <p:nvPr/>
        </p:nvSpPr>
        <p:spPr>
          <a:xfrm>
            <a:off x="1134976" y="5441694"/>
            <a:ext cx="1908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dirty="0"/>
              <a:t>Hueso </a:t>
            </a:r>
            <a:r>
              <a:rPr lang="es-CL" dirty="0" err="1"/>
              <a:t>denisovano</a:t>
            </a:r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51E27E7-3C2F-4550-A258-F0430F0EA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913" y="2278516"/>
            <a:ext cx="3276404" cy="31519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E8761A1-BFF3-43E4-85C3-9CC96CDA94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4787" y="2304559"/>
            <a:ext cx="3974471" cy="31258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5E4FA67-0198-4094-B353-36A75C4FB8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6729" y="2278516"/>
            <a:ext cx="3104358" cy="3177943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8F0732EC-60FB-4BC4-A900-423B672E8D3F}"/>
              </a:ext>
            </a:extLst>
          </p:cNvPr>
          <p:cNvSpPr txBox="1"/>
          <p:nvPr/>
        </p:nvSpPr>
        <p:spPr>
          <a:xfrm>
            <a:off x="5935238" y="5441694"/>
            <a:ext cx="588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dirty="0"/>
              <a:t>Pelo</a:t>
            </a:r>
            <a:endParaRPr lang="en-US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2B1E7DD-8024-4D69-8C82-990C42EBC4B9}"/>
              </a:ext>
            </a:extLst>
          </p:cNvPr>
          <p:cNvSpPr txBox="1"/>
          <p:nvPr/>
        </p:nvSpPr>
        <p:spPr>
          <a:xfrm>
            <a:off x="9416038" y="5484452"/>
            <a:ext cx="805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dirty="0"/>
              <a:t>Diente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538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9436" y="157307"/>
            <a:ext cx="10515600" cy="873471"/>
          </a:xfrm>
        </p:spPr>
        <p:txBody>
          <a:bodyPr/>
          <a:lstStyle/>
          <a:p>
            <a:r>
              <a:rPr lang="es-MX" dirty="0" smtClean="0"/>
              <a:t>Cortisol </a:t>
            </a:r>
            <a:r>
              <a:rPr lang="es-MX" dirty="0" smtClean="0">
                <a:sym typeface="Wingdings" panose="05000000000000000000" pitchFamily="2" charset="2"/>
              </a:rPr>
              <a:t> estrés fisiológico</a:t>
            </a:r>
            <a:endParaRPr lang="en-U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593" y="1346661"/>
            <a:ext cx="9365286" cy="467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49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435" y="1199611"/>
            <a:ext cx="9187989" cy="524538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980067" y="6444993"/>
            <a:ext cx="1205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López, ms.</a:t>
            </a:r>
            <a:endParaRPr lang="en-US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E563F098-B39C-4910-AD46-CEBA5295C6CB}"/>
              </a:ext>
            </a:extLst>
          </p:cNvPr>
          <p:cNvSpPr txBox="1">
            <a:spLocks/>
          </p:cNvSpPr>
          <p:nvPr/>
        </p:nvSpPr>
        <p:spPr>
          <a:xfrm>
            <a:off x="405938" y="248747"/>
            <a:ext cx="10516985" cy="7570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 smtClean="0"/>
              <a:t>Estudios de cortisol en poblaciones actuales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814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301" y="1103403"/>
            <a:ext cx="7747461" cy="547648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E563F098-B39C-4910-AD46-CEBA5295C6CB}"/>
              </a:ext>
            </a:extLst>
          </p:cNvPr>
          <p:cNvSpPr txBox="1">
            <a:spLocks/>
          </p:cNvSpPr>
          <p:nvPr/>
        </p:nvSpPr>
        <p:spPr>
          <a:xfrm>
            <a:off x="405938" y="248747"/>
            <a:ext cx="8247611" cy="7570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 smtClean="0"/>
              <a:t>Estudios de cortisol en arqueología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1285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63F098-B39C-4910-AD46-CEBA5295C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Genética forense/</a:t>
            </a:r>
            <a:r>
              <a:rPr lang="es-CL" dirty="0" err="1"/>
              <a:t>Arqueogenética</a:t>
            </a:r>
            <a:endParaRPr lang="en-US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FFD1EA9-4D7B-49C4-B1C2-861345CFC80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s-CL" sz="2400" dirty="0"/>
              <a:t>Ácido desoxirribonucleico (ADN)</a:t>
            </a:r>
          </a:p>
          <a:p>
            <a:r>
              <a:rPr lang="es-CL" sz="2400" dirty="0"/>
              <a:t>ADN mitocondrial (</a:t>
            </a:r>
            <a:r>
              <a:rPr lang="es-CL" sz="2400" dirty="0" err="1"/>
              <a:t>mtADN</a:t>
            </a:r>
            <a:r>
              <a:rPr lang="es-CL" sz="2400" dirty="0"/>
              <a:t>) y nuclear</a:t>
            </a:r>
          </a:p>
          <a:p>
            <a:r>
              <a:rPr lang="es-ES" sz="2400" dirty="0"/>
              <a:t>ADN nuclear se degrada más rápido que ADN mitocondrial</a:t>
            </a:r>
          </a:p>
          <a:p>
            <a:r>
              <a:rPr lang="es-ES" sz="2400" dirty="0" err="1"/>
              <a:t>mtADN</a:t>
            </a:r>
            <a:r>
              <a:rPr lang="es-ES" sz="2400" dirty="0"/>
              <a:t> degrada hasta se queda un 1 par de bases en un tiempo de 6,7 millones de años (</a:t>
            </a:r>
            <a:r>
              <a:rPr lang="es-ES" sz="2400" dirty="0" err="1"/>
              <a:t>Allentoft</a:t>
            </a:r>
            <a:r>
              <a:rPr lang="es-ES" sz="2400" dirty="0"/>
              <a:t> et al., 2012).</a:t>
            </a:r>
          </a:p>
          <a:p>
            <a:r>
              <a:rPr lang="es-ES" sz="2400" dirty="0"/>
              <a:t>ADN de un caballo más antiguo tiene 500.000 años (del permafrost de Canadá)</a:t>
            </a:r>
            <a:endParaRPr lang="en-US" sz="24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86641BD-411D-4F1A-B513-363C6E32A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1107" y="1825625"/>
            <a:ext cx="2930443" cy="335902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39A640AB-D529-4447-ADEB-E829132693B4}"/>
              </a:ext>
            </a:extLst>
          </p:cNvPr>
          <p:cNvGrpSpPr/>
          <p:nvPr/>
        </p:nvGrpSpPr>
        <p:grpSpPr>
          <a:xfrm>
            <a:off x="6019800" y="1825625"/>
            <a:ext cx="3265713" cy="2447607"/>
            <a:chOff x="7994781" y="255148"/>
            <a:chExt cx="3265713" cy="2447607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3254E0E6-E829-4A4B-8473-64216D649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94781" y="255148"/>
              <a:ext cx="2920336" cy="24476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CA232875-19DF-4921-825E-99D32EC43530}"/>
                </a:ext>
              </a:extLst>
            </p:cNvPr>
            <p:cNvSpPr txBox="1"/>
            <p:nvPr/>
          </p:nvSpPr>
          <p:spPr>
            <a:xfrm>
              <a:off x="8077644" y="2166734"/>
              <a:ext cx="922176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CL" sz="1400" dirty="0"/>
                <a:t>ADN mitocondrial</a:t>
              </a:r>
              <a:endParaRPr lang="en-US" sz="1400" dirty="0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6A3C61EB-9391-4427-BAC0-4BA023ADE564}"/>
                </a:ext>
              </a:extLst>
            </p:cNvPr>
            <p:cNvSpPr txBox="1"/>
            <p:nvPr/>
          </p:nvSpPr>
          <p:spPr>
            <a:xfrm>
              <a:off x="10352171" y="664985"/>
              <a:ext cx="908323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CL" sz="1200" dirty="0"/>
                <a:t>Mitocondria</a:t>
              </a:r>
              <a:endParaRPr lang="en-US" sz="1200" dirty="0"/>
            </a:p>
          </p:txBody>
        </p:sp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F11D4210-0200-41EA-AA39-93FC8F4EE6D6}"/>
              </a:ext>
            </a:extLst>
          </p:cNvPr>
          <p:cNvSpPr txBox="1"/>
          <p:nvPr/>
        </p:nvSpPr>
        <p:spPr>
          <a:xfrm>
            <a:off x="10071284" y="5171205"/>
            <a:ext cx="10999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1400" dirty="0"/>
              <a:t>ADN nuclear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51874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6EC60AD-2945-4B66-94F8-417A24ED6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Uso de ADN (antiguo) en la Bioantropología</a:t>
            </a:r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18409DD-3E7B-4557-8E96-D7BCEF195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06" y="2946742"/>
            <a:ext cx="4279998" cy="267020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C6081DA-4A07-44BA-96FB-3102C2BFB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490" y="1735287"/>
            <a:ext cx="3928188" cy="39281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F08041C3-E0A5-447F-9900-73043BCB9BF7}"/>
              </a:ext>
            </a:extLst>
          </p:cNvPr>
          <p:cNvSpPr txBox="1"/>
          <p:nvPr/>
        </p:nvSpPr>
        <p:spPr>
          <a:xfrm>
            <a:off x="9453753" y="5661549"/>
            <a:ext cx="11769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100" dirty="0" err="1"/>
              <a:t>Posth</a:t>
            </a:r>
            <a:r>
              <a:rPr lang="es-CL" sz="1100" dirty="0"/>
              <a:t> et al., 2018</a:t>
            </a:r>
            <a:endParaRPr lang="en-US" sz="1100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694A7B9-CC48-464C-8D74-93D48F7831CC}"/>
              </a:ext>
            </a:extLst>
          </p:cNvPr>
          <p:cNvSpPr txBox="1"/>
          <p:nvPr/>
        </p:nvSpPr>
        <p:spPr>
          <a:xfrm>
            <a:off x="6765196" y="5960440"/>
            <a:ext cx="3865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dirty="0"/>
              <a:t>Historia del poblamiento precolombino</a:t>
            </a:r>
            <a:endParaRPr lang="en-US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791730D-963A-4F2E-BD89-41B84773D957}"/>
              </a:ext>
            </a:extLst>
          </p:cNvPr>
          <p:cNvSpPr txBox="1"/>
          <p:nvPr/>
        </p:nvSpPr>
        <p:spPr>
          <a:xfrm>
            <a:off x="1384043" y="5960440"/>
            <a:ext cx="32237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/>
              <a:t>Prueba de Parentesco Biológico/Genética Forense</a:t>
            </a:r>
            <a:endParaRPr lang="en-US" dirty="0"/>
          </a:p>
        </p:txBody>
      </p:sp>
      <p:pic>
        <p:nvPicPr>
          <p:cNvPr id="3" name="Grafik 2" descr="Mann">
            <a:extLst>
              <a:ext uri="{FF2B5EF4-FFF2-40B4-BE49-F238E27FC236}">
                <a16:creationId xmlns:a16="http://schemas.microsoft.com/office/drawing/2014/main" id="{CD73A9B9-B48D-40CC-8754-92F6981440E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13174" y="2339072"/>
            <a:ext cx="528360" cy="528360"/>
          </a:xfrm>
          <a:prstGeom prst="rect">
            <a:avLst/>
          </a:prstGeom>
        </p:spPr>
      </p:pic>
      <p:pic>
        <p:nvPicPr>
          <p:cNvPr id="6" name="Grafik 5" descr="Frau">
            <a:extLst>
              <a:ext uri="{FF2B5EF4-FFF2-40B4-BE49-F238E27FC236}">
                <a16:creationId xmlns:a16="http://schemas.microsoft.com/office/drawing/2014/main" id="{158DE5A7-7CBC-41EC-ADD6-070BF491214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78905" y="2339072"/>
            <a:ext cx="528360" cy="52836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9E06FE0-10C6-4503-8EE4-53B658E8890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2215" y="1507896"/>
            <a:ext cx="1653053" cy="10139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892360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Cementerio El Olivar</a:t>
            </a:r>
            <a:endParaRPr lang="en-U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499" y="1449619"/>
            <a:ext cx="7611198" cy="5022524"/>
          </a:xfrm>
          <a:prstGeom prst="rect">
            <a:avLst/>
          </a:prstGeom>
        </p:spPr>
      </p:pic>
      <p:pic>
        <p:nvPicPr>
          <p:cNvPr id="1028" name="Picture 4" descr="No hay ninguna descripción de la foto disponibl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468" y="1151352"/>
            <a:ext cx="3696034" cy="532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23357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846019-E264-4165-844E-9734F3579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/>
              <a:t>Identificación de Personas Desaparecidas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68AC87B-EB5B-43F9-9D3B-71F9E23EC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301" y="3762472"/>
            <a:ext cx="3415782" cy="25618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3A9984B-F8A6-438F-8800-90DB41F9B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379" y="1793324"/>
            <a:ext cx="6047014" cy="30235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12B297F-6334-49FA-B6C1-C79859E5DF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0301" y="1793324"/>
            <a:ext cx="3415782" cy="17078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89FEB22-1EBC-4B35-9AED-252152BAD6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8523" y="5423004"/>
            <a:ext cx="2875870" cy="90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9083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8ACB16-746D-4423-A9AC-B1C66AE20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Identificación de patógenos antiguos</a:t>
            </a:r>
          </a:p>
        </p:txBody>
      </p:sp>
      <p:pic>
        <p:nvPicPr>
          <p:cNvPr id="4" name="Imagen 8">
            <a:extLst>
              <a:ext uri="{FF2B5EF4-FFF2-40B4-BE49-F238E27FC236}">
                <a16:creationId xmlns:a16="http://schemas.microsoft.com/office/drawing/2014/main" id="{DE3BB8F4-46FE-4609-A6AC-4F94543B8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94" y="4013288"/>
            <a:ext cx="5874273" cy="569912"/>
          </a:xfrm>
          <a:prstGeom prst="rect">
            <a:avLst/>
          </a:prstGeom>
        </p:spPr>
      </p:pic>
      <p:pic>
        <p:nvPicPr>
          <p:cNvPr id="6" name="Imagen 12">
            <a:extLst>
              <a:ext uri="{FF2B5EF4-FFF2-40B4-BE49-F238E27FC236}">
                <a16:creationId xmlns:a16="http://schemas.microsoft.com/office/drawing/2014/main" id="{85EBF9A3-859C-472D-9DE8-CE4E05E184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6" t="10609" r="3315" b="3671"/>
          <a:stretch/>
        </p:blipFill>
        <p:spPr>
          <a:xfrm>
            <a:off x="7419111" y="4013289"/>
            <a:ext cx="4465219" cy="232016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FD608C5-C0FE-4956-B9A0-07150599E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9364" y="1901366"/>
            <a:ext cx="4564966" cy="19012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9AE4F4F-515E-4D49-A40C-23E898166B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494" y="1901366"/>
            <a:ext cx="6623288" cy="19012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940EE4D7-F6B3-484A-8A31-C7B0704D1CA9}"/>
              </a:ext>
            </a:extLst>
          </p:cNvPr>
          <p:cNvSpPr txBox="1"/>
          <p:nvPr/>
        </p:nvSpPr>
        <p:spPr>
          <a:xfrm>
            <a:off x="551119" y="5276579"/>
            <a:ext cx="60975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/>
              <a:t>La tuberculosis es una enfermedad infecciosa bacteriana y potencialmente seria que afecta principalmente los pulmones.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736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65372"/>
            <a:ext cx="10515600" cy="934565"/>
          </a:xfrm>
        </p:spPr>
        <p:txBody>
          <a:bodyPr/>
          <a:lstStyle/>
          <a:p>
            <a:r>
              <a:rPr lang="es-CL" dirty="0" err="1" smtClean="0"/>
              <a:t>Micromaterialidad</a:t>
            </a:r>
            <a:endParaRPr lang="en-GB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6DABCE1-1318-4BDC-9740-AB2C7F06A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331" y="1288473"/>
            <a:ext cx="10680469" cy="4888490"/>
          </a:xfrm>
        </p:spPr>
        <p:txBody>
          <a:bodyPr>
            <a:normAutofit fontScale="92500" lnSpcReduction="10000"/>
          </a:bodyPr>
          <a:lstStyle/>
          <a:p>
            <a:r>
              <a:rPr lang="es-CL" sz="2400" dirty="0"/>
              <a:t>Anatomía </a:t>
            </a:r>
            <a:r>
              <a:rPr lang="es-CL" sz="2400" dirty="0" smtClean="0"/>
              <a:t>microscópica</a:t>
            </a:r>
          </a:p>
          <a:p>
            <a:r>
              <a:rPr lang="es-CL" sz="2400" dirty="0" smtClean="0"/>
              <a:t>Cortisol</a:t>
            </a:r>
            <a:endParaRPr lang="es-CL" sz="2400" dirty="0"/>
          </a:p>
          <a:p>
            <a:r>
              <a:rPr lang="es-CL" sz="2400" dirty="0"/>
              <a:t>Genoma (ADN)</a:t>
            </a:r>
          </a:p>
          <a:p>
            <a:r>
              <a:rPr lang="es-CL" sz="2400" dirty="0"/>
              <a:t>Isótopos estables (carbono, nitrógeno)</a:t>
            </a:r>
          </a:p>
          <a:p>
            <a:r>
              <a:rPr lang="es-CL" sz="2400" dirty="0"/>
              <a:t>Microbioma (bacterias)</a:t>
            </a:r>
          </a:p>
          <a:p>
            <a:r>
              <a:rPr lang="es-CL" sz="2400" dirty="0"/>
              <a:t>Elementos traza (metales pesados)</a:t>
            </a:r>
          </a:p>
          <a:p>
            <a:r>
              <a:rPr lang="es-CL" sz="2400" dirty="0"/>
              <a:t>Datación radiométrica (carbono-14)</a:t>
            </a:r>
          </a:p>
          <a:p>
            <a:endParaRPr lang="es-CL" sz="2400" dirty="0"/>
          </a:p>
          <a:p>
            <a:r>
              <a:rPr lang="es-CL" sz="2400" dirty="0" smtClean="0"/>
              <a:t>Poblaciones contemporáneas</a:t>
            </a:r>
          </a:p>
          <a:p>
            <a:r>
              <a:rPr lang="es-CL" sz="2400" dirty="0" err="1" smtClean="0"/>
              <a:t>Bioarqueología</a:t>
            </a:r>
            <a:endParaRPr lang="es-CL" sz="2400" dirty="0"/>
          </a:p>
          <a:p>
            <a:r>
              <a:rPr lang="es-CL" sz="2400" dirty="0"/>
              <a:t>Antropología Forense</a:t>
            </a:r>
          </a:p>
          <a:p>
            <a:r>
              <a:rPr lang="es-CL" sz="2400" dirty="0"/>
              <a:t>Paleoantropología</a:t>
            </a:r>
            <a:endParaRPr lang="en-US" sz="2400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DA886730-1DFB-4AF9-A466-236F89DAFA47}"/>
              </a:ext>
            </a:extLst>
          </p:cNvPr>
          <p:cNvGrpSpPr/>
          <p:nvPr/>
        </p:nvGrpSpPr>
        <p:grpSpPr>
          <a:xfrm>
            <a:off x="5765639" y="723207"/>
            <a:ext cx="6063372" cy="5276265"/>
            <a:chOff x="2642554" y="848018"/>
            <a:chExt cx="6906893" cy="5875916"/>
          </a:xfrm>
        </p:grpSpPr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58591FB6-1330-4EF2-841E-2CF8FC2CF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2554" y="1439694"/>
              <a:ext cx="6906893" cy="5284240"/>
            </a:xfrm>
            <a:prstGeom prst="rect">
              <a:avLst/>
            </a:prstGeom>
          </p:spPr>
        </p:pic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3171C4A4-C2A0-4C55-BE51-C3A240ED4FAF}"/>
                </a:ext>
              </a:extLst>
            </p:cNvPr>
            <p:cNvSpPr txBox="1"/>
            <p:nvPr/>
          </p:nvSpPr>
          <p:spPr>
            <a:xfrm>
              <a:off x="3948040" y="848018"/>
              <a:ext cx="1178646" cy="4695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L" b="1" dirty="0">
                  <a:solidFill>
                    <a:srgbClr val="C00000"/>
                  </a:solidFill>
                </a:rPr>
                <a:t>Fuentes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E52F0111-F308-4237-9295-61D290BCFFF3}"/>
                </a:ext>
              </a:extLst>
            </p:cNvPr>
            <p:cNvSpPr txBox="1"/>
            <p:nvPr/>
          </p:nvSpPr>
          <p:spPr>
            <a:xfrm>
              <a:off x="7210709" y="848018"/>
              <a:ext cx="1368429" cy="4695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L" b="1" dirty="0">
                  <a:solidFill>
                    <a:srgbClr val="00B050"/>
                  </a:solidFill>
                </a:rPr>
                <a:t>Muestras</a:t>
              </a:r>
              <a:endParaRPr lang="en-US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9" name="Textfeld 18">
            <a:extLst>
              <a:ext uri="{FF2B5EF4-FFF2-40B4-BE49-F238E27FC236}">
                <a16:creationId xmlns:a16="http://schemas.microsoft.com/office/drawing/2014/main" id="{4647D781-E3E0-486F-AEEC-322A9790F765}"/>
              </a:ext>
            </a:extLst>
          </p:cNvPr>
          <p:cNvSpPr txBox="1"/>
          <p:nvPr/>
        </p:nvSpPr>
        <p:spPr>
          <a:xfrm>
            <a:off x="8180338" y="5999472"/>
            <a:ext cx="12339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 err="1"/>
              <a:t>Hofman</a:t>
            </a:r>
            <a:r>
              <a:rPr lang="en-US" sz="1000" dirty="0"/>
              <a:t> et al., 2015</a:t>
            </a:r>
          </a:p>
        </p:txBody>
      </p:sp>
    </p:spTree>
    <p:extLst>
      <p:ext uri="{BB962C8B-B14F-4D97-AF65-F5344CB8AC3E}">
        <p14:creationId xmlns:p14="http://schemas.microsoft.com/office/powerpoint/2010/main" val="23710453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6438B4CB-DC91-41B8-9D75-2D53511ACC0C}"/>
              </a:ext>
            </a:extLst>
          </p:cNvPr>
          <p:cNvSpPr txBox="1">
            <a:spLocks/>
          </p:cNvSpPr>
          <p:nvPr/>
        </p:nvSpPr>
        <p:spPr>
          <a:xfrm>
            <a:off x="5509288" y="6064898"/>
            <a:ext cx="5481109" cy="7931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dirty="0"/>
              <a:t>“</a:t>
            </a:r>
            <a:r>
              <a:rPr lang="es-CL" sz="2000" i="1" dirty="0"/>
              <a:t>ADN precolombino revela a las focas como una fuente de TB en América.”</a:t>
            </a:r>
            <a:endParaRPr lang="es-CL" sz="24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1BCF7E8-6FEE-4554-A6F0-156348586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5772"/>
          </a:xfrm>
        </p:spPr>
        <p:txBody>
          <a:bodyPr/>
          <a:lstStyle/>
          <a:p>
            <a:r>
              <a:rPr lang="es-CL" dirty="0"/>
              <a:t>Identificación de patógenos antiguos</a:t>
            </a:r>
            <a:endParaRPr lang="en-US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60C06B5-84C0-4245-9078-202DF41D2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347" y="3022511"/>
            <a:ext cx="3302750" cy="304238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1AD8BF9-7C0A-48BD-ABAC-546D8C76A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931" y="3099609"/>
            <a:ext cx="7459824" cy="29652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B383C17C-A46D-4DE7-AB50-48C92B7996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347" y="1622187"/>
            <a:ext cx="4966307" cy="1080536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7A8B325E-7276-4EDB-A2A9-5D44D7FADBDC}"/>
              </a:ext>
            </a:extLst>
          </p:cNvPr>
          <p:cNvSpPr txBox="1"/>
          <p:nvPr/>
        </p:nvSpPr>
        <p:spPr>
          <a:xfrm>
            <a:off x="838200" y="6064898"/>
            <a:ext cx="3918571" cy="7109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Secuenciación</a:t>
            </a:r>
            <a:r>
              <a:rPr lang="en-US" dirty="0"/>
              <a:t> del AND de </a:t>
            </a:r>
            <a:r>
              <a:rPr lang="en-US" dirty="0" err="1"/>
              <a:t>restos</a:t>
            </a:r>
            <a:r>
              <a:rPr lang="en-US" dirty="0"/>
              <a:t> </a:t>
            </a:r>
            <a:r>
              <a:rPr lang="en-US" dirty="0" err="1"/>
              <a:t>esqueletales</a:t>
            </a:r>
            <a:r>
              <a:rPr lang="en-US" dirty="0"/>
              <a:t> </a:t>
            </a:r>
            <a:r>
              <a:rPr lang="en-US" dirty="0" err="1"/>
              <a:t>precolombinos</a:t>
            </a:r>
            <a:r>
              <a:rPr lang="en-US" dirty="0"/>
              <a:t> del Perú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93834FDB-10BD-48F2-A924-6A37B4D030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5532" y="1466591"/>
            <a:ext cx="2824223" cy="1391728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26856A61-1E58-4DD5-9A5A-99E2FDDF119B}"/>
              </a:ext>
            </a:extLst>
          </p:cNvPr>
          <p:cNvSpPr txBox="1"/>
          <p:nvPr/>
        </p:nvSpPr>
        <p:spPr>
          <a:xfrm>
            <a:off x="5994801" y="2273544"/>
            <a:ext cx="32626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dirty="0"/>
              <a:t>Lesión de TB en </a:t>
            </a:r>
            <a:r>
              <a:rPr lang="es-CL" sz="1600" i="1" dirty="0" err="1"/>
              <a:t>Arctocephalus</a:t>
            </a:r>
            <a:r>
              <a:rPr lang="es-CL" sz="1600" i="1" dirty="0"/>
              <a:t> </a:t>
            </a:r>
            <a:r>
              <a:rPr lang="es-CL" sz="1600" i="1" dirty="0" err="1"/>
              <a:t>australis</a:t>
            </a:r>
            <a:r>
              <a:rPr lang="es-CL" sz="1600" i="1" dirty="0"/>
              <a:t> </a:t>
            </a:r>
            <a:r>
              <a:rPr lang="es-CL" sz="1600" dirty="0"/>
              <a:t>(</a:t>
            </a:r>
            <a:r>
              <a:rPr lang="pt-BR" sz="1600" dirty="0"/>
              <a:t>lobo marino de dos pelos)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315561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12EE22-17F5-4E4A-A4B1-993EA04CA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509" y="146122"/>
            <a:ext cx="10515600" cy="881784"/>
          </a:xfrm>
        </p:spPr>
        <p:txBody>
          <a:bodyPr/>
          <a:lstStyle/>
          <a:p>
            <a:r>
              <a:rPr lang="es-CL" dirty="0"/>
              <a:t>Estudios de ancestría</a:t>
            </a:r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1116FD7-4946-45BD-A4E1-7D5D88E9D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692" y="2348603"/>
            <a:ext cx="7753739" cy="38313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B34F4F5-5878-4970-94A7-AAD18BA37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9842" y="658397"/>
            <a:ext cx="5800146" cy="25169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ángulo 2"/>
          <p:cNvSpPr/>
          <p:nvPr/>
        </p:nvSpPr>
        <p:spPr>
          <a:xfrm>
            <a:off x="2923309" y="6430926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/>
              <a:t>https://www.youtube.com/watch?v=Fw7FhU-G1_Q&amp;ab_channel=Ancestry</a:t>
            </a:r>
          </a:p>
        </p:txBody>
      </p:sp>
    </p:spTree>
    <p:extLst>
      <p:ext uri="{BB962C8B-B14F-4D97-AF65-F5344CB8AC3E}">
        <p14:creationId xmlns:p14="http://schemas.microsoft.com/office/powerpoint/2010/main" val="12883891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A67B1D-B2D7-4AEF-A7E9-5C5EE39B2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5389"/>
          </a:xfrm>
        </p:spPr>
        <p:txBody>
          <a:bodyPr/>
          <a:lstStyle/>
          <a:p>
            <a:r>
              <a:rPr lang="es-CL" dirty="0"/>
              <a:t>Isótopos estables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40104CF-4993-475F-BFB8-081EF7557C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Reconstrucción de la dieta (“Somos lo que comemos”)</a:t>
            </a:r>
          </a:p>
          <a:p>
            <a:r>
              <a:rPr lang="es-ES" dirty="0"/>
              <a:t>Reconstrucción del (paleo)ambiente</a:t>
            </a:r>
          </a:p>
          <a:p>
            <a:r>
              <a:rPr lang="es-ES" dirty="0"/>
              <a:t>Reconstrucción de origen y migración </a:t>
            </a:r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ED3837D-EA69-48FC-A8A3-529A35057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448" y="3735521"/>
            <a:ext cx="3821254" cy="23200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44B7C55-8A14-46DB-91AE-6912FB880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9446" y="3735521"/>
            <a:ext cx="3480071" cy="23200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D1616AB-B638-4926-8E33-2F623829EE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23300" t="-1538" r="17923" b="59556"/>
          <a:stretch/>
        </p:blipFill>
        <p:spPr>
          <a:xfrm>
            <a:off x="9114453" y="310841"/>
            <a:ext cx="2239347" cy="111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966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47606"/>
          <a:stretch/>
        </p:blipFill>
        <p:spPr>
          <a:xfrm>
            <a:off x="102697" y="1033809"/>
            <a:ext cx="6173412" cy="491810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54557" t="20503" r="997" b="41636"/>
          <a:stretch/>
        </p:blipFill>
        <p:spPr>
          <a:xfrm>
            <a:off x="6450676" y="2561835"/>
            <a:ext cx="5237018" cy="186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3202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078" y="253884"/>
            <a:ext cx="9650511" cy="635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519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500" y="113953"/>
            <a:ext cx="11527762" cy="646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6418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12" y="166687"/>
            <a:ext cx="11458575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0171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286" y="336837"/>
            <a:ext cx="10086181" cy="610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3817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562" y="361950"/>
            <a:ext cx="10810875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0293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12" y="309562"/>
            <a:ext cx="11306175" cy="62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085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FEE9EF-6E0A-4D27-AB25-A544AF1D9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74" y="184932"/>
            <a:ext cx="11263745" cy="923348"/>
          </a:xfrm>
        </p:spPr>
        <p:txBody>
          <a:bodyPr/>
          <a:lstStyle/>
          <a:p>
            <a:r>
              <a:rPr lang="es-CL" dirty="0"/>
              <a:t>¿Qué </a:t>
            </a:r>
            <a:r>
              <a:rPr lang="es-CL" dirty="0" smtClean="0"/>
              <a:t>revelan </a:t>
            </a:r>
            <a:r>
              <a:rPr lang="es-CL" dirty="0"/>
              <a:t>los estudios de </a:t>
            </a:r>
            <a:r>
              <a:rPr lang="es-CL" dirty="0" err="1"/>
              <a:t>micromaterialidad</a:t>
            </a:r>
            <a:r>
              <a:rPr lang="es-CL" dirty="0"/>
              <a:t>?</a:t>
            </a:r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103FA50-8B48-4368-B6C2-F94684D91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101" y="1108280"/>
            <a:ext cx="3045975" cy="18683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6060840-F053-481D-A1E4-1F7F3BF25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4096" y="4335265"/>
            <a:ext cx="2759236" cy="15779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47352C3-F3FA-44F4-8CD8-CD2045F551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492" y="1108280"/>
            <a:ext cx="1390091" cy="185454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1D6C039-F1DB-4DEF-884F-925578E46D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0" r="31627"/>
          <a:stretch/>
        </p:blipFill>
        <p:spPr>
          <a:xfrm>
            <a:off x="719503" y="4335265"/>
            <a:ext cx="1911987" cy="166363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B845DF06-F300-473F-889C-0B7099CD08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2957" y="1154025"/>
            <a:ext cx="2472727" cy="18545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8A18E7F2-A352-4D48-AAAF-86A7D360F1C4}"/>
              </a:ext>
            </a:extLst>
          </p:cNvPr>
          <p:cNvSpPr txBox="1"/>
          <p:nvPr/>
        </p:nvSpPr>
        <p:spPr>
          <a:xfrm>
            <a:off x="1737359" y="3012578"/>
            <a:ext cx="26239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dirty="0"/>
              <a:t>Identificación de especie</a:t>
            </a:r>
          </a:p>
          <a:p>
            <a:pPr algn="ctr"/>
            <a:r>
              <a:rPr lang="es-CL" dirty="0"/>
              <a:t>(¿humano o animal?)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9E1AADE-6A9E-439A-BF13-50ADDE7270F1}"/>
              </a:ext>
            </a:extLst>
          </p:cNvPr>
          <p:cNvSpPr txBox="1"/>
          <p:nvPr/>
        </p:nvSpPr>
        <p:spPr>
          <a:xfrm>
            <a:off x="1793248" y="3639556"/>
            <a:ext cx="25121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dirty="0"/>
              <a:t>Determinación del sexo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0A2AAB7-04A6-46CF-9974-2B4873C951ED}"/>
              </a:ext>
            </a:extLst>
          </p:cNvPr>
          <p:cNvSpPr txBox="1"/>
          <p:nvPr/>
        </p:nvSpPr>
        <p:spPr>
          <a:xfrm>
            <a:off x="99789" y="6162885"/>
            <a:ext cx="2908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dirty="0"/>
              <a:t>Dieta, alimentos consumidos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2ADECC59-9898-48AB-87A1-D3D92DA60182}"/>
              </a:ext>
            </a:extLst>
          </p:cNvPr>
          <p:cNvSpPr txBox="1"/>
          <p:nvPr/>
        </p:nvSpPr>
        <p:spPr>
          <a:xfrm>
            <a:off x="5434849" y="6117545"/>
            <a:ext cx="17577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dirty="0"/>
              <a:t>Reconstrucción medioambiental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2F62A1E6-311F-4B50-B7C9-ABB17253FA3F}"/>
              </a:ext>
            </a:extLst>
          </p:cNvPr>
          <p:cNvSpPr txBox="1"/>
          <p:nvPr/>
        </p:nvSpPr>
        <p:spPr>
          <a:xfrm>
            <a:off x="8404879" y="2976654"/>
            <a:ext cx="12013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dirty="0"/>
              <a:t>Patologías</a:t>
            </a:r>
            <a:endParaRPr lang="en-US" dirty="0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BCEB5C95-193E-4FC6-9516-5A857C71AF43}"/>
              </a:ext>
            </a:extLst>
          </p:cNvPr>
          <p:cNvSpPr txBox="1"/>
          <p:nvPr/>
        </p:nvSpPr>
        <p:spPr>
          <a:xfrm>
            <a:off x="5599072" y="2979382"/>
            <a:ext cx="13980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dirty="0"/>
              <a:t>Ancestría,</a:t>
            </a:r>
          </a:p>
          <a:p>
            <a:pPr algn="ctr"/>
            <a:r>
              <a:rPr lang="es-CL" dirty="0"/>
              <a:t> parentesco</a:t>
            </a:r>
            <a:endParaRPr lang="en-US" dirty="0"/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ECBD676D-6EE0-46A5-B583-BA36E09DAA3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49816" r="20860" b="40835"/>
          <a:stretch/>
        </p:blipFill>
        <p:spPr>
          <a:xfrm>
            <a:off x="3478316" y="4420959"/>
            <a:ext cx="1117233" cy="1577938"/>
          </a:xfrm>
          <a:prstGeom prst="rect">
            <a:avLst/>
          </a:prstGeom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93EF2682-176F-450F-A70F-EFE2D65FD9AB}"/>
              </a:ext>
            </a:extLst>
          </p:cNvPr>
          <p:cNvSpPr txBox="1"/>
          <p:nvPr/>
        </p:nvSpPr>
        <p:spPr>
          <a:xfrm>
            <a:off x="3529485" y="6137396"/>
            <a:ext cx="1014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Datación</a:t>
            </a:r>
            <a:endParaRPr lang="en-U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9"/>
          <a:srcRect t="17279"/>
          <a:stretch/>
        </p:blipFill>
        <p:spPr>
          <a:xfrm>
            <a:off x="8031878" y="4064048"/>
            <a:ext cx="3608157" cy="1995192"/>
          </a:xfrm>
          <a:prstGeom prst="rect">
            <a:avLst/>
          </a:prstGeom>
        </p:spPr>
      </p:pic>
      <p:sp>
        <p:nvSpPr>
          <p:cNvPr id="18" name="Textfeld 20">
            <a:extLst>
              <a:ext uri="{FF2B5EF4-FFF2-40B4-BE49-F238E27FC236}">
                <a16:creationId xmlns:a16="http://schemas.microsoft.com/office/drawing/2014/main" id="{2ADECC59-9898-48AB-87A1-D3D92DA60182}"/>
              </a:ext>
            </a:extLst>
          </p:cNvPr>
          <p:cNvSpPr txBox="1"/>
          <p:nvPr/>
        </p:nvSpPr>
        <p:spPr>
          <a:xfrm>
            <a:off x="8957090" y="6024385"/>
            <a:ext cx="17577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dirty="0" smtClean="0"/>
              <a:t>Estrés fisiológico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9468271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740" y="588819"/>
            <a:ext cx="11605792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620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300037"/>
            <a:ext cx="9982200" cy="625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2507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37" y="257175"/>
            <a:ext cx="10753725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7584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925" y="295275"/>
            <a:ext cx="10344150" cy="626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3256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" y="314325"/>
            <a:ext cx="11220450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8647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933450"/>
            <a:ext cx="11125200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96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65B99A-B4E1-49EB-9F7B-5908519E6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004" y="158897"/>
            <a:ext cx="10515600" cy="1325563"/>
          </a:xfrm>
        </p:spPr>
        <p:txBody>
          <a:bodyPr/>
          <a:lstStyle/>
          <a:p>
            <a:r>
              <a:rPr lang="es-CL" dirty="0"/>
              <a:t>Anatomía microscópica de hueso</a:t>
            </a:r>
            <a:endParaRPr lang="en-US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FC009CA-F65E-42CF-A9F2-F2C692A10FD5}"/>
              </a:ext>
            </a:extLst>
          </p:cNvPr>
          <p:cNvSpPr txBox="1"/>
          <p:nvPr/>
        </p:nvSpPr>
        <p:spPr>
          <a:xfrm>
            <a:off x="11252149" y="6581001"/>
            <a:ext cx="931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200" dirty="0"/>
              <a:t>Foote, 1911</a:t>
            </a:r>
            <a:endParaRPr lang="en-US" sz="1200" dirty="0"/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D98F72C-1786-478D-BC17-2CA6FBB1B04B}"/>
              </a:ext>
            </a:extLst>
          </p:cNvPr>
          <p:cNvGrpSpPr/>
          <p:nvPr/>
        </p:nvGrpSpPr>
        <p:grpSpPr>
          <a:xfrm>
            <a:off x="212244" y="1187451"/>
            <a:ext cx="11500389" cy="4997218"/>
            <a:chOff x="838200" y="2018863"/>
            <a:chExt cx="10898589" cy="4474012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1338C76A-B7E9-430B-95F5-398D3F8C0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2018863"/>
              <a:ext cx="3931707" cy="4474012"/>
            </a:xfrm>
            <a:prstGeom prst="rect">
              <a:avLst/>
            </a:prstGeom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A2EC2C8B-F3F2-417F-98DB-9CEFFC389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6019" y="2018863"/>
              <a:ext cx="6951675" cy="4474012"/>
            </a:xfrm>
            <a:prstGeom prst="rect">
              <a:avLst/>
            </a:prstGeom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CCF15413-DF26-4DDC-81BA-E5D01BF895C2}"/>
                </a:ext>
              </a:extLst>
            </p:cNvPr>
            <p:cNvSpPr txBox="1"/>
            <p:nvPr/>
          </p:nvSpPr>
          <p:spPr>
            <a:xfrm>
              <a:off x="5300856" y="2488045"/>
              <a:ext cx="296579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2400" b="1" dirty="0"/>
                <a:t>Histología comparada del hueso de fémur</a:t>
              </a:r>
              <a:endParaRPr lang="en-US" sz="2400" b="1" dirty="0"/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5D095A70-EA1F-42C5-95E0-89D3194935BE}"/>
                </a:ext>
              </a:extLst>
            </p:cNvPr>
            <p:cNvSpPr txBox="1"/>
            <p:nvPr/>
          </p:nvSpPr>
          <p:spPr>
            <a:xfrm>
              <a:off x="3971290" y="4731917"/>
              <a:ext cx="8162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1600" b="1" dirty="0"/>
                <a:t>Caballo</a:t>
              </a:r>
              <a:endParaRPr lang="en-US" sz="1600" b="1" dirty="0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8B3045AB-F7F5-4504-A313-1AC22174967B}"/>
                </a:ext>
              </a:extLst>
            </p:cNvPr>
            <p:cNvSpPr txBox="1"/>
            <p:nvPr/>
          </p:nvSpPr>
          <p:spPr>
            <a:xfrm>
              <a:off x="2658784" y="5966668"/>
              <a:ext cx="9236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1600" b="1" dirty="0"/>
                <a:t>Chancho</a:t>
              </a:r>
              <a:endParaRPr lang="en-US" sz="1600" b="1" dirty="0"/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4A8FC77F-F9EC-45C1-8C3D-CE3B1E574F9B}"/>
                </a:ext>
              </a:extLst>
            </p:cNvPr>
            <p:cNvSpPr txBox="1"/>
            <p:nvPr/>
          </p:nvSpPr>
          <p:spPr>
            <a:xfrm>
              <a:off x="5947527" y="6154321"/>
              <a:ext cx="8476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1600" b="1" dirty="0"/>
                <a:t>Macaco</a:t>
              </a:r>
              <a:endParaRPr lang="en-US" sz="1600" b="1" dirty="0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19044403-5EEA-4610-B503-0B9447308E8A}"/>
                </a:ext>
              </a:extLst>
            </p:cNvPr>
            <p:cNvSpPr txBox="1"/>
            <p:nvPr/>
          </p:nvSpPr>
          <p:spPr>
            <a:xfrm>
              <a:off x="7813371" y="3369682"/>
              <a:ext cx="12153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1600" b="1" dirty="0"/>
                <a:t>Ser humano</a:t>
              </a:r>
              <a:endParaRPr lang="en-US" sz="1600" b="1" dirty="0"/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7E97D1ED-C964-4D52-907C-46663F50D3E6}"/>
                </a:ext>
              </a:extLst>
            </p:cNvPr>
            <p:cNvSpPr txBox="1"/>
            <p:nvPr/>
          </p:nvSpPr>
          <p:spPr>
            <a:xfrm>
              <a:off x="11053153" y="5815767"/>
              <a:ext cx="6755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1600" b="1" dirty="0"/>
                <a:t>Cabra</a:t>
              </a:r>
              <a:endParaRPr lang="en-US" sz="1600" b="1" dirty="0"/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4DB29CBC-272B-47A8-ACA9-9A3717237327}"/>
                </a:ext>
              </a:extLst>
            </p:cNvPr>
            <p:cNvSpPr txBox="1"/>
            <p:nvPr/>
          </p:nvSpPr>
          <p:spPr>
            <a:xfrm>
              <a:off x="10995176" y="2018863"/>
              <a:ext cx="7416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L" sz="1600" b="1" dirty="0"/>
                <a:t>Ardilla</a:t>
              </a:r>
              <a:endParaRPr lang="en-US" sz="1600" b="1" dirty="0"/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44D7FC13-8549-4E78-A89B-F3D417C79BB2}"/>
              </a:ext>
            </a:extLst>
          </p:cNvPr>
          <p:cNvGrpSpPr/>
          <p:nvPr/>
        </p:nvGrpSpPr>
        <p:grpSpPr>
          <a:xfrm>
            <a:off x="11353800" y="3177268"/>
            <a:ext cx="653764" cy="1971770"/>
            <a:chOff x="11353800" y="3177268"/>
            <a:chExt cx="653764" cy="1971770"/>
          </a:xfrm>
        </p:grpSpPr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AB058916-3E00-4702-8326-9653C82ABB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3693" r="33151"/>
            <a:stretch/>
          </p:blipFill>
          <p:spPr>
            <a:xfrm>
              <a:off x="11353800" y="3177268"/>
              <a:ext cx="653764" cy="1971770"/>
            </a:xfrm>
            <a:prstGeom prst="rect">
              <a:avLst/>
            </a:prstGeom>
          </p:spPr>
        </p:pic>
        <p:cxnSp>
          <p:nvCxnSpPr>
            <p:cNvPr id="18" name="Gerader Verbinder 17">
              <a:extLst>
                <a:ext uri="{FF2B5EF4-FFF2-40B4-BE49-F238E27FC236}">
                  <a16:creationId xmlns:a16="http://schemas.microsoft.com/office/drawing/2014/main" id="{A38C6B50-3B98-402F-993C-C5FC9909ED31}"/>
                </a:ext>
              </a:extLst>
            </p:cNvPr>
            <p:cNvCxnSpPr/>
            <p:nvPr/>
          </p:nvCxnSpPr>
          <p:spPr>
            <a:xfrm>
              <a:off x="11433922" y="4086808"/>
              <a:ext cx="493519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Grafik 20" descr="Mikroskop">
            <a:extLst>
              <a:ext uri="{FF2B5EF4-FFF2-40B4-BE49-F238E27FC236}">
                <a16:creationId xmlns:a16="http://schemas.microsoft.com/office/drawing/2014/main" id="{4C155D30-618C-46D5-8762-E4D46EE8E21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15081" y="21597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478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304F37-D5D0-48FA-A276-DAE287500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Cremaciones:</a:t>
            </a:r>
            <a:br>
              <a:rPr lang="es-CL" dirty="0"/>
            </a:br>
            <a:r>
              <a:rPr lang="es-CL" dirty="0"/>
              <a:t>Análisis de restos óseos quemados</a:t>
            </a:r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39724B1-A1C3-4105-AEEB-B2F95FF02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671" y="2016006"/>
            <a:ext cx="7529356" cy="42692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0256EF7-4CB9-47AE-B4F4-05C025E1AAD4}"/>
              </a:ext>
            </a:extLst>
          </p:cNvPr>
          <p:cNvSpPr txBox="1"/>
          <p:nvPr/>
        </p:nvSpPr>
        <p:spPr>
          <a:xfrm>
            <a:off x="6745354" y="6610548"/>
            <a:ext cx="54466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dirty="0" err="1"/>
              <a:t>Foto</a:t>
            </a:r>
            <a:r>
              <a:rPr lang="en-US" sz="1000" dirty="0"/>
              <a:t>: Axel Hindemith, CC BY 3.0, https://commons.wikimedia.org/w/index.php?curid=27794547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BBC4FAD-DEAA-4503-ABC5-5316EA79E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2073" y="540314"/>
            <a:ext cx="2922590" cy="37121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3AFFC6F5-C7B2-4A9D-B045-771053D84583}"/>
              </a:ext>
            </a:extLst>
          </p:cNvPr>
          <p:cNvSpPr txBox="1"/>
          <p:nvPr/>
        </p:nvSpPr>
        <p:spPr>
          <a:xfrm>
            <a:off x="9909235" y="4252476"/>
            <a:ext cx="64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Urna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983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164B04-B9CA-4AFE-A492-4DD0DAA31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Cremaciones: Análisis de restos óseos quemados</a:t>
            </a:r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B20C362-A0FD-4613-9753-E6E66EDA2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6904" y="1234130"/>
            <a:ext cx="3798245" cy="210460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7BAB71C-EB20-47EF-885A-B51809F5CB39}"/>
              </a:ext>
            </a:extLst>
          </p:cNvPr>
          <p:cNvSpPr txBox="1"/>
          <p:nvPr/>
        </p:nvSpPr>
        <p:spPr>
          <a:xfrm>
            <a:off x="7192525" y="3226964"/>
            <a:ext cx="40870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/>
              <a:t>Relación entre coloración del hueso cremado y temperatura de combustión.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5FF3BFF-0010-46E6-83C2-2BC1C3B312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4850"/>
          <a:stretch/>
        </p:blipFill>
        <p:spPr>
          <a:xfrm>
            <a:off x="306708" y="1690688"/>
            <a:ext cx="5923588" cy="411627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D6D6D58A-6CB3-4227-92CE-96C1C9737A98}"/>
              </a:ext>
            </a:extLst>
          </p:cNvPr>
          <p:cNvSpPr txBox="1"/>
          <p:nvPr/>
        </p:nvSpPr>
        <p:spPr>
          <a:xfrm>
            <a:off x="1781727" y="5806963"/>
            <a:ext cx="29735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/>
              <a:t>Esquema de cremación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2FB67D0-7220-48A9-9057-6E88E2DF8239}"/>
              </a:ext>
            </a:extLst>
          </p:cNvPr>
          <p:cNvSpPr txBox="1"/>
          <p:nvPr/>
        </p:nvSpPr>
        <p:spPr>
          <a:xfrm>
            <a:off x="9283959" y="6581974"/>
            <a:ext cx="29080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Gómez </a:t>
            </a:r>
            <a:r>
              <a:rPr lang="en-US" sz="1200" dirty="0" err="1"/>
              <a:t>Bellard</a:t>
            </a:r>
            <a:r>
              <a:rPr lang="en-US" sz="1200" dirty="0"/>
              <a:t>, 1996; Marques et al., 2018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D33A24FD-7CA8-4A05-85E6-3ACB0BE8AE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37" y="3975933"/>
            <a:ext cx="5573591" cy="237589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77272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BBBE3B-9140-4972-A1A3-C2F24B1D5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/>
              <a:t>Paleohistopatología</a:t>
            </a:r>
            <a:endParaRPr lang="en-US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E2246C3-7978-4791-89AD-0DF0F313A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3891" y="1935616"/>
            <a:ext cx="5774266" cy="32480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24D5D74-2F95-46ED-8C6C-1E10F571EC20}"/>
              </a:ext>
            </a:extLst>
          </p:cNvPr>
          <p:cNvSpPr txBox="1"/>
          <p:nvPr/>
        </p:nvSpPr>
        <p:spPr>
          <a:xfrm>
            <a:off x="7436162" y="5183641"/>
            <a:ext cx="3209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dirty="0"/>
              <a:t>Costilla izquierda con metástasis</a:t>
            </a:r>
            <a:endParaRPr lang="en-US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3EFD4BF-3038-41E3-8D26-A0978349342B}"/>
              </a:ext>
            </a:extLst>
          </p:cNvPr>
          <p:cNvSpPr txBox="1"/>
          <p:nvPr/>
        </p:nvSpPr>
        <p:spPr>
          <a:xfrm>
            <a:off x="9894338" y="6510404"/>
            <a:ext cx="229766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/>
              <a:t>(Foto: Gebhard Bieg, Michael Schultz)</a:t>
            </a:r>
            <a:endParaRPr lang="en-US" sz="10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0F8BC31-68B6-48C3-BD03-93A7C07F2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935616"/>
            <a:ext cx="4876800" cy="32480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53687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6CABF8-72BA-4139-B521-E1278BEC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Paleohistopatología</a:t>
            </a:r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8D5BBD1-C44B-499E-9F73-3943E382E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353" y="1690688"/>
            <a:ext cx="4992957" cy="4730619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F616F9F-38E5-4AA7-B991-2C0CC9E0FA87}"/>
              </a:ext>
            </a:extLst>
          </p:cNvPr>
          <p:cNvSpPr txBox="1"/>
          <p:nvPr/>
        </p:nvSpPr>
        <p:spPr>
          <a:xfrm>
            <a:off x="8480940" y="5220978"/>
            <a:ext cx="3309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Hueso cortical y trabecular en las costillas de una persona sana (izquierda) y una persona con osteodistrofia renal (derecha).</a:t>
            </a:r>
            <a:endParaRPr lang="en-US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C964512-7062-4082-979C-920957B836E4}"/>
              </a:ext>
            </a:extLst>
          </p:cNvPr>
          <p:cNvSpPr txBox="1"/>
          <p:nvPr/>
        </p:nvSpPr>
        <p:spPr>
          <a:xfrm>
            <a:off x="6532956" y="6421307"/>
            <a:ext cx="18453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100" dirty="0"/>
              <a:t>Turner-Walker &amp; </a:t>
            </a:r>
            <a:r>
              <a:rPr lang="es-CL" sz="1100" dirty="0" err="1"/>
              <a:t>Mays</a:t>
            </a:r>
            <a:r>
              <a:rPr lang="es-CL" sz="1100" dirty="0"/>
              <a:t>, 2008</a:t>
            </a:r>
            <a:endParaRPr lang="en-US" sz="1100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8144D0A0-53B9-415A-8411-0B5EAEC113BB}"/>
              </a:ext>
            </a:extLst>
          </p:cNvPr>
          <p:cNvGrpSpPr/>
          <p:nvPr/>
        </p:nvGrpSpPr>
        <p:grpSpPr>
          <a:xfrm>
            <a:off x="838200" y="4112948"/>
            <a:ext cx="1955260" cy="2379927"/>
            <a:chOff x="8799510" y="-15370"/>
            <a:chExt cx="2531614" cy="2965021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D7E763E5-6174-4C73-BF6C-A4CE584BE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32478" y="-15370"/>
              <a:ext cx="2398646" cy="2398647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E0849533-6D4C-42E1-85F1-E07556916CA6}"/>
                </a:ext>
              </a:extLst>
            </p:cNvPr>
            <p:cNvSpPr txBox="1"/>
            <p:nvPr/>
          </p:nvSpPr>
          <p:spPr>
            <a:xfrm>
              <a:off x="8799510" y="2297800"/>
              <a:ext cx="2531614" cy="65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1400" dirty="0"/>
                <a:t>Microscopio electrónico de barrido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557153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A98DF1-246E-4AD2-843F-4E5711A0A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Paleohistopatología</a:t>
            </a:r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06D2A16-7530-46E3-A3F1-03B83C9305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5971" y="396875"/>
            <a:ext cx="4371975" cy="6096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477BB95-1751-4D48-96C9-D068ACA26E95}"/>
              </a:ext>
            </a:extLst>
          </p:cNvPr>
          <p:cNvSpPr txBox="1"/>
          <p:nvPr/>
        </p:nvSpPr>
        <p:spPr>
          <a:xfrm>
            <a:off x="1743819" y="5416302"/>
            <a:ext cx="24907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Hiperostosis</a:t>
            </a:r>
            <a:r>
              <a:rPr lang="en-US" dirty="0"/>
              <a:t> </a:t>
            </a:r>
            <a:r>
              <a:rPr lang="en-US" dirty="0" err="1"/>
              <a:t>porótica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de la anemia </a:t>
            </a:r>
            <a:r>
              <a:rPr lang="en-US" dirty="0" err="1"/>
              <a:t>crónica</a:t>
            </a:r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EF00B32-D982-441C-BBDD-7E1DD1D49F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4815" t="1875" r="3808" b="2348"/>
          <a:stretch/>
        </p:blipFill>
        <p:spPr>
          <a:xfrm>
            <a:off x="1875161" y="1972870"/>
            <a:ext cx="2228104" cy="34434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80FFADC3-86DE-43B5-818A-309FE837739F}"/>
              </a:ext>
            </a:extLst>
          </p:cNvPr>
          <p:cNvSpPr txBox="1"/>
          <p:nvPr/>
        </p:nvSpPr>
        <p:spPr>
          <a:xfrm>
            <a:off x="0" y="6575362"/>
            <a:ext cx="328437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http://www.usd.edu/~archlab/paleopics/metabol.html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16BE6EB-A0F9-42AD-810E-AB61D62FCC63}"/>
              </a:ext>
            </a:extLst>
          </p:cNvPr>
          <p:cNvSpPr txBox="1"/>
          <p:nvPr/>
        </p:nvSpPr>
        <p:spPr>
          <a:xfrm>
            <a:off x="9834527" y="6611779"/>
            <a:ext cx="96876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Schultz, 2001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CE72D1B-E124-4943-8112-695B6759378D}"/>
              </a:ext>
            </a:extLst>
          </p:cNvPr>
          <p:cNvSpPr txBox="1"/>
          <p:nvPr/>
        </p:nvSpPr>
        <p:spPr>
          <a:xfrm>
            <a:off x="6946687" y="6203765"/>
            <a:ext cx="3150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dirty="0"/>
              <a:t>Grados de hiperostosis </a:t>
            </a:r>
            <a:r>
              <a:rPr lang="es-CL" dirty="0" err="1"/>
              <a:t>porótica</a:t>
            </a:r>
            <a:endParaRPr lang="en-US" dirty="0"/>
          </a:p>
        </p:txBody>
      </p:sp>
      <p:pic>
        <p:nvPicPr>
          <p:cNvPr id="13" name="Grafik 12" descr="Mikroskop">
            <a:extLst>
              <a:ext uri="{FF2B5EF4-FFF2-40B4-BE49-F238E27FC236}">
                <a16:creationId xmlns:a16="http://schemas.microsoft.com/office/drawing/2014/main" id="{28EEAD86-3875-4501-B232-593BA495ED0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62327" y="48836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4347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462</Words>
  <Application>Microsoft Office PowerPoint</Application>
  <PresentationFormat>Panorámica</PresentationFormat>
  <Paragraphs>102</Paragraphs>
  <Slides>35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Wingdings</vt:lpstr>
      <vt:lpstr>Office</vt:lpstr>
      <vt:lpstr>Micromaterialidad:  Análisis microscópicos y geobioquímicos</vt:lpstr>
      <vt:lpstr>Micromaterialidad</vt:lpstr>
      <vt:lpstr>¿Qué revelan los estudios de micromaterialidad?</vt:lpstr>
      <vt:lpstr>Anatomía microscópica de hueso</vt:lpstr>
      <vt:lpstr>Cremaciones: Análisis de restos óseos quemados</vt:lpstr>
      <vt:lpstr>Cremaciones: Análisis de restos óseos quemados</vt:lpstr>
      <vt:lpstr>Paleohistopatología</vt:lpstr>
      <vt:lpstr>Paleohistopatología</vt:lpstr>
      <vt:lpstr>Paleohistopatología</vt:lpstr>
      <vt:lpstr>Paleohistopatología</vt:lpstr>
      <vt:lpstr>Análisis moleculares</vt:lpstr>
      <vt:lpstr>Cortisol  estrés fisiológico</vt:lpstr>
      <vt:lpstr>Presentación de PowerPoint</vt:lpstr>
      <vt:lpstr>Presentación de PowerPoint</vt:lpstr>
      <vt:lpstr>Genética forense/Arqueogenética</vt:lpstr>
      <vt:lpstr>Uso de ADN (antiguo) en la Bioantropología</vt:lpstr>
      <vt:lpstr>Cementerio El Olivar</vt:lpstr>
      <vt:lpstr>Identificación de Personas Desaparecidas</vt:lpstr>
      <vt:lpstr>Identificación de patógenos antiguos</vt:lpstr>
      <vt:lpstr>Identificación de patógenos antiguos</vt:lpstr>
      <vt:lpstr>Estudios de ancestría</vt:lpstr>
      <vt:lpstr>Isótopos estables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Kornelius Kupczik</dc:creator>
  <cp:lastModifiedBy>Rodrigo</cp:lastModifiedBy>
  <cp:revision>253</cp:revision>
  <dcterms:created xsi:type="dcterms:W3CDTF">2021-09-06T12:30:22Z</dcterms:created>
  <dcterms:modified xsi:type="dcterms:W3CDTF">2024-09-23T02:22:13Z</dcterms:modified>
</cp:coreProperties>
</file>