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67" r:id="rId5"/>
    <p:sldId id="273" r:id="rId6"/>
    <p:sldId id="268" r:id="rId7"/>
    <p:sldId id="269" r:id="rId8"/>
    <p:sldId id="270" r:id="rId9"/>
    <p:sldId id="274" r:id="rId10"/>
    <p:sldId id="272" r:id="rId11"/>
    <p:sldId id="275" r:id="rId12"/>
    <p:sldId id="271" r:id="rId13"/>
    <p:sldId id="276" r:id="rId14"/>
    <p:sldId id="258" r:id="rId15"/>
    <p:sldId id="264" r:id="rId16"/>
    <p:sldId id="265" r:id="rId17"/>
    <p:sldId id="280" r:id="rId18"/>
    <p:sldId id="262" r:id="rId19"/>
    <p:sldId id="281" r:id="rId20"/>
    <p:sldId id="279" r:id="rId21"/>
    <p:sldId id="277"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snapToObjects="1">
      <p:cViewPr varScale="1">
        <p:scale>
          <a:sx n="121" d="100"/>
          <a:sy n="121" d="100"/>
        </p:scale>
        <p:origin x="1904" y="1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s-ES_tradnl"/>
              <a:t>Clic para editar título</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10/11/23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2702019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Vertical Text Placeholder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10/11/23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29494982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 para editar título</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10/11/23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14279412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Content Placeholder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p>
            <a:fld id="{6BFECD78-3C8E-49F2-8FAB-59489D168ABB}" type="datetimeFigureOut">
              <a:rPr lang="en-US" smtClean="0"/>
              <a:t>10/11/23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22759333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Date Placeholder 3"/>
          <p:cNvSpPr>
            <a:spLocks noGrp="1"/>
          </p:cNvSpPr>
          <p:nvPr>
            <p:ph type="dt" sz="half" idx="10"/>
          </p:nvPr>
        </p:nvSpPr>
        <p:spPr/>
        <p:txBody>
          <a:bodyPr/>
          <a:lstStyle/>
          <a:p>
            <a:fld id="{6BFECD78-3C8E-49F2-8FAB-59489D168ABB}" type="datetimeFigureOut">
              <a:rPr lang="en-US" smtClean="0"/>
              <a:t>10/11/23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1798952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5" name="Date Placeholder 4"/>
          <p:cNvSpPr>
            <a:spLocks noGrp="1"/>
          </p:cNvSpPr>
          <p:nvPr>
            <p:ph type="dt" sz="half" idx="10"/>
          </p:nvPr>
        </p:nvSpPr>
        <p:spPr/>
        <p:txBody>
          <a:bodyPr/>
          <a:lstStyle/>
          <a:p>
            <a:fld id="{6BFECD78-3C8E-49F2-8FAB-59489D168ABB}" type="datetimeFigureOut">
              <a:rPr lang="en-US" smtClean="0"/>
              <a:t>10/11/23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1034301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 para editar título</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7" name="Date Placeholder 6"/>
          <p:cNvSpPr>
            <a:spLocks noGrp="1"/>
          </p:cNvSpPr>
          <p:nvPr>
            <p:ph type="dt" sz="half" idx="10"/>
          </p:nvPr>
        </p:nvSpPr>
        <p:spPr/>
        <p:txBody>
          <a:bodyPr/>
          <a:lstStyle/>
          <a:p>
            <a:fld id="{6BFECD78-3C8E-49F2-8FAB-59489D168ABB}" type="datetimeFigureOut">
              <a:rPr lang="en-US" smtClean="0"/>
              <a:t>10/11/23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1417940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Date Placeholder 2"/>
          <p:cNvSpPr>
            <a:spLocks noGrp="1"/>
          </p:cNvSpPr>
          <p:nvPr>
            <p:ph type="dt" sz="half" idx="10"/>
          </p:nvPr>
        </p:nvSpPr>
        <p:spPr/>
        <p:txBody>
          <a:bodyPr/>
          <a:lstStyle/>
          <a:p>
            <a:fld id="{6BFECD78-3C8E-49F2-8FAB-59489D168ABB}" type="datetimeFigureOut">
              <a:rPr lang="en-US" smtClean="0"/>
              <a:t>10/11/23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6560677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FECD78-3C8E-49F2-8FAB-59489D168ABB}" type="datetimeFigureOut">
              <a:rPr lang="en-US" smtClean="0"/>
              <a:t>10/11/23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12491287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t>10/11/23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2730116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a:t>Arrastre la imagen al marcador de posición o haga clic en el icono para agregar</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6BFECD78-3C8E-49F2-8FAB-59489D168ABB}" type="datetimeFigureOut">
              <a:rPr lang="en-US" smtClean="0"/>
              <a:t>10/11/23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B56013-B943-42BA-886F-6F9D4EB85E9D}" type="slidenum">
              <a:rPr lang="en-US" smtClean="0"/>
              <a:t>‹Nº›</a:t>
            </a:fld>
            <a:endParaRPr lang="en-US"/>
          </a:p>
        </p:txBody>
      </p:sp>
    </p:spTree>
    <p:extLst>
      <p:ext uri="{BB962C8B-B14F-4D97-AF65-F5344CB8AC3E}">
        <p14:creationId xmlns:p14="http://schemas.microsoft.com/office/powerpoint/2010/main" val="506574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 para editar título</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FECD78-3C8E-49F2-8FAB-59489D168ABB}" type="datetimeFigureOut">
              <a:rPr lang="en-US" smtClean="0"/>
              <a:t>10/11/23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FB56013-B943-42BA-886F-6F9D4EB85E9D}" type="slidenum">
              <a:rPr lang="en-US" smtClean="0"/>
              <a:t>‹Nº›</a:t>
            </a:fld>
            <a:endParaRPr lang="en-US"/>
          </a:p>
        </p:txBody>
      </p:sp>
    </p:spTree>
    <p:extLst>
      <p:ext uri="{BB962C8B-B14F-4D97-AF65-F5344CB8AC3E}">
        <p14:creationId xmlns:p14="http://schemas.microsoft.com/office/powerpoint/2010/main" val="2557711237"/>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a:t>J. </a:t>
            </a:r>
            <a:r>
              <a:rPr lang="es-ES" dirty="0" err="1"/>
              <a:t>Derrida</a:t>
            </a:r>
            <a:br>
              <a:rPr lang="es-ES" dirty="0"/>
            </a:br>
            <a:r>
              <a:rPr lang="es-ES" dirty="0" err="1"/>
              <a:t>archi</a:t>
            </a:r>
            <a:r>
              <a:rPr lang="es-ES" dirty="0"/>
              <a:t>-escritura y “escritura”</a:t>
            </a:r>
          </a:p>
        </p:txBody>
      </p:sp>
    </p:spTree>
    <p:extLst>
      <p:ext uri="{BB962C8B-B14F-4D97-AF65-F5344CB8AC3E}">
        <p14:creationId xmlns:p14="http://schemas.microsoft.com/office/powerpoint/2010/main" val="37161579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ángulo 1"/>
          <p:cNvSpPr>
            <a:spLocks noChangeArrowheads="1"/>
          </p:cNvSpPr>
          <p:nvPr/>
        </p:nvSpPr>
        <p:spPr bwMode="auto">
          <a:xfrm>
            <a:off x="250825" y="1304925"/>
            <a:ext cx="8893175" cy="5264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ES_tradnl" sz="2800"/>
              <a:t>Mi padre, como yo, es hijo ilustre de Cunco. Él fue alcalde y regidor durante un período de veinte años. Miembro del Partido Radical, apoyó a Allende. Él, en Cunco, era profesor de la escuela en que yo llegué a estudiar; era presidente de los profesores, superintendente del cuerpo de bomberos, presidente del principal equipo deportivo, presidente del coro polifónico, o sea, un hombre que se entregó absolutamente a la vida social, tanto en la ayuda de los de su gente, como de la gente chilena. Mi mamá lo ayudó con todo su silencio, su tranquilidad, su paciencia infinita.</a:t>
            </a:r>
          </a:p>
        </p:txBody>
      </p:sp>
    </p:spTree>
    <p:extLst>
      <p:ext uri="{BB962C8B-B14F-4D97-AF65-F5344CB8AC3E}">
        <p14:creationId xmlns:p14="http://schemas.microsoft.com/office/powerpoint/2010/main" val="24267088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17715" y="241301"/>
            <a:ext cx="4481286" cy="2622030"/>
          </a:xfrm>
          <a:prstGeom prst="rect">
            <a:avLst/>
          </a:prstGeom>
        </p:spPr>
      </p:pic>
      <p:sp>
        <p:nvSpPr>
          <p:cNvPr id="3" name="CuadroTexto 2"/>
          <p:cNvSpPr txBox="1"/>
          <p:nvPr/>
        </p:nvSpPr>
        <p:spPr>
          <a:xfrm>
            <a:off x="217714" y="2863331"/>
            <a:ext cx="3937000" cy="923330"/>
          </a:xfrm>
          <a:prstGeom prst="rect">
            <a:avLst/>
          </a:prstGeom>
          <a:noFill/>
        </p:spPr>
        <p:txBody>
          <a:bodyPr wrap="square" rtlCol="0">
            <a:spAutoFit/>
          </a:bodyPr>
          <a:lstStyle/>
          <a:p>
            <a:r>
              <a:rPr lang="es-ES" dirty="0"/>
              <a:t>Carta del </a:t>
            </a:r>
            <a:r>
              <a:rPr lang="es-ES" dirty="0" err="1"/>
              <a:t>longko</a:t>
            </a:r>
            <a:r>
              <a:rPr lang="es-ES" dirty="0"/>
              <a:t> José María Bulnes </a:t>
            </a:r>
            <a:r>
              <a:rPr lang="es-ES" dirty="0" err="1"/>
              <a:t>Llanquitruz</a:t>
            </a:r>
            <a:r>
              <a:rPr lang="es-ES" dirty="0"/>
              <a:t> al comandante Benito Villar 1855</a:t>
            </a:r>
          </a:p>
        </p:txBody>
      </p:sp>
      <p:pic>
        <p:nvPicPr>
          <p:cNvPr id="4" name="Imagen 3"/>
          <p:cNvPicPr>
            <a:picLocks noChangeAspect="1"/>
          </p:cNvPicPr>
          <p:nvPr/>
        </p:nvPicPr>
        <p:blipFill>
          <a:blip r:embed="rId3"/>
          <a:stretch>
            <a:fillRect/>
          </a:stretch>
        </p:blipFill>
        <p:spPr>
          <a:xfrm>
            <a:off x="5961743" y="241300"/>
            <a:ext cx="2910114" cy="4373122"/>
          </a:xfrm>
          <a:prstGeom prst="rect">
            <a:avLst/>
          </a:prstGeom>
        </p:spPr>
      </p:pic>
      <p:sp>
        <p:nvSpPr>
          <p:cNvPr id="5" name="CuadroTexto 4"/>
          <p:cNvSpPr txBox="1"/>
          <p:nvPr/>
        </p:nvSpPr>
        <p:spPr>
          <a:xfrm>
            <a:off x="6760029" y="4804620"/>
            <a:ext cx="2111828" cy="369332"/>
          </a:xfrm>
          <a:prstGeom prst="rect">
            <a:avLst/>
          </a:prstGeom>
          <a:noFill/>
        </p:spPr>
        <p:txBody>
          <a:bodyPr wrap="square" rtlCol="0">
            <a:spAutoFit/>
          </a:bodyPr>
          <a:lstStyle/>
          <a:p>
            <a:r>
              <a:rPr lang="es-ES" dirty="0"/>
              <a:t>El Araucano 1937</a:t>
            </a:r>
          </a:p>
        </p:txBody>
      </p:sp>
      <p:pic>
        <p:nvPicPr>
          <p:cNvPr id="6" name="1 Imagen" descr="aburto2.jpg"/>
          <p:cNvPicPr>
            <a:picLocks noChangeAspect="1"/>
          </p:cNvPicPr>
          <p:nvPr/>
        </p:nvPicPr>
        <p:blipFill>
          <a:blip r:embed="rId4" cstate="print"/>
          <a:stretch>
            <a:fillRect/>
          </a:stretch>
        </p:blipFill>
        <p:spPr>
          <a:xfrm>
            <a:off x="982228" y="3497134"/>
            <a:ext cx="4471515" cy="3353636"/>
          </a:xfrm>
          <a:prstGeom prst="rect">
            <a:avLst/>
          </a:prstGeom>
        </p:spPr>
      </p:pic>
      <p:sp>
        <p:nvSpPr>
          <p:cNvPr id="7" name="CuadroTexto 6"/>
          <p:cNvSpPr txBox="1"/>
          <p:nvPr/>
        </p:nvSpPr>
        <p:spPr>
          <a:xfrm>
            <a:off x="5215262" y="5969000"/>
            <a:ext cx="3685624" cy="646331"/>
          </a:xfrm>
          <a:prstGeom prst="rect">
            <a:avLst/>
          </a:prstGeom>
          <a:noFill/>
        </p:spPr>
        <p:txBody>
          <a:bodyPr wrap="none" rtlCol="0">
            <a:spAutoFit/>
          </a:bodyPr>
          <a:lstStyle/>
          <a:p>
            <a:r>
              <a:rPr lang="es-ES" dirty="0"/>
              <a:t>Libro Diario Manuel Aburto </a:t>
            </a:r>
            <a:r>
              <a:rPr lang="es-ES" dirty="0" err="1"/>
              <a:t>Panguilef</a:t>
            </a:r>
            <a:endParaRPr lang="es-ES" dirty="0"/>
          </a:p>
          <a:p>
            <a:r>
              <a:rPr lang="es-ES" dirty="0"/>
              <a:t>1948</a:t>
            </a:r>
          </a:p>
        </p:txBody>
      </p:sp>
    </p:spTree>
    <p:extLst>
      <p:ext uri="{BB962C8B-B14F-4D97-AF65-F5344CB8AC3E}">
        <p14:creationId xmlns:p14="http://schemas.microsoft.com/office/powerpoint/2010/main" val="1045011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ángulo 1"/>
          <p:cNvSpPr>
            <a:spLocks noChangeArrowheads="1"/>
          </p:cNvSpPr>
          <p:nvPr/>
        </p:nvSpPr>
        <p:spPr bwMode="auto">
          <a:xfrm>
            <a:off x="107950" y="336550"/>
            <a:ext cx="8856663" cy="5908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ES_tradnl" b="1"/>
              <a:t>Huella = palabra = gesto</a:t>
            </a:r>
            <a:endParaRPr lang="es-ES_tradnl"/>
          </a:p>
          <a:p>
            <a:r>
              <a:rPr lang="es-ES_tradnl"/>
              <a:t> </a:t>
            </a:r>
            <a:endParaRPr lang="es-ES_tradnl" sz="2400"/>
          </a:p>
          <a:p>
            <a:r>
              <a:rPr lang="es-ES_tradnl" sz="2400"/>
              <a:t>A nosotros nos consideran una cultura que no ha dejado huellas, porque no ha dejado grandes objetos. </a:t>
            </a:r>
          </a:p>
          <a:p>
            <a:r>
              <a:rPr lang="es-ES_tradnl" sz="2400"/>
              <a:t>(…)</a:t>
            </a:r>
          </a:p>
          <a:p>
            <a:r>
              <a:rPr lang="es-ES_tradnl" sz="2400"/>
              <a:t> </a:t>
            </a:r>
          </a:p>
          <a:p>
            <a:r>
              <a:rPr lang="es-ES_tradnl" sz="2400"/>
              <a:t>La palabra no tiene el brillo que debiera tener, entonces nosotros levantamos este monumento que nos han entregado nuestros antepasados y que hoy está en un bilingüismo y si no es en esto, está en algo que es más esencial que el sonido: el gesto. Tú puedes hablar un perfecto inglés, pero serás un chileno hablando un perfecto inglés; teniendo la gestualidad de un chileno. Jamás podrás tener la gestualidad de un inglés, porque no tienes esa experiencia de vida. Yo seré un mapuche hablando un perfecto inglés, pero hablando ese inglés con mi espíritu mapuche, que es el mundo que me habita</a:t>
            </a:r>
            <a:r>
              <a:rPr lang="es-ES_tradnl"/>
              <a:t>. </a:t>
            </a:r>
            <a:endParaRPr lang="es-ES"/>
          </a:p>
        </p:txBody>
      </p:sp>
    </p:spTree>
    <p:extLst>
      <p:ext uri="{BB962C8B-B14F-4D97-AF65-F5344CB8AC3E}">
        <p14:creationId xmlns:p14="http://schemas.microsoft.com/office/powerpoint/2010/main" val="8647897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4" descr="IMG_1304"/>
          <p:cNvPicPr>
            <a:picLocks noChangeAspect="1" noChangeArrowheads="1"/>
          </p:cNvPicPr>
          <p:nvPr/>
        </p:nvPicPr>
        <p:blipFill>
          <a:blip r:embed="rId2">
            <a:lum contrast="48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750815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229158" y="387329"/>
            <a:ext cx="7884097" cy="2718692"/>
          </a:xfrm>
          <a:prstGeom prst="rect">
            <a:avLst/>
          </a:prstGeom>
        </p:spPr>
        <p:txBody>
          <a:bodyPr wrap="square">
            <a:spAutoFit/>
          </a:bodyPr>
          <a:lstStyle/>
          <a:p>
            <a:r>
              <a:rPr lang="es-ES" sz="3200" baseline="30000" dirty="0"/>
              <a:t>“Para empezar, hay que tener en cuenta que los araucanos, mal llamados ‘mapuches’, son mestizos con una fuerte carga blanca, igual que todos los chilenos de norte a sur. Somos descendientes de los conquistadores, los atacameños, los diaguitas, los </a:t>
            </a:r>
            <a:r>
              <a:rPr lang="es-ES" sz="3200" baseline="30000" dirty="0" err="1"/>
              <a:t>picunches</a:t>
            </a:r>
            <a:r>
              <a:rPr lang="es-ES" sz="3200" baseline="30000" dirty="0"/>
              <a:t>, los pehuenches, los </a:t>
            </a:r>
            <a:r>
              <a:rPr lang="es-ES" sz="3200" baseline="30000" dirty="0" err="1"/>
              <a:t>huilliches</a:t>
            </a:r>
            <a:r>
              <a:rPr lang="es-ES" sz="3200" baseline="30000" dirty="0"/>
              <a:t> y otras agrupaciones. Todos ellos han sido parte de una nación física y culturalmente unitaria, que ha construido una república exitosa”</a:t>
            </a:r>
          </a:p>
          <a:p>
            <a:r>
              <a:rPr lang="es-ES" sz="3200" baseline="30000" dirty="0"/>
              <a:t> </a:t>
            </a:r>
            <a:r>
              <a:rPr lang="es-ES" sz="2400" baseline="30000" dirty="0"/>
              <a:t>(Villalobos, Sergio 2017, “La Araucanía y sus falsedades”, </a:t>
            </a:r>
            <a:r>
              <a:rPr lang="es-ES" sz="2400" i="1" baseline="30000" dirty="0"/>
              <a:t>El Mercurio </a:t>
            </a:r>
            <a:r>
              <a:rPr lang="es-ES" sz="2400" baseline="30000" dirty="0"/>
              <a:t>15/01/2017)</a:t>
            </a:r>
            <a:endParaRPr lang="es-ES" sz="2400" dirty="0"/>
          </a:p>
        </p:txBody>
      </p:sp>
      <p:sp>
        <p:nvSpPr>
          <p:cNvPr id="4" name="Rectángulo 3"/>
          <p:cNvSpPr/>
          <p:nvPr/>
        </p:nvSpPr>
        <p:spPr>
          <a:xfrm>
            <a:off x="229158" y="3504135"/>
            <a:ext cx="8424257" cy="2554545"/>
          </a:xfrm>
          <a:prstGeom prst="rect">
            <a:avLst/>
          </a:prstGeom>
        </p:spPr>
        <p:txBody>
          <a:bodyPr wrap="square">
            <a:spAutoFit/>
          </a:bodyPr>
          <a:lstStyle/>
          <a:p>
            <a:r>
              <a:rPr lang="es-ES" sz="3000" baseline="30000" dirty="0">
                <a:solidFill>
                  <a:srgbClr val="FFFF00"/>
                </a:solidFill>
              </a:rPr>
              <a:t>“El </a:t>
            </a:r>
            <a:r>
              <a:rPr lang="es-ES" sz="3000" baseline="30000" dirty="0" err="1">
                <a:solidFill>
                  <a:srgbClr val="FFFF00"/>
                </a:solidFill>
              </a:rPr>
              <a:t>weichafe</a:t>
            </a:r>
            <a:r>
              <a:rPr lang="es-ES" sz="3000" baseline="30000" dirty="0">
                <a:solidFill>
                  <a:srgbClr val="FFFF00"/>
                </a:solidFill>
              </a:rPr>
              <a:t> que reaparece con fuerza es, en las actuales circunstancias, antes que nada, un luchador social, un transmisor de ideas, un militante; en pocas palabras, un dirigente apto para valerse de diversas formas de lucha”</a:t>
            </a:r>
          </a:p>
          <a:p>
            <a:r>
              <a:rPr lang="es-ES" sz="3000" baseline="30000" dirty="0">
                <a:solidFill>
                  <a:srgbClr val="FFFF00"/>
                </a:solidFill>
              </a:rPr>
              <a:t>…  “No estamos organizando una guerra en el sentido común y corriente de esa palabra, o con la perspectiva convencional occidental. La nuestra es también una confrontación cultural y espiritual”</a:t>
            </a:r>
          </a:p>
          <a:p>
            <a:endParaRPr lang="es-ES" sz="3000" baseline="30000" dirty="0">
              <a:solidFill>
                <a:srgbClr val="FFFF00"/>
              </a:solidFill>
            </a:endParaRPr>
          </a:p>
          <a:p>
            <a:r>
              <a:rPr lang="es-ES" sz="3000" baseline="30000" dirty="0">
                <a:solidFill>
                  <a:srgbClr val="FFFF00"/>
                </a:solidFill>
              </a:rPr>
              <a:t> (</a:t>
            </a:r>
            <a:r>
              <a:rPr lang="es-ES" sz="3000" baseline="30000" dirty="0" err="1">
                <a:solidFill>
                  <a:srgbClr val="FFFF00"/>
                </a:solidFill>
              </a:rPr>
              <a:t>Llaitul</a:t>
            </a:r>
            <a:r>
              <a:rPr lang="es-ES" sz="3000" baseline="30000" dirty="0">
                <a:solidFill>
                  <a:srgbClr val="FFFF00"/>
                </a:solidFill>
              </a:rPr>
              <a:t> y Arrate 2012: 25).</a:t>
            </a:r>
            <a:endParaRPr lang="es-ES" sz="3000" dirty="0">
              <a:solidFill>
                <a:srgbClr val="FFFF00"/>
              </a:solidFill>
            </a:endParaRPr>
          </a:p>
        </p:txBody>
      </p:sp>
    </p:spTree>
    <p:extLst>
      <p:ext uri="{BB962C8B-B14F-4D97-AF65-F5344CB8AC3E}">
        <p14:creationId xmlns:p14="http://schemas.microsoft.com/office/powerpoint/2010/main" val="2535226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4" descr="namuncu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7875" y="20638"/>
            <a:ext cx="2660650" cy="6837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8371" name="Picture 4"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305425"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0137518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24940" y="1216416"/>
            <a:ext cx="4726079" cy="3140556"/>
          </a:xfrm>
          <a:prstGeom prst="rect">
            <a:avLst/>
          </a:prstGeom>
        </p:spPr>
      </p:pic>
      <p:pic>
        <p:nvPicPr>
          <p:cNvPr id="3" name="Picture 2" descr="C:\Users\omoyo tumor\Documents\mapuches y anglicanos\mapuches (D)\16.jpg"/>
          <p:cNvPicPr>
            <a:picLocks noChangeAspect="1" noChangeArrowheads="1"/>
          </p:cNvPicPr>
          <p:nvPr/>
        </p:nvPicPr>
        <p:blipFill rotWithShape="1">
          <a:blip r:embed="rId3" cstate="print"/>
          <a:srcRect l="6466" r="6168"/>
          <a:stretch/>
        </p:blipFill>
        <p:spPr bwMode="auto">
          <a:xfrm>
            <a:off x="4840941" y="571849"/>
            <a:ext cx="4303059" cy="4335723"/>
          </a:xfrm>
          <a:prstGeom prst="rect">
            <a:avLst/>
          </a:prstGeom>
          <a:noFill/>
        </p:spPr>
      </p:pic>
    </p:spTree>
    <p:extLst>
      <p:ext uri="{BB962C8B-B14F-4D97-AF65-F5344CB8AC3E}">
        <p14:creationId xmlns:p14="http://schemas.microsoft.com/office/powerpoint/2010/main" val="39065475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a:stretch>
            <a:fillRect/>
          </a:stretch>
        </p:blipFill>
        <p:spPr>
          <a:xfrm>
            <a:off x="-151940" y="18987"/>
            <a:ext cx="4726079" cy="3140556"/>
          </a:xfrm>
          <a:prstGeom prst="rect">
            <a:avLst/>
          </a:prstGeom>
        </p:spPr>
      </p:pic>
      <p:pic>
        <p:nvPicPr>
          <p:cNvPr id="3" name="Picture 2" descr="C:\Users\omoyo tumor\Documents\mapuches y anglicanos\mapuches (D)\16.jpg"/>
          <p:cNvPicPr>
            <a:picLocks noChangeAspect="1" noChangeArrowheads="1"/>
          </p:cNvPicPr>
          <p:nvPr/>
        </p:nvPicPr>
        <p:blipFill rotWithShape="1">
          <a:blip r:embed="rId3" cstate="print"/>
          <a:srcRect l="6466" r="6168"/>
          <a:stretch/>
        </p:blipFill>
        <p:spPr bwMode="auto">
          <a:xfrm>
            <a:off x="4840941" y="28407"/>
            <a:ext cx="4303059" cy="4335723"/>
          </a:xfrm>
          <a:prstGeom prst="rect">
            <a:avLst/>
          </a:prstGeom>
          <a:noFill/>
        </p:spPr>
      </p:pic>
      <p:sp>
        <p:nvSpPr>
          <p:cNvPr id="4" name="CuadroTexto 3"/>
          <p:cNvSpPr txBox="1"/>
          <p:nvPr/>
        </p:nvSpPr>
        <p:spPr>
          <a:xfrm>
            <a:off x="326571" y="3918857"/>
            <a:ext cx="7928429" cy="3046988"/>
          </a:xfrm>
          <a:prstGeom prst="rect">
            <a:avLst/>
          </a:prstGeom>
          <a:noFill/>
        </p:spPr>
        <p:txBody>
          <a:bodyPr wrap="square" rtlCol="0">
            <a:spAutoFit/>
          </a:bodyPr>
          <a:lstStyle/>
          <a:p>
            <a:r>
              <a:rPr lang="es-ES" sz="3200" dirty="0"/>
              <a:t>oral					escrito</a:t>
            </a:r>
          </a:p>
          <a:p>
            <a:r>
              <a:rPr lang="es-ES" sz="3200" dirty="0"/>
              <a:t>Rural					urbano</a:t>
            </a:r>
          </a:p>
          <a:p>
            <a:r>
              <a:rPr lang="es-ES" sz="3200" dirty="0"/>
              <a:t>Comunitario (sin </a:t>
            </a:r>
            <a:r>
              <a:rPr lang="es-ES" sz="3200" dirty="0" err="1"/>
              <a:t>np</a:t>
            </a:r>
            <a:r>
              <a:rPr lang="es-ES" sz="3200" dirty="0"/>
              <a:t>)		individual (con </a:t>
            </a:r>
            <a:r>
              <a:rPr lang="es-ES" sz="3200" dirty="0" err="1"/>
              <a:t>np</a:t>
            </a:r>
            <a:r>
              <a:rPr lang="es-ES" sz="3200" dirty="0"/>
              <a:t>)</a:t>
            </a:r>
          </a:p>
          <a:p>
            <a:r>
              <a:rPr lang="es-ES" sz="3200" dirty="0"/>
              <a:t>Tradición				modernidad</a:t>
            </a:r>
          </a:p>
          <a:p>
            <a:r>
              <a:rPr lang="es-ES" sz="3200" dirty="0"/>
              <a:t>Espiritualidad			Secularización</a:t>
            </a:r>
          </a:p>
          <a:p>
            <a:endParaRPr lang="es-ES" sz="3200" dirty="0"/>
          </a:p>
        </p:txBody>
      </p:sp>
    </p:spTree>
    <p:extLst>
      <p:ext uri="{BB962C8B-B14F-4D97-AF65-F5344CB8AC3E}">
        <p14:creationId xmlns:p14="http://schemas.microsoft.com/office/powerpoint/2010/main" val="20161689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descr="catri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6" y="1806738"/>
            <a:ext cx="2351784" cy="33809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4" descr="namuncur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0638"/>
            <a:ext cx="2660650" cy="68373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CuadroTexto 1"/>
          <p:cNvSpPr txBox="1"/>
          <p:nvPr/>
        </p:nvSpPr>
        <p:spPr>
          <a:xfrm>
            <a:off x="250826" y="5634874"/>
            <a:ext cx="1633455" cy="369332"/>
          </a:xfrm>
          <a:prstGeom prst="rect">
            <a:avLst/>
          </a:prstGeom>
          <a:noFill/>
        </p:spPr>
        <p:txBody>
          <a:bodyPr wrap="none" rtlCol="0">
            <a:spAutoFit/>
          </a:bodyPr>
          <a:lstStyle/>
          <a:p>
            <a:r>
              <a:rPr lang="es-ES" dirty="0"/>
              <a:t>Cipriano </a:t>
            </a:r>
            <a:r>
              <a:rPr lang="es-ES" dirty="0" err="1"/>
              <a:t>Catriel</a:t>
            </a:r>
            <a:endParaRPr lang="es-ES" dirty="0"/>
          </a:p>
        </p:txBody>
      </p:sp>
      <p:sp>
        <p:nvSpPr>
          <p:cNvPr id="3" name="CuadroTexto 2"/>
          <p:cNvSpPr txBox="1"/>
          <p:nvPr/>
        </p:nvSpPr>
        <p:spPr>
          <a:xfrm>
            <a:off x="5991667" y="482989"/>
            <a:ext cx="2051613" cy="369332"/>
          </a:xfrm>
          <a:prstGeom prst="rect">
            <a:avLst/>
          </a:prstGeom>
          <a:noFill/>
        </p:spPr>
        <p:txBody>
          <a:bodyPr wrap="none" rtlCol="0">
            <a:spAutoFit/>
          </a:bodyPr>
          <a:lstStyle/>
          <a:p>
            <a:r>
              <a:rPr lang="es-ES" dirty="0"/>
              <a:t>Manuel </a:t>
            </a:r>
            <a:r>
              <a:rPr lang="es-ES" dirty="0" err="1"/>
              <a:t>Namuncura</a:t>
            </a:r>
            <a:endParaRPr lang="es-ES" dirty="0"/>
          </a:p>
        </p:txBody>
      </p:sp>
      <p:sp>
        <p:nvSpPr>
          <p:cNvPr id="6" name="CuadroTexto 5"/>
          <p:cNvSpPr txBox="1"/>
          <p:nvPr/>
        </p:nvSpPr>
        <p:spPr>
          <a:xfrm>
            <a:off x="250826" y="482989"/>
            <a:ext cx="2017031" cy="954107"/>
          </a:xfrm>
          <a:prstGeom prst="rect">
            <a:avLst/>
          </a:prstGeom>
          <a:noFill/>
        </p:spPr>
        <p:txBody>
          <a:bodyPr wrap="square" rtlCol="0">
            <a:spAutoFit/>
          </a:bodyPr>
          <a:lstStyle/>
          <a:p>
            <a:r>
              <a:rPr lang="es-ES" sz="2800" dirty="0"/>
              <a:t>“generales”</a:t>
            </a:r>
          </a:p>
          <a:p>
            <a:endParaRPr lang="es-ES" sz="2800" dirty="0"/>
          </a:p>
        </p:txBody>
      </p:sp>
    </p:spTree>
    <p:extLst>
      <p:ext uri="{BB962C8B-B14F-4D97-AF65-F5344CB8AC3E}">
        <p14:creationId xmlns:p14="http://schemas.microsoft.com/office/powerpoint/2010/main" val="1726411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7813" r="13228"/>
          <a:stretch/>
        </p:blipFill>
        <p:spPr>
          <a:xfrm>
            <a:off x="3646715" y="471713"/>
            <a:ext cx="3211285" cy="6150429"/>
          </a:xfrm>
          <a:prstGeom prst="rect">
            <a:avLst/>
          </a:prstGeom>
        </p:spPr>
      </p:pic>
      <p:pic>
        <p:nvPicPr>
          <p:cNvPr id="3" name="Imagen 2"/>
          <p:cNvPicPr>
            <a:picLocks noChangeAspect="1"/>
          </p:cNvPicPr>
          <p:nvPr/>
        </p:nvPicPr>
        <p:blipFill>
          <a:blip r:embed="rId3"/>
          <a:stretch>
            <a:fillRect/>
          </a:stretch>
        </p:blipFill>
        <p:spPr>
          <a:xfrm>
            <a:off x="362857" y="1197429"/>
            <a:ext cx="2994311" cy="4299857"/>
          </a:xfrm>
          <a:prstGeom prst="rect">
            <a:avLst/>
          </a:prstGeom>
        </p:spPr>
      </p:pic>
      <p:sp>
        <p:nvSpPr>
          <p:cNvPr id="4" name="CuadroTexto 3"/>
          <p:cNvSpPr txBox="1"/>
          <p:nvPr/>
        </p:nvSpPr>
        <p:spPr>
          <a:xfrm>
            <a:off x="362857" y="6077857"/>
            <a:ext cx="1884575" cy="369332"/>
          </a:xfrm>
          <a:prstGeom prst="rect">
            <a:avLst/>
          </a:prstGeom>
          <a:noFill/>
        </p:spPr>
        <p:txBody>
          <a:bodyPr wrap="none" rtlCol="0">
            <a:spAutoFit/>
          </a:bodyPr>
          <a:lstStyle/>
          <a:p>
            <a:r>
              <a:rPr lang="es-ES" dirty="0"/>
              <a:t>Cornelio Saavedra</a:t>
            </a:r>
          </a:p>
        </p:txBody>
      </p:sp>
      <p:sp>
        <p:nvSpPr>
          <p:cNvPr id="5" name="CuadroTexto 4"/>
          <p:cNvSpPr txBox="1"/>
          <p:nvPr/>
        </p:nvSpPr>
        <p:spPr>
          <a:xfrm>
            <a:off x="7075714" y="816429"/>
            <a:ext cx="1358665" cy="369332"/>
          </a:xfrm>
          <a:prstGeom prst="rect">
            <a:avLst/>
          </a:prstGeom>
          <a:noFill/>
        </p:spPr>
        <p:txBody>
          <a:bodyPr wrap="none" rtlCol="0">
            <a:spAutoFit/>
          </a:bodyPr>
          <a:lstStyle/>
          <a:p>
            <a:r>
              <a:rPr lang="es-ES" dirty="0"/>
              <a:t>Julio A. Roca</a:t>
            </a:r>
          </a:p>
        </p:txBody>
      </p:sp>
      <p:sp>
        <p:nvSpPr>
          <p:cNvPr id="6" name="Rectángulo 5"/>
          <p:cNvSpPr/>
          <p:nvPr/>
        </p:nvSpPr>
        <p:spPr>
          <a:xfrm>
            <a:off x="362857" y="287047"/>
            <a:ext cx="2994311" cy="830997"/>
          </a:xfrm>
          <a:prstGeom prst="rect">
            <a:avLst/>
          </a:prstGeom>
        </p:spPr>
        <p:txBody>
          <a:bodyPr wrap="square">
            <a:spAutoFit/>
          </a:bodyPr>
          <a:lstStyle/>
          <a:p>
            <a:r>
              <a:rPr lang="es-ES" sz="2400" dirty="0"/>
              <a:t>¿Generales o “generales”?</a:t>
            </a:r>
          </a:p>
        </p:txBody>
      </p:sp>
    </p:spTree>
    <p:extLst>
      <p:ext uri="{BB962C8B-B14F-4D97-AF65-F5344CB8AC3E}">
        <p14:creationId xmlns:p14="http://schemas.microsoft.com/office/powerpoint/2010/main" val="2351090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858508" y="930201"/>
            <a:ext cx="7064802" cy="3785652"/>
          </a:xfrm>
          <a:prstGeom prst="rect">
            <a:avLst/>
          </a:prstGeom>
          <a:noFill/>
        </p:spPr>
        <p:txBody>
          <a:bodyPr wrap="square" rtlCol="0">
            <a:spAutoFit/>
          </a:bodyPr>
          <a:lstStyle/>
          <a:p>
            <a:r>
              <a:rPr lang="es-ES_tradnl" sz="2400" dirty="0"/>
              <a:t>Ningún sentido tiene prescindir de los conceptos de la metafísica para hacer vacilar la metafísica; no disponemos de algún lenguaje (…) que sea extraño a  esta historia; no podemos enunciar alguna proposición destructora que no haya debido deslizarse ya en la forma, en la lógica y en los postulados implícitos de lo mismo que ella querría impugnar.</a:t>
            </a:r>
          </a:p>
          <a:p>
            <a:r>
              <a:rPr lang="es-ES_tradnl" dirty="0"/>
              <a:t> </a:t>
            </a:r>
          </a:p>
          <a:p>
            <a:r>
              <a:rPr lang="es-ES_tradnl" dirty="0"/>
              <a:t>(</a:t>
            </a:r>
            <a:r>
              <a:rPr lang="es-ES_tradnl" dirty="0" err="1"/>
              <a:t>Derrida</a:t>
            </a:r>
            <a:r>
              <a:rPr lang="es-ES_tradnl" dirty="0"/>
              <a:t>, J. 1967 “La estructura, el signo y el juego en el discurso de la ciencias humanas” en </a:t>
            </a:r>
            <a:r>
              <a:rPr lang="es-ES_tradnl" i="1" dirty="0" err="1"/>
              <a:t>L’écriture</a:t>
            </a:r>
            <a:r>
              <a:rPr lang="es-ES_tradnl" i="1" dirty="0"/>
              <a:t> et la </a:t>
            </a:r>
            <a:r>
              <a:rPr lang="es-ES_tradnl" i="1" dirty="0" err="1"/>
              <a:t>différence</a:t>
            </a:r>
            <a:r>
              <a:rPr lang="es-ES_tradnl" i="1" dirty="0"/>
              <a:t>, </a:t>
            </a:r>
            <a:r>
              <a:rPr lang="es-ES_tradnl" dirty="0"/>
              <a:t>París: </a:t>
            </a:r>
            <a:r>
              <a:rPr lang="es-ES_tradnl" dirty="0" err="1"/>
              <a:t>Seuil</a:t>
            </a:r>
            <a:r>
              <a:rPr lang="es-ES_tradnl" dirty="0"/>
              <a:t>, p. 412)</a:t>
            </a:r>
          </a:p>
          <a:p>
            <a:endParaRPr lang="es-ES" dirty="0"/>
          </a:p>
        </p:txBody>
      </p:sp>
    </p:spTree>
    <p:extLst>
      <p:ext uri="{BB962C8B-B14F-4D97-AF65-F5344CB8AC3E}">
        <p14:creationId xmlns:p14="http://schemas.microsoft.com/office/powerpoint/2010/main" val="38535036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575733" y="2861733"/>
            <a:ext cx="184666" cy="369332"/>
          </a:xfrm>
          <a:prstGeom prst="rect">
            <a:avLst/>
          </a:prstGeom>
          <a:noFill/>
        </p:spPr>
        <p:txBody>
          <a:bodyPr wrap="none" rtlCol="0">
            <a:spAutoFit/>
          </a:bodyPr>
          <a:lstStyle/>
          <a:p>
            <a:endParaRPr lang="es-ES"/>
          </a:p>
        </p:txBody>
      </p:sp>
      <p:pic>
        <p:nvPicPr>
          <p:cNvPr id="6" name="Imagen 5"/>
          <p:cNvPicPr>
            <a:picLocks noChangeAspect="1"/>
          </p:cNvPicPr>
          <p:nvPr/>
        </p:nvPicPr>
        <p:blipFill>
          <a:blip r:embed="rId2"/>
          <a:stretch>
            <a:fillRect/>
          </a:stretch>
        </p:blipFill>
        <p:spPr>
          <a:xfrm>
            <a:off x="995941" y="370631"/>
            <a:ext cx="5372202" cy="4422133"/>
          </a:xfrm>
          <a:prstGeom prst="rect">
            <a:avLst/>
          </a:prstGeom>
        </p:spPr>
      </p:pic>
      <p:sp>
        <p:nvSpPr>
          <p:cNvPr id="7" name="CuadroTexto 6"/>
          <p:cNvSpPr txBox="1"/>
          <p:nvPr/>
        </p:nvSpPr>
        <p:spPr>
          <a:xfrm>
            <a:off x="2891345" y="5069182"/>
            <a:ext cx="4651183" cy="646331"/>
          </a:xfrm>
          <a:prstGeom prst="rect">
            <a:avLst/>
          </a:prstGeom>
          <a:noFill/>
        </p:spPr>
        <p:txBody>
          <a:bodyPr wrap="none" rtlCol="0">
            <a:spAutoFit/>
          </a:bodyPr>
          <a:lstStyle/>
          <a:p>
            <a:r>
              <a:rPr lang="es-ES" sz="3600" dirty="0"/>
              <a:t>“escritura” </a:t>
            </a:r>
            <a:r>
              <a:rPr lang="es-ES" sz="3600" dirty="0" err="1"/>
              <a:t>nambikwara</a:t>
            </a:r>
            <a:endParaRPr lang="es-ES" sz="3600" dirty="0"/>
          </a:p>
        </p:txBody>
      </p:sp>
    </p:spTree>
    <p:extLst>
      <p:ext uri="{BB962C8B-B14F-4D97-AF65-F5344CB8AC3E}">
        <p14:creationId xmlns:p14="http://schemas.microsoft.com/office/powerpoint/2010/main" val="7576117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78856" y="0"/>
            <a:ext cx="8835474" cy="6863417"/>
          </a:xfrm>
          <a:prstGeom prst="rect">
            <a:avLst/>
          </a:prstGeom>
        </p:spPr>
        <p:txBody>
          <a:bodyPr wrap="square">
            <a:spAutoFit/>
          </a:bodyPr>
          <a:lstStyle/>
          <a:p>
            <a:r>
              <a:rPr lang="es-ES_tradnl" sz="2000" dirty="0"/>
              <a:t>Por el delito de ejercicio ilegal de la profesión y suplantación de sexo fue detenido el sábado al medio día por personal del Servicio de Investigaciones al frente del jefe de la unidad, comisario don Luis Morales Parra, Manuel </a:t>
            </a:r>
            <a:r>
              <a:rPr lang="es-ES_tradnl" sz="2000" dirty="0" err="1"/>
              <a:t>Norín</a:t>
            </a:r>
            <a:r>
              <a:rPr lang="es-ES_tradnl" sz="2000" dirty="0"/>
              <a:t> </a:t>
            </a:r>
            <a:r>
              <a:rPr lang="es-ES_tradnl" sz="2000" dirty="0" err="1"/>
              <a:t>Huaiquipán</a:t>
            </a:r>
            <a:r>
              <a:rPr lang="es-ES_tradnl" sz="2000" dirty="0"/>
              <a:t>, de 29 años, alias “La Machi” o “ Manuela </a:t>
            </a:r>
            <a:r>
              <a:rPr lang="es-ES_tradnl" sz="2000" dirty="0" err="1"/>
              <a:t>Norín</a:t>
            </a:r>
            <a:r>
              <a:rPr lang="es-ES_tradnl" sz="2000" dirty="0"/>
              <a:t>.”</a:t>
            </a:r>
          </a:p>
          <a:p>
            <a:r>
              <a:rPr lang="es-ES_tradnl" sz="2000" dirty="0"/>
              <a:t>La policía el día indicado irrumpió violentamente en la ruca de Ignacia </a:t>
            </a:r>
            <a:r>
              <a:rPr lang="es-ES_tradnl" sz="2000" dirty="0" err="1"/>
              <a:t>Ancamilla</a:t>
            </a:r>
            <a:r>
              <a:rPr lang="es-ES_tradnl" sz="2000" dirty="0"/>
              <a:t> </a:t>
            </a:r>
            <a:r>
              <a:rPr lang="es-ES_tradnl" sz="2000" dirty="0" err="1"/>
              <a:t>Collin</a:t>
            </a:r>
            <a:r>
              <a:rPr lang="es-ES_tradnl" sz="2000" dirty="0"/>
              <a:t>, en la reducción indígena “</a:t>
            </a:r>
            <a:r>
              <a:rPr lang="es-ES_tradnl" sz="2000" dirty="0" err="1"/>
              <a:t>Huequén</a:t>
            </a:r>
            <a:r>
              <a:rPr lang="es-ES_tradnl" sz="2000" dirty="0"/>
              <a:t>”, ubicada en los alrededores del pueblo del mismo nombres. La llegada de los detectives puso término al acto denominado “Machitún” y en el cual la anciana de 80 años María Dolores </a:t>
            </a:r>
            <a:r>
              <a:rPr lang="es-ES_tradnl" sz="2000" dirty="0" err="1"/>
              <a:t>Ancamilla</a:t>
            </a:r>
            <a:r>
              <a:rPr lang="es-ES_tradnl" sz="2000" dirty="0"/>
              <a:t> </a:t>
            </a:r>
            <a:r>
              <a:rPr lang="es-ES_tradnl" sz="2000" dirty="0" err="1"/>
              <a:t>Luipal</a:t>
            </a:r>
            <a:r>
              <a:rPr lang="es-ES_tradnl" sz="2000" dirty="0"/>
              <a:t>, era “tratada” por Manuela </a:t>
            </a:r>
            <a:r>
              <a:rPr lang="es-ES_tradnl" sz="2000" dirty="0" err="1"/>
              <a:t>Norín</a:t>
            </a:r>
            <a:r>
              <a:rPr lang="es-ES_tradnl" sz="2000" dirty="0"/>
              <a:t> que para dar mayor énfasis tocaba rítmicamente el “cultrún” hasta llegar a una especie de frenesí.  </a:t>
            </a:r>
          </a:p>
          <a:p>
            <a:r>
              <a:rPr lang="es-ES_tradnl" sz="2000" dirty="0"/>
              <a:t>Los funcionarios policiales procedieron a requisar todo el “gabinete” de trabajo del </a:t>
            </a:r>
            <a:r>
              <a:rPr lang="es-ES_tradnl" sz="2000" dirty="0" err="1"/>
              <a:t>pseudo</a:t>
            </a:r>
            <a:r>
              <a:rPr lang="es-ES_tradnl" sz="2000" dirty="0"/>
              <a:t> médico que había cobrado la suma de </a:t>
            </a:r>
            <a:r>
              <a:rPr lang="es-ES_tradnl" sz="2000" dirty="0" err="1"/>
              <a:t>Eº</a:t>
            </a:r>
            <a:r>
              <a:rPr lang="es-ES_tradnl" sz="2000" dirty="0"/>
              <a:t> 4, por curaciones y que consistía en el “cultrún”, palillos, hierbas y un tiesto con un líquido negro. Una vez que las cosas se pusieron en claro, quedó en evidencia que Manuela </a:t>
            </a:r>
            <a:r>
              <a:rPr lang="es-ES_tradnl" sz="2000" dirty="0" err="1"/>
              <a:t>Norín</a:t>
            </a:r>
            <a:r>
              <a:rPr lang="es-ES_tradnl" sz="2000" dirty="0"/>
              <a:t> era un hombre que se disfrazaba de mujer para lograr mejores efectos entre los crédulos mapuches.</a:t>
            </a:r>
          </a:p>
          <a:p>
            <a:r>
              <a:rPr lang="es-ES_tradnl" sz="2000" dirty="0"/>
              <a:t>Todos los antecedentes de este singular caso fueron puestos en conocimiento de la justicia ordinaria el lunes en la mañana. Un grupo de indígenas concurrió ese día para pedir que el intendente don Carlos </a:t>
            </a:r>
            <a:r>
              <a:rPr lang="es-ES_tradnl" sz="2000" dirty="0" err="1"/>
              <a:t>Jarpa</a:t>
            </a:r>
            <a:r>
              <a:rPr lang="es-ES_tradnl" sz="2000" dirty="0"/>
              <a:t> intercediera ante la justicia y quedara libre “La Machi”. </a:t>
            </a:r>
          </a:p>
          <a:p>
            <a:r>
              <a:rPr lang="es-ES_tradnl" sz="2000" dirty="0"/>
              <a:t>(en </a:t>
            </a:r>
            <a:r>
              <a:rPr lang="es-ES_tradnl" sz="2000" i="1" dirty="0"/>
              <a:t>El Diario Austral</a:t>
            </a:r>
            <a:r>
              <a:rPr lang="es-ES_tradnl" sz="2000" dirty="0"/>
              <a:t> 1962.- “Acusada de ejercicio ilegal de la profesión fue detenida una ‘machi’”, 17 de Marzo 1962)</a:t>
            </a:r>
            <a:endParaRPr lang="es-ES" sz="2000" dirty="0"/>
          </a:p>
        </p:txBody>
      </p:sp>
    </p:spTree>
    <p:extLst>
      <p:ext uri="{BB962C8B-B14F-4D97-AF65-F5344CB8AC3E}">
        <p14:creationId xmlns:p14="http://schemas.microsoft.com/office/powerpoint/2010/main" val="42694652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178856" y="0"/>
            <a:ext cx="8835474" cy="6863417"/>
          </a:xfrm>
          <a:prstGeom prst="rect">
            <a:avLst/>
          </a:prstGeom>
        </p:spPr>
        <p:txBody>
          <a:bodyPr wrap="square">
            <a:spAutoFit/>
          </a:bodyPr>
          <a:lstStyle/>
          <a:p>
            <a:r>
              <a:rPr lang="es-ES_tradnl" sz="2000" dirty="0"/>
              <a:t>Por el delito de ejercicio ilegal de la profesión y suplantación de sexo fue detenido el sábado al medio día por personal del Servicio de Investigaciones al frente del jefe de la unidad, comisario don Luis Morales Parra, Manuel </a:t>
            </a:r>
            <a:r>
              <a:rPr lang="es-ES_tradnl" sz="2000" dirty="0" err="1"/>
              <a:t>Norín</a:t>
            </a:r>
            <a:r>
              <a:rPr lang="es-ES_tradnl" sz="2000" dirty="0"/>
              <a:t> </a:t>
            </a:r>
            <a:r>
              <a:rPr lang="es-ES_tradnl" sz="2000" dirty="0" err="1"/>
              <a:t>Huaiquipán</a:t>
            </a:r>
            <a:r>
              <a:rPr lang="es-ES_tradnl" sz="2000" dirty="0"/>
              <a:t>, de 29 años, alias </a:t>
            </a:r>
            <a:r>
              <a:rPr lang="es-ES_tradnl" sz="2000" dirty="0">
                <a:solidFill>
                  <a:srgbClr val="FFFF00"/>
                </a:solidFill>
              </a:rPr>
              <a:t>“La Machi” </a:t>
            </a:r>
            <a:r>
              <a:rPr lang="es-ES_tradnl" sz="2000" dirty="0"/>
              <a:t>o </a:t>
            </a:r>
            <a:r>
              <a:rPr lang="es-ES_tradnl" sz="2000" dirty="0">
                <a:solidFill>
                  <a:srgbClr val="FFFF00"/>
                </a:solidFill>
              </a:rPr>
              <a:t>“ Manuela </a:t>
            </a:r>
            <a:r>
              <a:rPr lang="es-ES_tradnl" sz="2000" dirty="0" err="1">
                <a:solidFill>
                  <a:srgbClr val="FFFF00"/>
                </a:solidFill>
              </a:rPr>
              <a:t>Norín</a:t>
            </a:r>
            <a:r>
              <a:rPr lang="es-ES_tradnl" sz="2000" dirty="0">
                <a:solidFill>
                  <a:srgbClr val="FFFF00"/>
                </a:solidFill>
              </a:rPr>
              <a:t>.”</a:t>
            </a:r>
          </a:p>
          <a:p>
            <a:r>
              <a:rPr lang="es-ES_tradnl" sz="2000" dirty="0"/>
              <a:t>La policía el día indicado irrumpió violentamente en la ruca de Ignacia </a:t>
            </a:r>
            <a:r>
              <a:rPr lang="es-ES_tradnl" sz="2000" dirty="0" err="1"/>
              <a:t>Ancamilla</a:t>
            </a:r>
            <a:r>
              <a:rPr lang="es-ES_tradnl" sz="2000" dirty="0"/>
              <a:t> </a:t>
            </a:r>
            <a:r>
              <a:rPr lang="es-ES_tradnl" sz="2000" dirty="0" err="1"/>
              <a:t>Collin</a:t>
            </a:r>
            <a:r>
              <a:rPr lang="es-ES_tradnl" sz="2000" dirty="0"/>
              <a:t>, en la reducción indígena </a:t>
            </a:r>
            <a:r>
              <a:rPr lang="es-ES_tradnl" sz="2000" dirty="0">
                <a:solidFill>
                  <a:srgbClr val="FFFF00"/>
                </a:solidFill>
              </a:rPr>
              <a:t>“</a:t>
            </a:r>
            <a:r>
              <a:rPr lang="es-ES_tradnl" sz="2000" dirty="0" err="1">
                <a:solidFill>
                  <a:srgbClr val="FFFF00"/>
                </a:solidFill>
              </a:rPr>
              <a:t>Huequén</a:t>
            </a:r>
            <a:r>
              <a:rPr lang="es-ES_tradnl" sz="2000" dirty="0">
                <a:solidFill>
                  <a:srgbClr val="FFFF00"/>
                </a:solidFill>
              </a:rPr>
              <a:t>”</a:t>
            </a:r>
            <a:r>
              <a:rPr lang="es-ES_tradnl" sz="2000" dirty="0"/>
              <a:t>, ubicada en los alrededores del pueblo del mismo nombres. La llegada de los detectives puso término al acto denominado </a:t>
            </a:r>
            <a:r>
              <a:rPr lang="es-ES_tradnl" sz="2000" dirty="0">
                <a:solidFill>
                  <a:srgbClr val="FFFF00"/>
                </a:solidFill>
              </a:rPr>
              <a:t>“Machitún”</a:t>
            </a:r>
            <a:r>
              <a:rPr lang="es-ES_tradnl" sz="2000" dirty="0"/>
              <a:t> y en el cual la anciana de 80 años María Dolores </a:t>
            </a:r>
            <a:r>
              <a:rPr lang="es-ES_tradnl" sz="2000" dirty="0" err="1"/>
              <a:t>Ancamilla</a:t>
            </a:r>
            <a:r>
              <a:rPr lang="es-ES_tradnl" sz="2000" dirty="0"/>
              <a:t> </a:t>
            </a:r>
            <a:r>
              <a:rPr lang="es-ES_tradnl" sz="2000" dirty="0" err="1"/>
              <a:t>Luipal</a:t>
            </a:r>
            <a:r>
              <a:rPr lang="es-ES_tradnl" sz="2000" dirty="0"/>
              <a:t>, era </a:t>
            </a:r>
            <a:r>
              <a:rPr lang="es-ES_tradnl" sz="2000" dirty="0">
                <a:solidFill>
                  <a:srgbClr val="FFFF00"/>
                </a:solidFill>
              </a:rPr>
              <a:t>“tratada”</a:t>
            </a:r>
            <a:r>
              <a:rPr lang="es-ES_tradnl" sz="2000" dirty="0"/>
              <a:t> por Manuela </a:t>
            </a:r>
            <a:r>
              <a:rPr lang="es-ES_tradnl" sz="2000" dirty="0" err="1"/>
              <a:t>Norín</a:t>
            </a:r>
            <a:r>
              <a:rPr lang="es-ES_tradnl" sz="2000" dirty="0"/>
              <a:t> que para dar mayor énfasis tocaba rítmicamente el </a:t>
            </a:r>
            <a:r>
              <a:rPr lang="es-ES_tradnl" sz="2000" dirty="0">
                <a:solidFill>
                  <a:srgbClr val="FFFF00"/>
                </a:solidFill>
              </a:rPr>
              <a:t>“cultrún”</a:t>
            </a:r>
            <a:r>
              <a:rPr lang="es-ES_tradnl" sz="2000" dirty="0"/>
              <a:t> hasta llegar a una especie de frenesí.  </a:t>
            </a:r>
          </a:p>
          <a:p>
            <a:r>
              <a:rPr lang="es-ES_tradnl" sz="2000" dirty="0"/>
              <a:t>Los funcionarios policiales procedieron a requisar todo el </a:t>
            </a:r>
            <a:r>
              <a:rPr lang="es-ES_tradnl" sz="2000" dirty="0">
                <a:solidFill>
                  <a:srgbClr val="FFFF00"/>
                </a:solidFill>
              </a:rPr>
              <a:t>“gabinete”</a:t>
            </a:r>
            <a:r>
              <a:rPr lang="es-ES_tradnl" sz="2000" dirty="0"/>
              <a:t> de trabajo del </a:t>
            </a:r>
            <a:r>
              <a:rPr lang="es-ES_tradnl" sz="2000" dirty="0" err="1">
                <a:solidFill>
                  <a:srgbClr val="FFFF00"/>
                </a:solidFill>
              </a:rPr>
              <a:t>pseudo</a:t>
            </a:r>
            <a:r>
              <a:rPr lang="es-ES_tradnl" sz="2000" dirty="0">
                <a:solidFill>
                  <a:srgbClr val="FFFF00"/>
                </a:solidFill>
              </a:rPr>
              <a:t> médico </a:t>
            </a:r>
            <a:r>
              <a:rPr lang="es-ES_tradnl" sz="2000" dirty="0"/>
              <a:t>que había cobrado la suma de </a:t>
            </a:r>
            <a:r>
              <a:rPr lang="es-ES_tradnl" sz="2000" dirty="0" err="1"/>
              <a:t>Eº</a:t>
            </a:r>
            <a:r>
              <a:rPr lang="es-ES_tradnl" sz="2000" dirty="0"/>
              <a:t> 4, por curaciones y que consistía en el </a:t>
            </a:r>
            <a:r>
              <a:rPr lang="es-ES_tradnl" sz="2000" dirty="0">
                <a:solidFill>
                  <a:srgbClr val="FFFF00"/>
                </a:solidFill>
              </a:rPr>
              <a:t>“cultrún”</a:t>
            </a:r>
            <a:r>
              <a:rPr lang="es-ES_tradnl" sz="2000" dirty="0"/>
              <a:t>, palillos, hierbas y un tiesto con un líquido negro. Una vez que las cosas se pusieron en claro, quedó en evidencia que Manuela </a:t>
            </a:r>
            <a:r>
              <a:rPr lang="es-ES_tradnl" sz="2000" dirty="0" err="1"/>
              <a:t>Norín</a:t>
            </a:r>
            <a:r>
              <a:rPr lang="es-ES_tradnl" sz="2000" dirty="0"/>
              <a:t> era un hombre que se disfrazaba de mujer para lograr mejores efectos entre los crédulos mapuches.</a:t>
            </a:r>
          </a:p>
          <a:p>
            <a:r>
              <a:rPr lang="es-ES_tradnl" sz="2000" dirty="0"/>
              <a:t>Todos los antecedentes de este singular caso fueron puestos en conocimiento de la justicia ordinaria el lunes en la mañana. Un grupo de indígenas concurrió ese día para pedir que el intendente don Carlos </a:t>
            </a:r>
            <a:r>
              <a:rPr lang="es-ES_tradnl" sz="2000" dirty="0" err="1"/>
              <a:t>Jarpa</a:t>
            </a:r>
            <a:r>
              <a:rPr lang="es-ES_tradnl" sz="2000" dirty="0"/>
              <a:t> intercediera ante la justicia y quedara libre </a:t>
            </a:r>
            <a:r>
              <a:rPr lang="es-ES_tradnl" sz="2000" dirty="0">
                <a:solidFill>
                  <a:srgbClr val="FFFF00"/>
                </a:solidFill>
              </a:rPr>
              <a:t>“La Machi”</a:t>
            </a:r>
            <a:r>
              <a:rPr lang="es-ES_tradnl" sz="2000" dirty="0"/>
              <a:t>. </a:t>
            </a:r>
          </a:p>
          <a:p>
            <a:r>
              <a:rPr lang="es-ES_tradnl" sz="2000" dirty="0"/>
              <a:t>(en </a:t>
            </a:r>
            <a:r>
              <a:rPr lang="es-ES_tradnl" sz="2000" i="1" dirty="0"/>
              <a:t>El Diario Austral</a:t>
            </a:r>
            <a:r>
              <a:rPr lang="es-ES_tradnl" sz="2000" dirty="0"/>
              <a:t> 1962.- “Acusada de ejercicio ilegal de la profesión fue detenida una ‘machi’”, 17 de Marzo 1962)</a:t>
            </a:r>
            <a:endParaRPr lang="es-ES" sz="2000" dirty="0"/>
          </a:p>
        </p:txBody>
      </p:sp>
    </p:spTree>
    <p:extLst>
      <p:ext uri="{BB962C8B-B14F-4D97-AF65-F5344CB8AC3E}">
        <p14:creationId xmlns:p14="http://schemas.microsoft.com/office/powerpoint/2010/main" val="7106951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575733" y="2861733"/>
            <a:ext cx="184666" cy="369332"/>
          </a:xfrm>
          <a:prstGeom prst="rect">
            <a:avLst/>
          </a:prstGeom>
          <a:noFill/>
        </p:spPr>
        <p:txBody>
          <a:bodyPr wrap="none" rtlCol="0">
            <a:spAutoFit/>
          </a:bodyPr>
          <a:lstStyle/>
          <a:p>
            <a:endParaRPr lang="es-ES"/>
          </a:p>
        </p:txBody>
      </p:sp>
      <p:pic>
        <p:nvPicPr>
          <p:cNvPr id="5" name="Imagen 4" descr="Captura de pantalla 2019-10-07 a la(s) 18.53.48.png"/>
          <p:cNvPicPr>
            <a:picLocks noChangeAspect="1"/>
          </p:cNvPicPr>
          <p:nvPr/>
        </p:nvPicPr>
        <p:blipFill rotWithShape="1">
          <a:blip r:embed="rId2">
            <a:extLst>
              <a:ext uri="{28A0092B-C50C-407E-A947-70E740481C1C}">
                <a14:useLocalDpi xmlns:a14="http://schemas.microsoft.com/office/drawing/2010/main" val="0"/>
              </a:ext>
            </a:extLst>
          </a:blip>
          <a:srcRect l="13780" t="31013" r="13239" b="10633"/>
          <a:stretch/>
        </p:blipFill>
        <p:spPr>
          <a:xfrm>
            <a:off x="3131840" y="188640"/>
            <a:ext cx="2421331" cy="3456384"/>
          </a:xfrm>
          <a:prstGeom prst="rect">
            <a:avLst/>
          </a:prstGeom>
        </p:spPr>
      </p:pic>
      <p:pic>
        <p:nvPicPr>
          <p:cNvPr id="6" name="Imagen 5"/>
          <p:cNvPicPr>
            <a:picLocks noChangeAspect="1"/>
          </p:cNvPicPr>
          <p:nvPr/>
        </p:nvPicPr>
        <p:blipFill>
          <a:blip r:embed="rId3"/>
          <a:stretch>
            <a:fillRect/>
          </a:stretch>
        </p:blipFill>
        <p:spPr>
          <a:xfrm>
            <a:off x="179512" y="116632"/>
            <a:ext cx="2711833" cy="2232248"/>
          </a:xfrm>
          <a:prstGeom prst="rect">
            <a:avLst/>
          </a:prstGeom>
        </p:spPr>
      </p:pic>
      <p:sp>
        <p:nvSpPr>
          <p:cNvPr id="7" name="CuadroTexto 6"/>
          <p:cNvSpPr txBox="1"/>
          <p:nvPr/>
        </p:nvSpPr>
        <p:spPr>
          <a:xfrm>
            <a:off x="107504" y="2492896"/>
            <a:ext cx="2417924" cy="369332"/>
          </a:xfrm>
          <a:prstGeom prst="rect">
            <a:avLst/>
          </a:prstGeom>
          <a:noFill/>
        </p:spPr>
        <p:txBody>
          <a:bodyPr wrap="none" rtlCol="0">
            <a:spAutoFit/>
          </a:bodyPr>
          <a:lstStyle/>
          <a:p>
            <a:r>
              <a:rPr lang="es-ES" dirty="0"/>
              <a:t>“escritura” </a:t>
            </a:r>
            <a:r>
              <a:rPr lang="es-ES" dirty="0" err="1"/>
              <a:t>nambikwara</a:t>
            </a:r>
            <a:endParaRPr lang="es-ES" dirty="0"/>
          </a:p>
        </p:txBody>
      </p:sp>
      <p:sp>
        <p:nvSpPr>
          <p:cNvPr id="9" name="Rectángulo 8"/>
          <p:cNvSpPr/>
          <p:nvPr/>
        </p:nvSpPr>
        <p:spPr>
          <a:xfrm>
            <a:off x="2987824" y="3717032"/>
            <a:ext cx="3096344" cy="923330"/>
          </a:xfrm>
          <a:prstGeom prst="rect">
            <a:avLst/>
          </a:prstGeom>
        </p:spPr>
        <p:txBody>
          <a:bodyPr wrap="square">
            <a:spAutoFit/>
          </a:bodyPr>
          <a:lstStyle/>
          <a:p>
            <a:r>
              <a:rPr lang="fr-FR" i="1" dirty="0"/>
              <a:t>El </a:t>
            </a:r>
            <a:r>
              <a:rPr lang="fr-FR" i="1" dirty="0" err="1"/>
              <a:t>chamán</a:t>
            </a:r>
            <a:r>
              <a:rPr lang="fr-FR" i="1" dirty="0"/>
              <a:t> que </a:t>
            </a:r>
            <a:r>
              <a:rPr lang="fr-FR" i="1" dirty="0" err="1"/>
              <a:t>telefoneaba</a:t>
            </a:r>
            <a:r>
              <a:rPr lang="fr-FR" i="1" dirty="0"/>
              <a:t> a los </a:t>
            </a:r>
            <a:r>
              <a:rPr lang="fr-FR" i="1" dirty="0" err="1"/>
              <a:t>espíritus</a:t>
            </a:r>
            <a:r>
              <a:rPr lang="fr-FR" i="1" dirty="0"/>
              <a:t> (</a:t>
            </a:r>
            <a:r>
              <a:rPr lang="fr-FR" dirty="0"/>
              <a:t> </a:t>
            </a:r>
            <a:r>
              <a:rPr lang="fr-FR" dirty="0" err="1"/>
              <a:t>Schick</a:t>
            </a:r>
            <a:r>
              <a:rPr lang="fr-FR" dirty="0"/>
              <a:t> 2008)</a:t>
            </a:r>
          </a:p>
          <a:p>
            <a:endParaRPr lang="es-ES" dirty="0"/>
          </a:p>
        </p:txBody>
      </p:sp>
      <p:pic>
        <p:nvPicPr>
          <p:cNvPr id="8" name="Picture 4" descr="namuncura"/>
          <p:cNvPicPr>
            <a:picLocks noChangeAspect="1" noChangeArrowheads="1"/>
          </p:cNvPicPr>
          <p:nvPr/>
        </p:nvPicPr>
        <p:blipFill>
          <a:blip r:embed="rId4" cstate="print"/>
          <a:srcRect/>
          <a:stretch>
            <a:fillRect/>
          </a:stretch>
        </p:blipFill>
        <p:spPr bwMode="auto">
          <a:xfrm>
            <a:off x="6156176" y="116632"/>
            <a:ext cx="2088232" cy="5366357"/>
          </a:xfrm>
          <a:prstGeom prst="rect">
            <a:avLst/>
          </a:prstGeom>
          <a:noFill/>
        </p:spPr>
      </p:pic>
      <p:sp>
        <p:nvSpPr>
          <p:cNvPr id="2" name="CuadroTexto 1"/>
          <p:cNvSpPr txBox="1"/>
          <p:nvPr/>
        </p:nvSpPr>
        <p:spPr>
          <a:xfrm>
            <a:off x="3923928" y="5589240"/>
            <a:ext cx="5149479" cy="369332"/>
          </a:xfrm>
          <a:prstGeom prst="rect">
            <a:avLst/>
          </a:prstGeom>
          <a:noFill/>
        </p:spPr>
        <p:txBody>
          <a:bodyPr wrap="none" rtlCol="0">
            <a:spAutoFit/>
          </a:bodyPr>
          <a:lstStyle/>
          <a:p>
            <a:r>
              <a:rPr lang="fr-FR" dirty="0"/>
              <a:t>Manuel </a:t>
            </a:r>
            <a:r>
              <a:rPr lang="fr-FR" dirty="0" err="1"/>
              <a:t>Namuncura</a:t>
            </a:r>
            <a:r>
              <a:rPr lang="fr-FR" dirty="0"/>
              <a:t> en uniforme de </a:t>
            </a:r>
            <a:r>
              <a:rPr lang="fr-FR" dirty="0" err="1"/>
              <a:t>coronel</a:t>
            </a:r>
            <a:r>
              <a:rPr lang="fr-FR" dirty="0"/>
              <a:t> ca. 1903</a:t>
            </a:r>
          </a:p>
        </p:txBody>
      </p:sp>
    </p:spTree>
    <p:extLst>
      <p:ext uri="{BB962C8B-B14F-4D97-AF65-F5344CB8AC3E}">
        <p14:creationId xmlns:p14="http://schemas.microsoft.com/office/powerpoint/2010/main" val="2827770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575733" y="2861733"/>
            <a:ext cx="184666" cy="369332"/>
          </a:xfrm>
          <a:prstGeom prst="rect">
            <a:avLst/>
          </a:prstGeom>
          <a:noFill/>
        </p:spPr>
        <p:txBody>
          <a:bodyPr wrap="none" rtlCol="0">
            <a:spAutoFit/>
          </a:bodyPr>
          <a:lstStyle/>
          <a:p>
            <a:endParaRPr lang="es-ES"/>
          </a:p>
        </p:txBody>
      </p:sp>
      <p:pic>
        <p:nvPicPr>
          <p:cNvPr id="6" name="Imagen 5"/>
          <p:cNvPicPr>
            <a:picLocks noChangeAspect="1"/>
          </p:cNvPicPr>
          <p:nvPr/>
        </p:nvPicPr>
        <p:blipFill>
          <a:blip r:embed="rId2"/>
          <a:stretch>
            <a:fillRect/>
          </a:stretch>
        </p:blipFill>
        <p:spPr>
          <a:xfrm>
            <a:off x="995941" y="370631"/>
            <a:ext cx="5372202" cy="4422133"/>
          </a:xfrm>
          <a:prstGeom prst="rect">
            <a:avLst/>
          </a:prstGeom>
        </p:spPr>
      </p:pic>
      <p:sp>
        <p:nvSpPr>
          <p:cNvPr id="7" name="CuadroTexto 6"/>
          <p:cNvSpPr txBox="1"/>
          <p:nvPr/>
        </p:nvSpPr>
        <p:spPr>
          <a:xfrm>
            <a:off x="2891345" y="5069182"/>
            <a:ext cx="4651183" cy="646331"/>
          </a:xfrm>
          <a:prstGeom prst="rect">
            <a:avLst/>
          </a:prstGeom>
          <a:noFill/>
        </p:spPr>
        <p:txBody>
          <a:bodyPr wrap="none" rtlCol="0">
            <a:spAutoFit/>
          </a:bodyPr>
          <a:lstStyle/>
          <a:p>
            <a:r>
              <a:rPr lang="es-ES" sz="3600" dirty="0"/>
              <a:t>“escritura” </a:t>
            </a:r>
            <a:r>
              <a:rPr lang="es-ES" sz="3600" dirty="0" err="1"/>
              <a:t>nambikwara</a:t>
            </a:r>
            <a:endParaRPr lang="es-ES" sz="3600" dirty="0"/>
          </a:p>
        </p:txBody>
      </p:sp>
    </p:spTree>
    <p:extLst>
      <p:ext uri="{BB962C8B-B14F-4D97-AF65-F5344CB8AC3E}">
        <p14:creationId xmlns:p14="http://schemas.microsoft.com/office/powerpoint/2010/main" val="2827770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a:blip r:embed="rId2"/>
          <a:stretch>
            <a:fillRect/>
          </a:stretch>
        </p:blipFill>
        <p:spPr>
          <a:xfrm>
            <a:off x="2146300" y="0"/>
            <a:ext cx="4839891" cy="6858000"/>
          </a:xfrm>
          <a:prstGeom prst="rect">
            <a:avLst/>
          </a:prstGeom>
        </p:spPr>
      </p:pic>
      <p:sp>
        <p:nvSpPr>
          <p:cNvPr id="5" name="Rectángulo 4"/>
          <p:cNvSpPr/>
          <p:nvPr/>
        </p:nvSpPr>
        <p:spPr>
          <a:xfrm>
            <a:off x="381000" y="4837837"/>
            <a:ext cx="8581572" cy="1815882"/>
          </a:xfrm>
          <a:prstGeom prst="rect">
            <a:avLst/>
          </a:prstGeom>
        </p:spPr>
        <p:txBody>
          <a:bodyPr wrap="square">
            <a:spAutoFit/>
          </a:bodyPr>
          <a:lstStyle/>
          <a:p>
            <a:r>
              <a:rPr lang="es-CL" sz="2800" dirty="0"/>
              <a:t>González Cangas, Yanko 1999: “Elicura Chihuailaf: los chilenos son como niños mal criados”, en: </a:t>
            </a:r>
            <a:r>
              <a:rPr lang="es-CL" sz="2800" i="1" dirty="0"/>
              <a:t>Héroes Civiles y Santos laicos, palabra y periferia: trece entrevistas a escritores del sur de Chile</a:t>
            </a:r>
            <a:r>
              <a:rPr lang="es-CL" sz="2800" dirty="0"/>
              <a:t>. Ed. Barba de Palo, Valdivia</a:t>
            </a:r>
            <a:r>
              <a:rPr lang="es-ES_tradnl" sz="2800" dirty="0"/>
              <a:t> </a:t>
            </a:r>
          </a:p>
        </p:txBody>
      </p:sp>
    </p:spTree>
    <p:extLst>
      <p:ext uri="{BB962C8B-B14F-4D97-AF65-F5344CB8AC3E}">
        <p14:creationId xmlns:p14="http://schemas.microsoft.com/office/powerpoint/2010/main" val="844375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ángulo 1"/>
          <p:cNvSpPr>
            <a:spLocks noChangeArrowheads="1"/>
          </p:cNvSpPr>
          <p:nvPr/>
        </p:nvSpPr>
        <p:spPr bwMode="auto">
          <a:xfrm>
            <a:off x="0" y="1412875"/>
            <a:ext cx="8604250"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ES_tradnl" b="1" dirty="0"/>
              <a:t>Libro = Otro</a:t>
            </a:r>
            <a:endParaRPr lang="es-ES_tradnl" dirty="0"/>
          </a:p>
          <a:p>
            <a:r>
              <a:rPr lang="es-ES_tradnl" dirty="0"/>
              <a:t> </a:t>
            </a:r>
          </a:p>
          <a:p>
            <a:r>
              <a:rPr lang="es-ES_tradnl" sz="3200" dirty="0"/>
              <a:t>Entonces vino un proceso de encontrarnos con el otro, pero con el otro no como persona. Llegamos a la escuela y nos enfrentamos con estos objetos que eran los libros, objetos que indudablemente eran el «otro» ya que no eran parte de mi vida cotidiana, </a:t>
            </a:r>
          </a:p>
        </p:txBody>
      </p:sp>
    </p:spTree>
    <p:extLst>
      <p:ext uri="{BB962C8B-B14F-4D97-AF65-F5344CB8AC3E}">
        <p14:creationId xmlns:p14="http://schemas.microsoft.com/office/powerpoint/2010/main" val="509526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ángulo 1"/>
          <p:cNvSpPr>
            <a:spLocks noChangeArrowheads="1"/>
          </p:cNvSpPr>
          <p:nvPr/>
        </p:nvSpPr>
        <p:spPr bwMode="auto">
          <a:xfrm>
            <a:off x="28575" y="260350"/>
            <a:ext cx="8864600" cy="624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ES_tradnl" b="1"/>
              <a:t>Palabra = monumento = verdad / escritura = mentira</a:t>
            </a:r>
            <a:endParaRPr lang="es-ES_tradnl"/>
          </a:p>
          <a:p>
            <a:r>
              <a:rPr lang="es-ES_tradnl"/>
              <a:t> </a:t>
            </a:r>
          </a:p>
          <a:p>
            <a:r>
              <a:rPr lang="es-ES_tradnl" sz="2800"/>
              <a:t>Mi abuelo, que era el Lonco de la comunidad, hablaba castellano, pero normalmente hablaba en mapudungún y también nos incentivaba a hablar en buen español. Nos dio educación completa y nos decía a los dos menores: «nosotros pastoreábamos nuestros animales hasta la punta de aquel cerro y de repente nos hicieron firmar unos documentos que decían una cosa y resultó ser otra». Como para nosotros nuestro monumento es la palabra, creemos absolutamente lo que nos dice el otro, porque nuestra cultura está en la oralidad y aquello que nos dijeron no era cierto y de un día para otro no pudimos ingresar a nuestro territorio cotidiano. </a:t>
            </a:r>
          </a:p>
        </p:txBody>
      </p:sp>
    </p:spTree>
    <p:extLst>
      <p:ext uri="{BB962C8B-B14F-4D97-AF65-F5344CB8AC3E}">
        <p14:creationId xmlns:p14="http://schemas.microsoft.com/office/powerpoint/2010/main" val="37488600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ángulo 1"/>
          <p:cNvSpPr>
            <a:spLocks noChangeArrowheads="1"/>
          </p:cNvSpPr>
          <p:nvPr/>
        </p:nvSpPr>
        <p:spPr bwMode="auto">
          <a:xfrm>
            <a:off x="468313" y="1997075"/>
            <a:ext cx="8496300" cy="3078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s-ES_tradnl" b="1"/>
              <a:t>Oposición naturaleza /cultura, original/artificial, oralidad/escritura</a:t>
            </a:r>
            <a:endParaRPr lang="es-ES_tradnl"/>
          </a:p>
          <a:p>
            <a:r>
              <a:rPr lang="es-ES_tradnl"/>
              <a:t> </a:t>
            </a:r>
          </a:p>
          <a:p>
            <a:r>
              <a:rPr lang="es-ES_tradnl" sz="2800"/>
              <a:t>Nosotros tenemos una fuente cultural que está en la ruralidad y hay un grupo, entre los cuales estoy yo, que estuvimos en la fuente y entramos a la otra parte, que es la ciudad, para representarlo de alguna manera en la escritura. </a:t>
            </a:r>
          </a:p>
          <a:p>
            <a:r>
              <a:rPr lang="es-ES_tradnl"/>
              <a:t> </a:t>
            </a:r>
          </a:p>
        </p:txBody>
      </p:sp>
    </p:spTree>
    <p:extLst>
      <p:ext uri="{BB962C8B-B14F-4D97-AF65-F5344CB8AC3E}">
        <p14:creationId xmlns:p14="http://schemas.microsoft.com/office/powerpoint/2010/main" val="1892182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249714" y="1941286"/>
            <a:ext cx="1431652" cy="769441"/>
          </a:xfrm>
          <a:prstGeom prst="rect">
            <a:avLst/>
          </a:prstGeom>
          <a:noFill/>
        </p:spPr>
        <p:txBody>
          <a:bodyPr wrap="none" rtlCol="0">
            <a:spAutoFit/>
          </a:bodyPr>
          <a:lstStyle/>
          <a:p>
            <a:r>
              <a:rPr lang="es-ES" sz="4400" dirty="0"/>
              <a:t>PERO</a:t>
            </a:r>
          </a:p>
        </p:txBody>
      </p:sp>
    </p:spTree>
    <p:extLst>
      <p:ext uri="{BB962C8B-B14F-4D97-AF65-F5344CB8AC3E}">
        <p14:creationId xmlns:p14="http://schemas.microsoft.com/office/powerpoint/2010/main" val="3691328003"/>
      </p:ext>
    </p:extLst>
  </p:cSld>
  <p:clrMapOvr>
    <a:masterClrMapping/>
  </p:clrMapOvr>
</p:sld>
</file>

<file path=ppt/theme/theme1.xml><?xml version="1.0" encoding="utf-8"?>
<a:theme xmlns:a="http://schemas.openxmlformats.org/drawingml/2006/main" name=" Negro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Negro .thmx</Template>
  <TotalTime>1790</TotalTime>
  <Words>1543</Words>
  <Application>Microsoft Macintosh PowerPoint</Application>
  <PresentationFormat>Presentación en pantalla (4:3)</PresentationFormat>
  <Paragraphs>59</Paragraphs>
  <Slides>22</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22</vt:i4>
      </vt:variant>
    </vt:vector>
  </HeadingPairs>
  <TitlesOfParts>
    <vt:vector size="25" baseType="lpstr">
      <vt:lpstr>Arial</vt:lpstr>
      <vt:lpstr>Calibri</vt:lpstr>
      <vt:lpstr> Negro </vt:lpstr>
      <vt:lpstr>J. Derrida archi-escritura y “escritura”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menard</dc:creator>
  <cp:lastModifiedBy>Andre Menard Poupin (menard)</cp:lastModifiedBy>
  <cp:revision>15</cp:revision>
  <dcterms:created xsi:type="dcterms:W3CDTF">2020-07-23T12:35:42Z</dcterms:created>
  <dcterms:modified xsi:type="dcterms:W3CDTF">2023-10-11T15:19:32Z</dcterms:modified>
</cp:coreProperties>
</file>