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4" r:id="rId4"/>
    <p:sldId id="295" r:id="rId5"/>
    <p:sldId id="296" r:id="rId6"/>
    <p:sldId id="297" r:id="rId7"/>
    <p:sldId id="264" r:id="rId8"/>
    <p:sldId id="275" r:id="rId9"/>
    <p:sldId id="265" r:id="rId10"/>
    <p:sldId id="266" r:id="rId11"/>
    <p:sldId id="267" r:id="rId12"/>
    <p:sldId id="292" r:id="rId13"/>
    <p:sldId id="298" r:id="rId14"/>
    <p:sldId id="299" r:id="rId15"/>
    <p:sldId id="268" r:id="rId16"/>
    <p:sldId id="271" r:id="rId17"/>
    <p:sldId id="272" r:id="rId18"/>
    <p:sldId id="273" r:id="rId19"/>
    <p:sldId id="291"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 para editar título</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 para editar título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6BFECD78-3C8E-49F2-8FAB-59489D168ABB}" type="datetimeFigureOut">
              <a:rPr lang="en-US" smtClean="0"/>
              <a:t>6/23/22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6BFECD78-3C8E-49F2-8FAB-59489D168ABB}" type="datetimeFigureOut">
              <a:rPr lang="en-US" smtClean="0"/>
              <a:t>6/23/22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6BFECD78-3C8E-49F2-8FAB-59489D168ABB}" type="datetimeFigureOut">
              <a:rPr lang="en-US" smtClean="0"/>
              <a:t>6/23/22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‹Nº›</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6/23/22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‹Nº›</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Documento_de_Microsoft_Word.docx"/><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_tradnl" dirty="0"/>
              <a:t>Del significante flotante al fetiche afirmativo</a:t>
            </a:r>
            <a:endParaRPr lang="es-ES" dirty="0"/>
          </a:p>
        </p:txBody>
      </p:sp>
      <p:sp>
        <p:nvSpPr>
          <p:cNvPr id="3" name="Subtítulo 2"/>
          <p:cNvSpPr>
            <a:spLocks noGrp="1"/>
          </p:cNvSpPr>
          <p:nvPr>
            <p:ph type="subTitle" idx="1"/>
          </p:nvPr>
        </p:nvSpPr>
        <p:spPr/>
        <p:txBody>
          <a:bodyPr/>
          <a:lstStyle/>
          <a:p>
            <a:r>
              <a:rPr lang="es-ES" dirty="0"/>
              <a:t>J. </a:t>
            </a:r>
            <a:r>
              <a:rPr lang="es-ES" dirty="0" err="1"/>
              <a:t>Pouillon</a:t>
            </a:r>
            <a:r>
              <a:rPr lang="es-ES" dirty="0"/>
              <a:t>, M. </a:t>
            </a:r>
            <a:r>
              <a:rPr lang="es-ES" dirty="0" err="1"/>
              <a:t>Augé</a:t>
            </a:r>
            <a:endParaRPr lang="es-ES" dirty="0"/>
          </a:p>
        </p:txBody>
      </p:sp>
    </p:spTree>
    <p:extLst>
      <p:ext uri="{BB962C8B-B14F-4D97-AF65-F5344CB8AC3E}">
        <p14:creationId xmlns:p14="http://schemas.microsoft.com/office/powerpoint/2010/main" val="401856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bandera terrem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13" y="4389613"/>
            <a:ext cx="2934176" cy="2200633"/>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1603847281"/>
              </p:ext>
            </p:extLst>
          </p:nvPr>
        </p:nvGraphicFramePr>
        <p:xfrm>
          <a:off x="417513" y="190500"/>
          <a:ext cx="8153400" cy="1760538"/>
        </p:xfrm>
        <a:graphic>
          <a:graphicData uri="http://schemas.openxmlformats.org/presentationml/2006/ole">
            <mc:AlternateContent xmlns:mc="http://schemas.openxmlformats.org/markup-compatibility/2006">
              <mc:Choice xmlns:v="urn:schemas-microsoft-com:vml" Requires="v">
                <p:oleObj name="Documento" r:id="rId3" imgW="5765800" imgH="1244600" progId="Word.Document.12">
                  <p:embed/>
                </p:oleObj>
              </mc:Choice>
              <mc:Fallback>
                <p:oleObj name="Documento" r:id="rId3" imgW="5765800" imgH="1244600" progId="Word.Document.12">
                  <p:embed/>
                  <p:pic>
                    <p:nvPicPr>
                      <p:cNvPr id="0" name=""/>
                      <p:cNvPicPr/>
                      <p:nvPr/>
                    </p:nvPicPr>
                    <p:blipFill>
                      <a:blip r:embed="rId4"/>
                      <a:stretch>
                        <a:fillRect/>
                      </a:stretch>
                    </p:blipFill>
                    <p:spPr>
                      <a:xfrm>
                        <a:off x="417513" y="190500"/>
                        <a:ext cx="8153400" cy="1760538"/>
                      </a:xfrm>
                      <a:prstGeom prst="rect">
                        <a:avLst/>
                      </a:prstGeom>
                    </p:spPr>
                  </p:pic>
                </p:oleObj>
              </mc:Fallback>
            </mc:AlternateContent>
          </a:graphicData>
        </a:graphic>
      </p:graphicFrame>
      <p:pic>
        <p:nvPicPr>
          <p:cNvPr id="6" name="Imagen 5" descr="lienzo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13" y="1819309"/>
            <a:ext cx="2468050" cy="2468050"/>
          </a:xfrm>
          <a:prstGeom prst="rect">
            <a:avLst/>
          </a:prstGeom>
        </p:spPr>
      </p:pic>
      <p:pic>
        <p:nvPicPr>
          <p:cNvPr id="7" name="Imagen 6" descr="bander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6530" y="4657367"/>
            <a:ext cx="2904599" cy="1932879"/>
          </a:xfrm>
          <a:prstGeom prst="rect">
            <a:avLst/>
          </a:prstGeom>
        </p:spPr>
      </p:pic>
      <p:pic>
        <p:nvPicPr>
          <p:cNvPr id="8" name="Imagen 7" descr="bandera u.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1818" y="1819309"/>
            <a:ext cx="3441700" cy="2362200"/>
          </a:xfrm>
          <a:prstGeom prst="rect">
            <a:avLst/>
          </a:prstGeom>
        </p:spPr>
      </p:pic>
      <p:sp>
        <p:nvSpPr>
          <p:cNvPr id="9" name="CuadroTexto 8"/>
          <p:cNvSpPr txBox="1"/>
          <p:nvPr/>
        </p:nvSpPr>
        <p:spPr>
          <a:xfrm>
            <a:off x="417513" y="190500"/>
            <a:ext cx="8492292" cy="1477328"/>
          </a:xfrm>
          <a:prstGeom prst="rect">
            <a:avLst/>
          </a:prstGeom>
          <a:noFill/>
        </p:spPr>
        <p:txBody>
          <a:bodyPr wrap="square" rtlCol="0">
            <a:spAutoFit/>
          </a:bodyPr>
          <a:lstStyle/>
          <a:p>
            <a:r>
              <a:rPr lang="es-ES" dirty="0"/>
              <a:t>Fetiche					Símbolo</a:t>
            </a:r>
          </a:p>
          <a:p>
            <a:r>
              <a:rPr lang="es-ES_tradnl" dirty="0"/>
              <a:t>produce a grupo				producido por grupo </a:t>
            </a:r>
          </a:p>
          <a:p>
            <a:r>
              <a:rPr lang="es-ES_tradnl" dirty="0"/>
              <a:t>lo convoca				lo representa</a:t>
            </a:r>
          </a:p>
          <a:p>
            <a:r>
              <a:rPr lang="es-ES_tradnl" dirty="0"/>
              <a:t>Singular 					Reemplazable</a:t>
            </a:r>
          </a:p>
          <a:p>
            <a:r>
              <a:rPr lang="es-ES_tradnl" dirty="0"/>
              <a:t>Inmanencia metonímica 			Dualismo metafórico</a:t>
            </a:r>
            <a:endParaRPr lang="es-ES" dirty="0"/>
          </a:p>
        </p:txBody>
      </p:sp>
    </p:spTree>
    <p:extLst>
      <p:ext uri="{BB962C8B-B14F-4D97-AF65-F5344CB8AC3E}">
        <p14:creationId xmlns:p14="http://schemas.microsoft.com/office/powerpoint/2010/main" val="2313864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989" y="187391"/>
            <a:ext cx="8680815" cy="6001642"/>
          </a:xfrm>
          <a:prstGeom prst="rect">
            <a:avLst/>
          </a:prstGeom>
        </p:spPr>
        <p:txBody>
          <a:bodyPr wrap="square">
            <a:spAutoFit/>
          </a:bodyPr>
          <a:lstStyle/>
          <a:p>
            <a:r>
              <a:rPr lang="es-ES_tradnl" sz="2400" dirty="0"/>
              <a:t>Mundo no dual del paganismo =&gt; inmanencia </a:t>
            </a:r>
            <a:r>
              <a:rPr lang="es-ES_tradnl" sz="2400" dirty="0" err="1"/>
              <a:t>indicial</a:t>
            </a:r>
            <a:endParaRPr lang="es-ES_tradnl" sz="2400" dirty="0"/>
          </a:p>
          <a:p>
            <a:r>
              <a:rPr lang="es-ES_tradnl" sz="2400" dirty="0"/>
              <a:t> </a:t>
            </a:r>
          </a:p>
          <a:p>
            <a:r>
              <a:rPr lang="es-ES_tradnl" sz="2400" dirty="0"/>
              <a:t>Caso chamán = clarividente  No responde a oposiciones</a:t>
            </a:r>
          </a:p>
          <a:p>
            <a:r>
              <a:rPr lang="es-ES_tradnl" sz="2400" dirty="0"/>
              <a:t>Visible / invisible</a:t>
            </a:r>
          </a:p>
          <a:p>
            <a:r>
              <a:rPr lang="es-ES_tradnl" sz="2400" dirty="0"/>
              <a:t>Natural / sobrenatural</a:t>
            </a:r>
          </a:p>
          <a:p>
            <a:endParaRPr lang="es-ES_tradnl" sz="2400" dirty="0"/>
          </a:p>
          <a:p>
            <a:r>
              <a:rPr lang="es-ES_tradnl" sz="2400" dirty="0">
                <a:solidFill>
                  <a:srgbClr val="FFFF00"/>
                </a:solidFill>
              </a:rPr>
              <a:t>Si todo pide interpretación, desde el malestar pasajero o insistente del cuerpo hasta la sequia prolongada, pasando por el descubrimiento de una piedra o la comprobación de una semejanza entre un niño y su abuelo, ello se debe a que “todo es signo” (p.51). </a:t>
            </a:r>
            <a:endParaRPr lang="es-ES_tradnl" sz="2400" dirty="0"/>
          </a:p>
          <a:p>
            <a:endParaRPr lang="es-ES_tradnl" sz="2400" dirty="0"/>
          </a:p>
          <a:p>
            <a:r>
              <a:rPr lang="es-ES_tradnl" sz="2400" dirty="0"/>
              <a:t>Universo de rastros, vigilado por aparatos de adivinación</a:t>
            </a:r>
          </a:p>
          <a:p>
            <a:endParaRPr lang="es-ES_tradnl" sz="2400" dirty="0"/>
          </a:p>
          <a:p>
            <a:r>
              <a:rPr lang="es-ES_tradnl" sz="2400" dirty="0"/>
              <a:t>Rastros no de los efectos leyes causales (mecánicas, generales)</a:t>
            </a:r>
          </a:p>
          <a:p>
            <a:r>
              <a:rPr lang="es-ES_tradnl" sz="2400" dirty="0"/>
              <a:t>Rastros = índices de cierta </a:t>
            </a:r>
            <a:r>
              <a:rPr lang="es-ES_tradnl" sz="2400" dirty="0">
                <a:solidFill>
                  <a:srgbClr val="FFFF00"/>
                </a:solidFill>
              </a:rPr>
              <a:t>intencionalidad</a:t>
            </a:r>
            <a:r>
              <a:rPr lang="es-ES_tradnl" sz="2400" dirty="0"/>
              <a:t> subjetiva (humana o no)</a:t>
            </a:r>
          </a:p>
          <a:p>
            <a:r>
              <a:rPr lang="es-ES_tradnl" sz="2400" dirty="0"/>
              <a:t>	</a:t>
            </a:r>
          </a:p>
        </p:txBody>
      </p:sp>
    </p:spTree>
    <p:extLst>
      <p:ext uri="{BB962C8B-B14F-4D97-AF65-F5344CB8AC3E}">
        <p14:creationId xmlns:p14="http://schemas.microsoft.com/office/powerpoint/2010/main" val="133579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7200" y="95940"/>
            <a:ext cx="3894667" cy="6986528"/>
          </a:xfrm>
          <a:prstGeom prst="rect">
            <a:avLst/>
          </a:prstGeom>
          <a:noFill/>
        </p:spPr>
        <p:txBody>
          <a:bodyPr wrap="square" rtlCol="0">
            <a:spAutoFit/>
          </a:bodyPr>
          <a:lstStyle/>
          <a:p>
            <a:r>
              <a:rPr lang="es-ES" sz="2800" dirty="0"/>
              <a:t>Visible/invisible		</a:t>
            </a:r>
          </a:p>
          <a:p>
            <a:r>
              <a:rPr lang="es-ES" sz="2800" dirty="0"/>
              <a:t>Natural/sobrenatural	</a:t>
            </a:r>
          </a:p>
          <a:p>
            <a:r>
              <a:rPr lang="es-ES" sz="2800" dirty="0"/>
              <a:t>Físico/metafísico</a:t>
            </a:r>
          </a:p>
          <a:p>
            <a:r>
              <a:rPr lang="es-ES" sz="2800" dirty="0"/>
              <a:t>Inmanente/</a:t>
            </a:r>
            <a:r>
              <a:rPr lang="es-ES" sz="2800" dirty="0" err="1"/>
              <a:t>trascendenta</a:t>
            </a:r>
            <a:endParaRPr lang="es-ES" sz="2800" dirty="0"/>
          </a:p>
          <a:p>
            <a:r>
              <a:rPr lang="es-ES" sz="2800" dirty="0"/>
              <a:t>Invisible abstracto</a:t>
            </a:r>
          </a:p>
          <a:p>
            <a:endParaRPr lang="es-ES" sz="2800" dirty="0"/>
          </a:p>
          <a:p>
            <a:endParaRPr lang="es-ES" sz="2800" dirty="0"/>
          </a:p>
          <a:p>
            <a:endParaRPr lang="es-ES" sz="2800" dirty="0"/>
          </a:p>
          <a:p>
            <a:r>
              <a:rPr lang="es-ES" sz="2800" dirty="0"/>
              <a:t>Relacione sociales mediadas por $ (Marx)</a:t>
            </a:r>
          </a:p>
          <a:p>
            <a:pPr marL="457200" indent="-457200">
              <a:buFont typeface="Symbol" charset="0"/>
              <a:buChar char=""/>
            </a:pPr>
            <a:r>
              <a:rPr lang="es-ES" sz="2800" dirty="0"/>
              <a:t>Tiempo trabajo de Humano abstracto</a:t>
            </a:r>
          </a:p>
          <a:p>
            <a:pPr marL="457200" indent="-457200">
              <a:buFont typeface="Symbol" charset="0"/>
              <a:buChar char=""/>
            </a:pPr>
            <a:r>
              <a:rPr lang="es-ES" sz="2800" dirty="0"/>
              <a:t>Fetiche (P. </a:t>
            </a:r>
            <a:r>
              <a:rPr lang="es-ES" sz="2800" dirty="0" err="1"/>
              <a:t>Virno</a:t>
            </a:r>
            <a:r>
              <a:rPr lang="es-ES" sz="2800" dirty="0"/>
              <a:t>)</a:t>
            </a:r>
          </a:p>
          <a:p>
            <a:r>
              <a:rPr lang="es-ES" sz="2800" dirty="0"/>
              <a:t>= materialización de abstracción intangible</a:t>
            </a:r>
          </a:p>
          <a:p>
            <a:endParaRPr lang="es-ES" sz="2800" dirty="0"/>
          </a:p>
        </p:txBody>
      </p:sp>
      <p:sp>
        <p:nvSpPr>
          <p:cNvPr id="3" name="CuadroTexto 2"/>
          <p:cNvSpPr txBox="1"/>
          <p:nvPr/>
        </p:nvSpPr>
        <p:spPr>
          <a:xfrm>
            <a:off x="4995333" y="406400"/>
            <a:ext cx="3776133" cy="7417415"/>
          </a:xfrm>
          <a:prstGeom prst="rect">
            <a:avLst/>
          </a:prstGeom>
          <a:noFill/>
        </p:spPr>
        <p:txBody>
          <a:bodyPr wrap="square" rtlCol="0">
            <a:spAutoFit/>
          </a:bodyPr>
          <a:lstStyle/>
          <a:p>
            <a:r>
              <a:rPr lang="es-ES" sz="2800" dirty="0"/>
              <a:t>Invisible</a:t>
            </a:r>
          </a:p>
          <a:p>
            <a:r>
              <a:rPr lang="es-ES" sz="2800" dirty="0"/>
              <a:t>Inmanente</a:t>
            </a:r>
          </a:p>
          <a:p>
            <a:endParaRPr lang="es-ES" sz="2800" dirty="0"/>
          </a:p>
          <a:p>
            <a:r>
              <a:rPr lang="es-ES" sz="2800" dirty="0"/>
              <a:t>Invisible concreto</a:t>
            </a:r>
          </a:p>
          <a:p>
            <a:endParaRPr lang="es-ES" sz="2800" dirty="0"/>
          </a:p>
          <a:p>
            <a:endParaRPr lang="es-ES" sz="2800" dirty="0"/>
          </a:p>
          <a:p>
            <a:endParaRPr lang="es-ES" sz="2800" dirty="0"/>
          </a:p>
          <a:p>
            <a:r>
              <a:rPr lang="es-ES" sz="2800" dirty="0"/>
              <a:t>Caso relaciones sociales concretas (división natural trabajo, Marx)</a:t>
            </a:r>
          </a:p>
          <a:p>
            <a:r>
              <a:rPr lang="es-ES" sz="2800" dirty="0"/>
              <a:t>Sostenidas por objetos</a:t>
            </a:r>
          </a:p>
          <a:p>
            <a:pPr marL="457200" indent="-457200">
              <a:buFont typeface="Symbol" charset="0"/>
              <a:buChar char=""/>
            </a:pPr>
            <a:r>
              <a:rPr lang="es-ES" sz="2800" dirty="0"/>
              <a:t>Reificación (P. </a:t>
            </a:r>
            <a:r>
              <a:rPr lang="es-ES" sz="2800" dirty="0" err="1"/>
              <a:t>Virno</a:t>
            </a:r>
            <a:r>
              <a:rPr lang="es-ES" sz="2800" dirty="0"/>
              <a:t>)</a:t>
            </a:r>
          </a:p>
          <a:p>
            <a:r>
              <a:rPr lang="es-ES" sz="2800" dirty="0"/>
              <a:t>= materialidad que sostiene relación y términos de relación</a:t>
            </a:r>
          </a:p>
          <a:p>
            <a:endParaRPr lang="es-ES" sz="2800" dirty="0"/>
          </a:p>
          <a:p>
            <a:endParaRPr lang="es-ES" sz="2800" dirty="0"/>
          </a:p>
        </p:txBody>
      </p:sp>
      <p:pic>
        <p:nvPicPr>
          <p:cNvPr id="5" name="Imagen 4" descr="lienzos.jpeg"/>
          <p:cNvPicPr>
            <a:picLocks noChangeAspect="1"/>
          </p:cNvPicPr>
          <p:nvPr/>
        </p:nvPicPr>
        <p:blipFill rotWithShape="1">
          <a:blip r:embed="rId2">
            <a:extLst>
              <a:ext uri="{28A0092B-C50C-407E-A947-70E740481C1C}">
                <a14:useLocalDpi xmlns:a14="http://schemas.microsoft.com/office/drawing/2010/main" val="0"/>
              </a:ext>
            </a:extLst>
          </a:blip>
          <a:srcRect t="70349" b="6839"/>
          <a:stretch/>
        </p:blipFill>
        <p:spPr>
          <a:xfrm>
            <a:off x="4745446" y="2455333"/>
            <a:ext cx="4026020" cy="918428"/>
          </a:xfrm>
          <a:prstGeom prst="rect">
            <a:avLst/>
          </a:prstGeom>
        </p:spPr>
      </p:pic>
      <p:pic>
        <p:nvPicPr>
          <p:cNvPr id="6" name="Imagen 5" descr="bandera 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466" y="2455333"/>
            <a:ext cx="2082800" cy="1072752"/>
          </a:xfrm>
          <a:prstGeom prst="rect">
            <a:avLst/>
          </a:prstGeom>
        </p:spPr>
      </p:pic>
    </p:spTree>
    <p:extLst>
      <p:ext uri="{BB962C8B-B14F-4D97-AF65-F5344CB8AC3E}">
        <p14:creationId xmlns:p14="http://schemas.microsoft.com/office/powerpoint/2010/main" val="301244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5C0BA07-1FEC-3159-CFAE-801A4664F908}"/>
              </a:ext>
            </a:extLst>
          </p:cNvPr>
          <p:cNvPicPr>
            <a:picLocks noChangeAspect="1"/>
          </p:cNvPicPr>
          <p:nvPr/>
        </p:nvPicPr>
        <p:blipFill rotWithShape="1">
          <a:blip r:embed="rId2">
            <a:extLst>
              <a:ext uri="{28A0092B-C50C-407E-A947-70E740481C1C}">
                <a14:useLocalDpi xmlns:a14="http://schemas.microsoft.com/office/drawing/2010/main" val="0"/>
              </a:ext>
            </a:extLst>
          </a:blip>
          <a:srcRect l="2072" t="9174" r="2278"/>
          <a:stretch/>
        </p:blipFill>
        <p:spPr>
          <a:xfrm>
            <a:off x="189186" y="1156138"/>
            <a:ext cx="8734097" cy="4383260"/>
          </a:xfrm>
          <a:prstGeom prst="rect">
            <a:avLst/>
          </a:prstGeom>
        </p:spPr>
      </p:pic>
      <p:sp>
        <p:nvSpPr>
          <p:cNvPr id="8" name="CuadroTexto 7">
            <a:extLst>
              <a:ext uri="{FF2B5EF4-FFF2-40B4-BE49-F238E27FC236}">
                <a16:creationId xmlns:a16="http://schemas.microsoft.com/office/drawing/2014/main" id="{A97E88F4-463D-39A7-AAEC-6DC6F54C9452}"/>
              </a:ext>
            </a:extLst>
          </p:cNvPr>
          <p:cNvSpPr txBox="1"/>
          <p:nvPr/>
        </p:nvSpPr>
        <p:spPr>
          <a:xfrm>
            <a:off x="546538" y="5917324"/>
            <a:ext cx="6899325" cy="307777"/>
          </a:xfrm>
          <a:prstGeom prst="rect">
            <a:avLst/>
          </a:prstGeom>
          <a:noFill/>
        </p:spPr>
        <p:txBody>
          <a:bodyPr wrap="none" rtlCol="0">
            <a:spAutoFit/>
          </a:bodyPr>
          <a:lstStyle/>
          <a:p>
            <a:r>
              <a:rPr lang="es-CL" sz="1400" dirty="0" err="1"/>
              <a:t>Gallardo</a:t>
            </a:r>
            <a:r>
              <a:rPr lang="es-CL" sz="1400" dirty="0"/>
              <a:t>, F. y V. Castro 1992 “Etnografía en el Río Salado (Desierto de Atacama)” en </a:t>
            </a:r>
            <a:r>
              <a:rPr lang="es-CL" sz="1400" i="1" dirty="0"/>
              <a:t>Creces</a:t>
            </a:r>
            <a:endParaRPr lang="es-CL" sz="1400" dirty="0"/>
          </a:p>
        </p:txBody>
      </p:sp>
    </p:spTree>
    <p:extLst>
      <p:ext uri="{BB962C8B-B14F-4D97-AF65-F5344CB8AC3E}">
        <p14:creationId xmlns:p14="http://schemas.microsoft.com/office/powerpoint/2010/main" val="388028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A7CE9E-8AE7-6A67-2FBE-AD12673BBE80}"/>
              </a:ext>
            </a:extLst>
          </p:cNvPr>
          <p:cNvPicPr>
            <a:picLocks noChangeAspect="1"/>
          </p:cNvPicPr>
          <p:nvPr/>
        </p:nvPicPr>
        <p:blipFill rotWithShape="1">
          <a:blip r:embed="rId2">
            <a:extLst>
              <a:ext uri="{28A0092B-C50C-407E-A947-70E740481C1C}">
                <a14:useLocalDpi xmlns:a14="http://schemas.microsoft.com/office/drawing/2010/main" val="0"/>
              </a:ext>
            </a:extLst>
          </a:blip>
          <a:srcRect l="6473" t="8321" r="7962"/>
          <a:stretch/>
        </p:blipFill>
        <p:spPr>
          <a:xfrm>
            <a:off x="651640" y="1229709"/>
            <a:ext cx="3466897" cy="3258208"/>
          </a:xfrm>
          <a:prstGeom prst="rect">
            <a:avLst/>
          </a:prstGeom>
        </p:spPr>
      </p:pic>
      <p:pic>
        <p:nvPicPr>
          <p:cNvPr id="10" name="Imagen 9">
            <a:extLst>
              <a:ext uri="{FF2B5EF4-FFF2-40B4-BE49-F238E27FC236}">
                <a16:creationId xmlns:a16="http://schemas.microsoft.com/office/drawing/2014/main" id="{4C9FEE3D-D27B-CBF6-B929-756347FD6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97638"/>
            <a:ext cx="4076700" cy="3124200"/>
          </a:xfrm>
          <a:prstGeom prst="rect">
            <a:avLst/>
          </a:prstGeom>
        </p:spPr>
      </p:pic>
      <p:pic>
        <p:nvPicPr>
          <p:cNvPr id="12" name="Imagen 11">
            <a:extLst>
              <a:ext uri="{FF2B5EF4-FFF2-40B4-BE49-F238E27FC236}">
                <a16:creationId xmlns:a16="http://schemas.microsoft.com/office/drawing/2014/main" id="{1BA72195-D439-3CA0-C84C-2DBDA488422F}"/>
              </a:ext>
            </a:extLst>
          </p:cNvPr>
          <p:cNvPicPr>
            <a:picLocks noChangeAspect="1"/>
          </p:cNvPicPr>
          <p:nvPr/>
        </p:nvPicPr>
        <p:blipFill rotWithShape="1">
          <a:blip r:embed="rId4">
            <a:extLst>
              <a:ext uri="{28A0092B-C50C-407E-A947-70E740481C1C}">
                <a14:useLocalDpi xmlns:a14="http://schemas.microsoft.com/office/drawing/2010/main" val="0"/>
              </a:ext>
            </a:extLst>
          </a:blip>
          <a:srcRect t="61216" r="8285"/>
          <a:stretch/>
        </p:blipFill>
        <p:spPr>
          <a:xfrm>
            <a:off x="4572000" y="761779"/>
            <a:ext cx="4076700" cy="935859"/>
          </a:xfrm>
          <a:prstGeom prst="rect">
            <a:avLst/>
          </a:prstGeom>
        </p:spPr>
      </p:pic>
    </p:spTree>
    <p:extLst>
      <p:ext uri="{BB962C8B-B14F-4D97-AF65-F5344CB8AC3E}">
        <p14:creationId xmlns:p14="http://schemas.microsoft.com/office/powerpoint/2010/main" val="231632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6537" y="249855"/>
            <a:ext cx="8805719" cy="6555642"/>
          </a:xfrm>
          <a:prstGeom prst="rect">
            <a:avLst/>
          </a:prstGeom>
        </p:spPr>
        <p:txBody>
          <a:bodyPr wrap="square">
            <a:spAutoFit/>
          </a:bodyPr>
          <a:lstStyle/>
          <a:p>
            <a:pPr algn="ctr"/>
            <a:r>
              <a:rPr lang="es-ES_tradnl" sz="2800" dirty="0"/>
              <a:t>El problema del conocimiento de lo singular </a:t>
            </a:r>
          </a:p>
          <a:p>
            <a:pPr algn="ctr"/>
            <a:endParaRPr lang="es-ES_tradnl" sz="2800" dirty="0"/>
          </a:p>
          <a:p>
            <a:r>
              <a:rPr lang="es-ES_tradnl" sz="2800" dirty="0"/>
              <a:t>(tema abducción Pierce)</a:t>
            </a:r>
          </a:p>
          <a:p>
            <a:r>
              <a:rPr lang="es-ES_tradnl" sz="2800" dirty="0"/>
              <a:t> </a:t>
            </a:r>
          </a:p>
          <a:p>
            <a:r>
              <a:rPr lang="es-ES_tradnl" sz="2800" dirty="0"/>
              <a:t>“Indicios. Raíces de un paradigma de inferencias </a:t>
            </a:r>
            <a:r>
              <a:rPr lang="es-ES_tradnl" sz="2800" dirty="0" err="1"/>
              <a:t>indiciales</a:t>
            </a:r>
            <a:r>
              <a:rPr lang="es-ES_tradnl" sz="2800" dirty="0"/>
              <a:t>” de Carlo </a:t>
            </a:r>
            <a:r>
              <a:rPr lang="es-ES_tradnl" sz="2800" dirty="0" err="1"/>
              <a:t>Ginzburg</a:t>
            </a:r>
            <a:r>
              <a:rPr lang="es-ES_tradnl" sz="2800" dirty="0"/>
              <a:t>, 1986.</a:t>
            </a:r>
          </a:p>
          <a:p>
            <a:r>
              <a:rPr lang="es-ES_tradnl" sz="2800" dirty="0"/>
              <a:t> </a:t>
            </a:r>
          </a:p>
          <a:p>
            <a:r>
              <a:rPr lang="es-ES_tradnl" sz="2800" dirty="0"/>
              <a:t>Otra forma de </a:t>
            </a:r>
            <a:r>
              <a:rPr lang="es-ES_tradnl" sz="2800" dirty="0">
                <a:solidFill>
                  <a:srgbClr val="FFFF00"/>
                </a:solidFill>
              </a:rPr>
              <a:t>articulación mente humana y naturaleza</a:t>
            </a:r>
          </a:p>
          <a:p>
            <a:r>
              <a:rPr lang="es-ES_tradnl" sz="2800" dirty="0"/>
              <a:t> </a:t>
            </a:r>
          </a:p>
          <a:p>
            <a:r>
              <a:rPr lang="es-ES_tradnl" sz="2800" dirty="0"/>
              <a:t>“… intuición baja” que “Vincula estrechamente al animal humano con las demás especies animales”</a:t>
            </a:r>
          </a:p>
          <a:p>
            <a:endParaRPr lang="es-ES_tradnl" sz="2800" dirty="0"/>
          </a:p>
          <a:p>
            <a:r>
              <a:rPr lang="es-ES_tradnl" sz="2800" dirty="0"/>
              <a:t>Gesto del cazador que lee indicios en el mundo</a:t>
            </a:r>
          </a:p>
          <a:p>
            <a:endParaRPr lang="es-ES_tradnl" sz="2800" dirty="0"/>
          </a:p>
          <a:p>
            <a:r>
              <a:rPr lang="es-ES_tradnl" sz="2800" dirty="0"/>
              <a:t>= justicia / medicina / adivinación </a:t>
            </a:r>
          </a:p>
        </p:txBody>
      </p:sp>
    </p:spTree>
    <p:extLst>
      <p:ext uri="{BB962C8B-B14F-4D97-AF65-F5344CB8AC3E}">
        <p14:creationId xmlns:p14="http://schemas.microsoft.com/office/powerpoint/2010/main" val="257676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iovanni-Morelli-Ivan-Lermolieff-Kunstkritische-Studien-ueber-Italienische-Malerei-D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615" y="223344"/>
            <a:ext cx="4406451" cy="3691051"/>
          </a:xfrm>
          <a:prstGeom prst="rect">
            <a:avLst/>
          </a:prstGeom>
        </p:spPr>
      </p:pic>
      <p:sp>
        <p:nvSpPr>
          <p:cNvPr id="3" name="Rectángulo 2"/>
          <p:cNvSpPr/>
          <p:nvPr/>
        </p:nvSpPr>
        <p:spPr>
          <a:xfrm>
            <a:off x="0" y="13497"/>
            <a:ext cx="4572000" cy="6370974"/>
          </a:xfrm>
          <a:prstGeom prst="rect">
            <a:avLst/>
          </a:prstGeom>
        </p:spPr>
        <p:txBody>
          <a:bodyPr>
            <a:spAutoFit/>
          </a:bodyPr>
          <a:lstStyle/>
          <a:p>
            <a:r>
              <a:rPr lang="es-ES_tradnl" sz="2400" dirty="0"/>
              <a:t>Fin siglo XIX, disciplinas de los “vestigios infinitesimales”</a:t>
            </a:r>
          </a:p>
          <a:p>
            <a:r>
              <a:rPr lang="es-ES_tradnl" sz="2400" dirty="0"/>
              <a:t> </a:t>
            </a:r>
          </a:p>
          <a:p>
            <a:r>
              <a:rPr lang="es-ES_tradnl" sz="2400" dirty="0" err="1"/>
              <a:t>Morelli</a:t>
            </a:r>
            <a:r>
              <a:rPr lang="es-ES_tradnl" sz="2400" dirty="0"/>
              <a:t>: rasgos pictóricos = rasgos inconscientes = no determinados por tradición ni cultura.</a:t>
            </a:r>
          </a:p>
          <a:p>
            <a:endParaRPr lang="es-ES_tradnl" sz="2400" dirty="0"/>
          </a:p>
          <a:p>
            <a:r>
              <a:rPr lang="es-ES_tradnl" sz="2400" dirty="0"/>
              <a:t>Freud: síntomas</a:t>
            </a:r>
          </a:p>
          <a:p>
            <a:r>
              <a:rPr lang="es-ES_tradnl" sz="2400" dirty="0"/>
              <a:t> </a:t>
            </a:r>
          </a:p>
          <a:p>
            <a:r>
              <a:rPr lang="es-ES_tradnl" sz="2400" dirty="0" err="1"/>
              <a:t>Sherlock</a:t>
            </a:r>
            <a:r>
              <a:rPr lang="es-ES_tradnl" sz="2400" dirty="0"/>
              <a:t> Holmes : indicios</a:t>
            </a:r>
          </a:p>
          <a:p>
            <a:endParaRPr lang="es-ES_tradnl" sz="2400" dirty="0"/>
          </a:p>
          <a:p>
            <a:r>
              <a:rPr lang="es-ES_tradnl" sz="2400" dirty="0" err="1"/>
              <a:t>Tylor</a:t>
            </a:r>
            <a:r>
              <a:rPr lang="es-ES_tradnl" sz="2400" dirty="0"/>
              <a:t> = supervivencias culturales</a:t>
            </a:r>
          </a:p>
          <a:p>
            <a:endParaRPr lang="es-ES_tradnl" sz="2400" dirty="0"/>
          </a:p>
          <a:p>
            <a:endParaRPr lang="es-ES_tradnl" sz="2400" dirty="0"/>
          </a:p>
          <a:p>
            <a:pPr marL="285750" indent="-285750">
              <a:buFont typeface="Wingdings" charset="0"/>
              <a:buChar char="à"/>
            </a:pPr>
            <a:r>
              <a:rPr lang="es-ES_tradnl" sz="2400" dirty="0" err="1">
                <a:sym typeface="Wingdings"/>
              </a:rPr>
              <a:t>pb</a:t>
            </a:r>
            <a:r>
              <a:rPr lang="es-ES_tradnl" sz="2400" dirty="0">
                <a:sym typeface="Wingdings"/>
              </a:rPr>
              <a:t>. respecto a intencionalidad:</a:t>
            </a:r>
          </a:p>
          <a:p>
            <a:r>
              <a:rPr lang="es-ES_tradnl" sz="2400" dirty="0">
                <a:sym typeface="Wingdings"/>
              </a:rPr>
              <a:t>Lo más singularmente personal</a:t>
            </a:r>
          </a:p>
          <a:p>
            <a:r>
              <a:rPr lang="es-ES_tradnl" sz="2400" dirty="0">
                <a:sym typeface="Wingdings"/>
              </a:rPr>
              <a:t>=  lo menos consciente</a:t>
            </a:r>
            <a:endParaRPr lang="es-ES_tradnl" sz="2400" dirty="0"/>
          </a:p>
        </p:txBody>
      </p:sp>
    </p:spTree>
    <p:extLst>
      <p:ext uri="{BB962C8B-B14F-4D97-AF65-F5344CB8AC3E}">
        <p14:creationId xmlns:p14="http://schemas.microsoft.com/office/powerpoint/2010/main" val="156042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20-05-12 a la(s) 12.58.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56" y="189893"/>
            <a:ext cx="8306103" cy="2278666"/>
          </a:xfrm>
          <a:prstGeom prst="rect">
            <a:avLst/>
          </a:prstGeom>
        </p:spPr>
      </p:pic>
      <p:pic>
        <p:nvPicPr>
          <p:cNvPr id="5" name="Imagen 4" descr="Tératologie-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356" y="2577067"/>
            <a:ext cx="5683124" cy="3927348"/>
          </a:xfrm>
          <a:prstGeom prst="rect">
            <a:avLst/>
          </a:prstGeom>
        </p:spPr>
      </p:pic>
      <p:sp>
        <p:nvSpPr>
          <p:cNvPr id="6" name="CuadroTexto 5"/>
          <p:cNvSpPr txBox="1"/>
          <p:nvPr/>
        </p:nvSpPr>
        <p:spPr>
          <a:xfrm>
            <a:off x="6141104" y="2790048"/>
            <a:ext cx="2810336" cy="1754327"/>
          </a:xfrm>
          <a:prstGeom prst="rect">
            <a:avLst/>
          </a:prstGeom>
          <a:noFill/>
        </p:spPr>
        <p:txBody>
          <a:bodyPr wrap="square" rtlCol="0">
            <a:spAutoFit/>
          </a:bodyPr>
          <a:lstStyle/>
          <a:p>
            <a:r>
              <a:rPr lang="es-ES" dirty="0"/>
              <a:t>Como en los </a:t>
            </a:r>
            <a:r>
              <a:rPr lang="es-ES" dirty="0" err="1"/>
              <a:t>mosntruos</a:t>
            </a:r>
            <a:r>
              <a:rPr lang="es-ES" dirty="0"/>
              <a:t> de </a:t>
            </a:r>
            <a:r>
              <a:rPr lang="es-ES" dirty="0" err="1"/>
              <a:t>Geoffroy</a:t>
            </a:r>
            <a:r>
              <a:rPr lang="es-ES" dirty="0"/>
              <a:t> St. </a:t>
            </a:r>
            <a:r>
              <a:rPr lang="es-ES" dirty="0" err="1"/>
              <a:t>Hilaire</a:t>
            </a:r>
            <a:r>
              <a:rPr lang="es-ES" dirty="0"/>
              <a:t>, para </a:t>
            </a:r>
            <a:r>
              <a:rPr lang="es-ES" dirty="0" err="1"/>
              <a:t>Lévi</a:t>
            </a:r>
            <a:r>
              <a:rPr lang="es-ES" dirty="0"/>
              <a:t>-Strauss en mitos también se manifestarían con más libertad leyes de la mente humana</a:t>
            </a:r>
          </a:p>
        </p:txBody>
      </p:sp>
      <p:sp>
        <p:nvSpPr>
          <p:cNvPr id="7" name="CuadroTexto 6"/>
          <p:cNvSpPr txBox="1"/>
          <p:nvPr/>
        </p:nvSpPr>
        <p:spPr>
          <a:xfrm>
            <a:off x="6141104" y="4973788"/>
            <a:ext cx="2643797" cy="1200329"/>
          </a:xfrm>
          <a:prstGeom prst="rect">
            <a:avLst/>
          </a:prstGeom>
          <a:noFill/>
        </p:spPr>
        <p:txBody>
          <a:bodyPr wrap="square" rtlCol="0">
            <a:spAutoFit/>
          </a:bodyPr>
          <a:lstStyle/>
          <a:p>
            <a:r>
              <a:rPr lang="es-ES" dirty="0"/>
              <a:t>Para </a:t>
            </a:r>
            <a:r>
              <a:rPr lang="es-ES" dirty="0" err="1"/>
              <a:t>Morelli</a:t>
            </a:r>
            <a:r>
              <a:rPr lang="es-ES" dirty="0"/>
              <a:t> en detalles se manifiestan con más libertad  rasgos singulares del individuo</a:t>
            </a:r>
          </a:p>
        </p:txBody>
      </p:sp>
    </p:spTree>
    <p:extLst>
      <p:ext uri="{BB962C8B-B14F-4D97-AF65-F5344CB8AC3E}">
        <p14:creationId xmlns:p14="http://schemas.microsoft.com/office/powerpoint/2010/main" val="291965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0625" y="227272"/>
            <a:ext cx="8597546" cy="6524862"/>
          </a:xfrm>
          <a:prstGeom prst="rect">
            <a:avLst/>
          </a:prstGeom>
        </p:spPr>
        <p:txBody>
          <a:bodyPr wrap="square">
            <a:spAutoFit/>
          </a:bodyPr>
          <a:lstStyle/>
          <a:p>
            <a:r>
              <a:rPr lang="es-ES_tradnl" sz="2200" dirty="0">
                <a:solidFill>
                  <a:srgbClr val="FFFF00"/>
                </a:solidFill>
              </a:rPr>
              <a:t>Mientras los paleógrafos oficiales (como los historiadores) sólo consideran el “contenido”, vale decir la sucesión de caracteres alfabéticos y su formato legal como significativos, los </a:t>
            </a:r>
            <a:r>
              <a:rPr lang="es-ES_tradnl" sz="2200" dirty="0" err="1">
                <a:solidFill>
                  <a:srgbClr val="FFFF00"/>
                </a:solidFill>
              </a:rPr>
              <a:t>huarochiranos</a:t>
            </a:r>
            <a:r>
              <a:rPr lang="es-ES_tradnl" sz="2200" dirty="0">
                <a:solidFill>
                  <a:srgbClr val="FFFF00"/>
                </a:solidFill>
              </a:rPr>
              <a:t> campesinos consideran que todo atributo físico del original tiene significado</a:t>
            </a:r>
            <a:r>
              <a:rPr lang="es-ES_tradnl" sz="2200" dirty="0"/>
              <a:t> [...</a:t>
            </a:r>
            <a:r>
              <a:rPr lang="es-ES_tradnl" sz="2200" dirty="0">
                <a:solidFill>
                  <a:schemeClr val="accent3">
                    <a:lumMod val="60000"/>
                    <a:lumOff val="40000"/>
                  </a:schemeClr>
                </a:solidFill>
              </a:rPr>
              <a:t>] A su modo de ver, a medida que la nueva copia refleje con mayor fidelidad aquellos detalles, ésta comunica el «verdadero» contenido del original</a:t>
            </a:r>
            <a:r>
              <a:rPr lang="es-ES_tradnl" sz="2200" dirty="0"/>
              <a:t>. Los </a:t>
            </a:r>
            <a:r>
              <a:rPr lang="es-ES_tradnl" sz="2200" dirty="0" err="1"/>
              <a:t>huarochiranos</a:t>
            </a:r>
            <a:r>
              <a:rPr lang="es-ES_tradnl" sz="2200" dirty="0"/>
              <a:t> describen la escritura colonial como mosaico (o con menos frecuencia como latín). </a:t>
            </a:r>
            <a:r>
              <a:rPr lang="es-ES_tradnl" sz="2200" dirty="0">
                <a:solidFill>
                  <a:srgbClr val="FFFF00"/>
                </a:solidFill>
              </a:rPr>
              <a:t>La tarea del paleógrafo popular es la de producir un artefacto que deje al lector moderno la sensación, no de leer palabras antiguas en letra moderna, sino de leer el mosaico mismo </a:t>
            </a:r>
            <a:r>
              <a:rPr lang="es-ES_tradnl" sz="2200" dirty="0"/>
              <a:t>[...]: </a:t>
            </a:r>
            <a:r>
              <a:rPr lang="es-ES_tradnl" sz="2200" dirty="0">
                <a:solidFill>
                  <a:schemeClr val="accent2">
                    <a:lumMod val="60000"/>
                    <a:lumOff val="40000"/>
                  </a:schemeClr>
                </a:solidFill>
              </a:rPr>
              <a:t>la escritura se imagina como impresión o fósil de un intercambio social total, y no como simulacro de una serie de fonemas codificados</a:t>
            </a:r>
            <a:r>
              <a:rPr lang="es-ES_tradnl" sz="2200" dirty="0"/>
              <a:t> […]. Estos cambios funcionan como una </a:t>
            </a:r>
            <a:r>
              <a:rPr lang="es-ES_tradnl" sz="2200" dirty="0" err="1"/>
              <a:t>instrumentalidad</a:t>
            </a:r>
            <a:r>
              <a:rPr lang="es-ES_tradnl" sz="2200" dirty="0"/>
              <a:t> diseñada para funcionar subconscientemente, para que el lector sienta la presencia de un “original” [...]. De esta forma, la transcripción casera brinda al lector una participación imaginaria en el evento gráfico original. Su finalidad es distinta a la de la transcripción académica o legal, que busca exportar el “contenido” al evento moderno eliminando las “formas” difíciles (</a:t>
            </a:r>
            <a:r>
              <a:rPr lang="es-ES_tradnl" sz="2200" dirty="0" err="1"/>
              <a:t>Salomon</a:t>
            </a:r>
            <a:r>
              <a:rPr lang="es-ES_tradnl" sz="2200" dirty="0"/>
              <a:t>, 2001, p. 73).</a:t>
            </a:r>
          </a:p>
        </p:txBody>
      </p:sp>
    </p:spTree>
    <p:extLst>
      <p:ext uri="{BB962C8B-B14F-4D97-AF65-F5344CB8AC3E}">
        <p14:creationId xmlns:p14="http://schemas.microsoft.com/office/powerpoint/2010/main" val="303881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3509" y="936956"/>
            <a:ext cx="7223604" cy="1200328"/>
          </a:xfrm>
          <a:prstGeom prst="rect">
            <a:avLst/>
          </a:prstGeom>
          <a:noFill/>
        </p:spPr>
        <p:txBody>
          <a:bodyPr wrap="square" rtlCol="0">
            <a:spAutoFit/>
          </a:bodyPr>
          <a:lstStyle/>
          <a:p>
            <a:r>
              <a:rPr lang="es-ES" sz="2400" dirty="0"/>
              <a:t>Dualismo Estructura/su realización o clase/ejemplar </a:t>
            </a:r>
          </a:p>
          <a:p>
            <a:r>
              <a:rPr lang="es-ES" sz="2400" dirty="0"/>
              <a:t>v/s</a:t>
            </a:r>
          </a:p>
          <a:p>
            <a:r>
              <a:rPr lang="es-ES" sz="2400" dirty="0"/>
              <a:t>Conocimiento de lo singular: Montaje y Anacronismo </a:t>
            </a:r>
          </a:p>
        </p:txBody>
      </p:sp>
      <p:pic>
        <p:nvPicPr>
          <p:cNvPr id="3" name="Imagen 2" descr="216362_portada_el-queso-y-los-gusanos_carlo-ginzburg_201603312138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80" y="2540191"/>
            <a:ext cx="2191069" cy="3503971"/>
          </a:xfrm>
          <a:prstGeom prst="rect">
            <a:avLst/>
          </a:prstGeom>
        </p:spPr>
      </p:pic>
      <p:sp>
        <p:nvSpPr>
          <p:cNvPr id="4" name="CuadroTexto 3"/>
          <p:cNvSpPr txBox="1"/>
          <p:nvPr/>
        </p:nvSpPr>
        <p:spPr>
          <a:xfrm>
            <a:off x="3018509" y="2810869"/>
            <a:ext cx="5579037" cy="3046988"/>
          </a:xfrm>
          <a:prstGeom prst="rect">
            <a:avLst/>
          </a:prstGeom>
          <a:noFill/>
        </p:spPr>
        <p:txBody>
          <a:bodyPr wrap="square" rtlCol="0">
            <a:spAutoFit/>
          </a:bodyPr>
          <a:lstStyle/>
          <a:p>
            <a:r>
              <a:rPr lang="es-ES" sz="2400" dirty="0"/>
              <a:t>Crítica a Foucault: vestigios (índices) voz del otro</a:t>
            </a:r>
          </a:p>
          <a:p>
            <a:endParaRPr lang="es-ES" sz="2400" dirty="0"/>
          </a:p>
          <a:p>
            <a:r>
              <a:rPr lang="es-ES" sz="2400" dirty="0"/>
              <a:t>Escapa a oposiciones o clasificaciones:</a:t>
            </a:r>
          </a:p>
          <a:p>
            <a:endParaRPr lang="es-ES" sz="2400" dirty="0"/>
          </a:p>
          <a:p>
            <a:r>
              <a:rPr lang="es-ES" sz="2400" dirty="0"/>
              <a:t>cultura popular / cultura oficial</a:t>
            </a:r>
          </a:p>
          <a:p>
            <a:endParaRPr lang="es-ES" sz="2400" dirty="0"/>
          </a:p>
          <a:p>
            <a:r>
              <a:rPr lang="es-ES" sz="2400" dirty="0"/>
              <a:t>Humanismo moderno/chamanismo arcaico</a:t>
            </a:r>
          </a:p>
        </p:txBody>
      </p:sp>
    </p:spTree>
    <p:extLst>
      <p:ext uri="{BB962C8B-B14F-4D97-AF65-F5344CB8AC3E}">
        <p14:creationId xmlns:p14="http://schemas.microsoft.com/office/powerpoint/2010/main" val="196924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Pouillon</a:t>
            </a:r>
            <a:endParaRPr lang="es-ES" dirty="0"/>
          </a:p>
        </p:txBody>
      </p:sp>
      <p:sp>
        <p:nvSpPr>
          <p:cNvPr id="3" name="Marcador de contenido 2"/>
          <p:cNvSpPr>
            <a:spLocks noGrp="1"/>
          </p:cNvSpPr>
          <p:nvPr>
            <p:ph idx="1"/>
          </p:nvPr>
        </p:nvSpPr>
        <p:spPr/>
        <p:txBody>
          <a:bodyPr>
            <a:normAutofit/>
          </a:bodyPr>
          <a:lstStyle/>
          <a:p>
            <a:r>
              <a:rPr lang="es-ES_tradnl" dirty="0"/>
              <a:t>definición del fetichismo :“un culto incomprendido que se adopta o se desprecia”, </a:t>
            </a:r>
          </a:p>
          <a:p>
            <a:r>
              <a:rPr lang="es-ES_tradnl" dirty="0"/>
              <a:t>como = “un culto extranjero que se condena pretendiendo explicarlo” (por confusión primitiva entre el símbolo y lo simbolizado)</a:t>
            </a:r>
          </a:p>
          <a:p>
            <a:r>
              <a:rPr lang="es-ES_tradnl" dirty="0"/>
              <a:t>como práctica = “un culto extranjero que se hace propio sin comprenderlo” </a:t>
            </a:r>
            <a:endParaRPr lang="es-ES" dirty="0"/>
          </a:p>
        </p:txBody>
      </p:sp>
    </p:spTree>
    <p:extLst>
      <p:ext uri="{BB962C8B-B14F-4D97-AF65-F5344CB8AC3E}">
        <p14:creationId xmlns:p14="http://schemas.microsoft.com/office/powerpoint/2010/main" val="342146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085836"/>
            <a:ext cx="4626645" cy="1569660"/>
          </a:xfrm>
          <a:prstGeom prst="rect">
            <a:avLst/>
          </a:prstGeom>
          <a:noFill/>
        </p:spPr>
        <p:txBody>
          <a:bodyPr wrap="square" rtlCol="0">
            <a:spAutoFit/>
          </a:bodyPr>
          <a:lstStyle/>
          <a:p>
            <a:r>
              <a:rPr lang="es-ES" dirty="0"/>
              <a:t>Fran </a:t>
            </a:r>
            <a:r>
              <a:rPr lang="es-ES" dirty="0" err="1"/>
              <a:t>Angelico</a:t>
            </a:r>
            <a:r>
              <a:rPr lang="es-ES" dirty="0"/>
              <a:t> </a:t>
            </a:r>
            <a:r>
              <a:rPr lang="es-ES" i="1" dirty="0"/>
              <a:t>Virgen de las sombras</a:t>
            </a:r>
            <a:endParaRPr lang="es-ES" dirty="0"/>
          </a:p>
          <a:p>
            <a:endParaRPr lang="es-ES" dirty="0"/>
          </a:p>
          <a:p>
            <a:r>
              <a:rPr lang="es-ES" dirty="0">
                <a:solidFill>
                  <a:srgbClr val="FFFF00"/>
                </a:solidFill>
              </a:rPr>
              <a:t>“</a:t>
            </a:r>
            <a:r>
              <a:rPr lang="es-ES" sz="2400" dirty="0">
                <a:solidFill>
                  <a:srgbClr val="FFFF00"/>
                </a:solidFill>
              </a:rPr>
              <a:t>heurística</a:t>
            </a:r>
            <a:r>
              <a:rPr lang="es-ES" sz="2000" dirty="0">
                <a:solidFill>
                  <a:srgbClr val="FFFF00"/>
                </a:solidFill>
              </a:rPr>
              <a:t> del </a:t>
            </a:r>
            <a:r>
              <a:rPr lang="es-ES" sz="2400" dirty="0" err="1">
                <a:solidFill>
                  <a:srgbClr val="FFFF00"/>
                </a:solidFill>
              </a:rPr>
              <a:t>ancronismo</a:t>
            </a:r>
            <a:r>
              <a:rPr lang="es-ES" sz="2400" dirty="0">
                <a:solidFill>
                  <a:srgbClr val="FFFF00"/>
                </a:solidFill>
              </a:rPr>
              <a:t>” </a:t>
            </a:r>
          </a:p>
          <a:p>
            <a:endParaRPr lang="es-ES" dirty="0"/>
          </a:p>
          <a:p>
            <a:r>
              <a:rPr lang="es-ES" dirty="0"/>
              <a:t>(G. </a:t>
            </a:r>
            <a:r>
              <a:rPr lang="es-ES" dirty="0" err="1"/>
              <a:t>Did-Huberman</a:t>
            </a:r>
            <a:r>
              <a:rPr lang="es-ES" dirty="0"/>
              <a:t> </a:t>
            </a:r>
            <a:r>
              <a:rPr lang="es-ES" i="1" dirty="0"/>
              <a:t>Ante el tiempo</a:t>
            </a:r>
            <a:r>
              <a:rPr lang="es-ES" dirty="0"/>
              <a:t>)</a:t>
            </a:r>
          </a:p>
        </p:txBody>
      </p:sp>
      <p:pic>
        <p:nvPicPr>
          <p:cNvPr id="5" name="Imagen 4" descr="frangelic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67" y="203913"/>
            <a:ext cx="3713286" cy="4343025"/>
          </a:xfrm>
          <a:prstGeom prst="rect">
            <a:avLst/>
          </a:prstGeom>
        </p:spPr>
      </p:pic>
      <p:pic>
        <p:nvPicPr>
          <p:cNvPr id="6" name="Imagen 5" descr="fra-angelico-ombres-san-marco-768x5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45" y="203914"/>
            <a:ext cx="3607437" cy="2705578"/>
          </a:xfrm>
          <a:prstGeom prst="rect">
            <a:avLst/>
          </a:prstGeom>
        </p:spPr>
      </p:pic>
      <p:pic>
        <p:nvPicPr>
          <p:cNvPr id="7" name="Imagen 6" descr="FRa-Angelico-marbri-finti-1.jpg"/>
          <p:cNvPicPr>
            <a:picLocks noChangeAspect="1"/>
          </p:cNvPicPr>
          <p:nvPr/>
        </p:nvPicPr>
        <p:blipFill rotWithShape="1">
          <a:blip r:embed="rId4">
            <a:extLst>
              <a:ext uri="{28A0092B-C50C-407E-A947-70E740481C1C}">
                <a14:useLocalDpi xmlns:a14="http://schemas.microsoft.com/office/drawing/2010/main" val="0"/>
              </a:ext>
            </a:extLst>
          </a:blip>
          <a:srcRect r="52346"/>
          <a:stretch/>
        </p:blipFill>
        <p:spPr>
          <a:xfrm>
            <a:off x="4335203" y="3060725"/>
            <a:ext cx="2201430" cy="3642938"/>
          </a:xfrm>
          <a:prstGeom prst="rect">
            <a:avLst/>
          </a:prstGeom>
        </p:spPr>
      </p:pic>
      <p:pic>
        <p:nvPicPr>
          <p:cNvPr id="10" name="Imagen 9" descr="daca376b4a13aa523ca310fdfc1aca4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2991" y="3060725"/>
            <a:ext cx="2293048" cy="3435506"/>
          </a:xfrm>
          <a:prstGeom prst="rect">
            <a:avLst/>
          </a:prstGeom>
        </p:spPr>
      </p:pic>
    </p:spTree>
    <p:extLst>
      <p:ext uri="{BB962C8B-B14F-4D97-AF65-F5344CB8AC3E}">
        <p14:creationId xmlns:p14="http://schemas.microsoft.com/office/powerpoint/2010/main" val="24389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Cosmología </a:t>
            </a:r>
            <a:r>
              <a:rPr lang="es-ES" dirty="0" err="1"/>
              <a:t>nuer</a:t>
            </a:r>
            <a:r>
              <a:rPr lang="es-ES" dirty="0"/>
              <a:t>: grados del </a:t>
            </a:r>
            <a:r>
              <a:rPr lang="es-ES" dirty="0" err="1"/>
              <a:t>Kwot</a:t>
            </a:r>
            <a:br>
              <a:rPr lang="es-ES" dirty="0"/>
            </a:br>
            <a:r>
              <a:rPr lang="es-ES" dirty="0"/>
              <a:t>de más a menos espiritual (simbólico)</a:t>
            </a:r>
          </a:p>
        </p:txBody>
      </p:sp>
      <p:sp>
        <p:nvSpPr>
          <p:cNvPr id="3" name="Marcador de contenido 2"/>
          <p:cNvSpPr>
            <a:spLocks noGrp="1"/>
          </p:cNvSpPr>
          <p:nvPr>
            <p:ph idx="1"/>
          </p:nvPr>
        </p:nvSpPr>
        <p:spPr/>
        <p:txBody>
          <a:bodyPr/>
          <a:lstStyle/>
          <a:p>
            <a:r>
              <a:rPr lang="es-ES_tradnl" dirty="0"/>
              <a:t>“el fetiche es Espíritu, pero el Espíritu no es fetiche” </a:t>
            </a:r>
          </a:p>
          <a:p>
            <a:endParaRPr lang="es-ES_tradnl" dirty="0"/>
          </a:p>
          <a:p>
            <a:r>
              <a:rPr lang="es-ES_tradnl" dirty="0"/>
              <a:t>Fetiche subordinado a función simbólica (estructura invisible)</a:t>
            </a:r>
            <a:endParaRPr lang="es-ES" dirty="0"/>
          </a:p>
        </p:txBody>
      </p:sp>
    </p:spTree>
    <p:extLst>
      <p:ext uri="{BB962C8B-B14F-4D97-AF65-F5344CB8AC3E}">
        <p14:creationId xmlns:p14="http://schemas.microsoft.com/office/powerpoint/2010/main" val="9944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Materia = espíritu</a:t>
            </a:r>
          </a:p>
        </p:txBody>
      </p:sp>
      <p:sp>
        <p:nvSpPr>
          <p:cNvPr id="3" name="Marcador de contenido 2"/>
          <p:cNvSpPr>
            <a:spLocks noGrp="1"/>
          </p:cNvSpPr>
          <p:nvPr>
            <p:ph idx="1"/>
          </p:nvPr>
        </p:nvSpPr>
        <p:spPr/>
        <p:txBody>
          <a:bodyPr>
            <a:normAutofit lnSpcReduction="10000"/>
          </a:bodyPr>
          <a:lstStyle/>
          <a:p>
            <a:r>
              <a:rPr lang="es-ES_tradnl" dirty="0"/>
              <a:t>“en definitiva la paradoja es que solo del fetiche, pese a su materialidad flagrante, no pueda hablarse más que en términos de Espíritu”, ya que si como vimos “el vínculo de este Espíritu con las realidades a la que se asocia es más estrecho a medida que se desciende en la escala” en dirección de “las realidades más estrictamente materiales, de estas, ya que no son nada por sí mismas, no se puede decir más que una cosa: son Espíritu” </a:t>
            </a:r>
            <a:endParaRPr lang="es-ES" dirty="0"/>
          </a:p>
        </p:txBody>
      </p:sp>
    </p:spTree>
    <p:extLst>
      <p:ext uri="{BB962C8B-B14F-4D97-AF65-F5344CB8AC3E}">
        <p14:creationId xmlns:p14="http://schemas.microsoft.com/office/powerpoint/2010/main" val="376804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a:t>
            </a:r>
            <a:r>
              <a:rPr lang="es-ES" dirty="0">
                <a:sym typeface="Wingdings"/>
              </a:rPr>
              <a:t></a:t>
            </a:r>
            <a:r>
              <a:rPr lang="es-ES" dirty="0"/>
              <a:t>s ……………………….. S</a:t>
            </a:r>
            <a:r>
              <a:rPr lang="es-ES" dirty="0">
                <a:sym typeface="Wingdings"/>
              </a:rPr>
              <a:t>s</a:t>
            </a:r>
            <a:endParaRPr lang="es-ES" dirty="0"/>
          </a:p>
        </p:txBody>
      </p:sp>
      <p:sp>
        <p:nvSpPr>
          <p:cNvPr id="3" name="Marcador de contenido 2"/>
          <p:cNvSpPr>
            <a:spLocks noGrp="1"/>
          </p:cNvSpPr>
          <p:nvPr>
            <p:ph idx="1"/>
          </p:nvPr>
        </p:nvSpPr>
        <p:spPr/>
        <p:txBody>
          <a:bodyPr>
            <a:normAutofit fontScale="85000" lnSpcReduction="10000"/>
          </a:bodyPr>
          <a:lstStyle/>
          <a:p>
            <a:r>
              <a:rPr lang="es-ES_tradnl" dirty="0"/>
              <a:t>Todo fetiche aparece entonces como uno de los dos límites del simbolismo, este límite que declaramos inferior porque estamos habituados a considerar como superior aquel en cuya dirección lo simbolizado se separa del símbolo en lugar de fundirse con él. El fetiche por un lado, la palabra abstracta por el otro determinan el campo simbólico, forman parte de un mismo sistema que fundan en conjunto.</a:t>
            </a:r>
          </a:p>
          <a:p>
            <a:r>
              <a:rPr lang="es-ES_tradnl" dirty="0" err="1"/>
              <a:t>Pouillon</a:t>
            </a:r>
            <a:r>
              <a:rPr lang="es-ES_tradnl" dirty="0"/>
              <a:t>, Jean 1970.- “</a:t>
            </a:r>
            <a:r>
              <a:rPr lang="es-ES_tradnl" dirty="0" err="1"/>
              <a:t>Fétiches</a:t>
            </a:r>
            <a:r>
              <a:rPr lang="es-ES_tradnl" dirty="0"/>
              <a:t> </a:t>
            </a:r>
            <a:r>
              <a:rPr lang="es-ES_tradnl" dirty="0" err="1"/>
              <a:t>sans</a:t>
            </a:r>
            <a:r>
              <a:rPr lang="es-ES_tradnl" dirty="0"/>
              <a:t> </a:t>
            </a:r>
            <a:r>
              <a:rPr lang="es-ES_tradnl" dirty="0" err="1"/>
              <a:t>fétichisme</a:t>
            </a:r>
            <a:r>
              <a:rPr lang="es-ES_tradnl" dirty="0"/>
              <a:t>” en </a:t>
            </a:r>
            <a:r>
              <a:rPr lang="es-ES_tradnl" i="1" dirty="0" err="1"/>
              <a:t>Nouvelle</a:t>
            </a:r>
            <a:r>
              <a:rPr lang="es-ES_tradnl" i="1" dirty="0"/>
              <a:t> </a:t>
            </a:r>
            <a:r>
              <a:rPr lang="es-ES_tradnl" i="1" dirty="0" err="1"/>
              <a:t>revue</a:t>
            </a:r>
            <a:r>
              <a:rPr lang="es-ES_tradnl" i="1" dirty="0"/>
              <a:t> de </a:t>
            </a:r>
            <a:r>
              <a:rPr lang="es-ES_tradnl" i="1" dirty="0" err="1"/>
              <a:t>psychanalyse</a:t>
            </a:r>
            <a:r>
              <a:rPr lang="es-ES_tradnl" dirty="0"/>
              <a:t> nº 2, otoño 1970, (p. 135-147), p. 147.</a:t>
            </a:r>
          </a:p>
          <a:p>
            <a:endParaRPr lang="es-ES" dirty="0"/>
          </a:p>
        </p:txBody>
      </p:sp>
    </p:spTree>
    <p:extLst>
      <p:ext uri="{BB962C8B-B14F-4D97-AF65-F5344CB8AC3E}">
        <p14:creationId xmlns:p14="http://schemas.microsoft.com/office/powerpoint/2010/main" val="92746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79400"/>
            <a:ext cx="8686800" cy="6409267"/>
          </a:xfrm>
        </p:spPr>
        <p:txBody>
          <a:bodyPr>
            <a:normAutofit/>
          </a:bodyPr>
          <a:lstStyle/>
          <a:p>
            <a:r>
              <a:rPr lang="es-ES" dirty="0"/>
              <a:t>Pero S </a:t>
            </a:r>
            <a:r>
              <a:rPr lang="es-ES" dirty="0">
                <a:sym typeface="Wingdings"/>
              </a:rPr>
              <a:t>  s = </a:t>
            </a:r>
            <a:r>
              <a:rPr lang="es-ES" dirty="0" err="1">
                <a:sym typeface="Wingdings"/>
              </a:rPr>
              <a:t>Kwot</a:t>
            </a:r>
            <a:r>
              <a:rPr lang="es-ES" dirty="0">
                <a:sym typeface="Wingdings"/>
              </a:rPr>
              <a:t>?  Mana?</a:t>
            </a:r>
          </a:p>
          <a:p>
            <a:r>
              <a:rPr lang="es-ES" dirty="0">
                <a:sym typeface="Wingdings"/>
              </a:rPr>
              <a:t>Palabra que nombra S sin s = F = S  s</a:t>
            </a:r>
          </a:p>
          <a:p>
            <a:r>
              <a:rPr lang="es-ES" dirty="0">
                <a:sym typeface="Wingdings"/>
              </a:rPr>
              <a:t>Entonces </a:t>
            </a:r>
            <a:r>
              <a:rPr lang="es-ES" dirty="0"/>
              <a:t>S </a:t>
            </a:r>
            <a:r>
              <a:rPr lang="es-ES" dirty="0">
                <a:sym typeface="Wingdings"/>
              </a:rPr>
              <a:t>  s = innombrable</a:t>
            </a:r>
          </a:p>
          <a:p>
            <a:r>
              <a:rPr lang="es-ES" dirty="0">
                <a:sym typeface="Wingdings"/>
              </a:rPr>
              <a:t>Límite significación = 2 innombrables</a:t>
            </a:r>
          </a:p>
          <a:p>
            <a:r>
              <a:rPr lang="es-ES" dirty="0">
                <a:sym typeface="Wingdings"/>
              </a:rPr>
              <a:t>S sin s y s sin S </a:t>
            </a:r>
          </a:p>
          <a:p>
            <a:pPr>
              <a:buFont typeface="Symbol" charset="0"/>
              <a:buChar char=""/>
            </a:pPr>
            <a:r>
              <a:rPr lang="es-ES" dirty="0">
                <a:sym typeface="Wingdings"/>
              </a:rPr>
              <a:t>colapso diferencia materia-espíritu</a:t>
            </a:r>
          </a:p>
          <a:p>
            <a:pPr>
              <a:buFont typeface="Symbol" charset="0"/>
              <a:buChar char=""/>
            </a:pPr>
            <a:r>
              <a:rPr lang="es-ES" dirty="0">
                <a:sym typeface="Wingdings"/>
              </a:rPr>
              <a:t>Materia S sin s y espíritu s sin S (</a:t>
            </a:r>
            <a:r>
              <a:rPr lang="es-ES" dirty="0" err="1">
                <a:sym typeface="Wingdings"/>
              </a:rPr>
              <a:t>apofántica</a:t>
            </a:r>
            <a:r>
              <a:rPr lang="es-ES" dirty="0">
                <a:sym typeface="Wingdings"/>
              </a:rPr>
              <a:t>)</a:t>
            </a:r>
          </a:p>
          <a:p>
            <a:pPr>
              <a:buFont typeface="Symbol" charset="0"/>
              <a:buChar char=""/>
            </a:pPr>
            <a:r>
              <a:rPr lang="es-ES" dirty="0">
                <a:sym typeface="Wingdings"/>
              </a:rPr>
              <a:t>Sentido no puede nombrarse a sí mismo</a:t>
            </a:r>
          </a:p>
          <a:p>
            <a:pPr marL="0" indent="0">
              <a:buNone/>
            </a:pPr>
            <a:r>
              <a:rPr lang="es-ES" dirty="0">
                <a:sym typeface="Wingdings"/>
              </a:rPr>
              <a:t>(pensamiento se piensa como cosa)</a:t>
            </a:r>
          </a:p>
          <a:p>
            <a:pPr marL="0" indent="0">
              <a:buNone/>
            </a:pPr>
            <a:r>
              <a:rPr lang="es-ES" dirty="0">
                <a:sym typeface="Wingdings"/>
              </a:rPr>
              <a:t>Y materia = impensable (¿es pensamiento o espíritu en estado puro?)</a:t>
            </a:r>
          </a:p>
          <a:p>
            <a:pPr>
              <a:buFont typeface="Symbol" charset="0"/>
              <a:buChar char=""/>
            </a:pPr>
            <a:endParaRPr lang="es-ES" dirty="0">
              <a:sym typeface="Wingdings"/>
            </a:endParaRPr>
          </a:p>
          <a:p>
            <a:pPr marL="0" indent="0">
              <a:buNone/>
            </a:pPr>
            <a:endParaRPr lang="es-ES" dirty="0">
              <a:sym typeface="Wingdings"/>
            </a:endParaRPr>
          </a:p>
          <a:p>
            <a:endParaRPr lang="es-ES" dirty="0">
              <a:sym typeface="Wingdings"/>
            </a:endParaRPr>
          </a:p>
        </p:txBody>
      </p:sp>
    </p:spTree>
    <p:extLst>
      <p:ext uri="{BB962C8B-B14F-4D97-AF65-F5344CB8AC3E}">
        <p14:creationId xmlns:p14="http://schemas.microsoft.com/office/powerpoint/2010/main" val="308753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os como obejto.jpg"/>
          <p:cNvPicPr>
            <a:picLocks noChangeAspect="1"/>
          </p:cNvPicPr>
          <p:nvPr/>
        </p:nvPicPr>
        <p:blipFill rotWithShape="1">
          <a:blip r:embed="rId2">
            <a:extLst>
              <a:ext uri="{28A0092B-C50C-407E-A947-70E740481C1C}">
                <a14:useLocalDpi xmlns:a14="http://schemas.microsoft.com/office/drawing/2010/main" val="0"/>
              </a:ext>
            </a:extLst>
          </a:blip>
          <a:srcRect l="32618" r="32413" b="10507"/>
          <a:stretch/>
        </p:blipFill>
        <p:spPr>
          <a:xfrm>
            <a:off x="145721" y="446267"/>
            <a:ext cx="4038557" cy="6029142"/>
          </a:xfrm>
          <a:prstGeom prst="rect">
            <a:avLst/>
          </a:prstGeom>
        </p:spPr>
      </p:pic>
      <p:sp>
        <p:nvSpPr>
          <p:cNvPr id="4" name="Rectángulo 3"/>
          <p:cNvSpPr/>
          <p:nvPr/>
        </p:nvSpPr>
        <p:spPr>
          <a:xfrm>
            <a:off x="4388547" y="449735"/>
            <a:ext cx="4572000" cy="5847754"/>
          </a:xfrm>
          <a:prstGeom prst="rect">
            <a:avLst/>
          </a:prstGeom>
        </p:spPr>
        <p:txBody>
          <a:bodyPr>
            <a:spAutoFit/>
          </a:bodyPr>
          <a:lstStyle/>
          <a:p>
            <a:r>
              <a:rPr lang="es-ES_tradnl" sz="2200" dirty="0"/>
              <a:t>“Semiología salvaje no era un puro ejercicio intelectual”</a:t>
            </a:r>
          </a:p>
          <a:p>
            <a:endParaRPr lang="es-ES_tradnl" sz="2200" dirty="0"/>
          </a:p>
          <a:p>
            <a:endParaRPr lang="es-ES_tradnl" sz="2200" dirty="0"/>
          </a:p>
          <a:p>
            <a:r>
              <a:rPr lang="es-ES_tradnl" sz="2200" dirty="0"/>
              <a:t>estructuralismo = dimensión 			   	intelectual </a:t>
            </a:r>
          </a:p>
          <a:p>
            <a:r>
              <a:rPr lang="es-ES_tradnl" sz="2200" dirty="0"/>
              <a:t>		+ </a:t>
            </a:r>
          </a:p>
          <a:p>
            <a:r>
              <a:rPr lang="es-ES_tradnl" sz="2200" dirty="0"/>
              <a:t>fenomenología = dimensión afectiva</a:t>
            </a:r>
          </a:p>
          <a:p>
            <a:endParaRPr lang="es-ES_tradnl" sz="2200" dirty="0"/>
          </a:p>
          <a:p>
            <a:endParaRPr lang="es-ES_tradnl" sz="2200" dirty="0"/>
          </a:p>
          <a:p>
            <a:endParaRPr lang="es-ES_tradnl" sz="2200" dirty="0"/>
          </a:p>
          <a:p>
            <a:r>
              <a:rPr lang="es-ES_tradnl" sz="2200" dirty="0">
                <a:solidFill>
                  <a:srgbClr val="FFFF00"/>
                </a:solidFill>
                <a:sym typeface="Wingdings"/>
              </a:rPr>
              <a:t> Fenomenología basada en categoría de LA VIDA</a:t>
            </a:r>
            <a:endParaRPr lang="es-ES_tradnl" sz="2200" dirty="0">
              <a:solidFill>
                <a:srgbClr val="FFFF00"/>
              </a:solidFill>
            </a:endParaRPr>
          </a:p>
          <a:p>
            <a:endParaRPr lang="es-ES_tradnl" sz="2200" dirty="0">
              <a:solidFill>
                <a:srgbClr val="FFFF00"/>
              </a:solidFill>
            </a:endParaRPr>
          </a:p>
          <a:p>
            <a:endParaRPr lang="es-ES_tradnl" sz="2200" dirty="0"/>
          </a:p>
          <a:p>
            <a:r>
              <a:rPr lang="es-ES_tradnl" sz="2200" dirty="0"/>
              <a:t> </a:t>
            </a:r>
          </a:p>
          <a:p>
            <a:endParaRPr lang="es-ES_tradnl" sz="2200" dirty="0"/>
          </a:p>
        </p:txBody>
      </p:sp>
    </p:spTree>
    <p:extLst>
      <p:ext uri="{BB962C8B-B14F-4D97-AF65-F5344CB8AC3E}">
        <p14:creationId xmlns:p14="http://schemas.microsoft.com/office/powerpoint/2010/main" val="98133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2692" y="1165990"/>
            <a:ext cx="7556681" cy="4401205"/>
          </a:xfrm>
          <a:prstGeom prst="rect">
            <a:avLst/>
          </a:prstGeom>
          <a:noFill/>
        </p:spPr>
        <p:txBody>
          <a:bodyPr wrap="square" rtlCol="0">
            <a:spAutoFit/>
          </a:bodyPr>
          <a:lstStyle/>
          <a:p>
            <a:r>
              <a:rPr lang="es-ES_tradnl" sz="2800" dirty="0">
                <a:solidFill>
                  <a:srgbClr val="FFFF00"/>
                </a:solidFill>
              </a:rPr>
              <a:t>“Si toda conciencia es conciencia de algo, si toda conciencia pide su objeto, éste no se concibe bien sin la vida que de entrada le confiere la misma naturaleza que el sujeto que cobra conciencia de él” (31)</a:t>
            </a:r>
          </a:p>
          <a:p>
            <a:endParaRPr lang="es-ES_tradnl" sz="2000" dirty="0"/>
          </a:p>
          <a:p>
            <a:endParaRPr lang="es-ES_tradnl" sz="2000" dirty="0"/>
          </a:p>
          <a:p>
            <a:r>
              <a:rPr lang="es-ES_tradnl" sz="2000" dirty="0">
                <a:sym typeface="Wingdings"/>
              </a:rPr>
              <a:t> </a:t>
            </a:r>
            <a:r>
              <a:rPr lang="es-ES_tradnl" sz="2000" dirty="0"/>
              <a:t>para conciencia viva lo verdaderamente misterioso es materia inerte, bruta, muerta.</a:t>
            </a:r>
          </a:p>
          <a:p>
            <a:r>
              <a:rPr lang="es-ES_tradnl" sz="2000" dirty="0"/>
              <a:t> </a:t>
            </a:r>
          </a:p>
          <a:p>
            <a:r>
              <a:rPr lang="es-ES_tradnl" sz="2000" dirty="0">
                <a:sym typeface="Wingdings"/>
              </a:rPr>
              <a:t></a:t>
            </a:r>
            <a:r>
              <a:rPr lang="es-ES_tradnl" sz="2000" dirty="0"/>
              <a:t> oposición Pensamiento / Materia inerte = lo impensable</a:t>
            </a:r>
          </a:p>
          <a:p>
            <a:endParaRPr lang="es-ES" sz="2000" dirty="0"/>
          </a:p>
        </p:txBody>
      </p:sp>
    </p:spTree>
    <p:extLst>
      <p:ext uri="{BB962C8B-B14F-4D97-AF65-F5344CB8AC3E}">
        <p14:creationId xmlns:p14="http://schemas.microsoft.com/office/powerpoint/2010/main" val="51912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4077" y="4394"/>
            <a:ext cx="8122651" cy="3877985"/>
          </a:xfrm>
          <a:prstGeom prst="rect">
            <a:avLst/>
          </a:prstGeom>
        </p:spPr>
        <p:txBody>
          <a:bodyPr wrap="square">
            <a:spAutoFit/>
          </a:bodyPr>
          <a:lstStyle/>
          <a:p>
            <a:endParaRPr lang="es-ES_tradnl" dirty="0"/>
          </a:p>
          <a:p>
            <a:r>
              <a:rPr lang="es-ES_tradnl" sz="2400" dirty="0">
                <a:sym typeface="Wingdings"/>
              </a:rPr>
              <a:t></a:t>
            </a:r>
            <a:r>
              <a:rPr lang="es-ES_tradnl" sz="2400" dirty="0"/>
              <a:t> fetiche articula representación y materia bruta</a:t>
            </a:r>
          </a:p>
          <a:p>
            <a:r>
              <a:rPr lang="es-ES_tradnl" sz="2400" dirty="0"/>
              <a:t>= necesidad de comprender / imposibilidad de ser comprendida</a:t>
            </a:r>
          </a:p>
          <a:p>
            <a:endParaRPr lang="es-ES_tradnl" sz="2400" dirty="0"/>
          </a:p>
          <a:p>
            <a:r>
              <a:rPr lang="es-ES_tradnl" sz="2400" dirty="0"/>
              <a:t>Por eso fetiche tiene mínimo antropomorfismo o zoomorfismo = punto de agarre de pensamiento para pensar </a:t>
            </a:r>
            <a:r>
              <a:rPr lang="es-ES_tradnl" sz="2400" dirty="0" err="1"/>
              <a:t>impensabilidad</a:t>
            </a:r>
            <a:r>
              <a:rPr lang="es-ES_tradnl" sz="2400" dirty="0"/>
              <a:t> de la materia</a:t>
            </a:r>
          </a:p>
          <a:p>
            <a:r>
              <a:rPr lang="es-ES_tradnl" sz="2400" dirty="0"/>
              <a:t> </a:t>
            </a:r>
          </a:p>
          <a:p>
            <a:r>
              <a:rPr lang="es-ES_tradnl" sz="2400" dirty="0">
                <a:sym typeface="Wingdings"/>
              </a:rPr>
              <a:t></a:t>
            </a:r>
            <a:r>
              <a:rPr lang="es-ES_tradnl" sz="2400" dirty="0"/>
              <a:t> </a:t>
            </a:r>
            <a:r>
              <a:rPr lang="es-ES_tradnl" sz="2400" dirty="0" err="1"/>
              <a:t>op</a:t>
            </a:r>
            <a:r>
              <a:rPr lang="es-ES_tradnl" sz="2400" dirty="0"/>
              <a:t>. pensar / ser :: (¿episteme / </a:t>
            </a:r>
            <a:r>
              <a:rPr lang="es-ES_tradnl" sz="2400" dirty="0" err="1"/>
              <a:t>doxa</a:t>
            </a:r>
            <a:r>
              <a:rPr lang="es-ES_tradnl" sz="2400" dirty="0"/>
              <a:t>?)</a:t>
            </a:r>
          </a:p>
          <a:p>
            <a:endParaRPr lang="es-ES_tradnl" dirty="0"/>
          </a:p>
          <a:p>
            <a:endParaRPr lang="es-ES_tradnl" dirty="0"/>
          </a:p>
        </p:txBody>
      </p:sp>
      <p:pic>
        <p:nvPicPr>
          <p:cNvPr id="3" name="Imagen 2" descr="boli.png"/>
          <p:cNvPicPr>
            <a:picLocks noChangeAspect="1"/>
          </p:cNvPicPr>
          <p:nvPr/>
        </p:nvPicPr>
        <p:blipFill rotWithShape="1">
          <a:blip r:embed="rId2">
            <a:extLst>
              <a:ext uri="{28A0092B-C50C-407E-A947-70E740481C1C}">
                <a14:useLocalDpi xmlns:a14="http://schemas.microsoft.com/office/drawing/2010/main" val="0"/>
              </a:ext>
            </a:extLst>
          </a:blip>
          <a:srcRect l="3083" r="3295" b="60030"/>
          <a:stretch/>
        </p:blipFill>
        <p:spPr>
          <a:xfrm>
            <a:off x="166538" y="2720968"/>
            <a:ext cx="5495769" cy="3525407"/>
          </a:xfrm>
          <a:prstGeom prst="rect">
            <a:avLst/>
          </a:prstGeom>
        </p:spPr>
      </p:pic>
      <p:pic>
        <p:nvPicPr>
          <p:cNvPr id="4" name="Imagen 3" descr="nkisi-nkondi-con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9" y="2457682"/>
            <a:ext cx="2914421" cy="4080190"/>
          </a:xfrm>
          <a:prstGeom prst="rect">
            <a:avLst/>
          </a:prstGeom>
        </p:spPr>
      </p:pic>
    </p:spTree>
    <p:extLst>
      <p:ext uri="{BB962C8B-B14F-4D97-AF65-F5344CB8AC3E}">
        <p14:creationId xmlns:p14="http://schemas.microsoft.com/office/powerpoint/2010/main" val="561895110"/>
      </p:ext>
    </p:extLst>
  </p:cSld>
  <p:clrMapOvr>
    <a:masterClrMapping/>
  </p:clrMapOvr>
</p:sld>
</file>

<file path=ppt/theme/theme1.xml><?xml version="1.0" encoding="utf-8"?>
<a:theme xmlns:a="http://schemas.openxmlformats.org/drawingml/2006/main" name=" Negro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Negro .thmx</Template>
  <TotalTime>5284</TotalTime>
  <Words>1242</Words>
  <Application>Microsoft Macintosh PowerPoint</Application>
  <PresentationFormat>Presentación en pantalla (4:3)</PresentationFormat>
  <Paragraphs>139</Paragraphs>
  <Slides>20</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6" baseType="lpstr">
      <vt:lpstr>Arial</vt:lpstr>
      <vt:lpstr>Calibri</vt:lpstr>
      <vt:lpstr>Symbol</vt:lpstr>
      <vt:lpstr>Wingdings</vt:lpstr>
      <vt:lpstr> Negro </vt:lpstr>
      <vt:lpstr>Documento</vt:lpstr>
      <vt:lpstr>Del significante flotante al fetiche afirmativo</vt:lpstr>
      <vt:lpstr>Pouillon</vt:lpstr>
      <vt:lpstr>Cosmología nuer: grados del Kwot de más a menos espiritual (simbólico)</vt:lpstr>
      <vt:lpstr>Materia = espíritu</vt:lpstr>
      <vt:lpstr>Ss ……………………….. Ss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menard</dc:creator>
  <cp:lastModifiedBy>Andre Menard Poupin (menard)</cp:lastModifiedBy>
  <cp:revision>56</cp:revision>
  <dcterms:created xsi:type="dcterms:W3CDTF">2020-05-11T16:08:07Z</dcterms:created>
  <dcterms:modified xsi:type="dcterms:W3CDTF">2022-06-23T12:50:33Z</dcterms:modified>
</cp:coreProperties>
</file>