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79" r:id="rId3"/>
    <p:sldId id="282" r:id="rId4"/>
    <p:sldId id="283" r:id="rId5"/>
    <p:sldId id="284" r:id="rId6"/>
    <p:sldId id="287" r:id="rId7"/>
    <p:sldId id="278" r:id="rId8"/>
    <p:sldId id="286" r:id="rId9"/>
    <p:sldId id="258" r:id="rId10"/>
    <p:sldId id="259" r:id="rId11"/>
    <p:sldId id="260" r:id="rId12"/>
    <p:sldId id="285" r:id="rId13"/>
    <p:sldId id="261" r:id="rId14"/>
    <p:sldId id="262" r:id="rId15"/>
    <p:sldId id="263" r:id="rId16"/>
    <p:sldId id="280" r:id="rId17"/>
    <p:sldId id="266" r:id="rId18"/>
    <p:sldId id="268" r:id="rId19"/>
    <p:sldId id="269" r:id="rId20"/>
    <p:sldId id="270" r:id="rId21"/>
    <p:sldId id="271" r:id="rId22"/>
    <p:sldId id="272" r:id="rId23"/>
    <p:sldId id="290" r:id="rId24"/>
    <p:sldId id="291" r:id="rId25"/>
    <p:sldId id="288" r:id="rId26"/>
    <p:sldId id="273" r:id="rId27"/>
    <p:sldId id="274" r:id="rId28"/>
    <p:sldId id="275" r:id="rId29"/>
    <p:sldId id="276" r:id="rId30"/>
    <p:sldId id="277" r:id="rId31"/>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373" autoAdjust="0"/>
  </p:normalViewPr>
  <p:slideViewPr>
    <p:cSldViewPr snapToGrid="0" snapToObjects="1">
      <p:cViewPr varScale="1">
        <p:scale>
          <a:sx n="67" d="100"/>
          <a:sy n="67" d="100"/>
        </p:scale>
        <p:origin x="-224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 para editar título</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US"/>
          </a:p>
        </p:txBody>
      </p:sp>
      <p:sp>
        <p:nvSpPr>
          <p:cNvPr id="4" name="Date Placeholder 3"/>
          <p:cNvSpPr>
            <a:spLocks noGrp="1"/>
          </p:cNvSpPr>
          <p:nvPr>
            <p:ph type="dt" sz="half" idx="10"/>
          </p:nvPr>
        </p:nvSpPr>
        <p:spPr/>
        <p:txBody>
          <a:bodyPr/>
          <a:lstStyle/>
          <a:p>
            <a:fld id="{19E6ED74-7EA7-6045-916D-8EC07025AE68}" type="datetimeFigureOut">
              <a:rPr lang="es-ES" smtClean="0"/>
              <a:t>16/03/22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7D0C399-CDD6-AF41-BD23-D77BD2763912}" type="slidenum">
              <a:rPr lang="es-ES" smtClean="0"/>
              <a:t>‹Nr.›</a:t>
            </a:fld>
            <a:endParaRPr lang="es-E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Vertical Text Placeholder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19E6ED74-7EA7-6045-916D-8EC07025AE68}" type="datetimeFigureOut">
              <a:rPr lang="es-ES" smtClean="0"/>
              <a:t>16/03/22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7D0C399-CDD6-AF41-BD23-D77BD2763912}" type="slidenum">
              <a:rPr lang="es-ES" smtClean="0"/>
              <a:t>‹Nr.›</a:t>
            </a:fld>
            <a:endParaRPr lang="es-E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 para editar título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19E6ED74-7EA7-6045-916D-8EC07025AE68}" type="datetimeFigureOut">
              <a:rPr lang="es-ES" smtClean="0"/>
              <a:t>16/03/22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7D0C399-CDD6-AF41-BD23-D77BD2763912}" type="slidenum">
              <a:rPr lang="es-ES" smtClean="0"/>
              <a:t>‹Nr.›</a:t>
            </a:fld>
            <a:endParaRPr lang="es-E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19E6ED74-7EA7-6045-916D-8EC07025AE68}" type="datetimeFigureOut">
              <a:rPr lang="es-ES" smtClean="0"/>
              <a:t>16/03/22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7D0C399-CDD6-AF41-BD23-D77BD2763912}" type="slidenum">
              <a:rPr lang="es-ES" smtClean="0"/>
              <a:t>‹Nr.›</a:t>
            </a:fld>
            <a:endParaRPr lang="es-E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19E6ED74-7EA7-6045-916D-8EC07025AE68}" type="datetimeFigureOut">
              <a:rPr lang="es-ES" smtClean="0"/>
              <a:t>16/03/22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7D0C399-CDD6-AF41-BD23-D77BD2763912}" type="slidenum">
              <a:rPr lang="es-ES" smtClean="0"/>
              <a:t>‹Nr.›</a:t>
            </a:fld>
            <a:endParaRPr lang="es-E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5" name="Date Placeholder 4"/>
          <p:cNvSpPr>
            <a:spLocks noGrp="1"/>
          </p:cNvSpPr>
          <p:nvPr>
            <p:ph type="dt" sz="half" idx="10"/>
          </p:nvPr>
        </p:nvSpPr>
        <p:spPr/>
        <p:txBody>
          <a:bodyPr/>
          <a:lstStyle/>
          <a:p>
            <a:fld id="{19E6ED74-7EA7-6045-916D-8EC07025AE68}" type="datetimeFigureOut">
              <a:rPr lang="es-ES" smtClean="0"/>
              <a:t>16/03/22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7D0C399-CDD6-AF41-BD23-D77BD2763912}" type="slidenum">
              <a:rPr lang="es-ES" smtClean="0"/>
              <a:t>‹Nr.›</a:t>
            </a:fld>
            <a:endParaRPr lang="es-E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7" name="Date Placeholder 6"/>
          <p:cNvSpPr>
            <a:spLocks noGrp="1"/>
          </p:cNvSpPr>
          <p:nvPr>
            <p:ph type="dt" sz="half" idx="10"/>
          </p:nvPr>
        </p:nvSpPr>
        <p:spPr/>
        <p:txBody>
          <a:bodyPr/>
          <a:lstStyle/>
          <a:p>
            <a:fld id="{19E6ED74-7EA7-6045-916D-8EC07025AE68}" type="datetimeFigureOut">
              <a:rPr lang="es-ES" smtClean="0"/>
              <a:t>16/03/22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7D0C399-CDD6-AF41-BD23-D77BD2763912}" type="slidenum">
              <a:rPr lang="es-ES" smtClean="0"/>
              <a:t>‹Nr.›</a:t>
            </a:fld>
            <a:endParaRPr lang="es-E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Date Placeholder 2"/>
          <p:cNvSpPr>
            <a:spLocks noGrp="1"/>
          </p:cNvSpPr>
          <p:nvPr>
            <p:ph type="dt" sz="half" idx="10"/>
          </p:nvPr>
        </p:nvSpPr>
        <p:spPr/>
        <p:txBody>
          <a:bodyPr/>
          <a:lstStyle/>
          <a:p>
            <a:fld id="{19E6ED74-7EA7-6045-916D-8EC07025AE68}" type="datetimeFigureOut">
              <a:rPr lang="es-ES" smtClean="0"/>
              <a:t>16/03/22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7D0C399-CDD6-AF41-BD23-D77BD2763912}" type="slidenum">
              <a:rPr lang="es-ES" smtClean="0"/>
              <a:t>‹Nr.›</a:t>
            </a:fld>
            <a:endParaRPr lang="es-E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E6ED74-7EA7-6045-916D-8EC07025AE68}" type="datetimeFigureOut">
              <a:rPr lang="es-ES" smtClean="0"/>
              <a:t>16/03/22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7D0C399-CDD6-AF41-BD23-D77BD2763912}" type="slidenum">
              <a:rPr lang="es-ES" smtClean="0"/>
              <a:t>‹Nr.›</a:t>
            </a:fld>
            <a:endParaRPr lang="es-E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19E6ED74-7EA7-6045-916D-8EC07025AE68}" type="datetimeFigureOut">
              <a:rPr lang="es-ES" smtClean="0"/>
              <a:t>16/03/22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7D0C399-CDD6-AF41-BD23-D77BD2763912}" type="slidenum">
              <a:rPr lang="es-ES" smtClean="0"/>
              <a:t>‹Nr.›</a:t>
            </a:fld>
            <a:endParaRPr lang="es-E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19E6ED74-7EA7-6045-916D-8EC07025AE68}" type="datetimeFigureOut">
              <a:rPr lang="es-ES" smtClean="0"/>
              <a:t>16/03/22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7D0C399-CDD6-AF41-BD23-D77BD2763912}" type="slidenum">
              <a:rPr lang="es-ES" smtClean="0"/>
              <a:t>‹Nr.›</a:t>
            </a:fld>
            <a:endParaRPr lang="es-E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6ED74-7EA7-6045-916D-8EC07025AE68}" type="datetimeFigureOut">
              <a:rPr lang="es-ES" smtClean="0"/>
              <a:t>16/03/22</a:t>
            </a:fld>
            <a:endParaRPr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0C399-CDD6-AF41-BD23-D77BD2763912}" type="slidenum">
              <a:rPr lang="es-ES" smtClean="0"/>
              <a:t>‹Nr.›</a:t>
            </a:fld>
            <a:endParaRPr lang="es-E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g"/><Relationship Id="rId6" Type="http://schemas.openxmlformats.org/officeDocument/2006/relationships/image" Target="../media/image15.jpg"/><Relationship Id="rId7" Type="http://schemas.openxmlformats.org/officeDocument/2006/relationships/image" Target="../media/image16.jpg"/><Relationship Id="rId8" Type="http://schemas.openxmlformats.org/officeDocument/2006/relationships/image" Target="../media/image17.jpg"/><Relationship Id="rId9" Type="http://schemas.openxmlformats.org/officeDocument/2006/relationships/image" Target="../media/image18.jpg"/><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 Id="rId3"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g"/><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g"/><Relationship Id="rId6" Type="http://schemas.openxmlformats.org/officeDocument/2006/relationships/image" Target="../media/image15.jpg"/><Relationship Id="rId7" Type="http://schemas.openxmlformats.org/officeDocument/2006/relationships/image" Target="../media/image16.jpg"/><Relationship Id="rId8" Type="http://schemas.openxmlformats.org/officeDocument/2006/relationships/image" Target="../media/image17.jpg"/><Relationship Id="rId9" Type="http://schemas.openxmlformats.org/officeDocument/2006/relationships/image" Target="../media/image18.jpg"/><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g"/><Relationship Id="rId6" Type="http://schemas.openxmlformats.org/officeDocument/2006/relationships/image" Target="../media/image15.jpg"/><Relationship Id="rId7" Type="http://schemas.openxmlformats.org/officeDocument/2006/relationships/image" Target="../media/image16.jpg"/><Relationship Id="rId8" Type="http://schemas.openxmlformats.org/officeDocument/2006/relationships/image" Target="../media/image18.jpg"/><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g"/><Relationship Id="rId6" Type="http://schemas.openxmlformats.org/officeDocument/2006/relationships/image" Target="../media/image15.jpg"/><Relationship Id="rId7" Type="http://schemas.openxmlformats.org/officeDocument/2006/relationships/image" Target="../media/image16.jpg"/><Relationship Id="rId8" Type="http://schemas.openxmlformats.org/officeDocument/2006/relationships/image" Target="../media/image18.jpg"/><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g"/><Relationship Id="rId6" Type="http://schemas.openxmlformats.org/officeDocument/2006/relationships/image" Target="../media/image15.jpg"/><Relationship Id="rId7" Type="http://schemas.openxmlformats.org/officeDocument/2006/relationships/image" Target="../media/image16.jpg"/><Relationship Id="rId8" Type="http://schemas.openxmlformats.org/officeDocument/2006/relationships/image" Target="../media/image18.jpg"/><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g"/><Relationship Id="rId6" Type="http://schemas.openxmlformats.org/officeDocument/2006/relationships/image" Target="../media/image15.jpg"/><Relationship Id="rId7" Type="http://schemas.openxmlformats.org/officeDocument/2006/relationships/image" Target="../media/image16.jpg"/><Relationship Id="rId8" Type="http://schemas.openxmlformats.org/officeDocument/2006/relationships/image" Target="../media/image18.jpg"/><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g"/><Relationship Id="rId6" Type="http://schemas.openxmlformats.org/officeDocument/2006/relationships/image" Target="../media/image15.jpg"/><Relationship Id="rId7" Type="http://schemas.openxmlformats.org/officeDocument/2006/relationships/image" Target="../media/image16.jpg"/><Relationship Id="rId8" Type="http://schemas.openxmlformats.org/officeDocument/2006/relationships/image" Target="../media/image17.jpg"/><Relationship Id="rId9" Type="http://schemas.openxmlformats.org/officeDocument/2006/relationships/image" Target="../media/image18.jpg"/><Relationship Id="rId10" Type="http://schemas.openxmlformats.org/officeDocument/2006/relationships/image" Target="../media/image27.jpg"/><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g"/><Relationship Id="rId6" Type="http://schemas.openxmlformats.org/officeDocument/2006/relationships/image" Target="../media/image15.jpg"/><Relationship Id="rId7" Type="http://schemas.openxmlformats.org/officeDocument/2006/relationships/image" Target="../media/image16.jpg"/><Relationship Id="rId8" Type="http://schemas.openxmlformats.org/officeDocument/2006/relationships/image" Target="../media/image17.jpg"/><Relationship Id="rId9" Type="http://schemas.openxmlformats.org/officeDocument/2006/relationships/image" Target="../media/image18.jpg"/><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 Id="rId3" Type="http://schemas.openxmlformats.org/officeDocument/2006/relationships/image" Target="../media/image1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 Id="rId3"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g"/><Relationship Id="rId6" Type="http://schemas.openxmlformats.org/officeDocument/2006/relationships/image" Target="../media/image15.jpg"/><Relationship Id="rId7" Type="http://schemas.openxmlformats.org/officeDocument/2006/relationships/image" Target="../media/image16.jpg"/><Relationship Id="rId8" Type="http://schemas.openxmlformats.org/officeDocument/2006/relationships/image" Target="../media/image17.jpg"/><Relationship Id="rId9" Type="http://schemas.openxmlformats.org/officeDocument/2006/relationships/image" Target="../media/image18.jpg"/><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21543" y="929898"/>
            <a:ext cx="7685217" cy="830997"/>
          </a:xfrm>
          <a:prstGeom prst="rect">
            <a:avLst/>
          </a:prstGeom>
          <a:noFill/>
        </p:spPr>
        <p:txBody>
          <a:bodyPr wrap="none" rtlCol="0">
            <a:spAutoFit/>
          </a:bodyPr>
          <a:lstStyle/>
          <a:p>
            <a:r>
              <a:rPr lang="es-ES" sz="4800" dirty="0" smtClean="0"/>
              <a:t>J. </a:t>
            </a:r>
            <a:r>
              <a:rPr lang="es-ES" sz="4800" dirty="0" err="1" smtClean="0"/>
              <a:t>Bazin</a:t>
            </a:r>
            <a:r>
              <a:rPr lang="es-ES" sz="4800" dirty="0" smtClean="0"/>
              <a:t> y el Fetiche afirmativo</a:t>
            </a:r>
            <a:endParaRPr lang="es-ES" sz="4800" dirty="0"/>
          </a:p>
        </p:txBody>
      </p:sp>
      <p:pic>
        <p:nvPicPr>
          <p:cNvPr id="4" name="Imagen 3" descr="nkisi-nkondi-con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401" y="2457682"/>
            <a:ext cx="2914421" cy="4080190"/>
          </a:xfrm>
          <a:prstGeom prst="rect">
            <a:avLst/>
          </a:prstGeom>
        </p:spPr>
      </p:pic>
      <p:pic>
        <p:nvPicPr>
          <p:cNvPr id="5" name="Imagen 4"/>
          <p:cNvPicPr>
            <a:picLocks noChangeAspect="1"/>
          </p:cNvPicPr>
          <p:nvPr/>
        </p:nvPicPr>
        <p:blipFill>
          <a:blip r:embed="rId3"/>
          <a:stretch>
            <a:fillRect/>
          </a:stretch>
        </p:blipFill>
        <p:spPr>
          <a:xfrm>
            <a:off x="5275008" y="2339616"/>
            <a:ext cx="2724279" cy="4056807"/>
          </a:xfrm>
          <a:prstGeom prst="rect">
            <a:avLst/>
          </a:prstGeom>
        </p:spPr>
      </p:pic>
    </p:spTree>
    <p:extLst>
      <p:ext uri="{BB962C8B-B14F-4D97-AF65-F5344CB8AC3E}">
        <p14:creationId xmlns:p14="http://schemas.microsoft.com/office/powerpoint/2010/main" val="3404346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Giovanni-Morelli-Ivan-Lermolieff-Kunstkritische-Studien-ueber-Italienische-Malerei-D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6615" y="223344"/>
            <a:ext cx="4406451" cy="3691051"/>
          </a:xfrm>
          <a:prstGeom prst="rect">
            <a:avLst/>
          </a:prstGeom>
        </p:spPr>
      </p:pic>
      <p:sp>
        <p:nvSpPr>
          <p:cNvPr id="3" name="Rectángulo 2"/>
          <p:cNvSpPr/>
          <p:nvPr/>
        </p:nvSpPr>
        <p:spPr>
          <a:xfrm>
            <a:off x="0" y="13497"/>
            <a:ext cx="4572000" cy="6370974"/>
          </a:xfrm>
          <a:prstGeom prst="rect">
            <a:avLst/>
          </a:prstGeom>
        </p:spPr>
        <p:txBody>
          <a:bodyPr>
            <a:spAutoFit/>
          </a:bodyPr>
          <a:lstStyle/>
          <a:p>
            <a:r>
              <a:rPr lang="es-ES_tradnl" sz="2400" dirty="0"/>
              <a:t>Fin siglo XIX, disciplinas de los “vestigios infinitesimales”</a:t>
            </a:r>
          </a:p>
          <a:p>
            <a:r>
              <a:rPr lang="es-ES_tradnl" sz="2400" dirty="0"/>
              <a:t> </a:t>
            </a:r>
          </a:p>
          <a:p>
            <a:r>
              <a:rPr lang="es-ES_tradnl" sz="2400" dirty="0" err="1"/>
              <a:t>Morelli</a:t>
            </a:r>
            <a:r>
              <a:rPr lang="es-ES_tradnl" sz="2400" dirty="0"/>
              <a:t>: rasgos pictóricos = rasgos inconscientes = no determinados por tradición ni cultura.</a:t>
            </a:r>
          </a:p>
          <a:p>
            <a:endParaRPr lang="es-ES_tradnl" sz="2400" dirty="0"/>
          </a:p>
          <a:p>
            <a:r>
              <a:rPr lang="es-ES_tradnl" sz="2400" dirty="0" smtClean="0"/>
              <a:t>Freud</a:t>
            </a:r>
            <a:r>
              <a:rPr lang="es-ES_tradnl" sz="2400" dirty="0"/>
              <a:t>: síntomas</a:t>
            </a:r>
          </a:p>
          <a:p>
            <a:r>
              <a:rPr lang="es-ES_tradnl" sz="2400" dirty="0"/>
              <a:t> </a:t>
            </a:r>
          </a:p>
          <a:p>
            <a:r>
              <a:rPr lang="es-ES_tradnl" sz="2400" dirty="0" err="1"/>
              <a:t>Sherlock</a:t>
            </a:r>
            <a:r>
              <a:rPr lang="es-ES_tradnl" sz="2400" dirty="0"/>
              <a:t> Holmes : indicios</a:t>
            </a:r>
          </a:p>
          <a:p>
            <a:endParaRPr lang="es-ES_tradnl" sz="2400" dirty="0"/>
          </a:p>
          <a:p>
            <a:r>
              <a:rPr lang="es-ES_tradnl" sz="2400" dirty="0" err="1"/>
              <a:t>Tylor</a:t>
            </a:r>
            <a:r>
              <a:rPr lang="es-ES_tradnl" sz="2400" dirty="0"/>
              <a:t> = supervivencias </a:t>
            </a:r>
            <a:r>
              <a:rPr lang="es-ES_tradnl" sz="2400" dirty="0" smtClean="0"/>
              <a:t>culturales</a:t>
            </a:r>
          </a:p>
          <a:p>
            <a:endParaRPr lang="es-ES_tradnl" sz="2400" dirty="0"/>
          </a:p>
          <a:p>
            <a:endParaRPr lang="es-ES_tradnl" sz="2400" dirty="0" smtClean="0"/>
          </a:p>
          <a:p>
            <a:pPr marL="285750" indent="-285750">
              <a:buFont typeface="Wingdings" charset="0"/>
              <a:buChar char="à"/>
            </a:pPr>
            <a:r>
              <a:rPr lang="es-ES_tradnl" sz="2400" dirty="0" err="1" smtClean="0">
                <a:sym typeface="Wingdings"/>
              </a:rPr>
              <a:t>pb</a:t>
            </a:r>
            <a:r>
              <a:rPr lang="es-ES_tradnl" sz="2400" dirty="0" smtClean="0">
                <a:sym typeface="Wingdings"/>
              </a:rPr>
              <a:t>. respecto a intencionalidad:</a:t>
            </a:r>
          </a:p>
          <a:p>
            <a:r>
              <a:rPr lang="es-ES_tradnl" sz="2400" dirty="0" smtClean="0">
                <a:sym typeface="Wingdings"/>
              </a:rPr>
              <a:t>Lo más singularmente personal</a:t>
            </a:r>
          </a:p>
          <a:p>
            <a:r>
              <a:rPr lang="es-ES_tradnl" sz="2400" dirty="0" smtClean="0">
                <a:sym typeface="Wingdings"/>
              </a:rPr>
              <a:t>=  lo menos consciente</a:t>
            </a:r>
            <a:endParaRPr lang="es-ES_tradnl" sz="2400" dirty="0"/>
          </a:p>
        </p:txBody>
      </p:sp>
    </p:spTree>
    <p:extLst>
      <p:ext uri="{BB962C8B-B14F-4D97-AF65-F5344CB8AC3E}">
        <p14:creationId xmlns:p14="http://schemas.microsoft.com/office/powerpoint/2010/main" val="14022255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aptura de pantalla 2020-05-12 a la(s) 12.58.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356" y="189893"/>
            <a:ext cx="8306103" cy="2278666"/>
          </a:xfrm>
          <a:prstGeom prst="rect">
            <a:avLst/>
          </a:prstGeom>
        </p:spPr>
      </p:pic>
      <p:pic>
        <p:nvPicPr>
          <p:cNvPr id="5" name="Imagen 4" descr="Tératologie-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356" y="2577067"/>
            <a:ext cx="5683124" cy="3927348"/>
          </a:xfrm>
          <a:prstGeom prst="rect">
            <a:avLst/>
          </a:prstGeom>
        </p:spPr>
      </p:pic>
      <p:sp>
        <p:nvSpPr>
          <p:cNvPr id="6" name="CuadroTexto 5"/>
          <p:cNvSpPr txBox="1"/>
          <p:nvPr/>
        </p:nvSpPr>
        <p:spPr>
          <a:xfrm>
            <a:off x="6141104" y="2790048"/>
            <a:ext cx="2810336" cy="1754327"/>
          </a:xfrm>
          <a:prstGeom prst="rect">
            <a:avLst/>
          </a:prstGeom>
          <a:noFill/>
        </p:spPr>
        <p:txBody>
          <a:bodyPr wrap="square" rtlCol="0">
            <a:spAutoFit/>
          </a:bodyPr>
          <a:lstStyle/>
          <a:p>
            <a:r>
              <a:rPr lang="es-ES" dirty="0" smtClean="0"/>
              <a:t>Como en los </a:t>
            </a:r>
            <a:r>
              <a:rPr lang="es-ES" dirty="0" err="1" smtClean="0"/>
              <a:t>mosntruos</a:t>
            </a:r>
            <a:r>
              <a:rPr lang="es-ES" dirty="0" smtClean="0"/>
              <a:t> de </a:t>
            </a:r>
            <a:r>
              <a:rPr lang="es-ES" dirty="0" err="1" smtClean="0"/>
              <a:t>Geoffroy</a:t>
            </a:r>
            <a:r>
              <a:rPr lang="es-ES" dirty="0" smtClean="0"/>
              <a:t> St. </a:t>
            </a:r>
            <a:r>
              <a:rPr lang="es-ES" dirty="0" err="1" smtClean="0"/>
              <a:t>Hilaire</a:t>
            </a:r>
            <a:r>
              <a:rPr lang="es-ES" dirty="0" smtClean="0"/>
              <a:t>, para </a:t>
            </a:r>
            <a:r>
              <a:rPr lang="es-ES" dirty="0" err="1" smtClean="0"/>
              <a:t>Lévi</a:t>
            </a:r>
            <a:r>
              <a:rPr lang="es-ES" dirty="0" smtClean="0"/>
              <a:t>-Strauss en mitos también se manifestarían con más libertad leyes de </a:t>
            </a:r>
            <a:r>
              <a:rPr lang="es-ES" dirty="0"/>
              <a:t>l</a:t>
            </a:r>
            <a:r>
              <a:rPr lang="es-ES" dirty="0" smtClean="0"/>
              <a:t>a mente humana</a:t>
            </a:r>
          </a:p>
        </p:txBody>
      </p:sp>
      <p:sp>
        <p:nvSpPr>
          <p:cNvPr id="7" name="CuadroTexto 6"/>
          <p:cNvSpPr txBox="1"/>
          <p:nvPr/>
        </p:nvSpPr>
        <p:spPr>
          <a:xfrm>
            <a:off x="6141104" y="4973788"/>
            <a:ext cx="2643797" cy="1200329"/>
          </a:xfrm>
          <a:prstGeom prst="rect">
            <a:avLst/>
          </a:prstGeom>
          <a:noFill/>
        </p:spPr>
        <p:txBody>
          <a:bodyPr wrap="square" rtlCol="0">
            <a:spAutoFit/>
          </a:bodyPr>
          <a:lstStyle/>
          <a:p>
            <a:r>
              <a:rPr lang="es-ES" dirty="0" smtClean="0"/>
              <a:t>Para </a:t>
            </a:r>
            <a:r>
              <a:rPr lang="es-ES" dirty="0" err="1" smtClean="0"/>
              <a:t>Morelli</a:t>
            </a:r>
            <a:r>
              <a:rPr lang="es-ES" dirty="0" smtClean="0"/>
              <a:t> en detalles se manifiestan con más libertad  rasgos singulares del individuo</a:t>
            </a:r>
            <a:endParaRPr lang="es-ES" dirty="0"/>
          </a:p>
        </p:txBody>
      </p:sp>
      <p:sp>
        <p:nvSpPr>
          <p:cNvPr id="2" name="CuadroTexto 1"/>
          <p:cNvSpPr txBox="1"/>
          <p:nvPr/>
        </p:nvSpPr>
        <p:spPr>
          <a:xfrm>
            <a:off x="1570645" y="1987835"/>
            <a:ext cx="6600055" cy="369332"/>
          </a:xfrm>
          <a:prstGeom prst="rect">
            <a:avLst/>
          </a:prstGeom>
          <a:noFill/>
        </p:spPr>
        <p:txBody>
          <a:bodyPr wrap="square" rtlCol="0">
            <a:spAutoFit/>
          </a:bodyPr>
          <a:lstStyle/>
          <a:p>
            <a:r>
              <a:rPr lang="es-ES" dirty="0" smtClean="0">
                <a:solidFill>
                  <a:schemeClr val="bg1"/>
                </a:solidFill>
              </a:rPr>
              <a:t>(receta brebaje de bruja)				(fórmula química)</a:t>
            </a:r>
            <a:endParaRPr lang="es-ES" dirty="0">
              <a:solidFill>
                <a:schemeClr val="bg1"/>
              </a:solidFill>
            </a:endParaRPr>
          </a:p>
        </p:txBody>
      </p:sp>
    </p:spTree>
    <p:extLst>
      <p:ext uri="{BB962C8B-B14F-4D97-AF65-F5344CB8AC3E}">
        <p14:creationId xmlns:p14="http://schemas.microsoft.com/office/powerpoint/2010/main" val="188562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de flecha 2"/>
          <p:cNvCxnSpPr/>
          <p:nvPr/>
        </p:nvCxnSpPr>
        <p:spPr>
          <a:xfrm flipV="1">
            <a:off x="791057" y="4539033"/>
            <a:ext cx="7577498" cy="624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CuadroTexto 3"/>
          <p:cNvSpPr txBox="1"/>
          <p:nvPr/>
        </p:nvSpPr>
        <p:spPr>
          <a:xfrm>
            <a:off x="645336" y="5205313"/>
            <a:ext cx="7952210" cy="369332"/>
          </a:xfrm>
          <a:prstGeom prst="rect">
            <a:avLst/>
          </a:prstGeom>
          <a:noFill/>
        </p:spPr>
        <p:txBody>
          <a:bodyPr wrap="square" rtlCol="0">
            <a:spAutoFit/>
          </a:bodyPr>
          <a:lstStyle/>
          <a:p>
            <a:r>
              <a:rPr lang="es-ES" dirty="0" smtClean="0"/>
              <a:t>Menos individualidad				Más individualidad</a:t>
            </a:r>
            <a:endParaRPr lang="es-ES" dirty="0"/>
          </a:p>
        </p:txBody>
      </p:sp>
      <p:pic>
        <p:nvPicPr>
          <p:cNvPr id="5" name="Imagen 4" descr="madinna.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2695" y="2934890"/>
            <a:ext cx="1055493" cy="1491094"/>
          </a:xfrm>
          <a:prstGeom prst="rect">
            <a:avLst/>
          </a:prstGeom>
        </p:spPr>
      </p:pic>
      <p:pic>
        <p:nvPicPr>
          <p:cNvPr id="6" name="Imagen 5" descr="boli.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9969" y="2251334"/>
            <a:ext cx="1342726" cy="1228452"/>
          </a:xfrm>
          <a:prstGeom prst="rect">
            <a:avLst/>
          </a:prstGeom>
        </p:spPr>
      </p:pic>
      <p:pic>
        <p:nvPicPr>
          <p:cNvPr id="7" name="Imagen 6" descr="volcan.jpeg"/>
          <p:cNvPicPr>
            <a:picLocks noChangeAspect="1"/>
          </p:cNvPicPr>
          <p:nvPr/>
        </p:nvPicPr>
        <p:blipFill rotWithShape="1">
          <a:blip r:embed="rId4">
            <a:extLst>
              <a:ext uri="{28A0092B-C50C-407E-A947-70E740481C1C}">
                <a14:useLocalDpi xmlns:a14="http://schemas.microsoft.com/office/drawing/2010/main" val="0"/>
              </a:ext>
            </a:extLst>
          </a:blip>
          <a:srcRect l="37475" r="12804"/>
          <a:stretch/>
        </p:blipFill>
        <p:spPr>
          <a:xfrm>
            <a:off x="7462897" y="2373624"/>
            <a:ext cx="1488542" cy="1676518"/>
          </a:xfrm>
          <a:prstGeom prst="rect">
            <a:avLst/>
          </a:prstGeom>
        </p:spPr>
      </p:pic>
      <p:pic>
        <p:nvPicPr>
          <p:cNvPr id="8" name="Imagen 7" descr="camiseta-u-de-chile-autografiada-por-historicos_049fe4f_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1364" y="3608431"/>
            <a:ext cx="1029301" cy="771976"/>
          </a:xfrm>
          <a:prstGeom prst="rect">
            <a:avLst/>
          </a:prstGeom>
        </p:spPr>
      </p:pic>
      <p:pic>
        <p:nvPicPr>
          <p:cNvPr id="9" name="Imagen 8" descr="billet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6403" y="2934890"/>
            <a:ext cx="1044447" cy="501526"/>
          </a:xfrm>
          <a:prstGeom prst="rect">
            <a:avLst/>
          </a:prstGeom>
        </p:spPr>
      </p:pic>
      <p:pic>
        <p:nvPicPr>
          <p:cNvPr id="10" name="Imagen 9" descr="1000-anvers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855" y="3839129"/>
            <a:ext cx="1086404" cy="509096"/>
          </a:xfrm>
          <a:prstGeom prst="rect">
            <a:avLst/>
          </a:prstGeom>
        </p:spPr>
      </p:pic>
      <p:pic>
        <p:nvPicPr>
          <p:cNvPr id="11" name="Imagen 10" descr="yo.jpg"/>
          <p:cNvPicPr>
            <a:picLocks noChangeAspect="1"/>
          </p:cNvPicPr>
          <p:nvPr/>
        </p:nvPicPr>
        <p:blipFill rotWithShape="1">
          <a:blip r:embed="rId8">
            <a:extLst>
              <a:ext uri="{28A0092B-C50C-407E-A947-70E740481C1C}">
                <a14:useLocalDpi xmlns:a14="http://schemas.microsoft.com/office/drawing/2010/main" val="0"/>
              </a:ext>
            </a:extLst>
          </a:blip>
          <a:srcRect l="34937" t="23075" r="44422" b="4060"/>
          <a:stretch/>
        </p:blipFill>
        <p:spPr>
          <a:xfrm>
            <a:off x="3165085" y="2474853"/>
            <a:ext cx="560333" cy="1978020"/>
          </a:xfrm>
          <a:prstGeom prst="rect">
            <a:avLst/>
          </a:prstGeom>
        </p:spPr>
      </p:pic>
      <p:pic>
        <p:nvPicPr>
          <p:cNvPr id="12" name="Imagen 11" descr="15426304202045.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8627" y="3405593"/>
            <a:ext cx="1176660" cy="1069691"/>
          </a:xfrm>
          <a:prstGeom prst="rect">
            <a:avLst/>
          </a:prstGeom>
        </p:spPr>
      </p:pic>
    </p:spTree>
    <p:extLst>
      <p:ext uri="{BB962C8B-B14F-4D97-AF65-F5344CB8AC3E}">
        <p14:creationId xmlns:p14="http://schemas.microsoft.com/office/powerpoint/2010/main" val="23402190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0625" y="227272"/>
            <a:ext cx="8597546" cy="6524862"/>
          </a:xfrm>
          <a:prstGeom prst="rect">
            <a:avLst/>
          </a:prstGeom>
        </p:spPr>
        <p:txBody>
          <a:bodyPr wrap="square">
            <a:spAutoFit/>
          </a:bodyPr>
          <a:lstStyle/>
          <a:p>
            <a:r>
              <a:rPr lang="es-ES_tradnl" sz="2200" dirty="0">
                <a:solidFill>
                  <a:srgbClr val="FFFF00"/>
                </a:solidFill>
              </a:rPr>
              <a:t>Mientras los paleógrafos oficiales (como los historiadores) sólo consideran el “contenido”, vale decir la sucesión de caracteres alfabéticos y su formato legal como significativos, los </a:t>
            </a:r>
            <a:r>
              <a:rPr lang="es-ES_tradnl" sz="2200" dirty="0" err="1">
                <a:solidFill>
                  <a:srgbClr val="FFFF00"/>
                </a:solidFill>
              </a:rPr>
              <a:t>huarochiranos</a:t>
            </a:r>
            <a:r>
              <a:rPr lang="es-ES_tradnl" sz="2200" dirty="0">
                <a:solidFill>
                  <a:srgbClr val="FFFF00"/>
                </a:solidFill>
              </a:rPr>
              <a:t> campesinos consideran que todo atributo físico del original tiene significado</a:t>
            </a:r>
            <a:r>
              <a:rPr lang="es-ES_tradnl" sz="2200" dirty="0"/>
              <a:t> [...</a:t>
            </a:r>
            <a:r>
              <a:rPr lang="es-ES_tradnl" sz="2200" dirty="0">
                <a:solidFill>
                  <a:schemeClr val="accent3">
                    <a:lumMod val="60000"/>
                    <a:lumOff val="40000"/>
                  </a:schemeClr>
                </a:solidFill>
              </a:rPr>
              <a:t>] A su modo de ver, a medida que la nueva copia refleje con mayor fidelidad aquellos detalles, ésta comunica el «verdadero» contenido del original</a:t>
            </a:r>
            <a:r>
              <a:rPr lang="es-ES_tradnl" sz="2200" dirty="0"/>
              <a:t>. Los </a:t>
            </a:r>
            <a:r>
              <a:rPr lang="es-ES_tradnl" sz="2200" dirty="0" err="1"/>
              <a:t>huarochiranos</a:t>
            </a:r>
            <a:r>
              <a:rPr lang="es-ES_tradnl" sz="2200" dirty="0"/>
              <a:t> describen la escritura colonial como mosaico (o con menos frecuencia como latín). </a:t>
            </a:r>
            <a:r>
              <a:rPr lang="es-ES_tradnl" sz="2200" dirty="0">
                <a:solidFill>
                  <a:srgbClr val="FFFF00"/>
                </a:solidFill>
              </a:rPr>
              <a:t>La tarea del paleógrafo popular es la de producir un artefacto que deje al lector moderno la sensación, no de leer palabras antiguas en letra moderna, sino de leer el mosaico mismo </a:t>
            </a:r>
            <a:r>
              <a:rPr lang="es-ES_tradnl" sz="2200" dirty="0"/>
              <a:t>[...]: </a:t>
            </a:r>
            <a:r>
              <a:rPr lang="es-ES_tradnl" sz="2200" dirty="0">
                <a:solidFill>
                  <a:schemeClr val="accent2">
                    <a:lumMod val="60000"/>
                    <a:lumOff val="40000"/>
                  </a:schemeClr>
                </a:solidFill>
              </a:rPr>
              <a:t>la escritura se imagina como impresión o fósil de un intercambio social total, y no como simulacro de una serie de fonemas codificados</a:t>
            </a:r>
            <a:r>
              <a:rPr lang="es-ES_tradnl" sz="2200" dirty="0"/>
              <a:t> […]. Estos cambios funcionan como una </a:t>
            </a:r>
            <a:r>
              <a:rPr lang="es-ES_tradnl" sz="2200" dirty="0" err="1"/>
              <a:t>instrumentalidad</a:t>
            </a:r>
            <a:r>
              <a:rPr lang="es-ES_tradnl" sz="2200" dirty="0"/>
              <a:t> diseñada para funcionar subconscientemente, para que el lector sienta la presencia de un “original” [...]. De esta forma, la transcripción casera brinda al lector una participación imaginaria en el evento gráfico original. Su finalidad es distinta a la de la transcripción académica o legal, que busca exportar el “contenido” al evento moderno eliminando las “formas” difíciles (</a:t>
            </a:r>
            <a:r>
              <a:rPr lang="es-ES_tradnl" sz="2200" dirty="0" err="1"/>
              <a:t>Salomon</a:t>
            </a:r>
            <a:r>
              <a:rPr lang="es-ES_tradnl" sz="2200" dirty="0"/>
              <a:t>, 2001, p. 73).</a:t>
            </a:r>
          </a:p>
        </p:txBody>
      </p:sp>
    </p:spTree>
    <p:extLst>
      <p:ext uri="{BB962C8B-B14F-4D97-AF65-F5344CB8AC3E}">
        <p14:creationId xmlns:p14="http://schemas.microsoft.com/office/powerpoint/2010/main" val="388473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53509" y="936956"/>
            <a:ext cx="7223604" cy="1200328"/>
          </a:xfrm>
          <a:prstGeom prst="rect">
            <a:avLst/>
          </a:prstGeom>
          <a:noFill/>
        </p:spPr>
        <p:txBody>
          <a:bodyPr wrap="square" rtlCol="0">
            <a:spAutoFit/>
          </a:bodyPr>
          <a:lstStyle/>
          <a:p>
            <a:r>
              <a:rPr lang="es-ES" sz="2400" dirty="0" smtClean="0"/>
              <a:t>Dualismo Estructura/su realización o clase/ejemplar </a:t>
            </a:r>
          </a:p>
          <a:p>
            <a:r>
              <a:rPr lang="es-ES" sz="2400" dirty="0" smtClean="0"/>
              <a:t>v/s</a:t>
            </a:r>
          </a:p>
          <a:p>
            <a:r>
              <a:rPr lang="es-ES" sz="2400" dirty="0" smtClean="0"/>
              <a:t>Conocimiento de lo singular: Montaje y Anacronismo </a:t>
            </a:r>
            <a:endParaRPr lang="es-ES" sz="2400" dirty="0"/>
          </a:p>
        </p:txBody>
      </p:sp>
      <p:pic>
        <p:nvPicPr>
          <p:cNvPr id="3" name="Imagen 2" descr="216362_portada_el-queso-y-los-gusanos_carlo-ginzburg_201603312138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80" y="2540191"/>
            <a:ext cx="2191069" cy="3503971"/>
          </a:xfrm>
          <a:prstGeom prst="rect">
            <a:avLst/>
          </a:prstGeom>
        </p:spPr>
      </p:pic>
      <p:sp>
        <p:nvSpPr>
          <p:cNvPr id="4" name="CuadroTexto 3"/>
          <p:cNvSpPr txBox="1"/>
          <p:nvPr/>
        </p:nvSpPr>
        <p:spPr>
          <a:xfrm>
            <a:off x="3018509" y="2810869"/>
            <a:ext cx="5579037" cy="3046988"/>
          </a:xfrm>
          <a:prstGeom prst="rect">
            <a:avLst/>
          </a:prstGeom>
          <a:noFill/>
        </p:spPr>
        <p:txBody>
          <a:bodyPr wrap="square" rtlCol="0">
            <a:spAutoFit/>
          </a:bodyPr>
          <a:lstStyle/>
          <a:p>
            <a:r>
              <a:rPr lang="es-ES" sz="2400" dirty="0" smtClean="0"/>
              <a:t>Crítica a Foucault: vestigios (índices) voz del otro</a:t>
            </a:r>
          </a:p>
          <a:p>
            <a:endParaRPr lang="es-ES" sz="2400" dirty="0"/>
          </a:p>
          <a:p>
            <a:r>
              <a:rPr lang="es-ES" sz="2400" dirty="0" smtClean="0"/>
              <a:t>Escapa a oposiciones o clasificaciones:</a:t>
            </a:r>
          </a:p>
          <a:p>
            <a:endParaRPr lang="es-ES" sz="2400" dirty="0" smtClean="0"/>
          </a:p>
          <a:p>
            <a:r>
              <a:rPr lang="es-ES" sz="2400" dirty="0" smtClean="0"/>
              <a:t>cultura popular / cultura oficial</a:t>
            </a:r>
          </a:p>
          <a:p>
            <a:endParaRPr lang="es-ES" sz="2400" dirty="0"/>
          </a:p>
          <a:p>
            <a:r>
              <a:rPr lang="es-ES" sz="2400" dirty="0" smtClean="0"/>
              <a:t>Humanismo moderno/chamanismo arcaico</a:t>
            </a:r>
          </a:p>
        </p:txBody>
      </p:sp>
    </p:spTree>
    <p:extLst>
      <p:ext uri="{BB962C8B-B14F-4D97-AF65-F5344CB8AC3E}">
        <p14:creationId xmlns:p14="http://schemas.microsoft.com/office/powerpoint/2010/main" val="250729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5085836"/>
            <a:ext cx="4626645" cy="1569660"/>
          </a:xfrm>
          <a:prstGeom prst="rect">
            <a:avLst/>
          </a:prstGeom>
          <a:noFill/>
        </p:spPr>
        <p:txBody>
          <a:bodyPr wrap="square" rtlCol="0">
            <a:spAutoFit/>
          </a:bodyPr>
          <a:lstStyle/>
          <a:p>
            <a:r>
              <a:rPr lang="es-ES" dirty="0" smtClean="0"/>
              <a:t>Fran </a:t>
            </a:r>
            <a:r>
              <a:rPr lang="es-ES" dirty="0" err="1" smtClean="0"/>
              <a:t>Angelico</a:t>
            </a:r>
            <a:r>
              <a:rPr lang="es-ES" dirty="0" smtClean="0"/>
              <a:t> </a:t>
            </a:r>
            <a:r>
              <a:rPr lang="es-ES" i="1" dirty="0" smtClean="0"/>
              <a:t>Virgen de las sombras</a:t>
            </a:r>
            <a:endParaRPr lang="es-ES" dirty="0" smtClean="0"/>
          </a:p>
          <a:p>
            <a:endParaRPr lang="es-ES" dirty="0"/>
          </a:p>
          <a:p>
            <a:r>
              <a:rPr lang="es-ES" dirty="0" smtClean="0">
                <a:solidFill>
                  <a:srgbClr val="FFFF00"/>
                </a:solidFill>
              </a:rPr>
              <a:t>“</a:t>
            </a:r>
            <a:r>
              <a:rPr lang="es-ES" sz="2400" dirty="0" smtClean="0">
                <a:solidFill>
                  <a:srgbClr val="FFFF00"/>
                </a:solidFill>
              </a:rPr>
              <a:t>heurística</a:t>
            </a:r>
            <a:r>
              <a:rPr lang="es-ES" sz="2000" dirty="0" smtClean="0">
                <a:solidFill>
                  <a:srgbClr val="FFFF00"/>
                </a:solidFill>
              </a:rPr>
              <a:t> del </a:t>
            </a:r>
            <a:r>
              <a:rPr lang="es-ES" sz="2400" dirty="0" err="1" smtClean="0">
                <a:solidFill>
                  <a:srgbClr val="FFFF00"/>
                </a:solidFill>
              </a:rPr>
              <a:t>ancronismo</a:t>
            </a:r>
            <a:r>
              <a:rPr lang="es-ES" sz="2400" dirty="0" smtClean="0">
                <a:solidFill>
                  <a:srgbClr val="FFFF00"/>
                </a:solidFill>
              </a:rPr>
              <a:t>” </a:t>
            </a:r>
          </a:p>
          <a:p>
            <a:endParaRPr lang="es-ES" dirty="0"/>
          </a:p>
          <a:p>
            <a:r>
              <a:rPr lang="es-ES" dirty="0" smtClean="0"/>
              <a:t>(G. </a:t>
            </a:r>
            <a:r>
              <a:rPr lang="es-ES" dirty="0" err="1" smtClean="0"/>
              <a:t>Did-Huberman</a:t>
            </a:r>
            <a:r>
              <a:rPr lang="es-ES" dirty="0" smtClean="0"/>
              <a:t> </a:t>
            </a:r>
            <a:r>
              <a:rPr lang="es-ES" i="1" dirty="0" smtClean="0"/>
              <a:t>Ante el tiempo</a:t>
            </a:r>
            <a:r>
              <a:rPr lang="es-ES" dirty="0" smtClean="0"/>
              <a:t>)</a:t>
            </a:r>
            <a:endParaRPr lang="es-ES" dirty="0"/>
          </a:p>
        </p:txBody>
      </p:sp>
      <p:pic>
        <p:nvPicPr>
          <p:cNvPr id="5" name="Imagen 4" descr="frangelico.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367" y="203913"/>
            <a:ext cx="3713286" cy="4343025"/>
          </a:xfrm>
          <a:prstGeom prst="rect">
            <a:avLst/>
          </a:prstGeom>
        </p:spPr>
      </p:pic>
      <p:pic>
        <p:nvPicPr>
          <p:cNvPr id="6" name="Imagen 5" descr="fra-angelico-ombres-san-marco-768x57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945" y="1258139"/>
            <a:ext cx="4385065" cy="3288799"/>
          </a:xfrm>
          <a:prstGeom prst="rect">
            <a:avLst/>
          </a:prstGeom>
        </p:spPr>
      </p:pic>
    </p:spTree>
    <p:extLst>
      <p:ext uri="{BB962C8B-B14F-4D97-AF65-F5344CB8AC3E}">
        <p14:creationId xmlns:p14="http://schemas.microsoft.com/office/powerpoint/2010/main" val="657666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FRa-Angelico-marbri-finti-1.jpg"/>
          <p:cNvPicPr>
            <a:picLocks noChangeAspect="1"/>
          </p:cNvPicPr>
          <p:nvPr/>
        </p:nvPicPr>
        <p:blipFill rotWithShape="1">
          <a:blip r:embed="rId2">
            <a:extLst>
              <a:ext uri="{28A0092B-C50C-407E-A947-70E740481C1C}">
                <a14:useLocalDpi xmlns:a14="http://schemas.microsoft.com/office/drawing/2010/main" val="0"/>
              </a:ext>
            </a:extLst>
          </a:blip>
          <a:srcRect r="52346"/>
          <a:stretch/>
        </p:blipFill>
        <p:spPr>
          <a:xfrm>
            <a:off x="96762" y="167115"/>
            <a:ext cx="3963525" cy="6558863"/>
          </a:xfrm>
          <a:prstGeom prst="rect">
            <a:avLst/>
          </a:prstGeom>
        </p:spPr>
      </p:pic>
      <p:pic>
        <p:nvPicPr>
          <p:cNvPr id="4" name="Imagen 3"/>
          <p:cNvPicPr>
            <a:picLocks noChangeAspect="1"/>
          </p:cNvPicPr>
          <p:nvPr/>
        </p:nvPicPr>
        <p:blipFill>
          <a:blip r:embed="rId3"/>
          <a:stretch>
            <a:fillRect/>
          </a:stretch>
        </p:blipFill>
        <p:spPr>
          <a:xfrm>
            <a:off x="4957674" y="601615"/>
            <a:ext cx="3949289" cy="5270403"/>
          </a:xfrm>
          <a:prstGeom prst="rect">
            <a:avLst/>
          </a:prstGeom>
        </p:spPr>
      </p:pic>
      <p:sp>
        <p:nvSpPr>
          <p:cNvPr id="5" name="CuadroTexto 4"/>
          <p:cNvSpPr txBox="1"/>
          <p:nvPr/>
        </p:nvSpPr>
        <p:spPr>
          <a:xfrm>
            <a:off x="4478012" y="6149848"/>
            <a:ext cx="4428951" cy="369332"/>
          </a:xfrm>
          <a:prstGeom prst="rect">
            <a:avLst/>
          </a:prstGeom>
          <a:noFill/>
        </p:spPr>
        <p:txBody>
          <a:bodyPr wrap="square" rtlCol="0">
            <a:spAutoFit/>
          </a:bodyPr>
          <a:lstStyle/>
          <a:p>
            <a:r>
              <a:rPr lang="es-ES" dirty="0" err="1" smtClean="0"/>
              <a:t>Pollock</a:t>
            </a:r>
            <a:r>
              <a:rPr lang="es-ES" dirty="0" smtClean="0"/>
              <a:t> </a:t>
            </a:r>
            <a:r>
              <a:rPr lang="es-ES" dirty="0" err="1" smtClean="0"/>
              <a:t>Study</a:t>
            </a:r>
            <a:r>
              <a:rPr lang="es-ES" dirty="0" smtClean="0"/>
              <a:t> No. 96(2018) por Adam </a:t>
            </a:r>
            <a:r>
              <a:rPr lang="es-ES" dirty="0" err="1" smtClean="0"/>
              <a:t>Zafrian</a:t>
            </a:r>
            <a:endParaRPr lang="es-ES" dirty="0"/>
          </a:p>
        </p:txBody>
      </p:sp>
    </p:spTree>
    <p:extLst>
      <p:ext uri="{BB962C8B-B14F-4D97-AF65-F5344CB8AC3E}">
        <p14:creationId xmlns:p14="http://schemas.microsoft.com/office/powerpoint/2010/main" val="2710895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de flecha 2"/>
          <p:cNvCxnSpPr/>
          <p:nvPr/>
        </p:nvCxnSpPr>
        <p:spPr>
          <a:xfrm flipV="1">
            <a:off x="791057" y="4539033"/>
            <a:ext cx="7577498" cy="624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CuadroTexto 3"/>
          <p:cNvSpPr txBox="1"/>
          <p:nvPr/>
        </p:nvSpPr>
        <p:spPr>
          <a:xfrm>
            <a:off x="645336" y="5205313"/>
            <a:ext cx="7952210" cy="369332"/>
          </a:xfrm>
          <a:prstGeom prst="rect">
            <a:avLst/>
          </a:prstGeom>
          <a:noFill/>
        </p:spPr>
        <p:txBody>
          <a:bodyPr wrap="square" rtlCol="0">
            <a:spAutoFit/>
          </a:bodyPr>
          <a:lstStyle/>
          <a:p>
            <a:r>
              <a:rPr lang="es-ES" dirty="0" smtClean="0"/>
              <a:t>Menos individualidad				Más individualidad</a:t>
            </a:r>
            <a:endParaRPr lang="es-ES" dirty="0"/>
          </a:p>
        </p:txBody>
      </p:sp>
      <p:pic>
        <p:nvPicPr>
          <p:cNvPr id="5" name="Imagen 4" descr="madinna.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2695" y="2934890"/>
            <a:ext cx="1055493" cy="1491094"/>
          </a:xfrm>
          <a:prstGeom prst="rect">
            <a:avLst/>
          </a:prstGeom>
        </p:spPr>
      </p:pic>
      <p:pic>
        <p:nvPicPr>
          <p:cNvPr id="6" name="Imagen 5" descr="boli.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9969" y="2251334"/>
            <a:ext cx="1342726" cy="1228452"/>
          </a:xfrm>
          <a:prstGeom prst="rect">
            <a:avLst/>
          </a:prstGeom>
        </p:spPr>
      </p:pic>
      <p:pic>
        <p:nvPicPr>
          <p:cNvPr id="7" name="Imagen 6" descr="volcan.jpeg"/>
          <p:cNvPicPr>
            <a:picLocks noChangeAspect="1"/>
          </p:cNvPicPr>
          <p:nvPr/>
        </p:nvPicPr>
        <p:blipFill rotWithShape="1">
          <a:blip r:embed="rId4">
            <a:extLst>
              <a:ext uri="{28A0092B-C50C-407E-A947-70E740481C1C}">
                <a14:useLocalDpi xmlns:a14="http://schemas.microsoft.com/office/drawing/2010/main" val="0"/>
              </a:ext>
            </a:extLst>
          </a:blip>
          <a:srcRect l="37475" r="12804"/>
          <a:stretch/>
        </p:blipFill>
        <p:spPr>
          <a:xfrm>
            <a:off x="7462897" y="2373624"/>
            <a:ext cx="1488542" cy="1676518"/>
          </a:xfrm>
          <a:prstGeom prst="rect">
            <a:avLst/>
          </a:prstGeom>
        </p:spPr>
      </p:pic>
      <p:pic>
        <p:nvPicPr>
          <p:cNvPr id="8" name="Imagen 7" descr="camiseta-u-de-chile-autografiada-por-historicos_049fe4f_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1364" y="3608431"/>
            <a:ext cx="1029301" cy="771976"/>
          </a:xfrm>
          <a:prstGeom prst="rect">
            <a:avLst/>
          </a:prstGeom>
        </p:spPr>
      </p:pic>
      <p:pic>
        <p:nvPicPr>
          <p:cNvPr id="9" name="Imagen 8" descr="billet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6403" y="2934890"/>
            <a:ext cx="1044447" cy="501526"/>
          </a:xfrm>
          <a:prstGeom prst="rect">
            <a:avLst/>
          </a:prstGeom>
        </p:spPr>
      </p:pic>
      <p:pic>
        <p:nvPicPr>
          <p:cNvPr id="10" name="Imagen 9" descr="1000-anvers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855" y="3839129"/>
            <a:ext cx="1086404" cy="509096"/>
          </a:xfrm>
          <a:prstGeom prst="rect">
            <a:avLst/>
          </a:prstGeom>
        </p:spPr>
      </p:pic>
      <p:pic>
        <p:nvPicPr>
          <p:cNvPr id="11" name="Imagen 10" descr="yo.jpg"/>
          <p:cNvPicPr>
            <a:picLocks noChangeAspect="1"/>
          </p:cNvPicPr>
          <p:nvPr/>
        </p:nvPicPr>
        <p:blipFill rotWithShape="1">
          <a:blip r:embed="rId8">
            <a:extLst>
              <a:ext uri="{28A0092B-C50C-407E-A947-70E740481C1C}">
                <a14:useLocalDpi xmlns:a14="http://schemas.microsoft.com/office/drawing/2010/main" val="0"/>
              </a:ext>
            </a:extLst>
          </a:blip>
          <a:srcRect l="34937" t="23075" r="44422" b="4060"/>
          <a:stretch/>
        </p:blipFill>
        <p:spPr>
          <a:xfrm>
            <a:off x="3165085" y="2474853"/>
            <a:ext cx="560333" cy="1978020"/>
          </a:xfrm>
          <a:prstGeom prst="rect">
            <a:avLst/>
          </a:prstGeom>
        </p:spPr>
      </p:pic>
      <p:pic>
        <p:nvPicPr>
          <p:cNvPr id="12" name="Imagen 11" descr="15426304202045.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8627" y="3405593"/>
            <a:ext cx="1176660" cy="1069691"/>
          </a:xfrm>
          <a:prstGeom prst="rect">
            <a:avLst/>
          </a:prstGeom>
        </p:spPr>
      </p:pic>
    </p:spTree>
    <p:extLst>
      <p:ext uri="{BB962C8B-B14F-4D97-AF65-F5344CB8AC3E}">
        <p14:creationId xmlns:p14="http://schemas.microsoft.com/office/powerpoint/2010/main" val="33997086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de flecha 2"/>
          <p:cNvCxnSpPr/>
          <p:nvPr/>
        </p:nvCxnSpPr>
        <p:spPr>
          <a:xfrm flipV="1">
            <a:off x="791057" y="4539033"/>
            <a:ext cx="7577498" cy="624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CuadroTexto 3"/>
          <p:cNvSpPr txBox="1"/>
          <p:nvPr/>
        </p:nvSpPr>
        <p:spPr>
          <a:xfrm>
            <a:off x="645336" y="5205313"/>
            <a:ext cx="7952210" cy="369332"/>
          </a:xfrm>
          <a:prstGeom prst="rect">
            <a:avLst/>
          </a:prstGeom>
          <a:noFill/>
        </p:spPr>
        <p:txBody>
          <a:bodyPr wrap="square" rtlCol="0">
            <a:spAutoFit/>
          </a:bodyPr>
          <a:lstStyle/>
          <a:p>
            <a:r>
              <a:rPr lang="es-ES" dirty="0" smtClean="0"/>
              <a:t>Menos individualidad				Más individualidad</a:t>
            </a:r>
            <a:endParaRPr lang="es-ES" dirty="0"/>
          </a:p>
        </p:txBody>
      </p:sp>
      <p:pic>
        <p:nvPicPr>
          <p:cNvPr id="5" name="Imagen 4" descr="madinna.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6782" y="2984190"/>
            <a:ext cx="1055493" cy="1491094"/>
          </a:xfrm>
          <a:prstGeom prst="rect">
            <a:avLst/>
          </a:prstGeom>
        </p:spPr>
      </p:pic>
      <p:pic>
        <p:nvPicPr>
          <p:cNvPr id="6" name="Imagen 5" descr="boli.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9969" y="3246832"/>
            <a:ext cx="1342726" cy="1228452"/>
          </a:xfrm>
          <a:prstGeom prst="rect">
            <a:avLst/>
          </a:prstGeom>
        </p:spPr>
      </p:pic>
      <p:pic>
        <p:nvPicPr>
          <p:cNvPr id="7" name="Imagen 6" descr="volcan.jpeg"/>
          <p:cNvPicPr>
            <a:picLocks noChangeAspect="1"/>
          </p:cNvPicPr>
          <p:nvPr/>
        </p:nvPicPr>
        <p:blipFill rotWithShape="1">
          <a:blip r:embed="rId4">
            <a:extLst>
              <a:ext uri="{28A0092B-C50C-407E-A947-70E740481C1C}">
                <a14:useLocalDpi xmlns:a14="http://schemas.microsoft.com/office/drawing/2010/main" val="0"/>
              </a:ext>
            </a:extLst>
          </a:blip>
          <a:srcRect l="37475" r="12804"/>
          <a:stretch/>
        </p:blipFill>
        <p:spPr>
          <a:xfrm>
            <a:off x="7462897" y="2373624"/>
            <a:ext cx="1488542" cy="1676518"/>
          </a:xfrm>
          <a:prstGeom prst="rect">
            <a:avLst/>
          </a:prstGeom>
        </p:spPr>
      </p:pic>
      <p:pic>
        <p:nvPicPr>
          <p:cNvPr id="8" name="Imagen 7" descr="camiseta-u-de-chile-autografiada-por-historicos_049fe4f_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1734" y="3576249"/>
            <a:ext cx="1029301" cy="771976"/>
          </a:xfrm>
          <a:prstGeom prst="rect">
            <a:avLst/>
          </a:prstGeom>
        </p:spPr>
      </p:pic>
      <p:pic>
        <p:nvPicPr>
          <p:cNvPr id="9" name="Imagen 8" descr="billet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8538" y="3246832"/>
            <a:ext cx="1044447" cy="501526"/>
          </a:xfrm>
          <a:prstGeom prst="rect">
            <a:avLst/>
          </a:prstGeom>
        </p:spPr>
      </p:pic>
      <p:pic>
        <p:nvPicPr>
          <p:cNvPr id="10" name="Imagen 9" descr="1000-anvers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134" y="3839129"/>
            <a:ext cx="1086404" cy="509096"/>
          </a:xfrm>
          <a:prstGeom prst="rect">
            <a:avLst/>
          </a:prstGeom>
        </p:spPr>
      </p:pic>
      <p:pic>
        <p:nvPicPr>
          <p:cNvPr id="12" name="Imagen 11" descr="15426304202045.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30850" y="3349783"/>
            <a:ext cx="1176660" cy="1069691"/>
          </a:xfrm>
          <a:prstGeom prst="rect">
            <a:avLst/>
          </a:prstGeom>
        </p:spPr>
      </p:pic>
      <p:sp>
        <p:nvSpPr>
          <p:cNvPr id="2" name="CuadroTexto 1"/>
          <p:cNvSpPr txBox="1"/>
          <p:nvPr/>
        </p:nvSpPr>
        <p:spPr>
          <a:xfrm>
            <a:off x="791057" y="312319"/>
            <a:ext cx="7806489" cy="369332"/>
          </a:xfrm>
          <a:prstGeom prst="rect">
            <a:avLst/>
          </a:prstGeom>
          <a:noFill/>
        </p:spPr>
        <p:txBody>
          <a:bodyPr wrap="square" rtlCol="0">
            <a:spAutoFit/>
          </a:bodyPr>
          <a:lstStyle/>
          <a:p>
            <a:pPr algn="ctr"/>
            <a:r>
              <a:rPr lang="es-ES" dirty="0" smtClean="0"/>
              <a:t>Modelo fenomenológico</a:t>
            </a:r>
            <a:endParaRPr lang="es-ES" dirty="0"/>
          </a:p>
        </p:txBody>
      </p:sp>
      <p:sp>
        <p:nvSpPr>
          <p:cNvPr id="13" name="CuadroTexto 12"/>
          <p:cNvSpPr txBox="1"/>
          <p:nvPr/>
        </p:nvSpPr>
        <p:spPr>
          <a:xfrm>
            <a:off x="2130850" y="681651"/>
            <a:ext cx="4447418" cy="923330"/>
          </a:xfrm>
          <a:prstGeom prst="rect">
            <a:avLst/>
          </a:prstGeom>
          <a:noFill/>
        </p:spPr>
        <p:txBody>
          <a:bodyPr wrap="square" rtlCol="0">
            <a:spAutoFit/>
          </a:bodyPr>
          <a:lstStyle/>
          <a:p>
            <a:pPr algn="ctr"/>
            <a:r>
              <a:rPr lang="es-ES" dirty="0" smtClean="0"/>
              <a:t>(carne)</a:t>
            </a:r>
          </a:p>
          <a:p>
            <a:pPr algn="ctr"/>
            <a:endParaRPr lang="es-ES" dirty="0"/>
          </a:p>
          <a:p>
            <a:pPr algn="ctr"/>
            <a:r>
              <a:rPr lang="es-ES" dirty="0" smtClean="0"/>
              <a:t>Yo (sujeto)</a:t>
            </a:r>
            <a:endParaRPr lang="es-ES" dirty="0"/>
          </a:p>
        </p:txBody>
      </p:sp>
      <p:sp>
        <p:nvSpPr>
          <p:cNvPr id="14" name="CuadroTexto 13"/>
          <p:cNvSpPr txBox="1"/>
          <p:nvPr/>
        </p:nvSpPr>
        <p:spPr>
          <a:xfrm>
            <a:off x="7462897" y="4050142"/>
            <a:ext cx="1488542" cy="369332"/>
          </a:xfrm>
          <a:prstGeom prst="rect">
            <a:avLst/>
          </a:prstGeom>
          <a:noFill/>
        </p:spPr>
        <p:txBody>
          <a:bodyPr wrap="square" rtlCol="0">
            <a:spAutoFit/>
          </a:bodyPr>
          <a:lstStyle/>
          <a:p>
            <a:r>
              <a:rPr lang="es-ES" dirty="0" smtClean="0"/>
              <a:t>objetos</a:t>
            </a:r>
            <a:endParaRPr lang="es-ES" dirty="0"/>
          </a:p>
        </p:txBody>
      </p:sp>
    </p:spTree>
    <p:extLst>
      <p:ext uri="{BB962C8B-B14F-4D97-AF65-F5344CB8AC3E}">
        <p14:creationId xmlns:p14="http://schemas.microsoft.com/office/powerpoint/2010/main" val="32907281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madinna.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384" y="2942626"/>
            <a:ext cx="1055493" cy="1491094"/>
          </a:xfrm>
          <a:prstGeom prst="rect">
            <a:avLst/>
          </a:prstGeom>
        </p:spPr>
      </p:pic>
      <p:pic>
        <p:nvPicPr>
          <p:cNvPr id="6" name="Imagen 5" descr="boli.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874" y="4433720"/>
            <a:ext cx="1342726" cy="1228452"/>
          </a:xfrm>
          <a:prstGeom prst="rect">
            <a:avLst/>
          </a:prstGeom>
        </p:spPr>
      </p:pic>
      <p:pic>
        <p:nvPicPr>
          <p:cNvPr id="7" name="Imagen 6" descr="volcan.jpeg"/>
          <p:cNvPicPr>
            <a:picLocks noChangeAspect="1"/>
          </p:cNvPicPr>
          <p:nvPr/>
        </p:nvPicPr>
        <p:blipFill rotWithShape="1">
          <a:blip r:embed="rId4">
            <a:extLst>
              <a:ext uri="{28A0092B-C50C-407E-A947-70E740481C1C}">
                <a14:useLocalDpi xmlns:a14="http://schemas.microsoft.com/office/drawing/2010/main" val="0"/>
              </a:ext>
            </a:extLst>
          </a:blip>
          <a:srcRect l="37475" r="12804"/>
          <a:stretch/>
        </p:blipFill>
        <p:spPr>
          <a:xfrm>
            <a:off x="5509234" y="4743618"/>
            <a:ext cx="1488542" cy="1676518"/>
          </a:xfrm>
          <a:prstGeom prst="rect">
            <a:avLst/>
          </a:prstGeom>
        </p:spPr>
      </p:pic>
      <p:pic>
        <p:nvPicPr>
          <p:cNvPr id="8" name="Imagen 7" descr="camiseta-u-de-chile-autografiada-por-historicos_049fe4f_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5105" y="3302185"/>
            <a:ext cx="1029301" cy="771976"/>
          </a:xfrm>
          <a:prstGeom prst="rect">
            <a:avLst/>
          </a:prstGeom>
        </p:spPr>
      </p:pic>
      <p:pic>
        <p:nvPicPr>
          <p:cNvPr id="9" name="Imagen 8" descr="billet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9684" y="3572635"/>
            <a:ext cx="1044447" cy="501526"/>
          </a:xfrm>
          <a:prstGeom prst="rect">
            <a:avLst/>
          </a:prstGeom>
        </p:spPr>
      </p:pic>
      <p:pic>
        <p:nvPicPr>
          <p:cNvPr id="10" name="Imagen 9" descr="1000-anvers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62874" y="2110965"/>
            <a:ext cx="1086404" cy="509096"/>
          </a:xfrm>
          <a:prstGeom prst="rect">
            <a:avLst/>
          </a:prstGeom>
        </p:spPr>
      </p:pic>
      <p:pic>
        <p:nvPicPr>
          <p:cNvPr id="12" name="Imagen 11" descr="15426304202045.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67471" y="4433720"/>
            <a:ext cx="1176660" cy="1069691"/>
          </a:xfrm>
          <a:prstGeom prst="rect">
            <a:avLst/>
          </a:prstGeom>
        </p:spPr>
      </p:pic>
      <p:sp>
        <p:nvSpPr>
          <p:cNvPr id="2" name="CuadroTexto 1"/>
          <p:cNvSpPr txBox="1"/>
          <p:nvPr/>
        </p:nvSpPr>
        <p:spPr>
          <a:xfrm>
            <a:off x="791057" y="312319"/>
            <a:ext cx="7806489" cy="369332"/>
          </a:xfrm>
          <a:prstGeom prst="rect">
            <a:avLst/>
          </a:prstGeom>
          <a:noFill/>
        </p:spPr>
        <p:txBody>
          <a:bodyPr wrap="square" rtlCol="0">
            <a:spAutoFit/>
          </a:bodyPr>
          <a:lstStyle/>
          <a:p>
            <a:pPr algn="ctr"/>
            <a:r>
              <a:rPr lang="es-ES" dirty="0" smtClean="0"/>
              <a:t>Modelo estructural</a:t>
            </a:r>
            <a:endParaRPr lang="es-ES" dirty="0"/>
          </a:p>
        </p:txBody>
      </p:sp>
      <p:sp>
        <p:nvSpPr>
          <p:cNvPr id="13" name="CuadroTexto 12"/>
          <p:cNvSpPr txBox="1"/>
          <p:nvPr/>
        </p:nvSpPr>
        <p:spPr>
          <a:xfrm>
            <a:off x="2273165" y="835499"/>
            <a:ext cx="4447418" cy="923330"/>
          </a:xfrm>
          <a:prstGeom prst="rect">
            <a:avLst/>
          </a:prstGeom>
          <a:noFill/>
        </p:spPr>
        <p:txBody>
          <a:bodyPr wrap="square" rtlCol="0">
            <a:spAutoFit/>
          </a:bodyPr>
          <a:lstStyle/>
          <a:p>
            <a:pPr algn="ctr"/>
            <a:r>
              <a:rPr lang="es-ES" dirty="0" smtClean="0"/>
              <a:t>(estructura)</a:t>
            </a:r>
          </a:p>
          <a:p>
            <a:pPr algn="ctr"/>
            <a:endParaRPr lang="es-ES" dirty="0"/>
          </a:p>
          <a:p>
            <a:pPr algn="ctr"/>
            <a:r>
              <a:rPr lang="es-ES" dirty="0" smtClean="0"/>
              <a:t>Significante flotante  </a:t>
            </a:r>
            <a:endParaRPr lang="es-ES" dirty="0"/>
          </a:p>
        </p:txBody>
      </p:sp>
    </p:spTree>
    <p:extLst>
      <p:ext uri="{BB962C8B-B14F-4D97-AF65-F5344CB8AC3E}">
        <p14:creationId xmlns:p14="http://schemas.microsoft.com/office/powerpoint/2010/main" val="40919046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562100"/>
            <a:ext cx="9144000" cy="3728852"/>
          </a:xfrm>
          <a:prstGeom prst="rect">
            <a:avLst/>
          </a:prstGeom>
        </p:spPr>
      </p:pic>
      <p:sp>
        <p:nvSpPr>
          <p:cNvPr id="3" name="CuadroTexto 2"/>
          <p:cNvSpPr txBox="1"/>
          <p:nvPr/>
        </p:nvSpPr>
        <p:spPr>
          <a:xfrm>
            <a:off x="918995" y="584904"/>
            <a:ext cx="6182330" cy="523220"/>
          </a:xfrm>
          <a:prstGeom prst="rect">
            <a:avLst/>
          </a:prstGeom>
          <a:noFill/>
        </p:spPr>
        <p:txBody>
          <a:bodyPr wrap="square" rtlCol="0">
            <a:spAutoFit/>
          </a:bodyPr>
          <a:lstStyle/>
          <a:p>
            <a:pPr algn="ctr"/>
            <a:r>
              <a:rPr lang="es-ES" sz="2800" dirty="0" err="1" smtClean="0"/>
              <a:t>Ready</a:t>
            </a:r>
            <a:r>
              <a:rPr lang="es-ES" sz="2800" dirty="0" smtClean="0"/>
              <a:t> </a:t>
            </a:r>
            <a:r>
              <a:rPr lang="es-ES" sz="2800" dirty="0" err="1" smtClean="0"/>
              <a:t>Made</a:t>
            </a:r>
            <a:endParaRPr lang="es-ES" sz="2800" dirty="0"/>
          </a:p>
        </p:txBody>
      </p:sp>
    </p:spTree>
    <p:extLst>
      <p:ext uri="{BB962C8B-B14F-4D97-AF65-F5344CB8AC3E}">
        <p14:creationId xmlns:p14="http://schemas.microsoft.com/office/powerpoint/2010/main" val="3196869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madinna.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358" y="1741825"/>
            <a:ext cx="1055493" cy="1491094"/>
          </a:xfrm>
          <a:prstGeom prst="rect">
            <a:avLst/>
          </a:prstGeom>
        </p:spPr>
      </p:pic>
      <p:pic>
        <p:nvPicPr>
          <p:cNvPr id="6" name="Imagen 5" descr="boli.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4296" y="3205268"/>
            <a:ext cx="1342726" cy="1228452"/>
          </a:xfrm>
          <a:prstGeom prst="rect">
            <a:avLst/>
          </a:prstGeom>
        </p:spPr>
      </p:pic>
      <p:pic>
        <p:nvPicPr>
          <p:cNvPr id="7" name="Imagen 6" descr="volcan.jpeg"/>
          <p:cNvPicPr>
            <a:picLocks noChangeAspect="1"/>
          </p:cNvPicPr>
          <p:nvPr/>
        </p:nvPicPr>
        <p:blipFill rotWithShape="1">
          <a:blip r:embed="rId4">
            <a:extLst>
              <a:ext uri="{28A0092B-C50C-407E-A947-70E740481C1C}">
                <a14:useLocalDpi xmlns:a14="http://schemas.microsoft.com/office/drawing/2010/main" val="0"/>
              </a:ext>
            </a:extLst>
          </a:blip>
          <a:srcRect l="37475" r="12804"/>
          <a:stretch/>
        </p:blipFill>
        <p:spPr>
          <a:xfrm>
            <a:off x="5509234" y="4743618"/>
            <a:ext cx="1488542" cy="1676518"/>
          </a:xfrm>
          <a:prstGeom prst="rect">
            <a:avLst/>
          </a:prstGeom>
        </p:spPr>
      </p:pic>
      <p:pic>
        <p:nvPicPr>
          <p:cNvPr id="8" name="Imagen 7" descr="camiseta-u-de-chile-autografiada-por-historicos_049fe4f_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5105" y="3572635"/>
            <a:ext cx="1029301" cy="771976"/>
          </a:xfrm>
          <a:prstGeom prst="rect">
            <a:avLst/>
          </a:prstGeom>
        </p:spPr>
      </p:pic>
      <p:pic>
        <p:nvPicPr>
          <p:cNvPr id="9" name="Imagen 8" descr="billet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9684" y="3572635"/>
            <a:ext cx="1044447" cy="501526"/>
          </a:xfrm>
          <a:prstGeom prst="rect">
            <a:avLst/>
          </a:prstGeom>
        </p:spPr>
      </p:pic>
      <p:pic>
        <p:nvPicPr>
          <p:cNvPr id="10" name="Imagen 9" descr="1000-anvers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65105" y="4994315"/>
            <a:ext cx="1086404" cy="509096"/>
          </a:xfrm>
          <a:prstGeom prst="rect">
            <a:avLst/>
          </a:prstGeom>
        </p:spPr>
      </p:pic>
      <p:pic>
        <p:nvPicPr>
          <p:cNvPr id="12" name="Imagen 11" descr="15426304202045.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67471" y="4433720"/>
            <a:ext cx="1176660" cy="1069691"/>
          </a:xfrm>
          <a:prstGeom prst="rect">
            <a:avLst/>
          </a:prstGeom>
        </p:spPr>
      </p:pic>
      <p:sp>
        <p:nvSpPr>
          <p:cNvPr id="2" name="CuadroTexto 1"/>
          <p:cNvSpPr txBox="1"/>
          <p:nvPr/>
        </p:nvSpPr>
        <p:spPr>
          <a:xfrm>
            <a:off x="791057" y="312319"/>
            <a:ext cx="7806489" cy="369332"/>
          </a:xfrm>
          <a:prstGeom prst="rect">
            <a:avLst/>
          </a:prstGeom>
          <a:noFill/>
        </p:spPr>
        <p:txBody>
          <a:bodyPr wrap="square" rtlCol="0">
            <a:spAutoFit/>
          </a:bodyPr>
          <a:lstStyle/>
          <a:p>
            <a:pPr algn="ctr"/>
            <a:r>
              <a:rPr lang="es-ES" dirty="0" smtClean="0"/>
              <a:t>Modelo estructural</a:t>
            </a:r>
            <a:endParaRPr lang="es-ES" dirty="0"/>
          </a:p>
        </p:txBody>
      </p:sp>
      <p:sp>
        <p:nvSpPr>
          <p:cNvPr id="13" name="CuadroTexto 12"/>
          <p:cNvSpPr txBox="1"/>
          <p:nvPr/>
        </p:nvSpPr>
        <p:spPr>
          <a:xfrm>
            <a:off x="2267471" y="818495"/>
            <a:ext cx="4447418" cy="923330"/>
          </a:xfrm>
          <a:prstGeom prst="rect">
            <a:avLst/>
          </a:prstGeom>
          <a:noFill/>
        </p:spPr>
        <p:txBody>
          <a:bodyPr wrap="square" rtlCol="0">
            <a:spAutoFit/>
          </a:bodyPr>
          <a:lstStyle/>
          <a:p>
            <a:pPr algn="ctr"/>
            <a:r>
              <a:rPr lang="es-ES" dirty="0" smtClean="0"/>
              <a:t>(estructura)</a:t>
            </a:r>
          </a:p>
          <a:p>
            <a:pPr algn="ctr"/>
            <a:endParaRPr lang="es-ES" dirty="0"/>
          </a:p>
          <a:p>
            <a:pPr algn="ctr"/>
            <a:r>
              <a:rPr lang="es-ES" dirty="0" smtClean="0"/>
              <a:t>Significante flotante  </a:t>
            </a:r>
            <a:endParaRPr lang="es-ES" dirty="0"/>
          </a:p>
        </p:txBody>
      </p:sp>
    </p:spTree>
    <p:extLst>
      <p:ext uri="{BB962C8B-B14F-4D97-AF65-F5344CB8AC3E}">
        <p14:creationId xmlns:p14="http://schemas.microsoft.com/office/powerpoint/2010/main" val="4984213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madinna.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384" y="2942626"/>
            <a:ext cx="1055493" cy="1491094"/>
          </a:xfrm>
          <a:prstGeom prst="rect">
            <a:avLst/>
          </a:prstGeom>
        </p:spPr>
      </p:pic>
      <p:pic>
        <p:nvPicPr>
          <p:cNvPr id="6" name="Imagen 5" descr="boli.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9151" y="4743618"/>
            <a:ext cx="1342726" cy="1228452"/>
          </a:xfrm>
          <a:prstGeom prst="rect">
            <a:avLst/>
          </a:prstGeom>
        </p:spPr>
      </p:pic>
      <p:pic>
        <p:nvPicPr>
          <p:cNvPr id="7" name="Imagen 6" descr="volcan.jpeg"/>
          <p:cNvPicPr>
            <a:picLocks noChangeAspect="1"/>
          </p:cNvPicPr>
          <p:nvPr/>
        </p:nvPicPr>
        <p:blipFill rotWithShape="1">
          <a:blip r:embed="rId4">
            <a:extLst>
              <a:ext uri="{28A0092B-C50C-407E-A947-70E740481C1C}">
                <a14:useLocalDpi xmlns:a14="http://schemas.microsoft.com/office/drawing/2010/main" val="0"/>
              </a:ext>
            </a:extLst>
          </a:blip>
          <a:srcRect l="37475" r="12804"/>
          <a:stretch/>
        </p:blipFill>
        <p:spPr>
          <a:xfrm>
            <a:off x="3865105" y="1896117"/>
            <a:ext cx="1488542" cy="1676518"/>
          </a:xfrm>
          <a:prstGeom prst="rect">
            <a:avLst/>
          </a:prstGeom>
        </p:spPr>
      </p:pic>
      <p:pic>
        <p:nvPicPr>
          <p:cNvPr id="8" name="Imagen 7" descr="camiseta-u-de-chile-autografiada-por-historicos_049fe4f_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2208" y="3688173"/>
            <a:ext cx="1029301" cy="771976"/>
          </a:xfrm>
          <a:prstGeom prst="rect">
            <a:avLst/>
          </a:prstGeom>
        </p:spPr>
      </p:pic>
      <p:pic>
        <p:nvPicPr>
          <p:cNvPr id="9" name="Imagen 8" descr="billet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9684" y="3572635"/>
            <a:ext cx="1044447" cy="501526"/>
          </a:xfrm>
          <a:prstGeom prst="rect">
            <a:avLst/>
          </a:prstGeom>
        </p:spPr>
      </p:pic>
      <p:pic>
        <p:nvPicPr>
          <p:cNvPr id="10" name="Imagen 9" descr="1000-anvers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65105" y="4994315"/>
            <a:ext cx="1086404" cy="509096"/>
          </a:xfrm>
          <a:prstGeom prst="rect">
            <a:avLst/>
          </a:prstGeom>
        </p:spPr>
      </p:pic>
      <p:pic>
        <p:nvPicPr>
          <p:cNvPr id="12" name="Imagen 11" descr="15426304202045.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67471" y="4433720"/>
            <a:ext cx="1176660" cy="1069691"/>
          </a:xfrm>
          <a:prstGeom prst="rect">
            <a:avLst/>
          </a:prstGeom>
        </p:spPr>
      </p:pic>
      <p:sp>
        <p:nvSpPr>
          <p:cNvPr id="2" name="CuadroTexto 1"/>
          <p:cNvSpPr txBox="1"/>
          <p:nvPr/>
        </p:nvSpPr>
        <p:spPr>
          <a:xfrm>
            <a:off x="791057" y="312319"/>
            <a:ext cx="7806489" cy="369332"/>
          </a:xfrm>
          <a:prstGeom prst="rect">
            <a:avLst/>
          </a:prstGeom>
          <a:noFill/>
        </p:spPr>
        <p:txBody>
          <a:bodyPr wrap="square" rtlCol="0">
            <a:spAutoFit/>
          </a:bodyPr>
          <a:lstStyle/>
          <a:p>
            <a:pPr algn="ctr"/>
            <a:r>
              <a:rPr lang="es-ES" dirty="0" smtClean="0"/>
              <a:t>Modelo estructural</a:t>
            </a:r>
            <a:endParaRPr lang="es-ES" dirty="0"/>
          </a:p>
        </p:txBody>
      </p:sp>
      <p:sp>
        <p:nvSpPr>
          <p:cNvPr id="13" name="CuadroTexto 12"/>
          <p:cNvSpPr txBox="1"/>
          <p:nvPr/>
        </p:nvSpPr>
        <p:spPr>
          <a:xfrm>
            <a:off x="2267471" y="723294"/>
            <a:ext cx="4447418" cy="923330"/>
          </a:xfrm>
          <a:prstGeom prst="rect">
            <a:avLst/>
          </a:prstGeom>
          <a:noFill/>
        </p:spPr>
        <p:txBody>
          <a:bodyPr wrap="square" rtlCol="0">
            <a:spAutoFit/>
          </a:bodyPr>
          <a:lstStyle/>
          <a:p>
            <a:pPr algn="ctr"/>
            <a:r>
              <a:rPr lang="es-ES" dirty="0" smtClean="0"/>
              <a:t>(estructura)</a:t>
            </a:r>
          </a:p>
          <a:p>
            <a:pPr algn="ctr"/>
            <a:endParaRPr lang="es-ES" dirty="0"/>
          </a:p>
          <a:p>
            <a:pPr algn="ctr"/>
            <a:r>
              <a:rPr lang="es-ES" dirty="0" smtClean="0"/>
              <a:t>Significante flotante </a:t>
            </a:r>
            <a:endParaRPr lang="es-ES" dirty="0"/>
          </a:p>
        </p:txBody>
      </p:sp>
    </p:spTree>
    <p:extLst>
      <p:ext uri="{BB962C8B-B14F-4D97-AF65-F5344CB8AC3E}">
        <p14:creationId xmlns:p14="http://schemas.microsoft.com/office/powerpoint/2010/main" val="13726879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madinna.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8188" y="914975"/>
            <a:ext cx="1055493" cy="1491094"/>
          </a:xfrm>
          <a:prstGeom prst="rect">
            <a:avLst/>
          </a:prstGeom>
        </p:spPr>
      </p:pic>
      <p:pic>
        <p:nvPicPr>
          <p:cNvPr id="6" name="Imagen 5" descr="boli.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6894" y="3374904"/>
            <a:ext cx="1342726" cy="1228452"/>
          </a:xfrm>
          <a:prstGeom prst="rect">
            <a:avLst/>
          </a:prstGeom>
        </p:spPr>
      </p:pic>
      <p:pic>
        <p:nvPicPr>
          <p:cNvPr id="7" name="Imagen 6" descr="volcan.jpeg"/>
          <p:cNvPicPr>
            <a:picLocks noChangeAspect="1"/>
          </p:cNvPicPr>
          <p:nvPr/>
        </p:nvPicPr>
        <p:blipFill rotWithShape="1">
          <a:blip r:embed="rId4">
            <a:extLst>
              <a:ext uri="{28A0092B-C50C-407E-A947-70E740481C1C}">
                <a14:useLocalDpi xmlns:a14="http://schemas.microsoft.com/office/drawing/2010/main" val="0"/>
              </a:ext>
            </a:extLst>
          </a:blip>
          <a:srcRect l="37475" r="12804"/>
          <a:stretch/>
        </p:blipFill>
        <p:spPr>
          <a:xfrm>
            <a:off x="7525487" y="3166280"/>
            <a:ext cx="1488542" cy="1676518"/>
          </a:xfrm>
          <a:prstGeom prst="rect">
            <a:avLst/>
          </a:prstGeom>
        </p:spPr>
      </p:pic>
      <p:pic>
        <p:nvPicPr>
          <p:cNvPr id="8" name="Imagen 7" descr="camiseta-u-de-chile-autografiada-por-historicos_049fe4f_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969" y="5336595"/>
            <a:ext cx="1029301" cy="771976"/>
          </a:xfrm>
          <a:prstGeom prst="rect">
            <a:avLst/>
          </a:prstGeom>
        </p:spPr>
      </p:pic>
      <p:pic>
        <p:nvPicPr>
          <p:cNvPr id="9" name="Imagen 8" descr="billet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9373" y="5085832"/>
            <a:ext cx="1044447" cy="501526"/>
          </a:xfrm>
          <a:prstGeom prst="rect">
            <a:avLst/>
          </a:prstGeom>
        </p:spPr>
      </p:pic>
      <p:pic>
        <p:nvPicPr>
          <p:cNvPr id="10" name="Imagen 9" descr="1000-anvers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5193" y="3839129"/>
            <a:ext cx="1086404" cy="509096"/>
          </a:xfrm>
          <a:prstGeom prst="rect">
            <a:avLst/>
          </a:prstGeom>
        </p:spPr>
      </p:pic>
      <p:pic>
        <p:nvPicPr>
          <p:cNvPr id="11" name="Imagen 10" descr="yo.jpg"/>
          <p:cNvPicPr>
            <a:picLocks noChangeAspect="1"/>
          </p:cNvPicPr>
          <p:nvPr/>
        </p:nvPicPr>
        <p:blipFill rotWithShape="1">
          <a:blip r:embed="rId8">
            <a:extLst>
              <a:ext uri="{28A0092B-C50C-407E-A947-70E740481C1C}">
                <a14:useLocalDpi xmlns:a14="http://schemas.microsoft.com/office/drawing/2010/main" val="0"/>
              </a:ext>
            </a:extLst>
          </a:blip>
          <a:srcRect l="34937" t="23075" r="44422" b="4060"/>
          <a:stretch/>
        </p:blipFill>
        <p:spPr>
          <a:xfrm>
            <a:off x="3933820" y="2625336"/>
            <a:ext cx="560333" cy="1978020"/>
          </a:xfrm>
          <a:prstGeom prst="rect">
            <a:avLst/>
          </a:prstGeom>
        </p:spPr>
      </p:pic>
      <p:pic>
        <p:nvPicPr>
          <p:cNvPr id="12" name="Imagen 11" descr="15426304202045.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19694" y="1774797"/>
            <a:ext cx="1176660" cy="1069691"/>
          </a:xfrm>
          <a:prstGeom prst="rect">
            <a:avLst/>
          </a:prstGeom>
        </p:spPr>
      </p:pic>
      <p:sp>
        <p:nvSpPr>
          <p:cNvPr id="2" name="CuadroTexto 1"/>
          <p:cNvSpPr txBox="1"/>
          <p:nvPr/>
        </p:nvSpPr>
        <p:spPr>
          <a:xfrm>
            <a:off x="2393990" y="437246"/>
            <a:ext cx="4664198" cy="923330"/>
          </a:xfrm>
          <a:prstGeom prst="rect">
            <a:avLst/>
          </a:prstGeom>
          <a:noFill/>
        </p:spPr>
        <p:txBody>
          <a:bodyPr wrap="square" rtlCol="0">
            <a:spAutoFit/>
          </a:bodyPr>
          <a:lstStyle/>
          <a:p>
            <a:pPr algn="ctr"/>
            <a:r>
              <a:rPr lang="es-ES" dirty="0" smtClean="0"/>
              <a:t>Modelo Actor-Red</a:t>
            </a:r>
          </a:p>
          <a:p>
            <a:pPr algn="ctr"/>
            <a:r>
              <a:rPr lang="es-ES" dirty="0" smtClean="0"/>
              <a:t>Aplanamiento ontológico </a:t>
            </a:r>
          </a:p>
          <a:p>
            <a:pPr algn="ctr"/>
            <a:r>
              <a:rPr lang="es-ES" dirty="0" smtClean="0"/>
              <a:t>(trivialización del acontecimiento)</a:t>
            </a:r>
            <a:endParaRPr lang="es-ES" dirty="0"/>
          </a:p>
        </p:txBody>
      </p:sp>
      <p:pic>
        <p:nvPicPr>
          <p:cNvPr id="13" name="Imagen 12" descr="television.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53049" y="1774097"/>
            <a:ext cx="1185208" cy="1070391"/>
          </a:xfrm>
          <a:prstGeom prst="rect">
            <a:avLst/>
          </a:prstGeom>
        </p:spPr>
      </p:pic>
      <p:cxnSp>
        <p:nvCxnSpPr>
          <p:cNvPr id="15" name="Conector recto 14"/>
          <p:cNvCxnSpPr/>
          <p:nvPr/>
        </p:nvCxnSpPr>
        <p:spPr>
          <a:xfrm>
            <a:off x="2643797" y="2844488"/>
            <a:ext cx="1290023" cy="507734"/>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Conector recto 16"/>
          <p:cNvCxnSpPr>
            <a:stCxn id="12" idx="1"/>
          </p:cNvCxnSpPr>
          <p:nvPr/>
        </p:nvCxnSpPr>
        <p:spPr>
          <a:xfrm flipH="1" flipV="1">
            <a:off x="353894" y="1774797"/>
            <a:ext cx="1265800" cy="5348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Conector recto 18"/>
          <p:cNvCxnSpPr>
            <a:stCxn id="10" idx="3"/>
            <a:endCxn id="11" idx="1"/>
          </p:cNvCxnSpPr>
          <p:nvPr/>
        </p:nvCxnSpPr>
        <p:spPr>
          <a:xfrm flipV="1">
            <a:off x="3411597" y="3614346"/>
            <a:ext cx="522223" cy="4793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Conector recto 20"/>
          <p:cNvCxnSpPr>
            <a:stCxn id="11" idx="2"/>
          </p:cNvCxnSpPr>
          <p:nvPr/>
        </p:nvCxnSpPr>
        <p:spPr>
          <a:xfrm>
            <a:off x="4213987" y="4603356"/>
            <a:ext cx="739062" cy="984002"/>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Conector recto 22"/>
          <p:cNvCxnSpPr/>
          <p:nvPr/>
        </p:nvCxnSpPr>
        <p:spPr>
          <a:xfrm flipH="1">
            <a:off x="3933820" y="6108571"/>
            <a:ext cx="726149" cy="491766"/>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Conector recto 24"/>
          <p:cNvCxnSpPr/>
          <p:nvPr/>
        </p:nvCxnSpPr>
        <p:spPr>
          <a:xfrm flipH="1" flipV="1">
            <a:off x="3164230" y="5587358"/>
            <a:ext cx="20817" cy="1012979"/>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Conector recto 26"/>
          <p:cNvCxnSpPr>
            <a:stCxn id="11" idx="3"/>
            <a:endCxn id="6" idx="1"/>
          </p:cNvCxnSpPr>
          <p:nvPr/>
        </p:nvCxnSpPr>
        <p:spPr>
          <a:xfrm>
            <a:off x="4494153" y="3614346"/>
            <a:ext cx="972741" cy="374784"/>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Conector recto 28"/>
          <p:cNvCxnSpPr>
            <a:stCxn id="6" idx="3"/>
            <a:endCxn id="7" idx="1"/>
          </p:cNvCxnSpPr>
          <p:nvPr/>
        </p:nvCxnSpPr>
        <p:spPr>
          <a:xfrm>
            <a:off x="6809620" y="3989130"/>
            <a:ext cx="715867" cy="15409"/>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Conector recto 30"/>
          <p:cNvCxnSpPr/>
          <p:nvPr/>
        </p:nvCxnSpPr>
        <p:spPr>
          <a:xfrm flipV="1">
            <a:off x="4494153" y="2406069"/>
            <a:ext cx="458896" cy="438419"/>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Conector recto 32"/>
          <p:cNvCxnSpPr>
            <a:stCxn id="13" idx="3"/>
          </p:cNvCxnSpPr>
          <p:nvPr/>
        </p:nvCxnSpPr>
        <p:spPr>
          <a:xfrm flipV="1">
            <a:off x="6138257" y="1774097"/>
            <a:ext cx="1387230" cy="535196"/>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Conector recto 34"/>
          <p:cNvCxnSpPr/>
          <p:nvPr/>
        </p:nvCxnSpPr>
        <p:spPr>
          <a:xfrm>
            <a:off x="2796354" y="4093677"/>
            <a:ext cx="914400"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Conector recto 37"/>
          <p:cNvCxnSpPr>
            <a:stCxn id="10" idx="1"/>
          </p:cNvCxnSpPr>
          <p:nvPr/>
        </p:nvCxnSpPr>
        <p:spPr>
          <a:xfrm flipH="1">
            <a:off x="1144952" y="4093677"/>
            <a:ext cx="1180241" cy="99215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75170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4427" y="421613"/>
            <a:ext cx="4572000" cy="646331"/>
          </a:xfrm>
          <a:prstGeom prst="rect">
            <a:avLst/>
          </a:prstGeom>
        </p:spPr>
        <p:txBody>
          <a:bodyPr>
            <a:spAutoFit/>
          </a:bodyPr>
          <a:lstStyle/>
          <a:p>
            <a:r>
              <a:rPr lang="es-ES_tradnl" dirty="0"/>
              <a:t>Caso </a:t>
            </a:r>
            <a:r>
              <a:rPr lang="es-ES_tradnl" dirty="0" err="1" smtClean="0"/>
              <a:t>Jannagath</a:t>
            </a:r>
            <a:r>
              <a:rPr lang="es-ES_tradnl" dirty="0" smtClean="0"/>
              <a:t> o </a:t>
            </a:r>
            <a:r>
              <a:rPr lang="es-ES_tradnl" i="1" dirty="0" err="1" smtClean="0"/>
              <a:t>Silence</a:t>
            </a:r>
            <a:r>
              <a:rPr lang="es-ES_tradnl" i="1" dirty="0" smtClean="0"/>
              <a:t> </a:t>
            </a:r>
            <a:r>
              <a:rPr lang="es-ES_tradnl" dirty="0"/>
              <a:t>de </a:t>
            </a:r>
            <a:r>
              <a:rPr lang="es-ES_tradnl" dirty="0" err="1"/>
              <a:t>Scorsese</a:t>
            </a:r>
            <a:endParaRPr lang="es-ES_tradnl" dirty="0"/>
          </a:p>
          <a:p>
            <a:r>
              <a:rPr lang="es-ES_tradnl" dirty="0"/>
              <a:t> </a:t>
            </a:r>
          </a:p>
        </p:txBody>
      </p:sp>
      <p:pic>
        <p:nvPicPr>
          <p:cNvPr id="4" name="Imagen 3"/>
          <p:cNvPicPr>
            <a:picLocks noChangeAspect="1"/>
          </p:cNvPicPr>
          <p:nvPr/>
        </p:nvPicPr>
        <p:blipFill>
          <a:blip r:embed="rId2"/>
          <a:stretch>
            <a:fillRect/>
          </a:stretch>
        </p:blipFill>
        <p:spPr>
          <a:xfrm>
            <a:off x="174427" y="1572293"/>
            <a:ext cx="8264567" cy="4648819"/>
          </a:xfrm>
          <a:prstGeom prst="rect">
            <a:avLst/>
          </a:prstGeom>
        </p:spPr>
      </p:pic>
    </p:spTree>
    <p:extLst>
      <p:ext uri="{BB962C8B-B14F-4D97-AF65-F5344CB8AC3E}">
        <p14:creationId xmlns:p14="http://schemas.microsoft.com/office/powerpoint/2010/main" val="3875738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2429" y="825578"/>
            <a:ext cx="8328164" cy="6032422"/>
          </a:xfrm>
          <a:prstGeom prst="rect">
            <a:avLst/>
          </a:prstGeom>
        </p:spPr>
        <p:txBody>
          <a:bodyPr wrap="square">
            <a:spAutoFit/>
          </a:bodyPr>
          <a:lstStyle/>
          <a:p>
            <a:r>
              <a:rPr lang="es-ES_tradnl" dirty="0"/>
              <a:t>Una vez concluida la primera canción ritual, se envió a calentar el </a:t>
            </a:r>
            <a:r>
              <a:rPr lang="es-ES_tradnl" dirty="0" err="1"/>
              <a:t>kultrún</a:t>
            </a:r>
            <a:r>
              <a:rPr lang="es-ES_tradnl" dirty="0"/>
              <a:t> a  una cocina de gas. La persona encargada de dicha tarea carecía de experiencia y quemó la membrana del </a:t>
            </a:r>
            <a:r>
              <a:rPr lang="es-ES_tradnl" dirty="0" err="1"/>
              <a:t>kultrún</a:t>
            </a:r>
            <a:r>
              <a:rPr lang="es-ES_tradnl" dirty="0"/>
              <a:t>, causándole una perforación irreparable. En el transcurso de ese lapso de tiempo la machi había desarrollado un estado de </a:t>
            </a:r>
            <a:r>
              <a:rPr lang="es-ES_tradnl" dirty="0" err="1"/>
              <a:t>semi</a:t>
            </a:r>
            <a:r>
              <a:rPr lang="es-ES_tradnl" dirty="0"/>
              <a:t>-trance. </a:t>
            </a:r>
            <a:r>
              <a:rPr lang="es-ES_tradnl" dirty="0">
                <a:solidFill>
                  <a:srgbClr val="FFFF00"/>
                </a:solidFill>
              </a:rPr>
              <a:t>Al entregarle el </a:t>
            </a:r>
            <a:r>
              <a:rPr lang="es-ES_tradnl" dirty="0" err="1">
                <a:solidFill>
                  <a:srgbClr val="FFFF00"/>
                </a:solidFill>
              </a:rPr>
              <a:t>kultrún</a:t>
            </a:r>
            <a:r>
              <a:rPr lang="es-ES_tradnl" dirty="0">
                <a:solidFill>
                  <a:srgbClr val="FFFF00"/>
                </a:solidFill>
              </a:rPr>
              <a:t> roto, ella lo rechazó con violencia al comprobar su deterioro. (…) a  partir de ese momento, la machi entró en un estado de angustia y depresión, en el cual se evidenció una pérdida de la capacidad normal de respiración y de la actividad motora, quedando postrada en una silla con el torso y la cabeza doblados hacia adelante. En un primer momento, se quejaba en forma lastimera y acompasada, mientras su cuerpo y manos tiritaban continuamente. Poco a  poco fue perdiendo su voz, manifestando incapacidad para articular palabra. Evidenciaba serias dificultades para respirar. Sufría intensamente y lo manifestaba en sus quejas cada vez más débiles.</a:t>
            </a:r>
            <a:r>
              <a:rPr lang="es-ES_tradnl" dirty="0"/>
              <a:t> Su hija trató de tranquilizarla por medio de recitaciones rituales, empleando, asimismo, un cuchillo aplicado en cruz sobre su cuerpo y fumigaciones con humo de tabaco</a:t>
            </a:r>
            <a:r>
              <a:rPr lang="es-ES_tradnl" dirty="0">
                <a:solidFill>
                  <a:srgbClr val="FFFF00"/>
                </a:solidFill>
              </a:rPr>
              <a:t>. No obstante, la machi empeoró, entrando en un estado </a:t>
            </a:r>
            <a:r>
              <a:rPr lang="es-ES_tradnl" dirty="0" err="1">
                <a:solidFill>
                  <a:srgbClr val="FFFF00"/>
                </a:solidFill>
              </a:rPr>
              <a:t>pseudo</a:t>
            </a:r>
            <a:r>
              <a:rPr lang="es-ES_tradnl" dirty="0">
                <a:solidFill>
                  <a:srgbClr val="FFFF00"/>
                </a:solidFill>
              </a:rPr>
              <a:t>-agónico y quedando casi sin respiración, aparentemente desvanecida. </a:t>
            </a:r>
            <a:r>
              <a:rPr lang="es-ES_tradnl" dirty="0"/>
              <a:t>Nuestros esfuerzos por hacerla volver en sí fueron infructuosos (…). </a:t>
            </a:r>
            <a:r>
              <a:rPr lang="es-ES_tradnl" dirty="0">
                <a:solidFill>
                  <a:srgbClr val="FFFF00"/>
                </a:solidFill>
              </a:rPr>
              <a:t>El cansancio, el dolor corporal intenso y la pérdida total de fuerzas invadían a la machi, mientras seguía quejándose en forma cada vez más débil, como si fuera su último aliento. </a:t>
            </a:r>
            <a:endParaRPr lang="es-ES_tradnl" dirty="0" smtClean="0">
              <a:solidFill>
                <a:srgbClr val="FFFF00"/>
              </a:solidFill>
            </a:endParaRPr>
          </a:p>
          <a:p>
            <a:endParaRPr lang="es-ES_tradnl" sz="1200" dirty="0"/>
          </a:p>
          <a:p>
            <a:r>
              <a:rPr lang="es-ES_tradnl" sz="1600" dirty="0" smtClean="0"/>
              <a:t>En </a:t>
            </a:r>
            <a:r>
              <a:rPr lang="es-ES_tradnl" sz="1600" dirty="0" err="1" smtClean="0"/>
              <a:t>Grebe</a:t>
            </a:r>
            <a:r>
              <a:rPr lang="es-ES_tradnl" sz="1600" dirty="0"/>
              <a:t>, </a:t>
            </a:r>
            <a:r>
              <a:rPr lang="es-ES_tradnl" sz="1600" dirty="0" err="1"/>
              <a:t>Maria</a:t>
            </a:r>
            <a:r>
              <a:rPr lang="es-ES_tradnl" sz="1600" dirty="0"/>
              <a:t> Ester 1973, “El </a:t>
            </a:r>
            <a:r>
              <a:rPr lang="es-ES_tradnl" sz="1600" dirty="0" err="1"/>
              <a:t>kultrún</a:t>
            </a:r>
            <a:r>
              <a:rPr lang="es-ES_tradnl" sz="1600" dirty="0"/>
              <a:t> mapuche: un microcosmo simbólico”, en </a:t>
            </a:r>
            <a:r>
              <a:rPr lang="es-ES_tradnl" sz="1600" i="1" dirty="0"/>
              <a:t>Revista Musical Chilena</a:t>
            </a:r>
            <a:r>
              <a:rPr lang="es-ES_tradnl" sz="1600" dirty="0"/>
              <a:t>, XXVII, p. 39 </a:t>
            </a:r>
            <a:endParaRPr lang="es-ES" sz="1600" dirty="0"/>
          </a:p>
        </p:txBody>
      </p:sp>
      <p:sp>
        <p:nvSpPr>
          <p:cNvPr id="3" name="CuadroTexto 2"/>
          <p:cNvSpPr txBox="1"/>
          <p:nvPr/>
        </p:nvSpPr>
        <p:spPr>
          <a:xfrm>
            <a:off x="295325" y="236292"/>
            <a:ext cx="7722748" cy="369332"/>
          </a:xfrm>
          <a:prstGeom prst="rect">
            <a:avLst/>
          </a:prstGeom>
          <a:noFill/>
        </p:spPr>
        <p:txBody>
          <a:bodyPr wrap="square" rtlCol="0">
            <a:spAutoFit/>
          </a:bodyPr>
          <a:lstStyle/>
          <a:p>
            <a:r>
              <a:rPr lang="es-ES" dirty="0" smtClean="0"/>
              <a:t>Persona distribuida (</a:t>
            </a:r>
            <a:r>
              <a:rPr lang="es-ES" dirty="0" err="1" smtClean="0"/>
              <a:t>Gell</a:t>
            </a:r>
            <a:r>
              <a:rPr lang="es-ES" dirty="0" smtClean="0"/>
              <a:t>). Pb. fotografía, nombre propio, honor…</a:t>
            </a:r>
            <a:endParaRPr lang="es-ES" dirty="0"/>
          </a:p>
        </p:txBody>
      </p:sp>
    </p:spTree>
    <p:extLst>
      <p:ext uri="{BB962C8B-B14F-4D97-AF65-F5344CB8AC3E}">
        <p14:creationId xmlns:p14="http://schemas.microsoft.com/office/powerpoint/2010/main" val="620119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20-08-20 a la(s) 09.24.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1" y="3392293"/>
            <a:ext cx="8071251" cy="2354115"/>
          </a:xfrm>
          <a:prstGeom prst="rect">
            <a:avLst/>
          </a:prstGeom>
        </p:spPr>
      </p:pic>
      <p:sp>
        <p:nvSpPr>
          <p:cNvPr id="5" name="CuadroTexto 4"/>
          <p:cNvSpPr txBox="1"/>
          <p:nvPr/>
        </p:nvSpPr>
        <p:spPr>
          <a:xfrm>
            <a:off x="281771" y="516888"/>
            <a:ext cx="5603818" cy="1477328"/>
          </a:xfrm>
          <a:prstGeom prst="rect">
            <a:avLst/>
          </a:prstGeom>
          <a:noFill/>
        </p:spPr>
        <p:txBody>
          <a:bodyPr wrap="none" rtlCol="0">
            <a:spAutoFit/>
          </a:bodyPr>
          <a:lstStyle/>
          <a:p>
            <a:r>
              <a:rPr lang="es-ES" dirty="0" smtClean="0"/>
              <a:t>Vivir sin amarras… ética v/s moral</a:t>
            </a:r>
          </a:p>
          <a:p>
            <a:endParaRPr lang="es-ES" dirty="0"/>
          </a:p>
          <a:p>
            <a:r>
              <a:rPr lang="es-ES" dirty="0" smtClean="0"/>
              <a:t>Contra autonomía individuo tipo Robinson Crusoe  (Marx)</a:t>
            </a:r>
          </a:p>
          <a:p>
            <a:endParaRPr lang="es-ES" dirty="0" smtClean="0"/>
          </a:p>
          <a:p>
            <a:r>
              <a:rPr lang="es-ES" dirty="0" smtClean="0"/>
              <a:t>¿</a:t>
            </a:r>
            <a:r>
              <a:rPr lang="es-ES" dirty="0" err="1" smtClean="0"/>
              <a:t>Verleugnung</a:t>
            </a:r>
            <a:r>
              <a:rPr lang="es-ES" dirty="0" smtClean="0"/>
              <a:t>? </a:t>
            </a:r>
            <a:endParaRPr lang="es-ES" dirty="0"/>
          </a:p>
        </p:txBody>
      </p:sp>
      <p:sp>
        <p:nvSpPr>
          <p:cNvPr id="6" name="CuadroTexto 5"/>
          <p:cNvSpPr txBox="1"/>
          <p:nvPr/>
        </p:nvSpPr>
        <p:spPr>
          <a:xfrm>
            <a:off x="281771" y="2017228"/>
            <a:ext cx="7765835" cy="1138773"/>
          </a:xfrm>
          <a:prstGeom prst="rect">
            <a:avLst/>
          </a:prstGeom>
          <a:noFill/>
        </p:spPr>
        <p:txBody>
          <a:bodyPr wrap="square" rtlCol="0">
            <a:spAutoFit/>
          </a:bodyPr>
          <a:lstStyle/>
          <a:p>
            <a:r>
              <a:rPr lang="es-ES" dirty="0" smtClean="0"/>
              <a:t>No se trata de piedra-fetiche sino que de </a:t>
            </a:r>
            <a:r>
              <a:rPr lang="es-ES" i="1" dirty="0" err="1" smtClean="0"/>
              <a:t>factiche</a:t>
            </a:r>
            <a:r>
              <a:rPr lang="es-ES" dirty="0" smtClean="0"/>
              <a:t>, de esos seres desfasados que permiten vivir, es decir pasar continuamente de la construcción a la autonomía si nunca creer en una  o en la otra. </a:t>
            </a:r>
          </a:p>
          <a:p>
            <a:pPr algn="r"/>
            <a:r>
              <a:rPr lang="es-ES" sz="1400" dirty="0" err="1" smtClean="0"/>
              <a:t>Latour</a:t>
            </a:r>
            <a:r>
              <a:rPr lang="es-ES" sz="1400" dirty="0" smtClean="0"/>
              <a:t>, B. 2009 </a:t>
            </a:r>
            <a:r>
              <a:rPr lang="es-ES" sz="1400" i="1" dirty="0" smtClean="0"/>
              <a:t>Sur le </a:t>
            </a:r>
            <a:r>
              <a:rPr lang="es-ES" sz="1400" i="1" dirty="0" err="1" smtClean="0"/>
              <a:t>culte</a:t>
            </a:r>
            <a:r>
              <a:rPr lang="es-ES" sz="1400" i="1" dirty="0" smtClean="0"/>
              <a:t> </a:t>
            </a:r>
            <a:r>
              <a:rPr lang="es-ES" sz="1400" i="1" dirty="0" err="1" smtClean="0"/>
              <a:t>moderne</a:t>
            </a:r>
            <a:r>
              <a:rPr lang="es-ES" sz="1400" i="1" dirty="0" smtClean="0"/>
              <a:t> des </a:t>
            </a:r>
            <a:r>
              <a:rPr lang="es-ES" sz="1400" i="1" dirty="0" err="1" smtClean="0"/>
              <a:t>dieux</a:t>
            </a:r>
            <a:r>
              <a:rPr lang="es-ES" sz="1400" i="1" dirty="0" smtClean="0"/>
              <a:t> </a:t>
            </a:r>
            <a:r>
              <a:rPr lang="es-ES" sz="1400" i="1" dirty="0" err="1" smtClean="0"/>
              <a:t>faitiches</a:t>
            </a:r>
            <a:r>
              <a:rPr lang="es-ES" sz="1400" i="1" dirty="0" smtClean="0"/>
              <a:t>, </a:t>
            </a:r>
            <a:r>
              <a:rPr lang="es-ES" sz="1400" dirty="0" smtClean="0"/>
              <a:t> París: La </a:t>
            </a:r>
            <a:r>
              <a:rPr lang="es-ES" sz="1400" dirty="0" err="1" smtClean="0"/>
              <a:t>découverte</a:t>
            </a:r>
            <a:r>
              <a:rPr lang="es-ES" sz="1400" dirty="0" smtClean="0"/>
              <a:t>, p. 65.</a:t>
            </a:r>
            <a:endParaRPr lang="es-ES" sz="1400" dirty="0"/>
          </a:p>
        </p:txBody>
      </p:sp>
    </p:spTree>
    <p:extLst>
      <p:ext uri="{BB962C8B-B14F-4D97-AF65-F5344CB8AC3E}">
        <p14:creationId xmlns:p14="http://schemas.microsoft.com/office/powerpoint/2010/main" val="804850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de flecha 2"/>
          <p:cNvCxnSpPr/>
          <p:nvPr/>
        </p:nvCxnSpPr>
        <p:spPr>
          <a:xfrm flipV="1">
            <a:off x="791057" y="4539033"/>
            <a:ext cx="7577498" cy="624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CuadroTexto 3"/>
          <p:cNvSpPr txBox="1"/>
          <p:nvPr/>
        </p:nvSpPr>
        <p:spPr>
          <a:xfrm>
            <a:off x="645336" y="5205313"/>
            <a:ext cx="7952210" cy="369332"/>
          </a:xfrm>
          <a:prstGeom prst="rect">
            <a:avLst/>
          </a:prstGeom>
          <a:noFill/>
        </p:spPr>
        <p:txBody>
          <a:bodyPr wrap="square" rtlCol="0">
            <a:spAutoFit/>
          </a:bodyPr>
          <a:lstStyle/>
          <a:p>
            <a:r>
              <a:rPr lang="es-ES" dirty="0" smtClean="0"/>
              <a:t>Menos individualidad				Más individualidad</a:t>
            </a:r>
            <a:endParaRPr lang="es-ES" dirty="0"/>
          </a:p>
        </p:txBody>
      </p:sp>
      <p:pic>
        <p:nvPicPr>
          <p:cNvPr id="5" name="Imagen 4" descr="madinna.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2695" y="2934890"/>
            <a:ext cx="1055493" cy="1491094"/>
          </a:xfrm>
          <a:prstGeom prst="rect">
            <a:avLst/>
          </a:prstGeom>
        </p:spPr>
      </p:pic>
      <p:pic>
        <p:nvPicPr>
          <p:cNvPr id="6" name="Imagen 5" descr="boli.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9969" y="2251334"/>
            <a:ext cx="1342726" cy="1228452"/>
          </a:xfrm>
          <a:prstGeom prst="rect">
            <a:avLst/>
          </a:prstGeom>
        </p:spPr>
      </p:pic>
      <p:pic>
        <p:nvPicPr>
          <p:cNvPr id="7" name="Imagen 6" descr="volcan.jpeg"/>
          <p:cNvPicPr>
            <a:picLocks noChangeAspect="1"/>
          </p:cNvPicPr>
          <p:nvPr/>
        </p:nvPicPr>
        <p:blipFill rotWithShape="1">
          <a:blip r:embed="rId4">
            <a:extLst>
              <a:ext uri="{28A0092B-C50C-407E-A947-70E740481C1C}">
                <a14:useLocalDpi xmlns:a14="http://schemas.microsoft.com/office/drawing/2010/main" val="0"/>
              </a:ext>
            </a:extLst>
          </a:blip>
          <a:srcRect l="37475" r="12804"/>
          <a:stretch/>
        </p:blipFill>
        <p:spPr>
          <a:xfrm>
            <a:off x="7462897" y="2373624"/>
            <a:ext cx="1488542" cy="1676518"/>
          </a:xfrm>
          <a:prstGeom prst="rect">
            <a:avLst/>
          </a:prstGeom>
        </p:spPr>
      </p:pic>
      <p:pic>
        <p:nvPicPr>
          <p:cNvPr id="8" name="Imagen 7" descr="camiseta-u-de-chile-autografiada-por-historicos_049fe4f_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1364" y="3608431"/>
            <a:ext cx="1029301" cy="771976"/>
          </a:xfrm>
          <a:prstGeom prst="rect">
            <a:avLst/>
          </a:prstGeom>
        </p:spPr>
      </p:pic>
      <p:pic>
        <p:nvPicPr>
          <p:cNvPr id="9" name="Imagen 8" descr="billet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6403" y="2934890"/>
            <a:ext cx="1044447" cy="501526"/>
          </a:xfrm>
          <a:prstGeom prst="rect">
            <a:avLst/>
          </a:prstGeom>
        </p:spPr>
      </p:pic>
      <p:pic>
        <p:nvPicPr>
          <p:cNvPr id="10" name="Imagen 9" descr="1000-anvers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855" y="3839129"/>
            <a:ext cx="1086404" cy="509096"/>
          </a:xfrm>
          <a:prstGeom prst="rect">
            <a:avLst/>
          </a:prstGeom>
        </p:spPr>
      </p:pic>
      <p:pic>
        <p:nvPicPr>
          <p:cNvPr id="11" name="Imagen 10" descr="yo.jpg"/>
          <p:cNvPicPr>
            <a:picLocks noChangeAspect="1"/>
          </p:cNvPicPr>
          <p:nvPr/>
        </p:nvPicPr>
        <p:blipFill rotWithShape="1">
          <a:blip r:embed="rId8">
            <a:extLst>
              <a:ext uri="{28A0092B-C50C-407E-A947-70E740481C1C}">
                <a14:useLocalDpi xmlns:a14="http://schemas.microsoft.com/office/drawing/2010/main" val="0"/>
              </a:ext>
            </a:extLst>
          </a:blip>
          <a:srcRect l="34937" t="23075" r="44422" b="4060"/>
          <a:stretch/>
        </p:blipFill>
        <p:spPr>
          <a:xfrm>
            <a:off x="3165085" y="2474853"/>
            <a:ext cx="560333" cy="1978020"/>
          </a:xfrm>
          <a:prstGeom prst="rect">
            <a:avLst/>
          </a:prstGeom>
        </p:spPr>
      </p:pic>
      <p:pic>
        <p:nvPicPr>
          <p:cNvPr id="12" name="Imagen 11" descr="15426304202045.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8627" y="3405593"/>
            <a:ext cx="1176660" cy="1069691"/>
          </a:xfrm>
          <a:prstGeom prst="rect">
            <a:avLst/>
          </a:prstGeom>
        </p:spPr>
      </p:pic>
      <p:sp>
        <p:nvSpPr>
          <p:cNvPr id="2" name="CuadroTexto 1"/>
          <p:cNvSpPr txBox="1"/>
          <p:nvPr/>
        </p:nvSpPr>
        <p:spPr>
          <a:xfrm>
            <a:off x="1334259" y="374783"/>
            <a:ext cx="7034296" cy="646331"/>
          </a:xfrm>
          <a:prstGeom prst="rect">
            <a:avLst/>
          </a:prstGeom>
          <a:noFill/>
        </p:spPr>
        <p:txBody>
          <a:bodyPr wrap="square" rtlCol="0">
            <a:spAutoFit/>
          </a:bodyPr>
          <a:lstStyle/>
          <a:p>
            <a:r>
              <a:rPr lang="es-ES" dirty="0" smtClean="0"/>
              <a:t>Modelo ontología fetichista (diferenciales de individualidad)</a:t>
            </a:r>
          </a:p>
          <a:p>
            <a:r>
              <a:rPr lang="es-ES" dirty="0" smtClean="0"/>
              <a:t> </a:t>
            </a:r>
          </a:p>
        </p:txBody>
      </p:sp>
      <p:sp>
        <p:nvSpPr>
          <p:cNvPr id="13" name="CuadroTexto 12"/>
          <p:cNvSpPr txBox="1"/>
          <p:nvPr/>
        </p:nvSpPr>
        <p:spPr>
          <a:xfrm>
            <a:off x="1379636" y="5929219"/>
            <a:ext cx="6988919" cy="923330"/>
          </a:xfrm>
          <a:prstGeom prst="rect">
            <a:avLst/>
          </a:prstGeom>
          <a:noFill/>
        </p:spPr>
        <p:txBody>
          <a:bodyPr wrap="square" rtlCol="0">
            <a:spAutoFit/>
          </a:bodyPr>
          <a:lstStyle/>
          <a:p>
            <a:r>
              <a:rPr lang="es-ES" dirty="0" smtClean="0"/>
              <a:t>… pero </a:t>
            </a:r>
            <a:r>
              <a:rPr lang="es-ES" dirty="0"/>
              <a:t>Lo importante no es la posición en una </a:t>
            </a:r>
            <a:r>
              <a:rPr lang="es-ES" dirty="0" smtClean="0"/>
              <a:t>escala, </a:t>
            </a:r>
            <a:r>
              <a:rPr lang="es-ES" dirty="0"/>
              <a:t>sino que los </a:t>
            </a:r>
            <a:r>
              <a:rPr lang="es-ES" dirty="0" smtClean="0"/>
              <a:t>diferenciales (dinámicos, contingentes) de individualidad…</a:t>
            </a:r>
            <a:endParaRPr lang="es-ES" dirty="0"/>
          </a:p>
          <a:p>
            <a:endParaRPr lang="es-ES" dirty="0"/>
          </a:p>
        </p:txBody>
      </p:sp>
    </p:spTree>
    <p:extLst>
      <p:ext uri="{BB962C8B-B14F-4D97-AF65-F5344CB8AC3E}">
        <p14:creationId xmlns:p14="http://schemas.microsoft.com/office/powerpoint/2010/main" val="218910199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16345" y="5666018"/>
            <a:ext cx="7952210" cy="369332"/>
          </a:xfrm>
          <a:prstGeom prst="rect">
            <a:avLst/>
          </a:prstGeom>
          <a:noFill/>
        </p:spPr>
        <p:txBody>
          <a:bodyPr wrap="square" rtlCol="0">
            <a:spAutoFit/>
          </a:bodyPr>
          <a:lstStyle/>
          <a:p>
            <a:r>
              <a:rPr lang="es-ES" dirty="0" smtClean="0"/>
              <a:t>Menos individualidad	        Más individualidad</a:t>
            </a:r>
            <a:endParaRPr lang="es-ES" dirty="0"/>
          </a:p>
        </p:txBody>
      </p:sp>
      <p:pic>
        <p:nvPicPr>
          <p:cNvPr id="11" name="Imagen 10" descr="yo.jpg"/>
          <p:cNvPicPr>
            <a:picLocks noChangeAspect="1"/>
          </p:cNvPicPr>
          <p:nvPr/>
        </p:nvPicPr>
        <p:blipFill rotWithShape="1">
          <a:blip r:embed="rId2">
            <a:extLst>
              <a:ext uri="{28A0092B-C50C-407E-A947-70E740481C1C}">
                <a14:useLocalDpi xmlns:a14="http://schemas.microsoft.com/office/drawing/2010/main" val="0"/>
              </a:ext>
            </a:extLst>
          </a:blip>
          <a:srcRect l="34937" t="23075" r="44422" b="4060"/>
          <a:stretch/>
        </p:blipFill>
        <p:spPr>
          <a:xfrm>
            <a:off x="4560940" y="2519371"/>
            <a:ext cx="560333" cy="1978020"/>
          </a:xfrm>
          <a:prstGeom prst="rect">
            <a:avLst/>
          </a:prstGeom>
        </p:spPr>
      </p:pic>
      <p:sp>
        <p:nvSpPr>
          <p:cNvPr id="2" name="CuadroTexto 1"/>
          <p:cNvSpPr txBox="1"/>
          <p:nvPr/>
        </p:nvSpPr>
        <p:spPr>
          <a:xfrm>
            <a:off x="1334259" y="374783"/>
            <a:ext cx="7034296" cy="646331"/>
          </a:xfrm>
          <a:prstGeom prst="rect">
            <a:avLst/>
          </a:prstGeom>
          <a:noFill/>
        </p:spPr>
        <p:txBody>
          <a:bodyPr wrap="square" rtlCol="0">
            <a:spAutoFit/>
          </a:bodyPr>
          <a:lstStyle/>
          <a:p>
            <a:r>
              <a:rPr lang="es-ES" dirty="0" smtClean="0"/>
              <a:t>Modelo ontología fetichista (diferenciales de individualidad)</a:t>
            </a:r>
          </a:p>
          <a:p>
            <a:endParaRPr lang="es-ES" dirty="0"/>
          </a:p>
        </p:txBody>
      </p:sp>
      <p:cxnSp>
        <p:nvCxnSpPr>
          <p:cNvPr id="14" name="Conector curvado 13"/>
          <p:cNvCxnSpPr/>
          <p:nvPr/>
        </p:nvCxnSpPr>
        <p:spPr>
          <a:xfrm flipV="1">
            <a:off x="1334259" y="4018502"/>
            <a:ext cx="2995740" cy="1478309"/>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pic>
        <p:nvPicPr>
          <p:cNvPr id="7" name="Imagen 6" descr="1000-anvers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45" y="4670704"/>
            <a:ext cx="1086404" cy="509096"/>
          </a:xfrm>
          <a:prstGeom prst="rect">
            <a:avLst/>
          </a:prstGeom>
        </p:spPr>
      </p:pic>
    </p:spTree>
    <p:extLst>
      <p:ext uri="{BB962C8B-B14F-4D97-AF65-F5344CB8AC3E}">
        <p14:creationId xmlns:p14="http://schemas.microsoft.com/office/powerpoint/2010/main" val="415010332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16345" y="5666018"/>
            <a:ext cx="7952210" cy="369332"/>
          </a:xfrm>
          <a:prstGeom prst="rect">
            <a:avLst/>
          </a:prstGeom>
          <a:noFill/>
        </p:spPr>
        <p:txBody>
          <a:bodyPr wrap="square" rtlCol="0">
            <a:spAutoFit/>
          </a:bodyPr>
          <a:lstStyle/>
          <a:p>
            <a:r>
              <a:rPr lang="es-ES" dirty="0" smtClean="0"/>
              <a:t>Menos individualidad	        Más individualidad</a:t>
            </a:r>
            <a:endParaRPr lang="es-ES" dirty="0"/>
          </a:p>
        </p:txBody>
      </p:sp>
      <p:pic>
        <p:nvPicPr>
          <p:cNvPr id="6" name="Imagen 5" descr="bol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0476" y="2613067"/>
            <a:ext cx="1342726" cy="1228452"/>
          </a:xfrm>
          <a:prstGeom prst="rect">
            <a:avLst/>
          </a:prstGeom>
        </p:spPr>
      </p:pic>
      <p:pic>
        <p:nvPicPr>
          <p:cNvPr id="11" name="Imagen 10" descr="yo.jpg"/>
          <p:cNvPicPr>
            <a:picLocks noChangeAspect="1"/>
          </p:cNvPicPr>
          <p:nvPr/>
        </p:nvPicPr>
        <p:blipFill rotWithShape="1">
          <a:blip r:embed="rId3">
            <a:extLst>
              <a:ext uri="{28A0092B-C50C-407E-A947-70E740481C1C}">
                <a14:useLocalDpi xmlns:a14="http://schemas.microsoft.com/office/drawing/2010/main" val="0"/>
              </a:ext>
            </a:extLst>
          </a:blip>
          <a:srcRect l="34937" t="23075" r="44422" b="4060"/>
          <a:stretch/>
        </p:blipFill>
        <p:spPr>
          <a:xfrm>
            <a:off x="1334259" y="3227293"/>
            <a:ext cx="560333" cy="1978020"/>
          </a:xfrm>
          <a:prstGeom prst="rect">
            <a:avLst/>
          </a:prstGeom>
        </p:spPr>
      </p:pic>
      <p:sp>
        <p:nvSpPr>
          <p:cNvPr id="2" name="CuadroTexto 1"/>
          <p:cNvSpPr txBox="1"/>
          <p:nvPr/>
        </p:nvSpPr>
        <p:spPr>
          <a:xfrm>
            <a:off x="1334259" y="374783"/>
            <a:ext cx="7034296" cy="646331"/>
          </a:xfrm>
          <a:prstGeom prst="rect">
            <a:avLst/>
          </a:prstGeom>
          <a:noFill/>
        </p:spPr>
        <p:txBody>
          <a:bodyPr wrap="square" rtlCol="0">
            <a:spAutoFit/>
          </a:bodyPr>
          <a:lstStyle/>
          <a:p>
            <a:r>
              <a:rPr lang="es-ES" dirty="0" smtClean="0"/>
              <a:t>Modelo ontología fetichista (diferenciales de individualidad)</a:t>
            </a:r>
          </a:p>
          <a:p>
            <a:endParaRPr lang="es-ES" dirty="0"/>
          </a:p>
        </p:txBody>
      </p:sp>
      <p:cxnSp>
        <p:nvCxnSpPr>
          <p:cNvPr id="14" name="Conector curvado 13"/>
          <p:cNvCxnSpPr/>
          <p:nvPr/>
        </p:nvCxnSpPr>
        <p:spPr>
          <a:xfrm flipV="1">
            <a:off x="1334259" y="4018502"/>
            <a:ext cx="2995740" cy="1478309"/>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919696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bol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7426" y="3602077"/>
            <a:ext cx="1342726" cy="1228452"/>
          </a:xfrm>
          <a:prstGeom prst="rect">
            <a:avLst/>
          </a:prstGeom>
        </p:spPr>
      </p:pic>
      <p:pic>
        <p:nvPicPr>
          <p:cNvPr id="11" name="Imagen 10" descr="yo.jpg"/>
          <p:cNvPicPr>
            <a:picLocks noChangeAspect="1"/>
          </p:cNvPicPr>
          <p:nvPr/>
        </p:nvPicPr>
        <p:blipFill rotWithShape="1">
          <a:blip r:embed="rId3">
            <a:extLst>
              <a:ext uri="{28A0092B-C50C-407E-A947-70E740481C1C}">
                <a14:useLocalDpi xmlns:a14="http://schemas.microsoft.com/office/drawing/2010/main" val="0"/>
              </a:ext>
            </a:extLst>
          </a:blip>
          <a:srcRect l="34937" t="23075" r="44422" b="4060"/>
          <a:stretch/>
        </p:blipFill>
        <p:spPr>
          <a:xfrm>
            <a:off x="3811519" y="4216303"/>
            <a:ext cx="560333" cy="1978020"/>
          </a:xfrm>
          <a:prstGeom prst="rect">
            <a:avLst/>
          </a:prstGeom>
        </p:spPr>
      </p:pic>
      <p:sp>
        <p:nvSpPr>
          <p:cNvPr id="2" name="CuadroTexto 1"/>
          <p:cNvSpPr txBox="1"/>
          <p:nvPr/>
        </p:nvSpPr>
        <p:spPr>
          <a:xfrm>
            <a:off x="1334259" y="374783"/>
            <a:ext cx="7034296" cy="646331"/>
          </a:xfrm>
          <a:prstGeom prst="rect">
            <a:avLst/>
          </a:prstGeom>
          <a:noFill/>
        </p:spPr>
        <p:txBody>
          <a:bodyPr wrap="square" rtlCol="0">
            <a:spAutoFit/>
          </a:bodyPr>
          <a:lstStyle/>
          <a:p>
            <a:r>
              <a:rPr lang="es-ES" dirty="0" smtClean="0"/>
              <a:t>Modelo ontología fetichista (diferenciales de individualidad)</a:t>
            </a:r>
          </a:p>
          <a:p>
            <a:endParaRPr lang="es-ES" dirty="0"/>
          </a:p>
        </p:txBody>
      </p:sp>
      <p:cxnSp>
        <p:nvCxnSpPr>
          <p:cNvPr id="14" name="Conector curvado 13"/>
          <p:cNvCxnSpPr/>
          <p:nvPr/>
        </p:nvCxnSpPr>
        <p:spPr>
          <a:xfrm flipV="1">
            <a:off x="4371852" y="4507802"/>
            <a:ext cx="2995740" cy="1478309"/>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pic>
        <p:nvPicPr>
          <p:cNvPr id="7" name="Imagen 6" descr="volcan.jpeg"/>
          <p:cNvPicPr>
            <a:picLocks noChangeAspect="1"/>
          </p:cNvPicPr>
          <p:nvPr/>
        </p:nvPicPr>
        <p:blipFill rotWithShape="1">
          <a:blip r:embed="rId4">
            <a:extLst>
              <a:ext uri="{28A0092B-C50C-407E-A947-70E740481C1C}">
                <a14:useLocalDpi xmlns:a14="http://schemas.microsoft.com/office/drawing/2010/main" val="0"/>
              </a:ext>
            </a:extLst>
          </a:blip>
          <a:srcRect l="37475" r="12804"/>
          <a:stretch/>
        </p:blipFill>
        <p:spPr>
          <a:xfrm>
            <a:off x="406050" y="1249276"/>
            <a:ext cx="1488542" cy="1676518"/>
          </a:xfrm>
          <a:prstGeom prst="rect">
            <a:avLst/>
          </a:prstGeom>
        </p:spPr>
      </p:pic>
      <p:cxnSp>
        <p:nvCxnSpPr>
          <p:cNvPr id="12" name="Conector curvado 11"/>
          <p:cNvCxnSpPr/>
          <p:nvPr/>
        </p:nvCxnSpPr>
        <p:spPr>
          <a:xfrm rot="16200000" flipV="1">
            <a:off x="1042732" y="3217324"/>
            <a:ext cx="3060316" cy="247725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20295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133692"/>
            <a:ext cx="9144000" cy="1384995"/>
          </a:xfrm>
          <a:prstGeom prst="rect">
            <a:avLst/>
          </a:prstGeom>
          <a:noFill/>
        </p:spPr>
        <p:txBody>
          <a:bodyPr wrap="square" rtlCol="0">
            <a:spAutoFit/>
          </a:bodyPr>
          <a:lstStyle/>
          <a:p>
            <a:r>
              <a:rPr lang="es-ES" sz="2100" dirty="0" err="1" smtClean="0"/>
              <a:t>Monalisa</a:t>
            </a:r>
            <a:r>
              <a:rPr lang="es-ES" sz="2100" dirty="0" smtClean="0"/>
              <a:t> = Fetiche </a:t>
            </a:r>
            <a:r>
              <a:rPr lang="es-ES" sz="2100" dirty="0" smtClean="0">
                <a:sym typeface="Wingdings"/>
              </a:rPr>
              <a:t> </a:t>
            </a:r>
            <a:r>
              <a:rPr lang="es-ES" sz="2100" dirty="0" smtClean="0"/>
              <a:t>Pb. de la autenticidad, del objeto  singular</a:t>
            </a:r>
          </a:p>
          <a:p>
            <a:endParaRPr lang="es-ES" sz="2100" dirty="0" smtClean="0"/>
          </a:p>
          <a:p>
            <a:r>
              <a:rPr lang="es-ES" sz="2100" dirty="0" smtClean="0"/>
              <a:t> cosa = suma de todo lo que le ha ocurrido / objeto = cosa menos acontecimiento</a:t>
            </a:r>
          </a:p>
          <a:p>
            <a:r>
              <a:rPr lang="es-ES" sz="2100" dirty="0" smtClean="0"/>
              <a:t>Fetiche = cubismo = no representa / expresa, contiene = capital singularidad </a:t>
            </a:r>
            <a:endParaRPr lang="es-ES" sz="2100" dirty="0"/>
          </a:p>
        </p:txBody>
      </p:sp>
      <p:pic>
        <p:nvPicPr>
          <p:cNvPr id="4" name="Imagen 3" descr="nkisi-nkondi-con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401" y="2457682"/>
            <a:ext cx="2914421" cy="4080190"/>
          </a:xfrm>
          <a:prstGeom prst="rect">
            <a:avLst/>
          </a:prstGeom>
        </p:spPr>
      </p:pic>
      <p:pic>
        <p:nvPicPr>
          <p:cNvPr id="5" name="Imagen 4"/>
          <p:cNvPicPr>
            <a:picLocks noChangeAspect="1"/>
          </p:cNvPicPr>
          <p:nvPr/>
        </p:nvPicPr>
        <p:blipFill>
          <a:blip r:embed="rId3"/>
          <a:stretch>
            <a:fillRect/>
          </a:stretch>
        </p:blipFill>
        <p:spPr>
          <a:xfrm>
            <a:off x="5275008" y="2339616"/>
            <a:ext cx="2724279" cy="4056807"/>
          </a:xfrm>
          <a:prstGeom prst="rect">
            <a:avLst/>
          </a:prstGeom>
        </p:spPr>
      </p:pic>
    </p:spTree>
    <p:extLst>
      <p:ext uri="{BB962C8B-B14F-4D97-AF65-F5344CB8AC3E}">
        <p14:creationId xmlns:p14="http://schemas.microsoft.com/office/powerpoint/2010/main" val="426793298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yo.jpg"/>
          <p:cNvPicPr>
            <a:picLocks noChangeAspect="1"/>
          </p:cNvPicPr>
          <p:nvPr/>
        </p:nvPicPr>
        <p:blipFill rotWithShape="1">
          <a:blip r:embed="rId2">
            <a:extLst>
              <a:ext uri="{28A0092B-C50C-407E-A947-70E740481C1C}">
                <a14:useLocalDpi xmlns:a14="http://schemas.microsoft.com/office/drawing/2010/main" val="0"/>
              </a:ext>
            </a:extLst>
          </a:blip>
          <a:srcRect l="34937" t="23075" r="44422" b="4060"/>
          <a:stretch/>
        </p:blipFill>
        <p:spPr>
          <a:xfrm>
            <a:off x="3811519" y="4216303"/>
            <a:ext cx="560333" cy="1978020"/>
          </a:xfrm>
          <a:prstGeom prst="rect">
            <a:avLst/>
          </a:prstGeom>
        </p:spPr>
      </p:pic>
      <p:sp>
        <p:nvSpPr>
          <p:cNvPr id="2" name="CuadroTexto 1"/>
          <p:cNvSpPr txBox="1"/>
          <p:nvPr/>
        </p:nvSpPr>
        <p:spPr>
          <a:xfrm>
            <a:off x="1334259" y="374783"/>
            <a:ext cx="7034296" cy="646331"/>
          </a:xfrm>
          <a:prstGeom prst="rect">
            <a:avLst/>
          </a:prstGeom>
          <a:noFill/>
        </p:spPr>
        <p:txBody>
          <a:bodyPr wrap="square" rtlCol="0">
            <a:spAutoFit/>
          </a:bodyPr>
          <a:lstStyle/>
          <a:p>
            <a:r>
              <a:rPr lang="es-ES" dirty="0" smtClean="0"/>
              <a:t>Modelo ontología fetichista (diferenciales de individualidad)</a:t>
            </a:r>
          </a:p>
          <a:p>
            <a:endParaRPr lang="es-ES" dirty="0"/>
          </a:p>
        </p:txBody>
      </p:sp>
      <p:pic>
        <p:nvPicPr>
          <p:cNvPr id="7" name="Imagen 6" descr="volcan.jpeg"/>
          <p:cNvPicPr>
            <a:picLocks noChangeAspect="1"/>
          </p:cNvPicPr>
          <p:nvPr/>
        </p:nvPicPr>
        <p:blipFill rotWithShape="1">
          <a:blip r:embed="rId3">
            <a:extLst>
              <a:ext uri="{28A0092B-C50C-407E-A947-70E740481C1C}">
                <a14:useLocalDpi xmlns:a14="http://schemas.microsoft.com/office/drawing/2010/main" val="0"/>
              </a:ext>
            </a:extLst>
          </a:blip>
          <a:srcRect l="37475" r="12804"/>
          <a:stretch/>
        </p:blipFill>
        <p:spPr>
          <a:xfrm>
            <a:off x="406050" y="1249276"/>
            <a:ext cx="1488542" cy="1676518"/>
          </a:xfrm>
          <a:prstGeom prst="rect">
            <a:avLst/>
          </a:prstGeom>
        </p:spPr>
      </p:pic>
      <p:cxnSp>
        <p:nvCxnSpPr>
          <p:cNvPr id="12" name="Conector curvado 11"/>
          <p:cNvCxnSpPr/>
          <p:nvPr/>
        </p:nvCxnSpPr>
        <p:spPr>
          <a:xfrm rot="16200000" flipV="1">
            <a:off x="1042732" y="3217324"/>
            <a:ext cx="3060316" cy="247725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3" name="Rectángulo 2"/>
          <p:cNvSpPr/>
          <p:nvPr/>
        </p:nvSpPr>
        <p:spPr>
          <a:xfrm>
            <a:off x="4572000" y="1249276"/>
            <a:ext cx="4572000" cy="4801315"/>
          </a:xfrm>
          <a:prstGeom prst="rect">
            <a:avLst/>
          </a:prstGeom>
        </p:spPr>
        <p:txBody>
          <a:bodyPr>
            <a:spAutoFit/>
          </a:bodyPr>
          <a:lstStyle/>
          <a:p>
            <a:r>
              <a:rPr lang="es-ES_tradnl" dirty="0"/>
              <a:t>Para ellos [los mapuches] la línea divisoria entre persona, animal, árbol y montaña no está suficiente tensada. Ellos no diferencian ‘a primera vista’ entre ‘animado’ e ‘inanimado’, ‘sensible’ e ‘insensible’, ‘pensante’ y ‘no pensante’, sino ante todo entre fuerte y débil, grande y chico, </a:t>
            </a:r>
            <a:r>
              <a:rPr lang="es-ES_tradnl" dirty="0" err="1"/>
              <a:t>fortaleciente</a:t>
            </a:r>
            <a:r>
              <a:rPr lang="es-ES_tradnl" dirty="0"/>
              <a:t> y debilitante, útil y dañino: el </a:t>
            </a:r>
            <a:r>
              <a:rPr lang="es-ES_tradnl" dirty="0" err="1"/>
              <a:t>Pellü</a:t>
            </a:r>
            <a:r>
              <a:rPr lang="es-ES_tradnl" dirty="0"/>
              <a:t> determina la línea divisoria de su escala de valores. Para el mapuche </a:t>
            </a:r>
            <a:r>
              <a:rPr lang="es-ES_tradnl" dirty="0" err="1"/>
              <a:t>Pichumilla</a:t>
            </a:r>
            <a:r>
              <a:rPr lang="es-ES_tradnl" dirty="0"/>
              <a:t> el volcán Villarrica no es, en primer lugar, una elevada masa de basalto y lava, piedra muerta, sino un Am rico en </a:t>
            </a:r>
            <a:r>
              <a:rPr lang="es-ES_tradnl" dirty="0" err="1"/>
              <a:t>Pellü</a:t>
            </a:r>
            <a:r>
              <a:rPr lang="es-ES_tradnl" dirty="0"/>
              <a:t>, un ser que tiene poder, un Pillán ante el cual él se siente débil y pequeño con su diminuto </a:t>
            </a:r>
            <a:r>
              <a:rPr lang="es-ES_tradnl" dirty="0" err="1"/>
              <a:t>Pellü</a:t>
            </a:r>
            <a:r>
              <a:rPr lang="es-ES_tradnl" dirty="0"/>
              <a:t>, expuesto a la misericordia e inclemencia, como el impotente ante el poderoso </a:t>
            </a:r>
            <a:r>
              <a:rPr lang="es-ES_tradnl" dirty="0" smtClean="0"/>
              <a:t> (</a:t>
            </a:r>
            <a:r>
              <a:rPr lang="es-ES_tradnl" dirty="0" err="1" smtClean="0"/>
              <a:t>Böning</a:t>
            </a:r>
            <a:r>
              <a:rPr lang="es-ES_tradnl" dirty="0" smtClean="0"/>
              <a:t> 1972 (1995) :136</a:t>
            </a:r>
            <a:r>
              <a:rPr lang="es-ES_tradnl" dirty="0"/>
              <a:t>-</a:t>
            </a:r>
            <a:r>
              <a:rPr lang="es-ES_tradnl" dirty="0" smtClean="0"/>
              <a:t>137)</a:t>
            </a:r>
            <a:endParaRPr lang="es-ES" dirty="0"/>
          </a:p>
        </p:txBody>
      </p:sp>
    </p:spTree>
    <p:extLst>
      <p:ext uri="{BB962C8B-B14F-4D97-AF65-F5344CB8AC3E}">
        <p14:creationId xmlns:p14="http://schemas.microsoft.com/office/powerpoint/2010/main" val="20725271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20-05-12 a la(s) 13.07.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65" y="208213"/>
            <a:ext cx="8770215" cy="6412945"/>
          </a:xfrm>
          <a:prstGeom prst="rect">
            <a:avLst/>
          </a:prstGeom>
        </p:spPr>
      </p:pic>
    </p:spTree>
    <p:extLst>
      <p:ext uri="{BB962C8B-B14F-4D97-AF65-F5344CB8AC3E}">
        <p14:creationId xmlns:p14="http://schemas.microsoft.com/office/powerpoint/2010/main" val="32735085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ica del clint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5540"/>
            <a:ext cx="5127357" cy="3491486"/>
          </a:xfrm>
          <a:prstGeom prst="rect">
            <a:avLst/>
          </a:prstGeom>
        </p:spPr>
      </p:pic>
      <p:pic>
        <p:nvPicPr>
          <p:cNvPr id="3" name="Imagen 2" descr="pica de obam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993" y="1000559"/>
            <a:ext cx="3246127" cy="4328170"/>
          </a:xfrm>
          <a:prstGeom prst="rect">
            <a:avLst/>
          </a:prstGeom>
        </p:spPr>
      </p:pic>
    </p:spTree>
    <p:extLst>
      <p:ext uri="{BB962C8B-B14F-4D97-AF65-F5344CB8AC3E}">
        <p14:creationId xmlns:p14="http://schemas.microsoft.com/office/powerpoint/2010/main" val="24315249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animita_dubo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58" y="271819"/>
            <a:ext cx="3997446" cy="5988681"/>
          </a:xfrm>
          <a:prstGeom prst="rect">
            <a:avLst/>
          </a:prstGeom>
        </p:spPr>
      </p:pic>
      <p:pic>
        <p:nvPicPr>
          <p:cNvPr id="3" name="Imagen 2" descr="brazo san fco javi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9235" y="425550"/>
            <a:ext cx="3405545" cy="2277458"/>
          </a:xfrm>
          <a:prstGeom prst="rect">
            <a:avLst/>
          </a:prstGeom>
        </p:spPr>
      </p:pic>
      <p:pic>
        <p:nvPicPr>
          <p:cNvPr id="4" name="Imagen 3" descr="palom on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235" y="3032550"/>
            <a:ext cx="4094675" cy="3050451"/>
          </a:xfrm>
          <a:prstGeom prst="rect">
            <a:avLst/>
          </a:prstGeom>
        </p:spPr>
      </p:pic>
    </p:spTree>
    <p:extLst>
      <p:ext uri="{BB962C8B-B14F-4D97-AF65-F5344CB8AC3E}">
        <p14:creationId xmlns:p14="http://schemas.microsoft.com/office/powerpoint/2010/main" val="22274789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20-08-13 a la(s) 12.05.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6677"/>
            <a:ext cx="7970193" cy="6021017"/>
          </a:xfrm>
          <a:prstGeom prst="rect">
            <a:avLst/>
          </a:prstGeom>
        </p:spPr>
      </p:pic>
      <p:sp>
        <p:nvSpPr>
          <p:cNvPr id="3" name="CuadroTexto 2"/>
          <p:cNvSpPr txBox="1"/>
          <p:nvPr/>
        </p:nvSpPr>
        <p:spPr>
          <a:xfrm>
            <a:off x="2211030" y="6550223"/>
            <a:ext cx="6932970" cy="307777"/>
          </a:xfrm>
          <a:prstGeom prst="rect">
            <a:avLst/>
          </a:prstGeom>
          <a:noFill/>
        </p:spPr>
        <p:txBody>
          <a:bodyPr wrap="none" rtlCol="0">
            <a:spAutoFit/>
          </a:bodyPr>
          <a:lstStyle/>
          <a:p>
            <a:r>
              <a:rPr lang="es-ES" sz="1400" dirty="0" smtClean="0"/>
              <a:t>Fuente: http://</a:t>
            </a:r>
            <a:r>
              <a:rPr lang="es-ES" sz="1400" dirty="0" err="1" smtClean="0"/>
              <a:t>kali.azc.uam.mx</a:t>
            </a:r>
            <a:r>
              <a:rPr lang="es-ES" sz="1400" dirty="0" smtClean="0"/>
              <a:t>/</a:t>
            </a:r>
            <a:r>
              <a:rPr lang="es-ES" sz="1400" dirty="0" err="1" smtClean="0"/>
              <a:t>clc</a:t>
            </a:r>
            <a:r>
              <a:rPr lang="es-ES" sz="1400" dirty="0" smtClean="0"/>
              <a:t>/03_docencia/licenciatura/</a:t>
            </a:r>
            <a:r>
              <a:rPr lang="es-ES" sz="1400" dirty="0" err="1" smtClean="0"/>
              <a:t>log_simb</a:t>
            </a:r>
            <a:r>
              <a:rPr lang="es-ES" sz="1400" dirty="0" smtClean="0"/>
              <a:t>/</a:t>
            </a:r>
            <a:r>
              <a:rPr lang="es-ES" sz="1400" dirty="0" err="1" smtClean="0"/>
              <a:t>Ra_LoSim_D_I_A.pdf</a:t>
            </a:r>
            <a:endParaRPr lang="es-ES" sz="1400" dirty="0"/>
          </a:p>
        </p:txBody>
      </p:sp>
      <p:sp>
        <p:nvSpPr>
          <p:cNvPr id="4" name="Rectángulo 3"/>
          <p:cNvSpPr/>
          <p:nvPr/>
        </p:nvSpPr>
        <p:spPr>
          <a:xfrm>
            <a:off x="328766" y="-28838"/>
            <a:ext cx="8560422" cy="954107"/>
          </a:xfrm>
          <a:prstGeom prst="rect">
            <a:avLst/>
          </a:prstGeom>
        </p:spPr>
        <p:txBody>
          <a:bodyPr wrap="square">
            <a:spAutoFit/>
          </a:bodyPr>
          <a:lstStyle/>
          <a:p>
            <a:pPr algn="ctr"/>
            <a:r>
              <a:rPr lang="es-ES_tradnl" sz="2000" dirty="0" smtClean="0">
                <a:solidFill>
                  <a:schemeClr val="accent6">
                    <a:lumMod val="20000"/>
                    <a:lumOff val="80000"/>
                  </a:schemeClr>
                </a:solidFill>
              </a:rPr>
              <a:t>El problema del conocimiento de lo singula</a:t>
            </a:r>
            <a:r>
              <a:rPr lang="es-ES_tradnl" dirty="0" smtClean="0">
                <a:solidFill>
                  <a:schemeClr val="accent6">
                    <a:lumMod val="20000"/>
                    <a:lumOff val="80000"/>
                  </a:schemeClr>
                </a:solidFill>
              </a:rPr>
              <a:t>r.</a:t>
            </a:r>
          </a:p>
          <a:p>
            <a:pPr algn="ctr"/>
            <a:r>
              <a:rPr lang="es-ES_tradnl" dirty="0" smtClean="0">
                <a:solidFill>
                  <a:schemeClr val="accent6">
                    <a:lumMod val="20000"/>
                    <a:lumOff val="80000"/>
                  </a:schemeClr>
                </a:solidFill>
              </a:rPr>
              <a:t> El Concepto de  abducción en Ch. Pierce:</a:t>
            </a:r>
          </a:p>
          <a:p>
            <a:r>
              <a:rPr lang="es-ES_tradnl" dirty="0" smtClean="0"/>
              <a:t> </a:t>
            </a:r>
            <a:endParaRPr lang="es-ES_tradnl" dirty="0"/>
          </a:p>
        </p:txBody>
      </p:sp>
    </p:spTree>
    <p:extLst>
      <p:ext uri="{BB962C8B-B14F-4D97-AF65-F5344CB8AC3E}">
        <p14:creationId xmlns:p14="http://schemas.microsoft.com/office/powerpoint/2010/main" val="11061682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de flecha 2"/>
          <p:cNvCxnSpPr/>
          <p:nvPr/>
        </p:nvCxnSpPr>
        <p:spPr>
          <a:xfrm flipV="1">
            <a:off x="791057" y="4539033"/>
            <a:ext cx="7577498" cy="624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CuadroTexto 3"/>
          <p:cNvSpPr txBox="1"/>
          <p:nvPr/>
        </p:nvSpPr>
        <p:spPr>
          <a:xfrm>
            <a:off x="645336" y="5205313"/>
            <a:ext cx="7952210" cy="369332"/>
          </a:xfrm>
          <a:prstGeom prst="rect">
            <a:avLst/>
          </a:prstGeom>
          <a:noFill/>
        </p:spPr>
        <p:txBody>
          <a:bodyPr wrap="square" rtlCol="0">
            <a:spAutoFit/>
          </a:bodyPr>
          <a:lstStyle/>
          <a:p>
            <a:r>
              <a:rPr lang="es-ES" dirty="0" smtClean="0"/>
              <a:t>Menos individualidad				Más individualidad</a:t>
            </a:r>
            <a:endParaRPr lang="es-ES" dirty="0"/>
          </a:p>
        </p:txBody>
      </p:sp>
      <p:pic>
        <p:nvPicPr>
          <p:cNvPr id="5" name="Imagen 4" descr="madinna.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2695" y="2934890"/>
            <a:ext cx="1055493" cy="1491094"/>
          </a:xfrm>
          <a:prstGeom prst="rect">
            <a:avLst/>
          </a:prstGeom>
        </p:spPr>
      </p:pic>
      <p:pic>
        <p:nvPicPr>
          <p:cNvPr id="6" name="Imagen 5" descr="boli.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9969" y="2251334"/>
            <a:ext cx="1342726" cy="1228452"/>
          </a:xfrm>
          <a:prstGeom prst="rect">
            <a:avLst/>
          </a:prstGeom>
        </p:spPr>
      </p:pic>
      <p:pic>
        <p:nvPicPr>
          <p:cNvPr id="7" name="Imagen 6" descr="volcan.jpeg"/>
          <p:cNvPicPr>
            <a:picLocks noChangeAspect="1"/>
          </p:cNvPicPr>
          <p:nvPr/>
        </p:nvPicPr>
        <p:blipFill rotWithShape="1">
          <a:blip r:embed="rId4">
            <a:extLst>
              <a:ext uri="{28A0092B-C50C-407E-A947-70E740481C1C}">
                <a14:useLocalDpi xmlns:a14="http://schemas.microsoft.com/office/drawing/2010/main" val="0"/>
              </a:ext>
            </a:extLst>
          </a:blip>
          <a:srcRect l="37475" r="12804"/>
          <a:stretch/>
        </p:blipFill>
        <p:spPr>
          <a:xfrm>
            <a:off x="7462897" y="2373624"/>
            <a:ext cx="1488542" cy="1676518"/>
          </a:xfrm>
          <a:prstGeom prst="rect">
            <a:avLst/>
          </a:prstGeom>
        </p:spPr>
      </p:pic>
      <p:pic>
        <p:nvPicPr>
          <p:cNvPr id="8" name="Imagen 7" descr="camiseta-u-de-chile-autografiada-por-historicos_049fe4f_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1364" y="3608431"/>
            <a:ext cx="1029301" cy="771976"/>
          </a:xfrm>
          <a:prstGeom prst="rect">
            <a:avLst/>
          </a:prstGeom>
        </p:spPr>
      </p:pic>
      <p:pic>
        <p:nvPicPr>
          <p:cNvPr id="9" name="Imagen 8" descr="billet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6403" y="2934890"/>
            <a:ext cx="1044447" cy="501526"/>
          </a:xfrm>
          <a:prstGeom prst="rect">
            <a:avLst/>
          </a:prstGeom>
        </p:spPr>
      </p:pic>
      <p:pic>
        <p:nvPicPr>
          <p:cNvPr id="10" name="Imagen 9" descr="1000-anvers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855" y="3839129"/>
            <a:ext cx="1086404" cy="509096"/>
          </a:xfrm>
          <a:prstGeom prst="rect">
            <a:avLst/>
          </a:prstGeom>
        </p:spPr>
      </p:pic>
      <p:pic>
        <p:nvPicPr>
          <p:cNvPr id="11" name="Imagen 10" descr="yo.jpg"/>
          <p:cNvPicPr>
            <a:picLocks noChangeAspect="1"/>
          </p:cNvPicPr>
          <p:nvPr/>
        </p:nvPicPr>
        <p:blipFill rotWithShape="1">
          <a:blip r:embed="rId8">
            <a:extLst>
              <a:ext uri="{28A0092B-C50C-407E-A947-70E740481C1C}">
                <a14:useLocalDpi xmlns:a14="http://schemas.microsoft.com/office/drawing/2010/main" val="0"/>
              </a:ext>
            </a:extLst>
          </a:blip>
          <a:srcRect l="34937" t="23075" r="44422" b="4060"/>
          <a:stretch/>
        </p:blipFill>
        <p:spPr>
          <a:xfrm>
            <a:off x="3165085" y="2474853"/>
            <a:ext cx="560333" cy="1978020"/>
          </a:xfrm>
          <a:prstGeom prst="rect">
            <a:avLst/>
          </a:prstGeom>
        </p:spPr>
      </p:pic>
      <p:pic>
        <p:nvPicPr>
          <p:cNvPr id="12" name="Imagen 11" descr="15426304202045.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8627" y="3405593"/>
            <a:ext cx="1176660" cy="1069691"/>
          </a:xfrm>
          <a:prstGeom prst="rect">
            <a:avLst/>
          </a:prstGeom>
        </p:spPr>
      </p:pic>
    </p:spTree>
    <p:extLst>
      <p:ext uri="{BB962C8B-B14F-4D97-AF65-F5344CB8AC3E}">
        <p14:creationId xmlns:p14="http://schemas.microsoft.com/office/powerpoint/2010/main" val="23402190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6537" y="249855"/>
            <a:ext cx="8805719" cy="5693867"/>
          </a:xfrm>
          <a:prstGeom prst="rect">
            <a:avLst/>
          </a:prstGeom>
        </p:spPr>
        <p:txBody>
          <a:bodyPr wrap="square">
            <a:spAutoFit/>
          </a:bodyPr>
          <a:lstStyle/>
          <a:p>
            <a:pPr algn="ctr"/>
            <a:r>
              <a:rPr lang="es-ES_tradnl" sz="2800" dirty="0"/>
              <a:t>El problema del conocimiento de lo singular </a:t>
            </a:r>
            <a:endParaRPr lang="es-ES_tradnl" sz="2800" dirty="0" smtClean="0"/>
          </a:p>
          <a:p>
            <a:r>
              <a:rPr lang="es-ES_tradnl" sz="2800" dirty="0"/>
              <a:t> </a:t>
            </a:r>
          </a:p>
          <a:p>
            <a:r>
              <a:rPr lang="es-ES_tradnl" sz="2800" dirty="0"/>
              <a:t>“Indicios. Raíces de un paradigma de inferencias </a:t>
            </a:r>
            <a:r>
              <a:rPr lang="es-ES_tradnl" sz="2800" dirty="0" err="1"/>
              <a:t>indiciales</a:t>
            </a:r>
            <a:r>
              <a:rPr lang="es-ES_tradnl" sz="2800" dirty="0"/>
              <a:t>” de Carlo </a:t>
            </a:r>
            <a:r>
              <a:rPr lang="es-ES_tradnl" sz="2800" dirty="0" err="1"/>
              <a:t>Ginzburg</a:t>
            </a:r>
            <a:r>
              <a:rPr lang="es-ES_tradnl" sz="2800" dirty="0"/>
              <a:t>, 1986.</a:t>
            </a:r>
          </a:p>
          <a:p>
            <a:r>
              <a:rPr lang="es-ES_tradnl" sz="2800" dirty="0"/>
              <a:t> </a:t>
            </a:r>
          </a:p>
          <a:p>
            <a:r>
              <a:rPr lang="es-ES_tradnl" sz="2800" dirty="0"/>
              <a:t>Otra forma de </a:t>
            </a:r>
            <a:r>
              <a:rPr lang="es-ES_tradnl" sz="2800" dirty="0" smtClean="0">
                <a:solidFill>
                  <a:srgbClr val="FFFF00"/>
                </a:solidFill>
              </a:rPr>
              <a:t>articulación mente </a:t>
            </a:r>
            <a:r>
              <a:rPr lang="es-ES_tradnl" sz="2800" dirty="0">
                <a:solidFill>
                  <a:srgbClr val="FFFF00"/>
                </a:solidFill>
              </a:rPr>
              <a:t>humana y naturaleza</a:t>
            </a:r>
          </a:p>
          <a:p>
            <a:r>
              <a:rPr lang="es-ES_tradnl" sz="2800" dirty="0"/>
              <a:t> </a:t>
            </a:r>
          </a:p>
          <a:p>
            <a:r>
              <a:rPr lang="es-ES_tradnl" sz="2800" dirty="0"/>
              <a:t>“… intuición baja” que “Vincula estrechamente al animal humano con las demás especies animales</a:t>
            </a:r>
            <a:r>
              <a:rPr lang="es-ES_tradnl" sz="2800" dirty="0" smtClean="0"/>
              <a:t>”</a:t>
            </a:r>
          </a:p>
          <a:p>
            <a:endParaRPr lang="es-ES_tradnl" sz="2800" dirty="0"/>
          </a:p>
          <a:p>
            <a:r>
              <a:rPr lang="es-ES_tradnl" sz="2800" dirty="0" smtClean="0"/>
              <a:t>Gesto del cazador que lee indicios en el mundo</a:t>
            </a:r>
          </a:p>
          <a:p>
            <a:endParaRPr lang="es-ES_tradnl" sz="2800" dirty="0"/>
          </a:p>
          <a:p>
            <a:r>
              <a:rPr lang="es-ES_tradnl" sz="2800" dirty="0" smtClean="0"/>
              <a:t>= justicia / medicina / adivinación </a:t>
            </a:r>
            <a:endParaRPr lang="es-ES_tradnl" sz="2800" dirty="0"/>
          </a:p>
        </p:txBody>
      </p:sp>
    </p:spTree>
    <p:extLst>
      <p:ext uri="{BB962C8B-B14F-4D97-AF65-F5344CB8AC3E}">
        <p14:creationId xmlns:p14="http://schemas.microsoft.com/office/powerpoint/2010/main" val="15215954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eg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8969</TotalTime>
  <Words>1181</Words>
  <Application>Microsoft Macintosh PowerPoint</Application>
  <PresentationFormat>Presentación en pantalla (4:3)</PresentationFormat>
  <Paragraphs>103</Paragraphs>
  <Slides>30</Slides>
  <Notes>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Negro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menard</dc:creator>
  <cp:lastModifiedBy>menard</cp:lastModifiedBy>
  <cp:revision>16</cp:revision>
  <dcterms:created xsi:type="dcterms:W3CDTF">2020-08-13T07:13:56Z</dcterms:created>
  <dcterms:modified xsi:type="dcterms:W3CDTF">2022-03-16T22:18:56Z</dcterms:modified>
</cp:coreProperties>
</file>