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61" r:id="rId5"/>
    <p:sldId id="279" r:id="rId6"/>
    <p:sldId id="273" r:id="rId7"/>
    <p:sldId id="276" r:id="rId8"/>
    <p:sldId id="277" r:id="rId9"/>
    <p:sldId id="274" r:id="rId10"/>
    <p:sldId id="275" r:id="rId11"/>
    <p:sldId id="278" r:id="rId12"/>
    <p:sldId id="272" r:id="rId13"/>
    <p:sldId id="262" r:id="rId14"/>
    <p:sldId id="263" r:id="rId15"/>
    <p:sldId id="268" r:id="rId16"/>
    <p:sldId id="269" r:id="rId17"/>
    <p:sldId id="280" r:id="rId18"/>
    <p:sldId id="281" r:id="rId19"/>
    <p:sldId id="265" r:id="rId20"/>
    <p:sldId id="271" r:id="rId21"/>
    <p:sldId id="259"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4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06/04/2023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06/04/2023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AMxb8c3q7A" TargetMode="External"/><Relationship Id="rId2" Type="http://schemas.openxmlformats.org/officeDocument/2006/relationships/hyperlink" Target="https://www.youtube.com/watch?v=PjUMfjzXHXw"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464234" y="1666885"/>
            <a:ext cx="8229600" cy="1404925"/>
          </a:xfrm>
        </p:spPr>
        <p:txBody>
          <a:bodyPr/>
          <a:lstStyle/>
          <a:p>
            <a:r>
              <a:rPr lang="es-CL" dirty="0" smtClean="0"/>
              <a:t>Sesión 4</a:t>
            </a:r>
            <a:endParaRPr lang="es-CL" dirty="0"/>
          </a:p>
        </p:txBody>
      </p:sp>
      <p:sp>
        <p:nvSpPr>
          <p:cNvPr id="7" name="6 Subtítulo"/>
          <p:cNvSpPr>
            <a:spLocks noGrp="1"/>
          </p:cNvSpPr>
          <p:nvPr>
            <p:ph type="subTitle" idx="1"/>
          </p:nvPr>
        </p:nvSpPr>
        <p:spPr>
          <a:xfrm>
            <a:off x="571472" y="2928934"/>
            <a:ext cx="8062912" cy="2964670"/>
          </a:xfrm>
        </p:spPr>
        <p:txBody>
          <a:bodyPr>
            <a:normAutofit/>
          </a:bodyPr>
          <a:lstStyle/>
          <a:p>
            <a:r>
              <a:rPr lang="es-CL" sz="3600" dirty="0" smtClean="0">
                <a:solidFill>
                  <a:schemeClr val="tx1"/>
                </a:solidFill>
              </a:rPr>
              <a:t>Todos modelamos. Epistemología y estadística. Inferencia estadística. Planteamiento de hipótesis.</a:t>
            </a:r>
          </a:p>
        </p:txBody>
      </p:sp>
      <p:pic>
        <p:nvPicPr>
          <p:cNvPr id="5" name="Imagen 5"/>
          <p:cNvPicPr>
            <a:picLocks noChangeAspect="1" noChangeArrowheads="1"/>
          </p:cNvPicPr>
          <p:nvPr/>
        </p:nvPicPr>
        <p:blipFill>
          <a:blip r:embed="rId2" cstate="print"/>
          <a:srcRect/>
          <a:stretch>
            <a:fillRect/>
          </a:stretch>
        </p:blipFill>
        <p:spPr bwMode="auto">
          <a:xfrm>
            <a:off x="357158" y="142852"/>
            <a:ext cx="662319" cy="1423986"/>
          </a:xfrm>
          <a:prstGeom prst="rect">
            <a:avLst/>
          </a:prstGeom>
          <a:noFill/>
          <a:ln w="9525">
            <a:noFill/>
            <a:miter lim="800000"/>
            <a:headEnd/>
            <a:tailEnd/>
          </a:ln>
        </p:spPr>
      </p:pic>
      <p:sp>
        <p:nvSpPr>
          <p:cNvPr id="8" name="Text Box 5"/>
          <p:cNvSpPr txBox="1">
            <a:spLocks noChangeArrowheads="1"/>
          </p:cNvSpPr>
          <p:nvPr/>
        </p:nvSpPr>
        <p:spPr bwMode="auto">
          <a:xfrm>
            <a:off x="979397" y="709582"/>
            <a:ext cx="4249738" cy="787395"/>
          </a:xfrm>
          <a:prstGeom prst="rect">
            <a:avLst/>
          </a:prstGeom>
          <a:noFill/>
          <a:ln w="9525">
            <a:noFill/>
            <a:miter lim="800000"/>
            <a:headEnd/>
            <a:tailEnd/>
          </a:ln>
        </p:spPr>
        <p:txBody>
          <a:bodyPr>
            <a:spAutoFit/>
          </a:bodyPr>
          <a:lstStyle/>
          <a:p>
            <a:pPr>
              <a:lnSpc>
                <a:spcPct val="60000"/>
              </a:lnSpc>
              <a:spcBef>
                <a:spcPct val="50000"/>
              </a:spcBef>
            </a:pPr>
            <a:r>
              <a:rPr lang="es-ES_tradnl" sz="1600" dirty="0"/>
              <a:t>Universidad de Chile</a:t>
            </a:r>
          </a:p>
          <a:p>
            <a:pPr>
              <a:lnSpc>
                <a:spcPct val="60000"/>
              </a:lnSpc>
              <a:spcBef>
                <a:spcPct val="50000"/>
              </a:spcBef>
            </a:pPr>
            <a:r>
              <a:rPr lang="es-ES_tradnl" sz="1600" dirty="0"/>
              <a:t>Departamento de Antropología</a:t>
            </a:r>
          </a:p>
          <a:p>
            <a:pPr>
              <a:lnSpc>
                <a:spcPct val="60000"/>
              </a:lnSpc>
              <a:spcBef>
                <a:spcPct val="50000"/>
              </a:spcBef>
            </a:pPr>
            <a:r>
              <a:rPr lang="es-ES_tradnl" sz="1600" dirty="0" smtClean="0"/>
              <a:t>Asignatura: Estadística I</a:t>
            </a:r>
            <a:endParaRPr lang="es-CL" sz="1600" dirty="0"/>
          </a:p>
        </p:txBody>
      </p:sp>
      <p:sp>
        <p:nvSpPr>
          <p:cNvPr id="9" name="8 CuadroTexto"/>
          <p:cNvSpPr txBox="1"/>
          <p:nvPr/>
        </p:nvSpPr>
        <p:spPr>
          <a:xfrm>
            <a:off x="4572000" y="6215082"/>
            <a:ext cx="4214842" cy="400110"/>
          </a:xfrm>
          <a:prstGeom prst="rect">
            <a:avLst/>
          </a:prstGeom>
          <a:noFill/>
        </p:spPr>
        <p:txBody>
          <a:bodyPr wrap="square" rtlCol="0">
            <a:spAutoFit/>
          </a:bodyPr>
          <a:lstStyle/>
          <a:p>
            <a:pPr algn="r"/>
            <a:r>
              <a:rPr lang="es-CL" sz="2000" dirty="0" smtClean="0"/>
              <a:t>Rodrigo Retamal </a:t>
            </a:r>
            <a:r>
              <a:rPr lang="es-CL" sz="2000" dirty="0" err="1" smtClean="0"/>
              <a:t>Yermani</a:t>
            </a:r>
            <a:endParaRPr lang="es-CL"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Why is the sum of the rolls of two dices a Binomial Distribution ..."/>
          <p:cNvPicPr>
            <a:picLocks noChangeAspect="1" noChangeArrowheads="1"/>
          </p:cNvPicPr>
          <p:nvPr/>
        </p:nvPicPr>
        <p:blipFill>
          <a:blip r:embed="rId2" cstate="print"/>
          <a:srcRect/>
          <a:stretch>
            <a:fillRect/>
          </a:stretch>
        </p:blipFill>
        <p:spPr bwMode="auto">
          <a:xfrm>
            <a:off x="251520" y="332656"/>
            <a:ext cx="8256917" cy="61926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16632"/>
            <a:ext cx="3685624" cy="369332"/>
          </a:xfrm>
          <a:prstGeom prst="rect">
            <a:avLst/>
          </a:prstGeom>
        </p:spPr>
        <p:txBody>
          <a:bodyPr wrap="none">
            <a:spAutoFit/>
          </a:bodyPr>
          <a:lstStyle/>
          <a:p>
            <a:r>
              <a:rPr lang="es-ES" dirty="0" smtClean="0">
                <a:latin typeface="Arial" charset="0"/>
                <a:cs typeface="Arial" charset="0"/>
              </a:rPr>
              <a:t>Número de hijos por cada madre.</a:t>
            </a:r>
            <a:endParaRPr lang="es-ES" dirty="0">
              <a:latin typeface="Arial" charset="0"/>
              <a:cs typeface="Arial" charset="0"/>
            </a:endParaRPr>
          </a:p>
        </p:txBody>
      </p:sp>
      <p:pic>
        <p:nvPicPr>
          <p:cNvPr id="3" name="Picture 1033"/>
          <p:cNvPicPr>
            <a:picLocks noChangeAspect="1" noChangeArrowheads="1"/>
          </p:cNvPicPr>
          <p:nvPr/>
        </p:nvPicPr>
        <p:blipFill>
          <a:blip r:embed="rId2" cstate="print"/>
          <a:srcRect t="8908"/>
          <a:stretch>
            <a:fillRect/>
          </a:stretch>
        </p:blipFill>
        <p:spPr>
          <a:xfrm>
            <a:off x="395536" y="548680"/>
            <a:ext cx="8136904" cy="5426285"/>
          </a:xfrm>
          <a:prstGeom prst="rect">
            <a:avLst/>
          </a:prstGeom>
          <a:noFill/>
        </p:spPr>
      </p:pic>
      <p:sp>
        <p:nvSpPr>
          <p:cNvPr id="4" name="3 Rectángulo"/>
          <p:cNvSpPr/>
          <p:nvPr/>
        </p:nvSpPr>
        <p:spPr>
          <a:xfrm>
            <a:off x="395536" y="5877272"/>
            <a:ext cx="6624736" cy="646331"/>
          </a:xfrm>
          <a:prstGeom prst="rect">
            <a:avLst/>
          </a:prstGeom>
        </p:spPr>
        <p:txBody>
          <a:bodyPr wrap="square">
            <a:spAutoFit/>
          </a:bodyPr>
          <a:lstStyle/>
          <a:p>
            <a:pPr>
              <a:buFontTx/>
              <a:buChar char="-"/>
            </a:pPr>
            <a:r>
              <a:rPr lang="es-ES" dirty="0" smtClean="0">
                <a:latin typeface="Arial" charset="0"/>
                <a:cs typeface="Arial" charset="0"/>
              </a:rPr>
              <a:t>Cantidad de veces por mes que se pide un libro</a:t>
            </a:r>
          </a:p>
          <a:p>
            <a:r>
              <a:rPr lang="es-ES" dirty="0" smtClean="0">
                <a:latin typeface="Arial" charset="0"/>
                <a:cs typeface="Arial" charset="0"/>
              </a:rPr>
              <a:t>- Número de llamadas telefónicas en una hora</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tworks and Scaling. - ppt video online download"/>
          <p:cNvPicPr>
            <a:picLocks noChangeAspect="1" noChangeArrowheads="1"/>
          </p:cNvPicPr>
          <p:nvPr/>
        </p:nvPicPr>
        <p:blipFill>
          <a:blip r:embed="rId2" cstate="print"/>
          <a:srcRect t="20600" b="19551"/>
          <a:stretch>
            <a:fillRect/>
          </a:stretch>
        </p:blipFill>
        <p:spPr bwMode="auto">
          <a:xfrm>
            <a:off x="-1" y="692696"/>
            <a:ext cx="9144001" cy="4104456"/>
          </a:xfrm>
          <a:prstGeom prst="rect">
            <a:avLst/>
          </a:prstGeom>
          <a:noFill/>
        </p:spPr>
      </p:pic>
      <p:sp>
        <p:nvSpPr>
          <p:cNvPr id="3" name="2 CuadroTexto"/>
          <p:cNvSpPr txBox="1"/>
          <p:nvPr/>
        </p:nvSpPr>
        <p:spPr>
          <a:xfrm>
            <a:off x="1475656" y="179348"/>
            <a:ext cx="6408712" cy="369332"/>
          </a:xfrm>
          <a:prstGeom prst="rect">
            <a:avLst/>
          </a:prstGeom>
          <a:noFill/>
        </p:spPr>
        <p:txBody>
          <a:bodyPr wrap="square" rtlCol="0">
            <a:spAutoFit/>
          </a:bodyPr>
          <a:lstStyle/>
          <a:p>
            <a:pPr algn="ctr"/>
            <a:r>
              <a:rPr lang="es-CL" dirty="0" smtClean="0"/>
              <a:t>Estatura en un grupo de personas de sexo femenino</a:t>
            </a:r>
            <a:endParaRPr lang="en-US" dirty="0"/>
          </a:p>
        </p:txBody>
      </p:sp>
      <p:sp>
        <p:nvSpPr>
          <p:cNvPr id="4" name="3 Rectángulo"/>
          <p:cNvSpPr/>
          <p:nvPr/>
        </p:nvSpPr>
        <p:spPr>
          <a:xfrm>
            <a:off x="0" y="4638035"/>
            <a:ext cx="9144000" cy="2031325"/>
          </a:xfrm>
          <a:prstGeom prst="rect">
            <a:avLst/>
          </a:prstGeom>
        </p:spPr>
        <p:txBody>
          <a:bodyPr wrap="square">
            <a:spAutoFit/>
          </a:bodyPr>
          <a:lstStyle/>
          <a:p>
            <a:r>
              <a:rPr lang="es-ES" dirty="0" smtClean="0">
                <a:latin typeface="Arial" charset="0"/>
                <a:cs typeface="Arial" charset="0"/>
              </a:rPr>
              <a:t>- Caracteres morfológicos de individuos como la estatura; </a:t>
            </a:r>
          </a:p>
          <a:p>
            <a:r>
              <a:rPr lang="es-ES" dirty="0" smtClean="0">
                <a:latin typeface="Arial" charset="0"/>
                <a:cs typeface="Arial" charset="0"/>
              </a:rPr>
              <a:t>- Caracteres fisiológicos como el efecto de un fármaco; </a:t>
            </a:r>
          </a:p>
          <a:p>
            <a:r>
              <a:rPr lang="es-ES" dirty="0" smtClean="0">
                <a:latin typeface="Arial" charset="0"/>
                <a:cs typeface="Arial" charset="0"/>
              </a:rPr>
              <a:t>- Caracteres sociológicos como el consumo de cierto producto por un mismo grupo de individuos; </a:t>
            </a:r>
          </a:p>
          <a:p>
            <a:r>
              <a:rPr lang="es-ES" dirty="0" smtClean="0">
                <a:latin typeface="Arial" charset="0"/>
                <a:cs typeface="Arial" charset="0"/>
              </a:rPr>
              <a:t>- Nivel de ruido en telecomunicaciones; </a:t>
            </a:r>
          </a:p>
          <a:p>
            <a:pPr>
              <a:buFontTx/>
              <a:buChar char="-"/>
            </a:pPr>
            <a:r>
              <a:rPr lang="es-ES" dirty="0" smtClean="0">
                <a:latin typeface="Arial" charset="0"/>
                <a:cs typeface="Arial" charset="0"/>
              </a:rPr>
              <a:t> El tiempo medio en realizar una misma tarea por parte de los empleados de una empresa </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n para stature sex boxplot"/>
          <p:cNvPicPr>
            <a:picLocks noChangeAspect="1" noChangeArrowheads="1"/>
          </p:cNvPicPr>
          <p:nvPr/>
        </p:nvPicPr>
        <p:blipFill>
          <a:blip r:embed="rId2" cstate="print"/>
          <a:srcRect/>
          <a:stretch>
            <a:fillRect/>
          </a:stretch>
        </p:blipFill>
        <p:spPr bwMode="auto">
          <a:xfrm>
            <a:off x="531954" y="459541"/>
            <a:ext cx="8072494" cy="635383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n relacionada"/>
          <p:cNvPicPr>
            <a:picLocks noChangeAspect="1" noChangeArrowheads="1"/>
          </p:cNvPicPr>
          <p:nvPr/>
        </p:nvPicPr>
        <p:blipFill>
          <a:blip r:embed="rId2" cstate="print"/>
          <a:srcRect/>
          <a:stretch>
            <a:fillRect/>
          </a:stretch>
        </p:blipFill>
        <p:spPr bwMode="auto">
          <a:xfrm>
            <a:off x="1" y="357166"/>
            <a:ext cx="7806744" cy="5857916"/>
          </a:xfrm>
          <a:prstGeom prst="rect">
            <a:avLst/>
          </a:prstGeom>
          <a:noFill/>
        </p:spPr>
      </p:pic>
      <p:pic>
        <p:nvPicPr>
          <p:cNvPr id="19460" name="Picture 4" descr="Resultado de imagen para Brienne of Tarth"/>
          <p:cNvPicPr>
            <a:picLocks noChangeAspect="1" noChangeArrowheads="1"/>
          </p:cNvPicPr>
          <p:nvPr/>
        </p:nvPicPr>
        <p:blipFill>
          <a:blip r:embed="rId3" cstate="print"/>
          <a:srcRect/>
          <a:stretch>
            <a:fillRect/>
          </a:stretch>
        </p:blipFill>
        <p:spPr bwMode="auto">
          <a:xfrm>
            <a:off x="5286380" y="71414"/>
            <a:ext cx="3799892" cy="2500330"/>
          </a:xfrm>
          <a:prstGeom prst="rect">
            <a:avLst/>
          </a:prstGeom>
          <a:noFill/>
        </p:spPr>
      </p:pic>
      <p:cxnSp>
        <p:nvCxnSpPr>
          <p:cNvPr id="7" name="6 Conector recto de flecha"/>
          <p:cNvCxnSpPr/>
          <p:nvPr/>
        </p:nvCxnSpPr>
        <p:spPr>
          <a:xfrm rot="10800000" flipV="1">
            <a:off x="4500562" y="2285992"/>
            <a:ext cx="3714776" cy="242889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071934" y="6215082"/>
            <a:ext cx="1428760" cy="369332"/>
          </a:xfrm>
          <a:prstGeom prst="rect">
            <a:avLst/>
          </a:prstGeom>
          <a:noFill/>
        </p:spPr>
        <p:txBody>
          <a:bodyPr wrap="square" rtlCol="0">
            <a:spAutoFit/>
          </a:bodyPr>
          <a:lstStyle/>
          <a:p>
            <a:r>
              <a:rPr lang="es-CL" b="1" dirty="0" smtClean="0"/>
              <a:t>Experimento</a:t>
            </a:r>
            <a:endParaRPr lang="es-CL" b="1" dirty="0"/>
          </a:p>
        </p:txBody>
      </p:sp>
      <p:pic>
        <p:nvPicPr>
          <p:cNvPr id="15" name="Picture 2" descr="Imagen relacionada"/>
          <p:cNvPicPr>
            <a:picLocks noChangeAspect="1" noChangeArrowheads="1"/>
          </p:cNvPicPr>
          <p:nvPr/>
        </p:nvPicPr>
        <p:blipFill>
          <a:blip r:embed="rId2" cstate="print"/>
          <a:srcRect l="44716" t="60813" r="47048" b="30650"/>
          <a:stretch>
            <a:fillRect/>
          </a:stretch>
        </p:blipFill>
        <p:spPr bwMode="auto">
          <a:xfrm>
            <a:off x="3071802" y="4643446"/>
            <a:ext cx="642942" cy="500066"/>
          </a:xfrm>
          <a:prstGeom prst="rect">
            <a:avLst/>
          </a:prstGeom>
          <a:noFill/>
        </p:spPr>
      </p:pic>
      <p:pic>
        <p:nvPicPr>
          <p:cNvPr id="16" name="Picture 2" descr="Imagen relacionada"/>
          <p:cNvPicPr>
            <a:picLocks noChangeAspect="1" noChangeArrowheads="1"/>
          </p:cNvPicPr>
          <p:nvPr/>
        </p:nvPicPr>
        <p:blipFill>
          <a:blip r:embed="rId2" cstate="print"/>
          <a:srcRect l="42886" t="70569" r="49793" b="19675"/>
          <a:stretch>
            <a:fillRect/>
          </a:stretch>
        </p:blipFill>
        <p:spPr bwMode="auto">
          <a:xfrm>
            <a:off x="3500430" y="4000504"/>
            <a:ext cx="571504" cy="571504"/>
          </a:xfrm>
          <a:prstGeom prst="rect">
            <a:avLst/>
          </a:prstGeom>
          <a:noFill/>
        </p:spPr>
      </p:pic>
      <p:cxnSp>
        <p:nvCxnSpPr>
          <p:cNvPr id="8" name="7 Conector recto de flecha"/>
          <p:cNvCxnSpPr>
            <a:endCxn id="15" idx="0"/>
          </p:cNvCxnSpPr>
          <p:nvPr/>
        </p:nvCxnSpPr>
        <p:spPr>
          <a:xfrm rot="5400000">
            <a:off x="3303976" y="2518166"/>
            <a:ext cx="2214578" cy="2035983"/>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para income sex"/>
          <p:cNvPicPr>
            <a:picLocks noChangeAspect="1" noChangeArrowheads="1"/>
          </p:cNvPicPr>
          <p:nvPr/>
        </p:nvPicPr>
        <p:blipFill>
          <a:blip r:embed="rId2" cstate="print"/>
          <a:srcRect l="917" t="6401"/>
          <a:stretch>
            <a:fillRect/>
          </a:stretch>
        </p:blipFill>
        <p:spPr bwMode="auto">
          <a:xfrm>
            <a:off x="357158" y="0"/>
            <a:ext cx="8286776" cy="6675433"/>
          </a:xfrm>
          <a:prstGeom prst="rect">
            <a:avLst/>
          </a:prstGeom>
          <a:noFill/>
          <a:ln>
            <a:noFill/>
          </a:ln>
        </p:spPr>
      </p:pic>
      <p:cxnSp>
        <p:nvCxnSpPr>
          <p:cNvPr id="4" name="3 Conector recto"/>
          <p:cNvCxnSpPr/>
          <p:nvPr/>
        </p:nvCxnSpPr>
        <p:spPr>
          <a:xfrm flipV="1">
            <a:off x="1785918" y="2571744"/>
            <a:ext cx="5572164" cy="21431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rot="5400000" flipH="1" flipV="1">
            <a:off x="1643042" y="857232"/>
            <a:ext cx="2428892" cy="242889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4071934" y="857232"/>
            <a:ext cx="3263537" cy="846908"/>
          </a:xfrm>
          <a:custGeom>
            <a:avLst/>
            <a:gdLst>
              <a:gd name="connsiteX0" fmla="*/ 0 w 3263537"/>
              <a:gd name="connsiteY0" fmla="*/ 185057 h 846908"/>
              <a:gd name="connsiteX1" fmla="*/ 182880 w 3263537"/>
              <a:gd name="connsiteY1" fmla="*/ 498565 h 846908"/>
              <a:gd name="connsiteX2" fmla="*/ 457200 w 3263537"/>
              <a:gd name="connsiteY2" fmla="*/ 328748 h 846908"/>
              <a:gd name="connsiteX3" fmla="*/ 783771 w 3263537"/>
              <a:gd name="connsiteY3" fmla="*/ 799011 h 846908"/>
              <a:gd name="connsiteX4" fmla="*/ 1280160 w 3263537"/>
              <a:gd name="connsiteY4" fmla="*/ 315685 h 846908"/>
              <a:gd name="connsiteX5" fmla="*/ 1658982 w 3263537"/>
              <a:gd name="connsiteY5" fmla="*/ 799011 h 846908"/>
              <a:gd name="connsiteX6" fmla="*/ 2129245 w 3263537"/>
              <a:gd name="connsiteY6" fmla="*/ 28303 h 846908"/>
              <a:gd name="connsiteX7" fmla="*/ 3095897 w 3263537"/>
              <a:gd name="connsiteY7" fmla="*/ 629194 h 846908"/>
              <a:gd name="connsiteX8" fmla="*/ 3135085 w 3263537"/>
              <a:gd name="connsiteY8" fmla="*/ 642257 h 84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3537" h="846908">
                <a:moveTo>
                  <a:pt x="0" y="185057"/>
                </a:moveTo>
                <a:cubicBezTo>
                  <a:pt x="53340" y="329837"/>
                  <a:pt x="106680" y="474617"/>
                  <a:pt x="182880" y="498565"/>
                </a:cubicBezTo>
                <a:cubicBezTo>
                  <a:pt x="259080" y="522514"/>
                  <a:pt x="357052" y="278674"/>
                  <a:pt x="457200" y="328748"/>
                </a:cubicBezTo>
                <a:cubicBezTo>
                  <a:pt x="557348" y="378822"/>
                  <a:pt x="646611" y="801188"/>
                  <a:pt x="783771" y="799011"/>
                </a:cubicBezTo>
                <a:cubicBezTo>
                  <a:pt x="920931" y="796834"/>
                  <a:pt x="1134292" y="315685"/>
                  <a:pt x="1280160" y="315685"/>
                </a:cubicBezTo>
                <a:cubicBezTo>
                  <a:pt x="1426028" y="315685"/>
                  <a:pt x="1517468" y="846908"/>
                  <a:pt x="1658982" y="799011"/>
                </a:cubicBezTo>
                <a:cubicBezTo>
                  <a:pt x="1800496" y="751114"/>
                  <a:pt x="1889759" y="56606"/>
                  <a:pt x="2129245" y="28303"/>
                </a:cubicBezTo>
                <a:cubicBezTo>
                  <a:pt x="2368731" y="0"/>
                  <a:pt x="2928257" y="526868"/>
                  <a:pt x="3095897" y="629194"/>
                </a:cubicBezTo>
                <a:cubicBezTo>
                  <a:pt x="3263537" y="731520"/>
                  <a:pt x="3199311" y="686888"/>
                  <a:pt x="3135085" y="642257"/>
                </a:cubicBezTo>
              </a:path>
            </a:pathLst>
          </a:custGeom>
          <a:ln w="920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cxnSp>
        <p:nvCxnSpPr>
          <p:cNvPr id="20" name="19 Conector recto"/>
          <p:cNvCxnSpPr/>
          <p:nvPr/>
        </p:nvCxnSpPr>
        <p:spPr>
          <a:xfrm flipV="1">
            <a:off x="1428728" y="571480"/>
            <a:ext cx="5857916" cy="2571768"/>
          </a:xfrm>
          <a:prstGeom prst="line">
            <a:avLst/>
          </a:prstGeom>
          <a:ln w="920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regression to the mean"/>
          <p:cNvPicPr>
            <a:picLocks noChangeAspect="1" noChangeArrowheads="1"/>
          </p:cNvPicPr>
          <p:nvPr/>
        </p:nvPicPr>
        <p:blipFill>
          <a:blip r:embed="rId2" cstate="print"/>
          <a:srcRect/>
          <a:stretch>
            <a:fillRect/>
          </a:stretch>
        </p:blipFill>
        <p:spPr bwMode="auto">
          <a:xfrm>
            <a:off x="285720" y="285728"/>
            <a:ext cx="8504578" cy="3929090"/>
          </a:xfrm>
          <a:prstGeom prst="rect">
            <a:avLst/>
          </a:prstGeom>
          <a:noFill/>
        </p:spPr>
      </p:pic>
      <p:sp>
        <p:nvSpPr>
          <p:cNvPr id="3" name="2 CuadroTexto"/>
          <p:cNvSpPr txBox="1"/>
          <p:nvPr/>
        </p:nvSpPr>
        <p:spPr>
          <a:xfrm>
            <a:off x="3214678" y="4143380"/>
            <a:ext cx="2143140" cy="369332"/>
          </a:xfrm>
          <a:prstGeom prst="rect">
            <a:avLst/>
          </a:prstGeom>
          <a:noFill/>
        </p:spPr>
        <p:txBody>
          <a:bodyPr wrap="square" rtlCol="0">
            <a:spAutoFit/>
          </a:bodyPr>
          <a:lstStyle/>
          <a:p>
            <a:r>
              <a:rPr lang="es-CL" dirty="0" smtClean="0"/>
              <a:t>Regresión a la media</a:t>
            </a:r>
            <a:endParaRPr lang="es-CL" dirty="0"/>
          </a:p>
        </p:txBody>
      </p:sp>
      <p:sp>
        <p:nvSpPr>
          <p:cNvPr id="4" name="3 CuadroTexto"/>
          <p:cNvSpPr txBox="1"/>
          <p:nvPr/>
        </p:nvSpPr>
        <p:spPr>
          <a:xfrm>
            <a:off x="3357554" y="5214950"/>
            <a:ext cx="3071834" cy="646331"/>
          </a:xfrm>
          <a:prstGeom prst="rect">
            <a:avLst/>
          </a:prstGeom>
          <a:noFill/>
        </p:spPr>
        <p:txBody>
          <a:bodyPr wrap="square" rtlCol="0">
            <a:spAutoFit/>
          </a:bodyPr>
          <a:lstStyle/>
          <a:p>
            <a:pPr algn="ctr"/>
            <a:r>
              <a:rPr lang="es-CL" sz="3600" dirty="0" err="1" smtClean="0"/>
              <a:t>Fooplot</a:t>
            </a:r>
            <a:r>
              <a:rPr lang="es-CL" sz="3600" dirty="0" smtClean="0"/>
              <a:t>: sin(x)</a:t>
            </a:r>
            <a:endParaRPr lang="es-CL" sz="3600" dirty="0"/>
          </a:p>
        </p:txBody>
      </p:sp>
      <p:sp>
        <p:nvSpPr>
          <p:cNvPr id="5" name="4 CuadroTexto"/>
          <p:cNvSpPr txBox="1"/>
          <p:nvPr/>
        </p:nvSpPr>
        <p:spPr>
          <a:xfrm rot="19921704">
            <a:off x="2051720" y="980728"/>
            <a:ext cx="1152128" cy="369332"/>
          </a:xfrm>
          <a:prstGeom prst="rect">
            <a:avLst/>
          </a:prstGeom>
          <a:noFill/>
        </p:spPr>
        <p:txBody>
          <a:bodyPr wrap="square" rtlCol="0">
            <a:spAutoFit/>
          </a:bodyPr>
          <a:lstStyle/>
          <a:p>
            <a:r>
              <a:rPr lang="es-CL" dirty="0" smtClean="0"/>
              <a:t>Sinusoide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Exponential function $2^x$ - Math Insight"/>
          <p:cNvPicPr>
            <a:picLocks noChangeAspect="1" noChangeArrowheads="1"/>
          </p:cNvPicPr>
          <p:nvPr/>
        </p:nvPicPr>
        <p:blipFill>
          <a:blip r:embed="rId2" cstate="print"/>
          <a:srcRect/>
          <a:stretch>
            <a:fillRect/>
          </a:stretch>
        </p:blipFill>
        <p:spPr bwMode="auto">
          <a:xfrm>
            <a:off x="1403648" y="1124744"/>
            <a:ext cx="5875557" cy="4104456"/>
          </a:xfrm>
          <a:prstGeom prst="rect">
            <a:avLst/>
          </a:prstGeom>
          <a:noFill/>
        </p:spPr>
      </p:pic>
      <p:sp>
        <p:nvSpPr>
          <p:cNvPr id="3" name="2 CuadroTexto"/>
          <p:cNvSpPr txBox="1"/>
          <p:nvPr/>
        </p:nvSpPr>
        <p:spPr>
          <a:xfrm>
            <a:off x="755576" y="404664"/>
            <a:ext cx="2448272" cy="369332"/>
          </a:xfrm>
          <a:prstGeom prst="rect">
            <a:avLst/>
          </a:prstGeom>
          <a:noFill/>
        </p:spPr>
        <p:txBody>
          <a:bodyPr wrap="square" rtlCol="0">
            <a:spAutoFit/>
          </a:bodyPr>
          <a:lstStyle/>
          <a:p>
            <a:r>
              <a:rPr lang="es-CL" dirty="0" smtClean="0"/>
              <a:t>Función exponencial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opulation: the numbers | Population Matters | Every Choice Counts ..."/>
          <p:cNvPicPr>
            <a:picLocks noChangeAspect="1" noChangeArrowheads="1"/>
          </p:cNvPicPr>
          <p:nvPr/>
        </p:nvPicPr>
        <p:blipFill>
          <a:blip r:embed="rId2" cstate="print"/>
          <a:srcRect/>
          <a:stretch>
            <a:fillRect/>
          </a:stretch>
        </p:blipFill>
        <p:spPr bwMode="auto">
          <a:xfrm>
            <a:off x="0" y="61018"/>
            <a:ext cx="9092678" cy="64643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n para ingreso percentil chile"/>
          <p:cNvPicPr>
            <a:picLocks noChangeAspect="1" noChangeArrowheads="1"/>
          </p:cNvPicPr>
          <p:nvPr/>
        </p:nvPicPr>
        <p:blipFill>
          <a:blip r:embed="rId2" cstate="print"/>
          <a:srcRect/>
          <a:stretch>
            <a:fillRect/>
          </a:stretch>
        </p:blipFill>
        <p:spPr bwMode="auto">
          <a:xfrm>
            <a:off x="214282" y="318047"/>
            <a:ext cx="8715436" cy="3753895"/>
          </a:xfrm>
          <a:prstGeom prst="rect">
            <a:avLst/>
          </a:prstGeom>
          <a:noFill/>
        </p:spPr>
      </p:pic>
      <p:sp>
        <p:nvSpPr>
          <p:cNvPr id="3" name="2 CuadroTexto"/>
          <p:cNvSpPr txBox="1"/>
          <p:nvPr/>
        </p:nvSpPr>
        <p:spPr>
          <a:xfrm>
            <a:off x="3071802" y="5857892"/>
            <a:ext cx="3000396" cy="646331"/>
          </a:xfrm>
          <a:prstGeom prst="rect">
            <a:avLst/>
          </a:prstGeom>
          <a:noFill/>
        </p:spPr>
        <p:txBody>
          <a:bodyPr wrap="square" rtlCol="0">
            <a:spAutoFit/>
          </a:bodyPr>
          <a:lstStyle/>
          <a:p>
            <a:r>
              <a:rPr lang="es-CL" sz="3600" dirty="0" err="1" smtClean="0"/>
              <a:t>Fooplot</a:t>
            </a:r>
            <a:r>
              <a:rPr lang="es-CL" sz="3600" dirty="0" smtClean="0"/>
              <a:t>: </a:t>
            </a:r>
            <a:r>
              <a:rPr lang="es-CL" sz="3600" dirty="0" err="1" smtClean="0"/>
              <a:t>exp</a:t>
            </a:r>
            <a:r>
              <a:rPr lang="es-CL" sz="3600" dirty="0" smtClean="0"/>
              <a:t>(x)</a:t>
            </a:r>
            <a:endParaRPr lang="es-CL" sz="3600" dirty="0"/>
          </a:p>
        </p:txBody>
      </p:sp>
      <p:sp>
        <p:nvSpPr>
          <p:cNvPr id="4" name="3 Rectángulo"/>
          <p:cNvSpPr/>
          <p:nvPr/>
        </p:nvSpPr>
        <p:spPr>
          <a:xfrm>
            <a:off x="571472" y="4286256"/>
            <a:ext cx="8072494" cy="923330"/>
          </a:xfrm>
          <a:prstGeom prst="rect">
            <a:avLst/>
          </a:prstGeom>
        </p:spPr>
        <p:txBody>
          <a:bodyPr wrap="square">
            <a:spAutoFit/>
          </a:bodyPr>
          <a:lstStyle/>
          <a:p>
            <a:r>
              <a:rPr lang="en-US" dirty="0" smtClean="0"/>
              <a:t>Musical scales. When you go up the piano keyboard in octaves from c1, c2, c3… it sounds like you are going up in equal intervals of pitch, like 1, 2, 3, 4, 5, 6…, whereas in frequency you are actually doubling at each stage, like 1, 2, 4, 8, 16, 32… .</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1566952"/>
            <a:ext cx="8572560" cy="3170099"/>
          </a:xfrm>
          <a:prstGeom prst="rect">
            <a:avLst/>
          </a:prstGeom>
        </p:spPr>
        <p:txBody>
          <a:bodyPr wrap="square">
            <a:spAutoFit/>
          </a:bodyPr>
          <a:lstStyle/>
          <a:p>
            <a:pPr algn="ctr"/>
            <a:r>
              <a:rPr lang="en-US" sz="3600" i="1" dirty="0" smtClean="0">
                <a:cs typeface="Arial" charset="0"/>
              </a:rPr>
              <a:t>Essentially, all models</a:t>
            </a:r>
            <a:r>
              <a:rPr lang="en-US" sz="3600" dirty="0" smtClean="0">
                <a:cs typeface="Arial" charset="0"/>
              </a:rPr>
              <a:t> are wrong, </a:t>
            </a:r>
            <a:r>
              <a:rPr lang="en-US" sz="3600" i="1" dirty="0" smtClean="0">
                <a:cs typeface="Arial" charset="0"/>
              </a:rPr>
              <a:t>but</a:t>
            </a:r>
            <a:r>
              <a:rPr lang="en-US" sz="3600" dirty="0" smtClean="0">
                <a:cs typeface="Arial" charset="0"/>
              </a:rPr>
              <a:t> some are </a:t>
            </a:r>
            <a:r>
              <a:rPr lang="en-US" sz="3600" i="1" dirty="0" smtClean="0">
                <a:cs typeface="Arial" charset="0"/>
              </a:rPr>
              <a:t>useful</a:t>
            </a:r>
            <a:r>
              <a:rPr lang="en-US" sz="3600" dirty="0" smtClean="0">
                <a:cs typeface="Arial" charset="0"/>
              </a:rPr>
              <a:t>. </a:t>
            </a:r>
          </a:p>
          <a:p>
            <a:pPr algn="ctr"/>
            <a:endParaRPr lang="en-US" sz="2800" dirty="0" smtClean="0">
              <a:cs typeface="Arial" charset="0"/>
            </a:endParaRPr>
          </a:p>
          <a:p>
            <a:pPr algn="ctr"/>
            <a:endParaRPr lang="en-US" sz="2800" dirty="0" smtClean="0">
              <a:cs typeface="Arial" charset="0"/>
            </a:endParaRPr>
          </a:p>
          <a:p>
            <a:pPr algn="ctr"/>
            <a:endParaRPr lang="en-US" sz="2400" dirty="0" smtClean="0">
              <a:cs typeface="Arial" charset="0"/>
            </a:endParaRPr>
          </a:p>
          <a:p>
            <a:pPr algn="ctr"/>
            <a:r>
              <a:rPr lang="en-US" sz="2400" b="1" dirty="0" smtClean="0">
                <a:cs typeface="Arial" charset="0"/>
              </a:rPr>
              <a:t>Box, G. y Draper, N. (1987) Empirical Model-Building and Response Surfaces, John Wiley &amp; Sons.</a:t>
            </a:r>
            <a:endParaRPr lang="es-ES" sz="2400" b="1"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304800" y="2559126"/>
            <a:ext cx="2624126" cy="1200329"/>
          </a:xfrm>
          <a:prstGeom prst="rect">
            <a:avLst/>
          </a:prstGeom>
          <a:noFill/>
          <a:ln w="9525">
            <a:noFill/>
            <a:miter lim="800000"/>
            <a:headEnd/>
            <a:tailEnd/>
          </a:ln>
        </p:spPr>
        <p:txBody>
          <a:bodyPr wrap="square">
            <a:spAutoFit/>
          </a:bodyPr>
          <a:lstStyle/>
          <a:p>
            <a:r>
              <a:rPr lang="es-ES" sz="2400" dirty="0">
                <a:latin typeface="+mj-lt"/>
                <a:cs typeface="Arial" charset="0"/>
              </a:rPr>
              <a:t>Probabilidad???</a:t>
            </a:r>
          </a:p>
          <a:p>
            <a:r>
              <a:rPr lang="es-ES" sz="2400" dirty="0">
                <a:latin typeface="+mj-lt"/>
                <a:cs typeface="Arial" charset="0"/>
              </a:rPr>
              <a:t>raro, usual, generalmente…</a:t>
            </a:r>
          </a:p>
        </p:txBody>
      </p:sp>
      <p:sp>
        <p:nvSpPr>
          <p:cNvPr id="3" name="2 CuadroTexto"/>
          <p:cNvSpPr txBox="1">
            <a:spLocks noChangeArrowheads="1"/>
          </p:cNvSpPr>
          <p:nvPr/>
        </p:nvSpPr>
        <p:spPr bwMode="auto">
          <a:xfrm>
            <a:off x="2786050" y="2344812"/>
            <a:ext cx="6143668" cy="2308324"/>
          </a:xfrm>
          <a:prstGeom prst="rect">
            <a:avLst/>
          </a:prstGeom>
          <a:noFill/>
          <a:ln w="9525">
            <a:noFill/>
            <a:miter lim="800000"/>
            <a:headEnd/>
            <a:tailEnd/>
          </a:ln>
        </p:spPr>
        <p:txBody>
          <a:bodyPr wrap="square">
            <a:spAutoFit/>
          </a:bodyPr>
          <a:lstStyle/>
          <a:p>
            <a:pPr algn="just"/>
            <a:r>
              <a:rPr lang="es-ES" sz="2400" dirty="0">
                <a:latin typeface="+mj-lt"/>
                <a:cs typeface="Arial" charset="0"/>
              </a:rPr>
              <a:t>Mide la frecuencia con la que se obtiene un resultado (o conjunto de resultados) al llevar a cabo un experimento aleatorio, del que se conocen todos los resultados posibles, bajo condiciones </a:t>
            </a:r>
            <a:r>
              <a:rPr lang="es-ES" sz="2400" i="1" dirty="0">
                <a:latin typeface="+mj-lt"/>
                <a:cs typeface="Arial" charset="0"/>
              </a:rPr>
              <a:t>suficientemente</a:t>
            </a:r>
            <a:r>
              <a:rPr lang="es-ES" sz="2400" dirty="0">
                <a:latin typeface="+mj-lt"/>
                <a:cs typeface="Arial" charset="0"/>
              </a:rPr>
              <a:t> estables.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tilmercurio.com/em/wp-content/uploads/2018/10/photo_2018-10-22_10-24-14.jpg"/>
          <p:cNvPicPr>
            <a:picLocks noChangeAspect="1" noChangeArrowheads="1"/>
          </p:cNvPicPr>
          <p:nvPr/>
        </p:nvPicPr>
        <p:blipFill>
          <a:blip r:embed="rId2" cstate="print"/>
          <a:srcRect/>
          <a:stretch>
            <a:fillRect/>
          </a:stretch>
        </p:blipFill>
        <p:spPr bwMode="auto">
          <a:xfrm>
            <a:off x="142844" y="928670"/>
            <a:ext cx="8911176" cy="4714908"/>
          </a:xfrm>
          <a:prstGeom prst="rect">
            <a:avLst/>
          </a:prstGeom>
          <a:noFill/>
        </p:spPr>
      </p:pic>
      <p:sp>
        <p:nvSpPr>
          <p:cNvPr id="3" name="2 Rectángulo"/>
          <p:cNvSpPr/>
          <p:nvPr/>
        </p:nvSpPr>
        <p:spPr>
          <a:xfrm>
            <a:off x="357158" y="5720380"/>
            <a:ext cx="8286808" cy="923330"/>
          </a:xfrm>
          <a:prstGeom prst="rect">
            <a:avLst/>
          </a:prstGeom>
        </p:spPr>
        <p:txBody>
          <a:bodyPr wrap="square">
            <a:spAutoFit/>
          </a:bodyPr>
          <a:lstStyle/>
          <a:p>
            <a:r>
              <a:rPr lang="es-CL" dirty="0" smtClean="0"/>
              <a:t>https://www.etilmercurio.com/em/este-es-un-articulo-promedio/?fbclid=IwAR0qu4BsnFFy3m0x1isGUr4A1bJn0oUZWkyP6HLlVAKkIqlexnMeQmCSClE</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0718" y="1844824"/>
            <a:ext cx="7929618" cy="923330"/>
          </a:xfrm>
          <a:prstGeom prst="rect">
            <a:avLst/>
          </a:prstGeom>
          <a:noFill/>
        </p:spPr>
        <p:txBody>
          <a:bodyPr wrap="square" rtlCol="0">
            <a:spAutoFit/>
          </a:bodyPr>
          <a:lstStyle/>
          <a:p>
            <a:pPr algn="ctr"/>
            <a:r>
              <a:rPr lang="es-CL" sz="5400" dirty="0" smtClean="0"/>
              <a:t>¿Accedemos a la realidad?</a:t>
            </a:r>
            <a:endParaRPr lang="es-CL" sz="5400" dirty="0"/>
          </a:p>
        </p:txBody>
      </p:sp>
      <p:sp>
        <p:nvSpPr>
          <p:cNvPr id="5" name="4 CuadroTexto"/>
          <p:cNvSpPr txBox="1"/>
          <p:nvPr/>
        </p:nvSpPr>
        <p:spPr>
          <a:xfrm>
            <a:off x="323528" y="3212976"/>
            <a:ext cx="8572560" cy="923330"/>
          </a:xfrm>
          <a:prstGeom prst="rect">
            <a:avLst/>
          </a:prstGeom>
          <a:noFill/>
        </p:spPr>
        <p:txBody>
          <a:bodyPr wrap="square" rtlCol="0">
            <a:spAutoFit/>
          </a:bodyPr>
          <a:lstStyle/>
          <a:p>
            <a:pPr algn="ctr"/>
            <a:r>
              <a:rPr lang="es-CL" sz="5400" dirty="0" smtClean="0"/>
              <a:t>¿Cómo accedemos a ella?</a:t>
            </a:r>
            <a:endParaRPr lang="es-CL" sz="5400" dirty="0"/>
          </a:p>
        </p:txBody>
      </p:sp>
      <p:sp>
        <p:nvSpPr>
          <p:cNvPr id="6" name="5 Rectángulo"/>
          <p:cNvSpPr/>
          <p:nvPr/>
        </p:nvSpPr>
        <p:spPr>
          <a:xfrm>
            <a:off x="1907704" y="5661248"/>
            <a:ext cx="5526360" cy="369332"/>
          </a:xfrm>
          <a:prstGeom prst="rect">
            <a:avLst/>
          </a:prstGeom>
        </p:spPr>
        <p:txBody>
          <a:bodyPr wrap="square">
            <a:spAutoFit/>
          </a:bodyPr>
          <a:lstStyle/>
          <a:p>
            <a:pPr algn="ctr"/>
            <a:r>
              <a:rPr lang="es-CL" dirty="0" smtClean="0">
                <a:hlinkClick r:id="rId2"/>
              </a:rPr>
              <a:t>https://www.youtube.com/watch?v=PjUMfjzXHXw</a:t>
            </a:r>
            <a:endParaRPr lang="es-CL" dirty="0"/>
          </a:p>
        </p:txBody>
      </p:sp>
      <p:sp>
        <p:nvSpPr>
          <p:cNvPr id="7" name="6 Rectángulo"/>
          <p:cNvSpPr/>
          <p:nvPr/>
        </p:nvSpPr>
        <p:spPr>
          <a:xfrm>
            <a:off x="2051720" y="6165304"/>
            <a:ext cx="5310336" cy="369332"/>
          </a:xfrm>
          <a:prstGeom prst="rect">
            <a:avLst/>
          </a:prstGeom>
        </p:spPr>
        <p:txBody>
          <a:bodyPr wrap="square">
            <a:spAutoFit/>
          </a:bodyPr>
          <a:lstStyle/>
          <a:p>
            <a:r>
              <a:rPr lang="en-US" dirty="0" smtClean="0">
                <a:hlinkClick r:id="rId3"/>
              </a:rPr>
              <a:t>https://www.youtube.com/watch?v=nAMxb8c3q7A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488" y="5292882"/>
            <a:ext cx="3597331" cy="707886"/>
          </a:xfrm>
          <a:prstGeom prst="rect">
            <a:avLst/>
          </a:prstGeom>
        </p:spPr>
        <p:txBody>
          <a:bodyPr wrap="none">
            <a:spAutoFit/>
          </a:bodyPr>
          <a:lstStyle/>
          <a:p>
            <a:r>
              <a:rPr lang="es-CL" sz="4000" b="1" dirty="0" smtClean="0"/>
              <a:t>Amala y Kamala</a:t>
            </a:r>
            <a:endParaRPr lang="es-CL" sz="4000" dirty="0"/>
          </a:p>
        </p:txBody>
      </p:sp>
      <p:pic>
        <p:nvPicPr>
          <p:cNvPr id="17410" name="Picture 2" descr="Resultado de imagen para amala kamala"/>
          <p:cNvPicPr>
            <a:picLocks noChangeAspect="1" noChangeArrowheads="1"/>
          </p:cNvPicPr>
          <p:nvPr/>
        </p:nvPicPr>
        <p:blipFill>
          <a:blip r:embed="rId2" cstate="print"/>
          <a:srcRect/>
          <a:stretch>
            <a:fillRect/>
          </a:stretch>
        </p:blipFill>
        <p:spPr bwMode="auto">
          <a:xfrm>
            <a:off x="785786" y="857231"/>
            <a:ext cx="7215238" cy="4307605"/>
          </a:xfrm>
          <a:prstGeom prst="rect">
            <a:avLst/>
          </a:prstGeom>
          <a:noFill/>
        </p:spPr>
      </p:pic>
      <p:sp>
        <p:nvSpPr>
          <p:cNvPr id="10" name="9 CuadroTexto"/>
          <p:cNvSpPr txBox="1"/>
          <p:nvPr/>
        </p:nvSpPr>
        <p:spPr>
          <a:xfrm>
            <a:off x="2643174" y="5949280"/>
            <a:ext cx="4071966" cy="646331"/>
          </a:xfrm>
          <a:prstGeom prst="rect">
            <a:avLst/>
          </a:prstGeom>
          <a:noFill/>
        </p:spPr>
        <p:txBody>
          <a:bodyPr wrap="square" rtlCol="0">
            <a:spAutoFit/>
          </a:bodyPr>
          <a:lstStyle/>
          <a:p>
            <a:pPr algn="ctr"/>
            <a:r>
              <a:rPr lang="es-CL" sz="3600" dirty="0" smtClean="0"/>
              <a:t>Realidad ~ política</a:t>
            </a:r>
            <a:endParaRPr lang="es-CL"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548680"/>
            <a:ext cx="8280920" cy="4247317"/>
          </a:xfrm>
          <a:prstGeom prst="rect">
            <a:avLst/>
          </a:prstGeom>
          <a:noFill/>
        </p:spPr>
        <p:txBody>
          <a:bodyPr wrap="square" rtlCol="0">
            <a:spAutoFit/>
          </a:bodyPr>
          <a:lstStyle/>
          <a:p>
            <a:r>
              <a:rPr lang="es-CL" dirty="0" smtClean="0"/>
              <a:t>Cuando una persona genera una afirmación sobre un hecho empírico, está modelando ese hecho empírico.</a:t>
            </a:r>
          </a:p>
          <a:p>
            <a:endParaRPr lang="es-CL" dirty="0" smtClean="0"/>
          </a:p>
          <a:p>
            <a:r>
              <a:rPr lang="es-CL" dirty="0" smtClean="0"/>
              <a:t>La estadística formaliza esta búsqueda por realizar afirmaciones sobre los hechos empíricos mediante la formulación de hipótesis.</a:t>
            </a:r>
          </a:p>
          <a:p>
            <a:endParaRPr lang="es-CL" dirty="0" smtClean="0"/>
          </a:p>
          <a:p>
            <a:r>
              <a:rPr lang="es-CL" dirty="0" smtClean="0"/>
              <a:t>Busca que estas hipótesis sean susceptibles de ser probadas.</a:t>
            </a:r>
          </a:p>
          <a:p>
            <a:endParaRPr lang="es-CL" dirty="0" smtClean="0"/>
          </a:p>
          <a:p>
            <a:r>
              <a:rPr lang="es-CL" dirty="0" smtClean="0"/>
              <a:t>Hipótesis descriptivas de un dato o valor (también llamadas puntuales):</a:t>
            </a:r>
          </a:p>
          <a:p>
            <a:r>
              <a:rPr lang="es-CL" i="1" dirty="0" smtClean="0"/>
              <a:t>La T° mínima promedio en Santiago durante el invierno no es inferior a los -3°C</a:t>
            </a:r>
          </a:p>
          <a:p>
            <a:endParaRPr lang="es-CL" dirty="0" smtClean="0"/>
          </a:p>
          <a:p>
            <a:r>
              <a:rPr lang="es-CL" dirty="0" smtClean="0"/>
              <a:t>Hipótesis </a:t>
            </a:r>
            <a:r>
              <a:rPr lang="es-CL" dirty="0" err="1" smtClean="0"/>
              <a:t>correlacionales</a:t>
            </a:r>
            <a:r>
              <a:rPr lang="es-CL" dirty="0" smtClean="0"/>
              <a:t>:</a:t>
            </a:r>
          </a:p>
          <a:p>
            <a:r>
              <a:rPr lang="es-CL" i="1" dirty="0" smtClean="0"/>
              <a:t>Los individuos de sexo masculino son más altos que los individuos de sexo femenino</a:t>
            </a:r>
            <a:endParaRPr lang="en-US" i="1" dirty="0" smtClean="0"/>
          </a:p>
          <a:p>
            <a:endParaRPr lang="es-CL" i="1" dirty="0" smtClean="0"/>
          </a:p>
          <a:p>
            <a:r>
              <a:rPr lang="es-CL" dirty="0" smtClean="0"/>
              <a:t>Hipótesis causales</a:t>
            </a:r>
          </a:p>
        </p:txBody>
      </p:sp>
      <p:pic>
        <p:nvPicPr>
          <p:cNvPr id="34818" name="Picture 2" descr="Marlboro - Wikipedia, la enciclopedia libre"/>
          <p:cNvPicPr>
            <a:picLocks noChangeAspect="1" noChangeArrowheads="1"/>
          </p:cNvPicPr>
          <p:nvPr/>
        </p:nvPicPr>
        <p:blipFill>
          <a:blip r:embed="rId2" cstate="print"/>
          <a:srcRect/>
          <a:stretch>
            <a:fillRect/>
          </a:stretch>
        </p:blipFill>
        <p:spPr bwMode="auto">
          <a:xfrm rot="1810530">
            <a:off x="2378142" y="4629917"/>
            <a:ext cx="1492447" cy="19876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611560" y="900009"/>
            <a:ext cx="6963805" cy="4905255"/>
            <a:chOff x="1835696" y="2708920"/>
            <a:chExt cx="5739669" cy="4028390"/>
          </a:xfrm>
        </p:grpSpPr>
        <p:pic>
          <p:nvPicPr>
            <p:cNvPr id="29700" name="Picture 4" descr="Probability distributions"/>
            <p:cNvPicPr>
              <a:picLocks noChangeAspect="1" noChangeArrowheads="1"/>
            </p:cNvPicPr>
            <p:nvPr/>
          </p:nvPicPr>
          <p:blipFill>
            <a:blip r:embed="rId2" cstate="print"/>
            <a:srcRect b="8760"/>
            <a:stretch>
              <a:fillRect/>
            </a:stretch>
          </p:blipFill>
          <p:spPr bwMode="auto">
            <a:xfrm>
              <a:off x="1907704" y="2708920"/>
              <a:ext cx="5667661" cy="3507935"/>
            </a:xfrm>
            <a:prstGeom prst="rect">
              <a:avLst/>
            </a:prstGeom>
            <a:noFill/>
          </p:spPr>
        </p:pic>
        <p:sp>
          <p:nvSpPr>
            <p:cNvPr id="4" name="3 CuadroTexto"/>
            <p:cNvSpPr txBox="1"/>
            <p:nvPr/>
          </p:nvSpPr>
          <p:spPr>
            <a:xfrm>
              <a:off x="3438147" y="6257070"/>
              <a:ext cx="2730102" cy="480240"/>
            </a:xfrm>
            <a:prstGeom prst="rect">
              <a:avLst/>
            </a:prstGeom>
            <a:noFill/>
          </p:spPr>
          <p:txBody>
            <a:bodyPr wrap="square" rtlCol="0">
              <a:spAutoFit/>
            </a:bodyPr>
            <a:lstStyle/>
            <a:p>
              <a:r>
                <a:rPr lang="es-CL" sz="3200" dirty="0" smtClean="0"/>
                <a:t>Caras de un dado</a:t>
              </a:r>
              <a:endParaRPr lang="en-US" sz="3200" dirty="0"/>
            </a:p>
          </p:txBody>
        </p:sp>
        <p:sp>
          <p:nvSpPr>
            <p:cNvPr id="5" name="4 Rectángulo"/>
            <p:cNvSpPr/>
            <p:nvPr/>
          </p:nvSpPr>
          <p:spPr>
            <a:xfrm>
              <a:off x="1835696" y="3429000"/>
              <a:ext cx="504056"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rot="16200000">
              <a:off x="800049" y="4127937"/>
              <a:ext cx="2728657" cy="481980"/>
            </a:xfrm>
            <a:prstGeom prst="rect">
              <a:avLst/>
            </a:prstGeom>
            <a:noFill/>
          </p:spPr>
          <p:txBody>
            <a:bodyPr wrap="square" rtlCol="0">
              <a:spAutoFit/>
            </a:bodyPr>
            <a:lstStyle/>
            <a:p>
              <a:r>
                <a:rPr lang="es-CL" sz="3200" dirty="0" smtClean="0"/>
                <a:t>Cantidad de tiros</a:t>
              </a:r>
              <a:endParaRPr lang="en-US" sz="3200" dirty="0"/>
            </a:p>
          </p:txBody>
        </p:sp>
        <p:sp>
          <p:nvSpPr>
            <p:cNvPr id="7" name="6 Rectángulo"/>
            <p:cNvSpPr/>
            <p:nvPr/>
          </p:nvSpPr>
          <p:spPr>
            <a:xfrm>
              <a:off x="2555776" y="3140968"/>
              <a:ext cx="453650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02" name="AutoShape 6" descr="Dice icon Royalty Free Vector Image - Vecto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4" name="Picture 8" descr="TYI 30: Expected number of Dice throws | Combinatorics and more"/>
          <p:cNvPicPr>
            <a:picLocks noChangeAspect="1" noChangeArrowheads="1"/>
          </p:cNvPicPr>
          <p:nvPr/>
        </p:nvPicPr>
        <p:blipFill>
          <a:blip r:embed="rId3" cstate="print"/>
          <a:srcRect/>
          <a:stretch>
            <a:fillRect/>
          </a:stretch>
        </p:blipFill>
        <p:spPr bwMode="auto">
          <a:xfrm>
            <a:off x="6732240" y="116632"/>
            <a:ext cx="2181225" cy="2095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brightpips.com/wp-content/uploads/2014/05/one-die-10-rolls-chart.jpg"/>
          <p:cNvPicPr>
            <a:picLocks noChangeAspect="1" noChangeArrowheads="1"/>
          </p:cNvPicPr>
          <p:nvPr/>
        </p:nvPicPr>
        <p:blipFill>
          <a:blip r:embed="rId2" cstate="print"/>
          <a:srcRect/>
          <a:stretch>
            <a:fillRect/>
          </a:stretch>
        </p:blipFill>
        <p:spPr bwMode="auto">
          <a:xfrm>
            <a:off x="683568" y="620688"/>
            <a:ext cx="7556990" cy="5976664"/>
          </a:xfrm>
          <a:prstGeom prst="rect">
            <a:avLst/>
          </a:prstGeom>
          <a:noFill/>
        </p:spPr>
      </p:pic>
      <p:pic>
        <p:nvPicPr>
          <p:cNvPr id="3" name="Picture 8" descr="TYI 30: Expected number of Dice throws | Combinatorics and more"/>
          <p:cNvPicPr>
            <a:picLocks noChangeAspect="1" noChangeArrowheads="1"/>
          </p:cNvPicPr>
          <p:nvPr/>
        </p:nvPicPr>
        <p:blipFill>
          <a:blip r:embed="rId3" cstate="print"/>
          <a:srcRect/>
          <a:stretch>
            <a:fillRect/>
          </a:stretch>
        </p:blipFill>
        <p:spPr bwMode="auto">
          <a:xfrm>
            <a:off x="6732240" y="116632"/>
            <a:ext cx="2181225" cy="2095501"/>
          </a:xfrm>
          <a:prstGeom prst="rect">
            <a:avLst/>
          </a:prstGeom>
          <a:noFill/>
        </p:spPr>
      </p:pic>
      <p:sp>
        <p:nvSpPr>
          <p:cNvPr id="4" name="3 CuadroTexto"/>
          <p:cNvSpPr txBox="1"/>
          <p:nvPr/>
        </p:nvSpPr>
        <p:spPr>
          <a:xfrm>
            <a:off x="611560" y="548680"/>
            <a:ext cx="3960440" cy="369332"/>
          </a:xfrm>
          <a:prstGeom prst="rect">
            <a:avLst/>
          </a:prstGeom>
          <a:noFill/>
        </p:spPr>
        <p:txBody>
          <a:bodyPr wrap="square" rtlCol="0">
            <a:spAutoFit/>
          </a:bodyPr>
          <a:lstStyle/>
          <a:p>
            <a:r>
              <a:rPr lang="es-CL" dirty="0" smtClean="0"/>
              <a:t>Dado lanzado 10 veces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www.brightpips.com/wp-content/uploads/2014/05/one-die-150-rolls-chart.jpg"/>
          <p:cNvPicPr>
            <a:picLocks noChangeAspect="1" noChangeArrowheads="1"/>
          </p:cNvPicPr>
          <p:nvPr/>
        </p:nvPicPr>
        <p:blipFill>
          <a:blip r:embed="rId2" cstate="print"/>
          <a:srcRect/>
          <a:stretch>
            <a:fillRect/>
          </a:stretch>
        </p:blipFill>
        <p:spPr bwMode="auto">
          <a:xfrm>
            <a:off x="467544" y="476672"/>
            <a:ext cx="8064896" cy="6303028"/>
          </a:xfrm>
          <a:prstGeom prst="rect">
            <a:avLst/>
          </a:prstGeom>
          <a:noFill/>
        </p:spPr>
      </p:pic>
      <p:sp>
        <p:nvSpPr>
          <p:cNvPr id="3" name="2 CuadroTexto"/>
          <p:cNvSpPr txBox="1"/>
          <p:nvPr/>
        </p:nvSpPr>
        <p:spPr>
          <a:xfrm>
            <a:off x="611560" y="548680"/>
            <a:ext cx="3960440" cy="369332"/>
          </a:xfrm>
          <a:prstGeom prst="rect">
            <a:avLst/>
          </a:prstGeom>
          <a:noFill/>
        </p:spPr>
        <p:txBody>
          <a:bodyPr wrap="square" rtlCol="0">
            <a:spAutoFit/>
          </a:bodyPr>
          <a:lstStyle/>
          <a:p>
            <a:r>
              <a:rPr lang="es-CL" dirty="0" smtClean="0"/>
              <a:t>Dado lanzado 100 veces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What is the probability of getting a sum of 6 if two dice are ..."/>
          <p:cNvPicPr>
            <a:picLocks noChangeAspect="1" noChangeArrowheads="1"/>
          </p:cNvPicPr>
          <p:nvPr/>
        </p:nvPicPr>
        <p:blipFill>
          <a:blip r:embed="rId2" cstate="print"/>
          <a:srcRect/>
          <a:stretch>
            <a:fillRect/>
          </a:stretch>
        </p:blipFill>
        <p:spPr bwMode="auto">
          <a:xfrm>
            <a:off x="1403648" y="908720"/>
            <a:ext cx="5760640" cy="5760641"/>
          </a:xfrm>
          <a:prstGeom prst="rect">
            <a:avLst/>
          </a:prstGeom>
          <a:noFill/>
        </p:spPr>
      </p:pic>
      <p:sp>
        <p:nvSpPr>
          <p:cNvPr id="8" name="7 CuadroTexto"/>
          <p:cNvSpPr txBox="1"/>
          <p:nvPr/>
        </p:nvSpPr>
        <p:spPr>
          <a:xfrm>
            <a:off x="1259632" y="260648"/>
            <a:ext cx="6552728" cy="369332"/>
          </a:xfrm>
          <a:prstGeom prst="rect">
            <a:avLst/>
          </a:prstGeom>
          <a:noFill/>
        </p:spPr>
        <p:txBody>
          <a:bodyPr wrap="square" rtlCol="0">
            <a:spAutoFit/>
          </a:bodyPr>
          <a:lstStyle/>
          <a:p>
            <a:r>
              <a:rPr lang="es-CL" dirty="0" smtClean="0"/>
              <a:t>¿Cuál es la probabilidad TEORICA de obtener la suma de dos dados?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440</Words>
  <Application>Microsoft Office PowerPoint</Application>
  <PresentationFormat>Presentación en pantalla (4:3)</PresentationFormat>
  <Paragraphs>55</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Sesión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4</dc:title>
  <dc:creator>Rodrigo</dc:creator>
  <cp:lastModifiedBy>Rodrigo</cp:lastModifiedBy>
  <cp:revision>55</cp:revision>
  <dcterms:created xsi:type="dcterms:W3CDTF">2019-04-03T22:35:16Z</dcterms:created>
  <dcterms:modified xsi:type="dcterms:W3CDTF">2023-04-06T12:05:07Z</dcterms:modified>
</cp:coreProperties>
</file>