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3" r:id="rId2"/>
    <p:sldId id="257" r:id="rId3"/>
    <p:sldId id="258" r:id="rId4"/>
    <p:sldId id="259" r:id="rId5"/>
    <p:sldId id="260" r:id="rId6"/>
    <p:sldId id="261" r:id="rId7"/>
    <p:sldId id="256" r:id="rId8"/>
    <p:sldId id="264" r:id="rId9"/>
    <p:sldId id="289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5" r:id="rId20"/>
    <p:sldId id="280" r:id="rId21"/>
    <p:sldId id="281" r:id="rId22"/>
    <p:sldId id="282" r:id="rId23"/>
    <p:sldId id="283" r:id="rId24"/>
    <p:sldId id="284" r:id="rId25"/>
    <p:sldId id="286" r:id="rId26"/>
    <p:sldId id="287" r:id="rId27"/>
    <p:sldId id="288" r:id="rId28"/>
    <p:sldId id="265" r:id="rId29"/>
    <p:sldId id="266" r:id="rId30"/>
    <p:sldId id="267" r:id="rId31"/>
    <p:sldId id="268" r:id="rId32"/>
    <p:sldId id="269" r:id="rId33"/>
    <p:sldId id="270" r:id="rId3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A521B-3280-4A9C-9C4B-84E81A14F943}" type="doc">
      <dgm:prSet loTypeId="urn:microsoft.com/office/officeart/2005/8/layout/matrix3" loCatId="matrix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372846EF-D3C2-44A1-8FAE-4C5F3833F9BE}">
      <dgm:prSet phldrT="[Texto]"/>
      <dgm:spPr>
        <a:xfrm>
          <a:off x="393321" y="421890"/>
          <a:ext cx="1614686" cy="1614686"/>
        </a:xfr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positivos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2955AB1-3C6C-461E-B28E-789ACA7600AA}" type="parTrans" cxnId="{0F4BB886-6DAB-466F-A604-C2618968098A}">
      <dgm:prSet/>
      <dgm:spPr/>
      <dgm:t>
        <a:bodyPr/>
        <a:lstStyle/>
        <a:p>
          <a:endParaRPr lang="es-ES"/>
        </a:p>
      </dgm:t>
    </dgm:pt>
    <dgm:pt modelId="{E181DEC8-1989-494F-96B7-90647E1D7C14}" type="sibTrans" cxnId="{0F4BB886-6DAB-466F-A604-C2618968098A}">
      <dgm:prSet/>
      <dgm:spPr/>
      <dgm:t>
        <a:bodyPr/>
        <a:lstStyle/>
        <a:p>
          <a:endParaRPr lang="es-ES"/>
        </a:p>
      </dgm:t>
    </dgm:pt>
    <dgm:pt modelId="{E5253058-19EA-4ACB-A984-70668D535E29}">
      <dgm:prSet phldrT="[Texto]"/>
      <dgm:spPr>
        <a:xfrm>
          <a:off x="2132214" y="421890"/>
          <a:ext cx="1614686" cy="1614686"/>
        </a:xfr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positivos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F2CF7D-AB86-4671-B60A-D7460A2A9AB7}" type="parTrans" cxnId="{B0E67208-DA28-4014-975F-6F9384B116F1}">
      <dgm:prSet/>
      <dgm:spPr/>
      <dgm:t>
        <a:bodyPr/>
        <a:lstStyle/>
        <a:p>
          <a:endParaRPr lang="es-ES"/>
        </a:p>
      </dgm:t>
    </dgm:pt>
    <dgm:pt modelId="{48BCA854-2617-4B7D-9371-E8A2562364AE}" type="sibTrans" cxnId="{B0E67208-DA28-4014-975F-6F9384B116F1}">
      <dgm:prSet/>
      <dgm:spPr/>
      <dgm:t>
        <a:bodyPr/>
        <a:lstStyle/>
        <a:p>
          <a:endParaRPr lang="es-ES"/>
        </a:p>
      </dgm:t>
    </dgm:pt>
    <dgm:pt modelId="{9F8615E2-B6A8-43EA-835A-09CB8D1EAFF5}">
      <dgm:prSet phldrT="[Texto]"/>
      <dgm:spPr>
        <a:xfrm>
          <a:off x="393321" y="2160783"/>
          <a:ext cx="1614686" cy="1614686"/>
        </a:xfr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negativos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7C739A-AB30-4676-8CF3-6B6B132A039C}" type="parTrans" cxnId="{B94029A7-4861-404E-9102-03F6CCF8931D}">
      <dgm:prSet/>
      <dgm:spPr/>
      <dgm:t>
        <a:bodyPr/>
        <a:lstStyle/>
        <a:p>
          <a:endParaRPr lang="es-ES"/>
        </a:p>
      </dgm:t>
    </dgm:pt>
    <dgm:pt modelId="{78550571-56AC-41DC-9627-DAB93D30FA06}" type="sibTrans" cxnId="{B94029A7-4861-404E-9102-03F6CCF8931D}">
      <dgm:prSet/>
      <dgm:spPr/>
      <dgm:t>
        <a:bodyPr/>
        <a:lstStyle/>
        <a:p>
          <a:endParaRPr lang="es-ES"/>
        </a:p>
      </dgm:t>
    </dgm:pt>
    <dgm:pt modelId="{77CE8E2A-2D14-4504-B83E-4CC85A051E43}">
      <dgm:prSet phldrT="[Texto]"/>
      <dgm:spPr>
        <a:xfrm>
          <a:off x="2132214" y="2160783"/>
          <a:ext cx="1614686" cy="1614686"/>
        </a:xfr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negativos</a:t>
          </a:r>
        </a:p>
      </dgm:t>
    </dgm:pt>
    <dgm:pt modelId="{DC750473-0931-4BC9-9277-6E4D17AC2C70}" type="parTrans" cxnId="{3F92C384-41FF-4798-80B8-336B9E43C0C9}">
      <dgm:prSet/>
      <dgm:spPr/>
      <dgm:t>
        <a:bodyPr/>
        <a:lstStyle/>
        <a:p>
          <a:endParaRPr lang="es-ES"/>
        </a:p>
      </dgm:t>
    </dgm:pt>
    <dgm:pt modelId="{AE1F2893-490A-4B35-B4AA-78C6CDE662F2}" type="sibTrans" cxnId="{3F92C384-41FF-4798-80B8-336B9E43C0C9}">
      <dgm:prSet/>
      <dgm:spPr/>
      <dgm:t>
        <a:bodyPr/>
        <a:lstStyle/>
        <a:p>
          <a:endParaRPr lang="es-ES"/>
        </a:p>
      </dgm:t>
    </dgm:pt>
    <dgm:pt modelId="{79EB1C3A-976A-4DC2-AE69-1EF16CEEA9C8}" type="pres">
      <dgm:prSet presAssocID="{B43A521B-3280-4A9C-9C4B-84E81A14F94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81BF3E-80C8-4F20-9B1A-1CD0FBFD3383}" type="pres">
      <dgm:prSet presAssocID="{B43A521B-3280-4A9C-9C4B-84E81A14F943}" presName="diamond" presStyleLbl="bgShp" presStyleIdx="0" presStyleCnt="1" custLinFactNeighborX="-71" custLinFactNeighborY="953"/>
      <dgm:spPr>
        <a:xfrm>
          <a:off x="0" y="57138"/>
          <a:ext cx="4140222" cy="414022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ES"/>
        </a:p>
      </dgm:t>
    </dgm:pt>
    <dgm:pt modelId="{A3AF23CB-BB2D-4721-BDE8-AB895A4FA151}" type="pres">
      <dgm:prSet presAssocID="{B43A521B-3280-4A9C-9C4B-84E81A14F943}" presName="quad1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B026A59C-823E-4C4D-B2BD-47B21331C9DD}" type="pres">
      <dgm:prSet presAssocID="{B43A521B-3280-4A9C-9C4B-84E81A14F943}" presName="quad2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D608D2DE-0600-4AB1-8762-F138F366753A}" type="pres">
      <dgm:prSet presAssocID="{B43A521B-3280-4A9C-9C4B-84E81A14F943}" presName="quad3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FC70CD2D-1503-499B-8175-9FB9A59A43D5}" type="pres">
      <dgm:prSet presAssocID="{B43A521B-3280-4A9C-9C4B-84E81A14F943}" presName="quad4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</dgm:ptLst>
  <dgm:cxnLst>
    <dgm:cxn modelId="{17FFB050-D0D2-4E1A-A491-F86905B70E7D}" type="presOf" srcId="{B43A521B-3280-4A9C-9C4B-84E81A14F943}" destId="{79EB1C3A-976A-4DC2-AE69-1EF16CEEA9C8}" srcOrd="0" destOrd="0" presId="urn:microsoft.com/office/officeart/2005/8/layout/matrix3"/>
    <dgm:cxn modelId="{9D406182-67B7-443C-B682-E4E959642A68}" type="presOf" srcId="{E5253058-19EA-4ACB-A984-70668D535E29}" destId="{B026A59C-823E-4C4D-B2BD-47B21331C9DD}" srcOrd="0" destOrd="0" presId="urn:microsoft.com/office/officeart/2005/8/layout/matrix3"/>
    <dgm:cxn modelId="{3F92C384-41FF-4798-80B8-336B9E43C0C9}" srcId="{B43A521B-3280-4A9C-9C4B-84E81A14F943}" destId="{77CE8E2A-2D14-4504-B83E-4CC85A051E43}" srcOrd="3" destOrd="0" parTransId="{DC750473-0931-4BC9-9277-6E4D17AC2C70}" sibTransId="{AE1F2893-490A-4B35-B4AA-78C6CDE662F2}"/>
    <dgm:cxn modelId="{B0E67208-DA28-4014-975F-6F9384B116F1}" srcId="{B43A521B-3280-4A9C-9C4B-84E81A14F943}" destId="{E5253058-19EA-4ACB-A984-70668D535E29}" srcOrd="1" destOrd="0" parTransId="{55F2CF7D-AB86-4671-B60A-D7460A2A9AB7}" sibTransId="{48BCA854-2617-4B7D-9371-E8A2562364AE}"/>
    <dgm:cxn modelId="{D74A8851-94F2-4CAE-9BF6-AAFBF931A45D}" type="presOf" srcId="{77CE8E2A-2D14-4504-B83E-4CC85A051E43}" destId="{FC70CD2D-1503-499B-8175-9FB9A59A43D5}" srcOrd="0" destOrd="0" presId="urn:microsoft.com/office/officeart/2005/8/layout/matrix3"/>
    <dgm:cxn modelId="{B94029A7-4861-404E-9102-03F6CCF8931D}" srcId="{B43A521B-3280-4A9C-9C4B-84E81A14F943}" destId="{9F8615E2-B6A8-43EA-835A-09CB8D1EAFF5}" srcOrd="2" destOrd="0" parTransId="{F07C739A-AB30-4676-8CF3-6B6B132A039C}" sibTransId="{78550571-56AC-41DC-9627-DAB93D30FA06}"/>
    <dgm:cxn modelId="{11E0AFAC-0763-4F12-A0CC-06A5C4C1EA2E}" type="presOf" srcId="{9F8615E2-B6A8-43EA-835A-09CB8D1EAFF5}" destId="{D608D2DE-0600-4AB1-8762-F138F366753A}" srcOrd="0" destOrd="0" presId="urn:microsoft.com/office/officeart/2005/8/layout/matrix3"/>
    <dgm:cxn modelId="{EAD9E700-1AB8-4808-A3D5-3C2AE2EBA7E9}" type="presOf" srcId="{372846EF-D3C2-44A1-8FAE-4C5F3833F9BE}" destId="{A3AF23CB-BB2D-4721-BDE8-AB895A4FA151}" srcOrd="0" destOrd="0" presId="urn:microsoft.com/office/officeart/2005/8/layout/matrix3"/>
    <dgm:cxn modelId="{0F4BB886-6DAB-466F-A604-C2618968098A}" srcId="{B43A521B-3280-4A9C-9C4B-84E81A14F943}" destId="{372846EF-D3C2-44A1-8FAE-4C5F3833F9BE}" srcOrd="0" destOrd="0" parTransId="{02955AB1-3C6C-461E-B28E-789ACA7600AA}" sibTransId="{E181DEC8-1989-494F-96B7-90647E1D7C14}"/>
    <dgm:cxn modelId="{5A4532F4-1206-447A-8F21-ED95132CE557}" type="presParOf" srcId="{79EB1C3A-976A-4DC2-AE69-1EF16CEEA9C8}" destId="{4881BF3E-80C8-4F20-9B1A-1CD0FBFD3383}" srcOrd="0" destOrd="0" presId="urn:microsoft.com/office/officeart/2005/8/layout/matrix3"/>
    <dgm:cxn modelId="{578BA6D5-8CC0-444A-93E9-03EF7B7018CF}" type="presParOf" srcId="{79EB1C3A-976A-4DC2-AE69-1EF16CEEA9C8}" destId="{A3AF23CB-BB2D-4721-BDE8-AB895A4FA151}" srcOrd="1" destOrd="0" presId="urn:microsoft.com/office/officeart/2005/8/layout/matrix3"/>
    <dgm:cxn modelId="{9B4D034E-5110-427B-A8A3-B65EABA18692}" type="presParOf" srcId="{79EB1C3A-976A-4DC2-AE69-1EF16CEEA9C8}" destId="{B026A59C-823E-4C4D-B2BD-47B21331C9DD}" srcOrd="2" destOrd="0" presId="urn:microsoft.com/office/officeart/2005/8/layout/matrix3"/>
    <dgm:cxn modelId="{67CA449C-D1F6-4C07-A5C3-0E1624FCE42F}" type="presParOf" srcId="{79EB1C3A-976A-4DC2-AE69-1EF16CEEA9C8}" destId="{D608D2DE-0600-4AB1-8762-F138F366753A}" srcOrd="3" destOrd="0" presId="urn:microsoft.com/office/officeart/2005/8/layout/matrix3"/>
    <dgm:cxn modelId="{B2001B92-D04C-4960-84B4-D94ACD8C9F9B}" type="presParOf" srcId="{79EB1C3A-976A-4DC2-AE69-1EF16CEEA9C8}" destId="{FC70CD2D-1503-499B-8175-9FB9A59A43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3A521B-3280-4A9C-9C4B-84E81A14F943}" type="doc">
      <dgm:prSet loTypeId="urn:microsoft.com/office/officeart/2005/8/layout/matrix3" loCatId="matrix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s-ES"/>
        </a:p>
      </dgm:t>
    </dgm:pt>
    <dgm:pt modelId="{372846EF-D3C2-44A1-8FAE-4C5F3833F9BE}">
      <dgm:prSet phldrT="[Texto]"/>
      <dgm:spPr>
        <a:xfrm>
          <a:off x="393321" y="421890"/>
          <a:ext cx="1614686" cy="1614686"/>
        </a:xfr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2955AB1-3C6C-461E-B28E-789ACA7600AA}" type="parTrans" cxnId="{0F4BB886-6DAB-466F-A604-C2618968098A}">
      <dgm:prSet/>
      <dgm:spPr/>
      <dgm:t>
        <a:bodyPr/>
        <a:lstStyle/>
        <a:p>
          <a:endParaRPr lang="es-ES"/>
        </a:p>
      </dgm:t>
    </dgm:pt>
    <dgm:pt modelId="{E181DEC8-1989-494F-96B7-90647E1D7C14}" type="sibTrans" cxnId="{0F4BB886-6DAB-466F-A604-C2618968098A}">
      <dgm:prSet/>
      <dgm:spPr/>
      <dgm:t>
        <a:bodyPr/>
        <a:lstStyle/>
        <a:p>
          <a:endParaRPr lang="es-ES"/>
        </a:p>
      </dgm:t>
    </dgm:pt>
    <dgm:pt modelId="{E5253058-19EA-4ACB-A984-70668D535E29}">
      <dgm:prSet phldrT="[Texto]"/>
      <dgm:spPr>
        <a:xfrm>
          <a:off x="2132214" y="421890"/>
          <a:ext cx="1614686" cy="1614686"/>
        </a:xfr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F2CF7D-AB86-4671-B60A-D7460A2A9AB7}" type="parTrans" cxnId="{B0E67208-DA28-4014-975F-6F9384B116F1}">
      <dgm:prSet/>
      <dgm:spPr/>
      <dgm:t>
        <a:bodyPr/>
        <a:lstStyle/>
        <a:p>
          <a:endParaRPr lang="es-ES"/>
        </a:p>
      </dgm:t>
    </dgm:pt>
    <dgm:pt modelId="{48BCA854-2617-4B7D-9371-E8A2562364AE}" type="sibTrans" cxnId="{B0E67208-DA28-4014-975F-6F9384B116F1}">
      <dgm:prSet/>
      <dgm:spPr/>
      <dgm:t>
        <a:bodyPr/>
        <a:lstStyle/>
        <a:p>
          <a:endParaRPr lang="es-ES"/>
        </a:p>
      </dgm:t>
    </dgm:pt>
    <dgm:pt modelId="{9F8615E2-B6A8-43EA-835A-09CB8D1EAFF5}">
      <dgm:prSet phldrT="[Texto]"/>
      <dgm:spPr>
        <a:xfrm>
          <a:off x="393321" y="2160783"/>
          <a:ext cx="1614686" cy="1614686"/>
        </a:xfr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</a:t>
          </a:r>
          <a:endParaRPr lang="es-E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7C739A-AB30-4676-8CF3-6B6B132A039C}" type="parTrans" cxnId="{B94029A7-4861-404E-9102-03F6CCF8931D}">
      <dgm:prSet/>
      <dgm:spPr/>
      <dgm:t>
        <a:bodyPr/>
        <a:lstStyle/>
        <a:p>
          <a:endParaRPr lang="es-ES"/>
        </a:p>
      </dgm:t>
    </dgm:pt>
    <dgm:pt modelId="{78550571-56AC-41DC-9627-DAB93D30FA06}" type="sibTrans" cxnId="{B94029A7-4861-404E-9102-03F6CCF8931D}">
      <dgm:prSet/>
      <dgm:spPr/>
      <dgm:t>
        <a:bodyPr/>
        <a:lstStyle/>
        <a:p>
          <a:endParaRPr lang="es-ES"/>
        </a:p>
      </dgm:t>
    </dgm:pt>
    <dgm:pt modelId="{77CE8E2A-2D14-4504-B83E-4CC85A051E43}">
      <dgm:prSet phldrT="[Texto]"/>
      <dgm:spPr>
        <a:xfrm>
          <a:off x="2132214" y="2160783"/>
          <a:ext cx="1614686" cy="1614686"/>
        </a:xfr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s-E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</a:t>
          </a:r>
        </a:p>
      </dgm:t>
    </dgm:pt>
    <dgm:pt modelId="{DC750473-0931-4BC9-9277-6E4D17AC2C70}" type="parTrans" cxnId="{3F92C384-41FF-4798-80B8-336B9E43C0C9}">
      <dgm:prSet/>
      <dgm:spPr/>
      <dgm:t>
        <a:bodyPr/>
        <a:lstStyle/>
        <a:p>
          <a:endParaRPr lang="es-ES"/>
        </a:p>
      </dgm:t>
    </dgm:pt>
    <dgm:pt modelId="{AE1F2893-490A-4B35-B4AA-78C6CDE662F2}" type="sibTrans" cxnId="{3F92C384-41FF-4798-80B8-336B9E43C0C9}">
      <dgm:prSet/>
      <dgm:spPr/>
      <dgm:t>
        <a:bodyPr/>
        <a:lstStyle/>
        <a:p>
          <a:endParaRPr lang="es-ES"/>
        </a:p>
      </dgm:t>
    </dgm:pt>
    <dgm:pt modelId="{79EB1C3A-976A-4DC2-AE69-1EF16CEEA9C8}" type="pres">
      <dgm:prSet presAssocID="{B43A521B-3280-4A9C-9C4B-84E81A14F94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81BF3E-80C8-4F20-9B1A-1CD0FBFD3383}" type="pres">
      <dgm:prSet presAssocID="{B43A521B-3280-4A9C-9C4B-84E81A14F943}" presName="diamond" presStyleLbl="bgShp" presStyleIdx="0" presStyleCnt="1" custLinFactNeighborX="-71" custLinFactNeighborY="953"/>
      <dgm:spPr>
        <a:xfrm>
          <a:off x="0" y="57138"/>
          <a:ext cx="4140222" cy="414022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ES"/>
        </a:p>
      </dgm:t>
    </dgm:pt>
    <dgm:pt modelId="{A3AF23CB-BB2D-4721-BDE8-AB895A4FA151}" type="pres">
      <dgm:prSet presAssocID="{B43A521B-3280-4A9C-9C4B-84E81A14F943}" presName="quad1" presStyleLbl="node1" presStyleIdx="0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B026A59C-823E-4C4D-B2BD-47B21331C9DD}" type="pres">
      <dgm:prSet presAssocID="{B43A521B-3280-4A9C-9C4B-84E81A14F943}" presName="quad2" presStyleLbl="node1" presStyleIdx="1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D608D2DE-0600-4AB1-8762-F138F366753A}" type="pres">
      <dgm:prSet presAssocID="{B43A521B-3280-4A9C-9C4B-84E81A14F943}" presName="quad3" presStyleLbl="node1" presStyleIdx="2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  <dgm:pt modelId="{FC70CD2D-1503-499B-8175-9FB9A59A43D5}" type="pres">
      <dgm:prSet presAssocID="{B43A521B-3280-4A9C-9C4B-84E81A14F943}" presName="quad4" presStyleLbl="node1" presStyleIdx="3" presStyleCnt="4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S"/>
        </a:p>
      </dgm:t>
    </dgm:pt>
  </dgm:ptLst>
  <dgm:cxnLst>
    <dgm:cxn modelId="{831281D6-2D23-4503-80A5-A3D60E5E3A91}" type="presOf" srcId="{77CE8E2A-2D14-4504-B83E-4CC85A051E43}" destId="{FC70CD2D-1503-499B-8175-9FB9A59A43D5}" srcOrd="0" destOrd="0" presId="urn:microsoft.com/office/officeart/2005/8/layout/matrix3"/>
    <dgm:cxn modelId="{3F92C384-41FF-4798-80B8-336B9E43C0C9}" srcId="{B43A521B-3280-4A9C-9C4B-84E81A14F943}" destId="{77CE8E2A-2D14-4504-B83E-4CC85A051E43}" srcOrd="3" destOrd="0" parTransId="{DC750473-0931-4BC9-9277-6E4D17AC2C70}" sibTransId="{AE1F2893-490A-4B35-B4AA-78C6CDE662F2}"/>
    <dgm:cxn modelId="{B0E67208-DA28-4014-975F-6F9384B116F1}" srcId="{B43A521B-3280-4A9C-9C4B-84E81A14F943}" destId="{E5253058-19EA-4ACB-A984-70668D535E29}" srcOrd="1" destOrd="0" parTransId="{55F2CF7D-AB86-4671-B60A-D7460A2A9AB7}" sibTransId="{48BCA854-2617-4B7D-9371-E8A2562364AE}"/>
    <dgm:cxn modelId="{ED8B403B-050B-4DCD-ACB0-8F612E479293}" type="presOf" srcId="{9F8615E2-B6A8-43EA-835A-09CB8D1EAFF5}" destId="{D608D2DE-0600-4AB1-8762-F138F366753A}" srcOrd="0" destOrd="0" presId="urn:microsoft.com/office/officeart/2005/8/layout/matrix3"/>
    <dgm:cxn modelId="{3F3642C3-3A0B-4662-8531-DA454A2E3BC6}" type="presOf" srcId="{E5253058-19EA-4ACB-A984-70668D535E29}" destId="{B026A59C-823E-4C4D-B2BD-47B21331C9DD}" srcOrd="0" destOrd="0" presId="urn:microsoft.com/office/officeart/2005/8/layout/matrix3"/>
    <dgm:cxn modelId="{B94029A7-4861-404E-9102-03F6CCF8931D}" srcId="{B43A521B-3280-4A9C-9C4B-84E81A14F943}" destId="{9F8615E2-B6A8-43EA-835A-09CB8D1EAFF5}" srcOrd="2" destOrd="0" parTransId="{F07C739A-AB30-4676-8CF3-6B6B132A039C}" sibTransId="{78550571-56AC-41DC-9627-DAB93D30FA06}"/>
    <dgm:cxn modelId="{D3CD19DA-A44F-4FD9-B284-41DD68FD604A}" type="presOf" srcId="{372846EF-D3C2-44A1-8FAE-4C5F3833F9BE}" destId="{A3AF23CB-BB2D-4721-BDE8-AB895A4FA151}" srcOrd="0" destOrd="0" presId="urn:microsoft.com/office/officeart/2005/8/layout/matrix3"/>
    <dgm:cxn modelId="{0F4BB886-6DAB-466F-A604-C2618968098A}" srcId="{B43A521B-3280-4A9C-9C4B-84E81A14F943}" destId="{372846EF-D3C2-44A1-8FAE-4C5F3833F9BE}" srcOrd="0" destOrd="0" parTransId="{02955AB1-3C6C-461E-B28E-789ACA7600AA}" sibTransId="{E181DEC8-1989-494F-96B7-90647E1D7C14}"/>
    <dgm:cxn modelId="{116D94C5-6FAD-4005-A1FC-F9431FCC85D3}" type="presOf" srcId="{B43A521B-3280-4A9C-9C4B-84E81A14F943}" destId="{79EB1C3A-976A-4DC2-AE69-1EF16CEEA9C8}" srcOrd="0" destOrd="0" presId="urn:microsoft.com/office/officeart/2005/8/layout/matrix3"/>
    <dgm:cxn modelId="{E1D32EDD-9C2C-4B50-AD25-462E6FEE34A1}" type="presParOf" srcId="{79EB1C3A-976A-4DC2-AE69-1EF16CEEA9C8}" destId="{4881BF3E-80C8-4F20-9B1A-1CD0FBFD3383}" srcOrd="0" destOrd="0" presId="urn:microsoft.com/office/officeart/2005/8/layout/matrix3"/>
    <dgm:cxn modelId="{DBA1FFB8-AC2A-42FD-BD92-269709A5B48C}" type="presParOf" srcId="{79EB1C3A-976A-4DC2-AE69-1EF16CEEA9C8}" destId="{A3AF23CB-BB2D-4721-BDE8-AB895A4FA151}" srcOrd="1" destOrd="0" presId="urn:microsoft.com/office/officeart/2005/8/layout/matrix3"/>
    <dgm:cxn modelId="{C7AB14E3-1C14-40EF-9A2A-EDAE2B19398D}" type="presParOf" srcId="{79EB1C3A-976A-4DC2-AE69-1EF16CEEA9C8}" destId="{B026A59C-823E-4C4D-B2BD-47B21331C9DD}" srcOrd="2" destOrd="0" presId="urn:microsoft.com/office/officeart/2005/8/layout/matrix3"/>
    <dgm:cxn modelId="{62B26C94-2362-46D2-A857-44D691738604}" type="presParOf" srcId="{79EB1C3A-976A-4DC2-AE69-1EF16CEEA9C8}" destId="{D608D2DE-0600-4AB1-8762-F138F366753A}" srcOrd="3" destOrd="0" presId="urn:microsoft.com/office/officeart/2005/8/layout/matrix3"/>
    <dgm:cxn modelId="{EA0E14C9-4E8B-4008-BC3F-92B40E50478F}" type="presParOf" srcId="{79EB1C3A-976A-4DC2-AE69-1EF16CEEA9C8}" destId="{FC70CD2D-1503-499B-8175-9FB9A59A43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1BF3E-80C8-4F20-9B1A-1CD0FBFD3383}">
      <dsp:nvSpPr>
        <dsp:cNvPr id="0" name=""/>
        <dsp:cNvSpPr/>
      </dsp:nvSpPr>
      <dsp:spPr>
        <a:xfrm>
          <a:off x="0" y="71437"/>
          <a:ext cx="3857652" cy="385765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3AF23CB-BB2D-4721-BDE8-AB895A4FA151}">
      <dsp:nvSpPr>
        <dsp:cNvPr id="0" name=""/>
        <dsp:cNvSpPr/>
      </dsp:nvSpPr>
      <dsp:spPr>
        <a:xfrm>
          <a:off x="366476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positivos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9919" y="475638"/>
        <a:ext cx="1357598" cy="1357598"/>
      </dsp:txXfrm>
    </dsp:sp>
    <dsp:sp modelId="{B026A59C-823E-4C4D-B2BD-47B21331C9DD}">
      <dsp:nvSpPr>
        <dsp:cNvPr id="0" name=""/>
        <dsp:cNvSpPr/>
      </dsp:nvSpPr>
      <dsp:spPr>
        <a:xfrm>
          <a:off x="1986690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positivos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60133" y="475638"/>
        <a:ext cx="1357598" cy="1357598"/>
      </dsp:txXfrm>
    </dsp:sp>
    <dsp:sp modelId="{D608D2DE-0600-4AB1-8762-F138F366753A}">
      <dsp:nvSpPr>
        <dsp:cNvPr id="0" name=""/>
        <dsp:cNvSpPr/>
      </dsp:nvSpPr>
      <dsp:spPr>
        <a:xfrm>
          <a:off x="366476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Falsos negativos</a:t>
          </a:r>
          <a:endParaRPr lang="es-ES" sz="20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9919" y="2095852"/>
        <a:ext cx="1357598" cy="1357598"/>
      </dsp:txXfrm>
    </dsp:sp>
    <dsp:sp modelId="{FC70CD2D-1503-499B-8175-9FB9A59A43D5}">
      <dsp:nvSpPr>
        <dsp:cNvPr id="0" name=""/>
        <dsp:cNvSpPr/>
      </dsp:nvSpPr>
      <dsp:spPr>
        <a:xfrm>
          <a:off x="1986690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Verdaderos negativos</a:t>
          </a:r>
        </a:p>
      </dsp:txBody>
      <dsp:txXfrm>
        <a:off x="2060133" y="2095852"/>
        <a:ext cx="1357598" cy="13575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81BF3E-80C8-4F20-9B1A-1CD0FBFD3383}">
      <dsp:nvSpPr>
        <dsp:cNvPr id="0" name=""/>
        <dsp:cNvSpPr/>
      </dsp:nvSpPr>
      <dsp:spPr>
        <a:xfrm>
          <a:off x="0" y="71437"/>
          <a:ext cx="3857652" cy="3857652"/>
        </a:xfrm>
        <a:prstGeom prst="diamond">
          <a:avLst/>
        </a:prstGeom>
        <a:gradFill rotWithShape="0">
          <a:gsLst>
            <a:gs pos="0">
              <a:srgbClr val="C0504D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3AF23CB-BB2D-4721-BDE8-AB895A4FA151}">
      <dsp:nvSpPr>
        <dsp:cNvPr id="0" name=""/>
        <dsp:cNvSpPr/>
      </dsp:nvSpPr>
      <dsp:spPr>
        <a:xfrm>
          <a:off x="366476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</a:t>
          </a:r>
          <a:endParaRPr lang="es-ES" sz="6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9919" y="475638"/>
        <a:ext cx="1357598" cy="1357598"/>
      </dsp:txXfrm>
    </dsp:sp>
    <dsp:sp modelId="{B026A59C-823E-4C4D-B2BD-47B21331C9DD}">
      <dsp:nvSpPr>
        <dsp:cNvPr id="0" name=""/>
        <dsp:cNvSpPr/>
      </dsp:nvSpPr>
      <dsp:spPr>
        <a:xfrm>
          <a:off x="1986690" y="402195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b</a:t>
          </a:r>
          <a:endParaRPr lang="es-ES" sz="6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060133" y="475638"/>
        <a:ext cx="1357598" cy="1357598"/>
      </dsp:txXfrm>
    </dsp:sp>
    <dsp:sp modelId="{D608D2DE-0600-4AB1-8762-F138F366753A}">
      <dsp:nvSpPr>
        <dsp:cNvPr id="0" name=""/>
        <dsp:cNvSpPr/>
      </dsp:nvSpPr>
      <dsp:spPr>
        <a:xfrm>
          <a:off x="366476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</a:t>
          </a:r>
          <a:endParaRPr lang="es-ES" sz="6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9919" y="2095852"/>
        <a:ext cx="1357598" cy="1357598"/>
      </dsp:txXfrm>
    </dsp:sp>
    <dsp:sp modelId="{FC70CD2D-1503-499B-8175-9FB9A59A43D5}">
      <dsp:nvSpPr>
        <dsp:cNvPr id="0" name=""/>
        <dsp:cNvSpPr/>
      </dsp:nvSpPr>
      <dsp:spPr>
        <a:xfrm>
          <a:off x="1986690" y="2022409"/>
          <a:ext cx="1504484" cy="1504484"/>
        </a:xfrm>
        <a:prstGeom prst="roundRect">
          <a:avLst/>
        </a:prstGeom>
        <a:gradFill rotWithShape="0">
          <a:gsLst>
            <a:gs pos="0">
              <a:srgbClr val="C0504D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rgbClr>
            </a:gs>
            <a:gs pos="80000">
              <a:srgbClr val="C0504D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rgbClr>
            </a:gs>
            <a:gs pos="100000">
              <a:srgbClr val="C0504D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</a:t>
          </a:r>
        </a:p>
      </dsp:txBody>
      <dsp:txXfrm>
        <a:off x="2060133" y="2095852"/>
        <a:ext cx="1357598" cy="1357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9C554-D462-44FB-A084-44AAEDB13157}" type="datetimeFigureOut">
              <a:rPr lang="es-CL" smtClean="0"/>
              <a:pPr/>
              <a:t>19-04-2023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6BF3B-C353-4CD6-907B-BA8EE9E1E11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597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88C7CD-9A96-410D-AC50-40E6C28B8588}" type="slidenum">
              <a:rPr lang="es-BO" smtClean="0"/>
              <a:pPr/>
              <a:t>2</a:t>
            </a:fld>
            <a:endParaRPr lang="es-BO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373008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5A0D8-4350-4B13-9129-AD1127C4134B}" type="slidenum">
              <a:rPr lang="es-BO" smtClean="0"/>
              <a:pPr/>
              <a:t>31</a:t>
            </a:fld>
            <a:endParaRPr lang="es-BO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165666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4B7F34-7F05-4FA3-AAED-5ADEE3CD18F0}" type="slidenum">
              <a:rPr lang="es-BO" smtClean="0"/>
              <a:pPr/>
              <a:t>32</a:t>
            </a:fld>
            <a:endParaRPr lang="es-BO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127918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7094F2-E4B3-4DE7-B9BF-DEF834C33348}" type="slidenum">
              <a:rPr lang="es-BO" smtClean="0"/>
              <a:pPr/>
              <a:t>33</a:t>
            </a:fld>
            <a:endParaRPr lang="es-BO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339348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6610D-1513-4B28-8C37-9F86BFB06755}" type="slidenum">
              <a:rPr lang="es-BO" smtClean="0"/>
              <a:pPr/>
              <a:t>3</a:t>
            </a:fld>
            <a:endParaRPr lang="es-BO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1312389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E6C233-770C-4441-9A42-A12C69F2B48F}" type="slidenum">
              <a:rPr lang="es-BO" smtClean="0"/>
              <a:pPr/>
              <a:t>4</a:t>
            </a:fld>
            <a:endParaRPr lang="es-BO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2570272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6E4D39-9662-4776-8CE2-9B4B62D6510F}" type="slidenum">
              <a:rPr lang="es-BO" smtClean="0"/>
              <a:pPr/>
              <a:t>5</a:t>
            </a:fld>
            <a:endParaRPr lang="es-BO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2905147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28245B-A5D8-4F1F-9D96-3CD4AA2510F3}" type="slidenum">
              <a:rPr lang="es-BO" smtClean="0"/>
              <a:pPr/>
              <a:t>6</a:t>
            </a:fld>
            <a:endParaRPr lang="es-BO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3625966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E9638-9A6C-4AD1-A40A-93E95864C23E}" type="slidenum">
              <a:rPr lang="es-BO" smtClean="0"/>
              <a:pPr/>
              <a:t>8</a:t>
            </a:fld>
            <a:endParaRPr lang="es-BO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2220415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538599-8867-499E-AEFA-32E4CAB0383D}" type="slidenum">
              <a:rPr lang="es-BO" smtClean="0"/>
              <a:pPr/>
              <a:t>28</a:t>
            </a:fld>
            <a:endParaRPr lang="es-BO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1174555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41CA36-7068-4226-BC9F-05564FEB0403}" type="slidenum">
              <a:rPr lang="es-BO" smtClean="0"/>
              <a:pPr/>
              <a:t>29</a:t>
            </a:fld>
            <a:endParaRPr lang="es-BO" smtClean="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2142820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DCD065-004A-4328-A54E-2DFB61B4EF4E}" type="slidenum">
              <a:rPr lang="es-BO" smtClean="0"/>
              <a:pPr/>
              <a:t>30</a:t>
            </a:fld>
            <a:endParaRPr lang="es-BO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BO" smtClean="0"/>
          </a:p>
        </p:txBody>
      </p:sp>
    </p:spTree>
    <p:extLst>
      <p:ext uri="{BB962C8B-B14F-4D97-AF65-F5344CB8AC3E}">
        <p14:creationId xmlns:p14="http://schemas.microsoft.com/office/powerpoint/2010/main" val="386529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19/04/2023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714348" y="1714488"/>
            <a:ext cx="77724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Sesión 6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722376" y="3685032"/>
            <a:ext cx="7772400" cy="2120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es-CL" sz="3200" dirty="0" smtClean="0"/>
              <a:t>Precisión y certeza. Metodología para el estudio del error.</a:t>
            </a:r>
          </a:p>
          <a:p>
            <a:pPr algn="ctr"/>
            <a:r>
              <a:rPr lang="es-CL" sz="3200" dirty="0"/>
              <a:t>Universo y </a:t>
            </a:r>
            <a:r>
              <a:rPr lang="es-CL" sz="3200" dirty="0" smtClean="0"/>
              <a:t>muestra. Parámetros </a:t>
            </a:r>
            <a:r>
              <a:rPr lang="es-CL" sz="3200" dirty="0"/>
              <a:t>y </a:t>
            </a:r>
            <a:r>
              <a:rPr lang="es-CL" sz="3200" dirty="0" smtClean="0"/>
              <a:t>estimadores. Diseño </a:t>
            </a:r>
            <a:r>
              <a:rPr lang="es-CL" sz="3200" dirty="0" err="1" smtClean="0"/>
              <a:t>muestral</a:t>
            </a:r>
            <a:endParaRPr lang="en-US" sz="3200" dirty="0"/>
          </a:p>
        </p:txBody>
      </p:sp>
      <p:pic>
        <p:nvPicPr>
          <p:cNvPr id="6" name="Imagen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087" y="188640"/>
            <a:ext cx="662319" cy="142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98326" y="755370"/>
            <a:ext cx="4249738" cy="78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Universidad de Chile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/>
              <a:t>Departamento de Antropología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s-ES_tradnl" sz="1600" dirty="0" smtClean="0"/>
              <a:t>Estadística I</a:t>
            </a:r>
            <a:endParaRPr lang="es-CL" sz="1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357818" y="6143644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 smtClean="0"/>
              <a:t>Rodrigo Retamal </a:t>
            </a:r>
            <a:r>
              <a:rPr lang="es-CL" dirty="0" err="1" smtClean="0"/>
              <a:t>Yermani</a:t>
            </a:r>
            <a:endParaRPr lang="es-C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669177"/>
            <a:ext cx="2515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Población o universo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71472" y="1094416"/>
            <a:ext cx="5800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Totalidad de las observaciones individuales sobre las cuales </a:t>
            </a:r>
            <a:r>
              <a:rPr lang="es-CL" u="sng" dirty="0" smtClean="0"/>
              <a:t>se quieren realizar inferencias.</a:t>
            </a:r>
            <a:r>
              <a:rPr lang="es-CL" dirty="0" smtClean="0"/>
              <a:t> ¿Son finitas o infinitas?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571472" y="2026499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Muestra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571472" y="2383689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Colección de observaciones seleccionada de una manera específica</a:t>
            </a:r>
            <a:endParaRPr lang="es-CL" u="sng" dirty="0"/>
          </a:p>
        </p:txBody>
      </p:sp>
      <p:sp>
        <p:nvSpPr>
          <p:cNvPr id="8" name="7 CuadroTexto"/>
          <p:cNvSpPr txBox="1"/>
          <p:nvPr/>
        </p:nvSpPr>
        <p:spPr>
          <a:xfrm>
            <a:off x="571472" y="3228803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Observación </a:t>
            </a:r>
            <a:endParaRPr lang="es-CL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571472" y="3594746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Dato extraído desde una unidad </a:t>
            </a:r>
            <a:r>
              <a:rPr lang="es-CL" dirty="0" err="1" smtClean="0"/>
              <a:t>muestral</a:t>
            </a:r>
            <a:r>
              <a:rPr lang="es-CL" dirty="0" smtClean="0"/>
              <a:t> mínima (observación individual) </a:t>
            </a:r>
            <a:r>
              <a:rPr lang="es-CL" dirty="0" smtClean="0">
                <a:sym typeface="Wingdings" pitchFamily="2" charset="2"/>
              </a:rPr>
              <a:t> la unidad </a:t>
            </a:r>
            <a:r>
              <a:rPr lang="es-CL" dirty="0" err="1" smtClean="0">
                <a:sym typeface="Wingdings" pitchFamily="2" charset="2"/>
              </a:rPr>
              <a:t>muestral</a:t>
            </a:r>
            <a:r>
              <a:rPr lang="es-CL" dirty="0" smtClean="0">
                <a:sym typeface="Wingdings" pitchFamily="2" charset="2"/>
              </a:rPr>
              <a:t> mínima la define el investigador</a:t>
            </a:r>
            <a:endParaRPr lang="es-CL" dirty="0" smtClean="0"/>
          </a:p>
          <a:p>
            <a:r>
              <a:rPr lang="es-CL" dirty="0" err="1" smtClean="0"/>
              <a:t>P.e.</a:t>
            </a:r>
            <a:r>
              <a:rPr lang="es-CL" dirty="0" smtClean="0"/>
              <a:t> esqueletos, cementerios, sitios, países, escuelas, etc.</a:t>
            </a:r>
          </a:p>
          <a:p>
            <a:r>
              <a:rPr lang="es-CL" dirty="0" smtClean="0"/>
              <a:t>Una observación NO es la unidad </a:t>
            </a:r>
            <a:r>
              <a:rPr lang="es-CL" dirty="0" err="1" smtClean="0"/>
              <a:t>muestral</a:t>
            </a:r>
            <a:r>
              <a:rPr lang="es-CL" dirty="0" smtClean="0"/>
              <a:t> mínima </a:t>
            </a:r>
            <a:r>
              <a:rPr lang="es-CL" dirty="0" smtClean="0">
                <a:sym typeface="Wingdings" pitchFamily="2" charset="2"/>
              </a:rPr>
              <a:t> esqueleto tiene diferentes rasgos potencialmente medibles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85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4624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Muestra: conjunto de observaciones. Una muestra pertenece a un universo</a:t>
            </a:r>
            <a:endParaRPr lang="es-CL" sz="2800" dirty="0"/>
          </a:p>
        </p:txBody>
      </p:sp>
      <p:sp>
        <p:nvSpPr>
          <p:cNvPr id="3" name="2 Rectángulo"/>
          <p:cNvSpPr/>
          <p:nvPr/>
        </p:nvSpPr>
        <p:spPr>
          <a:xfrm>
            <a:off x="857224" y="1285860"/>
            <a:ext cx="7286676" cy="421484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Elipse"/>
          <p:cNvSpPr/>
          <p:nvPr/>
        </p:nvSpPr>
        <p:spPr>
          <a:xfrm>
            <a:off x="3857620" y="3214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Elipse"/>
          <p:cNvSpPr/>
          <p:nvPr/>
        </p:nvSpPr>
        <p:spPr>
          <a:xfrm>
            <a:off x="4357686" y="24410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4357686" y="292893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4643438" y="3214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3786182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4857752" y="286963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3986202" y="25124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4643438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4214810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4138602" y="25838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4929190" y="25838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5143504" y="32861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3786182" y="25003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4071934" y="371475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4572000" y="25838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3929058" y="279820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CuadroTexto"/>
          <p:cNvSpPr txBox="1"/>
          <p:nvPr/>
        </p:nvSpPr>
        <p:spPr>
          <a:xfrm>
            <a:off x="800030" y="1142984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s-CL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2928926" y="1643050"/>
            <a:ext cx="3071834" cy="25717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4714876" y="20002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5500694" y="251244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Elipse"/>
          <p:cNvSpPr/>
          <p:nvPr/>
        </p:nvSpPr>
        <p:spPr>
          <a:xfrm>
            <a:off x="5286380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6000760" y="200024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Elipse"/>
          <p:cNvSpPr/>
          <p:nvPr/>
        </p:nvSpPr>
        <p:spPr>
          <a:xfrm>
            <a:off x="5929322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26 Elipse"/>
          <p:cNvSpPr/>
          <p:nvPr/>
        </p:nvSpPr>
        <p:spPr>
          <a:xfrm>
            <a:off x="7429520" y="271462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Elipse"/>
          <p:cNvSpPr/>
          <p:nvPr/>
        </p:nvSpPr>
        <p:spPr>
          <a:xfrm>
            <a:off x="6500826" y="407194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28 Elipse"/>
          <p:cNvSpPr/>
          <p:nvPr/>
        </p:nvSpPr>
        <p:spPr>
          <a:xfrm>
            <a:off x="6715140" y="30003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29 Elipse"/>
          <p:cNvSpPr/>
          <p:nvPr/>
        </p:nvSpPr>
        <p:spPr>
          <a:xfrm>
            <a:off x="4572000" y="428625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Elipse"/>
          <p:cNvSpPr/>
          <p:nvPr/>
        </p:nvSpPr>
        <p:spPr>
          <a:xfrm>
            <a:off x="6000760" y="45720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31 Elipse"/>
          <p:cNvSpPr/>
          <p:nvPr/>
        </p:nvSpPr>
        <p:spPr>
          <a:xfrm>
            <a:off x="5357818" y="46434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32 Elipse"/>
          <p:cNvSpPr/>
          <p:nvPr/>
        </p:nvSpPr>
        <p:spPr>
          <a:xfrm>
            <a:off x="6286512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33 Elipse"/>
          <p:cNvSpPr/>
          <p:nvPr/>
        </p:nvSpPr>
        <p:spPr>
          <a:xfrm>
            <a:off x="6572264" y="222669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34 Elipse"/>
          <p:cNvSpPr/>
          <p:nvPr/>
        </p:nvSpPr>
        <p:spPr>
          <a:xfrm>
            <a:off x="6858016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35 Elipse"/>
          <p:cNvSpPr/>
          <p:nvPr/>
        </p:nvSpPr>
        <p:spPr>
          <a:xfrm>
            <a:off x="6357950" y="26553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36 Elipse"/>
          <p:cNvSpPr/>
          <p:nvPr/>
        </p:nvSpPr>
        <p:spPr>
          <a:xfrm>
            <a:off x="1714480" y="221455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37 Elipse"/>
          <p:cNvSpPr/>
          <p:nvPr/>
        </p:nvSpPr>
        <p:spPr>
          <a:xfrm>
            <a:off x="2224070" y="27362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38 Elipse"/>
          <p:cNvSpPr/>
          <p:nvPr/>
        </p:nvSpPr>
        <p:spPr>
          <a:xfrm>
            <a:off x="2376470" y="288868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Elipse"/>
          <p:cNvSpPr/>
          <p:nvPr/>
        </p:nvSpPr>
        <p:spPr>
          <a:xfrm>
            <a:off x="2643174" y="265532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Elipse"/>
          <p:cNvSpPr/>
          <p:nvPr/>
        </p:nvSpPr>
        <p:spPr>
          <a:xfrm>
            <a:off x="2928926" y="378619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41 Elipse"/>
          <p:cNvSpPr/>
          <p:nvPr/>
        </p:nvSpPr>
        <p:spPr>
          <a:xfrm>
            <a:off x="2214546" y="1643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42 Elipse"/>
          <p:cNvSpPr/>
          <p:nvPr/>
        </p:nvSpPr>
        <p:spPr>
          <a:xfrm>
            <a:off x="1571604" y="257174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43 Elipse"/>
          <p:cNvSpPr/>
          <p:nvPr/>
        </p:nvSpPr>
        <p:spPr>
          <a:xfrm>
            <a:off x="2000232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Elipse"/>
          <p:cNvSpPr/>
          <p:nvPr/>
        </p:nvSpPr>
        <p:spPr>
          <a:xfrm>
            <a:off x="1643042" y="428625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Elipse"/>
          <p:cNvSpPr/>
          <p:nvPr/>
        </p:nvSpPr>
        <p:spPr>
          <a:xfrm>
            <a:off x="1285852" y="307181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Elipse"/>
          <p:cNvSpPr/>
          <p:nvPr/>
        </p:nvSpPr>
        <p:spPr>
          <a:xfrm>
            <a:off x="2500298" y="414338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47 Elipse"/>
          <p:cNvSpPr/>
          <p:nvPr/>
        </p:nvSpPr>
        <p:spPr>
          <a:xfrm>
            <a:off x="2928926" y="457200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48 Elipse"/>
          <p:cNvSpPr/>
          <p:nvPr/>
        </p:nvSpPr>
        <p:spPr>
          <a:xfrm>
            <a:off x="2714612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Elipse"/>
          <p:cNvSpPr/>
          <p:nvPr/>
        </p:nvSpPr>
        <p:spPr>
          <a:xfrm>
            <a:off x="2643174" y="335756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Elipse"/>
          <p:cNvSpPr/>
          <p:nvPr/>
        </p:nvSpPr>
        <p:spPr>
          <a:xfrm>
            <a:off x="3428992" y="164305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Elipse"/>
          <p:cNvSpPr/>
          <p:nvPr/>
        </p:nvSpPr>
        <p:spPr>
          <a:xfrm>
            <a:off x="3143240" y="29410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Elipse"/>
          <p:cNvSpPr/>
          <p:nvPr/>
        </p:nvSpPr>
        <p:spPr>
          <a:xfrm>
            <a:off x="3500430" y="2071678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Elipse"/>
          <p:cNvSpPr/>
          <p:nvPr/>
        </p:nvSpPr>
        <p:spPr>
          <a:xfrm>
            <a:off x="3486136" y="328397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54 Elipse"/>
          <p:cNvSpPr/>
          <p:nvPr/>
        </p:nvSpPr>
        <p:spPr>
          <a:xfrm>
            <a:off x="3929058" y="48577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6" name="55 CuadroTexto"/>
          <p:cNvSpPr txBox="1"/>
          <p:nvPr/>
        </p:nvSpPr>
        <p:spPr>
          <a:xfrm>
            <a:off x="755576" y="5859269"/>
            <a:ext cx="77477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Idealmente la muestra debe ser aleatoria, así se evita sesgo y puede representar el universo</a:t>
            </a:r>
            <a:endParaRPr lang="es-CL" sz="2800" dirty="0"/>
          </a:p>
        </p:txBody>
      </p:sp>
      <p:cxnSp>
        <p:nvCxnSpPr>
          <p:cNvPr id="58" name="57 Conector recto de flecha"/>
          <p:cNvCxnSpPr>
            <a:stCxn id="27" idx="4"/>
            <a:endCxn id="60" idx="0"/>
          </p:cNvCxnSpPr>
          <p:nvPr/>
        </p:nvCxnSpPr>
        <p:spPr>
          <a:xfrm rot="5400000">
            <a:off x="6643702" y="3571876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CuadroTexto"/>
          <p:cNvSpPr txBox="1"/>
          <p:nvPr/>
        </p:nvSpPr>
        <p:spPr>
          <a:xfrm>
            <a:off x="6643702" y="442913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observación</a:t>
            </a:r>
            <a:endParaRPr lang="es-CL" dirty="0"/>
          </a:p>
        </p:txBody>
      </p:sp>
      <p:cxnSp>
        <p:nvCxnSpPr>
          <p:cNvPr id="65" name="64 Conector recto de flecha"/>
          <p:cNvCxnSpPr>
            <a:stCxn id="21" idx="4"/>
            <a:endCxn id="66" idx="0"/>
          </p:cNvCxnSpPr>
          <p:nvPr/>
        </p:nvCxnSpPr>
        <p:spPr>
          <a:xfrm rot="16200000" flipH="1">
            <a:off x="4268388" y="4411272"/>
            <a:ext cx="857256" cy="4643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4429124" y="507207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muestra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221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0232" y="285728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Estimador de una población. Número que resume o caracteriza a una población o una distribución de probabilidades.</a:t>
            </a:r>
            <a:endParaRPr lang="es-CL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71868" y="1071546"/>
            <a:ext cx="23574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 χ σ λ β η γ</a:t>
            </a:r>
            <a:endParaRPr kumimoji="0" lang="es-CL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8628" y="285728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Parámetro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714348" y="1928802"/>
            <a:ext cx="2367422" cy="135732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CuadroTexto"/>
          <p:cNvSpPr txBox="1"/>
          <p:nvPr/>
        </p:nvSpPr>
        <p:spPr>
          <a:xfrm>
            <a:off x="714348" y="1928802"/>
            <a:ext cx="6286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s-CL" sz="4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6744210" y="2000240"/>
            <a:ext cx="1500198" cy="12559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59 CuadroTexto"/>
          <p:cNvSpPr txBox="1"/>
          <p:nvPr/>
        </p:nvSpPr>
        <p:spPr>
          <a:xfrm>
            <a:off x="6885946" y="321468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Muestra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1214414" y="328612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50000"/>
                  </a:schemeClr>
                </a:solidFill>
              </a:rPr>
              <a:t>Universo o población</a:t>
            </a:r>
            <a:endParaRPr lang="es-C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6" name="65 CuadroTexto"/>
          <p:cNvSpPr txBox="1"/>
          <p:nvPr/>
        </p:nvSpPr>
        <p:spPr>
          <a:xfrm>
            <a:off x="611560" y="4139991"/>
            <a:ext cx="26031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esperanza matemática (E)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µ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67" name="66 CuadroTexto"/>
          <p:cNvSpPr txBox="1"/>
          <p:nvPr/>
        </p:nvSpPr>
        <p:spPr>
          <a:xfrm>
            <a:off x="714348" y="5039037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Varianza (V) o </a:t>
            </a:r>
            <a:r>
              <a:rPr lang="es-CL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σ</a:t>
            </a:r>
            <a:r>
              <a:rPr lang="es-CL" sz="24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es-CL" sz="2400" baseline="300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6357950" y="4263479"/>
            <a:ext cx="2390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Media, promedio o </a:t>
            </a:r>
            <a:r>
              <a:rPr lang="es-CL" sz="2400" dirty="0" smtClean="0">
                <a:latin typeface="MS Reference Sans Serif"/>
              </a:rPr>
              <a:t></a:t>
            </a:r>
            <a:endParaRPr lang="es-CL" sz="2400" dirty="0"/>
          </a:p>
        </p:txBody>
      </p:sp>
      <p:sp>
        <p:nvSpPr>
          <p:cNvPr id="69" name="68 CuadroTexto"/>
          <p:cNvSpPr txBox="1"/>
          <p:nvPr/>
        </p:nvSpPr>
        <p:spPr>
          <a:xfrm>
            <a:off x="6357950" y="5075892"/>
            <a:ext cx="267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Desviación estándar o </a:t>
            </a:r>
            <a:r>
              <a:rPr lang="es-CL" dirty="0" err="1" smtClean="0"/>
              <a:t>d.s.</a:t>
            </a:r>
            <a:endParaRPr lang="es-CL" dirty="0"/>
          </a:p>
        </p:txBody>
      </p:sp>
      <p:cxnSp>
        <p:nvCxnSpPr>
          <p:cNvPr id="73" name="72 Conector recto de flecha"/>
          <p:cNvCxnSpPr>
            <a:stCxn id="68" idx="1"/>
            <a:endCxn id="66" idx="3"/>
          </p:cNvCxnSpPr>
          <p:nvPr/>
        </p:nvCxnSpPr>
        <p:spPr>
          <a:xfrm flipH="1">
            <a:off x="3214678" y="4494312"/>
            <a:ext cx="3143272" cy="1501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 de flecha"/>
          <p:cNvCxnSpPr>
            <a:stCxn id="69" idx="1"/>
            <a:endCxn id="67" idx="3"/>
          </p:cNvCxnSpPr>
          <p:nvPr/>
        </p:nvCxnSpPr>
        <p:spPr>
          <a:xfrm flipH="1">
            <a:off x="3214678" y="5260558"/>
            <a:ext cx="3143272" cy="93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 de flecha"/>
          <p:cNvCxnSpPr>
            <a:stCxn id="5" idx="3"/>
            <a:endCxn id="23" idx="2"/>
          </p:cNvCxnSpPr>
          <p:nvPr/>
        </p:nvCxnSpPr>
        <p:spPr>
          <a:xfrm>
            <a:off x="3081770" y="2607463"/>
            <a:ext cx="3662440" cy="20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89 CuadroTexto"/>
          <p:cNvSpPr txBox="1"/>
          <p:nvPr/>
        </p:nvSpPr>
        <p:spPr>
          <a:xfrm>
            <a:off x="3714744" y="535782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Solo estimando!</a:t>
            </a:r>
            <a:endParaRPr lang="es-CL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572264" y="5715016"/>
          <a:ext cx="14954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cuación" r:id="rId3" imgW="330120" imgH="190440" progId="">
                  <p:embed/>
                </p:oleObj>
              </mc:Choice>
              <mc:Fallback>
                <p:oleObj name="Ecuación" r:id="rId3" imgW="330120" imgH="190440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64" y="5715016"/>
                        <a:ext cx="149542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619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Normal Curve Distribution - SAGE Research Metho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980728"/>
            <a:ext cx="8885177" cy="4939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44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44624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Definir el universo de las siguientes preguntas u objetivos</a:t>
            </a:r>
            <a:endParaRPr lang="es-CL" b="1" dirty="0"/>
          </a:p>
        </p:txBody>
      </p:sp>
      <p:sp>
        <p:nvSpPr>
          <p:cNvPr id="3" name="2 Rectángulo"/>
          <p:cNvSpPr/>
          <p:nvPr/>
        </p:nvSpPr>
        <p:spPr>
          <a:xfrm>
            <a:off x="69696" y="620688"/>
            <a:ext cx="6374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¿La atracción física, la confianza, la proximidad física, el reforzamiento de la autoestima y la similitud tienen una influencia significativa en el desarrollo del noviazgo entre jóvenes brasileros?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107504" y="1772816"/>
            <a:ext cx="6230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¿Las series televisivas CSI y “La ley y el orden” exhibieron el último año más escenas sexuales que las telenovelas chilenas?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107504" y="2782669"/>
            <a:ext cx="6014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Our goal was to document song phrases of the white-handed gibbon (</a:t>
            </a:r>
            <a:r>
              <a:rPr lang="en-US" i="1" dirty="0" err="1" smtClean="0"/>
              <a:t>Hylobates</a:t>
            </a:r>
            <a:r>
              <a:rPr lang="en-US" i="1" dirty="0" smtClean="0"/>
              <a:t> </a:t>
            </a:r>
            <a:r>
              <a:rPr lang="en-US" i="1" dirty="0" err="1" smtClean="0"/>
              <a:t>lar</a:t>
            </a:r>
            <a:r>
              <a:rPr lang="en-US" dirty="0" smtClean="0"/>
              <a:t>), an Asian ape that produces elaborate songs, often in well-coordinated male/female duets.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107504" y="3884855"/>
            <a:ext cx="6735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In </a:t>
            </a:r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paper</a:t>
            </a:r>
            <a:r>
              <a:rPr lang="es-CL" dirty="0" smtClean="0"/>
              <a:t> </a:t>
            </a:r>
            <a:r>
              <a:rPr lang="es-CL" dirty="0" err="1" smtClean="0"/>
              <a:t>we</a:t>
            </a:r>
            <a:r>
              <a:rPr lang="es-CL" dirty="0" smtClean="0"/>
              <a:t> </a:t>
            </a:r>
            <a:r>
              <a:rPr lang="es-CL" dirty="0" err="1" smtClean="0"/>
              <a:t>analyze</a:t>
            </a:r>
            <a:r>
              <a:rPr lang="es-CL" dirty="0" smtClean="0"/>
              <a:t> </a:t>
            </a:r>
            <a:r>
              <a:rPr lang="es-CL" dirty="0" err="1" smtClean="0"/>
              <a:t>stable</a:t>
            </a:r>
            <a:r>
              <a:rPr lang="es-CL" dirty="0" smtClean="0"/>
              <a:t> </a:t>
            </a:r>
            <a:r>
              <a:rPr lang="es-CL" dirty="0" err="1" smtClean="0"/>
              <a:t>isotopes</a:t>
            </a:r>
            <a:r>
              <a:rPr lang="es-CL" dirty="0" smtClean="0"/>
              <a:t>, dental and </a:t>
            </a:r>
            <a:r>
              <a:rPr lang="es-CL" dirty="0" err="1" smtClean="0"/>
              <a:t>osteological</a:t>
            </a:r>
            <a:r>
              <a:rPr lang="es-CL" dirty="0" smtClean="0"/>
              <a:t> </a:t>
            </a:r>
            <a:r>
              <a:rPr lang="es-CL" dirty="0" err="1" smtClean="0"/>
              <a:t>information</a:t>
            </a:r>
            <a:r>
              <a:rPr lang="es-CL" dirty="0" smtClean="0"/>
              <a:t> </a:t>
            </a:r>
            <a:r>
              <a:rPr lang="es-CL" dirty="0" err="1" smtClean="0"/>
              <a:t>to</a:t>
            </a:r>
            <a:r>
              <a:rPr lang="es-CL" dirty="0" smtClean="0"/>
              <a:t> </a:t>
            </a:r>
            <a:r>
              <a:rPr lang="es-CL" dirty="0" err="1" smtClean="0"/>
              <a:t>evaluate</a:t>
            </a:r>
            <a:r>
              <a:rPr lang="es-CL" dirty="0" smtClean="0"/>
              <a:t> </a:t>
            </a:r>
            <a:r>
              <a:rPr lang="es-CL" dirty="0" err="1" smtClean="0"/>
              <a:t>if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individuals</a:t>
            </a:r>
            <a:r>
              <a:rPr lang="es-CL" dirty="0" smtClean="0"/>
              <a:t> </a:t>
            </a:r>
            <a:r>
              <a:rPr lang="es-CL" dirty="0" err="1" smtClean="0"/>
              <a:t>that</a:t>
            </a:r>
            <a:r>
              <a:rPr lang="es-CL" dirty="0" smtClean="0"/>
              <a:t> </a:t>
            </a:r>
            <a:r>
              <a:rPr lang="es-CL" dirty="0" err="1" smtClean="0"/>
              <a:t>inhabited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archaeological</a:t>
            </a:r>
            <a:r>
              <a:rPr lang="es-CL" dirty="0" smtClean="0"/>
              <a:t> </a:t>
            </a:r>
            <a:r>
              <a:rPr lang="es-CL" dirty="0" err="1" smtClean="0"/>
              <a:t>site</a:t>
            </a:r>
            <a:r>
              <a:rPr lang="es-CL" dirty="0" smtClean="0"/>
              <a:t> Esquina de </a:t>
            </a:r>
            <a:r>
              <a:rPr lang="es-CL" dirty="0" err="1" smtClean="0"/>
              <a:t>Huajra</a:t>
            </a:r>
            <a:r>
              <a:rPr lang="es-CL" dirty="0" smtClean="0"/>
              <a:t> (Quebrada de Humahuaca, Jujuy) </a:t>
            </a:r>
            <a:r>
              <a:rPr lang="es-CL" dirty="0" err="1" smtClean="0"/>
              <a:t>experienced</a:t>
            </a:r>
            <a:r>
              <a:rPr lang="es-CL" dirty="0" smtClean="0"/>
              <a:t> a </a:t>
            </a:r>
            <a:r>
              <a:rPr lang="es-CL" dirty="0" err="1" smtClean="0"/>
              <a:t>deprived</a:t>
            </a:r>
            <a:r>
              <a:rPr lang="es-CL" dirty="0" smtClean="0"/>
              <a:t> </a:t>
            </a:r>
            <a:r>
              <a:rPr lang="es-CL" dirty="0" err="1" smtClean="0"/>
              <a:t>life</a:t>
            </a:r>
            <a:r>
              <a:rPr lang="es-CL" dirty="0" smtClean="0"/>
              <a:t> </a:t>
            </a:r>
            <a:r>
              <a:rPr lang="es-CL" dirty="0" err="1" smtClean="0"/>
              <a:t>quality</a:t>
            </a:r>
            <a:r>
              <a:rPr lang="es-CL" dirty="0" smtClean="0"/>
              <a:t> </a:t>
            </a:r>
            <a:r>
              <a:rPr lang="es-CL" dirty="0" err="1" smtClean="0"/>
              <a:t>under</a:t>
            </a:r>
            <a:r>
              <a:rPr lang="es-CL" dirty="0" smtClean="0"/>
              <a:t> Inca </a:t>
            </a:r>
            <a:r>
              <a:rPr lang="es-CL" dirty="0" err="1" smtClean="0"/>
              <a:t>administration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7" name="6 Rectángulo"/>
          <p:cNvSpPr/>
          <p:nvPr/>
        </p:nvSpPr>
        <p:spPr>
          <a:xfrm>
            <a:off x="107504" y="5229200"/>
            <a:ext cx="63750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El objetivo general es analizar la vigencia de los rituales en el NOA y el modo en que éstos se materializan a través de las danzas, los movimientos y los gestos rituales, el uso de máscaras y disfraces en distintas comunidades andinas durante el tiempo de Carnaval y en la festividad de la Virgen de la Asunción en </a:t>
            </a:r>
            <a:r>
              <a:rPr lang="es-CL" dirty="0" err="1" smtClean="0"/>
              <a:t>Casabindo</a:t>
            </a:r>
            <a:endParaRPr lang="es-CL" dirty="0"/>
          </a:p>
        </p:txBody>
      </p:sp>
      <p:pic>
        <p:nvPicPr>
          <p:cNvPr id="44034" name="Picture 2" descr="Hylobates lar - Wikipedia, la enciclopedia lib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157440"/>
            <a:ext cx="2776239" cy="1847624"/>
          </a:xfrm>
          <a:prstGeom prst="rect">
            <a:avLst/>
          </a:prstGeom>
          <a:noFill/>
        </p:spPr>
      </p:pic>
      <p:pic>
        <p:nvPicPr>
          <p:cNvPr id="44036" name="Picture 4" descr="Agosto – Mes de la Pachamama – Turismo Sustentable NO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301208"/>
            <a:ext cx="2209428" cy="14729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674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pPr>
              <a:buFontTx/>
              <a:buNone/>
            </a:pPr>
            <a:r>
              <a:rPr lang="es-ES_tradnl">
                <a:cs typeface="Times New Roman" pitchFamily="18" charset="0"/>
              </a:rPr>
              <a:t>	</a:t>
            </a:r>
            <a:endParaRPr lang="es-ES" sz="3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0298" y="142852"/>
            <a:ext cx="4143404" cy="857256"/>
          </a:xfrm>
        </p:spPr>
        <p:txBody>
          <a:bodyPr>
            <a:normAutofit/>
          </a:bodyPr>
          <a:lstStyle/>
          <a:p>
            <a:pPr algn="ctr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_tradnl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TIPOS DE MUESTREO</a:t>
            </a:r>
            <a:endParaRPr lang="es-ES_tradnl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5720" y="1214422"/>
            <a:ext cx="678661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Clr>
                <a:schemeClr val="tx1"/>
              </a:buCl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400" b="1" dirty="0" smtClean="0">
                <a:cs typeface="Times New Roman" pitchFamily="18" charset="0"/>
              </a:rPr>
              <a:t>No probabilístico</a:t>
            </a:r>
            <a:r>
              <a:rPr lang="es-ES" sz="2400" dirty="0" smtClean="0">
                <a:cs typeface="Times New Roman" pitchFamily="18" charset="0"/>
              </a:rPr>
              <a:t>: no </a:t>
            </a:r>
            <a:r>
              <a:rPr lang="es-ES" sz="2400" dirty="0">
                <a:cs typeface="Times New Roman" pitchFamily="18" charset="0"/>
              </a:rPr>
              <a:t>es posible calcular o son nulas las probabilidades de inclusión de todas o algunas unidades en el universo</a:t>
            </a:r>
            <a:r>
              <a:rPr lang="es-ES" sz="2400" b="1" dirty="0" smtClean="0">
                <a:cs typeface="Times New Roman" pitchFamily="18" charset="0"/>
              </a:rPr>
              <a:t>. </a:t>
            </a:r>
            <a:r>
              <a:rPr lang="es-ES" sz="2400" dirty="0" smtClean="0">
                <a:cs typeface="Times New Roman" pitchFamily="18" charset="0"/>
              </a:rPr>
              <a:t>El criterio de elección se basa en el criterio del investigador. Más barato que el probabilístico. No tiene capacidad de predicción o de estimación del error.</a:t>
            </a:r>
          </a:p>
          <a:p>
            <a:pPr algn="just">
              <a:buClr>
                <a:schemeClr val="tx1"/>
              </a:buCl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" sz="2400" dirty="0" smtClean="0">
              <a:cs typeface="Times New Roman" pitchFamily="18" charset="0"/>
            </a:endParaRPr>
          </a:p>
          <a:p>
            <a:pPr algn="just">
              <a:buClr>
                <a:schemeClr val="tx1"/>
              </a:buCl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400" b="1" dirty="0" smtClean="0">
                <a:cs typeface="Times New Roman" pitchFamily="18" charset="0"/>
              </a:rPr>
              <a:t>Probabilístico</a:t>
            </a:r>
            <a:r>
              <a:rPr lang="es-ES" sz="2400" dirty="0" smtClean="0">
                <a:cs typeface="Times New Roman" pitchFamily="18" charset="0"/>
              </a:rPr>
              <a:t>: todas las unidades del universo tienen una probabilidad positiva y conocida de participar en la muestra. </a:t>
            </a:r>
            <a:endParaRPr lang="es-ES_tradnl" sz="24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5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928670"/>
            <a:ext cx="4248472" cy="4572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CL" sz="2400" b="1" dirty="0" smtClean="0">
                <a:latin typeface="Times New Roman" pitchFamily="18" charset="0"/>
                <a:cs typeface="Times New Roman" pitchFamily="18" charset="0"/>
              </a:rPr>
              <a:t>Tipos de muestreo</a:t>
            </a:r>
          </a:p>
          <a:p>
            <a:pPr algn="just"/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Muestreo por conveniencia: Poblaciones accesibles. Muestras lunares.</a:t>
            </a:r>
          </a:p>
          <a:p>
            <a:pPr algn="just"/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L" sz="2400" dirty="0" smtClean="0">
                <a:latin typeface="Times New Roman" pitchFamily="18" charset="0"/>
                <a:cs typeface="Times New Roman" pitchFamily="18" charset="0"/>
              </a:rPr>
              <a:t>Muestreo por juicio: Cuando se supone que la persona encuestada tiene un conocimiento mayor que el resto de la población.</a:t>
            </a:r>
          </a:p>
          <a:p>
            <a:pPr algn="just"/>
            <a:endParaRPr lang="es-CL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16632"/>
            <a:ext cx="8229600" cy="621852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NO PROBABILISTICO</a:t>
            </a:r>
            <a:endParaRPr lang="es-ES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47500" b="75326"/>
          <a:stretch>
            <a:fillRect/>
          </a:stretch>
        </p:blipFill>
        <p:spPr bwMode="auto">
          <a:xfrm>
            <a:off x="5724128" y="1052736"/>
            <a:ext cx="2791782" cy="27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4" name="AutoShape 2" descr="Muestreo discrecional o por juic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Muestreo discrecional o por juic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8" name="Picture 6" descr="Muestreo discrecional o por juicio | Inferencia, Estadistica, Juic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1714" y="4293096"/>
            <a:ext cx="4251899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57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692696"/>
            <a:ext cx="41764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CL" sz="2400" dirty="0" smtClean="0">
                <a:cs typeface="Times New Roman" pitchFamily="18" charset="0"/>
              </a:rPr>
              <a:t>Diseño bola de nieve: poblaciones pequeñas o difíciles de acceder. Se pregunta al entrevistado otro conocido que comparta características de interés.</a:t>
            </a:r>
          </a:p>
          <a:p>
            <a:pPr algn="just">
              <a:buFont typeface="Wingdings" pitchFamily="2" charset="2"/>
              <a:buChar char="Ø"/>
            </a:pPr>
            <a:endParaRPr lang="es-CL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s-CL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s-CL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s-CL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s-CL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CL" sz="2400" dirty="0" smtClean="0">
                <a:cs typeface="Times New Roman" pitchFamily="18" charset="0"/>
              </a:rPr>
              <a:t>Muestreo secuencial: Se toman nuevos casos sólo si están aportando información nueva y útil.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50000" t="24860" b="50000"/>
          <a:stretch>
            <a:fillRect/>
          </a:stretch>
        </p:blipFill>
        <p:spPr bwMode="auto">
          <a:xfrm>
            <a:off x="5292080" y="476671"/>
            <a:ext cx="3435118" cy="356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466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85860"/>
            <a:ext cx="83820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Dos modos: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400" dirty="0">
                <a:latin typeface="Times New Roman" pitchFamily="18" charset="0"/>
                <a:cs typeface="Times New Roman" pitchFamily="18" charset="0"/>
              </a:rPr>
            </a:b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es-ES" sz="2400" dirty="0">
                <a:latin typeface="Times New Roman" pitchFamily="18" charset="0"/>
                <a:cs typeface="Times New Roman" pitchFamily="18" charset="0"/>
              </a:rPr>
            </a:b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Censo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investigan todos los elementos de la población. 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Se obtienen los parámetros de la población. Demanda gran cantidad de 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recursos humanos y financieros.</a:t>
            </a:r>
            <a:br>
              <a:rPr lang="es-ES" sz="2400" dirty="0">
                <a:latin typeface="Times New Roman" pitchFamily="18" charset="0"/>
                <a:cs typeface="Times New Roman" pitchFamily="18" charset="0"/>
              </a:rPr>
            </a:b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Muestreo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: se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Infiere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acerca de la población, a partir de una parte o subconjunto llamada </a:t>
            </a:r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muestra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. Se obtienen estimadores de los parámetros.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400" dirty="0">
                <a:latin typeface="Times New Roman" pitchFamily="18" charset="0"/>
                <a:cs typeface="Times New Roman" pitchFamily="18" charset="0"/>
              </a:rPr>
            </a:br>
            <a:endParaRPr lang="es-ES_tradnl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 sz="2400" dirty="0">
                <a:latin typeface="Times New Roman" pitchFamily="18" charset="0"/>
                <a:cs typeface="Times New Roman" pitchFamily="18" charset="0"/>
              </a:rPr>
              <a:t>	El método para seleccionar la muestra se denomina </a:t>
            </a:r>
            <a:r>
              <a:rPr lang="es-ES_tradnl" sz="2400" b="1" dirty="0">
                <a:latin typeface="Times New Roman" pitchFamily="18" charset="0"/>
                <a:cs typeface="Times New Roman" pitchFamily="18" charset="0"/>
              </a:rPr>
              <a:t>Diseño </a:t>
            </a:r>
            <a:r>
              <a:rPr lang="es-ES_tradnl" sz="2400" b="1" dirty="0" err="1">
                <a:latin typeface="Times New Roman" pitchFamily="18" charset="0"/>
                <a:cs typeface="Times New Roman" pitchFamily="18" charset="0"/>
              </a:rPr>
              <a:t>Muestral</a:t>
            </a:r>
            <a:endParaRPr lang="es-E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14290"/>
            <a:ext cx="7772400" cy="642942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DISEÑO </a:t>
            </a:r>
            <a:r>
              <a:rPr lang="es-ES_tradnl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MUESTRAL PROBABILISTICO</a:t>
            </a:r>
            <a:endParaRPr lang="es-ES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7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pPr>
              <a:buFontTx/>
              <a:buNone/>
            </a:pPr>
            <a:r>
              <a:rPr lang="es-ES_tradnl" dirty="0">
                <a:cs typeface="Times New Roman" pitchFamily="18" charset="0"/>
              </a:rPr>
              <a:t>	</a:t>
            </a:r>
            <a:endParaRPr lang="es-E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7772400" cy="928694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PROBABILÍSTICO</a:t>
            </a:r>
            <a:endParaRPr lang="es-ES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28596" y="1285860"/>
            <a:ext cx="757242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_tradnl" sz="2400" b="1" dirty="0" smtClean="0">
                <a:cs typeface="Times New Roman" pitchFamily="18" charset="0"/>
              </a:rPr>
              <a:t>Propiedades</a:t>
            </a:r>
            <a:endParaRPr lang="es-ES_tradnl" sz="2400" b="1" dirty="0">
              <a:cs typeface="Times New Roman" pitchFamily="18" charset="0"/>
            </a:endParaRPr>
          </a:p>
          <a:p>
            <a:pPr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400" dirty="0">
                <a:cs typeface="Times New Roman" pitchFamily="18" charset="0"/>
              </a:rPr>
              <a:t> </a:t>
            </a:r>
          </a:p>
          <a:p>
            <a:pPr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400" b="1" u="sng" dirty="0">
                <a:cs typeface="Times New Roman" pitchFamily="18" charset="0"/>
              </a:rPr>
              <a:t>Predice </a:t>
            </a:r>
            <a:r>
              <a:rPr lang="es-ES" sz="2400" dirty="0">
                <a:cs typeface="Times New Roman" pitchFamily="18" charset="0"/>
              </a:rPr>
              <a:t>el comportamiento estadístico de las </a:t>
            </a:r>
            <a:r>
              <a:rPr lang="es-ES" sz="2400" dirty="0" smtClean="0">
                <a:cs typeface="Times New Roman" pitchFamily="18" charset="0"/>
              </a:rPr>
              <a:t>estimaciones, </a:t>
            </a:r>
            <a:r>
              <a:rPr lang="es-ES" sz="2400" dirty="0" err="1" smtClean="0">
                <a:cs typeface="Times New Roman" pitchFamily="18" charset="0"/>
              </a:rPr>
              <a:t>permi</a:t>
            </a:r>
            <a:r>
              <a:rPr lang="es-CL" sz="2400" dirty="0" smtClean="0">
                <a:cs typeface="Times New Roman" pitchFamily="18" charset="0"/>
              </a:rPr>
              <a:t>tiendo</a:t>
            </a:r>
            <a:r>
              <a:rPr lang="es-ES" sz="2400" dirty="0" smtClean="0">
                <a:cs typeface="Times New Roman" pitchFamily="18" charset="0"/>
              </a:rPr>
              <a:t> </a:t>
            </a:r>
            <a:r>
              <a:rPr lang="es-CL" sz="2400" dirty="0">
                <a:cs typeface="Times New Roman" pitchFamily="18" charset="0"/>
              </a:rPr>
              <a:t>identificar </a:t>
            </a:r>
            <a:r>
              <a:rPr lang="es-ES" sz="2400" dirty="0" smtClean="0">
                <a:cs typeface="Times New Roman" pitchFamily="18" charset="0"/>
              </a:rPr>
              <a:t>las diferencias</a:t>
            </a:r>
            <a:r>
              <a:rPr lang="es-CL" sz="2400" dirty="0" smtClean="0">
                <a:cs typeface="Times New Roman" pitchFamily="18" charset="0"/>
              </a:rPr>
              <a:t> </a:t>
            </a:r>
            <a:r>
              <a:rPr lang="es-ES" sz="2400" dirty="0" smtClean="0">
                <a:cs typeface="Times New Roman" pitchFamily="18" charset="0"/>
              </a:rPr>
              <a:t>entre </a:t>
            </a:r>
            <a:r>
              <a:rPr lang="es-ES" sz="2400" dirty="0">
                <a:cs typeface="Times New Roman" pitchFamily="18" charset="0"/>
              </a:rPr>
              <a:t>la estimación y el </a:t>
            </a:r>
            <a:r>
              <a:rPr lang="es-ES" sz="2400" dirty="0" smtClean="0">
                <a:cs typeface="Times New Roman" pitchFamily="18" charset="0"/>
              </a:rPr>
              <a:t>parámetro</a:t>
            </a:r>
            <a:r>
              <a:rPr lang="es-ES" sz="2400" dirty="0">
                <a:cs typeface="Times New Roman" pitchFamily="18" charset="0"/>
              </a:rPr>
              <a:t>, </a:t>
            </a:r>
            <a:r>
              <a:rPr lang="es-ES" sz="2400" dirty="0" smtClean="0">
                <a:cs typeface="Times New Roman" pitchFamily="18" charset="0"/>
              </a:rPr>
              <a:t>evaluando la veracidad (confianza</a:t>
            </a:r>
            <a:r>
              <a:rPr lang="es-ES" sz="2400" dirty="0">
                <a:cs typeface="Times New Roman" pitchFamily="18" charset="0"/>
              </a:rPr>
              <a:t>) </a:t>
            </a:r>
            <a:r>
              <a:rPr lang="es-ES" sz="2400" dirty="0" smtClean="0">
                <a:cs typeface="Times New Roman" pitchFamily="18" charset="0"/>
              </a:rPr>
              <a:t>y la precisión (</a:t>
            </a:r>
            <a:r>
              <a:rPr lang="es-ES" sz="2400" dirty="0">
                <a:cs typeface="Times New Roman" pitchFamily="18" charset="0"/>
              </a:rPr>
              <a:t>error de muestreo). </a:t>
            </a:r>
            <a:endParaRPr lang="es-ES_tradnl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" sz="2400" dirty="0">
              <a:cs typeface="Times New Roman" pitchFamily="18" charset="0"/>
            </a:endParaRPr>
          </a:p>
          <a:p>
            <a:pPr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400" dirty="0">
                <a:cs typeface="Times New Roman" pitchFamily="18" charset="0"/>
              </a:rPr>
              <a:t>El diseño de muestreo </a:t>
            </a:r>
            <a:r>
              <a:rPr lang="es-ES" sz="2400" dirty="0" smtClean="0">
                <a:cs typeface="Times New Roman" pitchFamily="18" charset="0"/>
              </a:rPr>
              <a:t>determina </a:t>
            </a:r>
            <a:r>
              <a:rPr lang="es-ES" sz="2400" dirty="0">
                <a:cs typeface="Times New Roman" pitchFamily="18" charset="0"/>
              </a:rPr>
              <a:t>las propiedades estadísticas de los </a:t>
            </a:r>
            <a:r>
              <a:rPr lang="es-ES" sz="2400" dirty="0" smtClean="0">
                <a:cs typeface="Times New Roman" pitchFamily="18" charset="0"/>
              </a:rPr>
              <a:t>estimadores.</a:t>
            </a:r>
            <a:endParaRPr lang="es-ES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71414"/>
            <a:ext cx="8229600" cy="1143000"/>
          </a:xfrm>
        </p:spPr>
        <p:txBody>
          <a:bodyPr/>
          <a:lstStyle/>
          <a:p>
            <a:pPr eaLnBrk="1" hangingPunct="1"/>
            <a:r>
              <a:rPr lang="es-BO" dirty="0" smtClean="0"/>
              <a:t>Desempeño de las mediciones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2760689"/>
            <a:ext cx="3857652" cy="2954327"/>
          </a:xfrm>
        </p:spPr>
        <p:txBody>
          <a:bodyPr>
            <a:normAutofit lnSpcReduction="10000"/>
          </a:bodyPr>
          <a:lstStyle/>
          <a:p>
            <a:pPr lvl="1" eaLnBrk="1" hangingPunct="1"/>
            <a:r>
              <a:rPr lang="es-BO" dirty="0" smtClean="0"/>
              <a:t>Continuas: Peso, talla, concentración de hemoglobina, etc.</a:t>
            </a:r>
          </a:p>
          <a:p>
            <a:pPr lvl="1" eaLnBrk="1" hangingPunct="1">
              <a:buFont typeface="Wingdings" pitchFamily="2" charset="2"/>
              <a:buNone/>
            </a:pPr>
            <a:endParaRPr lang="es-BO" dirty="0" smtClean="0"/>
          </a:p>
          <a:p>
            <a:pPr lvl="1" eaLnBrk="1" hangingPunct="1"/>
            <a:r>
              <a:rPr lang="es-BO" dirty="0" smtClean="0"/>
              <a:t>Discretas (nominales u ordinales): Dolor, género, percepción sobre un tema, etc.</a:t>
            </a:r>
          </a:p>
        </p:txBody>
      </p:sp>
      <p:sp>
        <p:nvSpPr>
          <p:cNvPr id="28676" name="AutoShape 6"/>
          <p:cNvSpPr>
            <a:spLocks/>
          </p:cNvSpPr>
          <p:nvPr/>
        </p:nvSpPr>
        <p:spPr bwMode="auto">
          <a:xfrm>
            <a:off x="4357686" y="2857496"/>
            <a:ext cx="503237" cy="1152525"/>
          </a:xfrm>
          <a:prstGeom prst="rightBrace">
            <a:avLst>
              <a:gd name="adj1" fmla="val 19085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BO">
              <a:solidFill>
                <a:srgbClr val="A50021"/>
              </a:solidFill>
            </a:endParaRPr>
          </a:p>
        </p:txBody>
      </p:sp>
      <p:sp>
        <p:nvSpPr>
          <p:cNvPr id="28677" name="AutoShape 8"/>
          <p:cNvSpPr>
            <a:spLocks/>
          </p:cNvSpPr>
          <p:nvPr/>
        </p:nvSpPr>
        <p:spPr bwMode="auto">
          <a:xfrm>
            <a:off x="4357686" y="4508500"/>
            <a:ext cx="503237" cy="1152525"/>
          </a:xfrm>
          <a:prstGeom prst="rightBrace">
            <a:avLst>
              <a:gd name="adj1" fmla="val 19085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BO">
              <a:solidFill>
                <a:srgbClr val="A50021"/>
              </a:solidFill>
            </a:endParaRPr>
          </a:p>
        </p:txBody>
      </p:sp>
      <p:sp>
        <p:nvSpPr>
          <p:cNvPr id="28678" name="Text Box 9"/>
          <p:cNvSpPr txBox="1">
            <a:spLocks noChangeArrowheads="1"/>
          </p:cNvSpPr>
          <p:nvPr/>
        </p:nvSpPr>
        <p:spPr bwMode="auto">
          <a:xfrm>
            <a:off x="5286380" y="2857496"/>
            <a:ext cx="28082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2400" dirty="0">
                <a:solidFill>
                  <a:srgbClr val="A50021"/>
                </a:solidFill>
              </a:rPr>
              <a:t>Mediciones </a:t>
            </a:r>
            <a:r>
              <a:rPr lang="es-BO" sz="2400" dirty="0" smtClean="0">
                <a:solidFill>
                  <a:srgbClr val="A50021"/>
                </a:solidFill>
              </a:rPr>
              <a:t>obtenidas a partir de instrumentos</a:t>
            </a:r>
            <a:endParaRPr lang="es-BO" sz="2400" dirty="0">
              <a:solidFill>
                <a:srgbClr val="A50021"/>
              </a:solidFill>
            </a:endParaRPr>
          </a:p>
        </p:txBody>
      </p:sp>
      <p:sp>
        <p:nvSpPr>
          <p:cNvPr id="28679" name="Text Box 10"/>
          <p:cNvSpPr txBox="1">
            <a:spLocks noChangeArrowheads="1"/>
          </p:cNvSpPr>
          <p:nvPr/>
        </p:nvSpPr>
        <p:spPr bwMode="auto">
          <a:xfrm>
            <a:off x="5286380" y="4652963"/>
            <a:ext cx="33115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2400" dirty="0">
                <a:solidFill>
                  <a:srgbClr val="A50021"/>
                </a:solidFill>
              </a:rPr>
              <a:t>Mediciones </a:t>
            </a:r>
            <a:r>
              <a:rPr lang="es-BO" sz="2400" dirty="0" smtClean="0">
                <a:solidFill>
                  <a:srgbClr val="A50021"/>
                </a:solidFill>
              </a:rPr>
              <a:t>obtenidas por observación o testimonio</a:t>
            </a:r>
            <a:endParaRPr lang="es-BO" sz="2400" dirty="0">
              <a:solidFill>
                <a:srgbClr val="A5002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13659" y="1353909"/>
            <a:ext cx="73016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BO" sz="3600" dirty="0" smtClean="0"/>
              <a:t>Medir = Asignar valores a las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142984"/>
            <a:ext cx="8286808" cy="3929090"/>
          </a:xfrm>
        </p:spPr>
        <p:txBody>
          <a:bodyPr>
            <a:noAutofit/>
          </a:bodyPr>
          <a:lstStyle/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Representatividad de la muestra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Menor costo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Mayor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rapidez en su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aplicación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Mayor frecuencia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Exactitud similar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Mayor desagregación de los análisis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Mayor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rapidez de publicación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7772400" cy="642942"/>
          </a:xfrm>
        </p:spPr>
        <p:txBody>
          <a:bodyPr/>
          <a:lstStyle/>
          <a:p>
            <a:pPr algn="ctr"/>
            <a:r>
              <a:rPr lang="es-ES" sz="28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VENTAJAS </a:t>
            </a:r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DEL MUESTREO</a:t>
            </a:r>
            <a:endParaRPr lang="es-ES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4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429684" cy="714380"/>
          </a:xfrm>
        </p:spPr>
        <p:txBody>
          <a:bodyPr>
            <a:normAutofit/>
          </a:bodyPr>
          <a:lstStyle/>
          <a:p>
            <a:pPr algn="ctr"/>
            <a:r>
              <a:rPr lang="es-ES_tradnl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METODOLOGIA DEL MUESTREO</a:t>
            </a:r>
            <a:r>
              <a:rPr lang="es-ES" sz="2800" dirty="0" smtClean="0">
                <a:solidFill>
                  <a:schemeClr val="tx1"/>
                </a:solidFill>
                <a:effectLst/>
              </a:rPr>
              <a:t> </a:t>
            </a:r>
            <a:endParaRPr lang="es-E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1268760"/>
            <a:ext cx="6016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es-ES" sz="2800" dirty="0" smtClean="0"/>
              <a:t>Definición objetivos</a:t>
            </a:r>
          </a:p>
          <a:p>
            <a:pPr>
              <a:buFont typeface="Courier New" pitchFamily="49" charset="0"/>
              <a:buChar char="o"/>
            </a:pPr>
            <a:r>
              <a:rPr lang="es-ES" sz="2800" dirty="0" smtClean="0"/>
              <a:t>Diseño metodológico-conceptual </a:t>
            </a:r>
          </a:p>
          <a:p>
            <a:pPr>
              <a:buFont typeface="Courier New" pitchFamily="49" charset="0"/>
              <a:buChar char="o"/>
            </a:pPr>
            <a:r>
              <a:rPr lang="es-ES" sz="2800" dirty="0" smtClean="0"/>
              <a:t>Diseño metodológico del muestreo</a:t>
            </a:r>
          </a:p>
        </p:txBody>
      </p:sp>
    </p:spTree>
    <p:extLst>
      <p:ext uri="{BB962C8B-B14F-4D97-AF65-F5344CB8AC3E}">
        <p14:creationId xmlns:p14="http://schemas.microsoft.com/office/powerpoint/2010/main" val="396865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85720" y="914662"/>
            <a:ext cx="8643998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s-CL" sz="2400" u="sng" dirty="0" smtClean="0"/>
              <a:t>Definición de los objetivos</a:t>
            </a:r>
            <a:r>
              <a:rPr lang="es-CL" sz="2400" dirty="0"/>
              <a:t>: </a:t>
            </a:r>
            <a:r>
              <a:rPr lang="es-ES" sz="2400" b="1" dirty="0" smtClean="0">
                <a:cs typeface="Times New Roman" pitchFamily="18" charset="0"/>
              </a:rPr>
              <a:t>Tema a Investigar</a:t>
            </a:r>
          </a:p>
          <a:p>
            <a:pPr algn="just"/>
            <a:endParaRPr lang="es-ES" sz="2400" b="1" dirty="0" smtClean="0">
              <a:cs typeface="Times New Roman" pitchFamily="18" charset="0"/>
            </a:endParaRPr>
          </a:p>
          <a:p>
            <a:pPr algn="just"/>
            <a:r>
              <a:rPr lang="es-CL" sz="2400" dirty="0" smtClean="0"/>
              <a:t>Factores determinantes, condicionantes.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400" u="sng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400" dirty="0" smtClean="0">
                <a:cs typeface="Times New Roman" pitchFamily="18" charset="0"/>
              </a:rPr>
              <a:t>Condicionantes del Estudio: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2400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cs typeface="Times New Roman" pitchFamily="18" charset="0"/>
              </a:rPr>
              <a:t>Utilidad y oportunidad de la información recogida</a:t>
            </a:r>
          </a:p>
          <a:p>
            <a:pPr algn="just">
              <a:lnSpc>
                <a:spcPct val="90000"/>
              </a:lnSpc>
            </a:pPr>
            <a:endParaRPr lang="es-ES" sz="2400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cs typeface="Times New Roman" pitchFamily="18" charset="0"/>
              </a:rPr>
              <a:t>Análisis de factibilidad económica </a:t>
            </a:r>
          </a:p>
          <a:p>
            <a:pPr algn="just">
              <a:lnSpc>
                <a:spcPct val="90000"/>
              </a:lnSpc>
            </a:pPr>
            <a:endParaRPr lang="es-ES" sz="2400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cs typeface="Times New Roman" pitchFamily="18" charset="0"/>
              </a:rPr>
              <a:t>Plazos estimados para desarrollar el estudio</a:t>
            </a:r>
            <a:endParaRPr lang="es-ES" sz="2400" b="1" dirty="0" smtClean="0">
              <a:cs typeface="Times New Roman" pitchFamily="18" charset="0"/>
            </a:endParaRPr>
          </a:p>
          <a:p>
            <a:pPr algn="just"/>
            <a:endParaRPr lang="es-CL" sz="2400" dirty="0" smtClean="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214446" y="119698"/>
            <a:ext cx="6858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cs typeface="Times New Roman" pitchFamily="18" charset="0"/>
              </a:rPr>
              <a:t>METODOLOGIA DEL MUESTREO</a:t>
            </a:r>
            <a:endParaRPr lang="es-ES" sz="2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4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750875"/>
            <a:ext cx="8215370" cy="555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u="sng" dirty="0" smtClean="0"/>
              <a:t>Diseño metodológico-conceptual</a:t>
            </a:r>
            <a:r>
              <a:rPr lang="es-CL" sz="2400" dirty="0" smtClean="0"/>
              <a:t>: </a:t>
            </a:r>
            <a:r>
              <a:rPr lang="es-CL" sz="2400" b="1" dirty="0" smtClean="0"/>
              <a:t>Tipo de investigación</a:t>
            </a:r>
            <a:r>
              <a:rPr lang="es-CL" sz="2400" dirty="0" smtClean="0"/>
              <a:t>, conceptos, implementación operativa, pruebas piloto, manuales, planificación de recursos.</a:t>
            </a:r>
          </a:p>
          <a:p>
            <a:pPr algn="just"/>
            <a:endParaRPr lang="es-CL" sz="2400" dirty="0" smtClean="0"/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cs typeface="Times New Roman" pitchFamily="18" charset="0"/>
              </a:rPr>
              <a:t>Población objetivo</a:t>
            </a:r>
          </a:p>
          <a:p>
            <a:pPr algn="just">
              <a:lnSpc>
                <a:spcPct val="90000"/>
              </a:lnSpc>
            </a:pPr>
            <a:endParaRPr lang="es-ES" sz="2400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cs typeface="Times New Roman" pitchFamily="18" charset="0"/>
              </a:rPr>
              <a:t>Cobertura geográfica y temática </a:t>
            </a:r>
          </a:p>
          <a:p>
            <a:pPr algn="just">
              <a:lnSpc>
                <a:spcPct val="90000"/>
              </a:lnSpc>
            </a:pPr>
            <a:endParaRPr lang="es-ES" sz="2400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cs typeface="Times New Roman" pitchFamily="18" charset="0"/>
              </a:rPr>
              <a:t>Período de referencia y periodicidad </a:t>
            </a:r>
          </a:p>
          <a:p>
            <a:pPr algn="just">
              <a:lnSpc>
                <a:spcPct val="90000"/>
              </a:lnSpc>
            </a:pPr>
            <a:endParaRPr lang="es-ES" sz="2400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CL" sz="2400" b="1" dirty="0" smtClean="0"/>
              <a:t>Análisis a realizar </a:t>
            </a:r>
            <a:r>
              <a:rPr lang="es-CL" sz="2400" dirty="0" smtClean="0">
                <a:sym typeface="Wingdings" pitchFamily="2" charset="2"/>
              </a:rPr>
              <a:t> distribución probabilística de la información</a:t>
            </a:r>
          </a:p>
          <a:p>
            <a:pPr algn="just">
              <a:lnSpc>
                <a:spcPct val="90000"/>
              </a:lnSpc>
            </a:pPr>
            <a:endParaRPr lang="es-ES" sz="2400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dirty="0" smtClean="0">
                <a:cs typeface="Times New Roman" pitchFamily="18" charset="0"/>
              </a:rPr>
              <a:t>Niveles de Estimación: nacional, regional, urbano, etc.</a:t>
            </a:r>
          </a:p>
          <a:p>
            <a:pPr algn="just">
              <a:lnSpc>
                <a:spcPct val="90000"/>
              </a:lnSpc>
            </a:pPr>
            <a:endParaRPr lang="es-ES" sz="2400" b="1" dirty="0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400" b="1" dirty="0" smtClean="0">
                <a:cs typeface="Times New Roman" pitchFamily="18" charset="0"/>
              </a:rPr>
              <a:t>Precisión de la información </a:t>
            </a:r>
            <a:r>
              <a:rPr lang="es-ES" sz="2400" dirty="0" smtClean="0">
                <a:cs typeface="Times New Roman" pitchFamily="18" charset="0"/>
                <a:sym typeface="Wingdings" pitchFamily="2" charset="2"/>
              </a:rPr>
              <a:t> eventuales sesgos</a:t>
            </a:r>
            <a:endParaRPr lang="es-ES" sz="2400" dirty="0" smtClean="0">
              <a:cs typeface="Times New Roman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14446" y="119698"/>
            <a:ext cx="6858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cs typeface="Times New Roman" pitchFamily="18" charset="0"/>
              </a:rPr>
              <a:t>METODOLOGIA DEL MUESTREO</a:t>
            </a:r>
            <a:endParaRPr lang="es-ES" sz="2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76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974333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u="sng" dirty="0" smtClean="0"/>
              <a:t>Diseño muestral</a:t>
            </a:r>
            <a:r>
              <a:rPr lang="es-CL" sz="2400" dirty="0" smtClean="0"/>
              <a:t>: Construcción del diseño, selección de las variables, estimadores, errores </a:t>
            </a:r>
            <a:r>
              <a:rPr lang="es-CL" sz="2400" dirty="0" err="1" smtClean="0"/>
              <a:t>muestrales</a:t>
            </a:r>
            <a:r>
              <a:rPr lang="es-CL" sz="2400" dirty="0" smtClean="0"/>
              <a:t>, pruebas piloto.</a:t>
            </a:r>
          </a:p>
          <a:p>
            <a:endParaRPr lang="es-CL" sz="2400" dirty="0" smtClean="0"/>
          </a:p>
          <a:p>
            <a:r>
              <a:rPr lang="es-CL" sz="2400" u="sng" dirty="0" smtClean="0"/>
              <a:t>Apoyo de sistemas</a:t>
            </a:r>
            <a:r>
              <a:rPr lang="es-CL" sz="2400" dirty="0" smtClean="0"/>
              <a:t>: cartográfico, informático.</a:t>
            </a:r>
          </a:p>
          <a:p>
            <a:endParaRPr lang="es-CL" sz="2400" dirty="0" smtClean="0"/>
          </a:p>
          <a:p>
            <a:r>
              <a:rPr lang="es-CL" sz="2400" u="sng" dirty="0" smtClean="0"/>
              <a:t>Levantamiento de la información</a:t>
            </a:r>
            <a:r>
              <a:rPr lang="es-CL" sz="2400" dirty="0" smtClean="0"/>
              <a:t>: selección del personal, capacitación, implementación, supervisión.</a:t>
            </a:r>
          </a:p>
          <a:p>
            <a:endParaRPr lang="es-CL" sz="2400" dirty="0" smtClean="0"/>
          </a:p>
          <a:p>
            <a:r>
              <a:rPr lang="es-CL" sz="2400" u="sng" dirty="0" smtClean="0"/>
              <a:t>Procesamiento</a:t>
            </a:r>
            <a:r>
              <a:rPr lang="es-CL" sz="2400" dirty="0" smtClean="0"/>
              <a:t>: manual, codificación y digitación, análisis.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14282" y="214290"/>
            <a:ext cx="853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_tradnl" sz="2800" b="1" dirty="0" smtClean="0">
                <a:cs typeface="Times New Roman" pitchFamily="18" charset="0"/>
              </a:rPr>
              <a:t>METODOLOGIA DEL MUESTREO</a:t>
            </a:r>
            <a:endParaRPr lang="es-ES" sz="2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4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62" y="142852"/>
            <a:ext cx="7772400" cy="714375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PROBABILÍSTICO</a:t>
            </a:r>
            <a:endParaRPr lang="es-ES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2057400"/>
            <a:ext cx="822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_tradnl" sz="2600">
              <a:cs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79512" y="980728"/>
            <a:ext cx="46085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_tradnl" sz="2400" b="1" dirty="0" smtClean="0">
                <a:cs typeface="Times New Roman" pitchFamily="18" charset="0"/>
              </a:rPr>
              <a:t>Tipos de Diseños</a:t>
            </a:r>
            <a:endParaRPr lang="es-ES_tradnl" sz="2400" b="1" dirty="0">
              <a:cs typeface="Times New Roman" pitchFamily="18" charset="0"/>
            </a:endParaRPr>
          </a:p>
          <a:p>
            <a:pPr marL="457200" indent="-457200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CL" sz="2400" dirty="0">
                <a:cs typeface="Times New Roman" pitchFamily="18" charset="0"/>
              </a:rPr>
              <a:t>		</a:t>
            </a:r>
          </a:p>
          <a:p>
            <a:pPr marL="457200" indent="-457200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400" dirty="0" smtClean="0">
                <a:cs typeface="Times New Roman" pitchFamily="18" charset="0"/>
              </a:rPr>
              <a:t>Muestreo </a:t>
            </a:r>
            <a:r>
              <a:rPr lang="es-ES" sz="2400" dirty="0">
                <a:cs typeface="Times New Roman" pitchFamily="18" charset="0"/>
              </a:rPr>
              <a:t>Aleatorio (simple) o muestreo al azar ( M.A.S.)</a:t>
            </a:r>
            <a:r>
              <a:rPr lang="es-CL" sz="2400" dirty="0">
                <a:cs typeface="Times New Roman" pitchFamily="18" charset="0"/>
              </a:rPr>
              <a:t>: todas las unidades tienen igual probabilidad de selección</a:t>
            </a:r>
            <a:r>
              <a:rPr lang="es-CL" sz="2400" dirty="0" smtClean="0"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sz="2400" dirty="0" smtClean="0">
              <a:cs typeface="Times New Roman" pitchFamily="18" charset="0"/>
            </a:endParaRPr>
          </a:p>
          <a:p>
            <a:pPr marL="457200" indent="-457200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CL" sz="2400" dirty="0" smtClean="0">
                <a:cs typeface="Times New Roman" pitchFamily="18" charset="0"/>
              </a:rPr>
              <a:t>			Curso 120 alumnos, se desea muestrear 30. Enumeración. Sorteo.</a:t>
            </a:r>
            <a:endParaRPr lang="es-CL" sz="24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None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" sz="2400" dirty="0"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50000" t="-280" b="75140"/>
          <a:stretch>
            <a:fillRect/>
          </a:stretch>
        </p:blipFill>
        <p:spPr bwMode="auto">
          <a:xfrm>
            <a:off x="5148065" y="1500173"/>
            <a:ext cx="3401378" cy="353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827584" y="573325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Función Aleatorio de Excel: =ALEATORIO()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64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4376" y="71415"/>
            <a:ext cx="7772400" cy="549274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PROBABILÍSTICO</a:t>
            </a:r>
            <a:endParaRPr lang="es-ES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04800" y="2057400"/>
            <a:ext cx="8229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_tradnl" sz="2600">
              <a:cs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071546"/>
            <a:ext cx="4572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000" dirty="0" smtClean="0">
                <a:cs typeface="Times New Roman" pitchFamily="18" charset="0"/>
              </a:rPr>
              <a:t>Muestreo </a:t>
            </a:r>
            <a:r>
              <a:rPr lang="es-ES" sz="2000" dirty="0">
                <a:cs typeface="Times New Roman" pitchFamily="18" charset="0"/>
              </a:rPr>
              <a:t>Aleatorio Sistemático (M.S.)</a:t>
            </a:r>
            <a:r>
              <a:rPr lang="es-CL" sz="2000" dirty="0">
                <a:cs typeface="Times New Roman" pitchFamily="18" charset="0"/>
              </a:rPr>
              <a:t>: Se selecciona al azar el primer elemento de la </a:t>
            </a:r>
            <a:r>
              <a:rPr lang="es-CL" sz="2000" dirty="0" smtClean="0">
                <a:cs typeface="Times New Roman" pitchFamily="18" charset="0"/>
              </a:rPr>
              <a:t>muestra. Intervalos regulares.</a:t>
            </a: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sz="2000" dirty="0" smtClean="0">
              <a:cs typeface="Times New Roman" pitchFamily="18" charset="0"/>
            </a:endParaRPr>
          </a:p>
          <a:p>
            <a:pPr marL="457200" indent="-457200"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CL" sz="2000" dirty="0" smtClean="0">
                <a:cs typeface="Times New Roman" pitchFamily="18" charset="0"/>
              </a:rPr>
              <a:t>			Curso: se enumeran del 1 al 120. Se calcula el intervalo constante entre cada individuo. Se sortean nº del 1 al 4. Arqueología </a:t>
            </a:r>
            <a:r>
              <a:rPr lang="es-CL" sz="2000" dirty="0" smtClean="0">
                <a:cs typeface="Times New Roman" pitchFamily="18" charset="0"/>
                <a:sym typeface="Wingdings" pitchFamily="2" charset="2"/>
              </a:rPr>
              <a:t> grilla de pozos</a:t>
            </a:r>
            <a:r>
              <a:rPr lang="es-CL" sz="2000" dirty="0" smtClean="0">
                <a:cs typeface="Times New Roman" pitchFamily="18" charset="0"/>
              </a:rPr>
              <a:t>.</a:t>
            </a:r>
          </a:p>
          <a:p>
            <a:pPr marL="457200" indent="-457200"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sz="2000" dirty="0" smtClean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sz="2000" dirty="0" smtClean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000" dirty="0" smtClean="0">
                <a:cs typeface="Times New Roman" pitchFamily="18" charset="0"/>
              </a:rPr>
              <a:t>Muestreo con Probabilidades Proporcionales a un tamaño (M.P.P.T.)</a:t>
            </a:r>
            <a:r>
              <a:rPr lang="es-CL" sz="2000" dirty="0" smtClean="0">
                <a:cs typeface="Times New Roman" pitchFamily="18" charset="0"/>
              </a:rPr>
              <a:t>: algunos elementos de la muestra tienen mayor probabilidad de selección.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61675" t="30941" r="10998" b="61633"/>
          <a:stretch>
            <a:fillRect/>
          </a:stretch>
        </p:blipFill>
        <p:spPr bwMode="auto">
          <a:xfrm>
            <a:off x="5844055" y="2708920"/>
            <a:ext cx="2688385" cy="112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 descr="C:\Documents and Settings\rodrigo.PORTATIL\Escritorio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692695"/>
            <a:ext cx="3450154" cy="2481499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914601"/>
            <a:ext cx="2701256" cy="2788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4520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71437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MUESTREO PROBABILÍSTICO</a:t>
            </a:r>
            <a:endParaRPr lang="es-ES" sz="32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79512" y="1196752"/>
            <a:ext cx="413995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000" dirty="0" smtClean="0">
                <a:cs typeface="Times New Roman" pitchFamily="18" charset="0"/>
              </a:rPr>
              <a:t>Muestreo </a:t>
            </a:r>
            <a:r>
              <a:rPr lang="es-ES" sz="2000" dirty="0">
                <a:cs typeface="Times New Roman" pitchFamily="18" charset="0"/>
              </a:rPr>
              <a:t>Aleatorio </a:t>
            </a:r>
            <a:r>
              <a:rPr lang="es-ES" sz="2000" dirty="0" smtClean="0">
                <a:cs typeface="Times New Roman" pitchFamily="18" charset="0"/>
              </a:rPr>
              <a:t>Estratificado (M.E</a:t>
            </a:r>
            <a:r>
              <a:rPr lang="es-ES" sz="2000" dirty="0">
                <a:cs typeface="Times New Roman" pitchFamily="18" charset="0"/>
              </a:rPr>
              <a:t>.)</a:t>
            </a:r>
            <a:r>
              <a:rPr lang="es-CL" sz="2000" dirty="0">
                <a:cs typeface="Times New Roman" pitchFamily="18" charset="0"/>
              </a:rPr>
              <a:t>: Se divide la población en estratos </a:t>
            </a:r>
            <a:r>
              <a:rPr lang="es-CL" sz="2000" dirty="0" smtClean="0">
                <a:cs typeface="Times New Roman" pitchFamily="18" charset="0"/>
              </a:rPr>
              <a:t>homogéneos </a:t>
            </a:r>
            <a:r>
              <a:rPr lang="es-CL" sz="2000" dirty="0">
                <a:cs typeface="Times New Roman" pitchFamily="18" charset="0"/>
              </a:rPr>
              <a:t>dentro y </a:t>
            </a:r>
            <a:r>
              <a:rPr lang="es-CL" sz="2000" dirty="0" smtClean="0">
                <a:cs typeface="Times New Roman" pitchFamily="18" charset="0"/>
              </a:rPr>
              <a:t>heterogéneos </a:t>
            </a:r>
            <a:r>
              <a:rPr lang="es-CL" sz="2000" dirty="0">
                <a:cs typeface="Times New Roman" pitchFamily="18" charset="0"/>
              </a:rPr>
              <a:t>entre ellos</a:t>
            </a:r>
            <a:r>
              <a:rPr lang="es-CL" sz="2000" dirty="0" smtClean="0"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sz="2000" dirty="0" smtClean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sz="2000" dirty="0" smtClean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sz="2000" dirty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None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ES" sz="2000" dirty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000" dirty="0">
                <a:cs typeface="Times New Roman" pitchFamily="18" charset="0"/>
              </a:rPr>
              <a:t>Muestreo Aleatorio </a:t>
            </a:r>
            <a:r>
              <a:rPr lang="es-ES" sz="2000" dirty="0" smtClean="0">
                <a:cs typeface="Times New Roman" pitchFamily="18" charset="0"/>
              </a:rPr>
              <a:t>por conglomerado (M.C</a:t>
            </a:r>
            <a:r>
              <a:rPr lang="es-ES" sz="2000" dirty="0">
                <a:cs typeface="Times New Roman" pitchFamily="18" charset="0"/>
              </a:rPr>
              <a:t>.)</a:t>
            </a:r>
            <a:r>
              <a:rPr lang="es-CL" sz="2000" dirty="0">
                <a:cs typeface="Times New Roman" pitchFamily="18" charset="0"/>
              </a:rPr>
              <a:t>: se divide el marco en agrupaciones o conglomerados de </a:t>
            </a:r>
            <a:r>
              <a:rPr lang="es-CL" sz="2000" dirty="0" smtClean="0">
                <a:cs typeface="Times New Roman" pitchFamily="18" charset="0"/>
              </a:rPr>
              <a:t>elementos. Homogeneidad y heterogeneidad de los conglomerados.</a:t>
            </a:r>
          </a:p>
          <a:p>
            <a:pPr marL="457200" indent="-457200" algn="just">
              <a:buFont typeface="Wingdings" pitchFamily="2" charset="2"/>
              <a:buChar char="ü"/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endParaRPr lang="es-CL" sz="2000" dirty="0">
              <a:cs typeface="Times New Roman" pitchFamily="18" charset="0"/>
            </a:endParaRPr>
          </a:p>
        </p:txBody>
      </p:sp>
      <p:pic>
        <p:nvPicPr>
          <p:cNvPr id="18434" name="Picture 2" descr="Técnicas de Muestreo sobre una Población a Estudio"/>
          <p:cNvPicPr>
            <a:picLocks noChangeAspect="1" noChangeArrowheads="1"/>
          </p:cNvPicPr>
          <p:nvPr/>
        </p:nvPicPr>
        <p:blipFill>
          <a:blip r:embed="rId2" cstate="print"/>
          <a:srcRect l="1986" t="6452" b="6452"/>
          <a:stretch>
            <a:fillRect/>
          </a:stretch>
        </p:blipFill>
        <p:spPr bwMode="auto">
          <a:xfrm>
            <a:off x="4716016" y="3689982"/>
            <a:ext cx="4130677" cy="2259298"/>
          </a:xfrm>
          <a:prstGeom prst="rect">
            <a:avLst/>
          </a:prstGeom>
          <a:noFill/>
        </p:spPr>
      </p:pic>
      <p:sp>
        <p:nvSpPr>
          <p:cNvPr id="12" name="11 Rectángulo"/>
          <p:cNvSpPr/>
          <p:nvPr/>
        </p:nvSpPr>
        <p:spPr>
          <a:xfrm>
            <a:off x="251520" y="6095037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tabLst>
                <a:tab pos="-228600" algn="l"/>
                <a:tab pos="228600" algn="l"/>
                <a:tab pos="4572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029200" algn="l"/>
                <a:tab pos="5257800" algn="l"/>
                <a:tab pos="5486400" algn="l"/>
                <a:tab pos="5715000" algn="l"/>
                <a:tab pos="5943600" algn="l"/>
                <a:tab pos="6172200" algn="l"/>
              </a:tabLst>
            </a:pPr>
            <a:r>
              <a:rPr lang="es-ES" sz="2000" dirty="0" smtClean="0">
                <a:cs typeface="Times New Roman" pitchFamily="18" charset="0"/>
              </a:rPr>
              <a:t>Estos diseños probabilísticos básicos se combinan</a:t>
            </a:r>
            <a:r>
              <a:rPr lang="es-ES_tradnl" sz="2000" dirty="0" smtClean="0">
                <a:cs typeface="Times New Roman" pitchFamily="18" charset="0"/>
              </a:rPr>
              <a:t> </a:t>
            </a:r>
            <a:r>
              <a:rPr lang="es-ES" sz="2000" dirty="0" smtClean="0">
                <a:cs typeface="Times New Roman" pitchFamily="18" charset="0"/>
              </a:rPr>
              <a:t>permitiendo definir otros diseños más complejos: diseños </a:t>
            </a:r>
            <a:r>
              <a:rPr lang="es-ES" sz="2000" dirty="0" err="1" smtClean="0">
                <a:cs typeface="Times New Roman" pitchFamily="18" charset="0"/>
              </a:rPr>
              <a:t>bietápicos</a:t>
            </a:r>
            <a:r>
              <a:rPr lang="es-ES" sz="2000" dirty="0" smtClean="0">
                <a:cs typeface="Times New Roman" pitchFamily="18" charset="0"/>
              </a:rPr>
              <a:t> y </a:t>
            </a:r>
            <a:r>
              <a:rPr lang="es-ES" sz="2000" dirty="0" err="1" smtClean="0">
                <a:cs typeface="Times New Roman" pitchFamily="18" charset="0"/>
              </a:rPr>
              <a:t>polietápicos</a:t>
            </a:r>
            <a:r>
              <a:rPr lang="es-ES" sz="2000" dirty="0" smtClean="0">
                <a:cs typeface="Times New Roman" pitchFamily="18" charset="0"/>
              </a:rPr>
              <a:t>.</a:t>
            </a:r>
            <a:endParaRPr lang="es-ES_tradnl" sz="2000" dirty="0"/>
          </a:p>
        </p:txBody>
      </p:sp>
      <p:pic>
        <p:nvPicPr>
          <p:cNvPr id="18436" name="Picture 4" descr="Muestreo estratificado y por conglomerados, cluster, racimo ..."/>
          <p:cNvPicPr>
            <a:picLocks noChangeAspect="1" noChangeArrowheads="1"/>
          </p:cNvPicPr>
          <p:nvPr/>
        </p:nvPicPr>
        <p:blipFill>
          <a:blip r:embed="rId3" cstate="print"/>
          <a:srcRect l="13152" t="13514" r="16916" b="8108"/>
          <a:stretch>
            <a:fillRect/>
          </a:stretch>
        </p:blipFill>
        <p:spPr bwMode="auto">
          <a:xfrm>
            <a:off x="4666355" y="908720"/>
            <a:ext cx="4226125" cy="26642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12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mtClean="0"/>
              <a:t>Condiciones de una prueba ideal</a:t>
            </a:r>
          </a:p>
        </p:txBody>
      </p:sp>
      <p:graphicFrame>
        <p:nvGraphicFramePr>
          <p:cNvPr id="8" name="6 Marcador de contenido"/>
          <p:cNvGraphicFramePr>
            <a:graphicFrameLocks/>
          </p:cNvGraphicFramePr>
          <p:nvPr/>
        </p:nvGraphicFramePr>
        <p:xfrm>
          <a:off x="4429124" y="2428868"/>
          <a:ext cx="385765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92888" name="Group 24"/>
          <p:cNvGraphicFramePr>
            <a:graphicFrameLocks noGrp="1"/>
          </p:cNvGraphicFramePr>
          <p:nvPr/>
        </p:nvGraphicFramePr>
        <p:xfrm>
          <a:off x="4845050" y="1858963"/>
          <a:ext cx="2995613" cy="857250"/>
        </p:xfrm>
        <a:graphic>
          <a:graphicData uri="http://schemas.openxmlformats.org/drawingml/2006/table">
            <a:tbl>
              <a:tblPr/>
              <a:tblGrid>
                <a:gridCol w="153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664650" y="3024755"/>
          <a:ext cx="1022392" cy="2808628"/>
        </p:xfrm>
        <a:graphic>
          <a:graphicData uri="http://schemas.openxmlformats.org/drawingml/2006/table">
            <a:tbl>
              <a:tblPr firstRow="1" bandRow="1"/>
              <a:tblGrid>
                <a:gridCol w="511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4314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PRUEBA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Positivo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31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Negativo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2 Marcador de texto"/>
          <p:cNvSpPr txBox="1">
            <a:spLocks/>
          </p:cNvSpPr>
          <p:nvPr/>
        </p:nvSpPr>
        <p:spPr>
          <a:xfrm>
            <a:off x="457200" y="1789113"/>
            <a:ext cx="4040188" cy="6397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80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Validez de una prueba</a:t>
            </a:r>
          </a:p>
        </p:txBody>
      </p:sp>
      <p:sp>
        <p:nvSpPr>
          <p:cNvPr id="62477" name="3 Marcador de contenido"/>
          <p:cNvSpPr txBox="1">
            <a:spLocks/>
          </p:cNvSpPr>
          <p:nvPr/>
        </p:nvSpPr>
        <p:spPr bwMode="auto">
          <a:xfrm>
            <a:off x="457200" y="2549525"/>
            <a:ext cx="31146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Capacidad de una prueba diagnóstica de distinguir entre aquellos que presentan una determinada enfermedad de aquellos que no la presentan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Sensibilidad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AutoNum type="arabicPeriod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Especificidad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63491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Población hipotética : 1000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100 presentan una enfermedad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900 no presentan la enfermedad</a:t>
            </a:r>
          </a:p>
        </p:txBody>
      </p:sp>
      <p:sp>
        <p:nvSpPr>
          <p:cNvPr id="15" name="14 Llamada de flecha hacia arriba"/>
          <p:cNvSpPr/>
          <p:nvPr/>
        </p:nvSpPr>
        <p:spPr>
          <a:xfrm>
            <a:off x="698472" y="4244128"/>
            <a:ext cx="2786082" cy="1980115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gradFill rotWithShape="1">
            <a:gsLst>
              <a:gs pos="0">
                <a:srgbClr val="4BACC6">
                  <a:shade val="51000"/>
                  <a:satMod val="130000"/>
                </a:srgbClr>
              </a:gs>
              <a:gs pos="80000">
                <a:srgbClr val="4BACC6">
                  <a:shade val="93000"/>
                  <a:satMod val="130000"/>
                </a:srgbClr>
              </a:gs>
              <a:gs pos="100000">
                <a:srgbClr val="4BACC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kern="0" dirty="0">
                <a:solidFill>
                  <a:sysClr val="window" lastClr="FFFFFF"/>
                </a:solidFill>
                <a:latin typeface="Calibri"/>
              </a:rPr>
              <a:t>Prueba diagnóstica, discriminar la presencia de enfermedad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kern="0" dirty="0">
              <a:solidFill>
                <a:sysClr val="window" lastClr="FFFFFF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eaLnBrk="1" hangingPunct="1"/>
            <a:r>
              <a:rPr lang="es-BO" dirty="0" smtClean="0"/>
              <a:t>Desempeño de las mediciones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149725"/>
            <a:ext cx="4105151" cy="1636729"/>
          </a:xfrm>
        </p:spPr>
        <p:txBody>
          <a:bodyPr/>
          <a:lstStyle/>
          <a:p>
            <a:pPr eaLnBrk="1" hangingPunct="1"/>
            <a:r>
              <a:rPr lang="es-BO" sz="2400" dirty="0" smtClean="0"/>
              <a:t>Grado en que el valor obtenido después del proceso de medición se acerque al verdadero valor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4149725"/>
            <a:ext cx="4244975" cy="1993919"/>
          </a:xfrm>
        </p:spPr>
        <p:txBody>
          <a:bodyPr/>
          <a:lstStyle/>
          <a:p>
            <a:pPr eaLnBrk="1" hangingPunct="1"/>
            <a:r>
              <a:rPr lang="es-BO" sz="2400" dirty="0" smtClean="0"/>
              <a:t>Grado en que se obtendrían valores similares al aplicar el proceso de medición en varias ocasiones de varias mediciones</a:t>
            </a:r>
          </a:p>
        </p:txBody>
      </p:sp>
      <p:sp>
        <p:nvSpPr>
          <p:cNvPr id="29701" name="Oval 6"/>
          <p:cNvSpPr>
            <a:spLocks noChangeArrowheads="1"/>
          </p:cNvSpPr>
          <p:nvPr/>
        </p:nvSpPr>
        <p:spPr bwMode="auto">
          <a:xfrm>
            <a:off x="827584" y="1916832"/>
            <a:ext cx="2952328" cy="1367706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s-BO" sz="2800" dirty="0" smtClean="0">
                <a:solidFill>
                  <a:srgbClr val="000000"/>
                </a:solidFill>
              </a:rPr>
              <a:t>Veracidad,</a:t>
            </a:r>
          </a:p>
          <a:p>
            <a:pPr algn="ctr"/>
            <a:r>
              <a:rPr lang="es-BO" sz="2800" dirty="0" smtClean="0">
                <a:solidFill>
                  <a:srgbClr val="000000"/>
                </a:solidFill>
              </a:rPr>
              <a:t>Validez o</a:t>
            </a:r>
          </a:p>
          <a:p>
            <a:pPr algn="ctr"/>
            <a:r>
              <a:rPr lang="es-BO" sz="2800" dirty="0" smtClean="0">
                <a:solidFill>
                  <a:srgbClr val="000000"/>
                </a:solidFill>
              </a:rPr>
              <a:t>Certeza</a:t>
            </a:r>
            <a:endParaRPr lang="es-BO" sz="2800" dirty="0">
              <a:solidFill>
                <a:srgbClr val="000000"/>
              </a:solidFill>
            </a:endParaRPr>
          </a:p>
        </p:txBody>
      </p:sp>
      <p:sp>
        <p:nvSpPr>
          <p:cNvPr id="29702" name="Oval 7"/>
          <p:cNvSpPr>
            <a:spLocks noChangeArrowheads="1"/>
          </p:cNvSpPr>
          <p:nvPr/>
        </p:nvSpPr>
        <p:spPr bwMode="auto">
          <a:xfrm>
            <a:off x="5508104" y="1916832"/>
            <a:ext cx="2505596" cy="1180381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es-BO" sz="2800" dirty="0">
                <a:solidFill>
                  <a:srgbClr val="000000"/>
                </a:solidFill>
              </a:rPr>
              <a:t>Precisión</a:t>
            </a:r>
          </a:p>
        </p:txBody>
      </p:sp>
      <p:sp>
        <p:nvSpPr>
          <p:cNvPr id="29703" name="AutoShape 8"/>
          <p:cNvSpPr>
            <a:spLocks/>
          </p:cNvSpPr>
          <p:nvPr/>
        </p:nvSpPr>
        <p:spPr bwMode="auto">
          <a:xfrm rot="5400000">
            <a:off x="4000496" y="-949808"/>
            <a:ext cx="1071570" cy="4500594"/>
          </a:xfrm>
          <a:prstGeom prst="leftBrace">
            <a:avLst>
              <a:gd name="adj1" fmla="val 6813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cxnSp>
        <p:nvCxnSpPr>
          <p:cNvPr id="29704" name="AutoShape 10"/>
          <p:cNvCxnSpPr>
            <a:cxnSpLocks noChangeShapeType="1"/>
            <a:stCxn id="29701" idx="4"/>
            <a:endCxn id="29699" idx="0"/>
          </p:cNvCxnSpPr>
          <p:nvPr/>
        </p:nvCxnSpPr>
        <p:spPr bwMode="auto">
          <a:xfrm flipH="1">
            <a:off x="2303401" y="3284538"/>
            <a:ext cx="347" cy="865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9705" name="AutoShape 11"/>
          <p:cNvCxnSpPr>
            <a:cxnSpLocks noChangeShapeType="1"/>
            <a:stCxn id="29702" idx="4"/>
            <a:endCxn id="29700" idx="0"/>
          </p:cNvCxnSpPr>
          <p:nvPr/>
        </p:nvCxnSpPr>
        <p:spPr bwMode="auto">
          <a:xfrm>
            <a:off x="6760902" y="3097213"/>
            <a:ext cx="9786" cy="1052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64515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Población hipotética : 1000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100 presentan una enfermedad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900 no presentan la enfermedad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80 personas correctamente discriminadas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20 fueron mal clasificados</a:t>
            </a:r>
          </a:p>
        </p:txBody>
      </p:sp>
      <p:graphicFrame>
        <p:nvGraphicFramePr>
          <p:cNvPr id="293905" name="Group 17"/>
          <p:cNvGraphicFramePr>
            <a:graphicFrameLocks noGrp="1"/>
          </p:cNvGraphicFramePr>
          <p:nvPr/>
        </p:nvGraphicFramePr>
        <p:xfrm>
          <a:off x="5013325" y="1958975"/>
          <a:ext cx="2390775" cy="731520"/>
        </p:xfrm>
        <a:graphic>
          <a:graphicData uri="http://schemas.openxmlformats.org/drawingml/2006/table">
            <a:tbl>
              <a:tblPr/>
              <a:tblGrid>
                <a:gridCol w="122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4143372" y="2845305"/>
          <a:ext cx="867584" cy="2143140"/>
        </p:xfrm>
        <a:graphic>
          <a:graphicData uri="http://schemas.openxmlformats.org/drawingml/2006/table">
            <a:tbl>
              <a:tblPr firstRow="1" bandRow="1"/>
              <a:tblGrid>
                <a:gridCol w="433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1570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PRUEBA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Positivo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57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Negativo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9 Marcador de contenido"/>
          <p:cNvGraphicFramePr>
            <a:graphicFrameLocks/>
          </p:cNvGraphicFramePr>
          <p:nvPr/>
        </p:nvGraphicFramePr>
        <p:xfrm>
          <a:off x="5106928" y="2857497"/>
          <a:ext cx="3429024" cy="3143271"/>
        </p:xfrm>
        <a:graphic>
          <a:graphicData uri="http://schemas.openxmlformats.org/drawingml/2006/table">
            <a:tbl>
              <a:tblPr/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80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20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900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3"/>
          <p:cNvSpPr>
            <a:spLocks noChangeArrowheads="1"/>
          </p:cNvSpPr>
          <p:nvPr/>
        </p:nvSpPr>
        <p:spPr bwMode="auto">
          <a:xfrm>
            <a:off x="5076825" y="2852738"/>
            <a:ext cx="1150938" cy="3455987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BO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graphicFrame>
        <p:nvGraphicFramePr>
          <p:cNvPr id="294916" name="Group 4"/>
          <p:cNvGraphicFramePr>
            <a:graphicFrameLocks noGrp="1"/>
          </p:cNvGraphicFramePr>
          <p:nvPr/>
        </p:nvGraphicFramePr>
        <p:xfrm>
          <a:off x="5013325" y="1958975"/>
          <a:ext cx="2390775" cy="731520"/>
        </p:xfrm>
        <a:graphic>
          <a:graphicData uri="http://schemas.openxmlformats.org/drawingml/2006/table">
            <a:tbl>
              <a:tblPr/>
              <a:tblGrid>
                <a:gridCol w="122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4143372" y="2845305"/>
          <a:ext cx="867584" cy="2143140"/>
        </p:xfrm>
        <a:graphic>
          <a:graphicData uri="http://schemas.openxmlformats.org/drawingml/2006/table">
            <a:tbl>
              <a:tblPr firstRow="1" bandRow="1"/>
              <a:tblGrid>
                <a:gridCol w="433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1570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PRUEBA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Positivo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57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Negativo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9 Marcador de contenido"/>
          <p:cNvGraphicFramePr>
            <a:graphicFrameLocks/>
          </p:cNvGraphicFramePr>
          <p:nvPr/>
        </p:nvGraphicFramePr>
        <p:xfrm>
          <a:off x="5106928" y="2857497"/>
          <a:ext cx="3429024" cy="3143271"/>
        </p:xfrm>
        <a:graphic>
          <a:graphicData uri="http://schemas.openxmlformats.org/drawingml/2006/table">
            <a:tbl>
              <a:tblPr/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80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>
                          <a:ln>
                            <a:solidFill>
                              <a:schemeClr val="accent2">
                                <a:lumMod val="60000"/>
                                <a:lumOff val="40000"/>
                              </a:schemeClr>
                            </a:solidFill>
                          </a:ln>
                          <a:solidFill>
                            <a:srgbClr val="A50021"/>
                          </a:solidFill>
                        </a:rPr>
                        <a:t>20</a:t>
                      </a:r>
                      <a:endParaRPr lang="es-ES" b="1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  <a:solidFill>
                          <a:srgbClr val="A5002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900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5549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Cual es la proporción sujetos </a:t>
            </a:r>
            <a:r>
              <a:rPr lang="es-ES" sz="2000" b="1" u="sng">
                <a:solidFill>
                  <a:srgbClr val="E46C0A"/>
                </a:solidFill>
                <a:latin typeface="Calibri" pitchFamily="34" charset="0"/>
              </a:rPr>
              <a:t>enfermos</a:t>
            </a:r>
            <a:r>
              <a:rPr lang="es-ES" sz="2000" b="1">
                <a:solidFill>
                  <a:srgbClr val="E46C0A"/>
                </a:solidFill>
                <a:latin typeface="Calibri" pitchFamily="34" charset="0"/>
              </a:rPr>
              <a:t> </a:t>
            </a: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correctamente diagnosticados?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071563" y="3643313"/>
          <a:ext cx="2214578" cy="741680"/>
        </p:xfrm>
        <a:graphic>
          <a:graphicData uri="http://schemas.openxmlformats.org/drawingml/2006/table">
            <a:tbl>
              <a:tblPr firstRow="1" bandRow="1"/>
              <a:tblGrid>
                <a:gridCol w="78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80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dirty="0" smtClean="0"/>
                        <a:t>=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0.8 ,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80 %</a:t>
                      </a:r>
                      <a:endParaRPr lang="es-ES" dirty="0"/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100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20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18 Llamada de nube"/>
          <p:cNvSpPr/>
          <p:nvPr/>
        </p:nvSpPr>
        <p:spPr>
          <a:xfrm>
            <a:off x="642910" y="5072074"/>
            <a:ext cx="3429024" cy="1285884"/>
          </a:xfrm>
          <a:prstGeom prst="cloudCallout">
            <a:avLst>
              <a:gd name="adj1" fmla="val -7990"/>
              <a:gd name="adj2" fmla="val -107837"/>
            </a:avLst>
          </a:prstGeom>
          <a:solidFill>
            <a:srgbClr val="F79646">
              <a:lumMod val="75000"/>
            </a:srgbClr>
          </a:solidFill>
          <a:ln w="25400" cap="flat" cmpd="sng" algn="ctr">
            <a:noFill/>
            <a:prstDash val="soli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es-ES" sz="2000" b="1">
                <a:solidFill>
                  <a:srgbClr val="FFFFFF"/>
                </a:solidFill>
                <a:latin typeface="Calibri" pitchFamily="34" charset="0"/>
              </a:rPr>
              <a:t>SENSIBILIDAD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60"/>
          <p:cNvSpPr>
            <a:spLocks noChangeArrowheads="1"/>
          </p:cNvSpPr>
          <p:nvPr/>
        </p:nvSpPr>
        <p:spPr bwMode="auto">
          <a:xfrm>
            <a:off x="6399213" y="2900363"/>
            <a:ext cx="1150937" cy="3455987"/>
          </a:xfrm>
          <a:prstGeom prst="rect">
            <a:avLst/>
          </a:prstGeom>
          <a:gradFill rotWithShape="1">
            <a:gsLst>
              <a:gs pos="0">
                <a:srgbClr val="CCFF99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BO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66564" name="8 Marcador de contenido"/>
          <p:cNvSpPr txBox="1">
            <a:spLocks/>
          </p:cNvSpPr>
          <p:nvPr/>
        </p:nvSpPr>
        <p:spPr bwMode="auto">
          <a:xfrm>
            <a:off x="457200" y="2174875"/>
            <a:ext cx="325755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Cual es la proporción sujetos  </a:t>
            </a:r>
            <a:r>
              <a:rPr lang="es-ES" sz="2000" b="1" u="sng">
                <a:solidFill>
                  <a:srgbClr val="4F6228"/>
                </a:solidFill>
                <a:latin typeface="Calibri" pitchFamily="34" charset="0"/>
              </a:rPr>
              <a:t>no enfermos </a:t>
            </a: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correctamente diagnosticados?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s-ES" sz="20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18" name="17 Tabla"/>
          <p:cNvGraphicFramePr>
            <a:graphicFrameLocks noGrp="1"/>
          </p:cNvGraphicFramePr>
          <p:nvPr/>
        </p:nvGraphicFramePr>
        <p:xfrm>
          <a:off x="1071563" y="3643313"/>
          <a:ext cx="2214578" cy="741680"/>
        </p:xfrm>
        <a:graphic>
          <a:graphicData uri="http://schemas.openxmlformats.org/drawingml/2006/table">
            <a:tbl>
              <a:tblPr firstRow="1" bandRow="1"/>
              <a:tblGrid>
                <a:gridCol w="78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800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s-ES" dirty="0" smtClean="0"/>
                        <a:t>=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0.89 ,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89 %</a:t>
                      </a:r>
                      <a:endParaRPr lang="es-ES" dirty="0"/>
                    </a:p>
                  </a:txBody>
                  <a:tcPr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b="1" dirty="0" smtClean="0"/>
                        <a:t>900</a:t>
                      </a:r>
                      <a:endParaRPr lang="es-ES" b="1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20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18 Llamada de nube"/>
          <p:cNvSpPr/>
          <p:nvPr/>
        </p:nvSpPr>
        <p:spPr>
          <a:xfrm>
            <a:off x="642910" y="5072074"/>
            <a:ext cx="3643338" cy="1285884"/>
          </a:xfrm>
          <a:prstGeom prst="cloudCallout">
            <a:avLst>
              <a:gd name="adj1" fmla="val -7990"/>
              <a:gd name="adj2" fmla="val -107837"/>
            </a:avLst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algn="ctr">
              <a:defRPr/>
            </a:pPr>
            <a:r>
              <a:rPr lang="es-ES" sz="2000" b="1">
                <a:solidFill>
                  <a:srgbClr val="FFFFFF"/>
                </a:solidFill>
                <a:latin typeface="Calibri" pitchFamily="34" charset="0"/>
              </a:rPr>
              <a:t>ESPECIFICIDAD</a:t>
            </a:r>
          </a:p>
        </p:txBody>
      </p:sp>
      <p:graphicFrame>
        <p:nvGraphicFramePr>
          <p:cNvPr id="295985" name="Group 49"/>
          <p:cNvGraphicFramePr>
            <a:graphicFrameLocks noGrp="1"/>
          </p:cNvGraphicFramePr>
          <p:nvPr/>
        </p:nvGraphicFramePr>
        <p:xfrm>
          <a:off x="5153025" y="1989138"/>
          <a:ext cx="2390775" cy="731520"/>
        </p:xfrm>
        <a:graphic>
          <a:graphicData uri="http://schemas.openxmlformats.org/drawingml/2006/table">
            <a:tbl>
              <a:tblPr/>
              <a:tblGrid>
                <a:gridCol w="122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12 Tabla"/>
          <p:cNvGraphicFramePr>
            <a:graphicFrameLocks noGrp="1"/>
          </p:cNvGraphicFramePr>
          <p:nvPr/>
        </p:nvGraphicFramePr>
        <p:xfrm>
          <a:off x="4283072" y="2875467"/>
          <a:ext cx="867584" cy="2143140"/>
        </p:xfrm>
        <a:graphic>
          <a:graphicData uri="http://schemas.openxmlformats.org/drawingml/2006/table">
            <a:tbl>
              <a:tblPr firstRow="1" bandRow="1"/>
              <a:tblGrid>
                <a:gridCol w="433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1570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PRUEBA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Positivo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57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000" b="1" dirty="0" smtClean="0"/>
                        <a:t>Negativo</a:t>
                      </a:r>
                      <a:endParaRPr lang="es-ES" sz="20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9 Marcador de contenido"/>
          <p:cNvGraphicFramePr>
            <a:graphicFrameLocks/>
          </p:cNvGraphicFramePr>
          <p:nvPr/>
        </p:nvGraphicFramePr>
        <p:xfrm>
          <a:off x="5246628" y="2887659"/>
          <a:ext cx="3429024" cy="3143271"/>
        </p:xfrm>
        <a:graphic>
          <a:graphicData uri="http://schemas.openxmlformats.org/drawingml/2006/table">
            <a:tbl>
              <a:tblPr/>
              <a:tblGrid>
                <a:gridCol w="1143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>
                        <a:ln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s-ES" dirty="0"/>
                    </a:p>
                  </a:txBody>
                  <a:tcPr anchor="ctr">
                    <a:lnL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775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900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dirty="0" smtClean="0"/>
                        <a:t>1000</a:t>
                      </a:r>
                      <a:endParaRPr lang="es-E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582" name="Text Box 58"/>
          <p:cNvSpPr txBox="1">
            <a:spLocks noChangeArrowheads="1"/>
          </p:cNvSpPr>
          <p:nvPr/>
        </p:nvSpPr>
        <p:spPr bwMode="auto">
          <a:xfrm>
            <a:off x="6732588" y="3284538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1600" b="1">
                <a:solidFill>
                  <a:srgbClr val="A50021"/>
                </a:solidFill>
              </a:rPr>
              <a:t>100</a:t>
            </a:r>
          </a:p>
        </p:txBody>
      </p:sp>
      <p:sp>
        <p:nvSpPr>
          <p:cNvPr id="66583" name="Text Box 59"/>
          <p:cNvSpPr txBox="1">
            <a:spLocks noChangeArrowheads="1"/>
          </p:cNvSpPr>
          <p:nvPr/>
        </p:nvSpPr>
        <p:spPr bwMode="auto">
          <a:xfrm>
            <a:off x="6732588" y="4221163"/>
            <a:ext cx="576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1600" b="1">
                <a:solidFill>
                  <a:srgbClr val="A50021"/>
                </a:solidFill>
              </a:rPr>
              <a:t>800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sz="3600" smtClean="0"/>
              <a:t>Validez de una prueba diagnóstica</a:t>
            </a:r>
          </a:p>
        </p:txBody>
      </p:sp>
      <p:sp>
        <p:nvSpPr>
          <p:cNvPr id="9" name="5 Marcador de texto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Sensibilidad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graphicFrame>
        <p:nvGraphicFramePr>
          <p:cNvPr id="310329" name="Group 57"/>
          <p:cNvGraphicFramePr>
            <a:graphicFrameLocks noGrp="1"/>
          </p:cNvGraphicFramePr>
          <p:nvPr/>
        </p:nvGraphicFramePr>
        <p:xfrm>
          <a:off x="642938" y="4500563"/>
          <a:ext cx="6858000" cy="1428751"/>
        </p:xfrm>
        <a:graphic>
          <a:graphicData uri="http://schemas.openxmlformats.org/drawingml/2006/table">
            <a:tbl>
              <a:tblPr/>
              <a:tblGrid>
                <a:gridCol w="141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BO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No enfermos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positivos =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positivos =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Prueba 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Falsos negativos =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Calibri" pitchFamily="34" charset="0"/>
                        </a:rPr>
                        <a:t>Verdaderos negativos = 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7 Marcador de texto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Especificidad</a:t>
            </a:r>
            <a:endParaRPr lang="es-ES" sz="2400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67607" name="13 Marcador de contenido"/>
          <p:cNvSpPr txBox="1">
            <a:spLocks/>
          </p:cNvSpPr>
          <p:nvPr/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Proporción de sujetos sanos correctamente clasificados como ¨-¨ por la prueba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s-ES" sz="2000">
                <a:solidFill>
                  <a:srgbClr val="000000"/>
                </a:solidFill>
                <a:latin typeface="Calibri" pitchFamily="34" charset="0"/>
              </a:rPr>
              <a:t>Probabilidad de obtener un resultado negativo dado que  se está sano</a:t>
            </a:r>
          </a:p>
        </p:txBody>
      </p:sp>
      <p:sp>
        <p:nvSpPr>
          <p:cNvPr id="13" name="13 Marcador de contenido"/>
          <p:cNvSpPr txBox="1">
            <a:spLocks/>
          </p:cNvSpPr>
          <p:nvPr/>
        </p:nvSpPr>
        <p:spPr>
          <a:xfrm>
            <a:off x="500063" y="2166938"/>
            <a:ext cx="4041775" cy="39512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dirty="0">
                <a:solidFill>
                  <a:sysClr val="windowText" lastClr="000000"/>
                </a:solidFill>
                <a:latin typeface="Calibri"/>
              </a:rPr>
              <a:t>Proporción de sujetos con la enfermedad correctamente clasificados como ¨+¨ por la prueba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000" kern="0" dirty="0">
                <a:solidFill>
                  <a:sysClr val="windowText" lastClr="000000"/>
                </a:solidFill>
              </a:rPr>
              <a:t>Probabilidad de tener un resultado positivo dado que se está enfermo</a:t>
            </a:r>
            <a:endParaRPr lang="es-ES" sz="2000" dirty="0">
              <a:solidFill>
                <a:sysClr val="windowText" lastClr="000000"/>
              </a:solidFill>
              <a:latin typeface="Calibri"/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/>
        </p:nvGraphicFramePr>
        <p:xfrm>
          <a:off x="2195513" y="5902325"/>
          <a:ext cx="1684337" cy="741363"/>
        </p:xfrm>
        <a:graphic>
          <a:graphicData uri="http://schemas.openxmlformats.org/drawingml/2006/table">
            <a:tbl>
              <a:tblPr/>
              <a:tblGrid>
                <a:gridCol w="803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 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 + 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16 Tabla"/>
          <p:cNvGraphicFramePr>
            <a:graphicFrameLocks noGrp="1"/>
          </p:cNvGraphicFramePr>
          <p:nvPr/>
        </p:nvGraphicFramePr>
        <p:xfrm>
          <a:off x="5000625" y="5929313"/>
          <a:ext cx="1658938" cy="741363"/>
        </p:xfrm>
        <a:graphic>
          <a:graphicData uri="http://schemas.openxmlformats.org/drawingml/2006/table">
            <a:tbl>
              <a:tblPr/>
              <a:tblGrid>
                <a:gridCol w="79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 + 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BO" smtClean="0"/>
              <a:t>Medición y fuentes de variabilidad (error)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85804" y="2028828"/>
            <a:ext cx="8229600" cy="3614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BO" dirty="0" smtClean="0"/>
              <a:t>Sujeto</a:t>
            </a:r>
          </a:p>
          <a:p>
            <a:pPr lvl="1" eaLnBrk="1" hangingPunct="1">
              <a:lnSpc>
                <a:spcPct val="90000"/>
              </a:lnSpc>
            </a:pPr>
            <a:r>
              <a:rPr lang="es-BO" dirty="0" smtClean="0"/>
              <a:t>Variación </a:t>
            </a:r>
            <a:r>
              <a:rPr lang="es-BO" dirty="0" err="1" smtClean="0"/>
              <a:t>intraindividual</a:t>
            </a:r>
            <a:endParaRPr lang="es-BO" dirty="0" smtClean="0"/>
          </a:p>
          <a:p>
            <a:pPr lvl="1" eaLnBrk="1" hangingPunct="1">
              <a:lnSpc>
                <a:spcPct val="90000"/>
              </a:lnSpc>
            </a:pPr>
            <a:r>
              <a:rPr lang="es-BO" dirty="0" smtClean="0"/>
              <a:t>Variación interindividual</a:t>
            </a:r>
          </a:p>
          <a:p>
            <a:pPr lvl="1">
              <a:lnSpc>
                <a:spcPct val="90000"/>
              </a:lnSpc>
            </a:pPr>
            <a:r>
              <a:rPr lang="es-BO" dirty="0" smtClean="0"/>
              <a:t>Prejuicios al interpretar las observaciones</a:t>
            </a:r>
          </a:p>
          <a:p>
            <a:pPr lvl="1" eaLnBrk="1" hangingPunct="1">
              <a:lnSpc>
                <a:spcPct val="90000"/>
              </a:lnSpc>
            </a:pPr>
            <a:endParaRPr lang="es-BO" dirty="0" smtClean="0"/>
          </a:p>
          <a:p>
            <a:pPr eaLnBrk="1" hangingPunct="1">
              <a:lnSpc>
                <a:spcPct val="90000"/>
              </a:lnSpc>
            </a:pPr>
            <a:r>
              <a:rPr lang="es-BO" dirty="0" smtClean="0"/>
              <a:t>Instrumentos:</a:t>
            </a:r>
          </a:p>
          <a:p>
            <a:pPr lvl="1" eaLnBrk="1" hangingPunct="1">
              <a:lnSpc>
                <a:spcPct val="90000"/>
              </a:lnSpc>
            </a:pPr>
            <a:r>
              <a:rPr lang="es-BO" dirty="0" smtClean="0"/>
              <a:t>Distorsionar la verdad de los hechos (errores)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BO" smtClean="0"/>
              <a:t>Medición y fuentes de variabilidad (error)</a:t>
            </a:r>
          </a:p>
        </p:txBody>
      </p:sp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1539056" y="2312988"/>
            <a:ext cx="208756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400"/>
              <a:t>Sistemático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5210944" y="2312988"/>
            <a:ext cx="2808287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400"/>
              <a:t>Variación aleatoria</a:t>
            </a:r>
          </a:p>
        </p:txBody>
      </p:sp>
      <p:sp>
        <p:nvSpPr>
          <p:cNvPr id="31749" name="AutoShape 10"/>
          <p:cNvSpPr>
            <a:spLocks/>
          </p:cNvSpPr>
          <p:nvPr/>
        </p:nvSpPr>
        <p:spPr bwMode="auto">
          <a:xfrm rot="5400000">
            <a:off x="4380681" y="330200"/>
            <a:ext cx="431800" cy="3530600"/>
          </a:xfrm>
          <a:prstGeom prst="leftBrace">
            <a:avLst>
              <a:gd name="adj1" fmla="val 68137"/>
              <a:gd name="adj2" fmla="val 50000"/>
            </a:avLst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1750" name="Text Box 11"/>
          <p:cNvSpPr txBox="1">
            <a:spLocks noChangeArrowheads="1"/>
          </p:cNvSpPr>
          <p:nvPr/>
        </p:nvSpPr>
        <p:spPr bwMode="auto">
          <a:xfrm>
            <a:off x="2043881" y="3103563"/>
            <a:ext cx="1077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000" i="1" dirty="0">
                <a:solidFill>
                  <a:srgbClr val="000066"/>
                </a:solidFill>
              </a:rPr>
              <a:t>Sesgo</a:t>
            </a:r>
          </a:p>
        </p:txBody>
      </p:sp>
      <p:sp>
        <p:nvSpPr>
          <p:cNvPr id="31751" name="Text Box 12"/>
          <p:cNvSpPr txBox="1">
            <a:spLocks noChangeArrowheads="1"/>
          </p:cNvSpPr>
          <p:nvPr/>
        </p:nvSpPr>
        <p:spPr bwMode="auto">
          <a:xfrm>
            <a:off x="6147569" y="3103563"/>
            <a:ext cx="935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000" i="1" dirty="0">
                <a:solidFill>
                  <a:srgbClr val="000066"/>
                </a:solidFill>
              </a:rPr>
              <a:t>Azar</a:t>
            </a:r>
          </a:p>
        </p:txBody>
      </p:sp>
      <p:cxnSp>
        <p:nvCxnSpPr>
          <p:cNvPr id="31752" name="AutoShape 15"/>
          <p:cNvCxnSpPr>
            <a:cxnSpLocks noChangeShapeType="1"/>
            <a:stCxn id="31747" idx="2"/>
            <a:endCxn id="31750" idx="0"/>
          </p:cNvCxnSpPr>
          <p:nvPr/>
        </p:nvCxnSpPr>
        <p:spPr bwMode="auto">
          <a:xfrm>
            <a:off x="2583631" y="2779713"/>
            <a:ext cx="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3" name="AutoShape 16"/>
          <p:cNvCxnSpPr>
            <a:cxnSpLocks noChangeShapeType="1"/>
            <a:stCxn id="31748" idx="2"/>
            <a:endCxn id="31751" idx="0"/>
          </p:cNvCxnSpPr>
          <p:nvPr/>
        </p:nvCxnSpPr>
        <p:spPr bwMode="auto">
          <a:xfrm>
            <a:off x="6615881" y="2779713"/>
            <a:ext cx="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s-BO" smtClean="0"/>
              <a:t>Medición y fuentes de variabilidad (error)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549400" y="2312988"/>
            <a:ext cx="2087563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400"/>
              <a:t>Sistemático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221288" y="2312988"/>
            <a:ext cx="2808287" cy="466725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400"/>
              <a:t>Variación aleatoria</a:t>
            </a:r>
          </a:p>
        </p:txBody>
      </p:sp>
      <p:sp>
        <p:nvSpPr>
          <p:cNvPr id="32773" name="AutoShape 5"/>
          <p:cNvSpPr>
            <a:spLocks/>
          </p:cNvSpPr>
          <p:nvPr/>
        </p:nvSpPr>
        <p:spPr bwMode="auto">
          <a:xfrm rot="5400000">
            <a:off x="4391025" y="330200"/>
            <a:ext cx="431800" cy="3530600"/>
          </a:xfrm>
          <a:prstGeom prst="leftBrace">
            <a:avLst>
              <a:gd name="adj1" fmla="val 68137"/>
              <a:gd name="adj2" fmla="val 50000"/>
            </a:avLst>
          </a:pr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054225" y="3103563"/>
            <a:ext cx="1077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000" i="1">
                <a:solidFill>
                  <a:srgbClr val="000066"/>
                </a:solidFill>
              </a:rPr>
              <a:t>Sesgo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157913" y="3103563"/>
            <a:ext cx="935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000" i="1">
                <a:solidFill>
                  <a:srgbClr val="000066"/>
                </a:solidFill>
              </a:rPr>
              <a:t>Azar</a:t>
            </a:r>
          </a:p>
        </p:txBody>
      </p:sp>
      <p:cxnSp>
        <p:nvCxnSpPr>
          <p:cNvPr id="32776" name="AutoShape 8"/>
          <p:cNvCxnSpPr>
            <a:cxnSpLocks noChangeShapeType="1"/>
            <a:stCxn id="32771" idx="2"/>
            <a:endCxn id="32774" idx="0"/>
          </p:cNvCxnSpPr>
          <p:nvPr/>
        </p:nvCxnSpPr>
        <p:spPr bwMode="auto">
          <a:xfrm>
            <a:off x="2593975" y="2779713"/>
            <a:ext cx="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77" name="AutoShape 9"/>
          <p:cNvCxnSpPr>
            <a:cxnSpLocks noChangeShapeType="1"/>
            <a:stCxn id="32772" idx="2"/>
            <a:endCxn id="32775" idx="0"/>
          </p:cNvCxnSpPr>
          <p:nvPr/>
        </p:nvCxnSpPr>
        <p:spPr bwMode="auto">
          <a:xfrm>
            <a:off x="6626225" y="2779713"/>
            <a:ext cx="0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50825" y="2780929"/>
            <a:ext cx="1296988" cy="10156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000" dirty="0" err="1" smtClean="0"/>
              <a:t>Veracidad,Validez</a:t>
            </a:r>
            <a:r>
              <a:rPr lang="es-BO" sz="2000" dirty="0" smtClean="0"/>
              <a:t> o Certeza</a:t>
            </a:r>
            <a:endParaRPr lang="es-BO" sz="2000" dirty="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7524750" y="3105150"/>
            <a:ext cx="1439863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000"/>
              <a:t>Precisión</a:t>
            </a:r>
          </a:p>
        </p:txBody>
      </p:sp>
      <p:cxnSp>
        <p:nvCxnSpPr>
          <p:cNvPr id="32780" name="AutoShape 15"/>
          <p:cNvCxnSpPr>
            <a:cxnSpLocks noChangeShapeType="1"/>
            <a:stCxn id="32774" idx="1"/>
            <a:endCxn id="32778" idx="3"/>
          </p:cNvCxnSpPr>
          <p:nvPr/>
        </p:nvCxnSpPr>
        <p:spPr bwMode="auto">
          <a:xfrm flipH="1" flipV="1">
            <a:off x="1547813" y="3288761"/>
            <a:ext cx="506412" cy="1324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1" name="AutoShape 16"/>
          <p:cNvCxnSpPr>
            <a:cxnSpLocks noChangeShapeType="1"/>
            <a:stCxn id="32775" idx="3"/>
            <a:endCxn id="32779" idx="1"/>
          </p:cNvCxnSpPr>
          <p:nvPr/>
        </p:nvCxnSpPr>
        <p:spPr bwMode="auto">
          <a:xfrm>
            <a:off x="7092950" y="3302000"/>
            <a:ext cx="4318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547813" y="3716338"/>
            <a:ext cx="2232025" cy="2232025"/>
            <a:chOff x="1036" y="1446"/>
            <a:chExt cx="1611" cy="1611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036" y="1446"/>
              <a:ext cx="1611" cy="1611"/>
              <a:chOff x="2428" y="1708"/>
              <a:chExt cx="904" cy="904"/>
            </a:xfrm>
          </p:grpSpPr>
          <p:sp>
            <p:nvSpPr>
              <p:cNvPr id="32810" name="Oval 19"/>
              <p:cNvSpPr>
                <a:spLocks noChangeArrowheads="1"/>
              </p:cNvSpPr>
              <p:nvPr/>
            </p:nvSpPr>
            <p:spPr bwMode="auto">
              <a:xfrm>
                <a:off x="2428" y="1708"/>
                <a:ext cx="904" cy="90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811" name="Oval 20"/>
              <p:cNvSpPr>
                <a:spLocks noChangeArrowheads="1"/>
              </p:cNvSpPr>
              <p:nvPr/>
            </p:nvSpPr>
            <p:spPr bwMode="auto">
              <a:xfrm>
                <a:off x="2515" y="1795"/>
                <a:ext cx="730" cy="73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812" name="Oval 21"/>
              <p:cNvSpPr>
                <a:spLocks noChangeArrowheads="1"/>
              </p:cNvSpPr>
              <p:nvPr/>
            </p:nvSpPr>
            <p:spPr bwMode="auto">
              <a:xfrm>
                <a:off x="2592" y="1872"/>
                <a:ext cx="576" cy="57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813" name="Oval 22"/>
              <p:cNvSpPr>
                <a:spLocks noChangeArrowheads="1"/>
              </p:cNvSpPr>
              <p:nvPr/>
            </p:nvSpPr>
            <p:spPr bwMode="auto">
              <a:xfrm>
                <a:off x="2659" y="1939"/>
                <a:ext cx="442" cy="442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814" name="Oval 23"/>
              <p:cNvSpPr>
                <a:spLocks noChangeArrowheads="1"/>
              </p:cNvSpPr>
              <p:nvPr/>
            </p:nvSpPr>
            <p:spPr bwMode="auto">
              <a:xfrm>
                <a:off x="2736" y="2016"/>
                <a:ext cx="288" cy="288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1257" y="1657"/>
              <a:ext cx="452" cy="349"/>
              <a:chOff x="289" y="1741"/>
              <a:chExt cx="318" cy="246"/>
            </a:xfrm>
          </p:grpSpPr>
          <p:sp>
            <p:nvSpPr>
              <p:cNvPr id="32798" name="Oval 25"/>
              <p:cNvSpPr>
                <a:spLocks noChangeArrowheads="1"/>
              </p:cNvSpPr>
              <p:nvPr/>
            </p:nvSpPr>
            <p:spPr bwMode="auto">
              <a:xfrm>
                <a:off x="433" y="1872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799" name="Oval 26"/>
              <p:cNvSpPr>
                <a:spLocks noChangeArrowheads="1"/>
              </p:cNvSpPr>
              <p:nvPr/>
            </p:nvSpPr>
            <p:spPr bwMode="auto">
              <a:xfrm>
                <a:off x="320" y="1931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289" y="1741"/>
                <a:ext cx="194" cy="226"/>
                <a:chOff x="1105" y="3229"/>
                <a:chExt cx="194" cy="226"/>
              </a:xfrm>
            </p:grpSpPr>
            <p:sp>
              <p:nvSpPr>
                <p:cNvPr id="32806" name="Oval 28"/>
                <p:cNvSpPr>
                  <a:spLocks noChangeArrowheads="1"/>
                </p:cNvSpPr>
                <p:nvPr/>
              </p:nvSpPr>
              <p:spPr bwMode="auto">
                <a:xfrm>
                  <a:off x="1105" y="339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32807" name="Oval 29"/>
                <p:cNvSpPr>
                  <a:spLocks noChangeArrowheads="1"/>
                </p:cNvSpPr>
                <p:nvPr/>
              </p:nvSpPr>
              <p:spPr bwMode="auto">
                <a:xfrm>
                  <a:off x="1126" y="3285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32808" name="Oval 30"/>
                <p:cNvSpPr>
                  <a:spLocks noChangeArrowheads="1"/>
                </p:cNvSpPr>
                <p:nvPr/>
              </p:nvSpPr>
              <p:spPr bwMode="auto">
                <a:xfrm>
                  <a:off x="1243" y="322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32809" name="Oval 31"/>
                <p:cNvSpPr>
                  <a:spLocks noChangeArrowheads="1"/>
                </p:cNvSpPr>
                <p:nvPr/>
              </p:nvSpPr>
              <p:spPr bwMode="auto">
                <a:xfrm>
                  <a:off x="1187" y="3327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356" y="1809"/>
                <a:ext cx="251" cy="159"/>
                <a:chOff x="1105" y="3307"/>
                <a:chExt cx="251" cy="159"/>
              </a:xfrm>
            </p:grpSpPr>
            <p:sp>
              <p:nvSpPr>
                <p:cNvPr id="32802" name="Oval 33"/>
                <p:cNvSpPr>
                  <a:spLocks noChangeArrowheads="1"/>
                </p:cNvSpPr>
                <p:nvPr/>
              </p:nvSpPr>
              <p:spPr bwMode="auto">
                <a:xfrm>
                  <a:off x="1105" y="339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32803" name="Oval 34"/>
                <p:cNvSpPr>
                  <a:spLocks noChangeArrowheads="1"/>
                </p:cNvSpPr>
                <p:nvPr/>
              </p:nvSpPr>
              <p:spPr bwMode="auto">
                <a:xfrm>
                  <a:off x="1212" y="3410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32804" name="Oval 35"/>
                <p:cNvSpPr>
                  <a:spLocks noChangeArrowheads="1"/>
                </p:cNvSpPr>
                <p:nvPr/>
              </p:nvSpPr>
              <p:spPr bwMode="auto">
                <a:xfrm>
                  <a:off x="1300" y="3316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32805" name="Oval 36"/>
                <p:cNvSpPr>
                  <a:spLocks noChangeArrowheads="1"/>
                </p:cNvSpPr>
                <p:nvPr/>
              </p:nvSpPr>
              <p:spPr bwMode="auto">
                <a:xfrm>
                  <a:off x="1196" y="3307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</p:grp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586413" y="3644900"/>
            <a:ext cx="2225675" cy="2270125"/>
            <a:chOff x="2428" y="1708"/>
            <a:chExt cx="904" cy="904"/>
          </a:xfrm>
        </p:grpSpPr>
        <p:sp>
          <p:nvSpPr>
            <p:cNvPr id="32791" name="Oval 38"/>
            <p:cNvSpPr>
              <a:spLocks noChangeArrowheads="1"/>
            </p:cNvSpPr>
            <p:nvPr/>
          </p:nvSpPr>
          <p:spPr bwMode="auto">
            <a:xfrm>
              <a:off x="2428" y="1708"/>
              <a:ext cx="904" cy="904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2792" name="Oval 39"/>
            <p:cNvSpPr>
              <a:spLocks noChangeArrowheads="1"/>
            </p:cNvSpPr>
            <p:nvPr/>
          </p:nvSpPr>
          <p:spPr bwMode="auto">
            <a:xfrm>
              <a:off x="2515" y="1795"/>
              <a:ext cx="730" cy="73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2793" name="Oval 40"/>
            <p:cNvSpPr>
              <a:spLocks noChangeArrowheads="1"/>
            </p:cNvSpPr>
            <p:nvPr/>
          </p:nvSpPr>
          <p:spPr bwMode="auto">
            <a:xfrm>
              <a:off x="2592" y="1872"/>
              <a:ext cx="576" cy="576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2794" name="Oval 41"/>
            <p:cNvSpPr>
              <a:spLocks noChangeArrowheads="1"/>
            </p:cNvSpPr>
            <p:nvPr/>
          </p:nvSpPr>
          <p:spPr bwMode="auto">
            <a:xfrm>
              <a:off x="2659" y="1939"/>
              <a:ext cx="442" cy="442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2795" name="Oval 42"/>
            <p:cNvSpPr>
              <a:spLocks noChangeArrowheads="1"/>
            </p:cNvSpPr>
            <p:nvPr/>
          </p:nvSpPr>
          <p:spPr bwMode="auto">
            <a:xfrm>
              <a:off x="2736" y="2016"/>
              <a:ext cx="288" cy="288"/>
            </a:xfrm>
            <a:prstGeom prst="ellipse">
              <a:avLst/>
            </a:pr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39659" name="Oval 43"/>
          <p:cNvSpPr>
            <a:spLocks noChangeArrowheads="1"/>
          </p:cNvSpPr>
          <p:nvPr/>
        </p:nvSpPr>
        <p:spPr bwMode="auto">
          <a:xfrm>
            <a:off x="6732588" y="5551488"/>
            <a:ext cx="111125" cy="109537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9660" name="Oval 44"/>
          <p:cNvSpPr>
            <a:spLocks noChangeArrowheads="1"/>
          </p:cNvSpPr>
          <p:nvPr/>
        </p:nvSpPr>
        <p:spPr bwMode="auto">
          <a:xfrm>
            <a:off x="6670675" y="4081463"/>
            <a:ext cx="111125" cy="109537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9661" name="Oval 45"/>
          <p:cNvSpPr>
            <a:spLocks noChangeArrowheads="1"/>
          </p:cNvSpPr>
          <p:nvPr/>
        </p:nvSpPr>
        <p:spPr bwMode="auto">
          <a:xfrm>
            <a:off x="7535863" y="4797425"/>
            <a:ext cx="111125" cy="11112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9662" name="Oval 46"/>
          <p:cNvSpPr>
            <a:spLocks noChangeArrowheads="1"/>
          </p:cNvSpPr>
          <p:nvPr/>
        </p:nvSpPr>
        <p:spPr bwMode="auto">
          <a:xfrm>
            <a:off x="6042025" y="4922838"/>
            <a:ext cx="107950" cy="112712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9663" name="Oval 47"/>
          <p:cNvSpPr>
            <a:spLocks noChangeArrowheads="1"/>
          </p:cNvSpPr>
          <p:nvPr/>
        </p:nvSpPr>
        <p:spPr bwMode="auto">
          <a:xfrm>
            <a:off x="7316788" y="5205413"/>
            <a:ext cx="111125" cy="112712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239664" name="Oval 48"/>
          <p:cNvSpPr>
            <a:spLocks noChangeArrowheads="1"/>
          </p:cNvSpPr>
          <p:nvPr/>
        </p:nvSpPr>
        <p:spPr bwMode="auto">
          <a:xfrm>
            <a:off x="6335713" y="4778375"/>
            <a:ext cx="111125" cy="11112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2790" name="Oval 49"/>
          <p:cNvSpPr>
            <a:spLocks noChangeArrowheads="1"/>
          </p:cNvSpPr>
          <p:nvPr/>
        </p:nvSpPr>
        <p:spPr bwMode="auto">
          <a:xfrm>
            <a:off x="6777038" y="4860925"/>
            <a:ext cx="111125" cy="111125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55556E-6 C 0.00886 -5.55556E-6 0.01789 -5.55556E-6 0.02674 -5.55556E-6 " pathEditMode="relative" ptsTypes="fA">
                                      <p:cBhvr>
                                        <p:cTn id="6" dur="2000" fill="hold"/>
                                        <p:tgtEl>
                                          <p:spTgt spid="239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2153 C 0.00244 0.04213 0.00608 0.06111 0.00608 0.08148 " pathEditMode="relative" ptsTypes="fA">
                                      <p:cBhvr>
                                        <p:cTn id="8" dur="2000" fill="hold"/>
                                        <p:tgtEl>
                                          <p:spTgt spid="239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-0.0007 C -0.01892 0.00046 -0.02795 0.00555 -0.0335 0.00601 C -0.04236 0.00671 -0.05139 0.00601 -0.06024 0.00601 " pathEditMode="relative" ptsTypes="ffA">
                                      <p:cBhvr>
                                        <p:cTn id="10" dur="2000" fill="hold"/>
                                        <p:tgtEl>
                                          <p:spTgt spid="2396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-0.00255 C -0.02118 -0.01042 -0.02048 -0.01111 -0.03125 -0.01597 C -0.04288 -0.02107 -0.03107 -0.02037 -0.03958 -0.02037 " pathEditMode="relative" ptsTypes="ffA">
                                      <p:cBhvr>
                                        <p:cTn id="12" dur="2000" fill="hold"/>
                                        <p:tgtEl>
                                          <p:spTgt spid="239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1296 C -0.00174 -0.02407 -0.004 -0.03519 -0.004 -0.0463 C -0.004 -0.05787 -0.00243 -0.0581 -0.00243 -0.0662 " pathEditMode="relative" ptsTypes="ffA">
                                      <p:cBhvr>
                                        <p:cTn id="14" dur="2000" fill="hold"/>
                                        <p:tgtEl>
                                          <p:spTgt spid="239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0.0007 C 0.0217 0.00695 0.02882 0.00926 0.03663 0.01181 C 0.04271 0.01112 0.04896 0.01088 0.05504 0.00973 C 0.06858 0.00718 0.05538 0.00741 0.06163 0.00741 " pathEditMode="relative" ptsTypes="fffA">
                                      <p:cBhvr>
                                        <p:cTn id="16" dur="2000" fill="hold"/>
                                        <p:tgtEl>
                                          <p:spTgt spid="239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59" grpId="0" animBg="1"/>
      <p:bldP spid="239660" grpId="0" animBg="1"/>
      <p:bldP spid="239661" grpId="0" animBg="1"/>
      <p:bldP spid="239662" grpId="0" animBg="1"/>
      <p:bldP spid="239663" grpId="0" animBg="1"/>
      <p:bldP spid="2396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14282" y="53958"/>
            <a:ext cx="8715436" cy="660398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PRECISION Y VALIDEZ DE LAS ESTIMACIONES</a:t>
            </a:r>
            <a:endParaRPr lang="es-ES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81 Rectángulo"/>
          <p:cNvSpPr/>
          <p:nvPr/>
        </p:nvSpPr>
        <p:spPr>
          <a:xfrm>
            <a:off x="1475656" y="5229200"/>
            <a:ext cx="6000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Exactitud = Validez + Precisión</a:t>
            </a:r>
            <a:endParaRPr lang="es-CL" sz="28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" name="Rectangle 76"/>
          <p:cNvSpPr>
            <a:spLocks noChangeArrowheads="1"/>
          </p:cNvSpPr>
          <p:nvPr/>
        </p:nvSpPr>
        <p:spPr bwMode="auto">
          <a:xfrm>
            <a:off x="4787900" y="1334244"/>
            <a:ext cx="2089150" cy="3232183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grpSp>
        <p:nvGrpSpPr>
          <p:cNvPr id="84" name="Group 3"/>
          <p:cNvGrpSpPr>
            <a:grpSpLocks/>
          </p:cNvGrpSpPr>
          <p:nvPr/>
        </p:nvGrpSpPr>
        <p:grpSpPr bwMode="auto">
          <a:xfrm>
            <a:off x="187325" y="1910507"/>
            <a:ext cx="8678863" cy="2814637"/>
            <a:chOff x="164" y="1729"/>
            <a:chExt cx="5599" cy="1815"/>
          </a:xfrm>
        </p:grpSpPr>
        <p:grpSp>
          <p:nvGrpSpPr>
            <p:cNvPr id="85" name="Group 4"/>
            <p:cNvGrpSpPr>
              <a:grpSpLocks/>
            </p:cNvGrpSpPr>
            <p:nvPr/>
          </p:nvGrpSpPr>
          <p:grpSpPr bwMode="auto">
            <a:xfrm>
              <a:off x="269" y="1729"/>
              <a:ext cx="5494" cy="1134"/>
              <a:chOff x="248" y="1708"/>
              <a:chExt cx="4380" cy="904"/>
            </a:xfrm>
          </p:grpSpPr>
          <p:grpSp>
            <p:nvGrpSpPr>
              <p:cNvPr id="131" name="Group 5"/>
              <p:cNvGrpSpPr>
                <a:grpSpLocks/>
              </p:cNvGrpSpPr>
              <p:nvPr/>
            </p:nvGrpSpPr>
            <p:grpSpPr bwMode="auto">
              <a:xfrm>
                <a:off x="248" y="1708"/>
                <a:ext cx="904" cy="904"/>
                <a:chOff x="2428" y="1708"/>
                <a:chExt cx="904" cy="904"/>
              </a:xfrm>
            </p:grpSpPr>
            <p:sp>
              <p:nvSpPr>
                <p:cNvPr id="150" name="Oval 6"/>
                <p:cNvSpPr>
                  <a:spLocks noChangeArrowheads="1"/>
                </p:cNvSpPr>
                <p:nvPr/>
              </p:nvSpPr>
              <p:spPr bwMode="auto">
                <a:xfrm>
                  <a:off x="2428" y="1708"/>
                  <a:ext cx="904" cy="90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51" name="Oval 7"/>
                <p:cNvSpPr>
                  <a:spLocks noChangeArrowheads="1"/>
                </p:cNvSpPr>
                <p:nvPr/>
              </p:nvSpPr>
              <p:spPr bwMode="auto">
                <a:xfrm>
                  <a:off x="2515" y="1795"/>
                  <a:ext cx="730" cy="73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52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1872"/>
                  <a:ext cx="576" cy="57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53" name="Oval 9"/>
                <p:cNvSpPr>
                  <a:spLocks noChangeArrowheads="1"/>
                </p:cNvSpPr>
                <p:nvPr/>
              </p:nvSpPr>
              <p:spPr bwMode="auto">
                <a:xfrm>
                  <a:off x="2659" y="1939"/>
                  <a:ext cx="442" cy="44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54" name="Oval 10"/>
                <p:cNvSpPr>
                  <a:spLocks noChangeArrowheads="1"/>
                </p:cNvSpPr>
                <p:nvPr/>
              </p:nvSpPr>
              <p:spPr bwMode="auto">
                <a:xfrm>
                  <a:off x="2736" y="2016"/>
                  <a:ext cx="288" cy="28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grpSp>
            <p:nvGrpSpPr>
              <p:cNvPr id="132" name="Group 11"/>
              <p:cNvGrpSpPr>
                <a:grpSpLocks/>
              </p:cNvGrpSpPr>
              <p:nvPr/>
            </p:nvGrpSpPr>
            <p:grpSpPr bwMode="auto">
              <a:xfrm>
                <a:off x="1412" y="1708"/>
                <a:ext cx="904" cy="904"/>
                <a:chOff x="2428" y="1708"/>
                <a:chExt cx="904" cy="904"/>
              </a:xfrm>
            </p:grpSpPr>
            <p:sp>
              <p:nvSpPr>
                <p:cNvPr id="145" name="Oval 12"/>
                <p:cNvSpPr>
                  <a:spLocks noChangeArrowheads="1"/>
                </p:cNvSpPr>
                <p:nvPr/>
              </p:nvSpPr>
              <p:spPr bwMode="auto">
                <a:xfrm>
                  <a:off x="2428" y="1708"/>
                  <a:ext cx="904" cy="90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46" name="Oval 13"/>
                <p:cNvSpPr>
                  <a:spLocks noChangeArrowheads="1"/>
                </p:cNvSpPr>
                <p:nvPr/>
              </p:nvSpPr>
              <p:spPr bwMode="auto">
                <a:xfrm>
                  <a:off x="2515" y="1795"/>
                  <a:ext cx="730" cy="73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47" name="Oval 14"/>
                <p:cNvSpPr>
                  <a:spLocks noChangeArrowheads="1"/>
                </p:cNvSpPr>
                <p:nvPr/>
              </p:nvSpPr>
              <p:spPr bwMode="auto">
                <a:xfrm>
                  <a:off x="2592" y="1872"/>
                  <a:ext cx="576" cy="57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48" name="Oval 15"/>
                <p:cNvSpPr>
                  <a:spLocks noChangeArrowheads="1"/>
                </p:cNvSpPr>
                <p:nvPr/>
              </p:nvSpPr>
              <p:spPr bwMode="auto">
                <a:xfrm>
                  <a:off x="2659" y="1939"/>
                  <a:ext cx="442" cy="44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49" name="Oval 16"/>
                <p:cNvSpPr>
                  <a:spLocks noChangeArrowheads="1"/>
                </p:cNvSpPr>
                <p:nvPr/>
              </p:nvSpPr>
              <p:spPr bwMode="auto">
                <a:xfrm>
                  <a:off x="2736" y="2016"/>
                  <a:ext cx="288" cy="28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grpSp>
            <p:nvGrpSpPr>
              <p:cNvPr id="133" name="Group 17"/>
              <p:cNvGrpSpPr>
                <a:grpSpLocks/>
              </p:cNvGrpSpPr>
              <p:nvPr/>
            </p:nvGrpSpPr>
            <p:grpSpPr bwMode="auto">
              <a:xfrm>
                <a:off x="2591" y="1708"/>
                <a:ext cx="904" cy="904"/>
                <a:chOff x="2428" y="1708"/>
                <a:chExt cx="904" cy="904"/>
              </a:xfrm>
            </p:grpSpPr>
            <p:sp>
              <p:nvSpPr>
                <p:cNvPr id="140" name="Oval 18"/>
                <p:cNvSpPr>
                  <a:spLocks noChangeArrowheads="1"/>
                </p:cNvSpPr>
                <p:nvPr/>
              </p:nvSpPr>
              <p:spPr bwMode="auto">
                <a:xfrm>
                  <a:off x="2428" y="1708"/>
                  <a:ext cx="904" cy="90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41" name="Oval 19"/>
                <p:cNvSpPr>
                  <a:spLocks noChangeArrowheads="1"/>
                </p:cNvSpPr>
                <p:nvPr/>
              </p:nvSpPr>
              <p:spPr bwMode="auto">
                <a:xfrm>
                  <a:off x="2515" y="1795"/>
                  <a:ext cx="730" cy="73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42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1872"/>
                  <a:ext cx="576" cy="57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43" name="Oval 21"/>
                <p:cNvSpPr>
                  <a:spLocks noChangeArrowheads="1"/>
                </p:cNvSpPr>
                <p:nvPr/>
              </p:nvSpPr>
              <p:spPr bwMode="auto">
                <a:xfrm>
                  <a:off x="2659" y="1939"/>
                  <a:ext cx="442" cy="44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44" name="Oval 22"/>
                <p:cNvSpPr>
                  <a:spLocks noChangeArrowheads="1"/>
                </p:cNvSpPr>
                <p:nvPr/>
              </p:nvSpPr>
              <p:spPr bwMode="auto">
                <a:xfrm>
                  <a:off x="2736" y="2016"/>
                  <a:ext cx="288" cy="28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grpSp>
            <p:nvGrpSpPr>
              <p:cNvPr id="134" name="Group 23"/>
              <p:cNvGrpSpPr>
                <a:grpSpLocks/>
              </p:cNvGrpSpPr>
              <p:nvPr/>
            </p:nvGrpSpPr>
            <p:grpSpPr bwMode="auto">
              <a:xfrm>
                <a:off x="3724" y="1708"/>
                <a:ext cx="904" cy="904"/>
                <a:chOff x="2428" y="1708"/>
                <a:chExt cx="904" cy="904"/>
              </a:xfrm>
            </p:grpSpPr>
            <p:sp>
              <p:nvSpPr>
                <p:cNvPr id="135" name="Oval 24"/>
                <p:cNvSpPr>
                  <a:spLocks noChangeArrowheads="1"/>
                </p:cNvSpPr>
                <p:nvPr/>
              </p:nvSpPr>
              <p:spPr bwMode="auto">
                <a:xfrm>
                  <a:off x="2428" y="1708"/>
                  <a:ext cx="904" cy="904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36" name="Oval 25"/>
                <p:cNvSpPr>
                  <a:spLocks noChangeArrowheads="1"/>
                </p:cNvSpPr>
                <p:nvPr/>
              </p:nvSpPr>
              <p:spPr bwMode="auto">
                <a:xfrm>
                  <a:off x="2515" y="1795"/>
                  <a:ext cx="730" cy="730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37" name="Oval 26"/>
                <p:cNvSpPr>
                  <a:spLocks noChangeArrowheads="1"/>
                </p:cNvSpPr>
                <p:nvPr/>
              </p:nvSpPr>
              <p:spPr bwMode="auto">
                <a:xfrm>
                  <a:off x="2592" y="1872"/>
                  <a:ext cx="576" cy="57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38" name="Oval 27"/>
                <p:cNvSpPr>
                  <a:spLocks noChangeArrowheads="1"/>
                </p:cNvSpPr>
                <p:nvPr/>
              </p:nvSpPr>
              <p:spPr bwMode="auto">
                <a:xfrm>
                  <a:off x="2659" y="1939"/>
                  <a:ext cx="442" cy="442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39" name="Oval 28"/>
                <p:cNvSpPr>
                  <a:spLocks noChangeArrowheads="1"/>
                </p:cNvSpPr>
                <p:nvPr/>
              </p:nvSpPr>
              <p:spPr bwMode="auto">
                <a:xfrm>
                  <a:off x="2736" y="2016"/>
                  <a:ext cx="288" cy="28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</p:grpSp>
        <p:grpSp>
          <p:nvGrpSpPr>
            <p:cNvPr id="86" name="Group 29"/>
            <p:cNvGrpSpPr>
              <a:grpSpLocks/>
            </p:cNvGrpSpPr>
            <p:nvPr/>
          </p:nvGrpSpPr>
          <p:grpSpPr bwMode="auto">
            <a:xfrm>
              <a:off x="3614" y="2173"/>
              <a:ext cx="318" cy="246"/>
              <a:chOff x="289" y="1741"/>
              <a:chExt cx="318" cy="246"/>
            </a:xfrm>
          </p:grpSpPr>
          <p:sp>
            <p:nvSpPr>
              <p:cNvPr id="119" name="Oval 30"/>
              <p:cNvSpPr>
                <a:spLocks noChangeArrowheads="1"/>
              </p:cNvSpPr>
              <p:nvPr/>
            </p:nvSpPr>
            <p:spPr bwMode="auto">
              <a:xfrm>
                <a:off x="433" y="1872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20" name="Oval 31"/>
              <p:cNvSpPr>
                <a:spLocks noChangeArrowheads="1"/>
              </p:cNvSpPr>
              <p:nvPr/>
            </p:nvSpPr>
            <p:spPr bwMode="auto">
              <a:xfrm>
                <a:off x="320" y="1931"/>
                <a:ext cx="56" cy="56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grpSp>
            <p:nvGrpSpPr>
              <p:cNvPr id="121" name="Group 32"/>
              <p:cNvGrpSpPr>
                <a:grpSpLocks/>
              </p:cNvGrpSpPr>
              <p:nvPr/>
            </p:nvGrpSpPr>
            <p:grpSpPr bwMode="auto">
              <a:xfrm>
                <a:off x="289" y="1741"/>
                <a:ext cx="194" cy="226"/>
                <a:chOff x="1105" y="3229"/>
                <a:chExt cx="194" cy="226"/>
              </a:xfrm>
            </p:grpSpPr>
            <p:sp>
              <p:nvSpPr>
                <p:cNvPr id="127" name="Oval 33"/>
                <p:cNvSpPr>
                  <a:spLocks noChangeArrowheads="1"/>
                </p:cNvSpPr>
                <p:nvPr/>
              </p:nvSpPr>
              <p:spPr bwMode="auto">
                <a:xfrm>
                  <a:off x="1105" y="339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28" name="Oval 34"/>
                <p:cNvSpPr>
                  <a:spLocks noChangeArrowheads="1"/>
                </p:cNvSpPr>
                <p:nvPr/>
              </p:nvSpPr>
              <p:spPr bwMode="auto">
                <a:xfrm>
                  <a:off x="1126" y="3285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29" name="Oval 35"/>
                <p:cNvSpPr>
                  <a:spLocks noChangeArrowheads="1"/>
                </p:cNvSpPr>
                <p:nvPr/>
              </p:nvSpPr>
              <p:spPr bwMode="auto">
                <a:xfrm>
                  <a:off x="1243" y="322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30" name="Oval 36"/>
                <p:cNvSpPr>
                  <a:spLocks noChangeArrowheads="1"/>
                </p:cNvSpPr>
                <p:nvPr/>
              </p:nvSpPr>
              <p:spPr bwMode="auto">
                <a:xfrm>
                  <a:off x="1187" y="3327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  <p:grpSp>
            <p:nvGrpSpPr>
              <p:cNvPr id="122" name="Group 37"/>
              <p:cNvGrpSpPr>
                <a:grpSpLocks/>
              </p:cNvGrpSpPr>
              <p:nvPr/>
            </p:nvGrpSpPr>
            <p:grpSpPr bwMode="auto">
              <a:xfrm>
                <a:off x="356" y="1809"/>
                <a:ext cx="251" cy="159"/>
                <a:chOff x="1105" y="3307"/>
                <a:chExt cx="251" cy="159"/>
              </a:xfrm>
            </p:grpSpPr>
            <p:sp>
              <p:nvSpPr>
                <p:cNvPr id="123" name="Oval 38"/>
                <p:cNvSpPr>
                  <a:spLocks noChangeArrowheads="1"/>
                </p:cNvSpPr>
                <p:nvPr/>
              </p:nvSpPr>
              <p:spPr bwMode="auto">
                <a:xfrm>
                  <a:off x="1105" y="3399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24" name="Oval 39"/>
                <p:cNvSpPr>
                  <a:spLocks noChangeArrowheads="1"/>
                </p:cNvSpPr>
                <p:nvPr/>
              </p:nvSpPr>
              <p:spPr bwMode="auto">
                <a:xfrm>
                  <a:off x="1212" y="3410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25" name="Oval 40"/>
                <p:cNvSpPr>
                  <a:spLocks noChangeArrowheads="1"/>
                </p:cNvSpPr>
                <p:nvPr/>
              </p:nvSpPr>
              <p:spPr bwMode="auto">
                <a:xfrm>
                  <a:off x="1300" y="3316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26" name="Oval 41"/>
                <p:cNvSpPr>
                  <a:spLocks noChangeArrowheads="1"/>
                </p:cNvSpPr>
                <p:nvPr/>
              </p:nvSpPr>
              <p:spPr bwMode="auto">
                <a:xfrm>
                  <a:off x="1196" y="3307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</p:grpSp>
        </p:grpSp>
        <p:sp>
          <p:nvSpPr>
            <p:cNvPr id="87" name="Oval 42"/>
            <p:cNvSpPr>
              <a:spLocks noChangeArrowheads="1"/>
            </p:cNvSpPr>
            <p:nvPr/>
          </p:nvSpPr>
          <p:spPr bwMode="auto">
            <a:xfrm>
              <a:off x="2238" y="2574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8" name="Oval 43"/>
            <p:cNvSpPr>
              <a:spLocks noChangeArrowheads="1"/>
            </p:cNvSpPr>
            <p:nvPr/>
          </p:nvSpPr>
          <p:spPr bwMode="auto">
            <a:xfrm>
              <a:off x="2210" y="192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89" name="Oval 44"/>
            <p:cNvSpPr>
              <a:spLocks noChangeArrowheads="1"/>
            </p:cNvSpPr>
            <p:nvPr/>
          </p:nvSpPr>
          <p:spPr bwMode="auto">
            <a:xfrm>
              <a:off x="2594" y="2240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0" name="Oval 45"/>
            <p:cNvSpPr>
              <a:spLocks noChangeArrowheads="1"/>
            </p:cNvSpPr>
            <p:nvPr/>
          </p:nvSpPr>
          <p:spPr bwMode="auto">
            <a:xfrm>
              <a:off x="1931" y="2296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1" name="Oval 46"/>
            <p:cNvSpPr>
              <a:spLocks noChangeArrowheads="1"/>
            </p:cNvSpPr>
            <p:nvPr/>
          </p:nvSpPr>
          <p:spPr bwMode="auto">
            <a:xfrm>
              <a:off x="2497" y="2421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2" name="Oval 47"/>
            <p:cNvSpPr>
              <a:spLocks noChangeArrowheads="1"/>
            </p:cNvSpPr>
            <p:nvPr/>
          </p:nvSpPr>
          <p:spPr bwMode="auto">
            <a:xfrm>
              <a:off x="2075" y="2240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3" name="Oval 48"/>
            <p:cNvSpPr>
              <a:spLocks noChangeArrowheads="1"/>
            </p:cNvSpPr>
            <p:nvPr/>
          </p:nvSpPr>
          <p:spPr bwMode="auto">
            <a:xfrm>
              <a:off x="2257" y="2268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4" name="Oval 49"/>
            <p:cNvSpPr>
              <a:spLocks noChangeArrowheads="1"/>
            </p:cNvSpPr>
            <p:nvPr/>
          </p:nvSpPr>
          <p:spPr bwMode="auto">
            <a:xfrm>
              <a:off x="5080" y="2651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5" name="Oval 50"/>
            <p:cNvSpPr>
              <a:spLocks noChangeArrowheads="1"/>
            </p:cNvSpPr>
            <p:nvPr/>
          </p:nvSpPr>
          <p:spPr bwMode="auto">
            <a:xfrm>
              <a:off x="5588" y="2296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6" name="Oval 51"/>
            <p:cNvSpPr>
              <a:spLocks noChangeArrowheads="1"/>
            </p:cNvSpPr>
            <p:nvPr/>
          </p:nvSpPr>
          <p:spPr bwMode="auto">
            <a:xfrm>
              <a:off x="5387" y="261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7" name="Oval 52"/>
            <p:cNvSpPr>
              <a:spLocks noChangeArrowheads="1"/>
            </p:cNvSpPr>
            <p:nvPr/>
          </p:nvSpPr>
          <p:spPr bwMode="auto">
            <a:xfrm>
              <a:off x="5598" y="2123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8" name="Oval 53"/>
            <p:cNvSpPr>
              <a:spLocks noChangeArrowheads="1"/>
            </p:cNvSpPr>
            <p:nvPr/>
          </p:nvSpPr>
          <p:spPr bwMode="auto">
            <a:xfrm>
              <a:off x="5569" y="2555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" name="Oval 54"/>
            <p:cNvSpPr>
              <a:spLocks noChangeArrowheads="1"/>
            </p:cNvSpPr>
            <p:nvPr/>
          </p:nvSpPr>
          <p:spPr bwMode="auto">
            <a:xfrm>
              <a:off x="4859" y="2632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100" name="Oval 55"/>
            <p:cNvSpPr>
              <a:spLocks noChangeArrowheads="1"/>
            </p:cNvSpPr>
            <p:nvPr/>
          </p:nvSpPr>
          <p:spPr bwMode="auto">
            <a:xfrm>
              <a:off x="5176" y="2757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101" name="Group 56"/>
            <p:cNvGrpSpPr>
              <a:grpSpLocks/>
            </p:cNvGrpSpPr>
            <p:nvPr/>
          </p:nvGrpSpPr>
          <p:grpSpPr bwMode="auto">
            <a:xfrm>
              <a:off x="164" y="1877"/>
              <a:ext cx="1348" cy="1460"/>
              <a:chOff x="28" y="1741"/>
              <a:chExt cx="1348" cy="1460"/>
            </a:xfrm>
          </p:grpSpPr>
          <p:grpSp>
            <p:nvGrpSpPr>
              <p:cNvPr id="105" name="Group 57"/>
              <p:cNvGrpSpPr>
                <a:grpSpLocks/>
              </p:cNvGrpSpPr>
              <p:nvPr/>
            </p:nvGrpSpPr>
            <p:grpSpPr bwMode="auto">
              <a:xfrm>
                <a:off x="289" y="1741"/>
                <a:ext cx="318" cy="246"/>
                <a:chOff x="289" y="1741"/>
                <a:chExt cx="318" cy="246"/>
              </a:xfrm>
            </p:grpSpPr>
            <p:sp>
              <p:nvSpPr>
                <p:cNvPr id="107" name="Oval 58"/>
                <p:cNvSpPr>
                  <a:spLocks noChangeArrowheads="1"/>
                </p:cNvSpPr>
                <p:nvPr/>
              </p:nvSpPr>
              <p:spPr bwMode="auto">
                <a:xfrm>
                  <a:off x="433" y="1872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108" name="Oval 59"/>
                <p:cNvSpPr>
                  <a:spLocks noChangeArrowheads="1"/>
                </p:cNvSpPr>
                <p:nvPr/>
              </p:nvSpPr>
              <p:spPr bwMode="auto">
                <a:xfrm>
                  <a:off x="320" y="1931"/>
                  <a:ext cx="56" cy="56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grpSp>
              <p:nvGrpSpPr>
                <p:cNvPr id="109" name="Group 60"/>
                <p:cNvGrpSpPr>
                  <a:grpSpLocks/>
                </p:cNvGrpSpPr>
                <p:nvPr/>
              </p:nvGrpSpPr>
              <p:grpSpPr bwMode="auto">
                <a:xfrm>
                  <a:off x="289" y="1741"/>
                  <a:ext cx="194" cy="226"/>
                  <a:chOff x="1105" y="3229"/>
                  <a:chExt cx="194" cy="226"/>
                </a:xfrm>
              </p:grpSpPr>
              <p:sp>
                <p:nvSpPr>
                  <p:cNvPr id="115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1105" y="3399"/>
                    <a:ext cx="56" cy="5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116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1126" y="3285"/>
                    <a:ext cx="56" cy="5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117" name="Oval 63"/>
                  <p:cNvSpPr>
                    <a:spLocks noChangeArrowheads="1"/>
                  </p:cNvSpPr>
                  <p:nvPr/>
                </p:nvSpPr>
                <p:spPr bwMode="auto">
                  <a:xfrm>
                    <a:off x="1243" y="3229"/>
                    <a:ext cx="56" cy="5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118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1187" y="3327"/>
                    <a:ext cx="56" cy="5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grpSp>
              <p:nvGrpSpPr>
                <p:cNvPr id="110" name="Group 65"/>
                <p:cNvGrpSpPr>
                  <a:grpSpLocks/>
                </p:cNvGrpSpPr>
                <p:nvPr/>
              </p:nvGrpSpPr>
              <p:grpSpPr bwMode="auto">
                <a:xfrm>
                  <a:off x="356" y="1809"/>
                  <a:ext cx="251" cy="159"/>
                  <a:chOff x="1105" y="3307"/>
                  <a:chExt cx="251" cy="159"/>
                </a:xfrm>
              </p:grpSpPr>
              <p:sp>
                <p:nvSpPr>
                  <p:cNvPr id="111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1105" y="3399"/>
                    <a:ext cx="56" cy="5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11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1212" y="3410"/>
                    <a:ext cx="56" cy="5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113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1300" y="3316"/>
                    <a:ext cx="56" cy="5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114" name="Oval 69"/>
                  <p:cNvSpPr>
                    <a:spLocks noChangeArrowheads="1"/>
                  </p:cNvSpPr>
                  <p:nvPr/>
                </p:nvSpPr>
                <p:spPr bwMode="auto">
                  <a:xfrm>
                    <a:off x="1196" y="3307"/>
                    <a:ext cx="56" cy="56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</p:grpSp>
          <p:sp>
            <p:nvSpPr>
              <p:cNvPr id="106" name="Text Box 70"/>
              <p:cNvSpPr txBox="1">
                <a:spLocks noChangeArrowheads="1"/>
              </p:cNvSpPr>
              <p:nvPr/>
            </p:nvSpPr>
            <p:spPr bwMode="auto">
              <a:xfrm>
                <a:off x="28" y="2787"/>
                <a:ext cx="1348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s-CL" b="1" dirty="0">
                    <a:solidFill>
                      <a:srgbClr val="000000"/>
                    </a:solidFill>
                  </a:rPr>
                  <a:t>Error Sistemático</a:t>
                </a:r>
              </a:p>
              <a:p>
                <a:pPr algn="ctr" eaLnBrk="0" hangingPunct="0"/>
                <a:endParaRPr lang="en-US" b="1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2" name="Text Box 71"/>
            <p:cNvSpPr txBox="1">
              <a:spLocks noChangeArrowheads="1"/>
            </p:cNvSpPr>
            <p:nvPr/>
          </p:nvSpPr>
          <p:spPr bwMode="auto">
            <a:xfrm>
              <a:off x="1699" y="2935"/>
              <a:ext cx="1160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b="1">
                  <a:solidFill>
                    <a:srgbClr val="000000"/>
                  </a:solidFill>
                </a:rPr>
                <a:t>Error Aleatorio</a:t>
              </a: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03" name="Text Box 72"/>
            <p:cNvSpPr txBox="1">
              <a:spLocks noChangeArrowheads="1"/>
            </p:cNvSpPr>
            <p:nvPr/>
          </p:nvSpPr>
          <p:spPr bwMode="auto">
            <a:xfrm>
              <a:off x="3410" y="2935"/>
              <a:ext cx="733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b="1">
                  <a:solidFill>
                    <a:srgbClr val="000000"/>
                  </a:solidFill>
                </a:rPr>
                <a:t>Sin error</a:t>
              </a: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04" name="Text Box 73"/>
            <p:cNvSpPr txBox="1">
              <a:spLocks noChangeArrowheads="1"/>
            </p:cNvSpPr>
            <p:nvPr/>
          </p:nvSpPr>
          <p:spPr bwMode="auto">
            <a:xfrm>
              <a:off x="4591" y="2953"/>
              <a:ext cx="1135" cy="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b="1">
                  <a:solidFill>
                    <a:srgbClr val="000000"/>
                  </a:solidFill>
                </a:rPr>
                <a:t>Error aleatorio</a:t>
              </a:r>
            </a:p>
            <a:p>
              <a:pPr algn="ctr" eaLnBrk="0" hangingPunct="0"/>
              <a:r>
                <a:rPr lang="es-CL" b="1">
                  <a:solidFill>
                    <a:srgbClr val="000000"/>
                  </a:solidFill>
                </a:rPr>
                <a:t>  y sistematico</a:t>
              </a:r>
            </a:p>
            <a:p>
              <a:pPr algn="ctr" eaLnBrk="0" hangingPunct="0"/>
              <a:endParaRPr lang="en-US" b="1">
                <a:solidFill>
                  <a:srgbClr val="000000"/>
                </a:solidFill>
              </a:endParaRPr>
            </a:p>
          </p:txBody>
        </p:sp>
      </p:grpSp>
      <p:sp>
        <p:nvSpPr>
          <p:cNvPr id="15362" name="AutoShape 2" descr="{\displaystyle {\text{exactitud}}={\frac {{\text{VP}}+{\text{VN}}}{{\text{VP}}+{\text{FP}}+{\text{FN}}+{\text{VN}}}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AutoShape 4" descr="{\displaystyle {\text{exactitud}}={\frac {{\text{VP}}+{\text{VN}}}{{\text{VP}}+{\text{FP}}+{\text{FN}}+{\text{VN}}}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6" name="AutoShape 6" descr="{\displaystyle {\text{exactitud}}={\frac {{\text{VP}}+{\text{VN}}}{{\text{VP}}+{\text{FP}}+{\text{FN}}+{\text{VN}}}}}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BO" dirty="0" smtClean="0"/>
              <a:t>¿Y en variables categóricas?</a:t>
            </a:r>
          </a:p>
        </p:txBody>
      </p:sp>
      <p:sp>
        <p:nvSpPr>
          <p:cNvPr id="7" name="7 Marcador de contenido"/>
          <p:cNvSpPr txBox="1">
            <a:spLocks/>
          </p:cNvSpPr>
          <p:nvPr/>
        </p:nvSpPr>
        <p:spPr>
          <a:xfrm>
            <a:off x="457200" y="3028950"/>
            <a:ext cx="3114675" cy="16859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400" b="1" spc="50">
                <a:ln w="11430"/>
                <a:solidFill>
                  <a:sysClr val="windowText" lastClr="000000"/>
                </a:solidFill>
                <a:latin typeface="Calibri"/>
              </a:rPr>
              <a:t>Como enfermo al enfermo, sin enfermedad al sano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dirty="0">
              <a:solidFill>
                <a:sysClr val="windowText" lastClr="000000"/>
              </a:solidFill>
              <a:latin typeface="Calibri"/>
            </a:endParaRPr>
          </a:p>
        </p:txBody>
      </p:sp>
      <p:graphicFrame>
        <p:nvGraphicFramePr>
          <p:cNvPr id="8" name="6 Marcador de contenido"/>
          <p:cNvGraphicFramePr>
            <a:graphicFrameLocks/>
          </p:cNvGraphicFramePr>
          <p:nvPr/>
        </p:nvGraphicFramePr>
        <p:xfrm>
          <a:off x="4429124" y="2500306"/>
          <a:ext cx="3857652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91857" name="Group 17"/>
          <p:cNvGraphicFramePr>
            <a:graphicFrameLocks noGrp="1"/>
          </p:cNvGraphicFramePr>
          <p:nvPr/>
        </p:nvGraphicFramePr>
        <p:xfrm>
          <a:off x="4845050" y="1930400"/>
          <a:ext cx="2995613" cy="857250"/>
        </p:xfrm>
        <a:graphic>
          <a:graphicData uri="http://schemas.openxmlformats.org/drawingml/2006/table">
            <a:tbl>
              <a:tblPr/>
              <a:tblGrid>
                <a:gridCol w="153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ENFERMEDAD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Presente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Ausente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664650" y="3096193"/>
          <a:ext cx="1022392" cy="2808628"/>
        </p:xfrm>
        <a:graphic>
          <a:graphicData uri="http://schemas.openxmlformats.org/drawingml/2006/table">
            <a:tbl>
              <a:tblPr firstRow="1" bandRow="1"/>
              <a:tblGrid>
                <a:gridCol w="511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4314">
                <a:tc rowSpan="2"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PRUEBA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Positivo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314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ES" sz="2400" b="1" dirty="0" smtClean="0"/>
                        <a:t>Negativo</a:t>
                      </a:r>
                      <a:endParaRPr lang="es-ES" sz="2400" b="1" dirty="0"/>
                    </a:p>
                  </a:txBody>
                  <a:tcPr vert="vert270">
                    <a:lnL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60000"/>
                          <a:lumOff val="4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504D">
                        <a:lumMod val="20000"/>
                        <a:lumOff val="80000"/>
                        <a:alpha val="7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Universo y muestra. </a:t>
            </a:r>
            <a:r>
              <a:rPr lang="es-CL" dirty="0"/>
              <a:t>Parámetros y estimadores. Diseño </a:t>
            </a:r>
            <a:r>
              <a:rPr lang="es-CL" dirty="0" err="1" smtClean="0"/>
              <a:t>muestral</a:t>
            </a:r>
            <a:endParaRPr lang="en-U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6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1349</Words>
  <Application>Microsoft Office PowerPoint</Application>
  <PresentationFormat>Presentación en pantalla (4:3)</PresentationFormat>
  <Paragraphs>295</Paragraphs>
  <Slides>33</Slides>
  <Notes>12</Notes>
  <HiddenSlides>10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2" baseType="lpstr">
      <vt:lpstr>Arial</vt:lpstr>
      <vt:lpstr>Calibri</vt:lpstr>
      <vt:lpstr>Courier New</vt:lpstr>
      <vt:lpstr>MS Reference Sans Serif</vt:lpstr>
      <vt:lpstr>Tahoma</vt:lpstr>
      <vt:lpstr>Times New Roman</vt:lpstr>
      <vt:lpstr>Wingdings</vt:lpstr>
      <vt:lpstr>Tema de Office</vt:lpstr>
      <vt:lpstr>Ecuación</vt:lpstr>
      <vt:lpstr>Presentación de PowerPoint</vt:lpstr>
      <vt:lpstr>Desempeño de las mediciones</vt:lpstr>
      <vt:lpstr>Desempeño de las mediciones</vt:lpstr>
      <vt:lpstr>Medición y fuentes de variabilidad (error)</vt:lpstr>
      <vt:lpstr>Medición y fuentes de variabilidad (error)</vt:lpstr>
      <vt:lpstr>Medición y fuentes de variabilidad (error)</vt:lpstr>
      <vt:lpstr>PRECISION Y VALIDEZ DE LAS ESTIMACIONES</vt:lpstr>
      <vt:lpstr>¿Y en variables categóricas?</vt:lpstr>
      <vt:lpstr>Universo y muestra. Parámetros y estimadores. Diseño muestral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TIPOS DE MUESTREO</vt:lpstr>
      <vt:lpstr>MUESTREO NO PROBABILISTICO</vt:lpstr>
      <vt:lpstr>Presentación de PowerPoint</vt:lpstr>
      <vt:lpstr>DISEÑO MUESTRAL PROBABILISTICO</vt:lpstr>
      <vt:lpstr>MUESTREO PROBABILÍSTICO</vt:lpstr>
      <vt:lpstr>VENTAJAS DEL MUESTREO</vt:lpstr>
      <vt:lpstr>METODOLOGIA DEL MUESTREO </vt:lpstr>
      <vt:lpstr>Presentación de PowerPoint</vt:lpstr>
      <vt:lpstr>Presentación de PowerPoint</vt:lpstr>
      <vt:lpstr>Presentación de PowerPoint</vt:lpstr>
      <vt:lpstr>MUESTREO PROBABILÍSTICO</vt:lpstr>
      <vt:lpstr>MUESTREO PROBABILÍSTICO</vt:lpstr>
      <vt:lpstr>MUESTREO PROBABILÍSTICO</vt:lpstr>
      <vt:lpstr>Condiciones de una prueba ideal</vt:lpstr>
      <vt:lpstr>Validez de una prueba diagnóstica</vt:lpstr>
      <vt:lpstr>Validez de una prueba diagnóstica</vt:lpstr>
      <vt:lpstr>Validez de una prueba diagnóstica</vt:lpstr>
      <vt:lpstr>Validez de una prueba diagnóstica</vt:lpstr>
      <vt:lpstr>Validez de una prueba diagnóstica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PRECISION Y CERTEZA DE LAS ESTIMACIONES</dc:title>
  <dc:creator>Rodrigo</dc:creator>
  <cp:lastModifiedBy>Rodrigo</cp:lastModifiedBy>
  <cp:revision>15</cp:revision>
  <dcterms:created xsi:type="dcterms:W3CDTF">2019-04-17T21:39:56Z</dcterms:created>
  <dcterms:modified xsi:type="dcterms:W3CDTF">2023-04-20T02:53:59Z</dcterms:modified>
</cp:coreProperties>
</file>