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8" r:id="rId4"/>
    <p:sldId id="274" r:id="rId5"/>
    <p:sldId id="257" r:id="rId6"/>
    <p:sldId id="270" r:id="rId7"/>
    <p:sldId id="271" r:id="rId8"/>
    <p:sldId id="272" r:id="rId9"/>
    <p:sldId id="273" r:id="rId10"/>
    <p:sldId id="261" r:id="rId11"/>
    <p:sldId id="264" r:id="rId12"/>
    <p:sldId id="263" r:id="rId13"/>
    <p:sldId id="287" r:id="rId14"/>
    <p:sldId id="265" r:id="rId15"/>
    <p:sldId id="266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4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5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ryannguaita.blogspot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s.slideshare.net/tareasdesandry/la-tica-en-la-investigacin-1302098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highered.mheducation.com/sites/1456260960/student_view0/capitulos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40280" y="2052048"/>
            <a:ext cx="7772400" cy="1470025"/>
          </a:xfrm>
        </p:spPr>
        <p:txBody>
          <a:bodyPr/>
          <a:lstStyle/>
          <a:p>
            <a:r>
              <a:rPr lang="es-MX" dirty="0"/>
              <a:t>Sesión 7</a:t>
            </a:r>
            <a:endParaRPr lang="es-CL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396342" y="3815115"/>
            <a:ext cx="6616338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Ética en la investigación cuantitativa</a:t>
            </a:r>
            <a:endParaRPr lang="es-C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/>
              <a:t>Elaboración de encuestas en Google </a:t>
            </a:r>
            <a:r>
              <a:rPr lang="es-CL" dirty="0" err="1"/>
              <a:t>Forms</a:t>
            </a:r>
            <a:endParaRPr lang="es-CL" dirty="0"/>
          </a:p>
        </p:txBody>
      </p:sp>
      <p:pic>
        <p:nvPicPr>
          <p:cNvPr id="6" name="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62" y="404881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34101" y="971611"/>
            <a:ext cx="4249738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Estadística I</a:t>
            </a:r>
            <a:endParaRPr lang="es-CL" sz="1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007531" y="5917474"/>
            <a:ext cx="333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Prof. Esteban Arroyo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1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58360" y="2752487"/>
            <a:ext cx="7400041" cy="3447098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es-CL" sz="2000" dirty="0"/>
              <a:t>Las preguntas deben ser claras y sin rodeos.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es-CL" sz="2000" dirty="0"/>
              <a:t>Las preguntas deben ejercer influencia sobre el encuestado.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es-CL" sz="2000" dirty="0"/>
              <a:t>Se recomienda que las preguntas sean formuladas en positivo.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es-CL" sz="2000" dirty="0"/>
              <a:t>Se deben evitar preguntas que requieran “cálculos complejos”.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es-CL" sz="2000" dirty="0"/>
              <a:t>Las preguntas no deben ser indiscretas.</a:t>
            </a:r>
          </a:p>
          <a:p>
            <a:pPr marL="342900" indent="-342900">
              <a:buAutoNum type="alphaLcParenR"/>
            </a:pP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2498103" y="2573378"/>
            <a:ext cx="7729979" cy="3799002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 rot="21212194">
            <a:off x="1348033" y="1876762"/>
            <a:ext cx="6702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anose="03020402040607040605" pitchFamily="66" charset="0"/>
              </a:rPr>
              <a:t>Concejos para formular encuestas</a:t>
            </a:r>
          </a:p>
        </p:txBody>
      </p:sp>
    </p:spTree>
    <p:extLst>
      <p:ext uri="{BB962C8B-B14F-4D97-AF65-F5344CB8AC3E}">
        <p14:creationId xmlns:p14="http://schemas.microsoft.com/office/powerpoint/2010/main" val="123161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FORMULARIOS EN GOOGLE DRIVE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Rectángulo: esquinas redondeadas 4"/>
          <p:cNvSpPr/>
          <p:nvPr/>
        </p:nvSpPr>
        <p:spPr>
          <a:xfrm>
            <a:off x="2305069" y="3588654"/>
            <a:ext cx="7484882" cy="933253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305069" y="2350489"/>
            <a:ext cx="74856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/>
              <a:t>Para crear formularios en google</a:t>
            </a:r>
            <a:endParaRPr lang="es-CL" b="1" dirty="0"/>
          </a:p>
        </p:txBody>
      </p:sp>
      <p:sp>
        <p:nvSpPr>
          <p:cNvPr id="6" name="Rectángulo: esquinas redondeadas 3"/>
          <p:cNvSpPr/>
          <p:nvPr/>
        </p:nvSpPr>
        <p:spPr>
          <a:xfrm>
            <a:off x="2305069" y="3588654"/>
            <a:ext cx="7484882" cy="93325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97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Deben tener una cuenta Google, para tener acceso a Google Drive</a:t>
            </a:r>
          </a:p>
        </p:txBody>
      </p:sp>
      <p:sp>
        <p:nvSpPr>
          <p:cNvPr id="7" name="Rectángulo: esquinas redondeadas 5"/>
          <p:cNvSpPr/>
          <p:nvPr/>
        </p:nvSpPr>
        <p:spPr>
          <a:xfrm>
            <a:off x="2305069" y="4677559"/>
            <a:ext cx="7484882" cy="933253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ángulo: esquinas redondeadas 6"/>
          <p:cNvSpPr/>
          <p:nvPr/>
        </p:nvSpPr>
        <p:spPr>
          <a:xfrm>
            <a:off x="2305069" y="4677559"/>
            <a:ext cx="7484882" cy="93325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4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97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Se sugiere crear una carpeta exclusiva para la encuesta y sus resultados</a:t>
            </a:r>
          </a:p>
        </p:txBody>
      </p:sp>
      <p:sp>
        <p:nvSpPr>
          <p:cNvPr id="9" name="Elipse 8"/>
          <p:cNvSpPr/>
          <p:nvPr/>
        </p:nvSpPr>
        <p:spPr>
          <a:xfrm>
            <a:off x="1772192" y="3762107"/>
            <a:ext cx="660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</a:t>
            </a:r>
          </a:p>
        </p:txBody>
      </p:sp>
      <p:sp>
        <p:nvSpPr>
          <p:cNvPr id="10" name="Elipse 9"/>
          <p:cNvSpPr/>
          <p:nvPr/>
        </p:nvSpPr>
        <p:spPr>
          <a:xfrm>
            <a:off x="1792512" y="4839385"/>
            <a:ext cx="660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700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FORMULARIOS EN GOOGLE DRIVE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034" y="1473181"/>
            <a:ext cx="11469892" cy="52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8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FORMULARIOS EN GOOGLE DRIVE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42" y="1829566"/>
            <a:ext cx="11149163" cy="49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0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FORMULARIOS EN GOOGLE DRIVE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040675" y="1606808"/>
            <a:ext cx="972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¿Cómo guardo los resultados de la encuesta?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990" y="2068473"/>
            <a:ext cx="9399542" cy="457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75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FORMULARIOS EN GOOGLE DRIVE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4833" y="1762704"/>
            <a:ext cx="972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¿Cómo envío o comparto la encuesta?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108" y="2224369"/>
            <a:ext cx="4611189" cy="441100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3037" y="1809573"/>
            <a:ext cx="3305175" cy="6953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6297" y="3480753"/>
            <a:ext cx="5727382" cy="319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6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690948" y="2353491"/>
            <a:ext cx="6910251" cy="2819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0071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ÉTICA EN LA INVESTIGACIÓN CUANTITATIVA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4542" y="1985554"/>
            <a:ext cx="111912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Es muy importante que el investigador siempre se cuestione acerca de las consecuencias del estudio. </a:t>
            </a:r>
          </a:p>
          <a:p>
            <a:pPr algn="just"/>
            <a:r>
              <a:rPr lang="es-ES" sz="2000" dirty="0"/>
              <a:t>No se debe plantear un proyecto que perjudique, dañe o tenga efectos negativos sobre otros seres humanos o la naturaleza. Esto es parte fundamental de la ética en la investigación. La ciencia y sus procedimientos siempre deben estar al servicio de la Humanidad y el bien común. (</a:t>
            </a:r>
            <a:r>
              <a:rPr lang="es-ES" sz="2000" dirty="0" err="1"/>
              <a:t>Sampieri</a:t>
            </a:r>
            <a:r>
              <a:rPr lang="es-ES" sz="2000" dirty="0"/>
              <a:t>, 2018).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 Las implicaciones éticas del investigador son aquellas en las que se ven los lados positivos o negativos que puede tener un avance científico, es decir, ver el daño o beneficio que puede tener un descubrimiento o avance  hacia la sociedad. (Reyes, 2017)</a:t>
            </a:r>
            <a:endParaRPr lang="en-US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01337" y="5368834"/>
            <a:ext cx="10724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Sampieri</a:t>
            </a:r>
            <a:r>
              <a:rPr lang="es-ES" dirty="0"/>
              <a:t>, Hernández, et al (2018) </a:t>
            </a:r>
            <a:r>
              <a:rPr lang="es-ES" b="1" dirty="0"/>
              <a:t>Metodología de la investigación: Las rutas de la investigación cuantitativa, cualitativa y mixta. </a:t>
            </a:r>
            <a:r>
              <a:rPr lang="es-ES" dirty="0" err="1"/>
              <a:t>McGRAW-HILL</a:t>
            </a:r>
            <a:r>
              <a:rPr lang="es-ES" dirty="0"/>
              <a:t> INTERAMERICANA </a:t>
            </a:r>
            <a:r>
              <a:rPr lang="en-US" dirty="0"/>
              <a:t>EDITORES, S.A. de C. V. Ciudad de México. Mexico.</a:t>
            </a:r>
            <a:endParaRPr lang="es-ES" dirty="0"/>
          </a:p>
          <a:p>
            <a:r>
              <a:rPr lang="es-ES" dirty="0"/>
              <a:t>Reyes, Mery Ann (2017) </a:t>
            </a:r>
            <a:r>
              <a:rPr lang="es-ES" b="1" dirty="0"/>
              <a:t>LA ÉTICA EN LA INVESTIGACIÓN CUANTITATIVA</a:t>
            </a:r>
            <a:r>
              <a:rPr lang="es-ES" dirty="0"/>
              <a:t>. Extraído Junio 20, 2022,  de la </a:t>
            </a:r>
            <a:r>
              <a:rPr lang="es-ES" dirty="0" err="1"/>
              <a:t>World</a:t>
            </a:r>
            <a:r>
              <a:rPr lang="es-ES" dirty="0"/>
              <a:t> Wide Web: </a:t>
            </a:r>
            <a:r>
              <a:rPr lang="es-ES" dirty="0">
                <a:hlinkClick r:id="rId2"/>
              </a:rPr>
              <a:t>http://meryannguaita.blogspot.com/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ÉTICA EN LA INVESTIGACIÓN CUANTITATIVA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5111" y="1579188"/>
            <a:ext cx="119310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Wiersmar</a:t>
            </a:r>
            <a:r>
              <a:rPr lang="es-ES" dirty="0"/>
              <a:t> y </a:t>
            </a:r>
            <a:r>
              <a:rPr lang="es-ES" dirty="0" err="1"/>
              <a:t>Jurs</a:t>
            </a:r>
            <a:r>
              <a:rPr lang="es-ES" dirty="0"/>
              <a:t> (2008) identifican aspectos relacionados con los derechos que se deben seguir ante una investigación cuantitativa: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/>
              <a:t>Consentimiento o Aprobación de la Participación: es necesario que los participantes proporcionen el consentimiento explícito acerca de su colaboración.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/>
              <a:t>Confidencialidad: no se revele la identidad de los participantes; ni se indique de quiénes fueron obtenidos los datos y anonimato.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/>
              <a:t>El contexto en el cual se conducen las investigaciones debe ser respetado, obteniendo los debidos permisos para observar y cumplir con acceder al lugar de las reglas del sitio parte de personas autorizadas.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/>
              <a:t>Es fundamental reconocer las limitaciones de la investigación y las nuestras propias. Los resultados deben reportarse con honestidad. Es necesario que seamos sensibles a la cultura de los participantes. Todos los participantes, de cualquiera de los dos géneros, niveles socio económicos y orígenes étnicos son igualmente importantes y merecen el mismo respeto. En la investigación no tienen cabida el racismo o la discriminación.</a:t>
            </a:r>
            <a:endParaRPr lang="en-US" sz="2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604542" y="6021977"/>
            <a:ext cx="9427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Wiersmar</a:t>
            </a:r>
            <a:r>
              <a:rPr lang="es-ES" dirty="0"/>
              <a:t> y </a:t>
            </a:r>
            <a:r>
              <a:rPr lang="es-ES" dirty="0" err="1"/>
              <a:t>Jurs</a:t>
            </a:r>
            <a:r>
              <a:rPr lang="es-ES" dirty="0"/>
              <a:t> (2008). </a:t>
            </a:r>
            <a:r>
              <a:rPr lang="es-ES" b="1" dirty="0"/>
              <a:t>“La Ética en la Investigación”</a:t>
            </a:r>
            <a:r>
              <a:rPr lang="es-ES" dirty="0"/>
              <a:t>. Extraído Junio 20, 2022,  de la </a:t>
            </a:r>
            <a:r>
              <a:rPr lang="es-ES" dirty="0" err="1"/>
              <a:t>World</a:t>
            </a:r>
            <a:r>
              <a:rPr lang="es-ES" dirty="0"/>
              <a:t> Wide Web: </a:t>
            </a:r>
            <a:r>
              <a:rPr lang="es-ES" dirty="0">
                <a:hlinkClick r:id="rId2"/>
              </a:rPr>
              <a:t>https://es.slideshare.net/tareasdesandry/la-tica-en-la-investigacin-13020985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7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ÉTICA EN LA INVESTIGACIÓN CUANTITATIVA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6530" y="4467497"/>
            <a:ext cx="3627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Sampieri</a:t>
            </a:r>
            <a:r>
              <a:rPr lang="es-ES" dirty="0"/>
              <a:t> . </a:t>
            </a:r>
            <a:r>
              <a:rPr lang="es-ES" b="1" dirty="0"/>
              <a:t>“La Ética en la Investigación”</a:t>
            </a:r>
            <a:r>
              <a:rPr lang="es-ES" dirty="0"/>
              <a:t>. Capitulo 2, edición </a:t>
            </a:r>
            <a:r>
              <a:rPr lang="es-ES" dirty="0" err="1"/>
              <a:t>on.line</a:t>
            </a:r>
            <a:r>
              <a:rPr lang="es-ES" dirty="0"/>
              <a:t> descargable en:   </a:t>
            </a:r>
            <a:r>
              <a:rPr lang="es-ES" dirty="0">
                <a:hlinkClick r:id="rId2"/>
              </a:rPr>
              <a:t>https://highered.mheducation.com/sites/1456260960/student_view0/capitulos.html</a:t>
            </a:r>
            <a:r>
              <a:rPr lang="es-ES" dirty="0"/>
              <a:t> 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354" y="1407320"/>
            <a:ext cx="4990012" cy="547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4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15 CuadroTexto"/>
          <p:cNvSpPr txBox="1"/>
          <p:nvPr/>
        </p:nvSpPr>
        <p:spPr>
          <a:xfrm>
            <a:off x="545759" y="2355779"/>
            <a:ext cx="108777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 </a:t>
            </a:r>
            <a:r>
              <a:rPr lang="es-VE" b="1" dirty="0">
                <a:solidFill>
                  <a:srgbClr val="6699FF"/>
                </a:solidFill>
                <a:latin typeface="Verdana" pitchFamily="34" charset="0"/>
              </a:rPr>
              <a:t>Cualquier recurso que recopile información referente a la investigación.</a:t>
            </a:r>
          </a:p>
          <a:p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  <a:p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VE" b="1" dirty="0">
                <a:solidFill>
                  <a:srgbClr val="6699FF"/>
                </a:solidFill>
                <a:latin typeface="Verdana" pitchFamily="34" charset="0"/>
              </a:rPr>
              <a:t> Es un mecanismo recopilador de datos.</a:t>
            </a:r>
          </a:p>
          <a:p>
            <a:pPr>
              <a:buFont typeface="Wingdings" pitchFamily="2" charset="2"/>
              <a:buChar char="q"/>
            </a:pP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VE" b="1" dirty="0">
                <a:solidFill>
                  <a:srgbClr val="6699FF"/>
                </a:solidFill>
                <a:latin typeface="Verdana" pitchFamily="34" charset="0"/>
              </a:rPr>
              <a:t> Son elementos básicos que extraen la información de las fuentes consultadas.</a:t>
            </a:r>
          </a:p>
          <a:p>
            <a:pPr>
              <a:buFont typeface="Wingdings" pitchFamily="2" charset="2"/>
              <a:buChar char="q"/>
            </a:pP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VE" b="1" dirty="0">
                <a:solidFill>
                  <a:srgbClr val="6699FF"/>
                </a:solidFill>
                <a:latin typeface="Verdana" pitchFamily="34" charset="0"/>
              </a:rPr>
              <a:t> Son los soportes que justifican y de alguna manera le dan validez a la investigación.</a:t>
            </a:r>
          </a:p>
          <a:p>
            <a:pPr>
              <a:buFont typeface="Wingdings" pitchFamily="2" charset="2"/>
              <a:buChar char="q"/>
            </a:pP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VE" b="1" dirty="0">
                <a:solidFill>
                  <a:srgbClr val="6699FF"/>
                </a:solidFill>
                <a:latin typeface="Verdana" pitchFamily="34" charset="0"/>
              </a:rPr>
              <a:t> Como instrumentos de investigación son amplios y variados y van desde una simple ficha hasta un compleja y sofisticada encuesta.</a:t>
            </a: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6" name="18 Rectángulo"/>
          <p:cNvSpPr/>
          <p:nvPr/>
        </p:nvSpPr>
        <p:spPr>
          <a:xfrm>
            <a:off x="368760" y="1496878"/>
            <a:ext cx="6556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Instrumentos de recolección de datos</a:t>
            </a:r>
          </a:p>
        </p:txBody>
      </p:sp>
    </p:spTree>
    <p:extLst>
      <p:ext uri="{BB962C8B-B14F-4D97-AF65-F5344CB8AC3E}">
        <p14:creationId xmlns:p14="http://schemas.microsoft.com/office/powerpoint/2010/main" val="61477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15 CuadroTexto"/>
          <p:cNvSpPr txBox="1"/>
          <p:nvPr/>
        </p:nvSpPr>
        <p:spPr>
          <a:xfrm>
            <a:off x="368759" y="2229147"/>
            <a:ext cx="105965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OBSERVACIÓN 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 Percepción intencionada y selectiva de un objeto, persona o fenómeno determinado. Existen diversas clases de observación que van a variar dependiendo del objeto de estudio</a:t>
            </a: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ENTREVISTA 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 Conversación ( </a:t>
            </a:r>
            <a:r>
              <a:rPr lang="es-ES" b="1" dirty="0" err="1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inestructurada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 o </a:t>
            </a:r>
            <a:r>
              <a:rPr lang="es-ES" b="1" dirty="0" err="1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semi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 estructurada), entre dos o mas personas, donde el investigador propone el tema a discutir. Existe una comunicación libre y flexible</a:t>
            </a: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CUESTIONARIO 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 Procedimientos </a:t>
            </a:r>
            <a:r>
              <a:rPr lang="es-ES" b="1" dirty="0" err="1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estadarizados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 o </a:t>
            </a:r>
            <a:r>
              <a:rPr lang="es-ES" b="1" dirty="0" err="1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semi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 estructurados de preguntas específicas realizadas a las personas objetos de investigación. Poseen duración determinada y la comunicación es restringida</a:t>
            </a: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5" name="16 Cerrar llave"/>
          <p:cNvSpPr/>
          <p:nvPr/>
        </p:nvSpPr>
        <p:spPr>
          <a:xfrm>
            <a:off x="10939171" y="3272249"/>
            <a:ext cx="288032" cy="2808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7 CuadroTexto"/>
          <p:cNvSpPr txBox="1"/>
          <p:nvPr/>
        </p:nvSpPr>
        <p:spPr>
          <a:xfrm rot="16200000">
            <a:off x="10747187" y="4399652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6699FF"/>
                </a:solidFill>
                <a:latin typeface="Verdana" pitchFamily="34" charset="0"/>
                <a:sym typeface="Wingdings" pitchFamily="2" charset="2"/>
              </a:rPr>
              <a:t>ENCUESTAS</a:t>
            </a:r>
          </a:p>
        </p:txBody>
      </p:sp>
      <p:sp>
        <p:nvSpPr>
          <p:cNvPr id="7" name="18 Rectángulo"/>
          <p:cNvSpPr/>
          <p:nvPr/>
        </p:nvSpPr>
        <p:spPr>
          <a:xfrm>
            <a:off x="368760" y="1496878"/>
            <a:ext cx="7595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Principales técnicas de recolección de datos</a:t>
            </a:r>
          </a:p>
        </p:txBody>
      </p:sp>
    </p:spTree>
    <p:extLst>
      <p:ext uri="{BB962C8B-B14F-4D97-AF65-F5344CB8AC3E}">
        <p14:creationId xmlns:p14="http://schemas.microsoft.com/office/powerpoint/2010/main" val="300908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18 Rectángulo"/>
          <p:cNvSpPr/>
          <p:nvPr/>
        </p:nvSpPr>
        <p:spPr>
          <a:xfrm>
            <a:off x="590827" y="1393631"/>
            <a:ext cx="5789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Tipos de respuesta para cuestionarios</a:t>
            </a:r>
          </a:p>
        </p:txBody>
      </p:sp>
      <p:sp>
        <p:nvSpPr>
          <p:cNvPr id="5" name="19 CuadroTexto"/>
          <p:cNvSpPr txBox="1"/>
          <p:nvPr/>
        </p:nvSpPr>
        <p:spPr>
          <a:xfrm>
            <a:off x="483322" y="1958920"/>
            <a:ext cx="1137775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Pueden ser sugeridas o espontáneas y en general usan este tipo de respuestas:</a:t>
            </a: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Dicotómicas: sólo hay dos opciones</a:t>
            </a: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r>
              <a:rPr lang="es-ES" sz="1600" dirty="0"/>
              <a:t>                            Es </a:t>
            </a:r>
            <a:r>
              <a:rPr lang="es-ES" sz="1600" dirty="0" err="1"/>
              <a:t>Ud</a:t>
            </a:r>
            <a:r>
              <a:rPr lang="es-ES" sz="1600" dirty="0"/>
              <a:t> Fumador? Si ___/ No____</a:t>
            </a:r>
          </a:p>
          <a:p>
            <a:pPr>
              <a:buFont typeface="Wingdings" pitchFamily="2" charset="2"/>
              <a:buChar char="q"/>
            </a:pP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Respuesta múltiple: tiene al menos tres alternativas</a:t>
            </a:r>
          </a:p>
          <a:p>
            <a:pPr>
              <a:buFont typeface="Wingdings" pitchFamily="2" charset="2"/>
              <a:buChar char="q"/>
            </a:pP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r>
              <a:rPr lang="es-ES" sz="1600" dirty="0"/>
              <a:t>                      Actividad Económica.  Asalariado__ Libre ejercicio ___Negocio___</a:t>
            </a:r>
          </a:p>
          <a:p>
            <a:pPr>
              <a:buFont typeface="Wingdings" pitchFamily="2" charset="2"/>
              <a:buChar char="q"/>
            </a:pPr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Emparejamiento:  Se establecen dos listados de alternativas que deben relacionarse o emparejarse según el criterio de la pregunta</a:t>
            </a: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r>
              <a:rPr lang="es-ES" sz="1600" dirty="0"/>
              <a:t>                                  Cuales son las capitales de las siguientes Regiones?:</a:t>
            </a:r>
          </a:p>
          <a:p>
            <a:r>
              <a:rPr lang="es-ES" sz="1600" dirty="0"/>
              <a:t>                                          Tarapacá			Talca</a:t>
            </a:r>
          </a:p>
          <a:p>
            <a:r>
              <a:rPr lang="es-ES" sz="1600" dirty="0"/>
              <a:t>                                          Maule			La Serena</a:t>
            </a:r>
          </a:p>
          <a:p>
            <a:r>
              <a:rPr lang="es-ES" sz="1600" dirty="0"/>
              <a:t>                                          Coquimbo		Iquique</a:t>
            </a:r>
          </a:p>
        </p:txBody>
      </p:sp>
    </p:spTree>
    <p:extLst>
      <p:ext uri="{BB962C8B-B14F-4D97-AF65-F5344CB8AC3E}">
        <p14:creationId xmlns:p14="http://schemas.microsoft.com/office/powerpoint/2010/main" val="59477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18 Rectángulo"/>
          <p:cNvSpPr/>
          <p:nvPr/>
        </p:nvSpPr>
        <p:spPr>
          <a:xfrm>
            <a:off x="865150" y="1485064"/>
            <a:ext cx="5789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Tipos de respuesta para cuestionarios</a:t>
            </a:r>
          </a:p>
        </p:txBody>
      </p:sp>
      <p:sp>
        <p:nvSpPr>
          <p:cNvPr id="5" name="19 CuadroTexto"/>
          <p:cNvSpPr txBox="1"/>
          <p:nvPr/>
        </p:nvSpPr>
        <p:spPr>
          <a:xfrm>
            <a:off x="757645" y="2006587"/>
            <a:ext cx="110773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Escalas de actitudes y opiniones: se pide al sujeto que señale, dentro de una serie graduada de ítems, aquellos que acepta o prefiere. Pueden ser:</a:t>
            </a:r>
          </a:p>
          <a:p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Ordenación o jerarquía: se ordena, por orden de preferencia o por puntaje, objetos o individuos en relación con una característica</a:t>
            </a: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 err="1">
                <a:solidFill>
                  <a:srgbClr val="6699FF"/>
                </a:solidFill>
                <a:latin typeface="Verdana" pitchFamily="34" charset="0"/>
              </a:rPr>
              <a:t>Likert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: se lee una escala de intensidad creciente o decreciente de categorías de respuesta en un </a:t>
            </a:r>
            <a:r>
              <a:rPr lang="es-ES" b="1" i="1" dirty="0">
                <a:solidFill>
                  <a:srgbClr val="6699FF"/>
                </a:solidFill>
                <a:latin typeface="Verdana" pitchFamily="34" charset="0"/>
              </a:rPr>
              <a:t>continuum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 de actitud</a:t>
            </a: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6" name="16 CuadroTexto"/>
          <p:cNvSpPr txBox="1"/>
          <p:nvPr/>
        </p:nvSpPr>
        <p:spPr>
          <a:xfrm>
            <a:off x="2093703" y="5051524"/>
            <a:ext cx="8670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Señala tu grado de acuerdo o desacuerdo con la siguiente afirmación: “El concierto fue un éxito” </a:t>
            </a:r>
          </a:p>
          <a:p>
            <a:r>
              <a:rPr lang="es-ES" sz="1600" dirty="0"/>
              <a:t>1. Nada de acuerdo </a:t>
            </a:r>
          </a:p>
          <a:p>
            <a:r>
              <a:rPr lang="es-ES" sz="1600" dirty="0"/>
              <a:t>2. Algo en desacuerdo </a:t>
            </a:r>
          </a:p>
          <a:p>
            <a:r>
              <a:rPr lang="es-ES" sz="1600" dirty="0"/>
              <a:t>3. Ni acuerdo ni desacuerdo </a:t>
            </a:r>
          </a:p>
          <a:p>
            <a:r>
              <a:rPr lang="es-ES" sz="1600" dirty="0"/>
              <a:t>4. Algo de acuerdo </a:t>
            </a:r>
          </a:p>
          <a:p>
            <a:r>
              <a:rPr lang="es-ES" sz="1600" dirty="0"/>
              <a:t>5. Completo desacuerdo</a:t>
            </a:r>
          </a:p>
        </p:txBody>
      </p:sp>
      <p:sp>
        <p:nvSpPr>
          <p:cNvPr id="7" name="15 CuadroTexto"/>
          <p:cNvSpPr txBox="1"/>
          <p:nvPr/>
        </p:nvSpPr>
        <p:spPr>
          <a:xfrm>
            <a:off x="1670398" y="3462468"/>
            <a:ext cx="925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Ordene de más importante a menos importante cómo considera usted que es el gerente donde usted trabaja</a:t>
            </a:r>
          </a:p>
          <a:p>
            <a:r>
              <a:rPr lang="es-ES" sz="1600" dirty="0"/>
              <a:t> a) Amable (   )                  b) Organizado (   ) </a:t>
            </a:r>
          </a:p>
          <a:p>
            <a:r>
              <a:rPr lang="es-ES" sz="1600" dirty="0"/>
              <a:t>c) Sociable (   )                  d) Irónico (   )                e) Flexible (   )</a:t>
            </a:r>
          </a:p>
        </p:txBody>
      </p:sp>
    </p:spTree>
    <p:extLst>
      <p:ext uri="{BB962C8B-B14F-4D97-AF65-F5344CB8AC3E}">
        <p14:creationId xmlns:p14="http://schemas.microsoft.com/office/powerpoint/2010/main" val="346993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ENCUESTAS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18 Rectángulo"/>
          <p:cNvSpPr/>
          <p:nvPr/>
        </p:nvSpPr>
        <p:spPr>
          <a:xfrm>
            <a:off x="786773" y="1393625"/>
            <a:ext cx="5789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Tipos de respuesta para cuestionarios</a:t>
            </a:r>
          </a:p>
        </p:txBody>
      </p:sp>
      <p:sp>
        <p:nvSpPr>
          <p:cNvPr id="5" name="19 CuadroTexto"/>
          <p:cNvSpPr txBox="1"/>
          <p:nvPr/>
        </p:nvSpPr>
        <p:spPr>
          <a:xfrm>
            <a:off x="679268" y="2066777"/>
            <a:ext cx="108160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es-ES" b="1" dirty="0" err="1">
                <a:solidFill>
                  <a:srgbClr val="6699FF"/>
                </a:solidFill>
                <a:latin typeface="Verdana" pitchFamily="34" charset="0"/>
              </a:rPr>
              <a:t>Gutman</a:t>
            </a: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: se le presenta al sujeto una serie de cuestiones  jerarquizadas de mayor a menor y se pide su veracidad en cada caso </a:t>
            </a: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/>
            <a:endParaRPr lang="es-ES" b="1" dirty="0">
              <a:solidFill>
                <a:srgbClr val="6699FF"/>
              </a:solidFill>
              <a:latin typeface="Verdana" pitchFamily="34" charset="0"/>
            </a:endParaRPr>
          </a:p>
          <a:p>
            <a:pPr marL="342900" indent="-342900">
              <a:buFont typeface="+mj-lt"/>
              <a:buAutoNum type="alphaLcParenR" startAt="3"/>
            </a:pPr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Diferencial semántico: se proponen pares de adjetivos contrapuestos, y se pide al encuestado que sitúa la cercanía a cada extremo del par en una escala de 7 grados</a:t>
            </a:r>
          </a:p>
        </p:txBody>
      </p:sp>
      <p:sp>
        <p:nvSpPr>
          <p:cNvPr id="6" name="15 CuadroTexto"/>
          <p:cNvSpPr txBox="1"/>
          <p:nvPr/>
        </p:nvSpPr>
        <p:spPr>
          <a:xfrm>
            <a:off x="1893683" y="2679509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Conteste con un sí o un no a las siguientes preguntas: </a:t>
            </a:r>
          </a:p>
          <a:p>
            <a:r>
              <a:rPr lang="es-ES" sz="1600" dirty="0"/>
              <a:t>1. ¿Milita usted en un partido político? </a:t>
            </a:r>
          </a:p>
          <a:p>
            <a:r>
              <a:rPr lang="es-ES" sz="1600" dirty="0"/>
              <a:t>2. ¿Suele asistir a mítines de partidos políticos? </a:t>
            </a:r>
          </a:p>
          <a:p>
            <a:r>
              <a:rPr lang="es-ES" sz="1600" dirty="0"/>
              <a:t>3. ¿Ha intentado convencer a un amigo para que vote a un determinado partido? </a:t>
            </a:r>
          </a:p>
          <a:p>
            <a:r>
              <a:rPr lang="es-ES" sz="1600" dirty="0"/>
              <a:t>4. ¿Le agrada mantener discusiones sobre política? </a:t>
            </a:r>
          </a:p>
          <a:p>
            <a:r>
              <a:rPr lang="es-ES" sz="1600" dirty="0"/>
              <a:t>5. ¿Se considera una persona informada políticamente?</a:t>
            </a:r>
          </a:p>
        </p:txBody>
      </p:sp>
      <p:sp>
        <p:nvSpPr>
          <p:cNvPr id="7" name="16 Rectángulo"/>
          <p:cNvSpPr/>
          <p:nvPr/>
        </p:nvSpPr>
        <p:spPr>
          <a:xfrm>
            <a:off x="1429336" y="5200116"/>
            <a:ext cx="89295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/>
              <a:t>Marca con una “X” la posición donde se encuentra para ti la política  económica del Gobierno Nacional: </a:t>
            </a:r>
          </a:p>
          <a:p>
            <a:r>
              <a:rPr lang="es-ES" sz="1600" dirty="0"/>
              <a:t>1. Pasiva          1----2----3----4----5----6----7 Activa </a:t>
            </a:r>
          </a:p>
          <a:p>
            <a:r>
              <a:rPr lang="es-ES" sz="1600" dirty="0"/>
              <a:t>2. Progresista 1----2----3----4----5----6----7 Conservadora </a:t>
            </a:r>
          </a:p>
          <a:p>
            <a:r>
              <a:rPr lang="es-ES" sz="1600" dirty="0"/>
              <a:t>3. Superficial  1----2----3----4----5----6----7 Profunda </a:t>
            </a:r>
          </a:p>
          <a:p>
            <a:r>
              <a:rPr lang="es-ES" sz="1600" dirty="0"/>
              <a:t>4. Dogmática  1----2----3----4----5----6----7 Crítica </a:t>
            </a:r>
          </a:p>
        </p:txBody>
      </p:sp>
    </p:spTree>
    <p:extLst>
      <p:ext uri="{BB962C8B-B14F-4D97-AF65-F5344CB8AC3E}">
        <p14:creationId xmlns:p14="http://schemas.microsoft.com/office/powerpoint/2010/main" val="1923324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1279</Words>
  <Application>Microsoft Office PowerPoint</Application>
  <PresentationFormat>Panorámica</PresentationFormat>
  <Paragraphs>124</Paragraphs>
  <Slides>16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French Script MT</vt:lpstr>
      <vt:lpstr>Impact</vt:lpstr>
      <vt:lpstr>Verdana</vt:lpstr>
      <vt:lpstr>Wingdings</vt:lpstr>
      <vt:lpstr>Tema de Office</vt:lpstr>
      <vt:lpstr>Sesión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7 y 8</dc:title>
  <dc:creator>usuario</dc:creator>
  <cp:lastModifiedBy>Esteban Arroyo Barahona</cp:lastModifiedBy>
  <cp:revision>30</cp:revision>
  <dcterms:created xsi:type="dcterms:W3CDTF">2022-06-20T18:11:30Z</dcterms:created>
  <dcterms:modified xsi:type="dcterms:W3CDTF">2023-03-15T19:35:13Z</dcterms:modified>
</cp:coreProperties>
</file>