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77" r:id="rId5"/>
    <p:sldId id="276" r:id="rId6"/>
    <p:sldId id="278" r:id="rId7"/>
    <p:sldId id="275" r:id="rId8"/>
    <p:sldId id="281" r:id="rId9"/>
    <p:sldId id="280" r:id="rId10"/>
    <p:sldId id="282" r:id="rId11"/>
    <p:sldId id="279" r:id="rId12"/>
    <p:sldId id="284" r:id="rId13"/>
    <p:sldId id="286" r:id="rId14"/>
    <p:sldId id="285" r:id="rId15"/>
    <p:sldId id="283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3249E-CBBE-460B-B898-92DF60AA5F13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6CBF360-DA28-4DEB-8761-D44462C26C6E}">
      <dgm:prSet phldrT="[Texto]"/>
      <dgm:spPr/>
      <dgm:t>
        <a:bodyPr/>
        <a:lstStyle/>
        <a:p>
          <a:r>
            <a:rPr lang="es-ES" dirty="0"/>
            <a:t>Todos los encuestados tienen un “id” o identificador único</a:t>
          </a:r>
        </a:p>
      </dgm:t>
    </dgm:pt>
    <dgm:pt modelId="{EB2E9781-D2C0-4CA0-B98A-EFA219AA54AB}" type="parTrans" cxnId="{C2E879EE-DD6F-4665-B320-BB92721AFE57}">
      <dgm:prSet/>
      <dgm:spPr/>
      <dgm:t>
        <a:bodyPr/>
        <a:lstStyle/>
        <a:p>
          <a:endParaRPr lang="es-ES"/>
        </a:p>
      </dgm:t>
    </dgm:pt>
    <dgm:pt modelId="{41788BF3-BA8E-46C3-8F7C-7B9F202E12EB}" type="sibTrans" cxnId="{C2E879EE-DD6F-4665-B320-BB92721AFE57}">
      <dgm:prSet/>
      <dgm:spPr/>
      <dgm:t>
        <a:bodyPr/>
        <a:lstStyle/>
        <a:p>
          <a:endParaRPr lang="es-ES"/>
        </a:p>
      </dgm:t>
    </dgm:pt>
    <dgm:pt modelId="{1D0EFEEE-B0C3-4F24-BF10-E64882263CD0}">
      <dgm:prSet phldrT="[Texto]"/>
      <dgm:spPr/>
      <dgm:t>
        <a:bodyPr/>
        <a:lstStyle/>
        <a:p>
          <a:r>
            <a:rPr lang="es-ES" dirty="0"/>
            <a:t>Se eliminaron/identificaron encuestas incompletas o con datos faltantes</a:t>
          </a:r>
        </a:p>
      </dgm:t>
    </dgm:pt>
    <dgm:pt modelId="{3D7DF78B-5B9D-4F8C-871F-BB752AE2CAF5}" type="parTrans" cxnId="{333DB028-7576-4F61-87F6-1CD1E7B55F7D}">
      <dgm:prSet/>
      <dgm:spPr/>
      <dgm:t>
        <a:bodyPr/>
        <a:lstStyle/>
        <a:p>
          <a:endParaRPr lang="es-ES"/>
        </a:p>
      </dgm:t>
    </dgm:pt>
    <dgm:pt modelId="{4D46A1A3-74F5-4270-805B-6BC58B8633CE}" type="sibTrans" cxnId="{333DB028-7576-4F61-87F6-1CD1E7B55F7D}">
      <dgm:prSet/>
      <dgm:spPr/>
      <dgm:t>
        <a:bodyPr/>
        <a:lstStyle/>
        <a:p>
          <a:endParaRPr lang="es-ES"/>
        </a:p>
      </dgm:t>
    </dgm:pt>
    <dgm:pt modelId="{90BE1B0D-0D49-47F1-81F2-A6ED75E79A8B}">
      <dgm:prSet phldrT="[Texto]"/>
      <dgm:spPr/>
      <dgm:t>
        <a:bodyPr/>
        <a:lstStyle/>
        <a:p>
          <a:r>
            <a:rPr lang="es-ES" dirty="0"/>
            <a:t>Se colocaron los datos en el formato o unidad correctos</a:t>
          </a:r>
        </a:p>
      </dgm:t>
    </dgm:pt>
    <dgm:pt modelId="{508A2EB9-6223-4721-BC25-2A06FE33840F}" type="parTrans" cxnId="{6085DBD8-7A26-4948-9D18-C4483909FFE3}">
      <dgm:prSet/>
      <dgm:spPr/>
      <dgm:t>
        <a:bodyPr/>
        <a:lstStyle/>
        <a:p>
          <a:endParaRPr lang="es-ES"/>
        </a:p>
      </dgm:t>
    </dgm:pt>
    <dgm:pt modelId="{81B4C111-5184-4484-B5F2-73936B4DA73B}" type="sibTrans" cxnId="{6085DBD8-7A26-4948-9D18-C4483909FFE3}">
      <dgm:prSet/>
      <dgm:spPr/>
      <dgm:t>
        <a:bodyPr/>
        <a:lstStyle/>
        <a:p>
          <a:endParaRPr lang="es-ES"/>
        </a:p>
      </dgm:t>
    </dgm:pt>
    <dgm:pt modelId="{C0139903-6120-424E-9337-49EAC8CD872E}">
      <dgm:prSet phldrT="[Texto]"/>
      <dgm:spPr/>
      <dgm:t>
        <a:bodyPr/>
        <a:lstStyle/>
        <a:p>
          <a:r>
            <a:rPr lang="es-ES" dirty="0"/>
            <a:t>Se separaron columnas que tienen más de un dato</a:t>
          </a:r>
        </a:p>
      </dgm:t>
    </dgm:pt>
    <dgm:pt modelId="{53DB82D7-819F-4601-B3AA-85696074101B}" type="parTrans" cxnId="{929B8E09-5444-4752-BE0F-6524D87D8386}">
      <dgm:prSet/>
      <dgm:spPr/>
      <dgm:t>
        <a:bodyPr/>
        <a:lstStyle/>
        <a:p>
          <a:endParaRPr lang="es-ES"/>
        </a:p>
      </dgm:t>
    </dgm:pt>
    <dgm:pt modelId="{FD790D39-2EC1-4987-8A4A-161BD250BB15}" type="sibTrans" cxnId="{929B8E09-5444-4752-BE0F-6524D87D8386}">
      <dgm:prSet/>
      <dgm:spPr/>
      <dgm:t>
        <a:bodyPr/>
        <a:lstStyle/>
        <a:p>
          <a:endParaRPr lang="es-ES"/>
        </a:p>
      </dgm:t>
    </dgm:pt>
    <dgm:pt modelId="{A3BA6E4D-D035-4A8F-865B-6013D536918D}">
      <dgm:prSet phldrT="[Texto]"/>
      <dgm:spPr/>
      <dgm:t>
        <a:bodyPr/>
        <a:lstStyle/>
        <a:p>
          <a:r>
            <a:rPr lang="es-ES" dirty="0"/>
            <a:t>Inconsistencia o errores en valores continuos. Todas las categóricas deben estar codificadas</a:t>
          </a:r>
        </a:p>
      </dgm:t>
    </dgm:pt>
    <dgm:pt modelId="{1B707601-E1F7-4F04-8805-7839AD99C980}" type="parTrans" cxnId="{251F7749-6794-4E18-B63F-29D21E4A49CA}">
      <dgm:prSet/>
      <dgm:spPr/>
      <dgm:t>
        <a:bodyPr/>
        <a:lstStyle/>
        <a:p>
          <a:endParaRPr lang="es-ES"/>
        </a:p>
      </dgm:t>
    </dgm:pt>
    <dgm:pt modelId="{ABBA8814-749D-4F66-A8AC-C01A63A6AB3D}" type="sibTrans" cxnId="{251F7749-6794-4E18-B63F-29D21E4A49CA}">
      <dgm:prSet/>
      <dgm:spPr/>
      <dgm:t>
        <a:bodyPr/>
        <a:lstStyle/>
        <a:p>
          <a:endParaRPr lang="es-ES"/>
        </a:p>
      </dgm:t>
    </dgm:pt>
    <dgm:pt modelId="{C537AC8A-8FC5-4FC8-A86F-712DCD345263}" type="pres">
      <dgm:prSet presAssocID="{59F3249E-CBBE-460B-B898-92DF60AA5F13}" presName="outerComposite" presStyleCnt="0">
        <dgm:presLayoutVars>
          <dgm:chMax val="5"/>
          <dgm:dir/>
          <dgm:resizeHandles val="exact"/>
        </dgm:presLayoutVars>
      </dgm:prSet>
      <dgm:spPr/>
    </dgm:pt>
    <dgm:pt modelId="{F981CD3A-525B-49D0-81B4-F9AC639EA8F5}" type="pres">
      <dgm:prSet presAssocID="{59F3249E-CBBE-460B-B898-92DF60AA5F13}" presName="dummyMaxCanvas" presStyleCnt="0">
        <dgm:presLayoutVars/>
      </dgm:prSet>
      <dgm:spPr/>
    </dgm:pt>
    <dgm:pt modelId="{93DBF892-7942-409C-B8C3-A5CBD99DB75A}" type="pres">
      <dgm:prSet presAssocID="{59F3249E-CBBE-460B-B898-92DF60AA5F13}" presName="FiveNodes_1" presStyleLbl="node1" presStyleIdx="0" presStyleCnt="5">
        <dgm:presLayoutVars>
          <dgm:bulletEnabled val="1"/>
        </dgm:presLayoutVars>
      </dgm:prSet>
      <dgm:spPr/>
    </dgm:pt>
    <dgm:pt modelId="{7159B60A-E458-4B52-AEC2-CCD4532D534D}" type="pres">
      <dgm:prSet presAssocID="{59F3249E-CBBE-460B-B898-92DF60AA5F13}" presName="FiveNodes_2" presStyleLbl="node1" presStyleIdx="1" presStyleCnt="5">
        <dgm:presLayoutVars>
          <dgm:bulletEnabled val="1"/>
        </dgm:presLayoutVars>
      </dgm:prSet>
      <dgm:spPr/>
    </dgm:pt>
    <dgm:pt modelId="{A8524169-D5C2-463E-A3C2-950572EA8886}" type="pres">
      <dgm:prSet presAssocID="{59F3249E-CBBE-460B-B898-92DF60AA5F13}" presName="FiveNodes_3" presStyleLbl="node1" presStyleIdx="2" presStyleCnt="5">
        <dgm:presLayoutVars>
          <dgm:bulletEnabled val="1"/>
        </dgm:presLayoutVars>
      </dgm:prSet>
      <dgm:spPr/>
    </dgm:pt>
    <dgm:pt modelId="{35CF19F8-2813-4D70-8782-F8DCCD9C60A9}" type="pres">
      <dgm:prSet presAssocID="{59F3249E-CBBE-460B-B898-92DF60AA5F13}" presName="FiveNodes_4" presStyleLbl="node1" presStyleIdx="3" presStyleCnt="5">
        <dgm:presLayoutVars>
          <dgm:bulletEnabled val="1"/>
        </dgm:presLayoutVars>
      </dgm:prSet>
      <dgm:spPr/>
    </dgm:pt>
    <dgm:pt modelId="{017B655F-594B-42A9-9F11-43CCCD3C3EE3}" type="pres">
      <dgm:prSet presAssocID="{59F3249E-CBBE-460B-B898-92DF60AA5F13}" presName="FiveNodes_5" presStyleLbl="node1" presStyleIdx="4" presStyleCnt="5">
        <dgm:presLayoutVars>
          <dgm:bulletEnabled val="1"/>
        </dgm:presLayoutVars>
      </dgm:prSet>
      <dgm:spPr/>
    </dgm:pt>
    <dgm:pt modelId="{121F86AA-42F4-4328-9DFE-881518654090}" type="pres">
      <dgm:prSet presAssocID="{59F3249E-CBBE-460B-B898-92DF60AA5F13}" presName="FiveConn_1-2" presStyleLbl="fgAccFollowNode1" presStyleIdx="0" presStyleCnt="4">
        <dgm:presLayoutVars>
          <dgm:bulletEnabled val="1"/>
        </dgm:presLayoutVars>
      </dgm:prSet>
      <dgm:spPr/>
    </dgm:pt>
    <dgm:pt modelId="{CFD4F533-A6C0-4557-9D5E-411C00362DEE}" type="pres">
      <dgm:prSet presAssocID="{59F3249E-CBBE-460B-B898-92DF60AA5F13}" presName="FiveConn_2-3" presStyleLbl="fgAccFollowNode1" presStyleIdx="1" presStyleCnt="4">
        <dgm:presLayoutVars>
          <dgm:bulletEnabled val="1"/>
        </dgm:presLayoutVars>
      </dgm:prSet>
      <dgm:spPr/>
    </dgm:pt>
    <dgm:pt modelId="{6E1E526A-A1A4-40B3-A13F-720DCF9ECE33}" type="pres">
      <dgm:prSet presAssocID="{59F3249E-CBBE-460B-B898-92DF60AA5F13}" presName="FiveConn_3-4" presStyleLbl="fgAccFollowNode1" presStyleIdx="2" presStyleCnt="4">
        <dgm:presLayoutVars>
          <dgm:bulletEnabled val="1"/>
        </dgm:presLayoutVars>
      </dgm:prSet>
      <dgm:spPr/>
    </dgm:pt>
    <dgm:pt modelId="{FDE26A16-8F22-4C7A-A504-00BA3A95F97D}" type="pres">
      <dgm:prSet presAssocID="{59F3249E-CBBE-460B-B898-92DF60AA5F13}" presName="FiveConn_4-5" presStyleLbl="fgAccFollowNode1" presStyleIdx="3" presStyleCnt="4">
        <dgm:presLayoutVars>
          <dgm:bulletEnabled val="1"/>
        </dgm:presLayoutVars>
      </dgm:prSet>
      <dgm:spPr/>
    </dgm:pt>
    <dgm:pt modelId="{C0A93D37-3D76-4DBA-A5B5-E1DF0A290A2F}" type="pres">
      <dgm:prSet presAssocID="{59F3249E-CBBE-460B-B898-92DF60AA5F13}" presName="FiveNodes_1_text" presStyleLbl="node1" presStyleIdx="4" presStyleCnt="5">
        <dgm:presLayoutVars>
          <dgm:bulletEnabled val="1"/>
        </dgm:presLayoutVars>
      </dgm:prSet>
      <dgm:spPr/>
    </dgm:pt>
    <dgm:pt modelId="{2E5E7A2C-B4D6-4603-BF75-8A6B560FB092}" type="pres">
      <dgm:prSet presAssocID="{59F3249E-CBBE-460B-B898-92DF60AA5F13}" presName="FiveNodes_2_text" presStyleLbl="node1" presStyleIdx="4" presStyleCnt="5">
        <dgm:presLayoutVars>
          <dgm:bulletEnabled val="1"/>
        </dgm:presLayoutVars>
      </dgm:prSet>
      <dgm:spPr/>
    </dgm:pt>
    <dgm:pt modelId="{8F42FA05-9A7C-4BB7-ABB7-95B255372C32}" type="pres">
      <dgm:prSet presAssocID="{59F3249E-CBBE-460B-B898-92DF60AA5F13}" presName="FiveNodes_3_text" presStyleLbl="node1" presStyleIdx="4" presStyleCnt="5">
        <dgm:presLayoutVars>
          <dgm:bulletEnabled val="1"/>
        </dgm:presLayoutVars>
      </dgm:prSet>
      <dgm:spPr/>
    </dgm:pt>
    <dgm:pt modelId="{75903AB0-03E3-458D-8278-2B514AC543A2}" type="pres">
      <dgm:prSet presAssocID="{59F3249E-CBBE-460B-B898-92DF60AA5F13}" presName="FiveNodes_4_text" presStyleLbl="node1" presStyleIdx="4" presStyleCnt="5">
        <dgm:presLayoutVars>
          <dgm:bulletEnabled val="1"/>
        </dgm:presLayoutVars>
      </dgm:prSet>
      <dgm:spPr/>
    </dgm:pt>
    <dgm:pt modelId="{BCE3DA13-FCBC-4782-8F03-A2BCD9923DAB}" type="pres">
      <dgm:prSet presAssocID="{59F3249E-CBBE-460B-B898-92DF60AA5F1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29B8E09-5444-4752-BE0F-6524D87D8386}" srcId="{59F3249E-CBBE-460B-B898-92DF60AA5F13}" destId="{C0139903-6120-424E-9337-49EAC8CD872E}" srcOrd="2" destOrd="0" parTransId="{53DB82D7-819F-4601-B3AA-85696074101B}" sibTransId="{FD790D39-2EC1-4987-8A4A-161BD250BB15}"/>
    <dgm:cxn modelId="{34A4CC10-33BB-41D5-A57D-BD23F0F41E5A}" type="presOf" srcId="{90BE1B0D-0D49-47F1-81F2-A6ED75E79A8B}" destId="{35CF19F8-2813-4D70-8782-F8DCCD9C60A9}" srcOrd="0" destOrd="0" presId="urn:microsoft.com/office/officeart/2005/8/layout/vProcess5"/>
    <dgm:cxn modelId="{79283B19-E3DB-4052-ACBD-B41B328D1C2C}" type="presOf" srcId="{86CBF360-DA28-4DEB-8761-D44462C26C6E}" destId="{93DBF892-7942-409C-B8C3-A5CBD99DB75A}" srcOrd="0" destOrd="0" presId="urn:microsoft.com/office/officeart/2005/8/layout/vProcess5"/>
    <dgm:cxn modelId="{CE42D219-52B4-4BF4-8CB9-7D5CEB6DFD53}" type="presOf" srcId="{86CBF360-DA28-4DEB-8761-D44462C26C6E}" destId="{C0A93D37-3D76-4DBA-A5B5-E1DF0A290A2F}" srcOrd="1" destOrd="0" presId="urn:microsoft.com/office/officeart/2005/8/layout/vProcess5"/>
    <dgm:cxn modelId="{333DB028-7576-4F61-87F6-1CD1E7B55F7D}" srcId="{59F3249E-CBBE-460B-B898-92DF60AA5F13}" destId="{1D0EFEEE-B0C3-4F24-BF10-E64882263CD0}" srcOrd="1" destOrd="0" parTransId="{3D7DF78B-5B9D-4F8C-871F-BB752AE2CAF5}" sibTransId="{4D46A1A3-74F5-4270-805B-6BC58B8633CE}"/>
    <dgm:cxn modelId="{B2CDA768-8799-4AF3-B692-E89CB631E0CB}" type="presOf" srcId="{41788BF3-BA8E-46C3-8F7C-7B9F202E12EB}" destId="{121F86AA-42F4-4328-9DFE-881518654090}" srcOrd="0" destOrd="0" presId="urn:microsoft.com/office/officeart/2005/8/layout/vProcess5"/>
    <dgm:cxn modelId="{251F7749-6794-4E18-B63F-29D21E4A49CA}" srcId="{59F3249E-CBBE-460B-B898-92DF60AA5F13}" destId="{A3BA6E4D-D035-4A8F-865B-6013D536918D}" srcOrd="4" destOrd="0" parTransId="{1B707601-E1F7-4F04-8805-7839AD99C980}" sibTransId="{ABBA8814-749D-4F66-A8AC-C01A63A6AB3D}"/>
    <dgm:cxn modelId="{77E2B14D-CE80-47FA-B640-E39969234C55}" type="presOf" srcId="{C0139903-6120-424E-9337-49EAC8CD872E}" destId="{8F42FA05-9A7C-4BB7-ABB7-95B255372C32}" srcOrd="1" destOrd="0" presId="urn:microsoft.com/office/officeart/2005/8/layout/vProcess5"/>
    <dgm:cxn modelId="{B97C386F-7020-46B0-A3AD-6560CEA750A2}" type="presOf" srcId="{1D0EFEEE-B0C3-4F24-BF10-E64882263CD0}" destId="{7159B60A-E458-4B52-AEC2-CCD4532D534D}" srcOrd="0" destOrd="0" presId="urn:microsoft.com/office/officeart/2005/8/layout/vProcess5"/>
    <dgm:cxn modelId="{42F5F059-7CE3-466B-A18C-9D89AFD15934}" type="presOf" srcId="{90BE1B0D-0D49-47F1-81F2-A6ED75E79A8B}" destId="{75903AB0-03E3-458D-8278-2B514AC543A2}" srcOrd="1" destOrd="0" presId="urn:microsoft.com/office/officeart/2005/8/layout/vProcess5"/>
    <dgm:cxn modelId="{50D60B88-E0EC-4231-BD93-E84FC9E17D1E}" type="presOf" srcId="{FD790D39-2EC1-4987-8A4A-161BD250BB15}" destId="{6E1E526A-A1A4-40B3-A13F-720DCF9ECE33}" srcOrd="0" destOrd="0" presId="urn:microsoft.com/office/officeart/2005/8/layout/vProcess5"/>
    <dgm:cxn modelId="{510D89B6-828C-4ACF-8165-F4AC99B3DE33}" type="presOf" srcId="{A3BA6E4D-D035-4A8F-865B-6013D536918D}" destId="{017B655F-594B-42A9-9F11-43CCCD3C3EE3}" srcOrd="0" destOrd="0" presId="urn:microsoft.com/office/officeart/2005/8/layout/vProcess5"/>
    <dgm:cxn modelId="{9AE5F9C3-F331-4C86-A8A4-DB58A7C33112}" type="presOf" srcId="{4D46A1A3-74F5-4270-805B-6BC58B8633CE}" destId="{CFD4F533-A6C0-4557-9D5E-411C00362DEE}" srcOrd="0" destOrd="0" presId="urn:microsoft.com/office/officeart/2005/8/layout/vProcess5"/>
    <dgm:cxn modelId="{E1BEDBCE-DC83-46C1-853F-4BBBE5E3FC83}" type="presOf" srcId="{1D0EFEEE-B0C3-4F24-BF10-E64882263CD0}" destId="{2E5E7A2C-B4D6-4603-BF75-8A6B560FB092}" srcOrd="1" destOrd="0" presId="urn:microsoft.com/office/officeart/2005/8/layout/vProcess5"/>
    <dgm:cxn modelId="{6085DBD8-7A26-4948-9D18-C4483909FFE3}" srcId="{59F3249E-CBBE-460B-B898-92DF60AA5F13}" destId="{90BE1B0D-0D49-47F1-81F2-A6ED75E79A8B}" srcOrd="3" destOrd="0" parTransId="{508A2EB9-6223-4721-BC25-2A06FE33840F}" sibTransId="{81B4C111-5184-4484-B5F2-73936B4DA73B}"/>
    <dgm:cxn modelId="{CF5768E0-E8D0-4DA1-B3C3-F3D049406931}" type="presOf" srcId="{C0139903-6120-424E-9337-49EAC8CD872E}" destId="{A8524169-D5C2-463E-A3C2-950572EA8886}" srcOrd="0" destOrd="0" presId="urn:microsoft.com/office/officeart/2005/8/layout/vProcess5"/>
    <dgm:cxn modelId="{073174E3-54E4-4614-B25F-3E895483C436}" type="presOf" srcId="{81B4C111-5184-4484-B5F2-73936B4DA73B}" destId="{FDE26A16-8F22-4C7A-A504-00BA3A95F97D}" srcOrd="0" destOrd="0" presId="urn:microsoft.com/office/officeart/2005/8/layout/vProcess5"/>
    <dgm:cxn modelId="{C2E879EE-DD6F-4665-B320-BB92721AFE57}" srcId="{59F3249E-CBBE-460B-B898-92DF60AA5F13}" destId="{86CBF360-DA28-4DEB-8761-D44462C26C6E}" srcOrd="0" destOrd="0" parTransId="{EB2E9781-D2C0-4CA0-B98A-EFA219AA54AB}" sibTransId="{41788BF3-BA8E-46C3-8F7C-7B9F202E12EB}"/>
    <dgm:cxn modelId="{C359A1EE-5003-43A8-82EA-C78AA35E1189}" type="presOf" srcId="{59F3249E-CBBE-460B-B898-92DF60AA5F13}" destId="{C537AC8A-8FC5-4FC8-A86F-712DCD345263}" srcOrd="0" destOrd="0" presId="urn:microsoft.com/office/officeart/2005/8/layout/vProcess5"/>
    <dgm:cxn modelId="{27C64EFF-E645-46ED-8AA3-6078F8FFB20A}" type="presOf" srcId="{A3BA6E4D-D035-4A8F-865B-6013D536918D}" destId="{BCE3DA13-FCBC-4782-8F03-A2BCD9923DAB}" srcOrd="1" destOrd="0" presId="urn:microsoft.com/office/officeart/2005/8/layout/vProcess5"/>
    <dgm:cxn modelId="{A9811743-16A7-4C38-8B7C-CC72EA214D0F}" type="presParOf" srcId="{C537AC8A-8FC5-4FC8-A86F-712DCD345263}" destId="{F981CD3A-525B-49D0-81B4-F9AC639EA8F5}" srcOrd="0" destOrd="0" presId="urn:microsoft.com/office/officeart/2005/8/layout/vProcess5"/>
    <dgm:cxn modelId="{C97FD8FF-8437-4EF8-A2B8-A9E1477E675B}" type="presParOf" srcId="{C537AC8A-8FC5-4FC8-A86F-712DCD345263}" destId="{93DBF892-7942-409C-B8C3-A5CBD99DB75A}" srcOrd="1" destOrd="0" presId="urn:microsoft.com/office/officeart/2005/8/layout/vProcess5"/>
    <dgm:cxn modelId="{AC940181-89AF-41F8-B40F-AA59330C5C6F}" type="presParOf" srcId="{C537AC8A-8FC5-4FC8-A86F-712DCD345263}" destId="{7159B60A-E458-4B52-AEC2-CCD4532D534D}" srcOrd="2" destOrd="0" presId="urn:microsoft.com/office/officeart/2005/8/layout/vProcess5"/>
    <dgm:cxn modelId="{C88CC52F-65DA-45F7-B700-2FC6978FE7C0}" type="presParOf" srcId="{C537AC8A-8FC5-4FC8-A86F-712DCD345263}" destId="{A8524169-D5C2-463E-A3C2-950572EA8886}" srcOrd="3" destOrd="0" presId="urn:microsoft.com/office/officeart/2005/8/layout/vProcess5"/>
    <dgm:cxn modelId="{8720E7A7-93B8-4580-A88F-6A8B2DED23D7}" type="presParOf" srcId="{C537AC8A-8FC5-4FC8-A86F-712DCD345263}" destId="{35CF19F8-2813-4D70-8782-F8DCCD9C60A9}" srcOrd="4" destOrd="0" presId="urn:microsoft.com/office/officeart/2005/8/layout/vProcess5"/>
    <dgm:cxn modelId="{3D23CB37-6A3A-4BE8-8399-BD145AC7FE1E}" type="presParOf" srcId="{C537AC8A-8FC5-4FC8-A86F-712DCD345263}" destId="{017B655F-594B-42A9-9F11-43CCCD3C3EE3}" srcOrd="5" destOrd="0" presId="urn:microsoft.com/office/officeart/2005/8/layout/vProcess5"/>
    <dgm:cxn modelId="{C5422542-A58E-4B5E-9BFC-C31935CE090A}" type="presParOf" srcId="{C537AC8A-8FC5-4FC8-A86F-712DCD345263}" destId="{121F86AA-42F4-4328-9DFE-881518654090}" srcOrd="6" destOrd="0" presId="urn:microsoft.com/office/officeart/2005/8/layout/vProcess5"/>
    <dgm:cxn modelId="{359DBF67-5BE4-4A21-85F6-E23FBE500BB8}" type="presParOf" srcId="{C537AC8A-8FC5-4FC8-A86F-712DCD345263}" destId="{CFD4F533-A6C0-4557-9D5E-411C00362DEE}" srcOrd="7" destOrd="0" presId="urn:microsoft.com/office/officeart/2005/8/layout/vProcess5"/>
    <dgm:cxn modelId="{BC437975-25BA-4C1A-8AF9-EE8041F5909E}" type="presParOf" srcId="{C537AC8A-8FC5-4FC8-A86F-712DCD345263}" destId="{6E1E526A-A1A4-40B3-A13F-720DCF9ECE33}" srcOrd="8" destOrd="0" presId="urn:microsoft.com/office/officeart/2005/8/layout/vProcess5"/>
    <dgm:cxn modelId="{53270135-9203-4101-815C-D62C0F68F9DC}" type="presParOf" srcId="{C537AC8A-8FC5-4FC8-A86F-712DCD345263}" destId="{FDE26A16-8F22-4C7A-A504-00BA3A95F97D}" srcOrd="9" destOrd="0" presId="urn:microsoft.com/office/officeart/2005/8/layout/vProcess5"/>
    <dgm:cxn modelId="{27A1225C-D538-4BE3-8108-1512EF68E885}" type="presParOf" srcId="{C537AC8A-8FC5-4FC8-A86F-712DCD345263}" destId="{C0A93D37-3D76-4DBA-A5B5-E1DF0A290A2F}" srcOrd="10" destOrd="0" presId="urn:microsoft.com/office/officeart/2005/8/layout/vProcess5"/>
    <dgm:cxn modelId="{F9DCE8C2-347C-4B72-9B4B-3996690CB652}" type="presParOf" srcId="{C537AC8A-8FC5-4FC8-A86F-712DCD345263}" destId="{2E5E7A2C-B4D6-4603-BF75-8A6B560FB092}" srcOrd="11" destOrd="0" presId="urn:microsoft.com/office/officeart/2005/8/layout/vProcess5"/>
    <dgm:cxn modelId="{A1FA3B66-EF70-4790-A74F-DC9AAC260549}" type="presParOf" srcId="{C537AC8A-8FC5-4FC8-A86F-712DCD345263}" destId="{8F42FA05-9A7C-4BB7-ABB7-95B255372C32}" srcOrd="12" destOrd="0" presId="urn:microsoft.com/office/officeart/2005/8/layout/vProcess5"/>
    <dgm:cxn modelId="{DF2C2602-3ADE-44DB-987F-4EE60AEADBFC}" type="presParOf" srcId="{C537AC8A-8FC5-4FC8-A86F-712DCD345263}" destId="{75903AB0-03E3-458D-8278-2B514AC543A2}" srcOrd="13" destOrd="0" presId="urn:microsoft.com/office/officeart/2005/8/layout/vProcess5"/>
    <dgm:cxn modelId="{C03134C6-B08A-4FD3-AE2F-99A75C89DCB9}" type="presParOf" srcId="{C537AC8A-8FC5-4FC8-A86F-712DCD345263}" destId="{BCE3DA13-FCBC-4782-8F03-A2BCD9923DA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BF892-7942-409C-B8C3-A5CBD99DB75A}">
      <dsp:nvSpPr>
        <dsp:cNvPr id="0" name=""/>
        <dsp:cNvSpPr/>
      </dsp:nvSpPr>
      <dsp:spPr>
        <a:xfrm>
          <a:off x="0" y="0"/>
          <a:ext cx="6381496" cy="7712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Todos los encuestados tienen un “id” o identificador único</a:t>
          </a:r>
        </a:p>
      </dsp:txBody>
      <dsp:txXfrm>
        <a:off x="22589" y="22589"/>
        <a:ext cx="5459043" cy="726053"/>
      </dsp:txXfrm>
    </dsp:sp>
    <dsp:sp modelId="{7159B60A-E458-4B52-AEC2-CCD4532D534D}">
      <dsp:nvSpPr>
        <dsp:cNvPr id="0" name=""/>
        <dsp:cNvSpPr/>
      </dsp:nvSpPr>
      <dsp:spPr>
        <a:xfrm>
          <a:off x="476540" y="878346"/>
          <a:ext cx="6381496" cy="771231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 eliminaron/identificaron encuestas incompletas o con datos faltantes</a:t>
          </a:r>
        </a:p>
      </dsp:txBody>
      <dsp:txXfrm>
        <a:off x="499129" y="900935"/>
        <a:ext cx="5358478" cy="726053"/>
      </dsp:txXfrm>
    </dsp:sp>
    <dsp:sp modelId="{A8524169-D5C2-463E-A3C2-950572EA8886}">
      <dsp:nvSpPr>
        <dsp:cNvPr id="0" name=""/>
        <dsp:cNvSpPr/>
      </dsp:nvSpPr>
      <dsp:spPr>
        <a:xfrm>
          <a:off x="953080" y="1756692"/>
          <a:ext cx="6381496" cy="771231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 separaron columnas que tienen más de un dato</a:t>
          </a:r>
        </a:p>
      </dsp:txBody>
      <dsp:txXfrm>
        <a:off x="975669" y="1779281"/>
        <a:ext cx="5358478" cy="726053"/>
      </dsp:txXfrm>
    </dsp:sp>
    <dsp:sp modelId="{35CF19F8-2813-4D70-8782-F8DCCD9C60A9}">
      <dsp:nvSpPr>
        <dsp:cNvPr id="0" name=""/>
        <dsp:cNvSpPr/>
      </dsp:nvSpPr>
      <dsp:spPr>
        <a:xfrm>
          <a:off x="1429621" y="2635039"/>
          <a:ext cx="6381496" cy="771231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 colocaron los datos en el formato o unidad correctos</a:t>
          </a:r>
        </a:p>
      </dsp:txBody>
      <dsp:txXfrm>
        <a:off x="1452210" y="2657628"/>
        <a:ext cx="5358478" cy="726053"/>
      </dsp:txXfrm>
    </dsp:sp>
    <dsp:sp modelId="{017B655F-594B-42A9-9F11-43CCCD3C3EE3}">
      <dsp:nvSpPr>
        <dsp:cNvPr id="0" name=""/>
        <dsp:cNvSpPr/>
      </dsp:nvSpPr>
      <dsp:spPr>
        <a:xfrm>
          <a:off x="1906161" y="3513385"/>
          <a:ext cx="6381496" cy="77123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Inconsistencia o errores en valores continuos. Todas las categóricas deben estar codificadas</a:t>
          </a:r>
        </a:p>
      </dsp:txBody>
      <dsp:txXfrm>
        <a:off x="1928750" y="3535974"/>
        <a:ext cx="5358478" cy="726053"/>
      </dsp:txXfrm>
    </dsp:sp>
    <dsp:sp modelId="{121F86AA-42F4-4328-9DFE-881518654090}">
      <dsp:nvSpPr>
        <dsp:cNvPr id="0" name=""/>
        <dsp:cNvSpPr/>
      </dsp:nvSpPr>
      <dsp:spPr>
        <a:xfrm>
          <a:off x="5880196" y="563427"/>
          <a:ext cx="501300" cy="5013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200" kern="1200"/>
        </a:p>
      </dsp:txBody>
      <dsp:txXfrm>
        <a:off x="5992989" y="563427"/>
        <a:ext cx="275715" cy="377228"/>
      </dsp:txXfrm>
    </dsp:sp>
    <dsp:sp modelId="{CFD4F533-A6C0-4557-9D5E-411C00362DEE}">
      <dsp:nvSpPr>
        <dsp:cNvPr id="0" name=""/>
        <dsp:cNvSpPr/>
      </dsp:nvSpPr>
      <dsp:spPr>
        <a:xfrm>
          <a:off x="6356736" y="1441773"/>
          <a:ext cx="501300" cy="5013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200" kern="1200"/>
        </a:p>
      </dsp:txBody>
      <dsp:txXfrm>
        <a:off x="6469529" y="1441773"/>
        <a:ext cx="275715" cy="377228"/>
      </dsp:txXfrm>
    </dsp:sp>
    <dsp:sp modelId="{6E1E526A-A1A4-40B3-A13F-720DCF9ECE33}">
      <dsp:nvSpPr>
        <dsp:cNvPr id="0" name=""/>
        <dsp:cNvSpPr/>
      </dsp:nvSpPr>
      <dsp:spPr>
        <a:xfrm>
          <a:off x="6833277" y="2307266"/>
          <a:ext cx="501300" cy="5013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200" kern="1200"/>
        </a:p>
      </dsp:txBody>
      <dsp:txXfrm>
        <a:off x="6946070" y="2307266"/>
        <a:ext cx="275715" cy="377228"/>
      </dsp:txXfrm>
    </dsp:sp>
    <dsp:sp modelId="{FDE26A16-8F22-4C7A-A504-00BA3A95F97D}">
      <dsp:nvSpPr>
        <dsp:cNvPr id="0" name=""/>
        <dsp:cNvSpPr/>
      </dsp:nvSpPr>
      <dsp:spPr>
        <a:xfrm>
          <a:off x="7309817" y="3194181"/>
          <a:ext cx="501300" cy="5013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200" kern="1200"/>
        </a:p>
      </dsp:txBody>
      <dsp:txXfrm>
        <a:off x="7422610" y="3194181"/>
        <a:ext cx="275715" cy="37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8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4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5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5C2B-5645-45DD-93AE-0B38B9BE0E6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056B-A795-471C-B1B8-D490B36AD5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240280" y="2052048"/>
            <a:ext cx="7772400" cy="1470025"/>
          </a:xfrm>
        </p:spPr>
        <p:txBody>
          <a:bodyPr/>
          <a:lstStyle/>
          <a:p>
            <a:r>
              <a:rPr lang="es-MX" dirty="0"/>
              <a:t>Sesión 9</a:t>
            </a:r>
            <a:endParaRPr lang="es-CL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396342" y="3815115"/>
            <a:ext cx="6616338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Elaboración de bases de datos en Excel.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 Administración de datos. Búsqueda de inconsistencia de datos. </a:t>
            </a:r>
            <a:endParaRPr lang="es-CL" dirty="0"/>
          </a:p>
        </p:txBody>
      </p:sp>
      <p:pic>
        <p:nvPicPr>
          <p:cNvPr id="6" name="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62" y="404881"/>
            <a:ext cx="66231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34101" y="971611"/>
            <a:ext cx="4249738" cy="78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Universidad de Chile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Departamento de Antropología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Estadística I</a:t>
            </a:r>
            <a:endParaRPr lang="es-CL" sz="1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007531" y="5917474"/>
            <a:ext cx="333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Prof. Esteban Arroyo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1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4542" y="1828800"/>
            <a:ext cx="97318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Todos los encuestados tienen un “id” o identificador único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99" y="2403021"/>
            <a:ext cx="11093828" cy="334463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13509" y="3905794"/>
            <a:ext cx="11547565" cy="9405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22108" y="1776548"/>
            <a:ext cx="1005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Se eliminaron/identificaron encuestas incompletas o con datos faltantes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56881" t="3956" b="13525"/>
          <a:stretch/>
        </p:blipFill>
        <p:spPr>
          <a:xfrm>
            <a:off x="199593" y="2207435"/>
            <a:ext cx="6867412" cy="422329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816" y="2207435"/>
            <a:ext cx="3713927" cy="4553838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7694023" y="6309360"/>
            <a:ext cx="1854926" cy="5486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9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4542" y="1643184"/>
            <a:ext cx="9453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Se separaron columnas que tienen más de un dato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51" y="2074071"/>
            <a:ext cx="8287567" cy="456392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5742951" y="2203198"/>
            <a:ext cx="1188720" cy="849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269" y="3465976"/>
            <a:ext cx="3349402" cy="275833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1713" y="3465976"/>
            <a:ext cx="3792973" cy="309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8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22108" y="1668227"/>
            <a:ext cx="10642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Inconsistencia</a:t>
            </a:r>
            <a:r>
              <a:rPr lang="en-US" sz="2200" b="1" dirty="0"/>
              <a:t> o </a:t>
            </a:r>
            <a:r>
              <a:rPr lang="en-US" sz="2200" b="1" dirty="0" err="1"/>
              <a:t>errores</a:t>
            </a:r>
            <a:r>
              <a:rPr lang="en-US" sz="2200" b="1" dirty="0"/>
              <a:t> </a:t>
            </a:r>
            <a:r>
              <a:rPr lang="en-US" sz="2200" b="1" dirty="0" err="1"/>
              <a:t>en</a:t>
            </a:r>
            <a:r>
              <a:rPr lang="en-US" sz="2200" b="1" dirty="0"/>
              <a:t> </a:t>
            </a:r>
            <a:r>
              <a:rPr lang="en-US" sz="2200" b="1" dirty="0" err="1"/>
              <a:t>valores</a:t>
            </a:r>
            <a:r>
              <a:rPr lang="en-US" sz="2200" b="1" dirty="0"/>
              <a:t> </a:t>
            </a:r>
            <a:r>
              <a:rPr lang="en-US" sz="2200" b="1" dirty="0" err="1"/>
              <a:t>continuos</a:t>
            </a:r>
            <a:endParaRPr lang="en-US" sz="22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57068" t="3490" b="11969"/>
          <a:stretch/>
        </p:blipFill>
        <p:spPr>
          <a:xfrm>
            <a:off x="722107" y="2322070"/>
            <a:ext cx="6919663" cy="4378513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822960" y="4650377"/>
            <a:ext cx="1084217" cy="7968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1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6611" y="1668227"/>
            <a:ext cx="10538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Todas las categóricas deben estar codificadas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b="9425"/>
          <a:stretch/>
        </p:blipFill>
        <p:spPr>
          <a:xfrm>
            <a:off x="6591706" y="2099114"/>
            <a:ext cx="3505882" cy="45802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556" y="2099114"/>
            <a:ext cx="4267200" cy="456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8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18253" y="1668227"/>
            <a:ext cx="9849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Se colocaron los datos en el formato o unidad correctos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5" y="2099114"/>
            <a:ext cx="3114675" cy="4476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780" y="2282203"/>
            <a:ext cx="2246170" cy="88242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329151" y="332521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donde la masa se expresa en kilogramos y el cuadrado de la estatura en metros al cuadrado</a:t>
            </a:r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648" y="2022914"/>
            <a:ext cx="419100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14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690948" y="2353491"/>
            <a:ext cx="6910251" cy="2819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00715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886612" y="1340122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DE DATOS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 CuadroTexto"/>
          <p:cNvSpPr txBox="1"/>
          <p:nvPr/>
        </p:nvSpPr>
        <p:spPr>
          <a:xfrm>
            <a:off x="815174" y="1911626"/>
            <a:ext cx="10549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6699FF"/>
                </a:solidFill>
                <a:latin typeface="Verdana" pitchFamily="34" charset="0"/>
              </a:rPr>
              <a:t>Es un conjunto de datos agrupados en diferentes variables y pertenecientes a un mismo contexto de investigación  almacenados u organizados sistemáticamente en forma de filas y columnas, para posteriores análisis estadísticos por medios informáticos</a:t>
            </a:r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</p:txBody>
      </p:sp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52953"/>
              </p:ext>
            </p:extLst>
          </p:nvPr>
        </p:nvGraphicFramePr>
        <p:xfrm>
          <a:off x="3744132" y="4213010"/>
          <a:ext cx="3240000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7 CuadroTexto"/>
          <p:cNvSpPr txBox="1"/>
          <p:nvPr/>
        </p:nvSpPr>
        <p:spPr>
          <a:xfrm>
            <a:off x="4529950" y="320143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  <a:endParaRPr lang="es-VE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8 Conector recto de flecha"/>
          <p:cNvCxnSpPr/>
          <p:nvPr/>
        </p:nvCxnSpPr>
        <p:spPr>
          <a:xfrm rot="5400000">
            <a:off x="3796678" y="3895330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9 Conector recto de flecha"/>
          <p:cNvCxnSpPr/>
          <p:nvPr/>
        </p:nvCxnSpPr>
        <p:spPr>
          <a:xfrm rot="5400000">
            <a:off x="4511058" y="3895330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10 Conector recto de flecha"/>
          <p:cNvCxnSpPr/>
          <p:nvPr/>
        </p:nvCxnSpPr>
        <p:spPr>
          <a:xfrm rot="5400000">
            <a:off x="5080974" y="3895330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1 Conector recto de flecha"/>
          <p:cNvCxnSpPr/>
          <p:nvPr/>
        </p:nvCxnSpPr>
        <p:spPr>
          <a:xfrm rot="5400000">
            <a:off x="5723916" y="3895330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2 Conector recto de flecha"/>
          <p:cNvCxnSpPr/>
          <p:nvPr/>
        </p:nvCxnSpPr>
        <p:spPr>
          <a:xfrm rot="5400000">
            <a:off x="6438296" y="3895330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3 Conector recto de flecha"/>
          <p:cNvCxnSpPr/>
          <p:nvPr/>
        </p:nvCxnSpPr>
        <p:spPr>
          <a:xfrm>
            <a:off x="3061818" y="4414288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4 Conector recto de flecha"/>
          <p:cNvCxnSpPr/>
          <p:nvPr/>
        </p:nvCxnSpPr>
        <p:spPr>
          <a:xfrm>
            <a:off x="3061818" y="4771478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5 Conector recto de flecha"/>
          <p:cNvCxnSpPr/>
          <p:nvPr/>
        </p:nvCxnSpPr>
        <p:spPr>
          <a:xfrm>
            <a:off x="3061818" y="5128668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6 Conector recto de flecha"/>
          <p:cNvCxnSpPr/>
          <p:nvPr/>
        </p:nvCxnSpPr>
        <p:spPr>
          <a:xfrm>
            <a:off x="3061818" y="5485858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7 Conector recto de flecha"/>
          <p:cNvCxnSpPr/>
          <p:nvPr/>
        </p:nvCxnSpPr>
        <p:spPr>
          <a:xfrm>
            <a:off x="3061818" y="5914486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8 Conector recto de flecha"/>
          <p:cNvCxnSpPr/>
          <p:nvPr/>
        </p:nvCxnSpPr>
        <p:spPr>
          <a:xfrm>
            <a:off x="3061818" y="6200238"/>
            <a:ext cx="46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9 CuadroTexto"/>
          <p:cNvSpPr txBox="1"/>
          <p:nvPr/>
        </p:nvSpPr>
        <p:spPr>
          <a:xfrm rot="16200000">
            <a:off x="1834506" y="50780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Individuos</a:t>
            </a:r>
            <a:endParaRPr lang="es-VE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1609812" y="145259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BASES DE DATOS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 CuadroTexto"/>
          <p:cNvSpPr txBox="1"/>
          <p:nvPr/>
        </p:nvSpPr>
        <p:spPr>
          <a:xfrm>
            <a:off x="1538374" y="189717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bases de datos pueden clasificarse de varias maneras, de acuerdo al criterio elegido para su clasificación: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6 CuadroTexto"/>
          <p:cNvSpPr txBox="1"/>
          <p:nvPr/>
        </p:nvSpPr>
        <p:spPr>
          <a:xfrm>
            <a:off x="1538374" y="2551549"/>
            <a:ext cx="9826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la variabilidad de los datos almacenados</a:t>
            </a:r>
          </a:p>
          <a:p>
            <a:pPr>
              <a:spcAft>
                <a:spcPts val="600"/>
              </a:spcAft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Bases de datos estáticas</a:t>
            </a:r>
          </a:p>
          <a:p>
            <a:pPr>
              <a:spcAft>
                <a:spcPts val="600"/>
              </a:spcAft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Bases de datos dinámicas</a:t>
            </a:r>
          </a:p>
          <a:p>
            <a:pPr>
              <a:spcAft>
                <a:spcPts val="600"/>
              </a:spcAft>
            </a:pPr>
            <a:r>
              <a:rPr lang="es-V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el contenido</a:t>
            </a:r>
          </a:p>
          <a:p>
            <a:pPr>
              <a:spcAft>
                <a:spcPts val="600"/>
              </a:spcAft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Educativas </a:t>
            </a:r>
          </a:p>
          <a:p>
            <a:pPr>
              <a:spcAft>
                <a:spcPts val="600"/>
              </a:spcAft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comerciales</a:t>
            </a:r>
          </a:p>
          <a:p>
            <a:pPr>
              <a:spcAft>
                <a:spcPts val="600"/>
              </a:spcAft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evaluación de desempeño</a:t>
            </a:r>
          </a:p>
          <a:p>
            <a:pPr>
              <a:spcAft>
                <a:spcPts val="600"/>
              </a:spcAft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de información de Mercadeo</a:t>
            </a:r>
          </a:p>
          <a:p>
            <a:pPr>
              <a:spcAft>
                <a:spcPts val="600"/>
              </a:spcAft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de información social / Antropología </a:t>
            </a:r>
          </a:p>
          <a:p>
            <a:pPr>
              <a:spcAft>
                <a:spcPts val="600"/>
              </a:spcAft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de información ventas/inventario</a:t>
            </a:r>
          </a:p>
          <a:p>
            <a:pPr>
              <a:spcAft>
                <a:spcPts val="600"/>
              </a:spcAft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Bases de Datos con información no estructurada (texto, imágenes, audios, </a:t>
            </a:r>
            <a:r>
              <a:rPr lang="es-MX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V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83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780728" y="1757421"/>
            <a:ext cx="817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CARACTERISTICAS DE LAS BASES DE DATOS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 CuadroTexto"/>
          <p:cNvSpPr txBox="1"/>
          <p:nvPr/>
        </p:nvSpPr>
        <p:spPr>
          <a:xfrm>
            <a:off x="780728" y="2324973"/>
            <a:ext cx="800105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Visualización de los registros 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Consulta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Edición de los registros </a:t>
            </a: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(eliminar o modificar)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Nuevas entradas  agregar nuevos registros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Filtrar registros por uno o varios criterios condicionales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Acceso rápido a la información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es-V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Generar relación entre los registros</a:t>
            </a:r>
          </a:p>
        </p:txBody>
      </p:sp>
    </p:spTree>
    <p:extLst>
      <p:ext uri="{BB962C8B-B14F-4D97-AF65-F5344CB8AC3E}">
        <p14:creationId xmlns:p14="http://schemas.microsoft.com/office/powerpoint/2010/main" val="139561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907704" y="1628800"/>
            <a:ext cx="64807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es-ES" b="1" dirty="0">
                <a:solidFill>
                  <a:srgbClr val="6699FF"/>
                </a:solidFill>
                <a:latin typeface="Verdana" pitchFamily="34" charset="0"/>
              </a:rPr>
              <a:t>Registro de una “observación” realizada  a elementos, cosas o personas, conforme a las variables definidas</a:t>
            </a:r>
          </a:p>
        </p:txBody>
      </p:sp>
      <p:sp>
        <p:nvSpPr>
          <p:cNvPr id="5" name="5 CuadroTexto"/>
          <p:cNvSpPr txBox="1"/>
          <p:nvPr/>
        </p:nvSpPr>
        <p:spPr>
          <a:xfrm>
            <a:off x="395536" y="170023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</a:t>
            </a:r>
            <a:endParaRPr lang="es-VE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6 Cerrar llave"/>
          <p:cNvSpPr/>
          <p:nvPr/>
        </p:nvSpPr>
        <p:spPr>
          <a:xfrm>
            <a:off x="1467106" y="1628800"/>
            <a:ext cx="285752" cy="8572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7 CuadroTexto"/>
          <p:cNvSpPr txBox="1"/>
          <p:nvPr/>
        </p:nvSpPr>
        <p:spPr>
          <a:xfrm>
            <a:off x="777806" y="3759465"/>
            <a:ext cx="2354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Codificación</a:t>
            </a:r>
            <a:endParaRPr lang="es-VE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8 Cerrar llave"/>
          <p:cNvSpPr/>
          <p:nvPr/>
        </p:nvSpPr>
        <p:spPr>
          <a:xfrm>
            <a:off x="2976994" y="3501008"/>
            <a:ext cx="285752" cy="121444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9 CuadroTexto"/>
          <p:cNvSpPr txBox="1"/>
          <p:nvPr/>
        </p:nvSpPr>
        <p:spPr>
          <a:xfrm>
            <a:off x="3275856" y="3429000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6699FF"/>
                </a:solidFill>
                <a:latin typeface="Verdana" pitchFamily="34" charset="0"/>
              </a:rPr>
              <a:t>Es el proceso por el cual los datos (cuantitativos o cualitativos), son convertidos en símbolos (básicamente numéricos), según unas determinadas reglas o escalas</a:t>
            </a:r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10" name="10 CuadroTexto"/>
          <p:cNvSpPr txBox="1"/>
          <p:nvPr/>
        </p:nvSpPr>
        <p:spPr>
          <a:xfrm>
            <a:off x="3851920" y="5036983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Ejemplos:</a:t>
            </a:r>
          </a:p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Masculino = 1       Femenino = 2</a:t>
            </a:r>
          </a:p>
          <a:p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≥ 750.000 = Alto = 4</a:t>
            </a:r>
            <a:endParaRPr lang="es-V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320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2761138" y="1946543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QUÉ SIRVE LA CODIFICACIÓN DE LOS DATOS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8333302" y="1803667"/>
            <a:ext cx="1454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???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546692" y="1589353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¿¿</a:t>
            </a:r>
            <a:endParaRPr lang="es-E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7 CuadroTexto"/>
          <p:cNvSpPr txBox="1"/>
          <p:nvPr/>
        </p:nvSpPr>
        <p:spPr>
          <a:xfrm>
            <a:off x="1655938" y="4213749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rgbClr val="6699FF"/>
                </a:solidFill>
                <a:latin typeface="Verdana" pitchFamily="34" charset="0"/>
              </a:rPr>
              <a:t>Facilita el proceso de análisis de los datos por medios informáticos</a:t>
            </a:r>
            <a:endParaRPr lang="es-VE" sz="2000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8" name="8 CuadroTexto"/>
          <p:cNvSpPr txBox="1"/>
          <p:nvPr/>
        </p:nvSpPr>
        <p:spPr>
          <a:xfrm>
            <a:off x="5261468" y="3513377"/>
            <a:ext cx="4857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63525" algn="just">
              <a:buFont typeface="Wingdings" pitchFamily="2" charset="2"/>
              <a:buChar char="q"/>
            </a:pPr>
            <a:r>
              <a:rPr lang="es-MX" b="1" dirty="0">
                <a:solidFill>
                  <a:srgbClr val="6699FF"/>
                </a:solidFill>
                <a:latin typeface="Verdana" pitchFamily="34" charset="0"/>
              </a:rPr>
              <a:t>Frecuencias o prevalencias de cada categoría codificada</a:t>
            </a:r>
          </a:p>
          <a:p>
            <a:pPr indent="-263525" algn="just">
              <a:buFont typeface="Wingdings" pitchFamily="2" charset="2"/>
              <a:buChar char="q"/>
            </a:pPr>
            <a:endParaRPr lang="es-MX" b="1" dirty="0">
              <a:solidFill>
                <a:srgbClr val="6699FF"/>
              </a:solidFill>
              <a:latin typeface="Verdana" pitchFamily="34" charset="0"/>
            </a:endParaRPr>
          </a:p>
          <a:p>
            <a:pPr indent="-263525" algn="just">
              <a:buFont typeface="Wingdings" pitchFamily="2" charset="2"/>
              <a:buChar char="q"/>
            </a:pPr>
            <a:r>
              <a:rPr lang="es-MX" b="1" dirty="0">
                <a:solidFill>
                  <a:srgbClr val="6699FF"/>
                </a:solidFill>
                <a:latin typeface="Verdana" pitchFamily="34" charset="0"/>
              </a:rPr>
              <a:t>Permite realizar cruces entre varias codificadas, refinando el  proceso descriptivo. </a:t>
            </a:r>
          </a:p>
          <a:p>
            <a:pPr indent="-263525" algn="just">
              <a:buFont typeface="Wingdings" pitchFamily="2" charset="2"/>
              <a:buChar char="q"/>
            </a:pPr>
            <a:endParaRPr lang="es-MX" b="1" dirty="0">
              <a:solidFill>
                <a:srgbClr val="6699FF"/>
              </a:solidFill>
              <a:latin typeface="Verdana" pitchFamily="34" charset="0"/>
            </a:endParaRPr>
          </a:p>
          <a:p>
            <a:pPr indent="-263525" algn="just">
              <a:buFont typeface="Wingdings" pitchFamily="2" charset="2"/>
              <a:buChar char="q"/>
            </a:pPr>
            <a:r>
              <a:rPr lang="es-MX" b="1" dirty="0">
                <a:solidFill>
                  <a:srgbClr val="6699FF"/>
                </a:solidFill>
                <a:latin typeface="Verdana" pitchFamily="34" charset="0"/>
              </a:rPr>
              <a:t>Permite establecer asociaciones o diferencias entre dos o más variables codificadas</a:t>
            </a:r>
            <a:endParaRPr lang="es-VE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9" name="9 Abrir llave"/>
          <p:cNvSpPr/>
          <p:nvPr/>
        </p:nvSpPr>
        <p:spPr>
          <a:xfrm>
            <a:off x="4904278" y="3303865"/>
            <a:ext cx="357190" cy="328614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8342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16 CuadroTexto"/>
          <p:cNvSpPr txBox="1"/>
          <p:nvPr/>
        </p:nvSpPr>
        <p:spPr>
          <a:xfrm>
            <a:off x="2203349" y="1457688"/>
            <a:ext cx="331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7 CuadroTexto"/>
          <p:cNvSpPr txBox="1"/>
          <p:nvPr/>
        </p:nvSpPr>
        <p:spPr>
          <a:xfrm>
            <a:off x="2097141" y="1973352"/>
            <a:ext cx="5148000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ID__</a:t>
            </a:r>
          </a:p>
          <a:p>
            <a:r>
              <a:rPr lang="es-ES" sz="1400" dirty="0"/>
              <a:t>Nombre______________________________________</a:t>
            </a:r>
          </a:p>
          <a:p>
            <a:r>
              <a:rPr lang="es-ES" sz="1400" dirty="0"/>
              <a:t>Apellido______________________________________</a:t>
            </a:r>
          </a:p>
          <a:p>
            <a:endParaRPr lang="es-ES" sz="1400" dirty="0"/>
          </a:p>
          <a:p>
            <a:r>
              <a:rPr lang="es-ES" sz="1400" b="1" u="sng" dirty="0"/>
              <a:t>Parte I: </a:t>
            </a:r>
            <a:r>
              <a:rPr lang="es-ES" sz="1400" b="1" u="sng" dirty="0" err="1"/>
              <a:t>Sociodemográficos</a:t>
            </a:r>
            <a:endParaRPr lang="es-ES" sz="1400" b="1" u="sng" dirty="0"/>
          </a:p>
          <a:p>
            <a:r>
              <a:rPr lang="es-ES" sz="1400" dirty="0"/>
              <a:t>Nivel Educativo: Básica__, Bachiller___, Universitario____</a:t>
            </a:r>
          </a:p>
          <a:p>
            <a:r>
              <a:rPr lang="es-ES" sz="1400" dirty="0"/>
              <a:t>Ocupación : Obrero___, Ama de casa___, Secretaria____</a:t>
            </a:r>
          </a:p>
          <a:p>
            <a:r>
              <a:rPr lang="es-ES" sz="1400" dirty="0"/>
              <a:t>Edo Civil: Soltero___, Casado___, Divorciado___</a:t>
            </a:r>
          </a:p>
          <a:p>
            <a:r>
              <a:rPr lang="es-ES" sz="1400" dirty="0"/>
              <a:t>Ingreso </a:t>
            </a:r>
            <a:r>
              <a:rPr lang="es-ES" sz="1400" dirty="0" err="1"/>
              <a:t>mensual:________________BsF</a:t>
            </a:r>
            <a:endParaRPr lang="es-ES" sz="1400" dirty="0"/>
          </a:p>
          <a:p>
            <a:r>
              <a:rPr lang="es-ES" sz="1400" dirty="0" err="1"/>
              <a:t>Edad:___________________años</a:t>
            </a:r>
            <a:endParaRPr lang="es-ES" sz="1400" dirty="0"/>
          </a:p>
          <a:p>
            <a:endParaRPr lang="es-ES" sz="1400" dirty="0"/>
          </a:p>
          <a:p>
            <a:r>
              <a:rPr lang="es-ES" sz="1400" b="1" u="sng" dirty="0"/>
              <a:t>Parte II: Gastos</a:t>
            </a:r>
          </a:p>
          <a:p>
            <a:r>
              <a:rPr lang="es-ES" sz="1400" dirty="0"/>
              <a:t>Gastos en Alimentación_____ </a:t>
            </a:r>
            <a:r>
              <a:rPr lang="es-ES" sz="1400" dirty="0" err="1"/>
              <a:t>BsF</a:t>
            </a:r>
            <a:endParaRPr lang="es-ES" sz="1400" dirty="0"/>
          </a:p>
          <a:p>
            <a:r>
              <a:rPr lang="es-ES" sz="1400" dirty="0"/>
              <a:t>Gastos en Transporte ______ </a:t>
            </a:r>
            <a:r>
              <a:rPr lang="es-ES" sz="1400" dirty="0" err="1"/>
              <a:t>BsF</a:t>
            </a:r>
            <a:endParaRPr lang="es-ES" sz="1400" dirty="0"/>
          </a:p>
          <a:p>
            <a:r>
              <a:rPr lang="es-ES" sz="1400" dirty="0"/>
              <a:t>Gastos en Salud ______ </a:t>
            </a:r>
            <a:r>
              <a:rPr lang="es-ES" sz="1400" dirty="0" err="1"/>
              <a:t>BsF</a:t>
            </a:r>
            <a:endParaRPr lang="es-ES" sz="1400" dirty="0"/>
          </a:p>
          <a:p>
            <a:endParaRPr lang="es-ES" sz="1400" dirty="0"/>
          </a:p>
          <a:p>
            <a:r>
              <a:rPr lang="es-ES" sz="1400" b="1" u="sng" dirty="0"/>
              <a:t>Parte III: Nutrición</a:t>
            </a:r>
          </a:p>
          <a:p>
            <a:r>
              <a:rPr lang="es-ES" sz="1400" dirty="0"/>
              <a:t>Verduras:    Si ___,  No ___,  cantidad a la semana_______</a:t>
            </a:r>
          </a:p>
          <a:p>
            <a:r>
              <a:rPr lang="es-ES" sz="1400" dirty="0"/>
              <a:t>Carbohidratos: Si ___,  No ___,  cantidad a la semana_______</a:t>
            </a:r>
          </a:p>
          <a:p>
            <a:r>
              <a:rPr lang="es-ES" sz="1400" dirty="0"/>
              <a:t>Grasas: Si ___,  No ___,  cantidad a la semana_______</a:t>
            </a:r>
          </a:p>
          <a:p>
            <a:r>
              <a:rPr lang="es-ES" sz="1400" dirty="0"/>
              <a:t>Frutas: Si ___,  No ___,  cantidad a la semana_______</a:t>
            </a:r>
          </a:p>
        </p:txBody>
      </p:sp>
      <p:sp>
        <p:nvSpPr>
          <p:cNvPr id="6" name="18 Flecha doblada"/>
          <p:cNvSpPr/>
          <p:nvPr/>
        </p:nvSpPr>
        <p:spPr>
          <a:xfrm rot="5400000">
            <a:off x="8127239" y="1439686"/>
            <a:ext cx="1188132" cy="2376264"/>
          </a:xfrm>
          <a:prstGeom prst="ben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19 CuadroTexto"/>
          <p:cNvSpPr txBox="1"/>
          <p:nvPr/>
        </p:nvSpPr>
        <p:spPr>
          <a:xfrm>
            <a:off x="8253253" y="3329896"/>
            <a:ext cx="241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CODIFICACIÓN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0 CuadroTexto"/>
          <p:cNvSpPr txBox="1"/>
          <p:nvPr/>
        </p:nvSpPr>
        <p:spPr>
          <a:xfrm>
            <a:off x="7677189" y="3905960"/>
            <a:ext cx="2664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Nivel Educativo </a:t>
            </a:r>
            <a:r>
              <a:rPr lang="es-ES" dirty="0">
                <a:sym typeface="Wingdings" pitchFamily="2" charset="2"/>
              </a:rPr>
              <a:t></a:t>
            </a:r>
            <a:r>
              <a:rPr lang="es-ES" dirty="0"/>
              <a:t> P1</a:t>
            </a:r>
          </a:p>
          <a:p>
            <a:r>
              <a:rPr lang="es-ES" dirty="0"/>
              <a:t>Básica = 1</a:t>
            </a:r>
          </a:p>
          <a:p>
            <a:r>
              <a:rPr lang="es-ES" dirty="0"/>
              <a:t>Bachiller = 2</a:t>
            </a:r>
          </a:p>
          <a:p>
            <a:r>
              <a:rPr lang="es-ES" dirty="0"/>
              <a:t>Universitario = 3</a:t>
            </a:r>
          </a:p>
          <a:p>
            <a:endParaRPr lang="es-ES" dirty="0"/>
          </a:p>
          <a:p>
            <a:r>
              <a:rPr lang="es-ES" dirty="0"/>
              <a:t>Ocupación </a:t>
            </a:r>
            <a:r>
              <a:rPr lang="es-ES" dirty="0">
                <a:sym typeface="Wingdings" pitchFamily="2" charset="2"/>
              </a:rPr>
              <a:t> P2</a:t>
            </a:r>
          </a:p>
          <a:p>
            <a:r>
              <a:rPr lang="es-ES" dirty="0">
                <a:sym typeface="Wingdings" pitchFamily="2" charset="2"/>
              </a:rPr>
              <a:t>Obrero = 1</a:t>
            </a:r>
          </a:p>
          <a:p>
            <a:r>
              <a:rPr lang="es-ES" dirty="0">
                <a:sym typeface="Wingdings" pitchFamily="2" charset="2"/>
              </a:rPr>
              <a:t>Ama de casa = 2</a:t>
            </a:r>
          </a:p>
          <a:p>
            <a:r>
              <a:rPr lang="es-ES" dirty="0">
                <a:sym typeface="Wingdings" pitchFamily="2" charset="2"/>
              </a:rPr>
              <a:t>Secretaria =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028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ELABORACIÓN DE BASES DE DATOS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76022"/>
              </p:ext>
            </p:extLst>
          </p:nvPr>
        </p:nvGraphicFramePr>
        <p:xfrm>
          <a:off x="2008961" y="4022874"/>
          <a:ext cx="8424938" cy="2520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es-VE" sz="1100" dirty="0"/>
                        <a:t>ID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VE" sz="1100" dirty="0"/>
                        <a:t>Nombre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VE" sz="1100" dirty="0"/>
                        <a:t>Apellido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/>
                        <a:t>P3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/>
                        <a:t>P10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VE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VE" sz="11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17 CuadroTexto"/>
          <p:cNvSpPr txBox="1"/>
          <p:nvPr/>
        </p:nvSpPr>
        <p:spPr>
          <a:xfrm>
            <a:off x="3441761" y="3302794"/>
            <a:ext cx="331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DE DATOS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18 CuadroTexto"/>
          <p:cNvSpPr txBox="1"/>
          <p:nvPr/>
        </p:nvSpPr>
        <p:spPr>
          <a:xfrm>
            <a:off x="3089081" y="1646610"/>
            <a:ext cx="331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CODIFICACIÓN</a:t>
            </a:r>
            <a:endParaRPr lang="es-V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9 Flecha abajo"/>
          <p:cNvSpPr/>
          <p:nvPr/>
        </p:nvSpPr>
        <p:spPr>
          <a:xfrm rot="20350414">
            <a:off x="4013706" y="2141768"/>
            <a:ext cx="1005485" cy="1335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26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 redondeado"/>
          <p:cNvSpPr/>
          <p:nvPr/>
        </p:nvSpPr>
        <p:spPr>
          <a:xfrm>
            <a:off x="604542" y="473271"/>
            <a:ext cx="10760144" cy="972000"/>
          </a:xfrm>
          <a:prstGeom prst="roundRect">
            <a:avLst/>
          </a:prstGeom>
          <a:solidFill>
            <a:srgbClr val="3333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2400000"/>
            </a:lightRig>
          </a:scene3d>
          <a:sp3d prstMaterial="metal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722108" y="696227"/>
            <a:ext cx="1004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bg1"/>
                </a:solidFill>
              </a:rPr>
              <a:t>INCONSISTENCIA DE BASES DE DATOS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22108" y="1789612"/>
            <a:ext cx="1016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CRITERIOS A CONSIDERAR: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50444541"/>
              </p:ext>
            </p:extLst>
          </p:nvPr>
        </p:nvGraphicFramePr>
        <p:xfrm>
          <a:off x="1875245" y="2325188"/>
          <a:ext cx="8287658" cy="428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945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694</Words>
  <Application>Microsoft Office PowerPoint</Application>
  <PresentationFormat>Panorámica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Impact</vt:lpstr>
      <vt:lpstr>Verdana</vt:lpstr>
      <vt:lpstr>Wingdings</vt:lpstr>
      <vt:lpstr>Tema de Office</vt:lpstr>
      <vt:lpstr>Sesión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7 y 8</dc:title>
  <dc:creator>usuario</dc:creator>
  <cp:lastModifiedBy>Esteban Arroyo Barahona</cp:lastModifiedBy>
  <cp:revision>29</cp:revision>
  <dcterms:created xsi:type="dcterms:W3CDTF">2022-06-20T18:11:30Z</dcterms:created>
  <dcterms:modified xsi:type="dcterms:W3CDTF">2023-03-15T19:28:16Z</dcterms:modified>
</cp:coreProperties>
</file>