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Itim" panose="020B0604020202020204" charset="-34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heiXGfhSjbfJCC0MxMRHk5NErj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93" d="100"/>
          <a:sy n="93" d="100"/>
        </p:scale>
        <p:origin x="51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ceed271d2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ceed271d2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eed271d2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eed271d2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cc302fd1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cc302fd1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F7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9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9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9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9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" name="Google Shape;13;p9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9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9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9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9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9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9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9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9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9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9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9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25;p9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9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28;p9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9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9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9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9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9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9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9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9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9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9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9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9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9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9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43;p9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9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9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9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9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9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1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5" name="Google Shape;55;p1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1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1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ctrTitle"/>
          </p:nvPr>
        </p:nvSpPr>
        <p:spPr>
          <a:xfrm>
            <a:off x="5875800" y="2837502"/>
            <a:ext cx="254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79" name="Google Shape;79;p11"/>
          <p:cNvGrpSpPr/>
          <p:nvPr/>
        </p:nvGrpSpPr>
        <p:grpSpPr>
          <a:xfrm>
            <a:off x="7673759" y="-287513"/>
            <a:ext cx="788762" cy="861588"/>
            <a:chOff x="7673759" y="-287513"/>
            <a:chExt cx="788762" cy="861588"/>
          </a:xfrm>
        </p:grpSpPr>
        <p:grpSp>
          <p:nvGrpSpPr>
            <p:cNvPr id="80" name="Google Shape;80;p11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81" name="Google Shape;81;p11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1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3" name="Google Shape;83;p11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2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86" name="Google Shape;86;p12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7" name="Google Shape;87;p1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8" name="Google Shape;88;p12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9" name="Google Shape;89;p1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1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1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1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1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104;p12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5" name="Google Shape;105;p1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1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1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1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20" name="Google Shape;120;p12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1" name="Google Shape;121;p12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2" name="Google Shape;122;p12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3" name="Google Shape;123;p12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4" name="Google Shape;124;p12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5" name="Google Shape;125;p1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6" name="Google Shape;126;p1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6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ubTitle" idx="1"/>
          </p:nvPr>
        </p:nvSpPr>
        <p:spPr>
          <a:xfrm>
            <a:off x="906900" y="3292127"/>
            <a:ext cx="25062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12"/>
          <p:cNvSpPr txBox="1">
            <a:spLocks noGrp="1"/>
          </p:cNvSpPr>
          <p:nvPr>
            <p:ph type="subTitle" idx="2"/>
          </p:nvPr>
        </p:nvSpPr>
        <p:spPr>
          <a:xfrm>
            <a:off x="5676900" y="3292127"/>
            <a:ext cx="25062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2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subTitle" idx="4"/>
          </p:nvPr>
        </p:nvSpPr>
        <p:spPr>
          <a:xfrm>
            <a:off x="5676900" y="1584571"/>
            <a:ext cx="25062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subTitle" idx="6"/>
          </p:nvPr>
        </p:nvSpPr>
        <p:spPr>
          <a:xfrm>
            <a:off x="5676900" y="2076621"/>
            <a:ext cx="250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subTitle" idx="7"/>
          </p:nvPr>
        </p:nvSpPr>
        <p:spPr>
          <a:xfrm>
            <a:off x="906900" y="3755202"/>
            <a:ext cx="250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subTitle" idx="8"/>
          </p:nvPr>
        </p:nvSpPr>
        <p:spPr>
          <a:xfrm>
            <a:off x="5676900" y="3755202"/>
            <a:ext cx="250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/>
          <p:nvPr/>
        </p:nvSpPr>
        <p:spPr>
          <a:xfrm>
            <a:off x="8740343" y="1780347"/>
            <a:ext cx="20479" cy="58449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138" name="Google Shape;138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h="12000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" name="Google Shape;160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body" idx="1"/>
          </p:nvPr>
        </p:nvSpPr>
        <p:spPr>
          <a:xfrm>
            <a:off x="720000" y="1246924"/>
            <a:ext cx="7704000" cy="3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magisterio.com.c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Xmr2FX45Y4&amp;ab_channel=Chilevisi%C3%B3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c3m.libguides.com/guias_tematicas/citas_bibliograficas/chicago" TargetMode="External"/><Relationship Id="rId7" Type="http://schemas.openxmlformats.org/officeDocument/2006/relationships/hyperlink" Target="https://biblioguias.uam.es/citar/estilo_chicag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ibliografia.co/estilo-chicago/fuentes-web-youtube-podcast-pagina-web-facebook-twitter/" TargetMode="External"/><Relationship Id="rId5" Type="http://schemas.openxmlformats.org/officeDocument/2006/relationships/hyperlink" Target="http://www.uartes.edu.ec/descargables/manual_estilo_chicago_deusto.pdf" TargetMode="External"/><Relationship Id="rId4" Type="http://schemas.openxmlformats.org/officeDocument/2006/relationships/hyperlink" Target="https://www.chicagomanualofstyle.org/tools_citationguide/citation-guide-1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7EF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-ES"/>
              <a:t>CITAR EN CHICAGO</a:t>
            </a:r>
            <a:endParaRPr/>
          </a:p>
        </p:txBody>
      </p:sp>
      <p:sp>
        <p:nvSpPr>
          <p:cNvPr id="170" name="Google Shape;170;p1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dirty="0"/>
              <a:t>Ayudantía </a:t>
            </a:r>
            <a:r>
              <a:rPr lang="es-ES"/>
              <a:t>Historia Social</a:t>
            </a:r>
            <a:endParaRPr dirty="0"/>
          </a:p>
        </p:txBody>
      </p:sp>
      <p:cxnSp>
        <p:nvCxnSpPr>
          <p:cNvPr id="171" name="Google Shape;171;p1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172;p1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3" name="Google Shape;173;p1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174" name="Google Shape;174;p1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1"/>
          <p:cNvSpPr/>
          <p:nvPr/>
        </p:nvSpPr>
        <p:spPr>
          <a:xfrm rot="489382">
            <a:off x="6587619" y="458135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" name="Google Shape;184;p1"/>
          <p:cNvGrpSpPr/>
          <p:nvPr/>
        </p:nvGrpSpPr>
        <p:grpSpPr>
          <a:xfrm rot="6705569">
            <a:off x="797958" y="1349623"/>
            <a:ext cx="806638" cy="421735"/>
            <a:chOff x="1822875" y="1377000"/>
            <a:chExt cx="548075" cy="286550"/>
          </a:xfrm>
        </p:grpSpPr>
        <p:sp>
          <p:nvSpPr>
            <p:cNvPr id="185" name="Google Shape;185;p1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7" descr="Imagen que contiene pequeño, cara, alimentos, vie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4333" y="3065509"/>
            <a:ext cx="2169667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7163" y="2190750"/>
            <a:ext cx="2305902" cy="17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8894" y="-42604"/>
            <a:ext cx="3645439" cy="17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95306"/>
            <a:ext cx="3328894" cy="187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0750" y="1664310"/>
            <a:ext cx="476250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7" descr="Imagen que contiene dibuj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53250" y="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1664310"/>
            <a:ext cx="2190750" cy="198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7" descr="Imagen que contiene juguete, muñeca, pequeño, niño&#10;&#10;Descripción generada automá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" y="3536813"/>
            <a:ext cx="2190749" cy="160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69667" y="3816959"/>
            <a:ext cx="2691445" cy="136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29791" y="3816958"/>
            <a:ext cx="2570629" cy="1825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gceed271d2a_0_4"/>
          <p:cNvGrpSpPr/>
          <p:nvPr/>
        </p:nvGrpSpPr>
        <p:grpSpPr>
          <a:xfrm rot="152502">
            <a:off x="3542650" y="3451632"/>
            <a:ext cx="1677460" cy="176022"/>
            <a:chOff x="4345425" y="2175475"/>
            <a:chExt cx="800750" cy="176025"/>
          </a:xfrm>
        </p:grpSpPr>
        <p:sp>
          <p:nvSpPr>
            <p:cNvPr id="199" name="Google Shape;199;gceed271d2a_0_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gceed271d2a_0_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" name="Google Shape;201;gceed271d2a_0_4"/>
          <p:cNvGrpSpPr/>
          <p:nvPr/>
        </p:nvGrpSpPr>
        <p:grpSpPr>
          <a:xfrm rot="140682">
            <a:off x="2707230" y="3273955"/>
            <a:ext cx="3454605" cy="176031"/>
            <a:chOff x="4345425" y="2175475"/>
            <a:chExt cx="800750" cy="176025"/>
          </a:xfrm>
        </p:grpSpPr>
        <p:sp>
          <p:nvSpPr>
            <p:cNvPr id="202" name="Google Shape;202;gceed271d2a_0_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gceed271d2a_0_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gceed271d2a_0_4"/>
          <p:cNvGrpSpPr/>
          <p:nvPr/>
        </p:nvGrpSpPr>
        <p:grpSpPr>
          <a:xfrm rot="140725">
            <a:off x="3799972" y="3647188"/>
            <a:ext cx="1234670" cy="176031"/>
            <a:chOff x="4345425" y="2175475"/>
            <a:chExt cx="800750" cy="176025"/>
          </a:xfrm>
        </p:grpSpPr>
        <p:sp>
          <p:nvSpPr>
            <p:cNvPr id="205" name="Google Shape;205;gceed271d2a_0_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ceed271d2a_0_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" name="Google Shape;207;gceed271d2a_0_4"/>
          <p:cNvSpPr txBox="1">
            <a:spLocks noGrp="1"/>
          </p:cNvSpPr>
          <p:nvPr>
            <p:ph type="title"/>
          </p:nvPr>
        </p:nvSpPr>
        <p:spPr>
          <a:xfrm>
            <a:off x="2490102" y="1412501"/>
            <a:ext cx="4102200" cy="25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2500"/>
              <a:t>¿QUÉ ES UNA CITA?</a:t>
            </a:r>
            <a:endParaRPr sz="2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1400" b="0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“Corresponde a la formulación de una idea dentro del trabajo académico que realizamos, cuya finalidad es evidenciar que esta pertenece a otro autor. Esto significa que tomamos prestada una idea que resulta relevante para nuestro propósito”. (Duoc, 2018.) </a:t>
            </a:r>
            <a:endParaRPr sz="1400"/>
          </a:p>
        </p:txBody>
      </p:sp>
      <p:sp>
        <p:nvSpPr>
          <p:cNvPr id="208" name="Google Shape;208;gceed271d2a_0_4"/>
          <p:cNvSpPr/>
          <p:nvPr/>
        </p:nvSpPr>
        <p:spPr>
          <a:xfrm>
            <a:off x="7335175" y="3492600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ceed271d2a_0_4"/>
          <p:cNvSpPr/>
          <p:nvPr/>
        </p:nvSpPr>
        <p:spPr>
          <a:xfrm rot="9797852">
            <a:off x="544930" y="949988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"/>
          <p:cNvGrpSpPr/>
          <p:nvPr/>
        </p:nvGrpSpPr>
        <p:grpSpPr>
          <a:xfrm rot="152511">
            <a:off x="3542707" y="3451700"/>
            <a:ext cx="1677491" cy="176025"/>
            <a:chOff x="4345425" y="2175475"/>
            <a:chExt cx="800750" cy="176025"/>
          </a:xfrm>
        </p:grpSpPr>
        <p:sp>
          <p:nvSpPr>
            <p:cNvPr id="215" name="Google Shape;215;p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2"/>
          <p:cNvGrpSpPr/>
          <p:nvPr/>
        </p:nvGrpSpPr>
        <p:grpSpPr>
          <a:xfrm rot="140656">
            <a:off x="2707397" y="3273802"/>
            <a:ext cx="3454637" cy="176031"/>
            <a:chOff x="4345425" y="2175475"/>
            <a:chExt cx="800750" cy="176025"/>
          </a:xfrm>
        </p:grpSpPr>
        <p:sp>
          <p:nvSpPr>
            <p:cNvPr id="218" name="Google Shape;218;p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2"/>
          <p:cNvGrpSpPr/>
          <p:nvPr/>
        </p:nvGrpSpPr>
        <p:grpSpPr>
          <a:xfrm rot="140725">
            <a:off x="3799916" y="3647180"/>
            <a:ext cx="1234670" cy="176031"/>
            <a:chOff x="4345425" y="2175475"/>
            <a:chExt cx="800750" cy="176025"/>
          </a:xfrm>
        </p:grpSpPr>
        <p:sp>
          <p:nvSpPr>
            <p:cNvPr id="221" name="Google Shape;221;p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23;p2"/>
          <p:cNvSpPr txBox="1">
            <a:spLocks noGrp="1"/>
          </p:cNvSpPr>
          <p:nvPr>
            <p:ph type="title"/>
          </p:nvPr>
        </p:nvSpPr>
        <p:spPr>
          <a:xfrm>
            <a:off x="2490102" y="1412501"/>
            <a:ext cx="4102350" cy="2537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 sz="2000"/>
              <a:t>Al escribir un informe académico, tomas ideas o complementas las tuyas con otras de distintos autores, páginas web, vídeos en YouTube o incluso podcast que has escuchado.</a:t>
            </a:r>
            <a:br>
              <a:rPr lang="es-ES" sz="2000"/>
            </a:br>
            <a:r>
              <a:rPr lang="es-ES" sz="2000"/>
              <a:t>Pero… ¿por qué debo citar?</a:t>
            </a:r>
            <a:endParaRPr sz="2000"/>
          </a:p>
        </p:txBody>
      </p:sp>
      <p:sp>
        <p:nvSpPr>
          <p:cNvPr id="224" name="Google Shape;224;p2"/>
          <p:cNvSpPr/>
          <p:nvPr/>
        </p:nvSpPr>
        <p:spPr>
          <a:xfrm>
            <a:off x="7335175" y="3492600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"/>
          <p:cNvSpPr/>
          <p:nvPr/>
        </p:nvSpPr>
        <p:spPr>
          <a:xfrm rot="9797852">
            <a:off x="544930" y="949988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ceed271d2a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00" y="666800"/>
            <a:ext cx="2659370" cy="255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ceed271d2a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3125" y="2266975"/>
            <a:ext cx="3011366" cy="25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ceed271d2a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0749" y="841700"/>
            <a:ext cx="4440300" cy="1310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ceed271d2a_0_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800" y="3256425"/>
            <a:ext cx="2933950" cy="157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ceed271d2a_0_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9698" y="2241968"/>
            <a:ext cx="1637450" cy="16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ceed271d2a_0_36"/>
          <p:cNvSpPr txBox="1"/>
          <p:nvPr/>
        </p:nvSpPr>
        <p:spPr>
          <a:xfrm>
            <a:off x="526800" y="-9674"/>
            <a:ext cx="7252324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Porque le da CONSISTENCIA AL TRABAJO</a:t>
            </a: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168571-BDEC-41C5-84B6-EC197F4F2C24}"/>
              </a:ext>
            </a:extLst>
          </p:cNvPr>
          <p:cNvSpPr txBox="1"/>
          <p:nvPr/>
        </p:nvSpPr>
        <p:spPr>
          <a:xfrm>
            <a:off x="6770594" y="3562261"/>
            <a:ext cx="20170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¿Cómo sé que lo que escribo es verídico? Mediante fuentes confiables que le darán consistencia y solidez a mi trabajo y argumentos.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"/>
          <p:cNvGrpSpPr/>
          <p:nvPr/>
        </p:nvGrpSpPr>
        <p:grpSpPr>
          <a:xfrm rot="152612">
            <a:off x="4298989" y="2493844"/>
            <a:ext cx="4189966" cy="585348"/>
            <a:chOff x="4345425" y="2175475"/>
            <a:chExt cx="800750" cy="176025"/>
          </a:xfrm>
        </p:grpSpPr>
        <p:sp>
          <p:nvSpPr>
            <p:cNvPr id="241" name="Google Shape;241;p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3"/>
          <p:cNvSpPr txBox="1">
            <a:spLocks noGrp="1"/>
          </p:cNvSpPr>
          <p:nvPr>
            <p:ph type="ctrTitle"/>
          </p:nvPr>
        </p:nvSpPr>
        <p:spPr>
          <a:xfrm>
            <a:off x="4213990" y="2490798"/>
            <a:ext cx="4198726" cy="354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-ES"/>
              <a:t>—Universidad de Alicante. Manual de chicago.</a:t>
            </a:r>
            <a:endParaRPr/>
          </a:p>
        </p:txBody>
      </p:sp>
      <p:grpSp>
        <p:nvGrpSpPr>
          <p:cNvPr id="244" name="Google Shape;244;p3"/>
          <p:cNvGrpSpPr/>
          <p:nvPr/>
        </p:nvGrpSpPr>
        <p:grpSpPr>
          <a:xfrm rot="-546322">
            <a:off x="897607" y="1747842"/>
            <a:ext cx="2817315" cy="2469552"/>
            <a:chOff x="2505075" y="4180600"/>
            <a:chExt cx="1092750" cy="957900"/>
          </a:xfrm>
        </p:grpSpPr>
        <p:sp>
          <p:nvSpPr>
            <p:cNvPr id="245" name="Google Shape;245;p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3"/>
          <p:cNvSpPr txBox="1">
            <a:spLocks noGrp="1"/>
          </p:cNvSpPr>
          <p:nvPr>
            <p:ph type="subTitle" idx="1"/>
          </p:nvPr>
        </p:nvSpPr>
        <p:spPr>
          <a:xfrm>
            <a:off x="3646325" y="1326335"/>
            <a:ext cx="5334056" cy="12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b="1">
                <a:latin typeface="Itim"/>
                <a:ea typeface="Itim"/>
                <a:cs typeface="Itim"/>
                <a:sym typeface="Itim"/>
              </a:rPr>
              <a:t>“El plagio puede consistir en presentar como propio un documento elaborado por otro, pero también es plagio copiar o parafrasear ideas o textos de otras fuentes e incluirlas en un trabajo propio sin indicar quién es el autor de dichas ideas o textos”.</a:t>
            </a:r>
            <a:endParaRPr b="1"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51" name="Google Shape;251;p3"/>
          <p:cNvSpPr txBox="1"/>
          <p:nvPr/>
        </p:nvSpPr>
        <p:spPr>
          <a:xfrm rot="-545911">
            <a:off x="1467243" y="2207389"/>
            <a:ext cx="2194500" cy="136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ES" sz="3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POR EL PLAGIO</a:t>
            </a:r>
            <a:endParaRPr sz="3000" b="1" i="0" u="none" strike="noStrike" cap="none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252" name="Google Shape;252;p3"/>
          <p:cNvGrpSpPr/>
          <p:nvPr/>
        </p:nvGrpSpPr>
        <p:grpSpPr>
          <a:xfrm rot="-974667">
            <a:off x="1405175" y="2472660"/>
            <a:ext cx="503546" cy="1101252"/>
            <a:chOff x="5870175" y="1498275"/>
            <a:chExt cx="364450" cy="797050"/>
          </a:xfrm>
        </p:grpSpPr>
        <p:sp>
          <p:nvSpPr>
            <p:cNvPr id="253" name="Google Shape;253;p3"/>
            <p:cNvSpPr/>
            <p:nvPr/>
          </p:nvSpPr>
          <p:spPr>
            <a:xfrm>
              <a:off x="5870175" y="2109075"/>
              <a:ext cx="219475" cy="186250"/>
            </a:xfrm>
            <a:custGeom>
              <a:avLst/>
              <a:gdLst/>
              <a:ahLst/>
              <a:cxnLst/>
              <a:rect l="l" t="t" r="r" b="b"/>
              <a:pathLst>
                <a:path w="8779" h="7450" extrusionOk="0">
                  <a:moveTo>
                    <a:pt x="6020" y="1496"/>
                  </a:moveTo>
                  <a:cubicBezTo>
                    <a:pt x="6600" y="2107"/>
                    <a:pt x="7195" y="2719"/>
                    <a:pt x="7807" y="3314"/>
                  </a:cubicBezTo>
                  <a:cubicBezTo>
                    <a:pt x="7775" y="3361"/>
                    <a:pt x="7760" y="3440"/>
                    <a:pt x="7744" y="3502"/>
                  </a:cubicBezTo>
                  <a:cubicBezTo>
                    <a:pt x="7164" y="2938"/>
                    <a:pt x="6568" y="2405"/>
                    <a:pt x="5988" y="1856"/>
                  </a:cubicBezTo>
                  <a:cubicBezTo>
                    <a:pt x="6004" y="1731"/>
                    <a:pt x="6004" y="1606"/>
                    <a:pt x="6020" y="1496"/>
                  </a:cubicBezTo>
                  <a:close/>
                  <a:moveTo>
                    <a:pt x="1568" y="697"/>
                  </a:moveTo>
                  <a:cubicBezTo>
                    <a:pt x="2744" y="1104"/>
                    <a:pt x="4029" y="1292"/>
                    <a:pt x="5252" y="1480"/>
                  </a:cubicBezTo>
                  <a:lnTo>
                    <a:pt x="5267" y="1480"/>
                  </a:lnTo>
                  <a:cubicBezTo>
                    <a:pt x="5048" y="2421"/>
                    <a:pt x="4891" y="3346"/>
                    <a:pt x="4875" y="4317"/>
                  </a:cubicBezTo>
                  <a:cubicBezTo>
                    <a:pt x="4186" y="4098"/>
                    <a:pt x="3449" y="3988"/>
                    <a:pt x="2744" y="3816"/>
                  </a:cubicBezTo>
                  <a:cubicBezTo>
                    <a:pt x="2227" y="3690"/>
                    <a:pt x="1694" y="3581"/>
                    <a:pt x="1176" y="3487"/>
                  </a:cubicBezTo>
                  <a:cubicBezTo>
                    <a:pt x="1302" y="2954"/>
                    <a:pt x="1317" y="2389"/>
                    <a:pt x="1427" y="1841"/>
                  </a:cubicBezTo>
                  <a:cubicBezTo>
                    <a:pt x="1490" y="1465"/>
                    <a:pt x="1537" y="1088"/>
                    <a:pt x="1568" y="697"/>
                  </a:cubicBezTo>
                  <a:close/>
                  <a:moveTo>
                    <a:pt x="5957" y="2013"/>
                  </a:moveTo>
                  <a:cubicBezTo>
                    <a:pt x="6521" y="2562"/>
                    <a:pt x="7086" y="3126"/>
                    <a:pt x="7665" y="3675"/>
                  </a:cubicBezTo>
                  <a:cubicBezTo>
                    <a:pt x="7540" y="4067"/>
                    <a:pt x="7493" y="4474"/>
                    <a:pt x="7399" y="4850"/>
                  </a:cubicBezTo>
                  <a:cubicBezTo>
                    <a:pt x="7164" y="4599"/>
                    <a:pt x="6913" y="4349"/>
                    <a:pt x="6662" y="4082"/>
                  </a:cubicBezTo>
                  <a:cubicBezTo>
                    <a:pt x="6380" y="3769"/>
                    <a:pt x="6098" y="3455"/>
                    <a:pt x="5816" y="3142"/>
                  </a:cubicBezTo>
                  <a:cubicBezTo>
                    <a:pt x="5863" y="2766"/>
                    <a:pt x="5910" y="2389"/>
                    <a:pt x="5957" y="2013"/>
                  </a:cubicBezTo>
                  <a:close/>
                  <a:moveTo>
                    <a:pt x="5785" y="3424"/>
                  </a:moveTo>
                  <a:cubicBezTo>
                    <a:pt x="6239" y="4035"/>
                    <a:pt x="6741" y="4662"/>
                    <a:pt x="7336" y="5179"/>
                  </a:cubicBezTo>
                  <a:cubicBezTo>
                    <a:pt x="7274" y="5446"/>
                    <a:pt x="7211" y="5728"/>
                    <a:pt x="7148" y="5994"/>
                  </a:cubicBezTo>
                  <a:cubicBezTo>
                    <a:pt x="6741" y="5462"/>
                    <a:pt x="6192" y="4960"/>
                    <a:pt x="5644" y="4521"/>
                  </a:cubicBezTo>
                  <a:cubicBezTo>
                    <a:pt x="5706" y="4161"/>
                    <a:pt x="5738" y="3784"/>
                    <a:pt x="5785" y="3424"/>
                  </a:cubicBezTo>
                  <a:close/>
                  <a:moveTo>
                    <a:pt x="1020" y="4082"/>
                  </a:moveTo>
                  <a:lnTo>
                    <a:pt x="1020" y="4082"/>
                  </a:lnTo>
                  <a:cubicBezTo>
                    <a:pt x="1505" y="4302"/>
                    <a:pt x="2038" y="4490"/>
                    <a:pt x="2603" y="4662"/>
                  </a:cubicBezTo>
                  <a:cubicBezTo>
                    <a:pt x="2869" y="4976"/>
                    <a:pt x="3261" y="5273"/>
                    <a:pt x="3559" y="5556"/>
                  </a:cubicBezTo>
                  <a:cubicBezTo>
                    <a:pt x="3825" y="5791"/>
                    <a:pt x="4076" y="6057"/>
                    <a:pt x="4343" y="6292"/>
                  </a:cubicBezTo>
                  <a:cubicBezTo>
                    <a:pt x="3825" y="6183"/>
                    <a:pt x="3308" y="6057"/>
                    <a:pt x="2791" y="5947"/>
                  </a:cubicBezTo>
                  <a:cubicBezTo>
                    <a:pt x="2634" y="5571"/>
                    <a:pt x="2242" y="5195"/>
                    <a:pt x="1929" y="4897"/>
                  </a:cubicBezTo>
                  <a:cubicBezTo>
                    <a:pt x="1631" y="4615"/>
                    <a:pt x="1349" y="4333"/>
                    <a:pt x="1020" y="4082"/>
                  </a:cubicBezTo>
                  <a:close/>
                  <a:moveTo>
                    <a:pt x="3167" y="4819"/>
                  </a:moveTo>
                  <a:lnTo>
                    <a:pt x="3167" y="4819"/>
                  </a:lnTo>
                  <a:cubicBezTo>
                    <a:pt x="3622" y="4929"/>
                    <a:pt x="4060" y="5007"/>
                    <a:pt x="4499" y="5070"/>
                  </a:cubicBezTo>
                  <a:cubicBezTo>
                    <a:pt x="4985" y="5587"/>
                    <a:pt x="5487" y="6120"/>
                    <a:pt x="6004" y="6637"/>
                  </a:cubicBezTo>
                  <a:cubicBezTo>
                    <a:pt x="5612" y="6559"/>
                    <a:pt x="5220" y="6480"/>
                    <a:pt x="4828" y="6402"/>
                  </a:cubicBezTo>
                  <a:cubicBezTo>
                    <a:pt x="4578" y="6089"/>
                    <a:pt x="4217" y="5806"/>
                    <a:pt x="3919" y="5524"/>
                  </a:cubicBezTo>
                  <a:cubicBezTo>
                    <a:pt x="3669" y="5305"/>
                    <a:pt x="3433" y="5054"/>
                    <a:pt x="3167" y="4819"/>
                  </a:cubicBezTo>
                  <a:close/>
                  <a:moveTo>
                    <a:pt x="5612" y="4709"/>
                  </a:moveTo>
                  <a:cubicBezTo>
                    <a:pt x="6161" y="5242"/>
                    <a:pt x="6615" y="5791"/>
                    <a:pt x="7070" y="6339"/>
                  </a:cubicBezTo>
                  <a:cubicBezTo>
                    <a:pt x="7039" y="6512"/>
                    <a:pt x="7007" y="6684"/>
                    <a:pt x="6976" y="6857"/>
                  </a:cubicBezTo>
                  <a:cubicBezTo>
                    <a:pt x="6835" y="6825"/>
                    <a:pt x="6694" y="6794"/>
                    <a:pt x="6553" y="6763"/>
                  </a:cubicBezTo>
                  <a:cubicBezTo>
                    <a:pt x="6035" y="6183"/>
                    <a:pt x="5455" y="5650"/>
                    <a:pt x="4875" y="5101"/>
                  </a:cubicBezTo>
                  <a:cubicBezTo>
                    <a:pt x="4922" y="5101"/>
                    <a:pt x="4970" y="5117"/>
                    <a:pt x="5001" y="5117"/>
                  </a:cubicBezTo>
                  <a:cubicBezTo>
                    <a:pt x="5064" y="5117"/>
                    <a:pt x="5111" y="5101"/>
                    <a:pt x="5158" y="5101"/>
                  </a:cubicBezTo>
                  <a:cubicBezTo>
                    <a:pt x="5203" y="5112"/>
                    <a:pt x="5249" y="5118"/>
                    <a:pt x="5293" y="5118"/>
                  </a:cubicBezTo>
                  <a:cubicBezTo>
                    <a:pt x="5434" y="5118"/>
                    <a:pt x="5557" y="5060"/>
                    <a:pt x="5581" y="4929"/>
                  </a:cubicBezTo>
                  <a:cubicBezTo>
                    <a:pt x="5596" y="4866"/>
                    <a:pt x="5612" y="4788"/>
                    <a:pt x="5612" y="4709"/>
                  </a:cubicBezTo>
                  <a:close/>
                  <a:moveTo>
                    <a:pt x="1519" y="0"/>
                  </a:moveTo>
                  <a:cubicBezTo>
                    <a:pt x="1470" y="0"/>
                    <a:pt x="1429" y="11"/>
                    <a:pt x="1396" y="23"/>
                  </a:cubicBezTo>
                  <a:cubicBezTo>
                    <a:pt x="1356" y="13"/>
                    <a:pt x="1315" y="7"/>
                    <a:pt x="1275" y="7"/>
                  </a:cubicBezTo>
                  <a:cubicBezTo>
                    <a:pt x="1189" y="7"/>
                    <a:pt x="1109" y="32"/>
                    <a:pt x="1067" y="85"/>
                  </a:cubicBezTo>
                  <a:cubicBezTo>
                    <a:pt x="346" y="994"/>
                    <a:pt x="1" y="2374"/>
                    <a:pt x="173" y="3502"/>
                  </a:cubicBezTo>
                  <a:cubicBezTo>
                    <a:pt x="189" y="3628"/>
                    <a:pt x="252" y="3706"/>
                    <a:pt x="346" y="3769"/>
                  </a:cubicBezTo>
                  <a:cubicBezTo>
                    <a:pt x="252" y="3816"/>
                    <a:pt x="189" y="3894"/>
                    <a:pt x="220" y="4004"/>
                  </a:cubicBezTo>
                  <a:cubicBezTo>
                    <a:pt x="440" y="4443"/>
                    <a:pt x="847" y="4850"/>
                    <a:pt x="1223" y="5242"/>
                  </a:cubicBezTo>
                  <a:cubicBezTo>
                    <a:pt x="1458" y="5493"/>
                    <a:pt x="1741" y="5806"/>
                    <a:pt x="2054" y="6026"/>
                  </a:cubicBezTo>
                  <a:cubicBezTo>
                    <a:pt x="2023" y="6120"/>
                    <a:pt x="2070" y="6230"/>
                    <a:pt x="2227" y="6292"/>
                  </a:cubicBezTo>
                  <a:cubicBezTo>
                    <a:pt x="3684" y="6825"/>
                    <a:pt x="5487" y="7342"/>
                    <a:pt x="7039" y="7437"/>
                  </a:cubicBezTo>
                  <a:cubicBezTo>
                    <a:pt x="7086" y="7437"/>
                    <a:pt x="7133" y="7437"/>
                    <a:pt x="7180" y="7421"/>
                  </a:cubicBezTo>
                  <a:cubicBezTo>
                    <a:pt x="7227" y="7439"/>
                    <a:pt x="7277" y="7450"/>
                    <a:pt x="7324" y="7450"/>
                  </a:cubicBezTo>
                  <a:cubicBezTo>
                    <a:pt x="7401" y="7450"/>
                    <a:pt x="7470" y="7420"/>
                    <a:pt x="7509" y="7342"/>
                  </a:cubicBezTo>
                  <a:cubicBezTo>
                    <a:pt x="7807" y="6684"/>
                    <a:pt x="8010" y="6026"/>
                    <a:pt x="8167" y="5320"/>
                  </a:cubicBezTo>
                  <a:cubicBezTo>
                    <a:pt x="8292" y="4788"/>
                    <a:pt x="8481" y="4208"/>
                    <a:pt x="8465" y="3628"/>
                  </a:cubicBezTo>
                  <a:cubicBezTo>
                    <a:pt x="8653" y="3565"/>
                    <a:pt x="8778" y="3393"/>
                    <a:pt x="8622" y="3236"/>
                  </a:cubicBezTo>
                  <a:cubicBezTo>
                    <a:pt x="7744" y="2358"/>
                    <a:pt x="6819" y="1496"/>
                    <a:pt x="5863" y="681"/>
                  </a:cubicBezTo>
                  <a:cubicBezTo>
                    <a:pt x="5805" y="631"/>
                    <a:pt x="5738" y="610"/>
                    <a:pt x="5673" y="610"/>
                  </a:cubicBezTo>
                  <a:cubicBezTo>
                    <a:pt x="5596" y="610"/>
                    <a:pt x="5522" y="638"/>
                    <a:pt x="5471" y="681"/>
                  </a:cubicBezTo>
                  <a:cubicBezTo>
                    <a:pt x="5424" y="665"/>
                    <a:pt x="5361" y="650"/>
                    <a:pt x="5299" y="634"/>
                  </a:cubicBezTo>
                  <a:cubicBezTo>
                    <a:pt x="4060" y="461"/>
                    <a:pt x="2822" y="148"/>
                    <a:pt x="1584" y="7"/>
                  </a:cubicBezTo>
                  <a:cubicBezTo>
                    <a:pt x="1561" y="2"/>
                    <a:pt x="1539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906500" y="1498275"/>
              <a:ext cx="328125" cy="569175"/>
            </a:xfrm>
            <a:custGeom>
              <a:avLst/>
              <a:gdLst/>
              <a:ahLst/>
              <a:cxnLst/>
              <a:rect l="l" t="t" r="r" b="b"/>
              <a:pathLst>
                <a:path w="13125" h="22767" extrusionOk="0">
                  <a:moveTo>
                    <a:pt x="9990" y="2777"/>
                  </a:moveTo>
                  <a:cubicBezTo>
                    <a:pt x="10131" y="2887"/>
                    <a:pt x="10288" y="2996"/>
                    <a:pt x="10413" y="3106"/>
                  </a:cubicBezTo>
                  <a:cubicBezTo>
                    <a:pt x="10946" y="3529"/>
                    <a:pt x="11526" y="3921"/>
                    <a:pt x="12122" y="4297"/>
                  </a:cubicBezTo>
                  <a:cubicBezTo>
                    <a:pt x="12028" y="4642"/>
                    <a:pt x="11965" y="4971"/>
                    <a:pt x="11887" y="5301"/>
                  </a:cubicBezTo>
                  <a:cubicBezTo>
                    <a:pt x="11260" y="4611"/>
                    <a:pt x="10554" y="3921"/>
                    <a:pt x="9927" y="3247"/>
                  </a:cubicBezTo>
                  <a:cubicBezTo>
                    <a:pt x="9943" y="3090"/>
                    <a:pt x="9974" y="2934"/>
                    <a:pt x="9990" y="2777"/>
                  </a:cubicBezTo>
                  <a:close/>
                  <a:moveTo>
                    <a:pt x="9880" y="3561"/>
                  </a:moveTo>
                  <a:cubicBezTo>
                    <a:pt x="10492" y="4297"/>
                    <a:pt x="11087" y="5081"/>
                    <a:pt x="11761" y="5786"/>
                  </a:cubicBezTo>
                  <a:cubicBezTo>
                    <a:pt x="11667" y="6241"/>
                    <a:pt x="11573" y="6696"/>
                    <a:pt x="11479" y="7134"/>
                  </a:cubicBezTo>
                  <a:cubicBezTo>
                    <a:pt x="11213" y="6821"/>
                    <a:pt x="10883" y="6507"/>
                    <a:pt x="10617" y="6194"/>
                  </a:cubicBezTo>
                  <a:cubicBezTo>
                    <a:pt x="10288" y="5802"/>
                    <a:pt x="9959" y="5410"/>
                    <a:pt x="9645" y="5018"/>
                  </a:cubicBezTo>
                  <a:cubicBezTo>
                    <a:pt x="9739" y="4532"/>
                    <a:pt x="9818" y="4047"/>
                    <a:pt x="9880" y="3561"/>
                  </a:cubicBezTo>
                  <a:close/>
                  <a:moveTo>
                    <a:pt x="9614" y="5222"/>
                  </a:moveTo>
                  <a:cubicBezTo>
                    <a:pt x="9896" y="5598"/>
                    <a:pt x="10194" y="5975"/>
                    <a:pt x="10492" y="6335"/>
                  </a:cubicBezTo>
                  <a:cubicBezTo>
                    <a:pt x="10789" y="6696"/>
                    <a:pt x="11072" y="7103"/>
                    <a:pt x="11416" y="7432"/>
                  </a:cubicBezTo>
                  <a:cubicBezTo>
                    <a:pt x="11322" y="7902"/>
                    <a:pt x="11228" y="8388"/>
                    <a:pt x="11134" y="8874"/>
                  </a:cubicBezTo>
                  <a:cubicBezTo>
                    <a:pt x="10789" y="8498"/>
                    <a:pt x="10398" y="8153"/>
                    <a:pt x="10068" y="7793"/>
                  </a:cubicBezTo>
                  <a:cubicBezTo>
                    <a:pt x="9802" y="7495"/>
                    <a:pt x="9535" y="7181"/>
                    <a:pt x="9269" y="6884"/>
                  </a:cubicBezTo>
                  <a:cubicBezTo>
                    <a:pt x="9394" y="6335"/>
                    <a:pt x="9504" y="5771"/>
                    <a:pt x="9614" y="5222"/>
                  </a:cubicBezTo>
                  <a:close/>
                  <a:moveTo>
                    <a:pt x="9206" y="7150"/>
                  </a:moveTo>
                  <a:cubicBezTo>
                    <a:pt x="9426" y="7432"/>
                    <a:pt x="9661" y="7699"/>
                    <a:pt x="9896" y="7965"/>
                  </a:cubicBezTo>
                  <a:cubicBezTo>
                    <a:pt x="10256" y="8388"/>
                    <a:pt x="10617" y="8827"/>
                    <a:pt x="11056" y="9203"/>
                  </a:cubicBezTo>
                  <a:cubicBezTo>
                    <a:pt x="10962" y="9736"/>
                    <a:pt x="10852" y="10254"/>
                    <a:pt x="10727" y="10771"/>
                  </a:cubicBezTo>
                  <a:cubicBezTo>
                    <a:pt x="10178" y="10097"/>
                    <a:pt x="9504" y="9439"/>
                    <a:pt x="8846" y="8796"/>
                  </a:cubicBezTo>
                  <a:cubicBezTo>
                    <a:pt x="8971" y="8247"/>
                    <a:pt x="9097" y="7699"/>
                    <a:pt x="9206" y="7150"/>
                  </a:cubicBezTo>
                  <a:close/>
                  <a:moveTo>
                    <a:pt x="8783" y="9062"/>
                  </a:moveTo>
                  <a:cubicBezTo>
                    <a:pt x="9379" y="9752"/>
                    <a:pt x="9974" y="10457"/>
                    <a:pt x="10664" y="11069"/>
                  </a:cubicBezTo>
                  <a:cubicBezTo>
                    <a:pt x="10570" y="11508"/>
                    <a:pt x="10460" y="11946"/>
                    <a:pt x="10335" y="12385"/>
                  </a:cubicBezTo>
                  <a:cubicBezTo>
                    <a:pt x="10037" y="12040"/>
                    <a:pt x="9692" y="11711"/>
                    <a:pt x="9410" y="11367"/>
                  </a:cubicBezTo>
                  <a:cubicBezTo>
                    <a:pt x="9097" y="10990"/>
                    <a:pt x="8799" y="10614"/>
                    <a:pt x="8517" y="10238"/>
                  </a:cubicBezTo>
                  <a:cubicBezTo>
                    <a:pt x="8611" y="9846"/>
                    <a:pt x="8689" y="9454"/>
                    <a:pt x="8783" y="9062"/>
                  </a:cubicBezTo>
                  <a:close/>
                  <a:moveTo>
                    <a:pt x="8454" y="10536"/>
                  </a:moveTo>
                  <a:cubicBezTo>
                    <a:pt x="8971" y="11272"/>
                    <a:pt x="9551" y="12072"/>
                    <a:pt x="10256" y="12699"/>
                  </a:cubicBezTo>
                  <a:cubicBezTo>
                    <a:pt x="10209" y="12871"/>
                    <a:pt x="10162" y="13044"/>
                    <a:pt x="10115" y="13232"/>
                  </a:cubicBezTo>
                  <a:cubicBezTo>
                    <a:pt x="10006" y="13561"/>
                    <a:pt x="9912" y="13874"/>
                    <a:pt x="9818" y="14204"/>
                  </a:cubicBezTo>
                  <a:cubicBezTo>
                    <a:pt x="9316" y="13545"/>
                    <a:pt x="8705" y="12903"/>
                    <a:pt x="8109" y="12260"/>
                  </a:cubicBezTo>
                  <a:cubicBezTo>
                    <a:pt x="8172" y="11962"/>
                    <a:pt x="8219" y="11664"/>
                    <a:pt x="8282" y="11367"/>
                  </a:cubicBezTo>
                  <a:cubicBezTo>
                    <a:pt x="8329" y="11084"/>
                    <a:pt x="8391" y="10818"/>
                    <a:pt x="8454" y="10536"/>
                  </a:cubicBezTo>
                  <a:close/>
                  <a:moveTo>
                    <a:pt x="8062" y="12479"/>
                  </a:moveTo>
                  <a:cubicBezTo>
                    <a:pt x="8595" y="13153"/>
                    <a:pt x="9128" y="13812"/>
                    <a:pt x="9755" y="14423"/>
                  </a:cubicBezTo>
                  <a:cubicBezTo>
                    <a:pt x="9598" y="14893"/>
                    <a:pt x="9457" y="15363"/>
                    <a:pt x="9316" y="15834"/>
                  </a:cubicBezTo>
                  <a:cubicBezTo>
                    <a:pt x="8971" y="15191"/>
                    <a:pt x="8376" y="14533"/>
                    <a:pt x="7796" y="13968"/>
                  </a:cubicBezTo>
                  <a:cubicBezTo>
                    <a:pt x="7890" y="13467"/>
                    <a:pt x="7968" y="12981"/>
                    <a:pt x="8062" y="12479"/>
                  </a:cubicBezTo>
                  <a:close/>
                  <a:moveTo>
                    <a:pt x="7749" y="14204"/>
                  </a:moveTo>
                  <a:cubicBezTo>
                    <a:pt x="7968" y="14439"/>
                    <a:pt x="8172" y="14674"/>
                    <a:pt x="8360" y="14909"/>
                  </a:cubicBezTo>
                  <a:cubicBezTo>
                    <a:pt x="8673" y="15316"/>
                    <a:pt x="8908" y="15740"/>
                    <a:pt x="9222" y="16147"/>
                  </a:cubicBezTo>
                  <a:cubicBezTo>
                    <a:pt x="9081" y="16633"/>
                    <a:pt x="8924" y="17135"/>
                    <a:pt x="8767" y="17636"/>
                  </a:cubicBezTo>
                  <a:cubicBezTo>
                    <a:pt x="8344" y="16978"/>
                    <a:pt x="7890" y="16335"/>
                    <a:pt x="7482" y="15661"/>
                  </a:cubicBezTo>
                  <a:cubicBezTo>
                    <a:pt x="7576" y="15175"/>
                    <a:pt x="7670" y="14689"/>
                    <a:pt x="7749" y="14204"/>
                  </a:cubicBezTo>
                  <a:close/>
                  <a:moveTo>
                    <a:pt x="7435" y="15881"/>
                  </a:moveTo>
                  <a:cubicBezTo>
                    <a:pt x="7827" y="16555"/>
                    <a:pt x="8219" y="17229"/>
                    <a:pt x="8705" y="17871"/>
                  </a:cubicBezTo>
                  <a:cubicBezTo>
                    <a:pt x="8595" y="18248"/>
                    <a:pt x="8485" y="18608"/>
                    <a:pt x="8391" y="18984"/>
                  </a:cubicBezTo>
                  <a:cubicBezTo>
                    <a:pt x="7984" y="18404"/>
                    <a:pt x="7545" y="17840"/>
                    <a:pt x="7153" y="17260"/>
                  </a:cubicBezTo>
                  <a:cubicBezTo>
                    <a:pt x="7263" y="16805"/>
                    <a:pt x="7357" y="16351"/>
                    <a:pt x="7435" y="15881"/>
                  </a:cubicBezTo>
                  <a:close/>
                  <a:moveTo>
                    <a:pt x="2341" y="708"/>
                  </a:moveTo>
                  <a:cubicBezTo>
                    <a:pt x="3595" y="1084"/>
                    <a:pt x="4896" y="1335"/>
                    <a:pt x="6165" y="1601"/>
                  </a:cubicBezTo>
                  <a:cubicBezTo>
                    <a:pt x="7167" y="1826"/>
                    <a:pt x="8153" y="2121"/>
                    <a:pt x="9153" y="2121"/>
                  </a:cubicBezTo>
                  <a:cubicBezTo>
                    <a:pt x="9202" y="2121"/>
                    <a:pt x="9251" y="2120"/>
                    <a:pt x="9300" y="2119"/>
                  </a:cubicBezTo>
                  <a:lnTo>
                    <a:pt x="9300" y="2119"/>
                  </a:lnTo>
                  <a:cubicBezTo>
                    <a:pt x="8689" y="4015"/>
                    <a:pt x="8297" y="6006"/>
                    <a:pt x="7937" y="7997"/>
                  </a:cubicBezTo>
                  <a:cubicBezTo>
                    <a:pt x="7905" y="8012"/>
                    <a:pt x="7874" y="8044"/>
                    <a:pt x="7921" y="8075"/>
                  </a:cubicBezTo>
                  <a:cubicBezTo>
                    <a:pt x="7921" y="8075"/>
                    <a:pt x="7921" y="8091"/>
                    <a:pt x="7921" y="8091"/>
                  </a:cubicBezTo>
                  <a:cubicBezTo>
                    <a:pt x="7717" y="9219"/>
                    <a:pt x="7513" y="10363"/>
                    <a:pt x="7278" y="11476"/>
                  </a:cubicBezTo>
                  <a:cubicBezTo>
                    <a:pt x="6714" y="14188"/>
                    <a:pt x="5899" y="16962"/>
                    <a:pt x="5727" y="19752"/>
                  </a:cubicBezTo>
                  <a:cubicBezTo>
                    <a:pt x="5710" y="19746"/>
                    <a:pt x="5692" y="19742"/>
                    <a:pt x="5676" y="19742"/>
                  </a:cubicBezTo>
                  <a:cubicBezTo>
                    <a:pt x="5615" y="19742"/>
                    <a:pt x="5568" y="19785"/>
                    <a:pt x="5617" y="19846"/>
                  </a:cubicBezTo>
                  <a:cubicBezTo>
                    <a:pt x="5648" y="19878"/>
                    <a:pt x="5680" y="19925"/>
                    <a:pt x="5727" y="19972"/>
                  </a:cubicBezTo>
                  <a:cubicBezTo>
                    <a:pt x="5711" y="20034"/>
                    <a:pt x="5711" y="20097"/>
                    <a:pt x="5711" y="20160"/>
                  </a:cubicBezTo>
                  <a:cubicBezTo>
                    <a:pt x="4990" y="19862"/>
                    <a:pt x="4128" y="19799"/>
                    <a:pt x="3360" y="19627"/>
                  </a:cubicBezTo>
                  <a:cubicBezTo>
                    <a:pt x="2482" y="19423"/>
                    <a:pt x="1620" y="19204"/>
                    <a:pt x="742" y="19047"/>
                  </a:cubicBezTo>
                  <a:cubicBezTo>
                    <a:pt x="1463" y="15975"/>
                    <a:pt x="1557" y="12746"/>
                    <a:pt x="1792" y="9580"/>
                  </a:cubicBezTo>
                  <a:cubicBezTo>
                    <a:pt x="2027" y="6633"/>
                    <a:pt x="2247" y="3670"/>
                    <a:pt x="2341" y="708"/>
                  </a:cubicBezTo>
                  <a:close/>
                  <a:moveTo>
                    <a:pt x="7059" y="17621"/>
                  </a:moveTo>
                  <a:cubicBezTo>
                    <a:pt x="7419" y="18216"/>
                    <a:pt x="7811" y="18827"/>
                    <a:pt x="8282" y="19376"/>
                  </a:cubicBezTo>
                  <a:cubicBezTo>
                    <a:pt x="8203" y="19674"/>
                    <a:pt x="8109" y="19956"/>
                    <a:pt x="8046" y="20254"/>
                  </a:cubicBezTo>
                  <a:cubicBezTo>
                    <a:pt x="7811" y="20019"/>
                    <a:pt x="7592" y="19784"/>
                    <a:pt x="7388" y="19548"/>
                  </a:cubicBezTo>
                  <a:cubicBezTo>
                    <a:pt x="7169" y="19282"/>
                    <a:pt x="6949" y="19031"/>
                    <a:pt x="6761" y="18765"/>
                  </a:cubicBezTo>
                  <a:cubicBezTo>
                    <a:pt x="6871" y="18389"/>
                    <a:pt x="6965" y="17997"/>
                    <a:pt x="7059" y="17621"/>
                  </a:cubicBezTo>
                  <a:close/>
                  <a:moveTo>
                    <a:pt x="601" y="19392"/>
                  </a:moveTo>
                  <a:cubicBezTo>
                    <a:pt x="1024" y="19580"/>
                    <a:pt x="1432" y="19721"/>
                    <a:pt x="1855" y="19862"/>
                  </a:cubicBezTo>
                  <a:cubicBezTo>
                    <a:pt x="2074" y="20175"/>
                    <a:pt x="2310" y="20473"/>
                    <a:pt x="2592" y="20755"/>
                  </a:cubicBezTo>
                  <a:cubicBezTo>
                    <a:pt x="2843" y="21022"/>
                    <a:pt x="3125" y="21351"/>
                    <a:pt x="3469" y="21570"/>
                  </a:cubicBezTo>
                  <a:cubicBezTo>
                    <a:pt x="3046" y="21508"/>
                    <a:pt x="2639" y="21461"/>
                    <a:pt x="2231" y="21382"/>
                  </a:cubicBezTo>
                  <a:cubicBezTo>
                    <a:pt x="2090" y="21053"/>
                    <a:pt x="1714" y="20708"/>
                    <a:pt x="1495" y="20426"/>
                  </a:cubicBezTo>
                  <a:cubicBezTo>
                    <a:pt x="1212" y="20081"/>
                    <a:pt x="915" y="19737"/>
                    <a:pt x="601" y="19392"/>
                  </a:cubicBezTo>
                  <a:close/>
                  <a:moveTo>
                    <a:pt x="2247" y="19972"/>
                  </a:moveTo>
                  <a:lnTo>
                    <a:pt x="2247" y="19972"/>
                  </a:lnTo>
                  <a:cubicBezTo>
                    <a:pt x="2529" y="20050"/>
                    <a:pt x="2795" y="20128"/>
                    <a:pt x="3078" y="20191"/>
                  </a:cubicBezTo>
                  <a:cubicBezTo>
                    <a:pt x="3375" y="20505"/>
                    <a:pt x="3689" y="20818"/>
                    <a:pt x="3971" y="21147"/>
                  </a:cubicBezTo>
                  <a:cubicBezTo>
                    <a:pt x="4143" y="21335"/>
                    <a:pt x="4300" y="21523"/>
                    <a:pt x="4457" y="21712"/>
                  </a:cubicBezTo>
                  <a:cubicBezTo>
                    <a:pt x="4253" y="21680"/>
                    <a:pt x="4049" y="21649"/>
                    <a:pt x="3846" y="21618"/>
                  </a:cubicBezTo>
                  <a:cubicBezTo>
                    <a:pt x="3846" y="21602"/>
                    <a:pt x="3846" y="21586"/>
                    <a:pt x="3830" y="21555"/>
                  </a:cubicBezTo>
                  <a:cubicBezTo>
                    <a:pt x="3564" y="21210"/>
                    <a:pt x="3109" y="20928"/>
                    <a:pt x="2795" y="20599"/>
                  </a:cubicBezTo>
                  <a:cubicBezTo>
                    <a:pt x="2592" y="20395"/>
                    <a:pt x="2419" y="20191"/>
                    <a:pt x="2247" y="19972"/>
                  </a:cubicBezTo>
                  <a:close/>
                  <a:moveTo>
                    <a:pt x="6683" y="19016"/>
                  </a:moveTo>
                  <a:cubicBezTo>
                    <a:pt x="7043" y="19564"/>
                    <a:pt x="7466" y="20113"/>
                    <a:pt x="7952" y="20567"/>
                  </a:cubicBezTo>
                  <a:cubicBezTo>
                    <a:pt x="7843" y="21006"/>
                    <a:pt x="7749" y="21429"/>
                    <a:pt x="7655" y="21868"/>
                  </a:cubicBezTo>
                  <a:cubicBezTo>
                    <a:pt x="7451" y="21618"/>
                    <a:pt x="7231" y="21382"/>
                    <a:pt x="7028" y="21147"/>
                  </a:cubicBezTo>
                  <a:cubicBezTo>
                    <a:pt x="6777" y="20849"/>
                    <a:pt x="6510" y="20567"/>
                    <a:pt x="6244" y="20270"/>
                  </a:cubicBezTo>
                  <a:cubicBezTo>
                    <a:pt x="6416" y="19862"/>
                    <a:pt x="6557" y="19439"/>
                    <a:pt x="6683" y="19016"/>
                  </a:cubicBezTo>
                  <a:close/>
                  <a:moveTo>
                    <a:pt x="3391" y="20270"/>
                  </a:moveTo>
                  <a:cubicBezTo>
                    <a:pt x="3877" y="20379"/>
                    <a:pt x="4394" y="20505"/>
                    <a:pt x="4896" y="20567"/>
                  </a:cubicBezTo>
                  <a:cubicBezTo>
                    <a:pt x="5162" y="20881"/>
                    <a:pt x="5429" y="21179"/>
                    <a:pt x="5695" y="21492"/>
                  </a:cubicBezTo>
                  <a:cubicBezTo>
                    <a:pt x="5836" y="21665"/>
                    <a:pt x="5977" y="21837"/>
                    <a:pt x="6134" y="22009"/>
                  </a:cubicBezTo>
                  <a:cubicBezTo>
                    <a:pt x="5742" y="21931"/>
                    <a:pt x="5335" y="21853"/>
                    <a:pt x="4927" y="21790"/>
                  </a:cubicBezTo>
                  <a:cubicBezTo>
                    <a:pt x="4676" y="21492"/>
                    <a:pt x="4363" y="21194"/>
                    <a:pt x="4081" y="20928"/>
                  </a:cubicBezTo>
                  <a:cubicBezTo>
                    <a:pt x="3861" y="20693"/>
                    <a:pt x="3626" y="20489"/>
                    <a:pt x="3391" y="20270"/>
                  </a:cubicBezTo>
                  <a:close/>
                  <a:moveTo>
                    <a:pt x="6150" y="20489"/>
                  </a:moveTo>
                  <a:cubicBezTo>
                    <a:pt x="6354" y="20740"/>
                    <a:pt x="6573" y="20991"/>
                    <a:pt x="6792" y="21241"/>
                  </a:cubicBezTo>
                  <a:cubicBezTo>
                    <a:pt x="7043" y="21570"/>
                    <a:pt x="7278" y="21931"/>
                    <a:pt x="7560" y="22260"/>
                  </a:cubicBezTo>
                  <a:cubicBezTo>
                    <a:pt x="7545" y="22339"/>
                    <a:pt x="7529" y="22401"/>
                    <a:pt x="7513" y="22480"/>
                  </a:cubicBezTo>
                  <a:cubicBezTo>
                    <a:pt x="7482" y="22417"/>
                    <a:pt x="7419" y="22339"/>
                    <a:pt x="7294" y="22307"/>
                  </a:cubicBezTo>
                  <a:cubicBezTo>
                    <a:pt x="7106" y="22244"/>
                    <a:pt x="6918" y="22197"/>
                    <a:pt x="6730" y="22150"/>
                  </a:cubicBezTo>
                  <a:cubicBezTo>
                    <a:pt x="6479" y="21853"/>
                    <a:pt x="6197" y="21570"/>
                    <a:pt x="5930" y="21304"/>
                  </a:cubicBezTo>
                  <a:cubicBezTo>
                    <a:pt x="5711" y="21069"/>
                    <a:pt x="5491" y="20834"/>
                    <a:pt x="5272" y="20599"/>
                  </a:cubicBezTo>
                  <a:cubicBezTo>
                    <a:pt x="5429" y="20599"/>
                    <a:pt x="5570" y="20599"/>
                    <a:pt x="5727" y="20583"/>
                  </a:cubicBezTo>
                  <a:cubicBezTo>
                    <a:pt x="5774" y="20567"/>
                    <a:pt x="5805" y="20552"/>
                    <a:pt x="5836" y="20536"/>
                  </a:cubicBezTo>
                  <a:cubicBezTo>
                    <a:pt x="5873" y="20546"/>
                    <a:pt x="5911" y="20552"/>
                    <a:pt x="5949" y="20552"/>
                  </a:cubicBezTo>
                  <a:cubicBezTo>
                    <a:pt x="6024" y="20552"/>
                    <a:pt x="6098" y="20531"/>
                    <a:pt x="6150" y="20489"/>
                  </a:cubicBezTo>
                  <a:close/>
                  <a:moveTo>
                    <a:pt x="2031" y="0"/>
                  </a:moveTo>
                  <a:cubicBezTo>
                    <a:pt x="1865" y="0"/>
                    <a:pt x="1773" y="61"/>
                    <a:pt x="1745" y="159"/>
                  </a:cubicBezTo>
                  <a:cubicBezTo>
                    <a:pt x="1604" y="175"/>
                    <a:pt x="1479" y="253"/>
                    <a:pt x="1463" y="379"/>
                  </a:cubicBezTo>
                  <a:cubicBezTo>
                    <a:pt x="1259" y="3623"/>
                    <a:pt x="1118" y="6852"/>
                    <a:pt x="883" y="10081"/>
                  </a:cubicBezTo>
                  <a:cubicBezTo>
                    <a:pt x="664" y="13075"/>
                    <a:pt x="209" y="16053"/>
                    <a:pt x="288" y="19094"/>
                  </a:cubicBezTo>
                  <a:cubicBezTo>
                    <a:pt x="264" y="19089"/>
                    <a:pt x="239" y="19086"/>
                    <a:pt x="216" y="19086"/>
                  </a:cubicBezTo>
                  <a:cubicBezTo>
                    <a:pt x="100" y="19086"/>
                    <a:pt x="0" y="19149"/>
                    <a:pt x="52" y="19266"/>
                  </a:cubicBezTo>
                  <a:cubicBezTo>
                    <a:pt x="288" y="19721"/>
                    <a:pt x="538" y="20175"/>
                    <a:pt x="852" y="20614"/>
                  </a:cubicBezTo>
                  <a:cubicBezTo>
                    <a:pt x="1040" y="20881"/>
                    <a:pt x="1259" y="21288"/>
                    <a:pt x="1573" y="21539"/>
                  </a:cubicBezTo>
                  <a:cubicBezTo>
                    <a:pt x="1589" y="21602"/>
                    <a:pt x="1651" y="21665"/>
                    <a:pt x="1761" y="21696"/>
                  </a:cubicBezTo>
                  <a:cubicBezTo>
                    <a:pt x="1792" y="21712"/>
                    <a:pt x="1824" y="21727"/>
                    <a:pt x="1871" y="21743"/>
                  </a:cubicBezTo>
                  <a:cubicBezTo>
                    <a:pt x="1871" y="21743"/>
                    <a:pt x="1886" y="21743"/>
                    <a:pt x="1902" y="21759"/>
                  </a:cubicBezTo>
                  <a:cubicBezTo>
                    <a:pt x="1918" y="21759"/>
                    <a:pt x="1949" y="21759"/>
                    <a:pt x="1980" y="21774"/>
                  </a:cubicBezTo>
                  <a:cubicBezTo>
                    <a:pt x="3539" y="22249"/>
                    <a:pt x="5380" y="22767"/>
                    <a:pt x="6995" y="22767"/>
                  </a:cubicBezTo>
                  <a:cubicBezTo>
                    <a:pt x="7085" y="22767"/>
                    <a:pt x="7174" y="22765"/>
                    <a:pt x="7263" y="22762"/>
                  </a:cubicBezTo>
                  <a:cubicBezTo>
                    <a:pt x="7404" y="22746"/>
                    <a:pt x="7482" y="22683"/>
                    <a:pt x="7513" y="22621"/>
                  </a:cubicBezTo>
                  <a:cubicBezTo>
                    <a:pt x="7552" y="22699"/>
                    <a:pt x="7664" y="22759"/>
                    <a:pt x="7762" y="22759"/>
                  </a:cubicBezTo>
                  <a:cubicBezTo>
                    <a:pt x="7822" y="22759"/>
                    <a:pt x="7876" y="22737"/>
                    <a:pt x="7905" y="22683"/>
                  </a:cubicBezTo>
                  <a:cubicBezTo>
                    <a:pt x="7921" y="22636"/>
                    <a:pt x="7937" y="22605"/>
                    <a:pt x="7952" y="22574"/>
                  </a:cubicBezTo>
                  <a:cubicBezTo>
                    <a:pt x="8015" y="22558"/>
                    <a:pt x="8062" y="22511"/>
                    <a:pt x="8031" y="22464"/>
                  </a:cubicBezTo>
                  <a:cubicBezTo>
                    <a:pt x="8031" y="22448"/>
                    <a:pt x="8015" y="22433"/>
                    <a:pt x="8015" y="22417"/>
                  </a:cubicBezTo>
                  <a:cubicBezTo>
                    <a:pt x="9285" y="19658"/>
                    <a:pt x="10053" y="16696"/>
                    <a:pt x="10727" y="13749"/>
                  </a:cubicBezTo>
                  <a:cubicBezTo>
                    <a:pt x="11275" y="11335"/>
                    <a:pt x="12012" y="8906"/>
                    <a:pt x="12498" y="6460"/>
                  </a:cubicBezTo>
                  <a:cubicBezTo>
                    <a:pt x="12505" y="6461"/>
                    <a:pt x="12512" y="6462"/>
                    <a:pt x="12519" y="6462"/>
                  </a:cubicBezTo>
                  <a:cubicBezTo>
                    <a:pt x="12621" y="6462"/>
                    <a:pt x="12713" y="6359"/>
                    <a:pt x="12655" y="6257"/>
                  </a:cubicBezTo>
                  <a:cubicBezTo>
                    <a:pt x="12623" y="6225"/>
                    <a:pt x="12592" y="6178"/>
                    <a:pt x="12561" y="6131"/>
                  </a:cubicBezTo>
                  <a:cubicBezTo>
                    <a:pt x="12655" y="5598"/>
                    <a:pt x="12749" y="5065"/>
                    <a:pt x="12811" y="4532"/>
                  </a:cubicBezTo>
                  <a:cubicBezTo>
                    <a:pt x="13031" y="4470"/>
                    <a:pt x="13125" y="4235"/>
                    <a:pt x="12890" y="4031"/>
                  </a:cubicBezTo>
                  <a:cubicBezTo>
                    <a:pt x="12890" y="4015"/>
                    <a:pt x="12890" y="3984"/>
                    <a:pt x="12890" y="3953"/>
                  </a:cubicBezTo>
                  <a:cubicBezTo>
                    <a:pt x="12913" y="3767"/>
                    <a:pt x="12704" y="3633"/>
                    <a:pt x="12518" y="3633"/>
                  </a:cubicBezTo>
                  <a:cubicBezTo>
                    <a:pt x="12453" y="3633"/>
                    <a:pt x="12390" y="3649"/>
                    <a:pt x="12341" y="3686"/>
                  </a:cubicBezTo>
                  <a:cubicBezTo>
                    <a:pt x="11855" y="3373"/>
                    <a:pt x="11369" y="3043"/>
                    <a:pt x="10930" y="2699"/>
                  </a:cubicBezTo>
                  <a:cubicBezTo>
                    <a:pt x="10476" y="2354"/>
                    <a:pt x="10053" y="1899"/>
                    <a:pt x="9535" y="1633"/>
                  </a:cubicBezTo>
                  <a:cubicBezTo>
                    <a:pt x="9504" y="1617"/>
                    <a:pt x="9488" y="1601"/>
                    <a:pt x="9473" y="1586"/>
                  </a:cubicBezTo>
                  <a:cubicBezTo>
                    <a:pt x="8407" y="1037"/>
                    <a:pt x="7012" y="896"/>
                    <a:pt x="5821" y="661"/>
                  </a:cubicBezTo>
                  <a:cubicBezTo>
                    <a:pt x="4582" y="410"/>
                    <a:pt x="3344" y="112"/>
                    <a:pt x="2090" y="3"/>
                  </a:cubicBezTo>
                  <a:cubicBezTo>
                    <a:pt x="2069" y="1"/>
                    <a:pt x="2050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3"/>
          <p:cNvSpPr/>
          <p:nvPr/>
        </p:nvSpPr>
        <p:spPr>
          <a:xfrm rot="-1397334">
            <a:off x="2958876" y="1004742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3"/>
          <p:cNvGrpSpPr/>
          <p:nvPr/>
        </p:nvGrpSpPr>
        <p:grpSpPr>
          <a:xfrm rot="-8593293">
            <a:off x="48530" y="-510566"/>
            <a:ext cx="2429475" cy="1577941"/>
            <a:chOff x="5118990" y="4122087"/>
            <a:chExt cx="1882464" cy="1222659"/>
          </a:xfrm>
        </p:grpSpPr>
        <p:sp>
          <p:nvSpPr>
            <p:cNvPr id="257" name="Google Shape;257;p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2" name="Google Shape;27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58311">
            <a:off x="3660525" y="3059423"/>
            <a:ext cx="1070534" cy="3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"/>
          <p:cNvSpPr txBox="1"/>
          <p:nvPr/>
        </p:nvSpPr>
        <p:spPr>
          <a:xfrm>
            <a:off x="4714338" y="3142487"/>
            <a:ext cx="3709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En la universidad el plagio está penado. Algunas de las sanciones pueden ser: calificar con nota mínima o incluso sumario para la expulsión del estudiante</a:t>
            </a:r>
            <a:endParaRPr/>
          </a:p>
        </p:txBody>
      </p:sp>
      <p:pic>
        <p:nvPicPr>
          <p:cNvPr id="274" name="Google Shape;27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8080" y="3895526"/>
            <a:ext cx="1311432" cy="124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0088" y="141175"/>
            <a:ext cx="2086550" cy="10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4"/>
          <p:cNvGrpSpPr/>
          <p:nvPr/>
        </p:nvGrpSpPr>
        <p:grpSpPr>
          <a:xfrm rot="474636">
            <a:off x="231787" y="446437"/>
            <a:ext cx="2352893" cy="585345"/>
            <a:chOff x="4345425" y="2175475"/>
            <a:chExt cx="800750" cy="176025"/>
          </a:xfrm>
        </p:grpSpPr>
        <p:sp>
          <p:nvSpPr>
            <p:cNvPr id="281" name="Google Shape;281;p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4"/>
          <p:cNvGrpSpPr/>
          <p:nvPr/>
        </p:nvGrpSpPr>
        <p:grpSpPr>
          <a:xfrm rot="367883">
            <a:off x="198806" y="2258132"/>
            <a:ext cx="1569882" cy="507904"/>
            <a:chOff x="4345425" y="2175475"/>
            <a:chExt cx="800750" cy="176025"/>
          </a:xfrm>
        </p:grpSpPr>
        <p:sp>
          <p:nvSpPr>
            <p:cNvPr id="284" name="Google Shape;284;p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4"/>
          <p:cNvGrpSpPr/>
          <p:nvPr/>
        </p:nvGrpSpPr>
        <p:grpSpPr>
          <a:xfrm rot="474658">
            <a:off x="5200295" y="731807"/>
            <a:ext cx="2931005" cy="585348"/>
            <a:chOff x="4345425" y="2175475"/>
            <a:chExt cx="800750" cy="176025"/>
          </a:xfrm>
        </p:grpSpPr>
        <p:sp>
          <p:nvSpPr>
            <p:cNvPr id="287" name="Google Shape;287;p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4"/>
          <p:cNvSpPr txBox="1">
            <a:spLocks noGrp="1"/>
          </p:cNvSpPr>
          <p:nvPr>
            <p:ph type="subTitle" idx="1"/>
          </p:nvPr>
        </p:nvSpPr>
        <p:spPr>
          <a:xfrm>
            <a:off x="-192475" y="2341678"/>
            <a:ext cx="25062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 sz="1600" b="0"/>
              <a:t>REFERENCIAS</a:t>
            </a:r>
            <a:endParaRPr sz="1600" b="0"/>
          </a:p>
        </p:txBody>
      </p:sp>
      <p:sp>
        <p:nvSpPr>
          <p:cNvPr id="290" name="Google Shape;290;p4"/>
          <p:cNvSpPr txBox="1">
            <a:spLocks noGrp="1"/>
          </p:cNvSpPr>
          <p:nvPr>
            <p:ph type="subTitle" idx="3"/>
          </p:nvPr>
        </p:nvSpPr>
        <p:spPr>
          <a:xfrm>
            <a:off x="16098" y="552357"/>
            <a:ext cx="27843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-ES" sz="1400"/>
              <a:t>LIBRO O TEXTO ENTERO</a:t>
            </a:r>
            <a:endParaRPr sz="1400"/>
          </a:p>
        </p:txBody>
      </p:sp>
      <p:sp>
        <p:nvSpPr>
          <p:cNvPr id="291" name="Google Shape;291;p4"/>
          <p:cNvSpPr txBox="1">
            <a:spLocks noGrp="1"/>
          </p:cNvSpPr>
          <p:nvPr>
            <p:ph type="subTitle" idx="4"/>
          </p:nvPr>
        </p:nvSpPr>
        <p:spPr>
          <a:xfrm>
            <a:off x="5111785" y="703817"/>
            <a:ext cx="3036491" cy="43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 sz="1600"/>
              <a:t>PUBLICACIONES EN LÍNEA</a:t>
            </a:r>
            <a:endParaRPr sz="1600"/>
          </a:p>
        </p:txBody>
      </p:sp>
      <p:sp>
        <p:nvSpPr>
          <p:cNvPr id="292" name="Google Shape;292;p4"/>
          <p:cNvSpPr txBox="1">
            <a:spLocks noGrp="1"/>
          </p:cNvSpPr>
          <p:nvPr>
            <p:ph type="title"/>
          </p:nvPr>
        </p:nvSpPr>
        <p:spPr>
          <a:xfrm>
            <a:off x="2613778" y="43324"/>
            <a:ext cx="3644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/>
              <a:t>CITAS EN CHICAGO</a:t>
            </a:r>
            <a:endParaRPr/>
          </a:p>
        </p:txBody>
      </p:sp>
      <p:sp>
        <p:nvSpPr>
          <p:cNvPr id="293" name="Google Shape;293;p4"/>
          <p:cNvSpPr txBox="1">
            <a:spLocks noGrp="1"/>
          </p:cNvSpPr>
          <p:nvPr>
            <p:ph type="subTitle" idx="5"/>
          </p:nvPr>
        </p:nvSpPr>
        <p:spPr>
          <a:xfrm>
            <a:off x="99300" y="876051"/>
            <a:ext cx="3757500" cy="16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/>
              <a:t>ESQUEMA NOTA AL PIE DE PÁGINA: </a:t>
            </a:r>
            <a:endParaRPr sz="11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/>
              <a:t>Nombre Apellido. </a:t>
            </a:r>
            <a:r>
              <a:rPr lang="es-ES" sz="1400" i="1"/>
              <a:t>Título del libro.  </a:t>
            </a:r>
            <a:r>
              <a:rPr lang="es-ES" sz="1400"/>
              <a:t>(Lugar de publicación: Editorial, Año de publicación), número de página.</a:t>
            </a:r>
            <a:endParaRPr/>
          </a:p>
          <a:p>
            <a:pPr marL="342900" lvl="0" indent="-241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/>
              <a:t>EJEMPLO: </a:t>
            </a:r>
            <a:r>
              <a:rPr lang="es-ES" sz="1400"/>
              <a:t> Mario Garcés. </a:t>
            </a:r>
            <a:r>
              <a:rPr lang="es-ES" sz="1400" i="1"/>
              <a:t>Pan, trabajo, justicia y libertad.</a:t>
            </a:r>
            <a:r>
              <a:rPr lang="es-ES" sz="1400"/>
              <a:t> (Santiago: LOM, 2019), 150.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grpSp>
        <p:nvGrpSpPr>
          <p:cNvPr id="294" name="Google Shape;294;p4"/>
          <p:cNvGrpSpPr/>
          <p:nvPr/>
        </p:nvGrpSpPr>
        <p:grpSpPr>
          <a:xfrm>
            <a:off x="2986897" y="404362"/>
            <a:ext cx="2960453" cy="176025"/>
            <a:chOff x="4345425" y="2175475"/>
            <a:chExt cx="800750" cy="176025"/>
          </a:xfrm>
        </p:grpSpPr>
        <p:sp>
          <p:nvSpPr>
            <p:cNvPr id="295" name="Google Shape;295;p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7" name="Google Shape;297;p4"/>
          <p:cNvSpPr txBox="1">
            <a:spLocks noGrp="1"/>
          </p:cNvSpPr>
          <p:nvPr>
            <p:ph type="subTitle" idx="6"/>
          </p:nvPr>
        </p:nvSpPr>
        <p:spPr>
          <a:xfrm>
            <a:off x="5111700" y="1227550"/>
            <a:ext cx="4005300" cy="3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sz="1100"/>
              <a:t>Las publicaciones periódicas en línea se citan exactamente como las publicaciones periódicas impresas con la adición de un DOI o URL al final de la cita. </a:t>
            </a:r>
            <a:endParaRPr sz="110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sz="1100" b="1" u="sng"/>
              <a:t>ESQUEMA DE REFERENCIA</a:t>
            </a:r>
            <a:endParaRPr sz="1100" b="1" u="sng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sz="1200">
                <a:solidFill>
                  <a:srgbClr val="333333"/>
                </a:solidFill>
              </a:rPr>
              <a:t>Apellidos</a:t>
            </a:r>
            <a:r>
              <a:rPr lang="es-ES" sz="1200" b="1">
                <a:solidFill>
                  <a:srgbClr val="333333"/>
                </a:solidFill>
              </a:rPr>
              <a:t>,</a:t>
            </a:r>
            <a:r>
              <a:rPr lang="es-ES" sz="1200">
                <a:solidFill>
                  <a:srgbClr val="333333"/>
                </a:solidFill>
              </a:rPr>
              <a:t> Nombre autor</a:t>
            </a:r>
            <a:r>
              <a:rPr lang="es-ES" sz="1200" b="1">
                <a:solidFill>
                  <a:srgbClr val="333333"/>
                </a:solidFill>
              </a:rPr>
              <a:t>. "</a:t>
            </a:r>
            <a:r>
              <a:rPr lang="es-ES" sz="1200">
                <a:solidFill>
                  <a:srgbClr val="333333"/>
                </a:solidFill>
              </a:rPr>
              <a:t>Título del artículo</a:t>
            </a:r>
            <a:r>
              <a:rPr lang="es-ES" sz="1200" b="1">
                <a:solidFill>
                  <a:srgbClr val="333333"/>
                </a:solidFill>
              </a:rPr>
              <a:t>".</a:t>
            </a:r>
            <a:r>
              <a:rPr lang="es-ES" sz="1200">
                <a:solidFill>
                  <a:srgbClr val="333333"/>
                </a:solidFill>
              </a:rPr>
              <a:t> </a:t>
            </a:r>
            <a:r>
              <a:rPr lang="es-ES" sz="1200" i="1">
                <a:solidFill>
                  <a:srgbClr val="333333"/>
                </a:solidFill>
              </a:rPr>
              <a:t>Título de la revista en cursiva</a:t>
            </a:r>
            <a:r>
              <a:rPr lang="es-ES" sz="1200">
                <a:solidFill>
                  <a:srgbClr val="333333"/>
                </a:solidFill>
              </a:rPr>
              <a:t> volumen de la revista, </a:t>
            </a:r>
            <a:r>
              <a:rPr lang="es-ES" sz="1200" b="1">
                <a:solidFill>
                  <a:srgbClr val="333333"/>
                </a:solidFill>
              </a:rPr>
              <a:t>nº</a:t>
            </a:r>
            <a:r>
              <a:rPr lang="es-ES" sz="1200">
                <a:solidFill>
                  <a:srgbClr val="333333"/>
                </a:solidFill>
              </a:rPr>
              <a:t> de la revista </a:t>
            </a:r>
            <a:r>
              <a:rPr lang="es-ES" sz="1200" b="1">
                <a:solidFill>
                  <a:srgbClr val="333333"/>
                </a:solidFill>
              </a:rPr>
              <a:t>(</a:t>
            </a:r>
            <a:r>
              <a:rPr lang="es-ES" sz="1200">
                <a:solidFill>
                  <a:srgbClr val="333333"/>
                </a:solidFill>
              </a:rPr>
              <a:t>Año de publicación</a:t>
            </a:r>
            <a:r>
              <a:rPr lang="es-ES" sz="1200" b="1">
                <a:solidFill>
                  <a:srgbClr val="333333"/>
                </a:solidFill>
              </a:rPr>
              <a:t>):</a:t>
            </a:r>
            <a:r>
              <a:rPr lang="es-ES" sz="1200">
                <a:solidFill>
                  <a:srgbClr val="333333"/>
                </a:solidFill>
              </a:rPr>
              <a:t> páginas que abarca el artículo. DOI o URL del recurso</a:t>
            </a:r>
            <a:endParaRPr sz="120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sz="1200" b="1"/>
              <a:t>EJEMPLO NOTAS AL PIE DE PÁGINA: </a:t>
            </a:r>
            <a:r>
              <a:rPr lang="es-ES" sz="1200"/>
              <a:t>. Cecilia Muñoz Vila, “Lo que se haga por un niño se hace por un pueblo,”</a:t>
            </a:r>
            <a:r>
              <a:rPr lang="es-ES" sz="1200" i="1"/>
              <a:t> Revista Internacional Magisterio,</a:t>
            </a:r>
            <a:r>
              <a:rPr lang="es-ES" sz="1200"/>
              <a:t>no.54(2012):p11. </a:t>
            </a:r>
            <a:r>
              <a:rPr lang="es-ES" sz="1200" u="sng">
                <a:solidFill>
                  <a:schemeClr val="hlink"/>
                </a:solidFill>
                <a:hlinkClick r:id="rId3"/>
              </a:rPr>
              <a:t>https://digital.magisterio.com.co/</a:t>
            </a:r>
            <a:endParaRPr sz="120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sz="1200" b="1"/>
              <a:t>EJEMPLO DE REFERENCIA:</a:t>
            </a:r>
            <a:r>
              <a:rPr lang="es-ES" sz="1200"/>
              <a:t>  Muñoz, Cecilia. “Lo que se haga por un niño se hace por un pueblo”. En </a:t>
            </a:r>
            <a:r>
              <a:rPr lang="es-ES" sz="1200" i="1"/>
              <a:t>Revista internacional Magisterio,</a:t>
            </a:r>
            <a:r>
              <a:rPr lang="es-ES" sz="1200"/>
              <a:t> no. 54 (2012): pp 24-32.</a:t>
            </a:r>
            <a:endParaRPr sz="1200"/>
          </a:p>
        </p:txBody>
      </p:sp>
      <p:sp>
        <p:nvSpPr>
          <p:cNvPr id="298" name="Google Shape;298;p4"/>
          <p:cNvSpPr txBox="1">
            <a:spLocks noGrp="1"/>
          </p:cNvSpPr>
          <p:nvPr>
            <p:ph type="subTitle" idx="7"/>
          </p:nvPr>
        </p:nvSpPr>
        <p:spPr>
          <a:xfrm>
            <a:off x="298493" y="2964195"/>
            <a:ext cx="35898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/>
              <a:t>ESQUEMA:</a:t>
            </a:r>
            <a:r>
              <a:rPr lang="es-ES" sz="1400"/>
              <a:t> Apellido, Nombre. </a:t>
            </a:r>
            <a:r>
              <a:rPr lang="es-ES" sz="1400" i="1"/>
              <a:t>Título del libro</a:t>
            </a:r>
            <a:r>
              <a:rPr lang="es-ES" sz="1400"/>
              <a:t>. Lugar de publicación: Editorial, Año de publicación.</a:t>
            </a:r>
            <a:endParaRPr/>
          </a:p>
          <a:p>
            <a:pPr marL="342900" lvl="0" indent="-241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/>
              <a:t>EJEMPLO:  </a:t>
            </a:r>
            <a:r>
              <a:rPr lang="es-ES" sz="1400"/>
              <a:t>Garcés, Mario. </a:t>
            </a:r>
            <a:r>
              <a:rPr lang="es-ES" sz="1400" i="1"/>
              <a:t>Pan, trabajo, justicia y libertad.</a:t>
            </a:r>
            <a:r>
              <a:rPr lang="es-ES" sz="1400"/>
              <a:t> Santiago: LOM, 2019.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grpSp>
        <p:nvGrpSpPr>
          <p:cNvPr id="299" name="Google Shape;299;p4"/>
          <p:cNvGrpSpPr/>
          <p:nvPr/>
        </p:nvGrpSpPr>
        <p:grpSpPr>
          <a:xfrm>
            <a:off x="7371417" y="4680699"/>
            <a:ext cx="1745583" cy="230173"/>
            <a:chOff x="1394800" y="3522000"/>
            <a:chExt cx="1048650" cy="138275"/>
          </a:xfrm>
        </p:grpSpPr>
        <p:sp>
          <p:nvSpPr>
            <p:cNvPr id="300" name="Google Shape;300;p4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4"/>
          <p:cNvSpPr txBox="1"/>
          <p:nvPr/>
        </p:nvSpPr>
        <p:spPr>
          <a:xfrm>
            <a:off x="5111712" y="4234521"/>
            <a:ext cx="2027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cc302fd12c_0_0"/>
          <p:cNvSpPr txBox="1">
            <a:spLocks noGrp="1"/>
          </p:cNvSpPr>
          <p:nvPr>
            <p:ph type="title"/>
          </p:nvPr>
        </p:nvSpPr>
        <p:spPr>
          <a:xfrm>
            <a:off x="3028825" y="0"/>
            <a:ext cx="3368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MÁS EJEMPLOS </a:t>
            </a:r>
            <a:endParaRPr/>
          </a:p>
        </p:txBody>
      </p:sp>
      <p:sp>
        <p:nvSpPr>
          <p:cNvPr id="315" name="Google Shape;315;gcc302fd12c_0_0"/>
          <p:cNvSpPr txBox="1">
            <a:spLocks noGrp="1"/>
          </p:cNvSpPr>
          <p:nvPr>
            <p:ph type="subTitle" idx="3"/>
          </p:nvPr>
        </p:nvSpPr>
        <p:spPr>
          <a:xfrm>
            <a:off x="5122200" y="509308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/>
              <a:t>CAPÍTULO DE UN LIBRO</a:t>
            </a:r>
            <a:endParaRPr sz="1500"/>
          </a:p>
        </p:txBody>
      </p:sp>
      <p:sp>
        <p:nvSpPr>
          <p:cNvPr id="316" name="Google Shape;316;gcc302fd12c_0_0"/>
          <p:cNvSpPr txBox="1">
            <a:spLocks noGrp="1"/>
          </p:cNvSpPr>
          <p:nvPr>
            <p:ph type="subTitle" idx="5"/>
          </p:nvPr>
        </p:nvSpPr>
        <p:spPr>
          <a:xfrm>
            <a:off x="232925" y="877025"/>
            <a:ext cx="3757200" cy="385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/>
              <a:t>ESQUEMA DE REFERENCIA: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/>
              <a:t> </a:t>
            </a:r>
            <a:r>
              <a:rPr lang="es-ES" sz="1100">
                <a:solidFill>
                  <a:srgbClr val="333333"/>
                </a:solidFill>
              </a:rPr>
              <a:t>Nombre usuario del autor</a:t>
            </a:r>
            <a:r>
              <a:rPr lang="es-ES" sz="1100" b="1">
                <a:solidFill>
                  <a:srgbClr val="333333"/>
                </a:solidFill>
              </a:rPr>
              <a:t>.</a:t>
            </a:r>
            <a:r>
              <a:rPr lang="es-ES" sz="1100">
                <a:solidFill>
                  <a:srgbClr val="333333"/>
                </a:solidFill>
              </a:rPr>
              <a:t> </a:t>
            </a:r>
            <a:r>
              <a:rPr lang="es-ES" sz="1100" b="1">
                <a:solidFill>
                  <a:srgbClr val="333333"/>
                </a:solidFill>
              </a:rPr>
              <a:t>"</a:t>
            </a:r>
            <a:r>
              <a:rPr lang="es-ES" sz="1100">
                <a:solidFill>
                  <a:srgbClr val="333333"/>
                </a:solidFill>
              </a:rPr>
              <a:t>Título del vídeo</a:t>
            </a:r>
            <a:r>
              <a:rPr lang="es-ES" sz="1100" b="1">
                <a:solidFill>
                  <a:srgbClr val="333333"/>
                </a:solidFill>
              </a:rPr>
              <a:t>".</a:t>
            </a:r>
            <a:r>
              <a:rPr lang="es-ES" sz="1100">
                <a:solidFill>
                  <a:srgbClr val="333333"/>
                </a:solidFill>
              </a:rPr>
              <a:t> </a:t>
            </a:r>
            <a:r>
              <a:rPr lang="es-ES" sz="1100" b="1">
                <a:solidFill>
                  <a:srgbClr val="333333"/>
                </a:solidFill>
              </a:rPr>
              <a:t>Vídeo de </a:t>
            </a:r>
            <a:r>
              <a:rPr lang="es-ES" sz="1100">
                <a:solidFill>
                  <a:srgbClr val="333333"/>
                </a:solidFill>
              </a:rPr>
              <a:t>Fuente del vídeo</a:t>
            </a:r>
            <a:r>
              <a:rPr lang="es-ES" sz="1100" b="1">
                <a:solidFill>
                  <a:srgbClr val="333333"/>
                </a:solidFill>
              </a:rPr>
              <a:t>,</a:t>
            </a:r>
            <a:r>
              <a:rPr lang="es-ES" sz="1100">
                <a:solidFill>
                  <a:srgbClr val="333333"/>
                </a:solidFill>
              </a:rPr>
              <a:t> duración del vídeo. </a:t>
            </a:r>
            <a:r>
              <a:rPr lang="es-ES" sz="1100" b="1">
                <a:solidFill>
                  <a:srgbClr val="333333"/>
                </a:solidFill>
              </a:rPr>
              <a:t>Publicado</a:t>
            </a:r>
            <a:r>
              <a:rPr lang="es-ES" sz="1100">
                <a:solidFill>
                  <a:srgbClr val="333333"/>
                </a:solidFill>
              </a:rPr>
              <a:t> </a:t>
            </a:r>
            <a:r>
              <a:rPr lang="es-ES" sz="1100" b="1">
                <a:solidFill>
                  <a:srgbClr val="333333"/>
                </a:solidFill>
              </a:rPr>
              <a:t>el</a:t>
            </a:r>
            <a:r>
              <a:rPr lang="es-ES" sz="1100">
                <a:solidFill>
                  <a:srgbClr val="333333"/>
                </a:solidFill>
              </a:rPr>
              <a:t> Fecha de publicación</a:t>
            </a:r>
            <a:r>
              <a:rPr lang="es-ES" sz="1100" b="1">
                <a:solidFill>
                  <a:srgbClr val="333333"/>
                </a:solidFill>
              </a:rPr>
              <a:t>.</a:t>
            </a:r>
            <a:r>
              <a:rPr lang="es-ES" sz="1100">
                <a:solidFill>
                  <a:srgbClr val="333333"/>
                </a:solidFill>
              </a:rPr>
              <a:t> URL del recurso.</a:t>
            </a:r>
            <a:endParaRPr sz="11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>
                <a:solidFill>
                  <a:srgbClr val="333333"/>
                </a:solidFill>
              </a:rPr>
              <a:t>EJEMPLO DE REFERENCIA: </a:t>
            </a:r>
            <a:endParaRPr sz="1100" b="1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rgbClr val="333333"/>
                </a:solidFill>
              </a:rPr>
              <a:t>Chilevisión. “Guerrilleros CHV- Capítulo 1 (Parte 1)”. Vídeo de Youtube, 53:35. Publicado el 27 de agosto de 2015. </a:t>
            </a:r>
            <a:r>
              <a:rPr lang="es-ES" sz="1100" u="sng">
                <a:solidFill>
                  <a:schemeClr val="hlink"/>
                </a:solidFill>
                <a:hlinkClick r:id="rId3"/>
              </a:rPr>
              <a:t>https://www.youtube.com/watch?v=kXmr2FX45Y4&amp;ab_channel=Chilevisi%C3%B3n</a:t>
            </a:r>
            <a:r>
              <a:rPr lang="es-ES" sz="1100">
                <a:solidFill>
                  <a:srgbClr val="333333"/>
                </a:solidFill>
              </a:rPr>
              <a:t>.</a:t>
            </a:r>
            <a:endParaRPr sz="11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>
                <a:solidFill>
                  <a:srgbClr val="333333"/>
                </a:solidFill>
              </a:rPr>
              <a:t>EJEMPLO NOTAS AL PIE DE PÁGINA</a:t>
            </a:r>
            <a:endParaRPr sz="1100" b="1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 sz="1100">
                <a:solidFill>
                  <a:srgbClr val="333333"/>
                </a:solidFill>
              </a:rPr>
              <a:t>Chilevisión</a:t>
            </a:r>
            <a:r>
              <a:rPr lang="es-ES" sz="1100" b="1">
                <a:solidFill>
                  <a:srgbClr val="CC0000"/>
                </a:solidFill>
              </a:rPr>
              <a:t>,</a:t>
            </a:r>
            <a:r>
              <a:rPr lang="es-ES" sz="1100">
                <a:solidFill>
                  <a:srgbClr val="CC0000"/>
                </a:solidFill>
              </a:rPr>
              <a:t> </a:t>
            </a:r>
            <a:r>
              <a:rPr lang="es-ES" sz="1100">
                <a:solidFill>
                  <a:srgbClr val="333333"/>
                </a:solidFill>
              </a:rPr>
              <a:t>“Guerrilleros CHV- Capítulo 1 (Parte 1)”</a:t>
            </a:r>
            <a:r>
              <a:rPr lang="es-ES" sz="1100">
                <a:solidFill>
                  <a:srgbClr val="FF0000"/>
                </a:solidFill>
              </a:rPr>
              <a:t>,</a:t>
            </a:r>
            <a:r>
              <a:rPr lang="es-ES" sz="1100">
                <a:solidFill>
                  <a:srgbClr val="333333"/>
                </a:solidFill>
              </a:rPr>
              <a:t>Vídeo de Youtube</a:t>
            </a:r>
            <a:r>
              <a:rPr lang="es-ES" sz="1100">
                <a:solidFill>
                  <a:srgbClr val="FF0000"/>
                </a:solidFill>
              </a:rPr>
              <a:t>,</a:t>
            </a:r>
            <a:r>
              <a:rPr lang="es-ES" sz="1100">
                <a:solidFill>
                  <a:srgbClr val="333333"/>
                </a:solidFill>
              </a:rPr>
              <a:t> 53:35</a:t>
            </a:r>
            <a:r>
              <a:rPr lang="es-ES" sz="1100">
                <a:solidFill>
                  <a:srgbClr val="FF0000"/>
                </a:solidFill>
              </a:rPr>
              <a:t>,</a:t>
            </a:r>
            <a:r>
              <a:rPr lang="es-ES" sz="1100">
                <a:solidFill>
                  <a:srgbClr val="333333"/>
                </a:solidFill>
              </a:rPr>
              <a:t> Publicado el 27 de agosto de 2015</a:t>
            </a:r>
            <a:r>
              <a:rPr lang="es-ES" sz="1100">
                <a:solidFill>
                  <a:srgbClr val="FF0000"/>
                </a:solidFill>
              </a:rPr>
              <a:t>,</a:t>
            </a:r>
            <a:r>
              <a:rPr lang="es-ES" sz="1100">
                <a:solidFill>
                  <a:srgbClr val="333333"/>
                </a:solidFill>
              </a:rPr>
              <a:t> </a:t>
            </a:r>
            <a:r>
              <a:rPr lang="es-ES" sz="1100" u="sng">
                <a:solidFill>
                  <a:schemeClr val="hlink"/>
                </a:solidFill>
                <a:hlinkClick r:id="rId3"/>
              </a:rPr>
              <a:t>https://www.youtube.com/watch?v=kXmr2FX45Y4&amp;ab_channel=Chilevisi%C3%B3n</a:t>
            </a:r>
            <a:r>
              <a:rPr lang="es-ES" sz="1100">
                <a:solidFill>
                  <a:srgbClr val="FF0000"/>
                </a:solidFill>
              </a:rPr>
              <a:t>.</a:t>
            </a:r>
            <a:endParaRPr sz="11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100">
              <a:solidFill>
                <a:srgbClr val="333333"/>
              </a:solidFill>
            </a:endParaRPr>
          </a:p>
        </p:txBody>
      </p:sp>
      <p:sp>
        <p:nvSpPr>
          <p:cNvPr id="317" name="Google Shape;317;gcc302fd12c_0_0"/>
          <p:cNvSpPr txBox="1">
            <a:spLocks noGrp="1"/>
          </p:cNvSpPr>
          <p:nvPr>
            <p:ph type="subTitle" idx="6"/>
          </p:nvPr>
        </p:nvSpPr>
        <p:spPr>
          <a:xfrm>
            <a:off x="5369475" y="1018626"/>
            <a:ext cx="3423600" cy="415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/>
              <a:t>ESQUEMA DE REFERENCIA</a:t>
            </a:r>
            <a:endParaRPr sz="1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solidFill>
                  <a:srgbClr val="333333"/>
                </a:solidFill>
              </a:rPr>
              <a:t>Apellidos</a:t>
            </a:r>
            <a:r>
              <a:rPr lang="es-ES" sz="1100" b="1" dirty="0">
                <a:solidFill>
                  <a:srgbClr val="333333"/>
                </a:solidFill>
              </a:rPr>
              <a:t>,</a:t>
            </a:r>
            <a:r>
              <a:rPr lang="es-ES" sz="1100" dirty="0">
                <a:solidFill>
                  <a:srgbClr val="333333"/>
                </a:solidFill>
              </a:rPr>
              <a:t> Nombre autor</a:t>
            </a:r>
            <a:r>
              <a:rPr lang="es-ES" sz="1100" b="1" dirty="0">
                <a:solidFill>
                  <a:srgbClr val="333333"/>
                </a:solidFill>
              </a:rPr>
              <a:t> </a:t>
            </a:r>
            <a:r>
              <a:rPr lang="es-ES" sz="1100" dirty="0">
                <a:solidFill>
                  <a:srgbClr val="333333"/>
                </a:solidFill>
              </a:rPr>
              <a:t>del capítulo</a:t>
            </a:r>
            <a:r>
              <a:rPr lang="es-ES" sz="1100" b="1" dirty="0">
                <a:solidFill>
                  <a:srgbClr val="333333"/>
                </a:solidFill>
              </a:rPr>
              <a:t>.</a:t>
            </a:r>
            <a:r>
              <a:rPr lang="es-ES" sz="1100" dirty="0">
                <a:solidFill>
                  <a:srgbClr val="333333"/>
                </a:solidFill>
              </a:rPr>
              <a:t> </a:t>
            </a:r>
            <a:r>
              <a:rPr lang="es-ES" sz="1100" b="1" dirty="0">
                <a:solidFill>
                  <a:srgbClr val="333333"/>
                </a:solidFill>
              </a:rPr>
              <a:t>"</a:t>
            </a:r>
            <a:r>
              <a:rPr lang="es-ES" sz="1100" dirty="0">
                <a:solidFill>
                  <a:srgbClr val="333333"/>
                </a:solidFill>
              </a:rPr>
              <a:t>Título del capítulo</a:t>
            </a:r>
            <a:r>
              <a:rPr lang="es-ES" sz="1100" b="1" dirty="0">
                <a:solidFill>
                  <a:srgbClr val="333333"/>
                </a:solidFill>
              </a:rPr>
              <a:t>".</a:t>
            </a:r>
            <a:r>
              <a:rPr lang="es-ES" sz="1100" dirty="0">
                <a:solidFill>
                  <a:srgbClr val="333333"/>
                </a:solidFill>
              </a:rPr>
              <a:t> </a:t>
            </a:r>
            <a:r>
              <a:rPr lang="es-ES" sz="1100" b="1" dirty="0">
                <a:solidFill>
                  <a:srgbClr val="333333"/>
                </a:solidFill>
              </a:rPr>
              <a:t>En</a:t>
            </a:r>
            <a:r>
              <a:rPr lang="es-ES" sz="1100" dirty="0">
                <a:solidFill>
                  <a:srgbClr val="333333"/>
                </a:solidFill>
              </a:rPr>
              <a:t> </a:t>
            </a:r>
            <a:r>
              <a:rPr lang="es-ES" sz="1100" i="1" dirty="0">
                <a:solidFill>
                  <a:srgbClr val="333333"/>
                </a:solidFill>
              </a:rPr>
              <a:t>Título del libro en cursiva</a:t>
            </a:r>
            <a:r>
              <a:rPr lang="es-ES" sz="1100" b="1" dirty="0">
                <a:solidFill>
                  <a:srgbClr val="333333"/>
                </a:solidFill>
              </a:rPr>
              <a:t>, editado</a:t>
            </a:r>
            <a:r>
              <a:rPr lang="es-ES" sz="1100" dirty="0">
                <a:solidFill>
                  <a:srgbClr val="333333"/>
                </a:solidFill>
              </a:rPr>
              <a:t>/</a:t>
            </a:r>
            <a:r>
              <a:rPr lang="es-ES" sz="1100" b="1" dirty="0">
                <a:solidFill>
                  <a:srgbClr val="333333"/>
                </a:solidFill>
              </a:rPr>
              <a:t>coordinado por </a:t>
            </a:r>
            <a:r>
              <a:rPr lang="es-ES" sz="1100" dirty="0">
                <a:solidFill>
                  <a:srgbClr val="333333"/>
                </a:solidFill>
              </a:rPr>
              <a:t>Nombre Apellidos editor/coordinador</a:t>
            </a:r>
            <a:r>
              <a:rPr lang="es-ES" sz="1100" b="1" dirty="0">
                <a:solidFill>
                  <a:srgbClr val="333333"/>
                </a:solidFill>
              </a:rPr>
              <a:t>, </a:t>
            </a:r>
            <a:r>
              <a:rPr lang="es-ES" sz="1100" dirty="0">
                <a:solidFill>
                  <a:srgbClr val="333333"/>
                </a:solidFill>
              </a:rPr>
              <a:t>páginas que abarca el capítulo</a:t>
            </a:r>
            <a:r>
              <a:rPr lang="es-ES" sz="1100" b="1" dirty="0">
                <a:solidFill>
                  <a:srgbClr val="333333"/>
                </a:solidFill>
              </a:rPr>
              <a:t>.</a:t>
            </a:r>
            <a:r>
              <a:rPr lang="es-ES" sz="1100" dirty="0">
                <a:solidFill>
                  <a:srgbClr val="333333"/>
                </a:solidFill>
              </a:rPr>
              <a:t> Lugar de publicación</a:t>
            </a:r>
            <a:r>
              <a:rPr lang="es-ES" sz="1100" b="1" dirty="0">
                <a:solidFill>
                  <a:srgbClr val="333333"/>
                </a:solidFill>
              </a:rPr>
              <a:t>:</a:t>
            </a:r>
            <a:r>
              <a:rPr lang="es-ES" sz="1100" dirty="0">
                <a:solidFill>
                  <a:srgbClr val="333333"/>
                </a:solidFill>
              </a:rPr>
              <a:t> Editorial</a:t>
            </a:r>
            <a:r>
              <a:rPr lang="es-ES" sz="1100" b="1" dirty="0">
                <a:solidFill>
                  <a:srgbClr val="333333"/>
                </a:solidFill>
              </a:rPr>
              <a:t>,</a:t>
            </a:r>
            <a:r>
              <a:rPr lang="es-ES" sz="1100" dirty="0">
                <a:solidFill>
                  <a:srgbClr val="333333"/>
                </a:solidFill>
              </a:rPr>
              <a:t> Año de publicación.</a:t>
            </a:r>
            <a:endParaRPr sz="11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dirty="0">
                <a:solidFill>
                  <a:srgbClr val="333333"/>
                </a:solidFill>
              </a:rPr>
              <a:t>EJEMPLO DE REFERENCIA:</a:t>
            </a:r>
            <a:endParaRPr sz="11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solidFill>
                  <a:srgbClr val="333333"/>
                </a:solidFill>
              </a:rPr>
              <a:t>Garcés Mario. “Movimientos sociales y partidos </a:t>
            </a:r>
            <a:r>
              <a:rPr lang="es-ES" sz="1100" dirty="0" err="1">
                <a:solidFill>
                  <a:srgbClr val="333333"/>
                </a:solidFill>
              </a:rPr>
              <a:t>poíticos</a:t>
            </a:r>
            <a:r>
              <a:rPr lang="es-ES" sz="1100" dirty="0">
                <a:solidFill>
                  <a:srgbClr val="333333"/>
                </a:solidFill>
              </a:rPr>
              <a:t>”. En </a:t>
            </a:r>
            <a:r>
              <a:rPr lang="es-ES" sz="1100" i="1" dirty="0">
                <a:solidFill>
                  <a:srgbClr val="333333"/>
                </a:solidFill>
              </a:rPr>
              <a:t>Pan, trabajo, justicia y libertad, </a:t>
            </a:r>
            <a:r>
              <a:rPr lang="es-ES" sz="1100" i="1" dirty="0" err="1">
                <a:solidFill>
                  <a:srgbClr val="333333"/>
                </a:solidFill>
              </a:rPr>
              <a:t>pp</a:t>
            </a:r>
            <a:r>
              <a:rPr lang="es-ES" sz="1100" i="1" dirty="0">
                <a:solidFill>
                  <a:srgbClr val="333333"/>
                </a:solidFill>
              </a:rPr>
              <a:t> 23-57. Santiago: LOM, 2019.</a:t>
            </a:r>
            <a:endParaRPr sz="1100" i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dirty="0">
                <a:solidFill>
                  <a:srgbClr val="333333"/>
                </a:solidFill>
              </a:rPr>
              <a:t>EJEMPLO NOTAS AL PIE DE PÁGINA</a:t>
            </a:r>
            <a:endParaRPr sz="11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dirty="0">
                <a:solidFill>
                  <a:srgbClr val="333333"/>
                </a:solidFill>
              </a:rPr>
              <a:t>Mario Garcés</a:t>
            </a:r>
            <a:r>
              <a:rPr lang="es-ES" sz="1100" dirty="0">
                <a:solidFill>
                  <a:srgbClr val="FF0000"/>
                </a:solidFill>
              </a:rPr>
              <a:t>, </a:t>
            </a:r>
            <a:r>
              <a:rPr lang="es-ES" sz="1100" dirty="0">
                <a:solidFill>
                  <a:srgbClr val="333333"/>
                </a:solidFill>
              </a:rPr>
              <a:t>“Movimientos sociales y partidos políticos”</a:t>
            </a:r>
            <a:r>
              <a:rPr lang="es-ES" sz="1100" dirty="0">
                <a:solidFill>
                  <a:srgbClr val="FF0000"/>
                </a:solidFill>
              </a:rPr>
              <a:t>, </a:t>
            </a:r>
            <a:r>
              <a:rPr lang="es-ES" sz="1100" dirty="0">
                <a:solidFill>
                  <a:srgbClr val="333333"/>
                </a:solidFill>
              </a:rPr>
              <a:t>En </a:t>
            </a:r>
            <a:r>
              <a:rPr lang="es-ES" sz="1100" i="1" dirty="0">
                <a:solidFill>
                  <a:srgbClr val="333333"/>
                </a:solidFill>
              </a:rPr>
              <a:t>Pan, trabajo, justicia y libertad, </a:t>
            </a:r>
            <a:r>
              <a:rPr lang="es-ES" sz="1100" dirty="0">
                <a:solidFill>
                  <a:srgbClr val="333333"/>
                </a:solidFill>
              </a:rPr>
              <a:t>p 57</a:t>
            </a:r>
            <a:r>
              <a:rPr lang="es-ES" sz="1100" dirty="0">
                <a:solidFill>
                  <a:srgbClr val="FF0000"/>
                </a:solidFill>
              </a:rPr>
              <a:t>, </a:t>
            </a:r>
            <a:r>
              <a:rPr lang="es-ES" sz="1100" dirty="0">
                <a:solidFill>
                  <a:srgbClr val="333333"/>
                </a:solidFill>
              </a:rPr>
              <a:t>(</a:t>
            </a:r>
            <a:r>
              <a:rPr lang="es-ES" sz="1100" dirty="0" err="1">
                <a:solidFill>
                  <a:srgbClr val="333333"/>
                </a:solidFill>
              </a:rPr>
              <a:t>Santiago:LOM</a:t>
            </a:r>
            <a:r>
              <a:rPr lang="es-ES" sz="1100" dirty="0">
                <a:solidFill>
                  <a:srgbClr val="333333"/>
                </a:solidFill>
              </a:rPr>
              <a:t>, </a:t>
            </a:r>
            <a:r>
              <a:rPr lang="es-ES" sz="1100">
                <a:solidFill>
                  <a:srgbClr val="333333"/>
                </a:solidFill>
              </a:rPr>
              <a:t>2019).</a:t>
            </a:r>
            <a:endParaRPr sz="1100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dirty="0">
                <a:solidFill>
                  <a:srgbClr val="333333"/>
                </a:solidFill>
              </a:rPr>
              <a:t>nota; la única diferencia entre nota al pie de página y referencias es que en notas al pie de página va Nombre y Apellido en cambio en referencias va Apellido, Nombre, también que en las referencias los paréntesis se quitan y en notas al pie de página se ponen comas, en cambio en referencias son puntos.</a:t>
            </a:r>
            <a:endParaRPr sz="11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i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/>
          </a:p>
        </p:txBody>
      </p:sp>
      <p:pic>
        <p:nvPicPr>
          <p:cNvPr id="318" name="Google Shape;318;gcc302fd12c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339" y="515813"/>
            <a:ext cx="1933073" cy="39377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cc302fd12c_0_0"/>
          <p:cNvSpPr txBox="1"/>
          <p:nvPr/>
        </p:nvSpPr>
        <p:spPr>
          <a:xfrm>
            <a:off x="475325" y="440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>
                <a:solidFill>
                  <a:srgbClr val="4B8F74"/>
                </a:solidFill>
                <a:latin typeface="Itim"/>
                <a:ea typeface="Itim"/>
                <a:cs typeface="Itim"/>
                <a:sym typeface="Itim"/>
              </a:rPr>
              <a:t>VÍDEOS DE YOUTUBE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5"/>
          <p:cNvGrpSpPr/>
          <p:nvPr/>
        </p:nvGrpSpPr>
        <p:grpSpPr>
          <a:xfrm>
            <a:off x="684595" y="817116"/>
            <a:ext cx="5069169" cy="250134"/>
            <a:chOff x="4343052" y="2081616"/>
            <a:chExt cx="800750" cy="250134"/>
          </a:xfrm>
        </p:grpSpPr>
        <p:sp>
          <p:nvSpPr>
            <p:cNvPr id="325" name="Google Shape;325;p5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4343052" y="2081616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CAFFCA">
                <a:alpha val="4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5"/>
          <p:cNvSpPr txBox="1">
            <a:spLocks noGrp="1"/>
          </p:cNvSpPr>
          <p:nvPr>
            <p:ph type="title"/>
          </p:nvPr>
        </p:nvSpPr>
        <p:spPr>
          <a:xfrm>
            <a:off x="720000" y="487567"/>
            <a:ext cx="770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/>
              <a:t>NOTAS</a:t>
            </a:r>
            <a:endParaRPr/>
          </a:p>
        </p:txBody>
      </p:sp>
      <p:sp>
        <p:nvSpPr>
          <p:cNvPr id="328" name="Google Shape;328;p5"/>
          <p:cNvSpPr txBox="1">
            <a:spLocks noGrp="1"/>
          </p:cNvSpPr>
          <p:nvPr>
            <p:ph type="body" idx="1"/>
          </p:nvPr>
        </p:nvSpPr>
        <p:spPr>
          <a:xfrm>
            <a:off x="614732" y="1100516"/>
            <a:ext cx="7704000" cy="3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>
                <a:latin typeface="Itim"/>
                <a:ea typeface="Itim"/>
                <a:cs typeface="Itim"/>
                <a:sym typeface="Itim"/>
              </a:rPr>
              <a:t>Este formato de citas es con notas al pie de página</a:t>
            </a:r>
            <a:endParaRPr>
              <a:latin typeface="Itim"/>
              <a:ea typeface="Itim"/>
              <a:cs typeface="Itim"/>
              <a:sym typeface="Itim"/>
            </a:endParaRPr>
          </a:p>
          <a:p>
            <a:pPr marL="171450" lvl="0" indent="-10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>
              <a:latin typeface="Itim"/>
              <a:ea typeface="Itim"/>
              <a:cs typeface="Itim"/>
              <a:sym typeface="Itim"/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>
                <a:latin typeface="Itim"/>
                <a:ea typeface="Itim"/>
                <a:cs typeface="Itim"/>
                <a:sym typeface="Itim"/>
              </a:rPr>
              <a:t>Si citas dos o más autores deben aparecer en el orden en que aparecen como autores en el texto, y no necesariamente alfabéticamente.</a:t>
            </a:r>
            <a:endParaRPr/>
          </a:p>
          <a:p>
            <a:pPr marL="171450" lvl="0" indent="-10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>
              <a:latin typeface="Itim"/>
              <a:ea typeface="Itim"/>
              <a:cs typeface="Itim"/>
              <a:sym typeface="Itim"/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>
                <a:latin typeface="Itim"/>
                <a:ea typeface="Itim"/>
                <a:cs typeface="Itim"/>
                <a:sym typeface="Itim"/>
              </a:rPr>
              <a:t>Si citas más de una vez el mismo texto en la misma página no es necesario pegar la cita entera. </a:t>
            </a:r>
            <a:endParaRPr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es-ES">
                <a:latin typeface="Itim"/>
                <a:ea typeface="Itim"/>
                <a:cs typeface="Itim"/>
                <a:sym typeface="Itim"/>
              </a:rPr>
              <a:t>Puedes colocar </a:t>
            </a:r>
            <a:r>
              <a:rPr lang="es-ES">
                <a:solidFill>
                  <a:srgbClr val="4B8F74"/>
                </a:solidFill>
                <a:latin typeface="Itim"/>
                <a:ea typeface="Itim"/>
                <a:cs typeface="Itim"/>
                <a:sym typeface="Itim"/>
              </a:rPr>
              <a:t>: Íbid, número de página.</a:t>
            </a:r>
            <a:endParaRPr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>
              <a:latin typeface="Itim"/>
              <a:ea typeface="Itim"/>
              <a:cs typeface="Itim"/>
              <a:sym typeface="Itim"/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>
                <a:latin typeface="Itim"/>
                <a:ea typeface="Itim"/>
                <a:cs typeface="Itim"/>
                <a:sym typeface="Itim"/>
              </a:rPr>
              <a:t>Si vuelves a citar el mismo texto pero en distinta hoja, se coloca la cita en forma abreviada.  </a:t>
            </a:r>
            <a:endParaRPr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es-ES">
                <a:latin typeface="Itim"/>
                <a:ea typeface="Itim"/>
                <a:cs typeface="Itim"/>
                <a:sym typeface="Itim"/>
              </a:rPr>
              <a:t>Ejemplo: </a:t>
            </a:r>
            <a:r>
              <a:rPr lang="es-ES">
                <a:solidFill>
                  <a:srgbClr val="4B8F74"/>
                </a:solidFill>
                <a:latin typeface="Itim"/>
                <a:ea typeface="Itim"/>
                <a:cs typeface="Itim"/>
                <a:sym typeface="Itim"/>
              </a:rPr>
              <a:t>Mario Garcés. </a:t>
            </a:r>
            <a:r>
              <a:rPr lang="es-ES" i="1">
                <a:solidFill>
                  <a:srgbClr val="4B8F74"/>
                </a:solidFill>
                <a:latin typeface="Itim"/>
                <a:ea typeface="Itim"/>
                <a:cs typeface="Itim"/>
                <a:sym typeface="Itim"/>
              </a:rPr>
              <a:t>Pan, trabajo, justicia y libertad</a:t>
            </a:r>
            <a:r>
              <a:rPr lang="es-ES">
                <a:solidFill>
                  <a:srgbClr val="4B8F74"/>
                </a:solidFill>
                <a:latin typeface="Itim"/>
                <a:ea typeface="Itim"/>
                <a:cs typeface="Itim"/>
                <a:sym typeface="Itim"/>
              </a:rPr>
              <a:t>, 134.</a:t>
            </a:r>
            <a:endParaRPr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>
              <a:latin typeface="Itim"/>
              <a:ea typeface="Itim"/>
              <a:cs typeface="Itim"/>
              <a:sym typeface="Itim"/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>
                <a:latin typeface="Itim"/>
                <a:ea typeface="Itim"/>
                <a:cs typeface="Itim"/>
                <a:sym typeface="Itim"/>
              </a:rPr>
              <a:t>Recordar: en las referencias finales deben ir los autores por orden alfabético según el apellido.</a:t>
            </a:r>
            <a:endParaRPr/>
          </a:p>
          <a:p>
            <a:pPr marL="171450" lvl="0" indent="-10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>
              <a:latin typeface="Itim"/>
              <a:ea typeface="Itim"/>
              <a:cs typeface="Itim"/>
              <a:sym typeface="Itim"/>
            </a:endParaRPr>
          </a:p>
          <a:p>
            <a:pPr marL="171450" lvl="0" indent="-1714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>
                <a:latin typeface="Itim"/>
                <a:ea typeface="Itim"/>
                <a:cs typeface="Itim"/>
                <a:sym typeface="Itim"/>
              </a:rPr>
              <a:t>Solo si la cita es textual se coloca entre comillas ( “ ” ), si es parafraseo no (PERO SE CITA IGUAL)</a:t>
            </a:r>
            <a:endParaRPr>
              <a:latin typeface="Itim"/>
              <a:ea typeface="Itim"/>
              <a:cs typeface="Itim"/>
              <a:sym typeface="Itim"/>
            </a:endParaRPr>
          </a:p>
          <a:p>
            <a:pPr marL="171450" lvl="0" indent="-1778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tim"/>
              <a:buChar char="●"/>
            </a:pPr>
            <a:r>
              <a:rPr lang="es-ES">
                <a:latin typeface="Itim"/>
                <a:ea typeface="Itim"/>
                <a:cs typeface="Itim"/>
                <a:sym typeface="Itim"/>
              </a:rPr>
              <a:t>Las referencias deben estar con sangría francesa</a:t>
            </a:r>
            <a:endParaRPr>
              <a:latin typeface="Itim"/>
              <a:ea typeface="Itim"/>
              <a:cs typeface="Itim"/>
              <a:sym typeface="Itim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tim"/>
              <a:ea typeface="Itim"/>
              <a:cs typeface="Itim"/>
              <a:sym typeface="Itim"/>
            </a:endParaRPr>
          </a:p>
          <a:p>
            <a:pPr marL="171450" lvl="0" indent="-10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>
              <a:latin typeface="Itim"/>
              <a:ea typeface="Itim"/>
              <a:cs typeface="Itim"/>
              <a:sym typeface="Itim"/>
            </a:endParaRPr>
          </a:p>
          <a:p>
            <a:pPr marL="171450" lvl="0" indent="-101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329" name="Google Shape;329;p5"/>
          <p:cNvGrpSpPr/>
          <p:nvPr/>
        </p:nvGrpSpPr>
        <p:grpSpPr>
          <a:xfrm rot="1461682">
            <a:off x="6545867" y="349425"/>
            <a:ext cx="2743443" cy="1090954"/>
            <a:chOff x="4038775" y="3369325"/>
            <a:chExt cx="1789725" cy="711700"/>
          </a:xfrm>
        </p:grpSpPr>
        <p:sp>
          <p:nvSpPr>
            <p:cNvPr id="330" name="Google Shape;330;p5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9" name="Google Shape;34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8202" y="3783239"/>
            <a:ext cx="2084716" cy="133340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"/>
          <p:cNvSpPr/>
          <p:nvPr/>
        </p:nvSpPr>
        <p:spPr>
          <a:xfrm>
            <a:off x="6663006" y="3929245"/>
            <a:ext cx="17610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Recuerda: En notas al pie de página va Nombre Apellido y en referencias Apellido, Nombre.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ES"/>
              <a:t>Referencias</a:t>
            </a:r>
            <a:endParaRPr/>
          </a:p>
        </p:txBody>
      </p:sp>
      <p:sp>
        <p:nvSpPr>
          <p:cNvPr id="356" name="Google Shape;356;p6"/>
          <p:cNvSpPr txBox="1">
            <a:spLocks noGrp="1"/>
          </p:cNvSpPr>
          <p:nvPr>
            <p:ph type="body" idx="1"/>
          </p:nvPr>
        </p:nvSpPr>
        <p:spPr>
          <a:xfrm>
            <a:off x="720000" y="970625"/>
            <a:ext cx="7704000" cy="3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 u="sng" dirty="0">
                <a:solidFill>
                  <a:schemeClr val="hlink"/>
                </a:solidFill>
                <a:hlinkClick r:id="rId3"/>
              </a:rPr>
              <a:t>https://uc3m.libguides.com/guias_tematicas/citas_bibliograficas/chicago</a:t>
            </a:r>
            <a:r>
              <a:rPr lang="es-ES" dirty="0"/>
              <a:t> actualizada en febrero 2021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 u="sng" dirty="0">
                <a:solidFill>
                  <a:schemeClr val="hlink"/>
                </a:solidFill>
                <a:hlinkClick r:id="rId4"/>
              </a:rPr>
              <a:t>https://www.chicagomanualofstyle.org/tools_citationguide/citation-guide-1.html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 u="sng" dirty="0">
                <a:solidFill>
                  <a:schemeClr val="hlink"/>
                </a:solidFill>
                <a:hlinkClick r:id="rId5"/>
              </a:rPr>
              <a:t>http://www.uartes.edu.ec/descargables/manual_estilo_chicago_deusto.pdf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</a:pPr>
            <a:r>
              <a:rPr lang="es-ES" u="sng" dirty="0">
                <a:solidFill>
                  <a:schemeClr val="hlink"/>
                </a:solidFill>
                <a:hlinkClick r:id="rId6"/>
              </a:rPr>
              <a:t>https://bibliografia.co/estilo-chicago/fuentes-web-youtube-podcast-pagina-web-facebook-twitter/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r>
              <a:rPr lang="es-ES" dirty="0"/>
              <a:t>    </a:t>
            </a:r>
            <a:r>
              <a:rPr lang="es-ES" u="sng" dirty="0">
                <a:solidFill>
                  <a:schemeClr val="hlink"/>
                </a:solidFill>
                <a:hlinkClick r:id="rId7"/>
              </a:rPr>
              <a:t>https://biblioguias.uam.es/citar/estilo_chicago</a:t>
            </a:r>
            <a:endParaRPr dirty="0"/>
          </a:p>
          <a:p>
            <a:pPr marL="171450" lvl="0" indent="-10160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dirty="0"/>
          </a:p>
          <a:p>
            <a:pPr marL="171450" lvl="0" indent="-10160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dirty="0"/>
          </a:p>
          <a:p>
            <a:pPr marL="171450" lvl="0" indent="-10160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dirty="0"/>
          </a:p>
          <a:p>
            <a:pPr marL="171450" lvl="0" indent="-10160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dirty="0"/>
          </a:p>
          <a:p>
            <a:pPr marL="171450" lvl="0" indent="-10160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dirty="0"/>
          </a:p>
          <a:p>
            <a:pPr marL="171450" lvl="0" indent="-10160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b="1" dirty="0"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357" name="Google Shape;357;p6"/>
          <p:cNvGrpSpPr/>
          <p:nvPr/>
        </p:nvGrpSpPr>
        <p:grpSpPr>
          <a:xfrm flipH="1">
            <a:off x="720001" y="938650"/>
            <a:ext cx="1639616" cy="176025"/>
            <a:chOff x="4345425" y="2175475"/>
            <a:chExt cx="800750" cy="176025"/>
          </a:xfrm>
        </p:grpSpPr>
        <p:sp>
          <p:nvSpPr>
            <p:cNvPr id="358" name="Google Shape;358;p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78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6"/>
          <p:cNvGrpSpPr/>
          <p:nvPr/>
        </p:nvGrpSpPr>
        <p:grpSpPr>
          <a:xfrm>
            <a:off x="2413398" y="2493603"/>
            <a:ext cx="1951008" cy="1793505"/>
            <a:chOff x="2334325" y="3469775"/>
            <a:chExt cx="1136500" cy="995125"/>
          </a:xfrm>
        </p:grpSpPr>
        <p:sp>
          <p:nvSpPr>
            <p:cNvPr id="361" name="Google Shape;361;p6"/>
            <p:cNvSpPr/>
            <p:nvPr/>
          </p:nvSpPr>
          <p:spPr>
            <a:xfrm>
              <a:off x="2337450" y="3480425"/>
              <a:ext cx="1100925" cy="952600"/>
            </a:xfrm>
            <a:custGeom>
              <a:avLst/>
              <a:gdLst/>
              <a:ahLst/>
              <a:cxnLst/>
              <a:rect l="l" t="t" r="r" b="b"/>
              <a:pathLst>
                <a:path w="44037" h="38104" extrusionOk="0">
                  <a:moveTo>
                    <a:pt x="40703" y="0"/>
                  </a:moveTo>
                  <a:cubicBezTo>
                    <a:pt x="40678" y="0"/>
                    <a:pt x="40653" y="25"/>
                    <a:pt x="40603" y="25"/>
                  </a:cubicBezTo>
                  <a:cubicBezTo>
                    <a:pt x="33886" y="877"/>
                    <a:pt x="27069" y="1278"/>
                    <a:pt x="20302" y="1855"/>
                  </a:cubicBezTo>
                  <a:cubicBezTo>
                    <a:pt x="13585" y="2406"/>
                    <a:pt x="6868" y="3133"/>
                    <a:pt x="126" y="3434"/>
                  </a:cubicBezTo>
                  <a:cubicBezTo>
                    <a:pt x="1" y="9725"/>
                    <a:pt x="1079" y="15840"/>
                    <a:pt x="1279" y="22106"/>
                  </a:cubicBezTo>
                  <a:cubicBezTo>
                    <a:pt x="1379" y="25239"/>
                    <a:pt x="1329" y="28371"/>
                    <a:pt x="1279" y="31504"/>
                  </a:cubicBezTo>
                  <a:cubicBezTo>
                    <a:pt x="1229" y="33183"/>
                    <a:pt x="1003" y="35188"/>
                    <a:pt x="1906" y="36692"/>
                  </a:cubicBezTo>
                  <a:cubicBezTo>
                    <a:pt x="2463" y="37626"/>
                    <a:pt x="3364" y="38104"/>
                    <a:pt x="4290" y="38104"/>
                  </a:cubicBezTo>
                  <a:cubicBezTo>
                    <a:pt x="5154" y="38104"/>
                    <a:pt x="6040" y="37689"/>
                    <a:pt x="6693" y="36843"/>
                  </a:cubicBezTo>
                  <a:cubicBezTo>
                    <a:pt x="7319" y="36016"/>
                    <a:pt x="7570" y="34988"/>
                    <a:pt x="7820" y="34010"/>
                  </a:cubicBezTo>
                  <a:cubicBezTo>
                    <a:pt x="7851" y="33904"/>
                    <a:pt x="7936" y="33863"/>
                    <a:pt x="8021" y="33863"/>
                  </a:cubicBezTo>
                  <a:cubicBezTo>
                    <a:pt x="8076" y="33863"/>
                    <a:pt x="8132" y="33880"/>
                    <a:pt x="8171" y="33910"/>
                  </a:cubicBezTo>
                  <a:cubicBezTo>
                    <a:pt x="8188" y="33910"/>
                    <a:pt x="8216" y="33899"/>
                    <a:pt x="8247" y="33899"/>
                  </a:cubicBezTo>
                  <a:cubicBezTo>
                    <a:pt x="8263" y="33899"/>
                    <a:pt x="8280" y="33902"/>
                    <a:pt x="8297" y="33910"/>
                  </a:cubicBezTo>
                  <a:cubicBezTo>
                    <a:pt x="15223" y="35439"/>
                    <a:pt x="22419" y="35740"/>
                    <a:pt x="29615" y="35740"/>
                  </a:cubicBezTo>
                  <a:cubicBezTo>
                    <a:pt x="34276" y="35740"/>
                    <a:pt x="38937" y="35614"/>
                    <a:pt x="43525" y="35614"/>
                  </a:cubicBezTo>
                  <a:cubicBezTo>
                    <a:pt x="43696" y="35614"/>
                    <a:pt x="43866" y="35614"/>
                    <a:pt x="44036" y="35615"/>
                  </a:cubicBezTo>
                  <a:cubicBezTo>
                    <a:pt x="43811" y="29650"/>
                    <a:pt x="43560" y="23710"/>
                    <a:pt x="42984" y="17745"/>
                  </a:cubicBezTo>
                  <a:cubicBezTo>
                    <a:pt x="42407" y="11805"/>
                    <a:pt x="41304" y="5940"/>
                    <a:pt x="40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2334325" y="3469775"/>
              <a:ext cx="1107175" cy="965775"/>
            </a:xfrm>
            <a:custGeom>
              <a:avLst/>
              <a:gdLst/>
              <a:ahLst/>
              <a:cxnLst/>
              <a:rect l="l" t="t" r="r" b="b"/>
              <a:pathLst>
                <a:path w="44287" h="38631" extrusionOk="0">
                  <a:moveTo>
                    <a:pt x="40651" y="682"/>
                  </a:moveTo>
                  <a:cubicBezTo>
                    <a:pt x="41257" y="6544"/>
                    <a:pt x="42339" y="12358"/>
                    <a:pt x="42908" y="18196"/>
                  </a:cubicBezTo>
                  <a:cubicBezTo>
                    <a:pt x="43209" y="21178"/>
                    <a:pt x="43409" y="24136"/>
                    <a:pt x="43585" y="27118"/>
                  </a:cubicBezTo>
                  <a:cubicBezTo>
                    <a:pt x="43685" y="28597"/>
                    <a:pt x="43760" y="30101"/>
                    <a:pt x="43810" y="31579"/>
                  </a:cubicBezTo>
                  <a:lnTo>
                    <a:pt x="43911" y="33810"/>
                  </a:lnTo>
                  <a:lnTo>
                    <a:pt x="43961" y="34938"/>
                  </a:lnTo>
                  <a:cubicBezTo>
                    <a:pt x="43961" y="35264"/>
                    <a:pt x="43986" y="35589"/>
                    <a:pt x="44036" y="35940"/>
                  </a:cubicBezTo>
                  <a:cubicBezTo>
                    <a:pt x="43309" y="35915"/>
                    <a:pt x="42632" y="35890"/>
                    <a:pt x="41906" y="35890"/>
                  </a:cubicBezTo>
                  <a:lnTo>
                    <a:pt x="39650" y="35915"/>
                  </a:lnTo>
                  <a:lnTo>
                    <a:pt x="35164" y="35965"/>
                  </a:lnTo>
                  <a:cubicBezTo>
                    <a:pt x="33514" y="35993"/>
                    <a:pt x="31871" y="36013"/>
                    <a:pt x="30228" y="36013"/>
                  </a:cubicBezTo>
                  <a:cubicBezTo>
                    <a:pt x="28876" y="36013"/>
                    <a:pt x="27524" y="35999"/>
                    <a:pt x="26166" y="35965"/>
                  </a:cubicBezTo>
                  <a:cubicBezTo>
                    <a:pt x="23159" y="35915"/>
                    <a:pt x="20176" y="35790"/>
                    <a:pt x="17194" y="35514"/>
                  </a:cubicBezTo>
                  <a:lnTo>
                    <a:pt x="14963" y="35264"/>
                  </a:lnTo>
                  <a:lnTo>
                    <a:pt x="12732" y="34963"/>
                  </a:lnTo>
                  <a:lnTo>
                    <a:pt x="10527" y="34587"/>
                  </a:lnTo>
                  <a:lnTo>
                    <a:pt x="9424" y="34361"/>
                  </a:lnTo>
                  <a:lnTo>
                    <a:pt x="8873" y="34261"/>
                  </a:lnTo>
                  <a:lnTo>
                    <a:pt x="8597" y="34211"/>
                  </a:lnTo>
                  <a:lnTo>
                    <a:pt x="8472" y="34186"/>
                  </a:lnTo>
                  <a:cubicBezTo>
                    <a:pt x="8434" y="34173"/>
                    <a:pt x="8390" y="34167"/>
                    <a:pt x="8350" y="34167"/>
                  </a:cubicBezTo>
                  <a:cubicBezTo>
                    <a:pt x="8335" y="34167"/>
                    <a:pt x="8321" y="34168"/>
                    <a:pt x="8307" y="34169"/>
                  </a:cubicBezTo>
                  <a:lnTo>
                    <a:pt x="8307" y="34169"/>
                  </a:lnTo>
                  <a:cubicBezTo>
                    <a:pt x="8259" y="34145"/>
                    <a:pt x="8207" y="34136"/>
                    <a:pt x="8146" y="34136"/>
                  </a:cubicBezTo>
                  <a:cubicBezTo>
                    <a:pt x="8046" y="34136"/>
                    <a:pt x="7920" y="34186"/>
                    <a:pt x="7870" y="34261"/>
                  </a:cubicBezTo>
                  <a:cubicBezTo>
                    <a:pt x="7845" y="34311"/>
                    <a:pt x="7820" y="34361"/>
                    <a:pt x="7795" y="34386"/>
                  </a:cubicBezTo>
                  <a:lnTo>
                    <a:pt x="7795" y="34487"/>
                  </a:lnTo>
                  <a:lnTo>
                    <a:pt x="7745" y="34637"/>
                  </a:lnTo>
                  <a:lnTo>
                    <a:pt x="7570" y="35264"/>
                  </a:lnTo>
                  <a:cubicBezTo>
                    <a:pt x="7444" y="35690"/>
                    <a:pt x="7319" y="36116"/>
                    <a:pt x="7118" y="36492"/>
                  </a:cubicBezTo>
                  <a:cubicBezTo>
                    <a:pt x="6767" y="37269"/>
                    <a:pt x="6141" y="37945"/>
                    <a:pt x="5339" y="38246"/>
                  </a:cubicBezTo>
                  <a:cubicBezTo>
                    <a:pt x="5051" y="38363"/>
                    <a:pt x="4744" y="38419"/>
                    <a:pt x="4437" y="38419"/>
                  </a:cubicBezTo>
                  <a:cubicBezTo>
                    <a:pt x="3889" y="38419"/>
                    <a:pt x="3342" y="38241"/>
                    <a:pt x="2908" y="37920"/>
                  </a:cubicBezTo>
                  <a:cubicBezTo>
                    <a:pt x="2206" y="37419"/>
                    <a:pt x="1805" y="36592"/>
                    <a:pt x="1630" y="35740"/>
                  </a:cubicBezTo>
                  <a:cubicBezTo>
                    <a:pt x="1454" y="34888"/>
                    <a:pt x="1454" y="34010"/>
                    <a:pt x="1479" y="33108"/>
                  </a:cubicBezTo>
                  <a:cubicBezTo>
                    <a:pt x="1504" y="32231"/>
                    <a:pt x="1529" y="31329"/>
                    <a:pt x="1554" y="30451"/>
                  </a:cubicBezTo>
                  <a:cubicBezTo>
                    <a:pt x="1579" y="28672"/>
                    <a:pt x="1605" y="26893"/>
                    <a:pt x="1605" y="25113"/>
                  </a:cubicBezTo>
                  <a:cubicBezTo>
                    <a:pt x="1579" y="23359"/>
                    <a:pt x="1554" y="21579"/>
                    <a:pt x="1429" y="19800"/>
                  </a:cubicBezTo>
                  <a:cubicBezTo>
                    <a:pt x="1304" y="18020"/>
                    <a:pt x="1153" y="16241"/>
                    <a:pt x="978" y="14487"/>
                  </a:cubicBezTo>
                  <a:cubicBezTo>
                    <a:pt x="657" y="11001"/>
                    <a:pt x="360" y="7515"/>
                    <a:pt x="424" y="4029"/>
                  </a:cubicBezTo>
                  <a:lnTo>
                    <a:pt x="424" y="4029"/>
                  </a:lnTo>
                  <a:cubicBezTo>
                    <a:pt x="7166" y="3724"/>
                    <a:pt x="13859" y="3004"/>
                    <a:pt x="20577" y="2456"/>
                  </a:cubicBezTo>
                  <a:lnTo>
                    <a:pt x="30728" y="1654"/>
                  </a:lnTo>
                  <a:cubicBezTo>
                    <a:pt x="32407" y="1529"/>
                    <a:pt x="34111" y="1379"/>
                    <a:pt x="35790" y="1203"/>
                  </a:cubicBezTo>
                  <a:lnTo>
                    <a:pt x="38347" y="953"/>
                  </a:lnTo>
                  <a:lnTo>
                    <a:pt x="39600" y="802"/>
                  </a:lnTo>
                  <a:lnTo>
                    <a:pt x="40226" y="727"/>
                  </a:lnTo>
                  <a:lnTo>
                    <a:pt x="40552" y="702"/>
                  </a:lnTo>
                  <a:cubicBezTo>
                    <a:pt x="40586" y="693"/>
                    <a:pt x="40617" y="688"/>
                    <a:pt x="40651" y="682"/>
                  </a:cubicBezTo>
                  <a:close/>
                  <a:moveTo>
                    <a:pt x="41003" y="0"/>
                  </a:moveTo>
                  <a:lnTo>
                    <a:pt x="40753" y="226"/>
                  </a:lnTo>
                  <a:cubicBezTo>
                    <a:pt x="40728" y="251"/>
                    <a:pt x="40602" y="276"/>
                    <a:pt x="40502" y="276"/>
                  </a:cubicBezTo>
                  <a:lnTo>
                    <a:pt x="40176" y="326"/>
                  </a:lnTo>
                  <a:lnTo>
                    <a:pt x="39550" y="401"/>
                  </a:lnTo>
                  <a:lnTo>
                    <a:pt x="38296" y="552"/>
                  </a:lnTo>
                  <a:lnTo>
                    <a:pt x="35765" y="802"/>
                  </a:lnTo>
                  <a:cubicBezTo>
                    <a:pt x="34086" y="978"/>
                    <a:pt x="32382" y="1128"/>
                    <a:pt x="30702" y="1253"/>
                  </a:cubicBezTo>
                  <a:lnTo>
                    <a:pt x="20552" y="2080"/>
                  </a:lnTo>
                  <a:cubicBezTo>
                    <a:pt x="13785" y="2657"/>
                    <a:pt x="7018" y="3359"/>
                    <a:pt x="251" y="3684"/>
                  </a:cubicBezTo>
                  <a:lnTo>
                    <a:pt x="101" y="3710"/>
                  </a:lnTo>
                  <a:lnTo>
                    <a:pt x="101" y="3860"/>
                  </a:lnTo>
                  <a:cubicBezTo>
                    <a:pt x="1" y="7419"/>
                    <a:pt x="326" y="10978"/>
                    <a:pt x="652" y="14512"/>
                  </a:cubicBezTo>
                  <a:cubicBezTo>
                    <a:pt x="978" y="18045"/>
                    <a:pt x="1279" y="21579"/>
                    <a:pt x="1304" y="25138"/>
                  </a:cubicBezTo>
                  <a:cubicBezTo>
                    <a:pt x="1329" y="26893"/>
                    <a:pt x="1304" y="28672"/>
                    <a:pt x="1279" y="30451"/>
                  </a:cubicBezTo>
                  <a:cubicBezTo>
                    <a:pt x="1279" y="31329"/>
                    <a:pt x="1279" y="32231"/>
                    <a:pt x="1229" y="33108"/>
                  </a:cubicBezTo>
                  <a:cubicBezTo>
                    <a:pt x="1204" y="34010"/>
                    <a:pt x="1204" y="34913"/>
                    <a:pt x="1404" y="35790"/>
                  </a:cubicBezTo>
                  <a:cubicBezTo>
                    <a:pt x="1579" y="36667"/>
                    <a:pt x="2031" y="37544"/>
                    <a:pt x="2783" y="38096"/>
                  </a:cubicBezTo>
                  <a:cubicBezTo>
                    <a:pt x="3253" y="38452"/>
                    <a:pt x="3849" y="38631"/>
                    <a:pt x="4449" y="38631"/>
                  </a:cubicBezTo>
                  <a:cubicBezTo>
                    <a:pt x="4776" y="38631"/>
                    <a:pt x="5105" y="38578"/>
                    <a:pt x="5414" y="38472"/>
                  </a:cubicBezTo>
                  <a:cubicBezTo>
                    <a:pt x="6291" y="38146"/>
                    <a:pt x="6968" y="37419"/>
                    <a:pt x="7369" y="36617"/>
                  </a:cubicBezTo>
                  <a:cubicBezTo>
                    <a:pt x="7570" y="36216"/>
                    <a:pt x="7720" y="35790"/>
                    <a:pt x="7870" y="35364"/>
                  </a:cubicBezTo>
                  <a:lnTo>
                    <a:pt x="8046" y="34712"/>
                  </a:lnTo>
                  <a:lnTo>
                    <a:pt x="8096" y="34562"/>
                  </a:lnTo>
                  <a:lnTo>
                    <a:pt x="8121" y="34487"/>
                  </a:lnTo>
                  <a:cubicBezTo>
                    <a:pt x="8121" y="34462"/>
                    <a:pt x="8121" y="34462"/>
                    <a:pt x="8121" y="34462"/>
                  </a:cubicBezTo>
                  <a:cubicBezTo>
                    <a:pt x="8121" y="34462"/>
                    <a:pt x="8132" y="34450"/>
                    <a:pt x="8154" y="34450"/>
                  </a:cubicBezTo>
                  <a:cubicBezTo>
                    <a:pt x="8165" y="34450"/>
                    <a:pt x="8179" y="34453"/>
                    <a:pt x="8196" y="34462"/>
                  </a:cubicBezTo>
                  <a:lnTo>
                    <a:pt x="8246" y="34537"/>
                  </a:lnTo>
                  <a:lnTo>
                    <a:pt x="8346" y="34512"/>
                  </a:lnTo>
                  <a:cubicBezTo>
                    <a:pt x="8372" y="34487"/>
                    <a:pt x="8372" y="34487"/>
                    <a:pt x="8397" y="34487"/>
                  </a:cubicBezTo>
                  <a:lnTo>
                    <a:pt x="8547" y="34512"/>
                  </a:lnTo>
                  <a:lnTo>
                    <a:pt x="8798" y="34587"/>
                  </a:lnTo>
                  <a:lnTo>
                    <a:pt x="9349" y="34687"/>
                  </a:lnTo>
                  <a:lnTo>
                    <a:pt x="10477" y="34913"/>
                  </a:lnTo>
                  <a:lnTo>
                    <a:pt x="12682" y="35289"/>
                  </a:lnTo>
                  <a:lnTo>
                    <a:pt x="14913" y="35589"/>
                  </a:lnTo>
                  <a:lnTo>
                    <a:pt x="17169" y="35840"/>
                  </a:lnTo>
                  <a:cubicBezTo>
                    <a:pt x="20151" y="36116"/>
                    <a:pt x="23159" y="36266"/>
                    <a:pt x="26166" y="36316"/>
                  </a:cubicBezTo>
                  <a:cubicBezTo>
                    <a:pt x="27315" y="36335"/>
                    <a:pt x="28460" y="36344"/>
                    <a:pt x="29604" y="36344"/>
                  </a:cubicBezTo>
                  <a:cubicBezTo>
                    <a:pt x="31456" y="36344"/>
                    <a:pt x="33305" y="36322"/>
                    <a:pt x="35164" y="36291"/>
                  </a:cubicBezTo>
                  <a:lnTo>
                    <a:pt x="39650" y="36241"/>
                  </a:lnTo>
                  <a:lnTo>
                    <a:pt x="41906" y="36216"/>
                  </a:lnTo>
                  <a:cubicBezTo>
                    <a:pt x="42682" y="36216"/>
                    <a:pt x="43510" y="36191"/>
                    <a:pt x="44261" y="36166"/>
                  </a:cubicBezTo>
                  <a:cubicBezTo>
                    <a:pt x="44286" y="35765"/>
                    <a:pt x="44286" y="35339"/>
                    <a:pt x="44286" y="34938"/>
                  </a:cubicBezTo>
                  <a:lnTo>
                    <a:pt x="44236" y="33810"/>
                  </a:lnTo>
                  <a:lnTo>
                    <a:pt x="44161" y="31579"/>
                  </a:lnTo>
                  <a:cubicBezTo>
                    <a:pt x="44086" y="30076"/>
                    <a:pt x="44011" y="28597"/>
                    <a:pt x="43936" y="27093"/>
                  </a:cubicBezTo>
                  <a:cubicBezTo>
                    <a:pt x="43785" y="24111"/>
                    <a:pt x="43560" y="21128"/>
                    <a:pt x="43284" y="18171"/>
                  </a:cubicBezTo>
                  <a:cubicBezTo>
                    <a:pt x="42733" y="12206"/>
                    <a:pt x="41630" y="6341"/>
                    <a:pt x="41053" y="401"/>
                  </a:cubicBezTo>
                  <a:lnTo>
                    <a:pt x="4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402775" y="3617550"/>
              <a:ext cx="865425" cy="115450"/>
            </a:xfrm>
            <a:custGeom>
              <a:avLst/>
              <a:gdLst/>
              <a:ahLst/>
              <a:cxnLst/>
              <a:rect l="l" t="t" r="r" b="b"/>
              <a:pathLst>
                <a:path w="34617" h="4618" extrusionOk="0">
                  <a:moveTo>
                    <a:pt x="34249" y="0"/>
                  </a:moveTo>
                  <a:cubicBezTo>
                    <a:pt x="34235" y="0"/>
                    <a:pt x="34220" y="2"/>
                    <a:pt x="34205" y="4"/>
                  </a:cubicBezTo>
                  <a:cubicBezTo>
                    <a:pt x="28240" y="806"/>
                    <a:pt x="22275" y="1633"/>
                    <a:pt x="16285" y="2385"/>
                  </a:cubicBezTo>
                  <a:cubicBezTo>
                    <a:pt x="10897" y="3062"/>
                    <a:pt x="5458" y="3513"/>
                    <a:pt x="95" y="4415"/>
                  </a:cubicBezTo>
                  <a:cubicBezTo>
                    <a:pt x="0" y="4439"/>
                    <a:pt x="17" y="4618"/>
                    <a:pt x="103" y="4618"/>
                  </a:cubicBezTo>
                  <a:cubicBezTo>
                    <a:pt x="108" y="4618"/>
                    <a:pt x="114" y="4617"/>
                    <a:pt x="120" y="4616"/>
                  </a:cubicBezTo>
                  <a:cubicBezTo>
                    <a:pt x="11523" y="4089"/>
                    <a:pt x="23052" y="2159"/>
                    <a:pt x="34330" y="480"/>
                  </a:cubicBezTo>
                  <a:cubicBezTo>
                    <a:pt x="34616" y="433"/>
                    <a:pt x="34517" y="0"/>
                    <a:pt x="34249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2447100" y="4330675"/>
              <a:ext cx="1019450" cy="130975"/>
            </a:xfrm>
            <a:custGeom>
              <a:avLst/>
              <a:gdLst/>
              <a:ahLst/>
              <a:cxnLst/>
              <a:rect l="l" t="t" r="r" b="b"/>
              <a:pathLst>
                <a:path w="40778" h="5239" extrusionOk="0">
                  <a:moveTo>
                    <a:pt x="3434" y="0"/>
                  </a:moveTo>
                  <a:cubicBezTo>
                    <a:pt x="3134" y="1529"/>
                    <a:pt x="2632" y="3509"/>
                    <a:pt x="1" y="4086"/>
                  </a:cubicBezTo>
                  <a:cubicBezTo>
                    <a:pt x="5916" y="4412"/>
                    <a:pt x="13209" y="5239"/>
                    <a:pt x="19149" y="5239"/>
                  </a:cubicBezTo>
                  <a:cubicBezTo>
                    <a:pt x="22432" y="5239"/>
                    <a:pt x="25690" y="5138"/>
                    <a:pt x="28973" y="4963"/>
                  </a:cubicBezTo>
                  <a:cubicBezTo>
                    <a:pt x="31931" y="4787"/>
                    <a:pt x="39374" y="4136"/>
                    <a:pt x="40728" y="1053"/>
                  </a:cubicBezTo>
                  <a:cubicBezTo>
                    <a:pt x="40728" y="1028"/>
                    <a:pt x="40753" y="1003"/>
                    <a:pt x="40778" y="978"/>
                  </a:cubicBezTo>
                  <a:cubicBezTo>
                    <a:pt x="35097" y="978"/>
                    <a:pt x="29179" y="1216"/>
                    <a:pt x="23445" y="1216"/>
                  </a:cubicBezTo>
                  <a:cubicBezTo>
                    <a:pt x="22728" y="1216"/>
                    <a:pt x="22014" y="1212"/>
                    <a:pt x="21304" y="1203"/>
                  </a:cubicBezTo>
                  <a:cubicBezTo>
                    <a:pt x="20561" y="1197"/>
                    <a:pt x="19846" y="1196"/>
                    <a:pt x="19147" y="1196"/>
                  </a:cubicBezTo>
                  <a:cubicBezTo>
                    <a:pt x="18790" y="1196"/>
                    <a:pt x="18438" y="1196"/>
                    <a:pt x="18088" y="1196"/>
                  </a:cubicBezTo>
                  <a:cubicBezTo>
                    <a:pt x="13767" y="1196"/>
                    <a:pt x="9865" y="1153"/>
                    <a:pt x="3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2442725" y="4326300"/>
              <a:ext cx="1028100" cy="138600"/>
            </a:xfrm>
            <a:custGeom>
              <a:avLst/>
              <a:gdLst/>
              <a:ahLst/>
              <a:cxnLst/>
              <a:rect l="l" t="t" r="r" b="b"/>
              <a:pathLst>
                <a:path w="41124" h="5544" extrusionOk="0">
                  <a:moveTo>
                    <a:pt x="3755" y="381"/>
                  </a:moveTo>
                  <a:cubicBezTo>
                    <a:pt x="6782" y="917"/>
                    <a:pt x="9832" y="1306"/>
                    <a:pt x="12883" y="1454"/>
                  </a:cubicBezTo>
                  <a:cubicBezTo>
                    <a:pt x="16016" y="1629"/>
                    <a:pt x="19123" y="1554"/>
                    <a:pt x="22256" y="1604"/>
                  </a:cubicBezTo>
                  <a:cubicBezTo>
                    <a:pt x="25364" y="1604"/>
                    <a:pt x="28497" y="1529"/>
                    <a:pt x="31605" y="1454"/>
                  </a:cubicBezTo>
                  <a:lnTo>
                    <a:pt x="36266" y="1353"/>
                  </a:lnTo>
                  <a:lnTo>
                    <a:pt x="38622" y="1328"/>
                  </a:lnTo>
                  <a:lnTo>
                    <a:pt x="39775" y="1303"/>
                  </a:lnTo>
                  <a:cubicBezTo>
                    <a:pt x="39824" y="1307"/>
                    <a:pt x="39872" y="1308"/>
                    <a:pt x="39919" y="1308"/>
                  </a:cubicBezTo>
                  <a:cubicBezTo>
                    <a:pt x="40187" y="1308"/>
                    <a:pt x="40435" y="1259"/>
                    <a:pt x="40724" y="1234"/>
                  </a:cubicBezTo>
                  <a:lnTo>
                    <a:pt x="40724" y="1234"/>
                  </a:lnTo>
                  <a:lnTo>
                    <a:pt x="40652" y="1353"/>
                  </a:lnTo>
                  <a:cubicBezTo>
                    <a:pt x="40602" y="1454"/>
                    <a:pt x="40527" y="1529"/>
                    <a:pt x="40477" y="1629"/>
                  </a:cubicBezTo>
                  <a:cubicBezTo>
                    <a:pt x="40352" y="1780"/>
                    <a:pt x="40226" y="1930"/>
                    <a:pt x="40076" y="2080"/>
                  </a:cubicBezTo>
                  <a:cubicBezTo>
                    <a:pt x="39775" y="2381"/>
                    <a:pt x="39424" y="2632"/>
                    <a:pt x="39048" y="2832"/>
                  </a:cubicBezTo>
                  <a:cubicBezTo>
                    <a:pt x="38321" y="3258"/>
                    <a:pt x="37494" y="3559"/>
                    <a:pt x="36667" y="3810"/>
                  </a:cubicBezTo>
                  <a:cubicBezTo>
                    <a:pt x="35013" y="4311"/>
                    <a:pt x="33284" y="4587"/>
                    <a:pt x="31554" y="4762"/>
                  </a:cubicBezTo>
                  <a:cubicBezTo>
                    <a:pt x="28096" y="5113"/>
                    <a:pt x="24587" y="5138"/>
                    <a:pt x="21103" y="5263"/>
                  </a:cubicBezTo>
                  <a:cubicBezTo>
                    <a:pt x="20464" y="5286"/>
                    <a:pt x="19824" y="5297"/>
                    <a:pt x="19183" y="5297"/>
                  </a:cubicBezTo>
                  <a:cubicBezTo>
                    <a:pt x="16333" y="5297"/>
                    <a:pt x="13476" y="5092"/>
                    <a:pt x="10652" y="4887"/>
                  </a:cubicBezTo>
                  <a:cubicBezTo>
                    <a:pt x="7482" y="4636"/>
                    <a:pt x="4311" y="4344"/>
                    <a:pt x="1122" y="4142"/>
                  </a:cubicBezTo>
                  <a:lnTo>
                    <a:pt x="1122" y="4142"/>
                  </a:lnTo>
                  <a:cubicBezTo>
                    <a:pt x="1284" y="4075"/>
                    <a:pt x="1444" y="3999"/>
                    <a:pt x="1604" y="3910"/>
                  </a:cubicBezTo>
                  <a:cubicBezTo>
                    <a:pt x="2030" y="3659"/>
                    <a:pt x="2431" y="3333"/>
                    <a:pt x="2732" y="2932"/>
                  </a:cubicBezTo>
                  <a:cubicBezTo>
                    <a:pt x="3324" y="2175"/>
                    <a:pt x="3580" y="1261"/>
                    <a:pt x="3755" y="381"/>
                  </a:cubicBezTo>
                  <a:close/>
                  <a:moveTo>
                    <a:pt x="3660" y="0"/>
                  </a:moveTo>
                  <a:cubicBezTo>
                    <a:pt x="3559" y="0"/>
                    <a:pt x="3459" y="50"/>
                    <a:pt x="3434" y="150"/>
                  </a:cubicBezTo>
                  <a:cubicBezTo>
                    <a:pt x="3259" y="1078"/>
                    <a:pt x="3008" y="2005"/>
                    <a:pt x="2457" y="2732"/>
                  </a:cubicBezTo>
                  <a:cubicBezTo>
                    <a:pt x="2181" y="3083"/>
                    <a:pt x="1830" y="3384"/>
                    <a:pt x="1429" y="3609"/>
                  </a:cubicBezTo>
                  <a:cubicBezTo>
                    <a:pt x="1028" y="3835"/>
                    <a:pt x="577" y="3985"/>
                    <a:pt x="126" y="4085"/>
                  </a:cubicBezTo>
                  <a:cubicBezTo>
                    <a:pt x="51" y="4110"/>
                    <a:pt x="0" y="4160"/>
                    <a:pt x="0" y="4261"/>
                  </a:cubicBezTo>
                  <a:cubicBezTo>
                    <a:pt x="0" y="4336"/>
                    <a:pt x="76" y="4436"/>
                    <a:pt x="176" y="4436"/>
                  </a:cubicBezTo>
                  <a:cubicBezTo>
                    <a:pt x="3660" y="4612"/>
                    <a:pt x="7118" y="4937"/>
                    <a:pt x="10627" y="5163"/>
                  </a:cubicBezTo>
                  <a:cubicBezTo>
                    <a:pt x="12356" y="5288"/>
                    <a:pt x="14111" y="5389"/>
                    <a:pt x="15865" y="5464"/>
                  </a:cubicBezTo>
                  <a:cubicBezTo>
                    <a:pt x="17594" y="5539"/>
                    <a:pt x="19349" y="5514"/>
                    <a:pt x="21103" y="5539"/>
                  </a:cubicBezTo>
                  <a:cubicBezTo>
                    <a:pt x="21343" y="5542"/>
                    <a:pt x="21583" y="5544"/>
                    <a:pt x="21823" y="5544"/>
                  </a:cubicBezTo>
                  <a:cubicBezTo>
                    <a:pt x="23337" y="5544"/>
                    <a:pt x="24848" y="5482"/>
                    <a:pt x="26341" y="5439"/>
                  </a:cubicBezTo>
                  <a:cubicBezTo>
                    <a:pt x="28096" y="5363"/>
                    <a:pt x="29850" y="5313"/>
                    <a:pt x="31605" y="5113"/>
                  </a:cubicBezTo>
                  <a:cubicBezTo>
                    <a:pt x="33334" y="4937"/>
                    <a:pt x="35088" y="4662"/>
                    <a:pt x="36768" y="4160"/>
                  </a:cubicBezTo>
                  <a:cubicBezTo>
                    <a:pt x="37620" y="3885"/>
                    <a:pt x="38447" y="3584"/>
                    <a:pt x="39224" y="3133"/>
                  </a:cubicBezTo>
                  <a:cubicBezTo>
                    <a:pt x="39600" y="2907"/>
                    <a:pt x="39976" y="2632"/>
                    <a:pt x="40301" y="2331"/>
                  </a:cubicBezTo>
                  <a:cubicBezTo>
                    <a:pt x="40477" y="2155"/>
                    <a:pt x="40627" y="2005"/>
                    <a:pt x="40753" y="1805"/>
                  </a:cubicBezTo>
                  <a:cubicBezTo>
                    <a:pt x="40803" y="1704"/>
                    <a:pt x="40878" y="1629"/>
                    <a:pt x="40928" y="1504"/>
                  </a:cubicBezTo>
                  <a:lnTo>
                    <a:pt x="41003" y="1353"/>
                  </a:lnTo>
                  <a:lnTo>
                    <a:pt x="41053" y="1278"/>
                  </a:lnTo>
                  <a:lnTo>
                    <a:pt x="41078" y="1254"/>
                  </a:lnTo>
                  <a:lnTo>
                    <a:pt x="41078" y="1254"/>
                  </a:lnTo>
                  <a:cubicBezTo>
                    <a:pt x="41069" y="1262"/>
                    <a:pt x="41065" y="1266"/>
                    <a:pt x="41064" y="1266"/>
                  </a:cubicBezTo>
                  <a:cubicBezTo>
                    <a:pt x="41060" y="1266"/>
                    <a:pt x="41124" y="1180"/>
                    <a:pt x="41103" y="1078"/>
                  </a:cubicBezTo>
                  <a:cubicBezTo>
                    <a:pt x="41016" y="1067"/>
                    <a:pt x="40925" y="1056"/>
                    <a:pt x="40831" y="1045"/>
                  </a:cubicBezTo>
                  <a:lnTo>
                    <a:pt x="40831" y="1045"/>
                  </a:lnTo>
                  <a:cubicBezTo>
                    <a:pt x="40830" y="1047"/>
                    <a:pt x="40829" y="1050"/>
                    <a:pt x="40828" y="1053"/>
                  </a:cubicBezTo>
                  <a:lnTo>
                    <a:pt x="40818" y="1053"/>
                  </a:lnTo>
                  <a:cubicBezTo>
                    <a:pt x="40820" y="1049"/>
                    <a:pt x="40822" y="1047"/>
                    <a:pt x="40824" y="1045"/>
                  </a:cubicBezTo>
                  <a:lnTo>
                    <a:pt x="40824" y="1045"/>
                  </a:lnTo>
                  <a:cubicBezTo>
                    <a:pt x="40826" y="1045"/>
                    <a:pt x="40829" y="1045"/>
                    <a:pt x="40831" y="1045"/>
                  </a:cubicBezTo>
                  <a:lnTo>
                    <a:pt x="40831" y="1045"/>
                  </a:lnTo>
                  <a:cubicBezTo>
                    <a:pt x="40832" y="1041"/>
                    <a:pt x="40832" y="1039"/>
                    <a:pt x="40831" y="1039"/>
                  </a:cubicBezTo>
                  <a:lnTo>
                    <a:pt x="40831" y="1039"/>
                  </a:lnTo>
                  <a:cubicBezTo>
                    <a:pt x="40829" y="1039"/>
                    <a:pt x="40827" y="1041"/>
                    <a:pt x="40824" y="1045"/>
                  </a:cubicBezTo>
                  <a:lnTo>
                    <a:pt x="40824" y="1045"/>
                  </a:lnTo>
                  <a:cubicBezTo>
                    <a:pt x="40490" y="1008"/>
                    <a:pt x="40125" y="977"/>
                    <a:pt x="39775" y="977"/>
                  </a:cubicBezTo>
                  <a:lnTo>
                    <a:pt x="38597" y="1003"/>
                  </a:lnTo>
                  <a:lnTo>
                    <a:pt x="36266" y="1028"/>
                  </a:lnTo>
                  <a:lnTo>
                    <a:pt x="31605" y="1103"/>
                  </a:lnTo>
                  <a:cubicBezTo>
                    <a:pt x="29047" y="1144"/>
                    <a:pt x="26505" y="1185"/>
                    <a:pt x="23967" y="1185"/>
                  </a:cubicBezTo>
                  <a:cubicBezTo>
                    <a:pt x="23397" y="1185"/>
                    <a:pt x="22826" y="1183"/>
                    <a:pt x="22256" y="1178"/>
                  </a:cubicBezTo>
                  <a:cubicBezTo>
                    <a:pt x="21710" y="1174"/>
                    <a:pt x="21164" y="1172"/>
                    <a:pt x="20619" y="1172"/>
                  </a:cubicBezTo>
                  <a:cubicBezTo>
                    <a:pt x="19786" y="1172"/>
                    <a:pt x="18955" y="1175"/>
                    <a:pt x="18125" y="1175"/>
                  </a:cubicBezTo>
                  <a:cubicBezTo>
                    <a:pt x="16383" y="1175"/>
                    <a:pt x="14645" y="1162"/>
                    <a:pt x="12908" y="1078"/>
                  </a:cubicBezTo>
                  <a:cubicBezTo>
                    <a:pt x="9800" y="927"/>
                    <a:pt x="6717" y="551"/>
                    <a:pt x="36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6"/>
          <p:cNvGrpSpPr/>
          <p:nvPr/>
        </p:nvGrpSpPr>
        <p:grpSpPr>
          <a:xfrm rot="-899867">
            <a:off x="4204093" y="2243356"/>
            <a:ext cx="783694" cy="738590"/>
            <a:chOff x="6525464" y="1900345"/>
            <a:chExt cx="563662" cy="531138"/>
          </a:xfrm>
        </p:grpSpPr>
        <p:sp>
          <p:nvSpPr>
            <p:cNvPr id="367" name="Google Shape;367;p6"/>
            <p:cNvSpPr/>
            <p:nvPr/>
          </p:nvSpPr>
          <p:spPr>
            <a:xfrm>
              <a:off x="6525464" y="2012697"/>
              <a:ext cx="486121" cy="418786"/>
            </a:xfrm>
            <a:custGeom>
              <a:avLst/>
              <a:gdLst/>
              <a:ahLst/>
              <a:cxnLst/>
              <a:rect l="l" t="t" r="r" b="b"/>
              <a:pathLst>
                <a:path w="20958" h="18055" extrusionOk="0">
                  <a:moveTo>
                    <a:pt x="12812" y="1437"/>
                  </a:moveTo>
                  <a:cubicBezTo>
                    <a:pt x="13569" y="1437"/>
                    <a:pt x="14327" y="1607"/>
                    <a:pt x="15001" y="1940"/>
                  </a:cubicBezTo>
                  <a:cubicBezTo>
                    <a:pt x="16490" y="2693"/>
                    <a:pt x="17572" y="4119"/>
                    <a:pt x="18042" y="5702"/>
                  </a:cubicBezTo>
                  <a:cubicBezTo>
                    <a:pt x="18653" y="7755"/>
                    <a:pt x="18042" y="9495"/>
                    <a:pt x="16239" y="10640"/>
                  </a:cubicBezTo>
                  <a:cubicBezTo>
                    <a:pt x="13763" y="12207"/>
                    <a:pt x="10628" y="12129"/>
                    <a:pt x="8104" y="13555"/>
                  </a:cubicBezTo>
                  <a:cubicBezTo>
                    <a:pt x="8057" y="13508"/>
                    <a:pt x="7995" y="13445"/>
                    <a:pt x="7932" y="13398"/>
                  </a:cubicBezTo>
                  <a:cubicBezTo>
                    <a:pt x="7948" y="13398"/>
                    <a:pt x="7948" y="13383"/>
                    <a:pt x="7963" y="13383"/>
                  </a:cubicBezTo>
                  <a:cubicBezTo>
                    <a:pt x="8449" y="12928"/>
                    <a:pt x="8904" y="12458"/>
                    <a:pt x="9374" y="12003"/>
                  </a:cubicBezTo>
                  <a:cubicBezTo>
                    <a:pt x="9813" y="11580"/>
                    <a:pt x="10252" y="11172"/>
                    <a:pt x="10691" y="10765"/>
                  </a:cubicBezTo>
                  <a:cubicBezTo>
                    <a:pt x="10910" y="10561"/>
                    <a:pt x="11130" y="10357"/>
                    <a:pt x="11349" y="10154"/>
                  </a:cubicBezTo>
                  <a:cubicBezTo>
                    <a:pt x="11443" y="10075"/>
                    <a:pt x="11819" y="9840"/>
                    <a:pt x="11851" y="9762"/>
                  </a:cubicBezTo>
                  <a:cubicBezTo>
                    <a:pt x="12039" y="9715"/>
                    <a:pt x="12211" y="9558"/>
                    <a:pt x="12211" y="9339"/>
                  </a:cubicBezTo>
                  <a:cubicBezTo>
                    <a:pt x="12211" y="9323"/>
                    <a:pt x="12211" y="9292"/>
                    <a:pt x="12211" y="9276"/>
                  </a:cubicBezTo>
                  <a:cubicBezTo>
                    <a:pt x="12195" y="9009"/>
                    <a:pt x="12007" y="8853"/>
                    <a:pt x="11756" y="8837"/>
                  </a:cubicBezTo>
                  <a:cubicBezTo>
                    <a:pt x="11728" y="8833"/>
                    <a:pt x="11700" y="8831"/>
                    <a:pt x="11672" y="8831"/>
                  </a:cubicBezTo>
                  <a:cubicBezTo>
                    <a:pt x="11262" y="8831"/>
                    <a:pt x="10970" y="9247"/>
                    <a:pt x="10691" y="9511"/>
                  </a:cubicBezTo>
                  <a:cubicBezTo>
                    <a:pt x="10032" y="10122"/>
                    <a:pt x="9405" y="10749"/>
                    <a:pt x="8778" y="11408"/>
                  </a:cubicBezTo>
                  <a:cubicBezTo>
                    <a:pt x="8292" y="11893"/>
                    <a:pt x="7822" y="12395"/>
                    <a:pt x="7368" y="12928"/>
                  </a:cubicBezTo>
                  <a:cubicBezTo>
                    <a:pt x="7274" y="12850"/>
                    <a:pt x="7164" y="12771"/>
                    <a:pt x="7086" y="12709"/>
                  </a:cubicBezTo>
                  <a:cubicBezTo>
                    <a:pt x="7039" y="12662"/>
                    <a:pt x="6976" y="12630"/>
                    <a:pt x="6929" y="12599"/>
                  </a:cubicBezTo>
                  <a:cubicBezTo>
                    <a:pt x="7587" y="12050"/>
                    <a:pt x="8120" y="11188"/>
                    <a:pt x="8637" y="10624"/>
                  </a:cubicBezTo>
                  <a:cubicBezTo>
                    <a:pt x="9060" y="10169"/>
                    <a:pt x="9499" y="9715"/>
                    <a:pt x="9954" y="9276"/>
                  </a:cubicBezTo>
                  <a:cubicBezTo>
                    <a:pt x="10361" y="8884"/>
                    <a:pt x="10785" y="8649"/>
                    <a:pt x="10879" y="8069"/>
                  </a:cubicBezTo>
                  <a:cubicBezTo>
                    <a:pt x="10894" y="7903"/>
                    <a:pt x="10808" y="7723"/>
                    <a:pt x="10634" y="7723"/>
                  </a:cubicBezTo>
                  <a:cubicBezTo>
                    <a:pt x="10627" y="7723"/>
                    <a:pt x="10620" y="7723"/>
                    <a:pt x="10612" y="7724"/>
                  </a:cubicBezTo>
                  <a:cubicBezTo>
                    <a:pt x="9578" y="7771"/>
                    <a:pt x="8606" y="9245"/>
                    <a:pt x="7963" y="9950"/>
                  </a:cubicBezTo>
                  <a:cubicBezTo>
                    <a:pt x="7571" y="10389"/>
                    <a:pt x="7023" y="10906"/>
                    <a:pt x="6600" y="11486"/>
                  </a:cubicBezTo>
                  <a:cubicBezTo>
                    <a:pt x="6850" y="11031"/>
                    <a:pt x="7054" y="10545"/>
                    <a:pt x="7195" y="9981"/>
                  </a:cubicBezTo>
                  <a:cubicBezTo>
                    <a:pt x="7556" y="8680"/>
                    <a:pt x="7713" y="7332"/>
                    <a:pt x="8010" y="6031"/>
                  </a:cubicBezTo>
                  <a:cubicBezTo>
                    <a:pt x="8355" y="4542"/>
                    <a:pt x="8888" y="3053"/>
                    <a:pt x="10220" y="2191"/>
                  </a:cubicBezTo>
                  <a:cubicBezTo>
                    <a:pt x="10984" y="1685"/>
                    <a:pt x="11897" y="1437"/>
                    <a:pt x="12812" y="1437"/>
                  </a:cubicBezTo>
                  <a:close/>
                  <a:moveTo>
                    <a:pt x="5612" y="12834"/>
                  </a:moveTo>
                  <a:cubicBezTo>
                    <a:pt x="6020" y="13085"/>
                    <a:pt x="6412" y="13367"/>
                    <a:pt x="6772" y="13696"/>
                  </a:cubicBezTo>
                  <a:cubicBezTo>
                    <a:pt x="6709" y="13806"/>
                    <a:pt x="6662" y="13915"/>
                    <a:pt x="6662" y="14041"/>
                  </a:cubicBezTo>
                  <a:cubicBezTo>
                    <a:pt x="6427" y="13853"/>
                    <a:pt x="6208" y="13633"/>
                    <a:pt x="6161" y="13586"/>
                  </a:cubicBezTo>
                  <a:cubicBezTo>
                    <a:pt x="6051" y="13477"/>
                    <a:pt x="5816" y="13163"/>
                    <a:pt x="5549" y="12881"/>
                  </a:cubicBezTo>
                  <a:cubicBezTo>
                    <a:pt x="5581" y="12865"/>
                    <a:pt x="5596" y="12850"/>
                    <a:pt x="5612" y="12834"/>
                  </a:cubicBezTo>
                  <a:close/>
                  <a:moveTo>
                    <a:pt x="7180" y="14072"/>
                  </a:moveTo>
                  <a:cubicBezTo>
                    <a:pt x="7195" y="14088"/>
                    <a:pt x="7227" y="14104"/>
                    <a:pt x="7242" y="14119"/>
                  </a:cubicBezTo>
                  <a:cubicBezTo>
                    <a:pt x="7164" y="14182"/>
                    <a:pt x="7117" y="14245"/>
                    <a:pt x="7070" y="14323"/>
                  </a:cubicBezTo>
                  <a:cubicBezTo>
                    <a:pt x="7054" y="14307"/>
                    <a:pt x="7039" y="14307"/>
                    <a:pt x="7023" y="14292"/>
                  </a:cubicBezTo>
                  <a:cubicBezTo>
                    <a:pt x="7039" y="14276"/>
                    <a:pt x="7054" y="14260"/>
                    <a:pt x="7070" y="14245"/>
                  </a:cubicBezTo>
                  <a:cubicBezTo>
                    <a:pt x="7086" y="14229"/>
                    <a:pt x="7101" y="14198"/>
                    <a:pt x="7117" y="14182"/>
                  </a:cubicBezTo>
                  <a:cubicBezTo>
                    <a:pt x="7117" y="14151"/>
                    <a:pt x="7117" y="14135"/>
                    <a:pt x="7117" y="14119"/>
                  </a:cubicBezTo>
                  <a:lnTo>
                    <a:pt x="7133" y="14119"/>
                  </a:lnTo>
                  <a:cubicBezTo>
                    <a:pt x="7148" y="14104"/>
                    <a:pt x="7164" y="14088"/>
                    <a:pt x="7180" y="14072"/>
                  </a:cubicBezTo>
                  <a:close/>
                  <a:moveTo>
                    <a:pt x="4593" y="13336"/>
                  </a:moveTo>
                  <a:cubicBezTo>
                    <a:pt x="4938" y="13774"/>
                    <a:pt x="5377" y="14370"/>
                    <a:pt x="5879" y="14825"/>
                  </a:cubicBezTo>
                  <a:cubicBezTo>
                    <a:pt x="5738" y="14981"/>
                    <a:pt x="5612" y="15169"/>
                    <a:pt x="5455" y="15342"/>
                  </a:cubicBezTo>
                  <a:cubicBezTo>
                    <a:pt x="5346" y="15467"/>
                    <a:pt x="5236" y="15593"/>
                    <a:pt x="5142" y="15718"/>
                  </a:cubicBezTo>
                  <a:cubicBezTo>
                    <a:pt x="5017" y="15452"/>
                    <a:pt x="4860" y="15185"/>
                    <a:pt x="4766" y="14903"/>
                  </a:cubicBezTo>
                  <a:cubicBezTo>
                    <a:pt x="4609" y="14480"/>
                    <a:pt x="4484" y="14025"/>
                    <a:pt x="4358" y="13602"/>
                  </a:cubicBezTo>
                  <a:cubicBezTo>
                    <a:pt x="4437" y="13508"/>
                    <a:pt x="4515" y="13430"/>
                    <a:pt x="4578" y="13351"/>
                  </a:cubicBezTo>
                  <a:cubicBezTo>
                    <a:pt x="4593" y="13351"/>
                    <a:pt x="4593" y="13336"/>
                    <a:pt x="4593" y="13336"/>
                  </a:cubicBezTo>
                  <a:close/>
                  <a:moveTo>
                    <a:pt x="3935" y="14057"/>
                  </a:moveTo>
                  <a:cubicBezTo>
                    <a:pt x="3966" y="14825"/>
                    <a:pt x="4154" y="15702"/>
                    <a:pt x="4609" y="16298"/>
                  </a:cubicBezTo>
                  <a:cubicBezTo>
                    <a:pt x="4452" y="16439"/>
                    <a:pt x="4280" y="16580"/>
                    <a:pt x="4107" y="16690"/>
                  </a:cubicBezTo>
                  <a:cubicBezTo>
                    <a:pt x="3951" y="16000"/>
                    <a:pt x="3684" y="15342"/>
                    <a:pt x="3324" y="14746"/>
                  </a:cubicBezTo>
                  <a:cubicBezTo>
                    <a:pt x="3512" y="14511"/>
                    <a:pt x="3716" y="14276"/>
                    <a:pt x="3935" y="14057"/>
                  </a:cubicBezTo>
                  <a:close/>
                  <a:moveTo>
                    <a:pt x="2916" y="15279"/>
                  </a:moveTo>
                  <a:cubicBezTo>
                    <a:pt x="3073" y="15828"/>
                    <a:pt x="3214" y="16376"/>
                    <a:pt x="3324" y="16925"/>
                  </a:cubicBezTo>
                  <a:cubicBezTo>
                    <a:pt x="3308" y="16926"/>
                    <a:pt x="3292" y="16926"/>
                    <a:pt x="3276" y="16926"/>
                  </a:cubicBezTo>
                  <a:cubicBezTo>
                    <a:pt x="2903" y="16926"/>
                    <a:pt x="2569" y="16748"/>
                    <a:pt x="2524" y="16267"/>
                  </a:cubicBezTo>
                  <a:cubicBezTo>
                    <a:pt x="2509" y="15922"/>
                    <a:pt x="2728" y="15577"/>
                    <a:pt x="2916" y="15279"/>
                  </a:cubicBezTo>
                  <a:close/>
                  <a:moveTo>
                    <a:pt x="12793" y="0"/>
                  </a:moveTo>
                  <a:cubicBezTo>
                    <a:pt x="10898" y="0"/>
                    <a:pt x="9032" y="816"/>
                    <a:pt x="7885" y="2473"/>
                  </a:cubicBezTo>
                  <a:cubicBezTo>
                    <a:pt x="6897" y="3900"/>
                    <a:pt x="6600" y="5639"/>
                    <a:pt x="6333" y="7301"/>
                  </a:cubicBezTo>
                  <a:cubicBezTo>
                    <a:pt x="6114" y="8665"/>
                    <a:pt x="5926" y="10310"/>
                    <a:pt x="5299" y="11643"/>
                  </a:cubicBezTo>
                  <a:cubicBezTo>
                    <a:pt x="5048" y="11674"/>
                    <a:pt x="4860" y="11909"/>
                    <a:pt x="4875" y="12160"/>
                  </a:cubicBezTo>
                  <a:cubicBezTo>
                    <a:pt x="4812" y="12125"/>
                    <a:pt x="4745" y="12108"/>
                    <a:pt x="4678" y="12108"/>
                  </a:cubicBezTo>
                  <a:cubicBezTo>
                    <a:pt x="4562" y="12108"/>
                    <a:pt x="4448" y="12160"/>
                    <a:pt x="4358" y="12270"/>
                  </a:cubicBezTo>
                  <a:cubicBezTo>
                    <a:pt x="4248" y="12411"/>
                    <a:pt x="4233" y="12567"/>
                    <a:pt x="4264" y="12709"/>
                  </a:cubicBezTo>
                  <a:cubicBezTo>
                    <a:pt x="4217" y="12724"/>
                    <a:pt x="4170" y="12740"/>
                    <a:pt x="4123" y="12756"/>
                  </a:cubicBezTo>
                  <a:cubicBezTo>
                    <a:pt x="2603" y="13430"/>
                    <a:pt x="1" y="16611"/>
                    <a:pt x="2383" y="17834"/>
                  </a:cubicBezTo>
                  <a:cubicBezTo>
                    <a:pt x="2689" y="17987"/>
                    <a:pt x="3007" y="18055"/>
                    <a:pt x="3323" y="18055"/>
                  </a:cubicBezTo>
                  <a:cubicBezTo>
                    <a:pt x="3947" y="18055"/>
                    <a:pt x="4564" y="17791"/>
                    <a:pt x="5064" y="17395"/>
                  </a:cubicBezTo>
                  <a:cubicBezTo>
                    <a:pt x="5612" y="16956"/>
                    <a:pt x="6035" y="16408"/>
                    <a:pt x="6490" y="15890"/>
                  </a:cubicBezTo>
                  <a:cubicBezTo>
                    <a:pt x="6662" y="15702"/>
                    <a:pt x="6803" y="15546"/>
                    <a:pt x="6913" y="15389"/>
                  </a:cubicBezTo>
                  <a:cubicBezTo>
                    <a:pt x="6960" y="15405"/>
                    <a:pt x="7007" y="15405"/>
                    <a:pt x="7054" y="15405"/>
                  </a:cubicBezTo>
                  <a:cubicBezTo>
                    <a:pt x="7100" y="15411"/>
                    <a:pt x="7150" y="15415"/>
                    <a:pt x="7203" y="15415"/>
                  </a:cubicBezTo>
                  <a:cubicBezTo>
                    <a:pt x="7278" y="15415"/>
                    <a:pt x="7357" y="15407"/>
                    <a:pt x="7430" y="15389"/>
                  </a:cubicBezTo>
                  <a:cubicBezTo>
                    <a:pt x="7487" y="15411"/>
                    <a:pt x="7550" y="15424"/>
                    <a:pt x="7616" y="15424"/>
                  </a:cubicBezTo>
                  <a:cubicBezTo>
                    <a:pt x="7734" y="15424"/>
                    <a:pt x="7864" y="15385"/>
                    <a:pt x="7995" y="15295"/>
                  </a:cubicBezTo>
                  <a:cubicBezTo>
                    <a:pt x="11255" y="13006"/>
                    <a:pt x="16051" y="13743"/>
                    <a:pt x="18700" y="10404"/>
                  </a:cubicBezTo>
                  <a:cubicBezTo>
                    <a:pt x="20957" y="7567"/>
                    <a:pt x="19327" y="3241"/>
                    <a:pt x="16678" y="1266"/>
                  </a:cubicBezTo>
                  <a:cubicBezTo>
                    <a:pt x="15542" y="425"/>
                    <a:pt x="14160" y="0"/>
                    <a:pt x="127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6583263" y="2063306"/>
              <a:ext cx="77379" cy="46042"/>
            </a:xfrm>
            <a:custGeom>
              <a:avLst/>
              <a:gdLst/>
              <a:ahLst/>
              <a:cxnLst/>
              <a:rect l="l" t="t" r="r" b="b"/>
              <a:pathLst>
                <a:path w="3336" h="1985" extrusionOk="0">
                  <a:moveTo>
                    <a:pt x="1000" y="0"/>
                  </a:moveTo>
                  <a:cubicBezTo>
                    <a:pt x="614" y="0"/>
                    <a:pt x="248" y="250"/>
                    <a:pt x="142" y="636"/>
                  </a:cubicBezTo>
                  <a:cubicBezTo>
                    <a:pt x="1" y="1122"/>
                    <a:pt x="299" y="1545"/>
                    <a:pt x="738" y="1702"/>
                  </a:cubicBezTo>
                  <a:cubicBezTo>
                    <a:pt x="1318" y="1921"/>
                    <a:pt x="1913" y="1953"/>
                    <a:pt x="2525" y="1984"/>
                  </a:cubicBezTo>
                  <a:cubicBezTo>
                    <a:pt x="2530" y="1984"/>
                    <a:pt x="2536" y="1984"/>
                    <a:pt x="2542" y="1984"/>
                  </a:cubicBezTo>
                  <a:cubicBezTo>
                    <a:pt x="3170" y="1984"/>
                    <a:pt x="3335" y="1135"/>
                    <a:pt x="2838" y="808"/>
                  </a:cubicBezTo>
                  <a:cubicBezTo>
                    <a:pt x="2321" y="479"/>
                    <a:pt x="1804" y="181"/>
                    <a:pt x="1208" y="25"/>
                  </a:cubicBezTo>
                  <a:cubicBezTo>
                    <a:pt x="1139" y="8"/>
                    <a:pt x="1069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6661426" y="1973986"/>
              <a:ext cx="56387" cy="43073"/>
            </a:xfrm>
            <a:custGeom>
              <a:avLst/>
              <a:gdLst/>
              <a:ahLst/>
              <a:cxnLst/>
              <a:rect l="l" t="t" r="r" b="b"/>
              <a:pathLst>
                <a:path w="2431" h="1857" extrusionOk="0">
                  <a:moveTo>
                    <a:pt x="629" y="1"/>
                  </a:moveTo>
                  <a:cubicBezTo>
                    <a:pt x="291" y="1"/>
                    <a:pt x="0" y="333"/>
                    <a:pt x="111" y="678"/>
                  </a:cubicBezTo>
                  <a:cubicBezTo>
                    <a:pt x="236" y="1117"/>
                    <a:pt x="565" y="1399"/>
                    <a:pt x="941" y="1603"/>
                  </a:cubicBezTo>
                  <a:cubicBezTo>
                    <a:pt x="1112" y="1750"/>
                    <a:pt x="1323" y="1857"/>
                    <a:pt x="1545" y="1857"/>
                  </a:cubicBezTo>
                  <a:cubicBezTo>
                    <a:pt x="1630" y="1857"/>
                    <a:pt x="1717" y="1841"/>
                    <a:pt x="1803" y="1807"/>
                  </a:cubicBezTo>
                  <a:cubicBezTo>
                    <a:pt x="2180" y="1666"/>
                    <a:pt x="2430" y="1352"/>
                    <a:pt x="2368" y="945"/>
                  </a:cubicBezTo>
                  <a:cubicBezTo>
                    <a:pt x="2321" y="568"/>
                    <a:pt x="1992" y="255"/>
                    <a:pt x="1600" y="255"/>
                  </a:cubicBezTo>
                  <a:lnTo>
                    <a:pt x="1553" y="255"/>
                  </a:lnTo>
                  <a:cubicBezTo>
                    <a:pt x="1506" y="239"/>
                    <a:pt x="1443" y="224"/>
                    <a:pt x="1380" y="224"/>
                  </a:cubicBezTo>
                  <a:cubicBezTo>
                    <a:pt x="1318" y="224"/>
                    <a:pt x="1271" y="208"/>
                    <a:pt x="1224" y="192"/>
                  </a:cubicBezTo>
                  <a:cubicBezTo>
                    <a:pt x="1114" y="145"/>
                    <a:pt x="957" y="83"/>
                    <a:pt x="769" y="20"/>
                  </a:cubicBezTo>
                  <a:cubicBezTo>
                    <a:pt x="722" y="7"/>
                    <a:pt x="675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6814135" y="1900345"/>
              <a:ext cx="41102" cy="67080"/>
            </a:xfrm>
            <a:custGeom>
              <a:avLst/>
              <a:gdLst/>
              <a:ahLst/>
              <a:cxnLst/>
              <a:rect l="l" t="t" r="r" b="b"/>
              <a:pathLst>
                <a:path w="1772" h="2892" extrusionOk="0">
                  <a:moveTo>
                    <a:pt x="802" y="0"/>
                  </a:moveTo>
                  <a:cubicBezTo>
                    <a:pt x="585" y="0"/>
                    <a:pt x="377" y="138"/>
                    <a:pt x="298" y="373"/>
                  </a:cubicBezTo>
                  <a:cubicBezTo>
                    <a:pt x="141" y="844"/>
                    <a:pt x="204" y="1361"/>
                    <a:pt x="110" y="1831"/>
                  </a:cubicBezTo>
                  <a:cubicBezTo>
                    <a:pt x="0" y="2333"/>
                    <a:pt x="282" y="2819"/>
                    <a:pt x="815" y="2881"/>
                  </a:cubicBezTo>
                  <a:cubicBezTo>
                    <a:pt x="857" y="2888"/>
                    <a:pt x="899" y="2891"/>
                    <a:pt x="940" y="2891"/>
                  </a:cubicBezTo>
                  <a:cubicBezTo>
                    <a:pt x="1379" y="2891"/>
                    <a:pt x="1771" y="2523"/>
                    <a:pt x="1771" y="2051"/>
                  </a:cubicBezTo>
                  <a:cubicBezTo>
                    <a:pt x="1756" y="1408"/>
                    <a:pt x="1677" y="624"/>
                    <a:pt x="1176" y="154"/>
                  </a:cubicBezTo>
                  <a:cubicBezTo>
                    <a:pt x="1065" y="49"/>
                    <a:pt x="932" y="0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970462" y="1971295"/>
              <a:ext cx="55042" cy="65062"/>
            </a:xfrm>
            <a:custGeom>
              <a:avLst/>
              <a:gdLst/>
              <a:ahLst/>
              <a:cxnLst/>
              <a:rect l="l" t="t" r="r" b="b"/>
              <a:pathLst>
                <a:path w="2373" h="2805" extrusionOk="0">
                  <a:moveTo>
                    <a:pt x="1866" y="1"/>
                  </a:moveTo>
                  <a:cubicBezTo>
                    <a:pt x="1787" y="1"/>
                    <a:pt x="1702" y="23"/>
                    <a:pt x="1615" y="73"/>
                  </a:cubicBezTo>
                  <a:cubicBezTo>
                    <a:pt x="1285" y="261"/>
                    <a:pt x="1019" y="434"/>
                    <a:pt x="752" y="731"/>
                  </a:cubicBezTo>
                  <a:cubicBezTo>
                    <a:pt x="486" y="1029"/>
                    <a:pt x="141" y="1390"/>
                    <a:pt x="63" y="1782"/>
                  </a:cubicBezTo>
                  <a:cubicBezTo>
                    <a:pt x="0" y="2111"/>
                    <a:pt x="78" y="2424"/>
                    <a:pt x="345" y="2628"/>
                  </a:cubicBezTo>
                  <a:cubicBezTo>
                    <a:pt x="491" y="2737"/>
                    <a:pt x="679" y="2804"/>
                    <a:pt x="866" y="2804"/>
                  </a:cubicBezTo>
                  <a:cubicBezTo>
                    <a:pt x="1001" y="2804"/>
                    <a:pt x="1136" y="2770"/>
                    <a:pt x="1254" y="2691"/>
                  </a:cubicBezTo>
                  <a:cubicBezTo>
                    <a:pt x="1599" y="2471"/>
                    <a:pt x="1834" y="2079"/>
                    <a:pt x="2006" y="1703"/>
                  </a:cubicBezTo>
                  <a:cubicBezTo>
                    <a:pt x="2085" y="1531"/>
                    <a:pt x="2179" y="1358"/>
                    <a:pt x="2242" y="1186"/>
                  </a:cubicBezTo>
                  <a:cubicBezTo>
                    <a:pt x="2304" y="998"/>
                    <a:pt x="2304" y="810"/>
                    <a:pt x="2336" y="622"/>
                  </a:cubicBezTo>
                  <a:cubicBezTo>
                    <a:pt x="2373" y="301"/>
                    <a:pt x="2158" y="1"/>
                    <a:pt x="18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7020979" y="2104870"/>
              <a:ext cx="65108" cy="40545"/>
            </a:xfrm>
            <a:custGeom>
              <a:avLst/>
              <a:gdLst/>
              <a:ahLst/>
              <a:cxnLst/>
              <a:rect l="l" t="t" r="r" b="b"/>
              <a:pathLst>
                <a:path w="2807" h="1748" extrusionOk="0">
                  <a:moveTo>
                    <a:pt x="1900" y="0"/>
                  </a:moveTo>
                  <a:cubicBezTo>
                    <a:pt x="1827" y="0"/>
                    <a:pt x="1752" y="11"/>
                    <a:pt x="1678" y="35"/>
                  </a:cubicBezTo>
                  <a:cubicBezTo>
                    <a:pt x="1223" y="192"/>
                    <a:pt x="565" y="270"/>
                    <a:pt x="236" y="647"/>
                  </a:cubicBezTo>
                  <a:cubicBezTo>
                    <a:pt x="48" y="866"/>
                    <a:pt x="1" y="1227"/>
                    <a:pt x="236" y="1430"/>
                  </a:cubicBezTo>
                  <a:cubicBezTo>
                    <a:pt x="531" y="1685"/>
                    <a:pt x="911" y="1747"/>
                    <a:pt x="1292" y="1747"/>
                  </a:cubicBezTo>
                  <a:cubicBezTo>
                    <a:pt x="1498" y="1747"/>
                    <a:pt x="1705" y="1729"/>
                    <a:pt x="1897" y="1712"/>
                  </a:cubicBezTo>
                  <a:cubicBezTo>
                    <a:pt x="2399" y="1665"/>
                    <a:pt x="2807" y="1289"/>
                    <a:pt x="2728" y="756"/>
                  </a:cubicBezTo>
                  <a:cubicBezTo>
                    <a:pt x="2675" y="345"/>
                    <a:pt x="2307" y="0"/>
                    <a:pt x="19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6997367" y="2251247"/>
              <a:ext cx="91759" cy="51748"/>
            </a:xfrm>
            <a:custGeom>
              <a:avLst/>
              <a:gdLst/>
              <a:ahLst/>
              <a:cxnLst/>
              <a:rect l="l" t="t" r="r" b="b"/>
              <a:pathLst>
                <a:path w="3956" h="2231" extrusionOk="0">
                  <a:moveTo>
                    <a:pt x="1073" y="1"/>
                  </a:moveTo>
                  <a:cubicBezTo>
                    <a:pt x="887" y="1"/>
                    <a:pt x="710" y="19"/>
                    <a:pt x="549" y="57"/>
                  </a:cubicBezTo>
                  <a:cubicBezTo>
                    <a:pt x="157" y="151"/>
                    <a:pt x="0" y="699"/>
                    <a:pt x="313" y="982"/>
                  </a:cubicBezTo>
                  <a:cubicBezTo>
                    <a:pt x="611" y="1264"/>
                    <a:pt x="987" y="1420"/>
                    <a:pt x="1364" y="1624"/>
                  </a:cubicBezTo>
                  <a:cubicBezTo>
                    <a:pt x="1740" y="1828"/>
                    <a:pt x="2132" y="2094"/>
                    <a:pt x="2555" y="2204"/>
                  </a:cubicBezTo>
                  <a:cubicBezTo>
                    <a:pt x="2623" y="2222"/>
                    <a:pt x="2691" y="2231"/>
                    <a:pt x="2757" y="2231"/>
                  </a:cubicBezTo>
                  <a:cubicBezTo>
                    <a:pt x="3435" y="2231"/>
                    <a:pt x="3956" y="1338"/>
                    <a:pt x="3370" y="809"/>
                  </a:cubicBezTo>
                  <a:cubicBezTo>
                    <a:pt x="2848" y="338"/>
                    <a:pt x="1880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6910112" y="2342353"/>
              <a:ext cx="45091" cy="67010"/>
            </a:xfrm>
            <a:custGeom>
              <a:avLst/>
              <a:gdLst/>
              <a:ahLst/>
              <a:cxnLst/>
              <a:rect l="l" t="t" r="r" b="b"/>
              <a:pathLst>
                <a:path w="1944" h="2889" extrusionOk="0">
                  <a:moveTo>
                    <a:pt x="468" y="1"/>
                  </a:moveTo>
                  <a:cubicBezTo>
                    <a:pt x="295" y="1"/>
                    <a:pt x="133" y="107"/>
                    <a:pt x="79" y="282"/>
                  </a:cubicBezTo>
                  <a:cubicBezTo>
                    <a:pt x="79" y="298"/>
                    <a:pt x="63" y="345"/>
                    <a:pt x="32" y="439"/>
                  </a:cubicBezTo>
                  <a:cubicBezTo>
                    <a:pt x="0" y="565"/>
                    <a:pt x="32" y="706"/>
                    <a:pt x="63" y="831"/>
                  </a:cubicBezTo>
                  <a:cubicBezTo>
                    <a:pt x="79" y="941"/>
                    <a:pt x="63" y="862"/>
                    <a:pt x="79" y="1003"/>
                  </a:cubicBezTo>
                  <a:cubicBezTo>
                    <a:pt x="79" y="1082"/>
                    <a:pt x="94" y="1176"/>
                    <a:pt x="94" y="1254"/>
                  </a:cubicBezTo>
                  <a:cubicBezTo>
                    <a:pt x="94" y="1270"/>
                    <a:pt x="110" y="1333"/>
                    <a:pt x="110" y="1348"/>
                  </a:cubicBezTo>
                  <a:cubicBezTo>
                    <a:pt x="110" y="1427"/>
                    <a:pt x="126" y="1489"/>
                    <a:pt x="141" y="1568"/>
                  </a:cubicBezTo>
                  <a:cubicBezTo>
                    <a:pt x="141" y="1568"/>
                    <a:pt x="141" y="1615"/>
                    <a:pt x="157" y="1662"/>
                  </a:cubicBezTo>
                  <a:cubicBezTo>
                    <a:pt x="157" y="1693"/>
                    <a:pt x="157" y="1724"/>
                    <a:pt x="157" y="1724"/>
                  </a:cubicBezTo>
                  <a:cubicBezTo>
                    <a:pt x="157" y="1818"/>
                    <a:pt x="173" y="1913"/>
                    <a:pt x="188" y="1991"/>
                  </a:cubicBezTo>
                  <a:cubicBezTo>
                    <a:pt x="235" y="2242"/>
                    <a:pt x="345" y="2461"/>
                    <a:pt x="502" y="2649"/>
                  </a:cubicBezTo>
                  <a:cubicBezTo>
                    <a:pt x="641" y="2817"/>
                    <a:pt x="827" y="2889"/>
                    <a:pt x="1014" y="2889"/>
                  </a:cubicBezTo>
                  <a:cubicBezTo>
                    <a:pt x="1354" y="2889"/>
                    <a:pt x="1702" y="2653"/>
                    <a:pt x="1803" y="2320"/>
                  </a:cubicBezTo>
                  <a:cubicBezTo>
                    <a:pt x="1944" y="1803"/>
                    <a:pt x="1615" y="1286"/>
                    <a:pt x="1348" y="878"/>
                  </a:cubicBezTo>
                  <a:cubicBezTo>
                    <a:pt x="1303" y="810"/>
                    <a:pt x="1290" y="789"/>
                    <a:pt x="1292" y="789"/>
                  </a:cubicBezTo>
                  <a:lnTo>
                    <a:pt x="1292" y="789"/>
                  </a:lnTo>
                  <a:cubicBezTo>
                    <a:pt x="1295" y="789"/>
                    <a:pt x="1337" y="845"/>
                    <a:pt x="1339" y="845"/>
                  </a:cubicBezTo>
                  <a:cubicBezTo>
                    <a:pt x="1341" y="845"/>
                    <a:pt x="1332" y="830"/>
                    <a:pt x="1301" y="784"/>
                  </a:cubicBezTo>
                  <a:cubicBezTo>
                    <a:pt x="1257" y="725"/>
                    <a:pt x="1212" y="679"/>
                    <a:pt x="1181" y="622"/>
                  </a:cubicBezTo>
                  <a:lnTo>
                    <a:pt x="1181" y="622"/>
                  </a:lnTo>
                  <a:cubicBezTo>
                    <a:pt x="1186" y="628"/>
                    <a:pt x="1190" y="633"/>
                    <a:pt x="1191" y="633"/>
                  </a:cubicBezTo>
                  <a:cubicBezTo>
                    <a:pt x="1191" y="633"/>
                    <a:pt x="1187" y="627"/>
                    <a:pt x="1176" y="612"/>
                  </a:cubicBezTo>
                  <a:lnTo>
                    <a:pt x="1176" y="612"/>
                  </a:lnTo>
                  <a:cubicBezTo>
                    <a:pt x="1177" y="615"/>
                    <a:pt x="1179" y="618"/>
                    <a:pt x="1181" y="622"/>
                  </a:cubicBezTo>
                  <a:lnTo>
                    <a:pt x="1181" y="622"/>
                  </a:lnTo>
                  <a:cubicBezTo>
                    <a:pt x="1167" y="604"/>
                    <a:pt x="1144" y="573"/>
                    <a:pt x="1144" y="565"/>
                  </a:cubicBezTo>
                  <a:cubicBezTo>
                    <a:pt x="1113" y="518"/>
                    <a:pt x="1082" y="486"/>
                    <a:pt x="1066" y="439"/>
                  </a:cubicBezTo>
                  <a:cubicBezTo>
                    <a:pt x="988" y="314"/>
                    <a:pt x="925" y="204"/>
                    <a:pt x="800" y="126"/>
                  </a:cubicBezTo>
                  <a:cubicBezTo>
                    <a:pt x="737" y="94"/>
                    <a:pt x="706" y="63"/>
                    <a:pt x="690" y="63"/>
                  </a:cubicBezTo>
                  <a:cubicBezTo>
                    <a:pt x="619" y="21"/>
                    <a:pt x="543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6912292" y="2372528"/>
              <a:ext cx="371" cy="1299"/>
            </a:xfrm>
            <a:custGeom>
              <a:avLst/>
              <a:gdLst/>
              <a:ahLst/>
              <a:cxnLst/>
              <a:rect l="l" t="t" r="r" b="b"/>
              <a:pathLst>
                <a:path w="16" h="56" extrusionOk="0">
                  <a:moveTo>
                    <a:pt x="0" y="0"/>
                  </a:moveTo>
                  <a:cubicBezTo>
                    <a:pt x="0" y="5"/>
                    <a:pt x="2" y="10"/>
                    <a:pt x="4" y="15"/>
                  </a:cubicBezTo>
                  <a:lnTo>
                    <a:pt x="4" y="15"/>
                  </a:lnTo>
                  <a:cubicBezTo>
                    <a:pt x="3" y="11"/>
                    <a:pt x="2" y="6"/>
                    <a:pt x="0" y="0"/>
                  </a:cubicBezTo>
                  <a:close/>
                  <a:moveTo>
                    <a:pt x="4" y="15"/>
                  </a:moveTo>
                  <a:lnTo>
                    <a:pt x="4" y="15"/>
                  </a:lnTo>
                  <a:cubicBezTo>
                    <a:pt x="12" y="45"/>
                    <a:pt x="14" y="56"/>
                    <a:pt x="15" y="56"/>
                  </a:cubicBezTo>
                  <a:cubicBezTo>
                    <a:pt x="16" y="56"/>
                    <a:pt x="16" y="52"/>
                    <a:pt x="16" y="47"/>
                  </a:cubicBezTo>
                  <a:cubicBezTo>
                    <a:pt x="16" y="37"/>
                    <a:pt x="9" y="26"/>
                    <a:pt x="4" y="15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6798131" y="2379533"/>
              <a:ext cx="36370" cy="51493"/>
            </a:xfrm>
            <a:custGeom>
              <a:avLst/>
              <a:gdLst/>
              <a:ahLst/>
              <a:cxnLst/>
              <a:rect l="l" t="t" r="r" b="b"/>
              <a:pathLst>
                <a:path w="1568" h="2220" extrusionOk="0">
                  <a:moveTo>
                    <a:pt x="600" y="0"/>
                  </a:moveTo>
                  <a:cubicBezTo>
                    <a:pt x="481" y="0"/>
                    <a:pt x="366" y="55"/>
                    <a:pt x="314" y="168"/>
                  </a:cubicBezTo>
                  <a:cubicBezTo>
                    <a:pt x="173" y="435"/>
                    <a:pt x="157" y="780"/>
                    <a:pt x="126" y="1109"/>
                  </a:cubicBezTo>
                  <a:cubicBezTo>
                    <a:pt x="0" y="1328"/>
                    <a:pt x="16" y="1642"/>
                    <a:pt x="142" y="1846"/>
                  </a:cubicBezTo>
                  <a:cubicBezTo>
                    <a:pt x="266" y="2082"/>
                    <a:pt x="518" y="2219"/>
                    <a:pt x="781" y="2219"/>
                  </a:cubicBezTo>
                  <a:cubicBezTo>
                    <a:pt x="850" y="2219"/>
                    <a:pt x="920" y="2210"/>
                    <a:pt x="988" y="2190"/>
                  </a:cubicBezTo>
                  <a:cubicBezTo>
                    <a:pt x="1270" y="2112"/>
                    <a:pt x="1474" y="1861"/>
                    <a:pt x="1521" y="1579"/>
                  </a:cubicBezTo>
                  <a:cubicBezTo>
                    <a:pt x="1568" y="1313"/>
                    <a:pt x="1458" y="1093"/>
                    <a:pt x="1286" y="937"/>
                  </a:cubicBezTo>
                  <a:cubicBezTo>
                    <a:pt x="1239" y="842"/>
                    <a:pt x="1192" y="733"/>
                    <a:pt x="1145" y="623"/>
                  </a:cubicBezTo>
                  <a:cubicBezTo>
                    <a:pt x="1066" y="435"/>
                    <a:pt x="1004" y="247"/>
                    <a:pt x="863" y="106"/>
                  </a:cubicBezTo>
                  <a:cubicBezTo>
                    <a:pt x="793" y="36"/>
                    <a:pt x="695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570553" y="2203630"/>
              <a:ext cx="48918" cy="28136"/>
            </a:xfrm>
            <a:custGeom>
              <a:avLst/>
              <a:gdLst/>
              <a:ahLst/>
              <a:cxnLst/>
              <a:rect l="l" t="t" r="r" b="b"/>
              <a:pathLst>
                <a:path w="2109" h="1213" extrusionOk="0">
                  <a:moveTo>
                    <a:pt x="1463" y="1"/>
                  </a:moveTo>
                  <a:cubicBezTo>
                    <a:pt x="1410" y="1"/>
                    <a:pt x="1356" y="8"/>
                    <a:pt x="1301" y="25"/>
                  </a:cubicBezTo>
                  <a:cubicBezTo>
                    <a:pt x="1098" y="72"/>
                    <a:pt x="909" y="56"/>
                    <a:pt x="706" y="103"/>
                  </a:cubicBezTo>
                  <a:cubicBezTo>
                    <a:pt x="502" y="135"/>
                    <a:pt x="361" y="213"/>
                    <a:pt x="157" y="276"/>
                  </a:cubicBezTo>
                  <a:cubicBezTo>
                    <a:pt x="16" y="323"/>
                    <a:pt x="0" y="511"/>
                    <a:pt x="126" y="589"/>
                  </a:cubicBezTo>
                  <a:cubicBezTo>
                    <a:pt x="282" y="699"/>
                    <a:pt x="424" y="824"/>
                    <a:pt x="612" y="903"/>
                  </a:cubicBezTo>
                  <a:cubicBezTo>
                    <a:pt x="784" y="997"/>
                    <a:pt x="972" y="1028"/>
                    <a:pt x="1160" y="1122"/>
                  </a:cubicBezTo>
                  <a:cubicBezTo>
                    <a:pt x="1256" y="1184"/>
                    <a:pt x="1359" y="1213"/>
                    <a:pt x="1460" y="1213"/>
                  </a:cubicBezTo>
                  <a:cubicBezTo>
                    <a:pt x="1741" y="1213"/>
                    <a:pt x="2008" y="995"/>
                    <a:pt x="2054" y="683"/>
                  </a:cubicBezTo>
                  <a:cubicBezTo>
                    <a:pt x="2108" y="330"/>
                    <a:pt x="1809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6"/>
          <p:cNvGrpSpPr/>
          <p:nvPr/>
        </p:nvGrpSpPr>
        <p:grpSpPr>
          <a:xfrm>
            <a:off x="7037115" y="4677709"/>
            <a:ext cx="1745583" cy="230173"/>
            <a:chOff x="1394800" y="3522000"/>
            <a:chExt cx="1048650" cy="138275"/>
          </a:xfrm>
        </p:grpSpPr>
        <p:sp>
          <p:nvSpPr>
            <p:cNvPr id="379" name="Google Shape;379;p6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6"/>
          <p:cNvSpPr txBox="1"/>
          <p:nvPr/>
        </p:nvSpPr>
        <p:spPr>
          <a:xfrm>
            <a:off x="2643993" y="2982689"/>
            <a:ext cx="156658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>
                <a:solidFill>
                  <a:srgbClr val="000000"/>
                </a:solidFill>
                <a:latin typeface="Itim"/>
                <a:ea typeface="Itim"/>
                <a:cs typeface="Itim"/>
                <a:sym typeface="Itim"/>
              </a:rPr>
              <a:t>LINKS PARA QUE ACCEDAN A MAYOR INFORMACIÓN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70B499"/>
      </a:dk1>
      <a:lt1>
        <a:srgbClr val="FFFFFF"/>
      </a:lt1>
      <a:dk2>
        <a:srgbClr val="000000"/>
      </a:dk2>
      <a:lt2>
        <a:srgbClr val="EEEEEE"/>
      </a:lt2>
      <a:accent1>
        <a:srgbClr val="8ADEBD"/>
      </a:accent1>
      <a:accent2>
        <a:srgbClr val="CAFFCA"/>
      </a:accent2>
      <a:accent3>
        <a:srgbClr val="AAFFE0"/>
      </a:accent3>
      <a:accent4>
        <a:srgbClr val="A8E3D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1053</Words>
  <Application>Microsoft Office PowerPoint</Application>
  <PresentationFormat>Presentación en pantalla (16:9)</PresentationFormat>
  <Paragraphs>86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Itim</vt:lpstr>
      <vt:lpstr>Online Notebook by Slidesgo</vt:lpstr>
      <vt:lpstr>CITAR EN CHICAGO</vt:lpstr>
      <vt:lpstr>¿QUÉ ES UNA CITA?  “Corresponde a la formulación de una idea dentro del trabajo académico que realizamos, cuya finalidad es evidenciar que esta pertenece a otro autor. Esto significa que tomamos prestada una idea que resulta relevante para nuestro propósito”. (Duoc, 2018.) </vt:lpstr>
      <vt:lpstr>Al escribir un informe académico, tomas ideas o complementas las tuyas con otras de distintos autores, páginas web, vídeos en YouTube o incluso podcast que has escuchado. Pero… ¿por qué debo citar?</vt:lpstr>
      <vt:lpstr>Presentación de PowerPoint</vt:lpstr>
      <vt:lpstr>—Universidad de Alicante. Manual de chicago.</vt:lpstr>
      <vt:lpstr>CITAS EN CHICAGO</vt:lpstr>
      <vt:lpstr>MÁS EJEMPLOS </vt:lpstr>
      <vt:lpstr>NOTAS</vt:lpstr>
      <vt:lpstr>Referencias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CITAR EN CHICAGO</dc:title>
  <dc:creator>usuario</dc:creator>
  <cp:lastModifiedBy>María Paz Medina González (maria.medina.g)</cp:lastModifiedBy>
  <cp:revision>4</cp:revision>
  <dcterms:modified xsi:type="dcterms:W3CDTF">2023-10-06T14:07:29Z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0x0101006702C716E50A2249B8F0A6B0D728B42C</vt:lpwstr>
  </property>
</Properties>
</file>