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77" r:id="rId1"/>
  </p:sldMasterIdLst>
  <p:notesMasterIdLst>
    <p:notesMasterId r:id="rId46"/>
  </p:notesMasterIdLst>
  <p:sldIdLst>
    <p:sldId id="257" r:id="rId2"/>
    <p:sldId id="258" r:id="rId3"/>
    <p:sldId id="259" r:id="rId4"/>
    <p:sldId id="260" r:id="rId5"/>
    <p:sldId id="264" r:id="rId6"/>
    <p:sldId id="261" r:id="rId7"/>
    <p:sldId id="262" r:id="rId8"/>
    <p:sldId id="263" r:id="rId9"/>
    <p:sldId id="265" r:id="rId10"/>
    <p:sldId id="266" r:id="rId11"/>
    <p:sldId id="269" r:id="rId12"/>
    <p:sldId id="270" r:id="rId13"/>
    <p:sldId id="267" r:id="rId14"/>
    <p:sldId id="268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18"/>
  </p:normalViewPr>
  <p:slideViewPr>
    <p:cSldViewPr>
      <p:cViewPr varScale="1">
        <p:scale>
          <a:sx n="117" d="100"/>
          <a:sy n="117" d="100"/>
        </p:scale>
        <p:origin x="148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A6F08964-184A-938A-3F0A-AD353A044A2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11701E5E-4FC1-3C9A-05FD-00CD3CE2FA0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19AC6702-6346-9B3F-50B9-37537D50FBB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1" name="Rectangle 5">
            <a:extLst>
              <a:ext uri="{FF2B5EF4-FFF2-40B4-BE49-F238E27FC236}">
                <a16:creationId xmlns:a16="http://schemas.microsoft.com/office/drawing/2014/main" id="{9A1FD023-DBDF-BEEF-C1BF-B33DD609588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91142" name="Rectangle 6">
            <a:extLst>
              <a:ext uri="{FF2B5EF4-FFF2-40B4-BE49-F238E27FC236}">
                <a16:creationId xmlns:a16="http://schemas.microsoft.com/office/drawing/2014/main" id="{3ADF6200-57AD-18F5-C4BD-C5DA7552DEC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1143" name="Rectangle 7">
            <a:extLst>
              <a:ext uri="{FF2B5EF4-FFF2-40B4-BE49-F238E27FC236}">
                <a16:creationId xmlns:a16="http://schemas.microsoft.com/office/drawing/2014/main" id="{67313021-E4DF-DB4B-B58E-CEB65B40F6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7F076C4-91B7-F143-A62F-94115788EC20}" type="slidenum">
              <a:rPr lang="es-ES" altLang="es-CL"/>
              <a:pPr/>
              <a:t>‹Nº›</a:t>
            </a:fld>
            <a:endParaRPr lang="es-ES" alt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A125B6B-4B0B-BD5A-CA3B-4BD45BDC4772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798479B0-6183-DD04-8E2F-AA4C874998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0" name="Rectangle 4">
                <a:extLst>
                  <a:ext uri="{FF2B5EF4-FFF2-40B4-BE49-F238E27FC236}">
                    <a16:creationId xmlns:a16="http://schemas.microsoft.com/office/drawing/2014/main" id="{1271148B-2F7F-90E9-3C7F-8CAEE7C17C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CL">
                  <a:latin typeface="Tahoma" charset="0"/>
                </a:endParaRPr>
              </a:p>
            </p:txBody>
          </p:sp>
          <p:sp>
            <p:nvSpPr>
              <p:cNvPr id="11" name="Rectangle 5">
                <a:extLst>
                  <a:ext uri="{FF2B5EF4-FFF2-40B4-BE49-F238E27FC236}">
                    <a16:creationId xmlns:a16="http://schemas.microsoft.com/office/drawing/2014/main" id="{5D612600-512A-B831-1A1C-2393BF02AB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CL">
                  <a:latin typeface="Tahoma" charset="0"/>
                </a:endParaRPr>
              </a:p>
            </p:txBody>
          </p:sp>
        </p:grpSp>
        <p:grpSp>
          <p:nvGrpSpPr>
            <p:cNvPr id="4" name="Group 6">
              <a:extLst>
                <a:ext uri="{FF2B5EF4-FFF2-40B4-BE49-F238E27FC236}">
                  <a16:creationId xmlns:a16="http://schemas.microsoft.com/office/drawing/2014/main" id="{BBD08A25-50AB-7259-9BAC-E23C152BD7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80B4EF6-BAF3-FE1D-6CE4-EFFB60457F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CL">
                  <a:latin typeface="Tahoma" charset="0"/>
                </a:endParaRP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74878EC-5A82-8712-E1E2-AD81FD6656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CL">
                  <a:latin typeface="Tahoma" charset="0"/>
                </a:endParaRPr>
              </a:p>
            </p:txBody>
          </p:sp>
        </p:grpSp>
        <p:sp>
          <p:nvSpPr>
            <p:cNvPr id="5" name="Rectangle 9">
              <a:extLst>
                <a:ext uri="{FF2B5EF4-FFF2-40B4-BE49-F238E27FC236}">
                  <a16:creationId xmlns:a16="http://schemas.microsoft.com/office/drawing/2014/main" id="{E50A7145-2B5B-EDF9-B5EA-E07ACA404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CL">
                <a:latin typeface="Tahoma" charset="0"/>
              </a:endParaRPr>
            </a:p>
          </p:txBody>
        </p:sp>
        <p:sp>
          <p:nvSpPr>
            <p:cNvPr id="6" name="Rectangle 10">
              <a:extLst>
                <a:ext uri="{FF2B5EF4-FFF2-40B4-BE49-F238E27FC236}">
                  <a16:creationId xmlns:a16="http://schemas.microsoft.com/office/drawing/2014/main" id="{1EFD8B6C-C701-02ED-E365-1AB5581E0C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CL">
                <a:latin typeface="Tahoma" charset="0"/>
              </a:endParaRPr>
            </a:p>
          </p:txBody>
        </p:sp>
        <p:sp>
          <p:nvSpPr>
            <p:cNvPr id="7" name="Rectangle 11">
              <a:extLst>
                <a:ext uri="{FF2B5EF4-FFF2-40B4-BE49-F238E27FC236}">
                  <a16:creationId xmlns:a16="http://schemas.microsoft.com/office/drawing/2014/main" id="{0DFCAB60-8D74-B145-CC65-CC96B91A35D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CL">
                <a:latin typeface="Tahoma" charset="0"/>
              </a:endParaRPr>
            </a:p>
          </p:txBody>
        </p:sp>
      </p:grpSp>
      <p:sp>
        <p:nvSpPr>
          <p:cNvPr id="4711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4711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CFCA0F01-A32B-9BCB-008F-27A9EC242F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61E26B60-8170-3E76-DDC2-494BBF1EAE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4" name="Rectangle 16">
            <a:extLst>
              <a:ext uri="{FF2B5EF4-FFF2-40B4-BE49-F238E27FC236}">
                <a16:creationId xmlns:a16="http://schemas.microsoft.com/office/drawing/2014/main" id="{E7EA0EC2-287F-4624-4A9B-8E65259662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A5495E2-7757-A243-BE2E-0C459DD8B032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4135713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9AF0CD4-FB1B-1FBF-E307-E2B7ACD1B8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91D5D446-64EE-12F1-6EDC-B2A5CC8E65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7374863A-A318-56DE-1935-606F028FE3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39F6A3-D8DA-4647-AE7F-1E9E10B9A976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956735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C449EE3D-4DB3-C0EB-B42D-1D5080861D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95727434-9F39-B56A-336C-06CDB92F70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B3160BD7-70D0-101E-02CE-DCC7B21F82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B506AE-8E51-804A-827C-4D146222AC04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426928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72323957-DBC2-4360-0DCE-185C8B50AC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52FCB510-9C23-A270-B7E6-EEE3AFE819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E8D51B87-AD9D-A14A-EA94-1D826CD4D8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91D13E-0015-6848-B5F2-3826BE4CD235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276143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279F09A-21B6-1CF0-E371-A657ED86E5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B022BE7F-CAB3-A5A7-E9AC-CDDB76E922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4AB805D7-D29E-FF91-9F50-E685CCE74C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4B8B27-A11D-624B-A044-C2DF59B8EA3F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202196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2EA5DEFD-ECB7-C829-7D1F-A4CA2BD075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34A555E2-0B24-8DF5-6C7A-120826C08C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58492D70-C506-E344-E742-8EC68E17B0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D18F56-7CCE-EE44-BA20-1B7F18B8B9BD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792790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F9F3C12A-7E1E-7BF4-C130-0917EAF189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31F50C3E-065B-9B78-BDE9-76A675B515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965CCEF6-0299-3041-32EE-1E36BD0D08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F1616A-CCC2-4C41-87A9-5346BF1DABBA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653351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732BEEED-F318-ADEB-3A23-53215D8D5F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EF69895F-2F6F-1931-8A72-77E54F01C8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31AFB75C-67E0-3D20-6FAB-3B3B39D0C0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823676-7C3B-9942-BD1E-CDC97620E327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804856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A1F93523-F8A2-1D3D-777B-69A491282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B50E9829-9E04-9857-7519-CD903EE28F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47089C71-C8C0-DCBD-61D6-84C05C2B46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59FB44-C70B-B546-8208-5601F27B90C7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851602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B6474005-5C8F-56BA-0161-231A6049BB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980F45B4-6B60-FE48-0BC4-B15574D268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DB9622E8-F404-5A86-12C6-9C760E7B6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BCE379-FB4F-B346-96D9-2B2D07F87DDA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943064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B8CDB0E7-C147-6E70-B8C9-745AF41D8D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AFBA1425-C0BD-623C-E5AB-88693794D7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E216BB42-CAD6-5028-F8B4-FC21B20597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9B16E5-43A1-B149-9524-F0CBC1BFD5CB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469767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C281E65A-27B8-42C6-620E-9C60A34E0417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s-CL" sz="2400">
              <a:latin typeface="Tahoma" charset="0"/>
            </a:endParaRP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49A56F19-D96F-3777-2617-E8A34B1E23A1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s-CL" sz="2400">
              <a:latin typeface="Tahoma" charset="0"/>
            </a:endParaRP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5BF576E1-E795-BEE3-9308-A66236A578B3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s-CL" sz="2400">
              <a:latin typeface="Tahoma" charset="0"/>
            </a:endParaRPr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79E5C732-E400-E6F5-7C86-3F3228F3029E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s-CL" sz="2400">
              <a:latin typeface="Tahoma" charset="0"/>
            </a:endParaRPr>
          </a:p>
        </p:txBody>
      </p:sp>
      <p:sp>
        <p:nvSpPr>
          <p:cNvPr id="46086" name="Rectangle 6">
            <a:extLst>
              <a:ext uri="{FF2B5EF4-FFF2-40B4-BE49-F238E27FC236}">
                <a16:creationId xmlns:a16="http://schemas.microsoft.com/office/drawing/2014/main" id="{AA3B7902-8E38-4864-662B-ABA2B79AC04E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s-CL" sz="2400">
              <a:latin typeface="Tahoma" charset="0"/>
            </a:endParaRPr>
          </a:p>
        </p:txBody>
      </p:sp>
      <p:sp>
        <p:nvSpPr>
          <p:cNvPr id="46087" name="Rectangle 7">
            <a:extLst>
              <a:ext uri="{FF2B5EF4-FFF2-40B4-BE49-F238E27FC236}">
                <a16:creationId xmlns:a16="http://schemas.microsoft.com/office/drawing/2014/main" id="{DE692D7F-8966-0E08-403B-E0777C20A79F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s-CL" sz="2400">
              <a:latin typeface="Tahoma" charset="0"/>
            </a:endParaRPr>
          </a:p>
        </p:txBody>
      </p:sp>
      <p:sp>
        <p:nvSpPr>
          <p:cNvPr id="46088" name="Rectangle 8">
            <a:extLst>
              <a:ext uri="{FF2B5EF4-FFF2-40B4-BE49-F238E27FC236}">
                <a16:creationId xmlns:a16="http://schemas.microsoft.com/office/drawing/2014/main" id="{4DC8DCAA-FBE2-9FAC-F010-1768871C0B80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s-CL" sz="2400">
              <a:latin typeface="Tahoma" charset="0"/>
            </a:endParaRPr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BD8CA303-5D54-DB91-A65C-CB1F54F014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L"/>
              <a:t>Haga clic para cambiar el estilo de título	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AFECBFC0-E17A-7A8B-5379-CEAEFE8FB2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L"/>
              <a:t>Haga clic para modificar el estilo de texto del patrón</a:t>
            </a:r>
          </a:p>
          <a:p>
            <a:pPr lvl="1"/>
            <a:r>
              <a:rPr lang="es-ES" altLang="es-CL"/>
              <a:t>Segundo nivel</a:t>
            </a:r>
          </a:p>
          <a:p>
            <a:pPr lvl="2"/>
            <a:r>
              <a:rPr lang="es-ES" altLang="es-CL"/>
              <a:t>Tercer nivel</a:t>
            </a:r>
          </a:p>
          <a:p>
            <a:pPr lvl="3"/>
            <a:r>
              <a:rPr lang="es-ES" altLang="es-CL"/>
              <a:t>Cuarto nivel</a:t>
            </a:r>
          </a:p>
          <a:p>
            <a:pPr lvl="4"/>
            <a:r>
              <a:rPr lang="es-ES" altLang="es-CL"/>
              <a:t>Quinto nivel</a:t>
            </a:r>
          </a:p>
        </p:txBody>
      </p:sp>
      <p:sp>
        <p:nvSpPr>
          <p:cNvPr id="46091" name="Rectangle 11">
            <a:extLst>
              <a:ext uri="{FF2B5EF4-FFF2-40B4-BE49-F238E27FC236}">
                <a16:creationId xmlns:a16="http://schemas.microsoft.com/office/drawing/2014/main" id="{C8339EC6-6B46-AAF7-3879-EB52CB46849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6092" name="Rectangle 12">
            <a:extLst>
              <a:ext uri="{FF2B5EF4-FFF2-40B4-BE49-F238E27FC236}">
                <a16:creationId xmlns:a16="http://schemas.microsoft.com/office/drawing/2014/main" id="{C361A01A-EFF7-6AF2-7475-F8CEF85768C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6093" name="Rectangle 13">
            <a:extLst>
              <a:ext uri="{FF2B5EF4-FFF2-40B4-BE49-F238E27FC236}">
                <a16:creationId xmlns:a16="http://schemas.microsoft.com/office/drawing/2014/main" id="{4F90FA84-D9E3-3A48-684A-CE74D1C732F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2126B07-A3F1-E440-80E6-767EA50BF83B}" type="slidenum">
              <a:rPr lang="es-ES" altLang="es-CL"/>
              <a:pPr/>
              <a:t>‹Nº›</a:t>
            </a:fld>
            <a:endParaRPr lang="es-ES" alt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69A7FB2-8DEC-FE88-EDE8-6B62F035648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71550" y="1341438"/>
            <a:ext cx="7772400" cy="2592387"/>
          </a:xfrm>
        </p:spPr>
        <p:txBody>
          <a:bodyPr/>
          <a:lstStyle/>
          <a:p>
            <a:pPr algn="ctr" eaLnBrk="1" hangingPunct="1"/>
            <a:r>
              <a:rPr lang="es-ES" altLang="es-CL"/>
              <a:t>Desarrollo de las funciones </a:t>
            </a:r>
            <a:br>
              <a:rPr lang="es-ES" altLang="es-CL"/>
            </a:br>
            <a:r>
              <a:rPr lang="es-ES" altLang="es-CL"/>
              <a:t>del pensamiento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E4F9A65-1EFE-F5A9-741C-209D018353B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47813" y="4365625"/>
            <a:ext cx="6400800" cy="1371600"/>
          </a:xfrm>
        </p:spPr>
        <p:txBody>
          <a:bodyPr/>
          <a:lstStyle/>
          <a:p>
            <a:pPr eaLnBrk="1" hangingPunct="1"/>
            <a:r>
              <a:rPr lang="es-ES" altLang="es-CL" sz="3600" b="1">
                <a:solidFill>
                  <a:srgbClr val="1F4081"/>
                </a:solidFill>
              </a:rPr>
              <a:t>El Mapa Cognitivo</a:t>
            </a:r>
          </a:p>
        </p:txBody>
      </p:sp>
      <p:pic>
        <p:nvPicPr>
          <p:cNvPr id="2" name="Imagen 1" descr="logo_CS_400">
            <a:extLst>
              <a:ext uri="{FF2B5EF4-FFF2-40B4-BE49-F238E27FC236}">
                <a16:creationId xmlns:a16="http://schemas.microsoft.com/office/drawing/2014/main" id="{751854C1-FDFF-5005-956B-45FD1AB9F9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31863"/>
            <a:ext cx="1867535" cy="105029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450BD2C-1C1D-F5FD-33CB-6ED2BEA734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473075"/>
            <a:ext cx="50466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s-MX" altLang="es-CL" sz="4400">
                <a:solidFill>
                  <a:srgbClr val="1A12B6"/>
                </a:solidFill>
                <a:latin typeface="Arial Narrow" panose="020B0604020202020204" pitchFamily="34" charset="0"/>
              </a:rPr>
              <a:t>Parámetro 7: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1DEC30A4-2896-73EE-59AA-F7B2DA193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2349500"/>
            <a:ext cx="81534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99"/>
              </a:buClr>
              <a:buSzPct val="125000"/>
              <a:buFontTx/>
              <a:buChar char="•"/>
            </a:pPr>
            <a:r>
              <a:rPr lang="es-MX" altLang="es-CL" sz="2800">
                <a:latin typeface="Arial" panose="020B0604020202020204" pitchFamily="34" charset="0"/>
              </a:rPr>
              <a:t>Rapidez + precisión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99"/>
              </a:buClr>
              <a:buSzPct val="125000"/>
            </a:pPr>
            <a:r>
              <a:rPr lang="es-MX" altLang="es-CL" sz="2800">
                <a:latin typeface="Arial" panose="020B0604020202020204" pitchFamily="34" charset="0"/>
              </a:rPr>
              <a:t>+ percepción subjetiva del esfuerzo.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99"/>
              </a:buClr>
              <a:buSzPct val="125000"/>
              <a:buFontTx/>
              <a:buChar char="•"/>
            </a:pPr>
            <a:endParaRPr lang="es-MX" altLang="es-CL" sz="2800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99"/>
              </a:buClr>
              <a:buSzPct val="125000"/>
              <a:buFontTx/>
              <a:buChar char="•"/>
            </a:pPr>
            <a:r>
              <a:rPr lang="es-MX" altLang="es-CL" sz="2800">
                <a:latin typeface="Arial" panose="020B0604020202020204" pitchFamily="34" charset="0"/>
              </a:rPr>
              <a:t>También depende de factores afectivos + motivacionales.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99"/>
              </a:buClr>
              <a:buSzPct val="125000"/>
              <a:buFontTx/>
              <a:buChar char="•"/>
            </a:pPr>
            <a:endParaRPr lang="es-MX" altLang="es-CL" sz="2800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99"/>
              </a:buClr>
              <a:buSzPct val="125000"/>
            </a:pPr>
            <a:endParaRPr lang="es-MX" altLang="es-CL" sz="2800">
              <a:latin typeface="Arial" panose="020B0604020202020204" pitchFamily="34" charset="0"/>
            </a:endParaRPr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9DD954CA-DFB0-1C0C-A8F7-F786C1A4B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2133600"/>
            <a:ext cx="8280400" cy="3816350"/>
          </a:xfrm>
          <a:prstGeom prst="rect">
            <a:avLst/>
          </a:prstGeom>
          <a:noFill/>
          <a:ln w="3810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12293" name="Oval 5">
            <a:extLst>
              <a:ext uri="{FF2B5EF4-FFF2-40B4-BE49-F238E27FC236}">
                <a16:creationId xmlns:a16="http://schemas.microsoft.com/office/drawing/2014/main" id="{0593B1E3-1C72-AA86-6064-927A959BE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04813"/>
            <a:ext cx="4175125" cy="1250950"/>
          </a:xfrm>
          <a:prstGeom prst="ellipse">
            <a:avLst/>
          </a:prstGeom>
          <a:solidFill>
            <a:srgbClr val="CCFFFF"/>
          </a:solidFill>
          <a:ln w="38100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s-MX" altLang="es-CL" sz="3600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s-MX" altLang="es-CL" sz="4000" b="1">
                <a:solidFill>
                  <a:srgbClr val="1A12B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EFICIENCIA</a:t>
            </a:r>
          </a:p>
          <a:p>
            <a:pPr algn="ctr" eaLnBrk="1" hangingPunct="1"/>
            <a:endParaRPr lang="es-ES" altLang="es-CL" sz="4000" b="1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FDDDAE5-E6A1-FAAB-1D3A-735FF45383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92163"/>
          </a:xfrm>
        </p:spPr>
        <p:txBody>
          <a:bodyPr/>
          <a:lstStyle/>
          <a:p>
            <a:pPr eaLnBrk="1" hangingPunct="1"/>
            <a:r>
              <a:rPr lang="es-ES" altLang="es-CL" sz="3200"/>
              <a:t>Funciones Cognitivas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E7A4EE0-9B35-600F-B49B-128746812B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54562"/>
          </a:xfrm>
        </p:spPr>
        <p:txBody>
          <a:bodyPr/>
          <a:lstStyle/>
          <a:p>
            <a:pPr eaLnBrk="1" hangingPunct="1"/>
            <a:r>
              <a:rPr lang="es-ES" altLang="es-CL"/>
              <a:t>Definición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" altLang="es-CL" i="1"/>
              <a:t>“Estructuras psicológicas interiorizadas que incluyen un complejo de componentes interdependientes que se expresan en un patrón distinguible de conducta dada”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 i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C367FD43-9B77-FE82-9122-EDA6274462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1100137"/>
          </a:xfrm>
        </p:spPr>
        <p:txBody>
          <a:bodyPr/>
          <a:lstStyle/>
          <a:p>
            <a:pPr eaLnBrk="1" hangingPunct="1"/>
            <a:r>
              <a:rPr lang="es-ES" altLang="es-CL" sz="3600"/>
              <a:t>Funciones Cognitivas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325CDD2-1AE2-95BD-BE42-61686813B8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ES" altLang="es-CL" sz="2400"/>
              <a:t>Componentes básicos:</a:t>
            </a:r>
          </a:p>
          <a:p>
            <a:pPr lvl="1" eaLnBrk="1" hangingPunct="1">
              <a:lnSpc>
                <a:spcPct val="90000"/>
              </a:lnSpc>
            </a:pPr>
            <a:r>
              <a:rPr lang="es-ES" altLang="es-CL" sz="2000"/>
              <a:t>Capacidad (CA): característica innata o una habilidad adquirida del sujeto que hace posible tener éxito en una tarea dada o realizar en un nivel dado de complejidad</a:t>
            </a:r>
          </a:p>
          <a:p>
            <a:pPr lvl="1" eaLnBrk="1" hangingPunct="1">
              <a:lnSpc>
                <a:spcPct val="90000"/>
              </a:lnSpc>
            </a:pPr>
            <a:r>
              <a:rPr lang="es-ES" altLang="es-CL" sz="2000"/>
              <a:t>Necesidad (NE): sistema psicológico energizador internalizado, orientado a la función. Provoca la acción en el individuo.</a:t>
            </a:r>
          </a:p>
          <a:p>
            <a:pPr lvl="1" eaLnBrk="1" hangingPunct="1">
              <a:lnSpc>
                <a:spcPct val="90000"/>
              </a:lnSpc>
            </a:pPr>
            <a:r>
              <a:rPr lang="es-ES" altLang="es-CL" sz="2000"/>
              <a:t>Orientación (OR): componente direccional de la función cognitiva. Determina hacia donde se dirigen los esfuerzos.</a:t>
            </a:r>
          </a:p>
          <a:p>
            <a:pPr lvl="1" eaLnBrk="1" hangingPunct="1">
              <a:lnSpc>
                <a:spcPct val="90000"/>
              </a:lnSpc>
            </a:pPr>
            <a:r>
              <a:rPr lang="es-ES" altLang="es-CL" sz="2000"/>
              <a:t>Operación (OP): conducta interiorizada o exteriorizada, un método de acción o un proceso de ejecución por el cual el individuo elabora configuraciones de estímulos internos y externos</a:t>
            </a:r>
          </a:p>
          <a:p>
            <a:pPr eaLnBrk="1" hangingPunct="1">
              <a:lnSpc>
                <a:spcPct val="90000"/>
              </a:lnSpc>
            </a:pPr>
            <a:endParaRPr lang="es-ES" altLang="es-CL" sz="2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53ED8A5-3B1B-E15D-6B6C-824847663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371600"/>
            <a:ext cx="8001000" cy="420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s-ES" altLang="es-CL" sz="2900">
                <a:latin typeface="Times New Roman" panose="02020603050405020304" pitchFamily="18" charset="0"/>
              </a:rPr>
              <a:t>  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</a:pPr>
            <a:r>
              <a:rPr lang="es-ES" altLang="es-CL" sz="2800">
                <a:latin typeface="Arial" panose="020B0604020202020204" pitchFamily="34" charset="0"/>
              </a:rPr>
              <a:t>  </a:t>
            </a:r>
            <a:r>
              <a:rPr lang="es-ES" altLang="es-CL" sz="2400">
                <a:solidFill>
                  <a:srgbClr val="003399"/>
                </a:solidFill>
                <a:latin typeface="Arial" panose="020B0604020202020204" pitchFamily="34" charset="0"/>
              </a:rPr>
              <a:t>“</a:t>
            </a:r>
            <a:r>
              <a:rPr lang="es-ES" altLang="es-CL" sz="2400" b="1">
                <a:solidFill>
                  <a:srgbClr val="003399"/>
                </a:solidFill>
                <a:latin typeface="Arial" panose="020B0604020202020204" pitchFamily="34" charset="0"/>
              </a:rPr>
              <a:t>Las funciones cognitivas son las condiciones mentales esenciales para la existencia de operaciones del pensamiento y de cualquier otra función del comportamiento. 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</a:pPr>
            <a:r>
              <a:rPr lang="es-ES" altLang="es-CL" sz="2400" b="1">
                <a:solidFill>
                  <a:srgbClr val="003399"/>
                </a:solidFill>
                <a:latin typeface="Arial" panose="020B0604020202020204" pitchFamily="34" charset="0"/>
              </a:rPr>
              <a:t>    Las funciones cognitivas se definen como condiciones en base a las cuales se realizan las operaciones mentales” 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es-ES" altLang="es-CL" sz="2400" b="1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s-ES" altLang="es-CL" sz="2800" b="1">
                <a:latin typeface="Arial" panose="020B0604020202020204" pitchFamily="34" charset="0"/>
              </a:rPr>
              <a:t>    </a:t>
            </a:r>
            <a:r>
              <a:rPr lang="es-ES" altLang="es-CL" sz="2000" b="1">
                <a:latin typeface="Arial" panose="020B0604020202020204" pitchFamily="34" charset="0"/>
              </a:rPr>
              <a:t>Se presentan en tres momentos del acto mental: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s-ES" altLang="es-CL" sz="2000" b="1">
                <a:latin typeface="Arial" panose="020B0604020202020204" pitchFamily="34" charset="0"/>
              </a:rPr>
              <a:t>1.- </a:t>
            </a:r>
            <a:r>
              <a:rPr lang="es-ES" altLang="es-CL" sz="2000" b="1">
                <a:solidFill>
                  <a:srgbClr val="003399"/>
                </a:solidFill>
                <a:latin typeface="Arial" panose="020B0604020202020204" pitchFamily="34" charset="0"/>
              </a:rPr>
              <a:t>Fase de Entrada       :</a:t>
            </a:r>
            <a:r>
              <a:rPr lang="es-ES" altLang="es-CL" sz="2000" b="1">
                <a:latin typeface="Arial" panose="020B0604020202020204" pitchFamily="34" charset="0"/>
              </a:rPr>
              <a:t> reunir toda la información necesaria.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s-ES" altLang="es-CL" sz="2000" b="1">
                <a:latin typeface="Arial" panose="020B0604020202020204" pitchFamily="34" charset="0"/>
              </a:rPr>
              <a:t>2.- </a:t>
            </a:r>
            <a:r>
              <a:rPr lang="es-ES" altLang="es-CL" sz="2000" b="1">
                <a:solidFill>
                  <a:srgbClr val="003399"/>
                </a:solidFill>
                <a:latin typeface="Arial" panose="020B0604020202020204" pitchFamily="34" charset="0"/>
              </a:rPr>
              <a:t>Fase de Elaboración:</a:t>
            </a:r>
            <a:r>
              <a:rPr lang="es-ES" altLang="es-CL" sz="2000" b="1">
                <a:latin typeface="Arial" panose="020B0604020202020204" pitchFamily="34" charset="0"/>
              </a:rPr>
              <a:t> utilizar la información recogida.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s-ES" altLang="es-CL" sz="2000" b="1">
                <a:latin typeface="Arial" panose="020B0604020202020204" pitchFamily="34" charset="0"/>
              </a:rPr>
              <a:t>3.- </a:t>
            </a:r>
            <a:r>
              <a:rPr lang="es-ES" altLang="es-CL" sz="2000" b="1">
                <a:solidFill>
                  <a:srgbClr val="003399"/>
                </a:solidFill>
                <a:latin typeface="Arial" panose="020B0604020202020204" pitchFamily="34" charset="0"/>
              </a:rPr>
              <a:t>Fase de Salida          :</a:t>
            </a:r>
            <a:r>
              <a:rPr lang="es-ES" altLang="es-CL" sz="2000" b="1">
                <a:latin typeface="Arial" panose="020B0604020202020204" pitchFamily="34" charset="0"/>
              </a:rPr>
              <a:t> expresar la solución de problemas.</a:t>
            </a:r>
            <a:r>
              <a:rPr lang="es-ES" altLang="es-CL" sz="2400" b="1">
                <a:latin typeface="Arial" panose="020B0604020202020204" pitchFamily="34" charset="0"/>
              </a:rPr>
              <a:t> </a:t>
            </a:r>
          </a:p>
          <a:p>
            <a:pPr algn="r" eaLnBrk="1" hangingPunct="1">
              <a:lnSpc>
                <a:spcPct val="80000"/>
              </a:lnSpc>
              <a:spcBef>
                <a:spcPct val="20000"/>
              </a:spcBef>
            </a:pPr>
            <a:endParaRPr lang="es-ES" altLang="es-CL" sz="2400" b="1" i="1">
              <a:latin typeface="Arial" panose="020B0604020202020204" pitchFamily="34" charset="0"/>
            </a:endParaRPr>
          </a:p>
          <a:p>
            <a:pPr algn="r" eaLnBrk="1" hangingPunct="1">
              <a:lnSpc>
                <a:spcPct val="80000"/>
              </a:lnSpc>
              <a:spcBef>
                <a:spcPct val="20000"/>
              </a:spcBef>
            </a:pPr>
            <a:endParaRPr lang="es-ES" altLang="es-CL" i="1">
              <a:latin typeface="Times New Roman" panose="02020603050405020304" pitchFamily="18" charset="0"/>
            </a:endParaRPr>
          </a:p>
          <a:p>
            <a:pPr algn="r" eaLnBrk="1" hangingPunct="1">
              <a:lnSpc>
                <a:spcPct val="75000"/>
              </a:lnSpc>
              <a:spcBef>
                <a:spcPct val="20000"/>
              </a:spcBef>
            </a:pPr>
            <a:endParaRPr lang="es-MX" altLang="es-CL" sz="1400">
              <a:latin typeface="Times New Roman" panose="02020603050405020304" pitchFamily="18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1B14DD0E-E9F9-5D03-91AD-7592200ACF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28600"/>
            <a:ext cx="5791200" cy="1066800"/>
          </a:xfrm>
          <a:prstGeom prst="rect">
            <a:avLst/>
          </a:prstGeom>
          <a:solidFill>
            <a:srgbClr val="CCFFFF"/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s-MX" sz="320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Las Funciones Cognitivas</a:t>
            </a:r>
            <a:endParaRPr lang="es-ES" sz="3200">
              <a:solidFill>
                <a:srgbClr val="0033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8E8343FC-8350-5A89-3CCC-5B215A548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404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s-ES" altLang="es-CL" sz="3200" b="1">
                <a:solidFill>
                  <a:srgbClr val="003399"/>
                </a:solidFill>
                <a:latin typeface="Arial" panose="020B0604020202020204" pitchFamily="34" charset="0"/>
              </a:rPr>
              <a:t>Complejidad</a:t>
            </a:r>
            <a:r>
              <a:rPr lang="es-ES" altLang="es-CL" sz="4400" b="1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s-ES" altLang="es-CL" sz="3200" b="1">
                <a:solidFill>
                  <a:srgbClr val="003399"/>
                </a:solidFill>
                <a:latin typeface="Arial" panose="020B0604020202020204" pitchFamily="34" charset="0"/>
              </a:rPr>
              <a:t>- Abstracción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4B6F5C97-A043-15EB-FF7E-8386FE9FC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>
                <a:srgbClr val="0099FF"/>
              </a:buClr>
              <a:buSzPct val="60000"/>
              <a:buFont typeface="Wingdings" pitchFamily="2" charset="2"/>
              <a:buChar char="v"/>
            </a:pPr>
            <a:r>
              <a:rPr lang="es-ES" altLang="es-CL" sz="2000" b="1">
                <a:latin typeface="Arial" panose="020B0604020202020204" pitchFamily="34" charset="0"/>
              </a:rPr>
              <a:t>Mi tía cocina 2 Kg. de arroz cada día. Compró arroz para seis semanas, pero regaló 3 Kg. a una vecina. ¿Cuántos días va a poder cocinar arroz?</a:t>
            </a:r>
          </a:p>
          <a:p>
            <a:pPr algn="just" eaLnBrk="1" hangingPunct="1">
              <a:spcBef>
                <a:spcPct val="20000"/>
              </a:spcBef>
              <a:buClr>
                <a:srgbClr val="0099FF"/>
              </a:buClr>
              <a:buSzPct val="60000"/>
              <a:buFont typeface="Wingdings" pitchFamily="2" charset="2"/>
              <a:buChar char="v"/>
            </a:pPr>
            <a:endParaRPr lang="es-ES" altLang="es-CL" sz="2000" b="1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20000"/>
              </a:spcBef>
              <a:buClr>
                <a:srgbClr val="0099FF"/>
              </a:buClr>
              <a:buSzPct val="60000"/>
              <a:buFont typeface="Wingdings" pitchFamily="2" charset="2"/>
              <a:buNone/>
            </a:pPr>
            <a:endParaRPr lang="es-ES" altLang="es-CL" sz="2000" b="1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20000"/>
              </a:spcBef>
              <a:buClr>
                <a:srgbClr val="0099FF"/>
              </a:buClr>
              <a:buSzPct val="60000"/>
              <a:buFont typeface="Wingdings" pitchFamily="2" charset="2"/>
              <a:buChar char="v"/>
            </a:pPr>
            <a:r>
              <a:rPr lang="es-ES" altLang="es-CL" sz="2000" b="1">
                <a:latin typeface="Arial" panose="020B0604020202020204" pitchFamily="34" charset="0"/>
              </a:rPr>
              <a:t>En una escuela, van a regalar libros de cuentos. El primer día le reparten 45 libros al 2º año básico y luego 40 libros al 3º. El segundo día es el turno del 4º y 5º año básico, a cada curso les corresponden 42 y 38 libros respectivamente. El último día es el turno del 6º año, que recibe 44 libros. ¿cuántos libros reciben en total?, ¿cuál es el curso que más libros obtiene?      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7CC555F4-D576-772E-EEEB-EE78A7304F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549275"/>
            <a:ext cx="6913563" cy="1152525"/>
          </a:xfrm>
          <a:prstGeom prst="rect">
            <a:avLst/>
          </a:prstGeom>
          <a:noFill/>
          <a:ln w="38100">
            <a:solidFill>
              <a:srgbClr val="00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A373FBF4-42D1-BBFE-DB9F-F580E4F59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3429000"/>
            <a:ext cx="8280400" cy="2806700"/>
          </a:xfrm>
          <a:prstGeom prst="rect">
            <a:avLst/>
          </a:prstGeom>
          <a:noFill/>
          <a:ln w="38100">
            <a:solidFill>
              <a:srgbClr val="00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FB88C739-5D36-F2E8-6BC5-29DD848496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916113"/>
            <a:ext cx="8280400" cy="1225550"/>
          </a:xfrm>
          <a:prstGeom prst="rect">
            <a:avLst/>
          </a:prstGeom>
          <a:noFill/>
          <a:ln w="38100">
            <a:solidFill>
              <a:srgbClr val="00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8CA4F92-F357-402A-A071-6BBFB10F5C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CL" sz="3600">
                <a:latin typeface="Arial Narrow" panose="020B0604020202020204" pitchFamily="34" charset="0"/>
              </a:rPr>
              <a:t>Función cognitiva deficiente</a:t>
            </a:r>
            <a:br>
              <a:rPr lang="es-ES" altLang="es-CL" sz="3600">
                <a:latin typeface="Arial Narrow" panose="020B0604020202020204" pitchFamily="34" charset="0"/>
              </a:rPr>
            </a:br>
            <a:r>
              <a:rPr lang="es-ES" altLang="es-CL" sz="3600">
                <a:latin typeface="Arial Narrow" panose="020B0604020202020204" pitchFamily="34" charset="0"/>
              </a:rPr>
              <a:t>fase de entrada del acto mental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8FEFFED-EB84-29A0-13CA-75B737A5984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3429000"/>
            <a:ext cx="3392488" cy="31607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s-ES" altLang="es-CL" sz="3200">
                <a:latin typeface="Arial Narrow" panose="020B0604020202020204" pitchFamily="34" charset="0"/>
              </a:rPr>
              <a:t>conceptualización</a:t>
            </a: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ABD3EAAD-D016-E0FB-5856-C8331DD9EB1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3468688"/>
            <a:ext cx="3160713" cy="33893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s-ES" altLang="es-CL" sz="3200">
                <a:latin typeface="Arial Narrow" panose="020B0604020202020204" pitchFamily="34" charset="0"/>
              </a:rPr>
              <a:t>  Causas asociadas que la provocan</a:t>
            </a:r>
          </a:p>
        </p:txBody>
      </p:sp>
      <p:sp>
        <p:nvSpPr>
          <p:cNvPr id="18437" name="AutoShape 5">
            <a:extLst>
              <a:ext uri="{FF2B5EF4-FFF2-40B4-BE49-F238E27FC236}">
                <a16:creationId xmlns:a16="http://schemas.microsoft.com/office/drawing/2014/main" id="{DA872E2B-27A5-4755-D9A6-E90FA5945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209800"/>
            <a:ext cx="485775" cy="976313"/>
          </a:xfrm>
          <a:prstGeom prst="downArrow">
            <a:avLst>
              <a:gd name="adj1" fmla="val 50000"/>
              <a:gd name="adj2" fmla="val 50245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18438" name="AutoShape 6">
            <a:extLst>
              <a:ext uri="{FF2B5EF4-FFF2-40B4-BE49-F238E27FC236}">
                <a16:creationId xmlns:a16="http://schemas.microsoft.com/office/drawing/2014/main" id="{4A33DBCE-1257-9CF0-06F8-4D414BAC5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2362200"/>
            <a:ext cx="1214438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F7FF0201-E475-2684-2A78-411CC348CF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1066800"/>
            <a:ext cx="7793038" cy="1287463"/>
          </a:xfrm>
        </p:spPr>
        <p:txBody>
          <a:bodyPr/>
          <a:lstStyle/>
          <a:p>
            <a:pPr eaLnBrk="1" hangingPunct="1"/>
            <a: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altLang="es-CL" sz="36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Percepción borrosa y confusa</a:t>
            </a:r>
            <a:b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4606AB52-61D8-7171-5369-C77D393DCA4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22860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Estímulos percibidos de modo incompleto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 o con pobreza de detalles, con falta de 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detalles y/o con una delimitación imprecisa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de sus límites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BC2407CA-7D99-E0CD-8A3D-1DD93B0495B3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5143500" y="2017713"/>
            <a:ext cx="3811588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objetivo mal definido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falta de necesidad intrínseca de concentración 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relativa extrañeza y/o complejidad de la tarea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FD8FA88B-6749-7DA1-EEBE-9119BEBFCB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1752600"/>
            <a:ext cx="7488238" cy="685800"/>
          </a:xfrm>
        </p:spPr>
        <p:txBody>
          <a:bodyPr/>
          <a:lstStyle/>
          <a:p>
            <a:pPr eaLnBrk="1" hangingPunct="1"/>
            <a: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ES" altLang="es-CL" sz="36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Comportamiento exploratorio</a:t>
            </a:r>
            <a:br>
              <a:rPr lang="es-ES" altLang="es-CL" sz="36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r>
              <a:rPr lang="es-ES" altLang="es-CL" sz="36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  impulsivo y asistemático</a:t>
            </a:r>
            <a:b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063E8A9-BCE5-7DAC-9D76-DAB6BE4FF98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286000"/>
            <a:ext cx="3962400" cy="4114800"/>
          </a:xfrm>
        </p:spPr>
        <p:txBody>
          <a:bodyPr/>
          <a:lstStyle/>
          <a:p>
            <a:pPr eaLnBrk="1" fontAlgn="b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altLang="es-CL" sz="2500">
                <a:latin typeface="Arial Narrow" panose="020B0604020202020204" pitchFamily="34" charset="0"/>
                <a:cs typeface="Arial" panose="020B0604020202020204" pitchFamily="34" charset="0"/>
              </a:rPr>
              <a:t>    dificultad para sistematizar la exploración de los estímulos, o para dirigir la atención a éstos conforme a un plan u orden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ES" altLang="es-CL" sz="2500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46152A86-BC5B-D12C-234B-063C28A0B549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2057400"/>
            <a:ext cx="3810000" cy="4114800"/>
          </a:xfrm>
        </p:spPr>
        <p:txBody>
          <a:bodyPr/>
          <a:lstStyle/>
          <a:p>
            <a:pPr eaLnBrk="1" fontAlgn="b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altLang="es-CL" sz="2500">
                <a:latin typeface="Arial Narrow" panose="020B0604020202020204" pitchFamily="34" charset="0"/>
                <a:cs typeface="Arial" panose="020B0604020202020204" pitchFamily="34" charset="0"/>
              </a:rPr>
              <a:t>    impulsividad consistente en la rapidez inapropiada con que se responde a un estímulo </a:t>
            </a:r>
          </a:p>
          <a:p>
            <a:pPr eaLnBrk="1" fontAlgn="b" hangingPunct="1">
              <a:lnSpc>
                <a:spcPct val="80000"/>
              </a:lnSpc>
              <a:buFont typeface="Wingdings" pitchFamily="2" charset="2"/>
              <a:buNone/>
            </a:pPr>
            <a:endParaRPr lang="es-ES" altLang="es-CL" sz="2500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altLang="es-CL" sz="2500">
                <a:latin typeface="Arial Narrow" panose="020B0604020202020204" pitchFamily="34" charset="0"/>
                <a:cs typeface="Arial" panose="020B0604020202020204" pitchFamily="34" charset="0"/>
              </a:rPr>
              <a:t>     impulsividad asociada al control de la conducta </a:t>
            </a:r>
          </a:p>
          <a:p>
            <a:pPr eaLnBrk="1" fontAlgn="b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altLang="es-CL" sz="2500">
                <a:latin typeface="Arial Narrow" panose="020B0604020202020204" pitchFamily="34" charset="0"/>
                <a:cs typeface="Arial" panose="020B0604020202020204" pitchFamily="34" charset="0"/>
              </a:rPr>
              <a:t>     motora cuando se requiere acelerarla e inhibirla,</a:t>
            </a:r>
          </a:p>
          <a:p>
            <a:pPr eaLnBrk="1" fontAlgn="b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altLang="es-CL" sz="2500">
                <a:latin typeface="Arial Narrow" panose="020B0604020202020204" pitchFamily="34" charset="0"/>
                <a:cs typeface="Arial" panose="020B0604020202020204" pitchFamily="34" charset="0"/>
              </a:rPr>
              <a:t>    conforme a las características de la tarea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ES" altLang="es-CL" sz="250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7018183F-C63A-F418-68F9-112D85C887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0963" y="1371600"/>
            <a:ext cx="7793037" cy="1143000"/>
          </a:xfrm>
        </p:spPr>
        <p:txBody>
          <a:bodyPr/>
          <a:lstStyle/>
          <a:p>
            <a:pPr eaLnBrk="1" hangingPunct="1"/>
            <a: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ES" altLang="es-CL" sz="36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Carencia de instrumentos</a:t>
            </a:r>
            <a:br>
              <a:rPr lang="es-ES" altLang="es-CL" sz="36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r>
              <a:rPr lang="es-ES" altLang="es-CL" sz="36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  verbales apropiados</a:t>
            </a:r>
            <a:b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757B8DA2-D352-6452-761F-310CBA32AA1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5146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repertorio limitado de códigos verbales, a nivel 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concreto o abstracto, para describir los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atributos de un estimulo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75ED68BC-4160-AD9B-4CAA-14D909450B39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895850" y="2016125"/>
            <a:ext cx="3814763" cy="4103688"/>
          </a:xfrm>
        </p:spPr>
        <p:txBody>
          <a:bodyPr/>
          <a:lstStyle/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falta de necesidad intrínseca para asignar las etiquetas apropiadas </a:t>
            </a: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deficiencia en la percepción del estimulo </a:t>
            </a: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desconocimiento de determinadas etiquetas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B58A714-DCFF-45D6-493F-499D933C62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1295400"/>
            <a:ext cx="7793038" cy="1143000"/>
          </a:xfrm>
        </p:spPr>
        <p:txBody>
          <a:bodyPr/>
          <a:lstStyle/>
          <a:p>
            <a:pPr eaLnBrk="1" hangingPunct="1"/>
            <a: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Deficiencia en el establecimiento</a:t>
            </a:r>
            <a:b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  de relaciones espacio-temporales</a:t>
            </a:r>
            <a:b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3AAA00C-8827-CBE1-A391-1120B657BAC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3622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carencia de conceptos y sistemas de referencia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que permitan relacionar los estímulos en cuanto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 a su dirección, orden, secuencia y proximidad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0640CB74-3A35-2FA4-F29B-81E56BD4D37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876800" y="22860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ausencia de conceptos espaciales/temporales 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 en el repertorio del  individuo 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carencia en la necesidad de ordenar y secuenciar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0CBAD9A-AD37-5B4F-0B44-3187FD614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838200"/>
            <a:ext cx="6781800" cy="255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1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s-ES_tradnl" altLang="es-CL" sz="4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3C76D50-9780-A3C2-40B5-F461888B4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1773238"/>
            <a:ext cx="6400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0099FF"/>
              </a:buClr>
              <a:buFont typeface="Wingdings" pitchFamily="2" charset="2"/>
              <a:buChar char="q"/>
            </a:pPr>
            <a:r>
              <a:rPr lang="es-ES" altLang="es-CL" sz="2800">
                <a:latin typeface="Arial" panose="020B0604020202020204" pitchFamily="34" charset="0"/>
              </a:rPr>
              <a:t>Instrumento de análisis de la tarea en función del sujeto.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8BF9CC73-3415-38E7-A2F3-1DF10A8FA9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88" y="260350"/>
            <a:ext cx="5486400" cy="990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s-ES" altLang="es-CL" sz="2800" b="1">
                <a:solidFill>
                  <a:srgbClr val="003399"/>
                </a:solidFill>
                <a:latin typeface="Arial" panose="020B0604020202020204" pitchFamily="34" charset="0"/>
              </a:rPr>
              <a:t>EL  MAPA  COGNITIVO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D33052C7-BBD3-6DE6-9DB3-D557C3435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2852738"/>
            <a:ext cx="63373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s-MX" altLang="es-CL" sz="2400" b="1">
                <a:solidFill>
                  <a:srgbClr val="003399"/>
                </a:solidFill>
                <a:latin typeface="Arial" panose="020B0604020202020204" pitchFamily="34" charset="0"/>
              </a:rPr>
              <a:t>¿Qué  es  y  para  qué  se  utiliza?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A6E1914A-63F8-50B5-9BEB-054C8FD656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3789363"/>
            <a:ext cx="8153400" cy="284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ü"/>
            </a:pPr>
            <a:endParaRPr lang="es-MX" altLang="es-CL" sz="240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20000"/>
              </a:spcBef>
              <a:buClr>
                <a:srgbClr val="CC0000"/>
              </a:buClr>
              <a:buFont typeface="Wingdings" pitchFamily="2" charset="2"/>
              <a:buChar char="v"/>
            </a:pPr>
            <a:r>
              <a:rPr lang="es-MX" altLang="es-CL" sz="2000" b="1">
                <a:solidFill>
                  <a:srgbClr val="003399"/>
                </a:solidFill>
                <a:latin typeface="Arial" panose="020B0604020202020204" pitchFamily="34" charset="0"/>
              </a:rPr>
              <a:t>Instrumento conceptual de análisis.</a:t>
            </a:r>
          </a:p>
          <a:p>
            <a:pPr algn="just" eaLnBrk="1" hangingPunct="1">
              <a:spcBef>
                <a:spcPct val="20000"/>
              </a:spcBef>
              <a:buClr>
                <a:srgbClr val="CC0000"/>
              </a:buClr>
              <a:buFont typeface="Wingdings" pitchFamily="2" charset="2"/>
              <a:buChar char="v"/>
            </a:pPr>
            <a:endParaRPr lang="es-MX" altLang="es-CL" sz="2000" b="1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20000"/>
              </a:spcBef>
              <a:buClr>
                <a:srgbClr val="CC0000"/>
              </a:buClr>
              <a:buFont typeface="Wingdings" pitchFamily="2" charset="2"/>
              <a:buChar char="v"/>
            </a:pPr>
            <a:r>
              <a:rPr lang="es-MX" altLang="es-CL" sz="2000" b="1">
                <a:solidFill>
                  <a:srgbClr val="003399"/>
                </a:solidFill>
                <a:latin typeface="Arial" panose="020B0604020202020204" pitchFamily="34" charset="0"/>
              </a:rPr>
              <a:t>Permite relacionar e interpretar el </a:t>
            </a:r>
            <a:r>
              <a:rPr lang="es-MX" altLang="es-CL" sz="2000" b="1" i="1">
                <a:solidFill>
                  <a:srgbClr val="003399"/>
                </a:solidFill>
                <a:latin typeface="Arial" panose="020B0604020202020204" pitchFamily="34" charset="0"/>
              </a:rPr>
              <a:t>proceso</a:t>
            </a:r>
            <a:r>
              <a:rPr lang="es-MX" altLang="es-CL" sz="2000" b="1">
                <a:solidFill>
                  <a:srgbClr val="003399"/>
                </a:solidFill>
                <a:latin typeface="Arial" panose="020B0604020202020204" pitchFamily="34" charset="0"/>
              </a:rPr>
              <a:t> de aprendizaje.</a:t>
            </a:r>
          </a:p>
          <a:p>
            <a:pPr algn="just" eaLnBrk="1" hangingPunct="1">
              <a:spcBef>
                <a:spcPct val="20000"/>
              </a:spcBef>
              <a:buClr>
                <a:srgbClr val="CC0000"/>
              </a:buClr>
              <a:buFont typeface="Wingdings" pitchFamily="2" charset="2"/>
              <a:buChar char="v"/>
            </a:pPr>
            <a:endParaRPr lang="es-MX" altLang="es-CL" sz="2000" b="1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20000"/>
              </a:spcBef>
              <a:buClr>
                <a:srgbClr val="CC0000"/>
              </a:buClr>
              <a:buFont typeface="Wingdings" pitchFamily="2" charset="2"/>
              <a:buChar char="v"/>
            </a:pPr>
            <a:r>
              <a:rPr lang="es-MX" altLang="es-CL" sz="2000" b="1">
                <a:solidFill>
                  <a:srgbClr val="003399"/>
                </a:solidFill>
                <a:latin typeface="Arial" panose="020B0604020202020204" pitchFamily="34" charset="0"/>
              </a:rPr>
              <a:t>Permite localizar áreas de problemas específicos y provocar cambios en las dimensiones correspondientes</a:t>
            </a:r>
            <a:r>
              <a:rPr lang="es-MX" altLang="es-CL" sz="2000">
                <a:solidFill>
                  <a:srgbClr val="003399"/>
                </a:solidFill>
                <a:latin typeface="Arial" panose="020B0604020202020204" pitchFamily="34" charset="0"/>
              </a:rPr>
              <a:t>.</a:t>
            </a:r>
          </a:p>
          <a:p>
            <a:pPr algn="just" eaLnBrk="1" hangingPunct="1">
              <a:spcBef>
                <a:spcPct val="20000"/>
              </a:spcBef>
              <a:buClr>
                <a:srgbClr val="CC0000"/>
              </a:buClr>
              <a:buFont typeface="Wingdings" pitchFamily="2" charset="2"/>
              <a:buChar char="v"/>
            </a:pPr>
            <a:r>
              <a:rPr lang="es-MX" altLang="es-CL" sz="2000" b="1">
                <a:solidFill>
                  <a:srgbClr val="003399"/>
                </a:solidFill>
                <a:latin typeface="Arial" panose="020B0604020202020204" pitchFamily="34" charset="0"/>
              </a:rPr>
              <a:t>Permite el desarrollo de adecuaciones curriculares.</a:t>
            </a:r>
          </a:p>
          <a:p>
            <a:pPr eaLnBrk="1" hangingPunct="1">
              <a:spcBef>
                <a:spcPct val="20000"/>
              </a:spcBef>
              <a:buClr>
                <a:srgbClr val="CC0000"/>
              </a:buClr>
              <a:buFont typeface="Wingdings" pitchFamily="2" charset="2"/>
              <a:buNone/>
            </a:pPr>
            <a:endParaRPr lang="es-MX" altLang="es-CL" sz="2000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  <p:pic>
        <p:nvPicPr>
          <p:cNvPr id="4103" name="Picture 7" descr="j0301076">
            <a:extLst>
              <a:ext uri="{FF2B5EF4-FFF2-40B4-BE49-F238E27FC236}">
                <a16:creationId xmlns:a16="http://schemas.microsoft.com/office/drawing/2014/main" id="{DE7D61BE-6339-73E1-788F-610B25FED4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260350"/>
            <a:ext cx="1582738" cy="1582738"/>
          </a:xfrm>
          <a:prstGeom prst="rect">
            <a:avLst/>
          </a:prstGeom>
          <a:noFill/>
          <a:ln w="38100">
            <a:solidFill>
              <a:srgbClr val="F6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2A948E40-4A76-8290-2E47-07B1B6EC32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1371600"/>
            <a:ext cx="7564438" cy="1143000"/>
          </a:xfrm>
        </p:spPr>
        <p:txBody>
          <a:bodyPr/>
          <a:lstStyle/>
          <a:p>
            <a:pPr eaLnBrk="1" hangingPunct="1"/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Deficiencia en la conservación de la identidad de      un objeto, al variar uno o más de sus atributos</a:t>
            </a:r>
            <a:b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E1F28EB7-D3A1-D40A-5C40-BFDF4203930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2209800"/>
            <a:ext cx="40386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 sz="2400">
                <a:latin typeface="Arial Narrow" panose="020B0604020202020204" pitchFamily="34" charset="0"/>
                <a:cs typeface="Arial" panose="020B0604020202020204" pitchFamily="34" charset="0"/>
              </a:rPr>
              <a:t>     se perciben las variaciones de tamaño, forma, cantidad y orientación como ajenas al proceso de identificación del objeto ;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 sz="2400">
                <a:latin typeface="Arial Narrow" panose="020B0604020202020204" pitchFamily="34" charset="0"/>
                <a:cs typeface="Arial" panose="020B0604020202020204" pitchFamily="34" charset="0"/>
              </a:rPr>
              <a:t>    dificultad para percibir que las variaciones son producidas por un proceso de transformación y que admiten reversibilidad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 sz="2400"/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9B8FFC00-8C54-7B82-67F1-FDF70DBABC0C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24384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captación episódica de la realidad 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conflicto cognitivo-perceptual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27ED73E0-D2E3-4D58-6B0E-6971151634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1219200"/>
            <a:ext cx="7793038" cy="1143000"/>
          </a:xfrm>
        </p:spPr>
        <p:txBody>
          <a:bodyPr/>
          <a:lstStyle/>
          <a:p>
            <a:pPr eaLnBrk="1" hangingPunct="1"/>
            <a: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Deficiencia en la  precisión o exactitud</a:t>
            </a:r>
            <a:b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E89FF20C-56EE-0BB3-27C6-D4A021FB092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2514600"/>
            <a:ext cx="40386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insuficiencia de datos, o la tergiversación de éstos,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utilizando aproximaciones, o términos relativos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5270CE65-C515-0474-15C6-1A3C1DFBB230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24384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comparación deficiente 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modalidades egocéntricas de comunicación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5C035A68-503E-44C4-0562-FEC8204580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1143000"/>
            <a:ext cx="7412038" cy="1143000"/>
          </a:xfrm>
        </p:spPr>
        <p:txBody>
          <a:bodyPr/>
          <a:lstStyle/>
          <a:p>
            <a:pPr eaLnBrk="1" hangingPunct="1"/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Deficiencia en la consideración de dos o más   fuentes de información simultáneamente</a:t>
            </a:r>
            <a:b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 sz="3200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6052DD09-C316-B5FD-899A-2956040CD19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3622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predisposición a enfocar la atención y considerar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sólo una de las diversas dimensiones de un 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 estímulo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18EF1C01-3AFA-4CA4-30CF-CA9A5510DC9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27432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comportamiento exploratorio impulsivo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7325DB73-F079-872B-D961-F6F136C72C1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s-ES" altLang="es-CL" sz="3200">
                <a:latin typeface="Arial Narrow" panose="020B0604020202020204" pitchFamily="34" charset="0"/>
              </a:rPr>
              <a:t>Función cognitiva deficiente</a:t>
            </a:r>
            <a:br>
              <a:rPr lang="es-ES" altLang="es-CL" sz="3200">
                <a:latin typeface="Arial Narrow" panose="020B0604020202020204" pitchFamily="34" charset="0"/>
              </a:rPr>
            </a:br>
            <a:r>
              <a:rPr lang="es-ES" altLang="es-CL" sz="3200">
                <a:latin typeface="Arial Narrow" panose="020B0604020202020204" pitchFamily="34" charset="0"/>
              </a:rPr>
              <a:t>fase de elaboración del acto mental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D15B4F79-031B-404B-6FFD-A24EED9CE3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1066800"/>
            <a:ext cx="7640638" cy="1143000"/>
          </a:xfrm>
        </p:spPr>
        <p:txBody>
          <a:bodyPr/>
          <a:lstStyle/>
          <a:p>
            <a:pPr eaLnBrk="1" hangingPunct="1"/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Deficiencia en la percepción de la existencia de un problema y en su definición</a:t>
            </a:r>
            <a:b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 sz="3200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A798D99-B526-8477-ED89-80586D538AE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2860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 no percibir ningún desequilibrio o discrepancia, a  partir de la ausencia, incongruencia o  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incompatibilidad de la información previamente 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recogida, o actualmente percibida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1A03EE27-30A0-3D7C-536C-0E608D3FD95D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2362200"/>
            <a:ext cx="40386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estímulo defectuosamente percibido 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comparación defectuosa 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percepción episódica de los estímulos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62E189F9-53AB-C0E2-78BC-790CCF2781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0963" y="990600"/>
            <a:ext cx="7793037" cy="1143000"/>
          </a:xfrm>
        </p:spPr>
        <p:txBody>
          <a:bodyPr/>
          <a:lstStyle/>
          <a:p>
            <a:pPr eaLnBrk="1" hangingPunct="1"/>
            <a: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Deficiencia para diferenciar entre datos</a:t>
            </a:r>
            <a:b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  relevantes e irrelevantes</a:t>
            </a:r>
            <a:br>
              <a:rPr lang="es-ES" altLang="es-CL" sz="28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 sz="2800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29AB8F41-9890-900B-830E-0C2359DE2A7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286000"/>
            <a:ext cx="40386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dificultad para discriminar  la(s) unidad(es) de 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 información que reduce(n) el estado de incompatibilidad 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existente entre los distintos datos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AC88C878-F92E-296C-3C31-82350A952DC9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22098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inadecuada definición del problema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percepción defectuosa 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deficiencia en la planificación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0B41F799-56B5-EA4B-FC6B-00A8E526D4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0963" y="914400"/>
            <a:ext cx="7793037" cy="1143000"/>
          </a:xfrm>
        </p:spPr>
        <p:txBody>
          <a:bodyPr/>
          <a:lstStyle/>
          <a:p>
            <a:pPr eaLnBrk="1" hangingPunct="1"/>
            <a: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Carencia o deficiencia en la conducta </a:t>
            </a:r>
            <a:b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  comparativa espontánea</a:t>
            </a:r>
            <a:br>
              <a:rPr lang="es-ES" altLang="es-CL" sz="28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 sz="2800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4BE52333-E19D-57C7-1A48-4E907CE7991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24384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falta de necesidad de buscar semejanzas y diferencias entre los componentes de cada estímulo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32EF2BBB-F8FE-0C4D-8B01-4B37FAC7596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27432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percepción episódica de los estímulos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E5394C5A-3381-E7B6-4146-058835A23D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0963" y="1143000"/>
            <a:ext cx="7793037" cy="1143000"/>
          </a:xfrm>
        </p:spPr>
        <p:txBody>
          <a:bodyPr/>
          <a:lstStyle/>
          <a:p>
            <a:pPr eaLnBrk="1" hangingPunct="1"/>
            <a: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Estrechez del campo mental</a:t>
            </a:r>
            <a:b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F5DAFF1D-5DB5-26B4-D02E-2D980FB27DB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286000"/>
            <a:ext cx="40386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limitación en el manejo o procesamiento simultáneo de  diversas unidades de  información, siendo éstas 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 consideradas de manera alternada o sucesiva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150FC79A-EE7D-561A-1CC1-EE7C7F7AC41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875213" y="2017713"/>
            <a:ext cx="4079875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carencia en la necesidad de recapitular la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 información recogida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 carencia o repertorio restringido de estrategias de ordenamiento o 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 categorización de datos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D5FB0836-4CFC-D191-C799-086A07523D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0963" y="1066800"/>
            <a:ext cx="7793037" cy="1143000"/>
          </a:xfrm>
        </p:spPr>
        <p:txBody>
          <a:bodyPr/>
          <a:lstStyle/>
          <a:p>
            <a:pPr eaLnBrk="1" hangingPunct="1"/>
            <a: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Percepción episódica de la realidad</a:t>
            </a:r>
            <a:b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 sz="3200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19EF6072-9310-4BAF-0DC6-8724A3CADF2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2286000"/>
            <a:ext cx="4191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falta de orientación hacia la búsqueda y proyección de relaciones,agrupamiento, organización y suma de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sucesos, siendo éstos percibidos de manera única y aislada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4DE1FC60-A2C4-6331-86F6-252BEF0FACD6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876800" y="2286000"/>
            <a:ext cx="38862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estilo de pensamiento pasivo  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 carencia importante de experiencias de aprendizaje significativo y trascendente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5ED8BD0A-03B2-EA7D-F4D8-67133B8462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0963" y="1219200"/>
            <a:ext cx="7793037" cy="1143000"/>
          </a:xfrm>
        </p:spPr>
        <p:txBody>
          <a:bodyPr/>
          <a:lstStyle/>
          <a:p>
            <a:pPr eaLnBrk="1" hangingPunct="1"/>
            <a: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Carencia o deficiencia en la necesidad</a:t>
            </a:r>
            <a:b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  de conducta sumativa</a:t>
            </a:r>
            <a:b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7AE45341-32AD-5D72-A554-05D90FB16BD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2438400"/>
            <a:ext cx="3810000" cy="4114800"/>
          </a:xfrm>
        </p:spPr>
        <p:txBody>
          <a:bodyPr/>
          <a:lstStyle/>
          <a:p>
            <a:pPr algn="just"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falta de orientación y/o necesidad para recapitular la</a:t>
            </a:r>
          </a:p>
          <a:p>
            <a:pPr algn="just"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información pertinente en el proceso de elaboración,</a:t>
            </a:r>
          </a:p>
          <a:p>
            <a:pPr algn="just"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siendo ésta registrada de manera aislada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C68019B5-D2EC-191E-70CB-1F0DBE442419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954588" y="2017713"/>
            <a:ext cx="40005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percepción episódica de los estímulos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carencia o repertorio restringido de estrategias de ordenamiento o 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categorización de datos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3A7DEC4-8CDB-053C-906B-AE526F7909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473075"/>
            <a:ext cx="8153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s-MX" altLang="es-CL" sz="4400">
              <a:solidFill>
                <a:schemeClr val="tx2"/>
              </a:solidFill>
              <a:latin typeface="Arial Narrow" panose="020B0604020202020204" pitchFamily="34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7255068-8F7D-7F45-142F-3A72E9FFC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2133600"/>
            <a:ext cx="8153400" cy="410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s-MX" altLang="es-CL" sz="2500">
                <a:latin typeface="Times New Roman" panose="02020603050405020304" pitchFamily="18" charset="0"/>
              </a:rPr>
              <a:t>  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es-MX" altLang="es-CL" sz="25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s-MX" altLang="es-CL" sz="3200" b="1">
                <a:solidFill>
                  <a:srgbClr val="003399"/>
                </a:solidFill>
                <a:latin typeface="Arial Narrow" panose="020B0604020202020204" pitchFamily="34" charset="0"/>
              </a:rPr>
              <a:t>El universo de contenidos.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s-MX" altLang="es-CL" sz="3200" b="1">
                <a:solidFill>
                  <a:srgbClr val="003399"/>
                </a:solidFill>
                <a:latin typeface="Arial Narrow" panose="020B0604020202020204" pitchFamily="34" charset="0"/>
              </a:rPr>
              <a:t>Modalidad de presentación de la tarea.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s-MX" altLang="es-CL" sz="3200" b="1">
                <a:solidFill>
                  <a:srgbClr val="003399"/>
                </a:solidFill>
                <a:latin typeface="Arial Narrow" panose="020B0604020202020204" pitchFamily="34" charset="0"/>
              </a:rPr>
              <a:t>Funciones cognitivas y fases del acto mental.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s-MX" altLang="es-CL" sz="3200" b="1">
                <a:solidFill>
                  <a:srgbClr val="003399"/>
                </a:solidFill>
                <a:latin typeface="Arial Narrow" panose="020B0604020202020204" pitchFamily="34" charset="0"/>
              </a:rPr>
              <a:t>Operaciones mentales.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s-MX" altLang="es-CL" sz="3200" b="1">
                <a:solidFill>
                  <a:srgbClr val="003399"/>
                </a:solidFill>
                <a:latin typeface="Arial Narrow" panose="020B0604020202020204" pitchFamily="34" charset="0"/>
              </a:rPr>
              <a:t>Nivel de complejidad.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s-MX" altLang="es-CL" sz="3200" b="1">
                <a:solidFill>
                  <a:srgbClr val="003399"/>
                </a:solidFill>
                <a:latin typeface="Arial Narrow" panose="020B0604020202020204" pitchFamily="34" charset="0"/>
              </a:rPr>
              <a:t>Nivel de abstracción.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s-MX" altLang="es-CL" sz="3200" b="1">
                <a:solidFill>
                  <a:srgbClr val="003399"/>
                </a:solidFill>
                <a:latin typeface="Arial Narrow" panose="020B0604020202020204" pitchFamily="34" charset="0"/>
              </a:rPr>
              <a:t>Nivel de eficiencia.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C991DDA8-25C7-152D-7A5B-410051F55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81000"/>
            <a:ext cx="6019800" cy="1447800"/>
          </a:xfrm>
          <a:prstGeom prst="rect">
            <a:avLst/>
          </a:prstGeom>
          <a:solidFill>
            <a:srgbClr val="CCFFFF"/>
          </a:solidFill>
          <a:ln w="38100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s-MX" sz="2800" b="1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Parámetros del </a:t>
            </a:r>
          </a:p>
          <a:p>
            <a:pPr algn="ctr">
              <a:defRPr/>
            </a:pPr>
            <a:r>
              <a:rPr lang="es-MX" sz="2800" b="1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Mapa Cognitivo</a:t>
            </a:r>
            <a:endParaRPr lang="es-ES" sz="2800" b="1">
              <a:solidFill>
                <a:srgbClr val="0033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5125" name="Picture 5" descr="j0301076">
            <a:extLst>
              <a:ext uri="{FF2B5EF4-FFF2-40B4-BE49-F238E27FC236}">
                <a16:creationId xmlns:a16="http://schemas.microsoft.com/office/drawing/2014/main" id="{608AC9A2-C675-F07C-B39F-DD52756B4F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4797425"/>
            <a:ext cx="1828800" cy="1828800"/>
          </a:xfrm>
          <a:prstGeom prst="rect">
            <a:avLst/>
          </a:prstGeom>
          <a:noFill/>
          <a:ln w="38100">
            <a:solidFill>
              <a:srgbClr val="F6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43E2B444-3D5A-8342-1262-4C4D846892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1219200"/>
            <a:ext cx="7793038" cy="1143000"/>
          </a:xfrm>
        </p:spPr>
        <p:txBody>
          <a:bodyPr/>
          <a:lstStyle/>
          <a:p>
            <a:pPr eaLnBrk="1" hangingPunct="1"/>
            <a: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Carencia o deficiencia en la necesidad</a:t>
            </a:r>
            <a:b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  de buscar evidencias lógicas</a:t>
            </a:r>
            <a:b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65C37E07-5564-3BFF-2755-96F9421382D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133600"/>
            <a:ext cx="4191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 necesidad restringida para buscar explicaciones a los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fenómenos incongruentes, incluso cuando se experimenta y percibe una incompatibilidad perceptiva o lógica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0538B4FE-8E0C-6855-FA54-48561040F3E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27432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carencia o restricción de insight 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inadecuada definición del problema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93D74E7C-C9CC-F8AC-CA12-F2C10A7596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0963" y="1143000"/>
            <a:ext cx="7793037" cy="1143000"/>
          </a:xfrm>
        </p:spPr>
        <p:txBody>
          <a:bodyPr/>
          <a:lstStyle/>
          <a:p>
            <a:pPr eaLnBrk="1" hangingPunct="1"/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Deficiencia en la formulación de hipótesis y   carencia de estrategias de comprobación de éstas</a:t>
            </a:r>
            <a:b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 sz="3200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A0F7B793-1BC9-78FC-4901-970680B9C42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209800"/>
            <a:ext cx="44196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falta de necesidad y/o prontitud para buscar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diversas alternativas con las que explicar los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fenómenos y sus relaciones, o en un interés limitado para realizar deducciones adicionales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088AD134-93FB-6C92-DA60-6A3928E0CF5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27432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dificultad en la interiorización 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rigidez en el empleo de procesos lógicos 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6C8417CB-A038-DCE0-1AF1-417EFD403F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0963" y="914400"/>
            <a:ext cx="7793037" cy="1143000"/>
          </a:xfrm>
        </p:spPr>
        <p:txBody>
          <a:bodyPr/>
          <a:lstStyle/>
          <a:p>
            <a:pPr eaLnBrk="1" hangingPunct="1"/>
            <a: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Carencia o deficiencia de la conducta</a:t>
            </a:r>
            <a:b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  planificada</a:t>
            </a:r>
            <a:br>
              <a:rPr lang="es-ES" altLang="es-CL" sz="28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 sz="2800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FC7C5310-0976-A20A-4EF0-9123ED1796B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2286000"/>
            <a:ext cx="43434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dificultad para fijar objetivos temporal y espacialmente distantes del presente, que 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permitan organizar y secuenciar los pasos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 conforme a su factibilidad y eficiencia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C6F054DE-BDF8-17EB-8D14-5F01B7C5D97B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828800"/>
            <a:ext cx="4267200" cy="4648200"/>
          </a:xfrm>
        </p:spPr>
        <p:txBody>
          <a:bodyPr/>
          <a:lstStyle/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CL" sz="2400">
                <a:latin typeface="Arial Narrow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deficiencia en la internalización y representación </a:t>
            </a: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 impulsividad </a:t>
            </a: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percepción episódica de los estímulos </a:t>
            </a: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dificultad en la formulación de hipótesis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B5734FE9-7251-7214-1437-F486C56D3C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0963" y="1143000"/>
            <a:ext cx="7793037" cy="1143000"/>
          </a:xfrm>
        </p:spPr>
        <p:txBody>
          <a:bodyPr/>
          <a:lstStyle/>
          <a:p>
            <a:pPr eaLnBrk="1" hangingPunct="1"/>
            <a: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Deficiencia en la interiorización</a:t>
            </a:r>
            <a:b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CCF3770F-B2D0-1575-54E8-006C698F635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2133600"/>
            <a:ext cx="43434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 preponderancia de una  conducta concreta,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 sostenida en los estímulos sensorialmente accesibles,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 con un uso limitado de símbolos, signos y conceptos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9ECFF499-3810-C2E8-374E-4958E18DE09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24384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estrechez de campo 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impulsividad 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necesidad restringida de recapitular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28DD2570-0C90-A55B-F53B-6C0DF5E8A6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0963" y="990600"/>
            <a:ext cx="7793037" cy="1143000"/>
          </a:xfrm>
        </p:spPr>
        <p:txBody>
          <a:bodyPr/>
          <a:lstStyle/>
          <a:p>
            <a:pPr eaLnBrk="1" hangingPunct="1"/>
            <a: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Dificultad para elaborar categorías</a:t>
            </a:r>
            <a:b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  cognitivas</a:t>
            </a:r>
            <a:b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 sz="3200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E5709B16-1949-43F2-0D9D-08C43F27CA9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27432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necesidad restringida de organizar los datos reunidos en categorías subordinadas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4450644E-FB41-35A1-6266-CBFF014628E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828800"/>
            <a:ext cx="4154488" cy="4495800"/>
          </a:xfrm>
        </p:spPr>
        <p:txBody>
          <a:bodyPr/>
          <a:lstStyle/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carencia de conceptos verbales apropiados </a:t>
            </a: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estrechez del campo mental </a:t>
            </a: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dificultad para discriminar lo relevante </a:t>
            </a: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dificultad para establecer relaciones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22C23948-4ABE-C41F-210F-D31157B4BE1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s-ES" altLang="es-CL" sz="3200">
                <a:latin typeface="Arial Narrow" panose="020B0604020202020204" pitchFamily="34" charset="0"/>
              </a:rPr>
              <a:t>Función cognitiva deficiente</a:t>
            </a:r>
            <a:br>
              <a:rPr lang="es-ES" altLang="es-CL" sz="3200">
                <a:latin typeface="Arial Narrow" panose="020B0604020202020204" pitchFamily="34" charset="0"/>
              </a:rPr>
            </a:br>
            <a:r>
              <a:rPr lang="es-ES" altLang="es-CL" sz="3200">
                <a:latin typeface="Arial Narrow" panose="020B0604020202020204" pitchFamily="34" charset="0"/>
              </a:rPr>
              <a:t>fase de salida del acto mental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17877AAD-2AD1-6753-1E93-A13B9923C0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0963" y="1066800"/>
            <a:ext cx="7793037" cy="1143000"/>
          </a:xfrm>
        </p:spPr>
        <p:txBody>
          <a:bodyPr/>
          <a:lstStyle/>
          <a:p>
            <a:pPr eaLnBrk="1" hangingPunct="1"/>
            <a: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Modalidad egocéntrica de comunicación</a:t>
            </a:r>
            <a:br>
              <a:rPr lang="es-ES" altLang="es-CL" sz="28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 sz="2800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6AF85E1F-22B0-A56A-09F0-4D5A83A2747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438400"/>
            <a:ext cx="4191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dificultad para percibir al oyente como alguien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distinto a sí, reflejado en una falta de detalles, de precisión, de claridad y de argumentación  necesaria en la información entregada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FA1EA6C1-2F3E-4E8C-8B7E-AA2553758BF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22860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inconsciencia en la diferenciación psicológica 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dificultad para buscar evidencias lógicas 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51A789E2-C556-668A-6406-23D39AF947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0963" y="533400"/>
            <a:ext cx="7488237" cy="1143000"/>
          </a:xfrm>
        </p:spPr>
        <p:txBody>
          <a:bodyPr/>
          <a:lstStyle/>
          <a:p>
            <a:pPr eaLnBrk="1" hangingPunct="1"/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Deficiencia en la proyección de relaciones virtuales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89AEBF50-F553-4F2E-5273-8085EB779CD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2438400"/>
            <a:ext cx="4191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dificultad para aplicar a  nuevas situaciones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 las relaciones que previamente han sido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 reconocidas y establecidas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C7A160B1-940D-0E55-C587-694820BB2974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22098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dificultad en la interiorización 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dificultad en la búsqueda de evidencias lógicas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89E3F6E2-5E7F-744D-2278-F178915625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0963" y="990600"/>
            <a:ext cx="7793037" cy="1143000"/>
          </a:xfrm>
        </p:spPr>
        <p:txBody>
          <a:bodyPr/>
          <a:lstStyle/>
          <a:p>
            <a:pPr eaLnBrk="1" hangingPunct="1"/>
            <a: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Bloqueo cognitivo</a:t>
            </a:r>
            <a:b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 sz="3200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F35DF489-2ADC-4AB1-241C-AE910B50C2D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5146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abstención de respuestas, aun cuando se dispone de éstas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F5D0DAF4-80E8-067D-B2A9-9ABFAD7FB98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20574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comportamiento por ensayo y error 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proyección de un fracaso 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dificultad en la planificación de la conducta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38696C52-0317-0920-DA22-24BA578F4C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0963" y="914400"/>
            <a:ext cx="7793037" cy="1143000"/>
          </a:xfrm>
        </p:spPr>
        <p:txBody>
          <a:bodyPr/>
          <a:lstStyle/>
          <a:p>
            <a:pPr eaLnBrk="1" hangingPunct="1"/>
            <a: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Conducta por ensayo y error</a:t>
            </a:r>
            <a:b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 sz="3200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522F99B2-39FC-D04D-58FE-3F99A77D12A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2362200"/>
            <a:ext cx="31242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dificultad para sistematizar la búsqueda de una respuesta congruente con el proceso construido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7974CD6E-3F86-FCDE-C205-111B338A74B2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3352800" y="1905000"/>
            <a:ext cx="5334000" cy="4419600"/>
          </a:xfrm>
        </p:spPr>
        <p:txBody>
          <a:bodyPr/>
          <a:lstStyle/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CL" sz="2400">
                <a:latin typeface="Arial Narrow" panose="020B0604020202020204" pitchFamily="34" charset="0"/>
                <a:cs typeface="Arial" panose="020B0604020202020204" pitchFamily="34" charset="0"/>
              </a:rPr>
              <a:t>    impulsividad </a:t>
            </a: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CL" sz="2400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CL" sz="2400">
                <a:latin typeface="Arial Narrow" panose="020B0604020202020204" pitchFamily="34" charset="0"/>
                <a:cs typeface="Arial" panose="020B0604020202020204" pitchFamily="34" charset="0"/>
              </a:rPr>
              <a:t>   dificultad en la formulación de   hipótesis y/o en la carencia de estrategias para comprobarlas </a:t>
            </a: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CL" sz="2400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CL" sz="2400">
                <a:latin typeface="Arial Narrow" panose="020B0604020202020204" pitchFamily="34" charset="0"/>
                <a:cs typeface="Arial" panose="020B0604020202020204" pitchFamily="34" charset="0"/>
              </a:rPr>
              <a:t>    carencia de conducta planificada </a:t>
            </a: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CL" sz="2400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CL" sz="2400">
                <a:latin typeface="Arial Narrow" panose="020B0604020202020204" pitchFamily="34" charset="0"/>
                <a:cs typeface="Arial" panose="020B0604020202020204" pitchFamily="34" charset="0"/>
              </a:rPr>
              <a:t>    percepción episódica de la realidad </a:t>
            </a: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CL" sz="2400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CL" sz="2400">
                <a:latin typeface="Arial Narrow" panose="020B0604020202020204" pitchFamily="34" charset="0"/>
                <a:cs typeface="Arial" panose="020B0604020202020204" pitchFamily="34" charset="0"/>
              </a:rPr>
              <a:t>   estilo de pensamiento intuitivo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CL" sz="240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FDCA26F-BFC6-E7D8-D652-A3DB6B608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476250"/>
            <a:ext cx="46085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s-MX" altLang="es-CL" sz="4400">
                <a:solidFill>
                  <a:srgbClr val="1A12B6"/>
                </a:solidFill>
                <a:latin typeface="Arial Narrow" panose="020B0604020202020204" pitchFamily="34" charset="0"/>
              </a:rPr>
              <a:t>Parámetro 1: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307A352-5359-0F7C-1AE0-8757CB723A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2781300"/>
            <a:ext cx="81534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MX" altLang="es-CL" sz="2800">
                <a:latin typeface="Arial" panose="020B0604020202020204" pitchFamily="34" charset="0"/>
              </a:rPr>
              <a:t>Materia sobre la cual opera el acto mental.</a:t>
            </a:r>
          </a:p>
          <a:p>
            <a:pPr algn="just" eaLnBrk="1" hangingPunct="1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MX" altLang="es-CL" sz="2800">
                <a:latin typeface="Arial" panose="020B0604020202020204" pitchFamily="34" charset="0"/>
              </a:rPr>
              <a:t>Universo de contenidos</a:t>
            </a:r>
          </a:p>
          <a:p>
            <a:pPr algn="just" eaLnBrk="1" hangingPunct="1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MX" altLang="es-CL" sz="2800">
                <a:latin typeface="Arial" panose="020B0604020202020204" pitchFamily="34" charset="0"/>
              </a:rPr>
              <a:t>Familiaridad &amp; Extrañeza = desafío + competencia.</a:t>
            </a:r>
          </a:p>
        </p:txBody>
      </p:sp>
      <p:sp>
        <p:nvSpPr>
          <p:cNvPr id="6148" name="Oval 4">
            <a:extLst>
              <a:ext uri="{FF2B5EF4-FFF2-40B4-BE49-F238E27FC236}">
                <a16:creationId xmlns:a16="http://schemas.microsoft.com/office/drawing/2014/main" id="{0F4BCE2B-136C-9C08-8AE2-4D3BC882D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7538" y="692150"/>
            <a:ext cx="3457575" cy="1130300"/>
          </a:xfrm>
          <a:prstGeom prst="ellipse">
            <a:avLst/>
          </a:prstGeom>
          <a:solidFill>
            <a:srgbClr val="CCFFFF"/>
          </a:solidFill>
          <a:ln w="38100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s-MX" altLang="es-CL" sz="4000" b="1">
                <a:solidFill>
                  <a:srgbClr val="1A12B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CONTENIDO</a:t>
            </a:r>
            <a:endParaRPr lang="es-ES" altLang="es-CL" sz="4000" b="1">
              <a:solidFill>
                <a:srgbClr val="1A12B6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AF2B1FCE-A92C-938A-1F67-8EE58905BA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2276475"/>
            <a:ext cx="8208962" cy="3384550"/>
          </a:xfrm>
          <a:prstGeom prst="rect">
            <a:avLst/>
          </a:prstGeom>
          <a:noFill/>
          <a:ln w="3810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E72A4CF5-E051-A4EA-F002-03420C5E6F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0963" y="1143000"/>
            <a:ext cx="7793037" cy="1143000"/>
          </a:xfrm>
        </p:spPr>
        <p:txBody>
          <a:bodyPr/>
          <a:lstStyle/>
          <a:p>
            <a:pPr eaLnBrk="1" hangingPunct="1"/>
            <a: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Deficiencia en el transporte visual</a:t>
            </a:r>
            <a:b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22B87619-F0F3-3373-61B9-A43E0F3AB09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23622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una imagen no puede ser transportada en la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imaginación de un lugar a otro, sin perder alguno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de sus atributos 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FF5210E2-CEA7-36CF-CEB7-0F485D3579A6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5143500" y="2017713"/>
            <a:ext cx="3811588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inestabilidad en la percepción 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estrechez del campo mental 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ausencia de un sistema de referencia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72BF7846-A20A-868F-80CC-CA9825A743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7793038" cy="1143000"/>
          </a:xfrm>
        </p:spPr>
        <p:txBody>
          <a:bodyPr/>
          <a:lstStyle/>
          <a:p>
            <a:pPr eaLnBrk="1" hangingPunct="1"/>
            <a: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Carencia de instrumentos verbales</a:t>
            </a:r>
            <a:b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 sz="3200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E6F86738-B1A3-D3A4-8A52-3A0F1A352DF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23622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 ausencia o repertorio restringido de códigos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verbales específicos para comunicar atributos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de un objeto y/o suceso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253491DA-F236-3E5C-8994-94FC1E0227AD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876800" y="21336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necesidad restringida de empleo de etiquetas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verbales existentes 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modalidad egocéntrica de comunicación 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70BDAF27-F622-9E42-6B5A-A343ECA240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0963" y="1143000"/>
            <a:ext cx="7793037" cy="1143000"/>
          </a:xfrm>
        </p:spPr>
        <p:txBody>
          <a:bodyPr/>
          <a:lstStyle/>
          <a:p>
            <a:pPr eaLnBrk="1" hangingPunct="1"/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Deficiencia en la necesidad de precisión y exactitud</a:t>
            </a:r>
            <a:b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 sz="3200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F9CA92D4-8BB0-1A8C-8811-10FD0BEBD73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2514600"/>
            <a:ext cx="39624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insuficiencia de datos, o la tergiversación de éstos,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utilizando aproximaciones, o términos relativos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60FD4AD1-1A2C-AAE0-80F7-160805AEAA0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22860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sistema de necesidades restringido 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impulsividad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3F2ED95F-BBE8-91CC-C2E3-728568D67F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0963" y="1143000"/>
            <a:ext cx="7793037" cy="1143000"/>
          </a:xfrm>
        </p:spPr>
        <p:txBody>
          <a:bodyPr/>
          <a:lstStyle/>
          <a:p>
            <a:pPr eaLnBrk="1" hangingPunct="1"/>
            <a: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altLang="es-CL" sz="3200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  <a:t>Conducta impulsiva</a:t>
            </a:r>
            <a:br>
              <a:rPr lang="es-ES" altLang="es-CL">
                <a:solidFill>
                  <a:schemeClr val="tx1"/>
                </a:solidFill>
                <a:latin typeface="Arial Narrow" panose="020B0604020202020204" pitchFamily="34" charset="0"/>
                <a:cs typeface="Arial" panose="020B0604020202020204" pitchFamily="34" charset="0"/>
              </a:rPr>
            </a:br>
            <a:endParaRPr lang="es-ES" altLang="es-CL">
              <a:solidFill>
                <a:schemeClr val="tx1"/>
              </a:solidFill>
              <a:latin typeface="Arial Narrow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38C00351-367B-D8FB-3790-0D93EF2D5DE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2362200"/>
            <a:ext cx="41783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ausencia de la necesidad de invertir tiempo en el proceso por realizar o</a:t>
            </a: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previamente elaborado y de detener la atención para identificar los posibles errores, omisiones o imprecisiones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00EB52FC-F72D-A765-08DD-287D5BBDB00C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2057400"/>
            <a:ext cx="3810000" cy="4114800"/>
          </a:xfrm>
        </p:spPr>
        <p:txBody>
          <a:bodyPr/>
          <a:lstStyle/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presión externa 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ansiedad </a:t>
            </a:r>
          </a:p>
          <a:p>
            <a:pPr eaLnBrk="1" fontAlgn="b" hangingPunct="1">
              <a:buFont typeface="Wingdings" pitchFamily="2" charset="2"/>
              <a:buNone/>
            </a:pPr>
            <a:endParaRPr lang="es-ES" altLang="es-CL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buFont typeface="Wingdings" pitchFamily="2" charset="2"/>
              <a:buNone/>
            </a:pPr>
            <a:r>
              <a:rPr lang="es-ES" altLang="es-CL">
                <a:latin typeface="Arial Narrow" panose="020B0604020202020204" pitchFamily="34" charset="0"/>
                <a:cs typeface="Arial" panose="020B0604020202020204" pitchFamily="34" charset="0"/>
              </a:rPr>
              <a:t>    modalidad específica en que deba  comunicarse la respuesta</a:t>
            </a:r>
          </a:p>
          <a:p>
            <a:pPr eaLnBrk="1" hangingPunct="1">
              <a:buFont typeface="Wingdings" pitchFamily="2" charset="2"/>
              <a:buNone/>
            </a:pPr>
            <a:endParaRPr lang="es-ES" altLang="es-CL"/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3AA8F6AA-620D-0209-65DF-10BF48844F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CL" sz="4000"/>
              <a:t>TALLER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6AD5560B-B8CF-C703-654E-5AF876E96A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2205038"/>
            <a:ext cx="7772400" cy="4114800"/>
          </a:xfrm>
        </p:spPr>
        <p:txBody>
          <a:bodyPr/>
          <a:lstStyle/>
          <a:p>
            <a:pPr eaLnBrk="1" hangingPunct="1"/>
            <a:r>
              <a:rPr lang="es-ES" altLang="es-CL"/>
              <a:t>Taller de aplicación de funciones cognitivas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25CDCCB-C355-9C99-391A-054A79D45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476250"/>
            <a:ext cx="500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s-MX" altLang="es-CL" sz="4400">
                <a:solidFill>
                  <a:srgbClr val="1A12B6"/>
                </a:solidFill>
                <a:latin typeface="Arial Narrow" panose="020B0604020202020204" pitchFamily="34" charset="0"/>
              </a:rPr>
              <a:t>Parámetro 2: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DEEF4DD6-4FAC-0F6C-51A7-58CB4F940D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349500"/>
            <a:ext cx="8153400" cy="380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MX" altLang="es-CL" sz="3200">
                <a:latin typeface="Arial" panose="020B0604020202020204" pitchFamily="34" charset="0"/>
              </a:rPr>
              <a:t>Lenguaje o forma de presentación de la información</a:t>
            </a:r>
          </a:p>
          <a:p>
            <a:pPr eaLnBrk="1" hangingPunct="1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MX" altLang="es-CL" sz="3200">
                <a:latin typeface="Arial" panose="020B0604020202020204" pitchFamily="34" charset="0"/>
              </a:rPr>
              <a:t>Variedad de lenguajes:</a:t>
            </a:r>
          </a:p>
          <a:p>
            <a:pPr eaLnBrk="1" hangingPunct="1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MX" altLang="es-CL" sz="3200">
                <a:latin typeface="Arial" panose="020B0604020202020204" pitchFamily="34" charset="0"/>
              </a:rPr>
              <a:t>Figurativa + numérica + simbólica + verbal</a:t>
            </a:r>
          </a:p>
          <a:p>
            <a:pPr eaLnBrk="1" hangingPunct="1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s-MX" altLang="es-CL" sz="3200">
                <a:latin typeface="Arial" panose="020B0604020202020204" pitchFamily="34" charset="0"/>
              </a:rPr>
              <a:t>Modalidad y rendimiento relativo</a:t>
            </a:r>
          </a:p>
          <a:p>
            <a:pPr eaLnBrk="1" hangingPunct="1">
              <a:spcBef>
                <a:spcPct val="20000"/>
              </a:spcBef>
              <a:buClr>
                <a:srgbClr val="FFFF00"/>
              </a:buClr>
              <a:buFont typeface="Wingdings" pitchFamily="2" charset="2"/>
              <a:buNone/>
            </a:pPr>
            <a:endParaRPr lang="es-MX" altLang="es-CL" sz="3200">
              <a:latin typeface="Times New Roman" panose="02020603050405020304" pitchFamily="18" charset="0"/>
            </a:endParaRPr>
          </a:p>
        </p:txBody>
      </p:sp>
      <p:sp>
        <p:nvSpPr>
          <p:cNvPr id="7172" name="Oval 4">
            <a:extLst>
              <a:ext uri="{FF2B5EF4-FFF2-40B4-BE49-F238E27FC236}">
                <a16:creationId xmlns:a16="http://schemas.microsoft.com/office/drawing/2014/main" id="{DFCD7933-6F18-FD3B-A715-7E496D3E0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7538" y="620713"/>
            <a:ext cx="3457575" cy="1130300"/>
          </a:xfrm>
          <a:prstGeom prst="ellipse">
            <a:avLst/>
          </a:prstGeom>
          <a:solidFill>
            <a:srgbClr val="CCFFFF"/>
          </a:solidFill>
          <a:ln w="38100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s-MX" altLang="es-CL" sz="3600">
                <a:solidFill>
                  <a:srgbClr val="1A12B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MODALIDAD</a:t>
            </a:r>
            <a:endParaRPr lang="es-ES" altLang="es-CL" sz="3600">
              <a:solidFill>
                <a:srgbClr val="1A12B6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681263B5-F67F-5E15-EA87-E029C7DDC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2276475"/>
            <a:ext cx="8208962" cy="3384550"/>
          </a:xfrm>
          <a:prstGeom prst="rect">
            <a:avLst/>
          </a:prstGeom>
          <a:noFill/>
          <a:ln w="3810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476BFE3-5223-D281-97C9-D730BA80E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33375"/>
            <a:ext cx="41052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s-MX" altLang="es-CL" sz="4000">
                <a:solidFill>
                  <a:srgbClr val="1A12B6"/>
                </a:solidFill>
                <a:latin typeface="Arial Narrow" panose="020B0604020202020204" pitchFamily="34" charset="0"/>
              </a:rPr>
              <a:t>Parámetro 3</a:t>
            </a:r>
            <a:r>
              <a:rPr lang="es-MX" altLang="es-CL" sz="4000">
                <a:solidFill>
                  <a:schemeClr val="tx2"/>
                </a:solidFill>
                <a:latin typeface="Arial Narrow" panose="020B0604020202020204" pitchFamily="34" charset="0"/>
              </a:rPr>
              <a:t>: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54750D8-1471-DC9E-63C7-738687360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349500"/>
            <a:ext cx="8153400" cy="387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812800" indent="-8128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s-MX" altLang="es-CL" sz="2800">
                <a:latin typeface="Times New Roman" panose="02020603050405020304" pitchFamily="18" charset="0"/>
              </a:rPr>
              <a:t>Describe momentos del proceso cognitivo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AutoNum type="romanUcPeriod"/>
            </a:pPr>
            <a:r>
              <a:rPr lang="es-MX" altLang="es-CL" sz="2800">
                <a:latin typeface="Times New Roman" panose="02020603050405020304" pitchFamily="18" charset="0"/>
              </a:rPr>
              <a:t>Entrada (input)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AutoNum type="romanUcPeriod"/>
            </a:pPr>
            <a:r>
              <a:rPr lang="es-MX" altLang="es-CL" sz="2800">
                <a:latin typeface="Times New Roman" panose="02020603050405020304" pitchFamily="18" charset="0"/>
              </a:rPr>
              <a:t>Elaboración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AutoNum type="romanUcPeriod"/>
            </a:pPr>
            <a:r>
              <a:rPr lang="es-MX" altLang="es-CL" sz="2800">
                <a:latin typeface="Times New Roman" panose="02020603050405020304" pitchFamily="18" charset="0"/>
              </a:rPr>
              <a:t>Salida (output)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None/>
            </a:pPr>
            <a:endParaRPr lang="es-MX" altLang="es-CL" sz="28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s-MX" altLang="es-CL" sz="2800">
                <a:latin typeface="Times New Roman" panose="02020603050405020304" pitchFamily="18" charset="0"/>
              </a:rPr>
              <a:t>Interconexión + interdependencia.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s-MX" altLang="es-CL" sz="2800">
                <a:latin typeface="Times New Roman" panose="02020603050405020304" pitchFamily="18" charset="0"/>
              </a:rPr>
              <a:t>Permite situar el origen de la dificultad.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s-MX" altLang="es-CL" sz="2800">
                <a:latin typeface="Times New Roman" panose="02020603050405020304" pitchFamily="18" charset="0"/>
              </a:rPr>
              <a:t>Manifestación de distintas funciones cognitivas.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es-MX" altLang="es-CL" sz="28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es-MX" altLang="es-CL" sz="2800">
              <a:latin typeface="Times New Roman" panose="02020603050405020304" pitchFamily="18" charset="0"/>
            </a:endParaRPr>
          </a:p>
        </p:txBody>
      </p:sp>
      <p:sp>
        <p:nvSpPr>
          <p:cNvPr id="8196" name="Oval 4">
            <a:extLst>
              <a:ext uri="{FF2B5EF4-FFF2-40B4-BE49-F238E27FC236}">
                <a16:creationId xmlns:a16="http://schemas.microsoft.com/office/drawing/2014/main" id="{A8612D1A-ACDC-C1AA-37CF-936F6D671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188913"/>
            <a:ext cx="4967287" cy="1538287"/>
          </a:xfrm>
          <a:prstGeom prst="ellipse">
            <a:avLst/>
          </a:prstGeom>
          <a:solidFill>
            <a:srgbClr val="CCFFFF"/>
          </a:solidFill>
          <a:ln w="38100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s-MX" altLang="es-CL" sz="3200" b="1">
                <a:solidFill>
                  <a:srgbClr val="1A12B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FASES Y FUNCIONES</a:t>
            </a:r>
          </a:p>
          <a:p>
            <a:pPr algn="ctr" eaLnBrk="1" hangingPunct="1"/>
            <a:r>
              <a:rPr lang="es-MX" altLang="es-CL" sz="3200" b="1">
                <a:solidFill>
                  <a:srgbClr val="1A12B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COGNITIVAS</a:t>
            </a:r>
            <a:endParaRPr lang="es-ES" altLang="es-CL" sz="3200" b="1">
              <a:solidFill>
                <a:srgbClr val="1A12B6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E764347D-B89E-CD03-6856-318C3E586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2133600"/>
            <a:ext cx="8208962" cy="4248150"/>
          </a:xfrm>
          <a:prstGeom prst="rect">
            <a:avLst/>
          </a:prstGeom>
          <a:noFill/>
          <a:ln w="3810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5C20132-E3AB-FCFA-111D-9DF7FF9D8D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620713"/>
            <a:ext cx="42481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s-ES" altLang="es-CL" sz="3600">
                <a:solidFill>
                  <a:srgbClr val="1A12B6"/>
                </a:solidFill>
                <a:latin typeface="Arial" panose="020B0604020202020204" pitchFamily="34" charset="0"/>
              </a:rPr>
              <a:t>Parámetro 4:</a:t>
            </a:r>
          </a:p>
        </p:txBody>
      </p:sp>
      <p:sp>
        <p:nvSpPr>
          <p:cNvPr id="9219" name="Oval 3">
            <a:extLst>
              <a:ext uri="{FF2B5EF4-FFF2-40B4-BE49-F238E27FC236}">
                <a16:creationId xmlns:a16="http://schemas.microsoft.com/office/drawing/2014/main" id="{A4BCF754-F959-BE36-2017-BB32921B8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476250"/>
            <a:ext cx="4175125" cy="1250950"/>
          </a:xfrm>
          <a:prstGeom prst="ellipse">
            <a:avLst/>
          </a:prstGeom>
          <a:solidFill>
            <a:srgbClr val="CCFFFF"/>
          </a:solidFill>
          <a:ln w="38100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s-ES" altLang="es-CL" sz="3200" b="1">
                <a:solidFill>
                  <a:srgbClr val="1A12B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OPERACIONES</a:t>
            </a:r>
          </a:p>
          <a:p>
            <a:pPr algn="ctr" eaLnBrk="1" hangingPunct="1"/>
            <a:r>
              <a:rPr lang="es-ES" altLang="es-CL" sz="3200" b="1">
                <a:solidFill>
                  <a:srgbClr val="1A12B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MENTALES</a:t>
            </a:r>
            <a:r>
              <a:rPr lang="es-ES" altLang="es-CL" sz="3200" b="1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6991D7-1980-2F1F-E650-61F75A6637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2060575"/>
            <a:ext cx="7772400" cy="4114800"/>
          </a:xfrm>
          <a:prstGeom prst="rect">
            <a:avLst/>
          </a:prstGeom>
          <a:noFill/>
          <a:ln w="3810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>
                <a:srgbClr val="FFFF99"/>
              </a:buClr>
              <a:buSzPct val="120000"/>
              <a:buFont typeface="Wingdings" pitchFamily="2" charset="2"/>
              <a:buChar char="n"/>
            </a:pPr>
            <a:endParaRPr lang="es-ES" altLang="es-CL" sz="2000" b="1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20000"/>
              </a:spcBef>
              <a:buClr>
                <a:srgbClr val="FFFF99"/>
              </a:buClr>
              <a:buSzPct val="120000"/>
              <a:buFont typeface="Wingdings" pitchFamily="2" charset="2"/>
              <a:buChar char="n"/>
            </a:pPr>
            <a:r>
              <a:rPr lang="es-ES" altLang="es-CL" sz="2000" b="1">
                <a:latin typeface="Arial" panose="020B0604020202020204" pitchFamily="34" charset="0"/>
              </a:rPr>
              <a:t>Conjunto de acciones interiorizadas, organizadas, coordinadas, en función de las cuales elaboramos información, derivada de fuentes externas e internas.</a:t>
            </a:r>
          </a:p>
          <a:p>
            <a:pPr algn="just" eaLnBrk="1" hangingPunct="1">
              <a:spcBef>
                <a:spcPct val="20000"/>
              </a:spcBef>
              <a:buClr>
                <a:srgbClr val="FFFF99"/>
              </a:buClr>
              <a:buSzPct val="120000"/>
              <a:buFont typeface="Wingdings" pitchFamily="2" charset="2"/>
              <a:buNone/>
            </a:pPr>
            <a:endParaRPr lang="es-ES" altLang="es-CL" sz="2000" b="1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20000"/>
              </a:spcBef>
              <a:buClr>
                <a:srgbClr val="FFFF99"/>
              </a:buClr>
              <a:buSzPct val="120000"/>
              <a:buFont typeface="Wingdings" pitchFamily="2" charset="2"/>
              <a:buChar char="n"/>
            </a:pPr>
            <a:r>
              <a:rPr lang="es-ES" altLang="es-CL" sz="2000" b="1">
                <a:latin typeface="Arial" panose="020B0604020202020204" pitchFamily="34" charset="0"/>
              </a:rPr>
              <a:t>Fluctúan desde el simple reconocimiento e identificación de objetos, hasta las actividades más complejas como seriación, comparación, razonamiento lógico o inferencial.  </a:t>
            </a:r>
          </a:p>
          <a:p>
            <a:pPr algn="just" eaLnBrk="1" hangingPunct="1">
              <a:spcBef>
                <a:spcPct val="20000"/>
              </a:spcBef>
              <a:buClr>
                <a:srgbClr val="FFFF99"/>
              </a:buClr>
              <a:buSzPct val="120000"/>
              <a:buFont typeface="Wingdings" pitchFamily="2" charset="2"/>
              <a:buChar char="n"/>
            </a:pPr>
            <a:endParaRPr lang="es-ES" altLang="es-CL" sz="2000" b="1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20000"/>
              </a:spcBef>
              <a:buClr>
                <a:srgbClr val="FFFF99"/>
              </a:buClr>
              <a:buSzPct val="120000"/>
              <a:buFont typeface="Wingdings" pitchFamily="2" charset="2"/>
              <a:buChar char="n"/>
            </a:pPr>
            <a:r>
              <a:rPr lang="es-ES" altLang="es-CL" sz="2000" b="1">
                <a:latin typeface="Arial" panose="020B0604020202020204" pitchFamily="34" charset="0"/>
              </a:rPr>
              <a:t>Requieren de un importante desarrollo de las funciones cognitivas, que son condiciones para su aparición.  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36113BD-CE2B-A679-253F-62196C4F5A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476250"/>
            <a:ext cx="43926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s-MX" altLang="es-CL" sz="4400">
                <a:solidFill>
                  <a:srgbClr val="1A12B6"/>
                </a:solidFill>
                <a:latin typeface="Arial Narrow" panose="020B0604020202020204" pitchFamily="34" charset="0"/>
              </a:rPr>
              <a:t>Parámetro 5: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97E5D59-1D4D-2370-EC4F-90242BEF7A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2636838"/>
            <a:ext cx="81534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99"/>
              </a:buClr>
              <a:buSzPct val="140000"/>
              <a:buFontTx/>
              <a:buChar char="•"/>
            </a:pPr>
            <a:r>
              <a:rPr lang="es-MX" altLang="es-CL" sz="3200">
                <a:latin typeface="Arial" panose="020B0604020202020204" pitchFamily="34" charset="0"/>
              </a:rPr>
              <a:t>Se obtiene a partir de la relación </a:t>
            </a:r>
          </a:p>
          <a:p>
            <a:pPr eaLnBrk="1" hangingPunct="1">
              <a:spcBef>
                <a:spcPct val="20000"/>
              </a:spcBef>
              <a:buClr>
                <a:srgbClr val="FFFF99"/>
              </a:buClr>
              <a:buSzPct val="140000"/>
            </a:pPr>
            <a:r>
              <a:rPr lang="es-MX" altLang="es-CL" sz="3200">
                <a:latin typeface="Arial" panose="020B0604020202020204" pitchFamily="34" charset="0"/>
              </a:rPr>
              <a:t>   CANTIDAD + CALIDAD </a:t>
            </a:r>
          </a:p>
          <a:p>
            <a:pPr eaLnBrk="1" hangingPunct="1">
              <a:spcBef>
                <a:spcPct val="20000"/>
              </a:spcBef>
              <a:buClr>
                <a:srgbClr val="FFFF99"/>
              </a:buClr>
              <a:buSzPct val="140000"/>
            </a:pPr>
            <a:r>
              <a:rPr lang="es-MX" altLang="es-CL" sz="3200">
                <a:latin typeface="Arial" panose="020B0604020202020204" pitchFamily="34" charset="0"/>
              </a:rPr>
              <a:t>   de las unidades de información</a:t>
            </a:r>
          </a:p>
          <a:p>
            <a:pPr eaLnBrk="1" hangingPunct="1">
              <a:spcBef>
                <a:spcPct val="20000"/>
              </a:spcBef>
              <a:buClr>
                <a:srgbClr val="FFFF99"/>
              </a:buClr>
              <a:buSzPct val="140000"/>
              <a:buFontTx/>
              <a:buChar char="•"/>
            </a:pPr>
            <a:endParaRPr lang="es-MX" altLang="es-CL" sz="3200">
              <a:latin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FFFF99"/>
              </a:buClr>
              <a:buSzPct val="140000"/>
              <a:buFontTx/>
              <a:buChar char="•"/>
            </a:pPr>
            <a:r>
              <a:rPr lang="es-MX" altLang="es-CL" sz="3200">
                <a:latin typeface="Arial" panose="020B0604020202020204" pitchFamily="34" charset="0"/>
              </a:rPr>
              <a:t>Familiaridad v/s novedad de la información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B75DB375-3E33-6229-B407-07C294CE1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2420938"/>
            <a:ext cx="7704137" cy="3816350"/>
          </a:xfrm>
          <a:prstGeom prst="rect">
            <a:avLst/>
          </a:prstGeom>
          <a:noFill/>
          <a:ln w="3810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10245" name="Oval 5">
            <a:extLst>
              <a:ext uri="{FF2B5EF4-FFF2-40B4-BE49-F238E27FC236}">
                <a16:creationId xmlns:a16="http://schemas.microsoft.com/office/drawing/2014/main" id="{2755667A-AC0A-557B-0CA7-81CC0F357B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476250"/>
            <a:ext cx="4175125" cy="1250950"/>
          </a:xfrm>
          <a:prstGeom prst="ellipse">
            <a:avLst/>
          </a:prstGeom>
          <a:solidFill>
            <a:srgbClr val="CCFFFF"/>
          </a:solidFill>
          <a:ln w="38100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s-ES" altLang="es-CL" sz="3600" b="1">
                <a:solidFill>
                  <a:srgbClr val="1A12B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COMPLEJIDAD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C51FADD-EDE6-62A9-2117-4A72CB26D2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473075"/>
            <a:ext cx="41830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s-MX" altLang="es-CL" sz="4400">
                <a:solidFill>
                  <a:srgbClr val="1A12B6"/>
                </a:solidFill>
                <a:latin typeface="Arial Narrow" panose="020B0604020202020204" pitchFamily="34" charset="0"/>
              </a:rPr>
              <a:t>Parámetro 6: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7ECB59D-CCA0-9C7C-23EC-A871B7CDB7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2205038"/>
            <a:ext cx="7215187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s-MX" altLang="es-CL" sz="3200">
                <a:latin typeface="Times New Roman" panose="02020603050405020304" pitchFamily="18" charset="0"/>
              </a:rPr>
              <a:t>  </a:t>
            </a:r>
            <a:r>
              <a:rPr lang="es-MX" altLang="es-CL" sz="2800">
                <a:latin typeface="Arial" panose="020B0604020202020204" pitchFamily="34" charset="0"/>
              </a:rPr>
              <a:t>Distancia que existe entre el acto mental y el objeto sobre el cual opera.</a:t>
            </a:r>
          </a:p>
          <a:p>
            <a:pPr algn="ctr" eaLnBrk="1" hangingPunct="1">
              <a:spcBef>
                <a:spcPct val="20000"/>
              </a:spcBef>
            </a:pPr>
            <a:endParaRPr lang="es-MX" altLang="es-CL" sz="280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es-MX" altLang="es-CL" sz="2800">
                <a:latin typeface="Arial" panose="020B0604020202020204" pitchFamily="34" charset="0"/>
              </a:rPr>
              <a:t>Simple percepción sensorial. </a:t>
            </a:r>
          </a:p>
          <a:p>
            <a:pPr algn="ctr" eaLnBrk="1" hangingPunct="1">
              <a:spcBef>
                <a:spcPct val="20000"/>
              </a:spcBef>
            </a:pPr>
            <a:endParaRPr lang="es-MX" altLang="es-CL" sz="280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20000"/>
              </a:spcBef>
            </a:pPr>
            <a:endParaRPr lang="es-MX" altLang="es-CL" sz="280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es-MX" altLang="es-CL" sz="2800">
                <a:latin typeface="Arial" panose="020B0604020202020204" pitchFamily="34" charset="0"/>
              </a:rPr>
              <a:t>Representación mental.</a:t>
            </a:r>
          </a:p>
        </p:txBody>
      </p:sp>
      <p:sp>
        <p:nvSpPr>
          <p:cNvPr id="11268" name="AutoShape 4">
            <a:extLst>
              <a:ext uri="{FF2B5EF4-FFF2-40B4-BE49-F238E27FC236}">
                <a16:creationId xmlns:a16="http://schemas.microsoft.com/office/drawing/2014/main" id="{09354307-A9B4-DE18-736E-0F014E3C342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821906" y="4537869"/>
            <a:ext cx="976313" cy="485775"/>
          </a:xfrm>
          <a:custGeom>
            <a:avLst/>
            <a:gdLst>
              <a:gd name="T0" fmla="*/ 1495963732 w 21600"/>
              <a:gd name="T1" fmla="*/ 0 h 21600"/>
              <a:gd name="T2" fmla="*/ 0 w 21600"/>
              <a:gd name="T3" fmla="*/ 122848180 h 21600"/>
              <a:gd name="T4" fmla="*/ 1495963732 w 21600"/>
              <a:gd name="T5" fmla="*/ 245695820 h 21600"/>
              <a:gd name="T6" fmla="*/ 1994617585 w 21600"/>
              <a:gd name="T7" fmla="*/ 12284818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CL"/>
          </a:p>
        </p:txBody>
      </p:sp>
      <p:sp>
        <p:nvSpPr>
          <p:cNvPr id="11269" name="Oval 5">
            <a:extLst>
              <a:ext uri="{FF2B5EF4-FFF2-40B4-BE49-F238E27FC236}">
                <a16:creationId xmlns:a16="http://schemas.microsoft.com/office/drawing/2014/main" id="{DD50F37E-498E-4B30-C925-CD9B2E520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638" y="333375"/>
            <a:ext cx="4175125" cy="1250950"/>
          </a:xfrm>
          <a:prstGeom prst="ellipse">
            <a:avLst/>
          </a:prstGeom>
          <a:solidFill>
            <a:srgbClr val="CCFFFF"/>
          </a:solidFill>
          <a:ln w="38100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s-MX" altLang="es-CL" sz="3600" b="1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s-MX" altLang="es-CL" sz="3600" b="1">
                <a:solidFill>
                  <a:srgbClr val="1A12B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ABSTRACCIÓN</a:t>
            </a:r>
          </a:p>
          <a:p>
            <a:pPr algn="ctr" eaLnBrk="1" hangingPunct="1"/>
            <a:endParaRPr lang="es-ES" altLang="es-CL" sz="3600" b="1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5A4AF565-5E6C-1C81-35F2-451808FDB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2133600"/>
            <a:ext cx="7704137" cy="3816350"/>
          </a:xfrm>
          <a:prstGeom prst="rect">
            <a:avLst/>
          </a:prstGeom>
          <a:noFill/>
          <a:ln w="3810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Mezclas">
  <a:themeElements>
    <a:clrScheme name="Mezcla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Mezcla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ezcla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155</TotalTime>
  <Words>2031</Words>
  <Application>Microsoft Macintosh PowerPoint</Application>
  <PresentationFormat>Presentación en pantalla (4:3)</PresentationFormat>
  <Paragraphs>306</Paragraphs>
  <Slides>44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44</vt:i4>
      </vt:variant>
    </vt:vector>
  </HeadingPairs>
  <TitlesOfParts>
    <vt:vector size="50" baseType="lpstr">
      <vt:lpstr>Arial</vt:lpstr>
      <vt:lpstr>Arial Narrow</vt:lpstr>
      <vt:lpstr>Tahoma</vt:lpstr>
      <vt:lpstr>Times New Roman</vt:lpstr>
      <vt:lpstr>Wingdings</vt:lpstr>
      <vt:lpstr>Mezclas</vt:lpstr>
      <vt:lpstr>Desarrollo de las funciones  del pensamiento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Funciones Cognitivas</vt:lpstr>
      <vt:lpstr>Funciones Cognitivas</vt:lpstr>
      <vt:lpstr>Presentación de PowerPoint</vt:lpstr>
      <vt:lpstr>Presentación de PowerPoint</vt:lpstr>
      <vt:lpstr>Función cognitiva deficiente fase de entrada del acto mental</vt:lpstr>
      <vt:lpstr> Percepción borrosa y confusa </vt:lpstr>
      <vt:lpstr>  Comportamiento exploratorio    impulsivo y asistemático </vt:lpstr>
      <vt:lpstr>  Carencia de instrumentos    verbales apropiados </vt:lpstr>
      <vt:lpstr>  Deficiencia en el establecimiento    de relaciones espacio-temporales </vt:lpstr>
      <vt:lpstr>Deficiencia en la conservación de la identidad de      un objeto, al variar uno o más de sus atributos </vt:lpstr>
      <vt:lpstr>  Deficiencia en la  precisión o exactitud </vt:lpstr>
      <vt:lpstr>Deficiencia en la consideración de dos o más   fuentes de información simultáneamente </vt:lpstr>
      <vt:lpstr>Función cognitiva deficiente fase de elaboración del acto mental</vt:lpstr>
      <vt:lpstr>Deficiencia en la percepción de la existencia de un problema y en su definición </vt:lpstr>
      <vt:lpstr>  Deficiencia para diferenciar entre datos    relevantes e irrelevantes </vt:lpstr>
      <vt:lpstr>  Carencia o deficiencia en la conducta     comparativa espontánea </vt:lpstr>
      <vt:lpstr> Estrechez del campo mental </vt:lpstr>
      <vt:lpstr> Percepción episódica de la realidad </vt:lpstr>
      <vt:lpstr>  Carencia o deficiencia en la necesidad    de conducta sumativa </vt:lpstr>
      <vt:lpstr>  Carencia o deficiencia en la necesidad    de buscar evidencias lógicas </vt:lpstr>
      <vt:lpstr>Deficiencia en la formulación de hipótesis y   carencia de estrategias de comprobación de éstas </vt:lpstr>
      <vt:lpstr>  Carencia o deficiencia de la conducta    planificada </vt:lpstr>
      <vt:lpstr> Deficiencia en la interiorización </vt:lpstr>
      <vt:lpstr>  Dificultad para elaborar categorías    cognitivas </vt:lpstr>
      <vt:lpstr>Función cognitiva deficiente fase de salida del acto mental</vt:lpstr>
      <vt:lpstr> Modalidad egocéntrica de comunicación </vt:lpstr>
      <vt:lpstr>Deficiencia en la proyección de relaciones virtuales</vt:lpstr>
      <vt:lpstr> Bloqueo cognitivo </vt:lpstr>
      <vt:lpstr> Conducta por ensayo y error </vt:lpstr>
      <vt:lpstr> Deficiencia en el transporte visual </vt:lpstr>
      <vt:lpstr> Carencia de instrumentos verbales </vt:lpstr>
      <vt:lpstr>Deficiencia en la necesidad de precisión y exactitud </vt:lpstr>
      <vt:lpstr> Conducta impulsiva </vt:lpstr>
      <vt:lpstr>TALLER</vt:lpstr>
    </vt:vector>
  </TitlesOfParts>
  <Company>Edita Núñez Sotelo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Desarrollo de las funciones  del pensamiento</dc:title>
  <dc:creator>Mejora Educativa Chile Profesionales</dc:creator>
  <cp:lastModifiedBy>Edita Maria Nuñez Sotelo</cp:lastModifiedBy>
  <cp:revision>8</cp:revision>
  <dcterms:created xsi:type="dcterms:W3CDTF">2009-11-18T12:33:29Z</dcterms:created>
  <dcterms:modified xsi:type="dcterms:W3CDTF">2022-09-08T01:06:13Z</dcterms:modified>
</cp:coreProperties>
</file>