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1"/>
  </p:sldMasterIdLst>
  <p:notesMasterIdLst>
    <p:notesMasterId r:id="rId31"/>
  </p:notesMasterIdLst>
  <p:sldIdLst>
    <p:sldId id="257" r:id="rId2"/>
    <p:sldId id="30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300" r:id="rId16"/>
    <p:sldId id="270" r:id="rId17"/>
    <p:sldId id="271" r:id="rId18"/>
    <p:sldId id="272" r:id="rId19"/>
    <p:sldId id="273" r:id="rId20"/>
    <p:sldId id="282" r:id="rId21"/>
    <p:sldId id="283" r:id="rId22"/>
    <p:sldId id="284" r:id="rId23"/>
    <p:sldId id="287" r:id="rId24"/>
    <p:sldId id="288" r:id="rId25"/>
    <p:sldId id="289" r:id="rId26"/>
    <p:sldId id="290" r:id="rId27"/>
    <p:sldId id="291" r:id="rId28"/>
    <p:sldId id="292" r:id="rId29"/>
    <p:sldId id="293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6"/>
    <p:restoredTop sz="94679"/>
  </p:normalViewPr>
  <p:slideViewPr>
    <p:cSldViewPr snapToGrid="0" snapToObjects="1">
      <p:cViewPr varScale="1">
        <p:scale>
          <a:sx n="92" d="100"/>
          <a:sy n="92" d="100"/>
        </p:scale>
        <p:origin x="10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EC002-9053-0248-B6B3-76A8F57B66B7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7A81E-C215-C142-B7E6-08E371A112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1917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>
            <a:extLst>
              <a:ext uri="{FF2B5EF4-FFF2-40B4-BE49-F238E27FC236}">
                <a16:creationId xmlns:a16="http://schemas.microsoft.com/office/drawing/2014/main" id="{3A9783BB-0590-D848-944C-0B06785174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7E884A6-89A9-A342-B7E1-7526C4AA8C6D}" type="slidenum">
              <a:rPr lang="es-ES" altLang="es-ES_tradnl"/>
              <a:pPr>
                <a:spcBef>
                  <a:spcPct val="0"/>
                </a:spcBef>
              </a:pPr>
              <a:t>7</a:t>
            </a:fld>
            <a:endParaRPr lang="es-ES" altLang="es-ES_tradnl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AD10784C-ED11-B048-88F9-7F02D14EC9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F40D26B-135C-474F-B3BE-64A0DAA52F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9679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>
            <a:extLst>
              <a:ext uri="{FF2B5EF4-FFF2-40B4-BE49-F238E27FC236}">
                <a16:creationId xmlns:a16="http://schemas.microsoft.com/office/drawing/2014/main" id="{F1C202E2-73C0-4D49-B6B0-31638B1390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CAA1065-8493-8247-868D-AF4583F608F5}" type="slidenum">
              <a:rPr lang="es-ES" altLang="es-ES_tradnl"/>
              <a:pPr>
                <a:spcBef>
                  <a:spcPct val="0"/>
                </a:spcBef>
              </a:pPr>
              <a:t>19</a:t>
            </a:fld>
            <a:endParaRPr lang="es-ES" altLang="es-ES_tradnl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666ED229-9F39-9C47-A966-94D0D69245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9280CFF-4AC3-AE46-997A-84AF49E890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86423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>
            <a:extLst>
              <a:ext uri="{FF2B5EF4-FFF2-40B4-BE49-F238E27FC236}">
                <a16:creationId xmlns:a16="http://schemas.microsoft.com/office/drawing/2014/main" id="{28C0EDAD-7431-1143-A81D-7E4A759787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048AC27-504C-794E-91B1-F2FAA9AC83BF}" type="slidenum">
              <a:rPr lang="es-ES" altLang="es-ES_tradnl"/>
              <a:pPr>
                <a:spcBef>
                  <a:spcPct val="0"/>
                </a:spcBef>
              </a:pPr>
              <a:t>20</a:t>
            </a:fld>
            <a:endParaRPr lang="es-ES" altLang="es-ES_tradnl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47EC5505-F4F0-2346-A170-F0CB51CC94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7E1C31DE-B81A-D744-BDC2-271873C6AB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0990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>
            <a:extLst>
              <a:ext uri="{FF2B5EF4-FFF2-40B4-BE49-F238E27FC236}">
                <a16:creationId xmlns:a16="http://schemas.microsoft.com/office/drawing/2014/main" id="{1D63864A-FE7C-E542-81C6-9F1F0796CA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362B44B-C6F3-CF44-AE02-E78651C7DD8B}" type="slidenum">
              <a:rPr lang="es-ES" altLang="es-ES_tradnl"/>
              <a:pPr>
                <a:spcBef>
                  <a:spcPct val="0"/>
                </a:spcBef>
              </a:pPr>
              <a:t>21</a:t>
            </a:fld>
            <a:endParaRPr lang="es-ES" altLang="es-ES_tradnl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0AEAB3C0-6E1B-8444-98FD-2ED4BE336D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8DC97984-94EE-8546-8B1E-85FD406F8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65651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>
            <a:extLst>
              <a:ext uri="{FF2B5EF4-FFF2-40B4-BE49-F238E27FC236}">
                <a16:creationId xmlns:a16="http://schemas.microsoft.com/office/drawing/2014/main" id="{4E78D9E9-3F55-3B4F-A5EB-1E7B59E41E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59C5FCB-06A9-DC48-AD73-A9BA4E949848}" type="slidenum">
              <a:rPr lang="es-ES" altLang="es-ES_tradnl"/>
              <a:pPr>
                <a:spcBef>
                  <a:spcPct val="0"/>
                </a:spcBef>
              </a:pPr>
              <a:t>22</a:t>
            </a:fld>
            <a:endParaRPr lang="es-ES" altLang="es-ES_tradnl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8756BBDF-19E6-4041-8AC5-33061FFA02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D8E8E6A5-CCA0-CF4B-944E-000E6C514B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69774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>
            <a:extLst>
              <a:ext uri="{FF2B5EF4-FFF2-40B4-BE49-F238E27FC236}">
                <a16:creationId xmlns:a16="http://schemas.microsoft.com/office/drawing/2014/main" id="{7ED94FF1-4B8C-9A42-A21D-99C366E45F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8AA75D8-FEBB-544E-B00C-14A569FCF336}" type="slidenum">
              <a:rPr lang="es-ES" altLang="es-ES_tradnl"/>
              <a:pPr>
                <a:spcBef>
                  <a:spcPct val="0"/>
                </a:spcBef>
              </a:pPr>
              <a:t>23</a:t>
            </a:fld>
            <a:endParaRPr lang="es-ES" altLang="es-ES_tradnl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1D22833D-EA16-4D42-88EB-1A7B896314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FDF688D3-C160-BD4B-A970-08E1C09873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21149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>
            <a:extLst>
              <a:ext uri="{FF2B5EF4-FFF2-40B4-BE49-F238E27FC236}">
                <a16:creationId xmlns:a16="http://schemas.microsoft.com/office/drawing/2014/main" id="{BA53FE55-DAEB-0B4C-BB2F-9C031A4EB4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A50E864-2EFA-304A-87AF-97C232E73082}" type="slidenum">
              <a:rPr lang="es-ES" altLang="es-ES_tradnl"/>
              <a:pPr>
                <a:spcBef>
                  <a:spcPct val="0"/>
                </a:spcBef>
              </a:pPr>
              <a:t>24</a:t>
            </a:fld>
            <a:endParaRPr lang="es-ES" altLang="es-ES_tradnl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6418C42C-672A-874D-8128-3510601B37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DEBAC38E-D721-A84B-B8D7-573277860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82790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>
            <a:extLst>
              <a:ext uri="{FF2B5EF4-FFF2-40B4-BE49-F238E27FC236}">
                <a16:creationId xmlns:a16="http://schemas.microsoft.com/office/drawing/2014/main" id="{096D5C05-D100-2E40-8BF0-5987FF4757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4854233-32B7-7548-9562-00DAC029DE57}" type="slidenum">
              <a:rPr lang="es-ES" altLang="es-ES_tradnl"/>
              <a:pPr>
                <a:spcBef>
                  <a:spcPct val="0"/>
                </a:spcBef>
              </a:pPr>
              <a:t>25</a:t>
            </a:fld>
            <a:endParaRPr lang="es-ES" altLang="es-ES_tradnl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930D3BA6-9155-824E-A4BD-7BEFE9829D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2F04B640-8A5F-0D4C-BD14-690C21C5B1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4684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>
            <a:extLst>
              <a:ext uri="{FF2B5EF4-FFF2-40B4-BE49-F238E27FC236}">
                <a16:creationId xmlns:a16="http://schemas.microsoft.com/office/drawing/2014/main" id="{FC1EE4AF-9262-0641-87AA-497D28337D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346F3AF-8924-4141-8D2B-10E7BAAD04CF}" type="slidenum">
              <a:rPr lang="es-ES" altLang="es-ES_tradnl"/>
              <a:pPr>
                <a:spcBef>
                  <a:spcPct val="0"/>
                </a:spcBef>
              </a:pPr>
              <a:t>10</a:t>
            </a:fld>
            <a:endParaRPr lang="es-ES" altLang="es-ES_tradnl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1832F75E-1309-284C-BB9A-D4F64A265A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400B6DE-CC42-CA45-9667-99EDA5658F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3655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>
            <a:extLst>
              <a:ext uri="{FF2B5EF4-FFF2-40B4-BE49-F238E27FC236}">
                <a16:creationId xmlns:a16="http://schemas.microsoft.com/office/drawing/2014/main" id="{91C541C3-2CA2-3645-A231-78A833CAA5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11FE0B6-09A8-E44B-B823-6ECA924A1BFA}" type="slidenum">
              <a:rPr lang="es-ES" altLang="es-ES_tradnl"/>
              <a:pPr>
                <a:spcBef>
                  <a:spcPct val="0"/>
                </a:spcBef>
              </a:pPr>
              <a:t>11</a:t>
            </a:fld>
            <a:endParaRPr lang="es-ES" altLang="es-ES_tradnl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B3FE8841-E55C-6342-A4A7-A8FF41EA85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B8DDDCB-0D8E-314A-B3C4-4BB3B8D700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7388" y="4343400"/>
            <a:ext cx="54832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2154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>
            <a:extLst>
              <a:ext uri="{FF2B5EF4-FFF2-40B4-BE49-F238E27FC236}">
                <a16:creationId xmlns:a16="http://schemas.microsoft.com/office/drawing/2014/main" id="{26835328-DFA3-6641-8CD2-BF86448811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52913E-3F08-5643-AC5E-515893BBFAD2}" type="slidenum">
              <a:rPr lang="es-ES" altLang="es-ES_tradnl"/>
              <a:pPr>
                <a:spcBef>
                  <a:spcPct val="0"/>
                </a:spcBef>
              </a:pPr>
              <a:t>12</a:t>
            </a:fld>
            <a:endParaRPr lang="es-ES" altLang="es-ES_tradnl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B4C2E665-758E-8E43-B9D8-4D769A4A8F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AD93CBB-4B79-2A49-9867-CE146D3348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7388" y="4343400"/>
            <a:ext cx="54832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212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>
            <a:extLst>
              <a:ext uri="{FF2B5EF4-FFF2-40B4-BE49-F238E27FC236}">
                <a16:creationId xmlns:a16="http://schemas.microsoft.com/office/drawing/2014/main" id="{80AD54D1-8FEC-4040-B83B-1574B8D386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0FDF054-7E9E-EC44-B72E-A780FE867B21}" type="slidenum">
              <a:rPr lang="es-ES" altLang="es-ES_tradnl"/>
              <a:pPr>
                <a:spcBef>
                  <a:spcPct val="0"/>
                </a:spcBef>
              </a:pPr>
              <a:t>13</a:t>
            </a:fld>
            <a:endParaRPr lang="es-ES" altLang="es-ES_tradnl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EC74F00-180B-A640-96AE-ABC96A8B99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22D84B5-376F-7E46-BDF3-F355895847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602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>
            <a:extLst>
              <a:ext uri="{FF2B5EF4-FFF2-40B4-BE49-F238E27FC236}">
                <a16:creationId xmlns:a16="http://schemas.microsoft.com/office/drawing/2014/main" id="{B0873616-7230-BF42-A417-97687A1A32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A30F07A-D384-294D-885B-79846B710691}" type="slidenum">
              <a:rPr lang="es-ES" altLang="es-ES_tradnl"/>
              <a:pPr>
                <a:spcBef>
                  <a:spcPct val="0"/>
                </a:spcBef>
              </a:pPr>
              <a:t>14</a:t>
            </a:fld>
            <a:endParaRPr lang="es-ES" altLang="es-ES_tradnl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B77F4511-BBC2-8343-ACC8-CE4305EA3C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96D34E2-DD69-E340-91AB-C547B3BF8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46748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>
            <a:extLst>
              <a:ext uri="{FF2B5EF4-FFF2-40B4-BE49-F238E27FC236}">
                <a16:creationId xmlns:a16="http://schemas.microsoft.com/office/drawing/2014/main" id="{BB63AA77-72D1-4449-A6F4-AA833E5D11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11705BA-B5BD-2C43-A71A-31B52C83F0C0}" type="slidenum">
              <a:rPr lang="es-ES" altLang="es-ES_tradnl"/>
              <a:pPr>
                <a:spcBef>
                  <a:spcPct val="0"/>
                </a:spcBef>
              </a:pPr>
              <a:t>16</a:t>
            </a:fld>
            <a:endParaRPr lang="es-ES" altLang="es-ES_tradnl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00041AB2-C74E-B344-8237-87CEF3FEE3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517340E-D737-D543-98B5-5F506AABB4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4803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>
            <a:extLst>
              <a:ext uri="{FF2B5EF4-FFF2-40B4-BE49-F238E27FC236}">
                <a16:creationId xmlns:a16="http://schemas.microsoft.com/office/drawing/2014/main" id="{6C371FC2-88DB-1E44-9316-96BABF6397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43F847B-38EC-134C-A14C-839F95036824}" type="slidenum">
              <a:rPr lang="es-ES" altLang="es-ES_tradnl"/>
              <a:pPr>
                <a:spcBef>
                  <a:spcPct val="0"/>
                </a:spcBef>
              </a:pPr>
              <a:t>17</a:t>
            </a:fld>
            <a:endParaRPr lang="es-ES" altLang="es-ES_tradnl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E4EC32C2-38BE-0A42-88DE-1CF3160CA8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A8C8307F-0082-B849-A3E3-976BEEE96C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9922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>
            <a:extLst>
              <a:ext uri="{FF2B5EF4-FFF2-40B4-BE49-F238E27FC236}">
                <a16:creationId xmlns:a16="http://schemas.microsoft.com/office/drawing/2014/main" id="{10FEA3D0-80B2-7049-B8F1-F171097497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5F6815B-AD0E-C44D-8DB0-04A1A95BAEE9}" type="slidenum">
              <a:rPr lang="es-ES" altLang="es-ES_tradnl"/>
              <a:pPr>
                <a:spcBef>
                  <a:spcPct val="0"/>
                </a:spcBef>
              </a:pPr>
              <a:t>18</a:t>
            </a:fld>
            <a:endParaRPr lang="es-ES" altLang="es-ES_tradnl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EE1FF4D1-A475-CE41-A938-398DEFCCDF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206BC000-84F1-7749-A7FB-E619120F2D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ES_tradnl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7090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624668"/>
            <a:ext cx="53848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5562600"/>
            <a:ext cx="53848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1" y="6425641"/>
            <a:ext cx="1643529" cy="365125"/>
          </a:xfrm>
        </p:spPr>
        <p:txBody>
          <a:bodyPr/>
          <a:lstStyle>
            <a:lvl1pPr algn="l">
              <a:defRPr/>
            </a:lvl1pPr>
          </a:lstStyle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14871" y="6425641"/>
            <a:ext cx="3490259" cy="365125"/>
          </a:xfrm>
        </p:spPr>
        <p:txBody>
          <a:bodyPr/>
          <a:lstStyle>
            <a:lvl1pPr algn="r">
              <a:defRPr/>
            </a:lvl1pPr>
          </a:lstStyle>
          <a:p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376767" y="228600"/>
            <a:ext cx="5647267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0" name="Rectangle 9"/>
          <p:cNvSpPr/>
          <p:nvPr/>
        </p:nvSpPr>
        <p:spPr>
          <a:xfrm>
            <a:off x="6165851" y="237744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6522" y="174813"/>
            <a:ext cx="55107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65851" y="228600"/>
            <a:ext cx="27432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2" name="Rectangle 11"/>
          <p:cNvSpPr/>
          <p:nvPr/>
        </p:nvSpPr>
        <p:spPr>
          <a:xfrm>
            <a:off x="9069917" y="2377440"/>
            <a:ext cx="27432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</p:spTree>
    <p:extLst>
      <p:ext uri="{BB962C8B-B14F-4D97-AF65-F5344CB8AC3E}">
        <p14:creationId xmlns:p14="http://schemas.microsoft.com/office/powerpoint/2010/main" val="2773466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670561" y="1985963"/>
            <a:ext cx="4876551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670561" y="4164965"/>
            <a:ext cx="4876551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5880100" y="1985963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5880100" y="4169664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7365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8" name="TextBox 7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3269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11848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6768" y="228600"/>
            <a:ext cx="460163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407" y="2571750"/>
            <a:ext cx="4340352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8368" y="273051"/>
            <a:ext cx="6129865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124" y="3733801"/>
            <a:ext cx="4340352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855200" y="6423586"/>
            <a:ext cx="2049929" cy="365125"/>
          </a:xfrm>
        </p:spPr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5741" y="6423586"/>
            <a:ext cx="4422588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9" name="TextBox 8"/>
          <p:cNvSpPr txBox="1"/>
          <p:nvPr/>
        </p:nvSpPr>
        <p:spPr>
          <a:xfrm>
            <a:off x="566522" y="174813"/>
            <a:ext cx="55107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116992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9205" y="3124200"/>
            <a:ext cx="5197696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1" y="228600"/>
            <a:ext cx="4614211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9205" y="3995737"/>
            <a:ext cx="5197696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855200" y="6423586"/>
            <a:ext cx="2049929" cy="365125"/>
          </a:xfrm>
        </p:spPr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588000" y="6423586"/>
            <a:ext cx="4006851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TextBox 9"/>
          <p:cNvSpPr txBox="1"/>
          <p:nvPr/>
        </p:nvSpPr>
        <p:spPr>
          <a:xfrm>
            <a:off x="5320147" y="3370730"/>
            <a:ext cx="2940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  <p:extLst>
      <p:ext uri="{BB962C8B-B14F-4D97-AF65-F5344CB8AC3E}">
        <p14:creationId xmlns:p14="http://schemas.microsoft.com/office/powerpoint/2010/main" val="217243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341" y="4424082"/>
            <a:ext cx="8254876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1" y="228600"/>
            <a:ext cx="85045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5341" y="5257800"/>
            <a:ext cx="8254876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9" name="Rectangle 8"/>
          <p:cNvSpPr/>
          <p:nvPr/>
        </p:nvSpPr>
        <p:spPr>
          <a:xfrm>
            <a:off x="9069917" y="2377440"/>
            <a:ext cx="27432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0" name="TextBox 9"/>
          <p:cNvSpPr txBox="1"/>
          <p:nvPr/>
        </p:nvSpPr>
        <p:spPr>
          <a:xfrm>
            <a:off x="436283" y="4632792"/>
            <a:ext cx="2940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  <p:extLst>
      <p:ext uri="{BB962C8B-B14F-4D97-AF65-F5344CB8AC3E}">
        <p14:creationId xmlns:p14="http://schemas.microsoft.com/office/powerpoint/2010/main" val="1194775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6766" y="228600"/>
            <a:ext cx="851622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406" y="2571750"/>
            <a:ext cx="8242148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126" y="3733801"/>
            <a:ext cx="8239421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49683" y="6235608"/>
            <a:ext cx="179786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8128" y="6235608"/>
            <a:ext cx="61974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TextBox 8"/>
          <p:cNvSpPr txBox="1"/>
          <p:nvPr/>
        </p:nvSpPr>
        <p:spPr>
          <a:xfrm>
            <a:off x="566522" y="174813"/>
            <a:ext cx="55107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9069917" y="237494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9069917" y="4535424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07920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6767" y="228600"/>
            <a:ext cx="56472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406" y="2571750"/>
            <a:ext cx="53555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125" y="3733801"/>
            <a:ext cx="5353739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064000" y="6235608"/>
            <a:ext cx="179786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8128" y="6235608"/>
            <a:ext cx="34542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TextBox 8"/>
          <p:cNvSpPr txBox="1"/>
          <p:nvPr/>
        </p:nvSpPr>
        <p:spPr>
          <a:xfrm>
            <a:off x="566522" y="174813"/>
            <a:ext cx="55107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1" name="Rectangle 10"/>
          <p:cNvSpPr/>
          <p:nvPr/>
        </p:nvSpPr>
        <p:spPr>
          <a:xfrm>
            <a:off x="6165851" y="4534726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165851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165851" y="2381663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9070848" y="2381662"/>
            <a:ext cx="27432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32746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0" y="3124200"/>
            <a:ext cx="414528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1" y="2365248"/>
            <a:ext cx="5653492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0" y="3995737"/>
            <a:ext cx="414528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855200" y="6423586"/>
            <a:ext cx="2049929" cy="365125"/>
          </a:xfrm>
        </p:spPr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588000" y="6423586"/>
            <a:ext cx="4006851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TextBox 9"/>
          <p:cNvSpPr txBox="1"/>
          <p:nvPr/>
        </p:nvSpPr>
        <p:spPr>
          <a:xfrm>
            <a:off x="6333815" y="3370730"/>
            <a:ext cx="2940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370540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3280833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332217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9" name="TextBox 8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012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947401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TextBox 8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</p:spTree>
    <p:extLst>
      <p:ext uri="{BB962C8B-B14F-4D97-AF65-F5344CB8AC3E}">
        <p14:creationId xmlns:p14="http://schemas.microsoft.com/office/powerpoint/2010/main" val="18837620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61029" y="954742"/>
            <a:ext cx="908424" cy="5171422"/>
          </a:xfrm>
        </p:spPr>
        <p:txBody>
          <a:bodyPr vert="eaVert" anchor="t" anchorCtr="0"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58757"/>
            <a:ext cx="9144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TextBox 8"/>
          <p:cNvSpPr txBox="1"/>
          <p:nvPr/>
        </p:nvSpPr>
        <p:spPr>
          <a:xfrm rot="16200000">
            <a:off x="11500967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279629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F0D4DD-996C-3349-8E57-01DBF51EB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9BCF3A4-B51B-154B-A9A6-118DCDDF5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ECC54E-0C54-014C-A432-66ABDE6C2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907A998-A2E3-8E4F-96A3-29531320C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5173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33" y="134471"/>
            <a:ext cx="10075084" cy="995082"/>
          </a:xfrm>
        </p:spPr>
        <p:txBody>
          <a:bodyPr anchor="b" anchorCtr="0"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TextBox 8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664691" y="1129553"/>
            <a:ext cx="10078613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533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2 imá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624668"/>
            <a:ext cx="53848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5562600"/>
            <a:ext cx="53848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1" y="6425641"/>
            <a:ext cx="1643529" cy="365125"/>
          </a:xfrm>
        </p:spPr>
        <p:txBody>
          <a:bodyPr/>
          <a:lstStyle>
            <a:lvl1pPr algn="l">
              <a:defRPr/>
            </a:lvl1pPr>
          </a:lstStyle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14871" y="6425641"/>
            <a:ext cx="3490259" cy="365125"/>
          </a:xfrm>
        </p:spPr>
        <p:txBody>
          <a:bodyPr/>
          <a:lstStyle>
            <a:lvl1pPr algn="r">
              <a:defRPr/>
            </a:lvl1pPr>
          </a:lstStyle>
          <a:p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376767" y="228600"/>
            <a:ext cx="5647267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0" name="Rectangle 9"/>
          <p:cNvSpPr/>
          <p:nvPr/>
        </p:nvSpPr>
        <p:spPr>
          <a:xfrm>
            <a:off x="6165851" y="237744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6165851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9069917" y="237744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1779495"/>
            <a:ext cx="41148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los estilos de texto del patrón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6522" y="174813"/>
            <a:ext cx="55107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408536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78543" y="228600"/>
            <a:ext cx="1093457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3124201"/>
            <a:ext cx="75184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4495801"/>
            <a:ext cx="75184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8541" y="6248775"/>
            <a:ext cx="1966259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248775"/>
            <a:ext cx="7518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74400" y="6248775"/>
            <a:ext cx="738717" cy="365125"/>
          </a:xfrm>
        </p:spPr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extBox 7"/>
          <p:cNvSpPr txBox="1"/>
          <p:nvPr/>
        </p:nvSpPr>
        <p:spPr>
          <a:xfrm>
            <a:off x="2671483" y="3110755"/>
            <a:ext cx="34787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1" y="228600"/>
            <a:ext cx="283633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</p:spTree>
    <p:extLst>
      <p:ext uri="{BB962C8B-B14F-4D97-AF65-F5344CB8AC3E}">
        <p14:creationId xmlns:p14="http://schemas.microsoft.com/office/powerpoint/2010/main" val="335566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947401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2" name="Rectangle 11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6504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1522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2" name="TextBox 11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447366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6504" y="2447366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70848"/>
            <a:ext cx="48768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6504" y="2070848"/>
            <a:ext cx="48768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77870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0" y="1985963"/>
            <a:ext cx="10092209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664690" y="4164965"/>
            <a:ext cx="10092209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74400" y="242235"/>
            <a:ext cx="738717" cy="365125"/>
          </a:xfrm>
        </p:spPr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63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80100" y="1985963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5880100" y="4169664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6066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633" y="484094"/>
            <a:ext cx="10075084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633" y="1981201"/>
            <a:ext cx="10075084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60329" y="642358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457A72F-B059-E343-8719-5361CD4F048A}" type="datetimeFigureOut">
              <a:rPr lang="es-CL" smtClean="0"/>
              <a:t>15-11-21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41" y="6423586"/>
            <a:ext cx="81638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242235"/>
            <a:ext cx="738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8EB4097B-5CD3-E04F-9BFB-E04AAA6347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239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  <p:sldLayoutId id="2147483700" r:id="rId18"/>
    <p:sldLayoutId id="2147483701" r:id="rId19"/>
    <p:sldLayoutId id="2147483702" r:id="rId20"/>
    <p:sldLayoutId id="2147483703" r:id="rId21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l/imgres?imgurl=http://www.kroonos.com/uploadfiles/avatars/user_item/1108/tus-primeros-pasos-en-inteligencia-emocional-1243506368958.jpeg&amp;imgrefurl=http://www.kroonos.com/tus-primeros-pasos-en-inteligencia-emocional/free-help/1108/&amp;usg=__MhucWb78C4TPFTlmfZzW3KygXtc=&amp;h=392&amp;w=408&amp;sz=36&amp;hl=es&amp;start=29&amp;sig2=Z-9TaZrMZHiD7tUMzPihNA&amp;tbnid=VxGVKU9iXabR_M:&amp;tbnh=120&amp;tbnw=125&amp;prev=/images?q=inteligencia&amp;gbv=2&amp;ndsp=18&amp;hl=es&amp;sa=N&amp;start=18&amp;ei=zVneStWDEKGetwe01Lk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l/imgres?imgurl=http://www.virtual5.com.mx/articulos/wp-content/uploads/2008/12/inteligencia-emocinal.jpg&amp;imgrefurl=http://www.virtual5.com.mx/articulos/la-inteligencia-emocional-en-el-trabajo/&amp;usg=__6UYw9_qmURYfXbYBCJeXYu3LRKU=&amp;h=334&amp;w=494&amp;sz=17&amp;hl=es&amp;start=66&amp;sig2=ZGxlrSBFtOZuCagLo0IoqA&amp;tbnid=l9kjL4V0rIacBM:&amp;tbnh=88&amp;tbnw=130&amp;prev=/images?q=inteligencia&amp;gbv=2&amp;ndsp=18&amp;hl=es&amp;sa=N&amp;start=54&amp;ei=j1zeSqjAD-i0twfesuwX" TargetMode="Externa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2EEC3CF1-702D-694F-A859-BD5796DD02C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613" y="4411662"/>
            <a:ext cx="7623175" cy="1150938"/>
          </a:xfrm>
        </p:spPr>
        <p:txBody>
          <a:bodyPr/>
          <a:lstStyle/>
          <a:p>
            <a:pPr algn="ctr" eaLnBrk="1" hangingPunct="1"/>
            <a:r>
              <a:rPr lang="es-ES" altLang="es-ES_tradnl" b="1" i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Inteligencia Dinámica</a:t>
            </a:r>
          </a:p>
        </p:txBody>
      </p:sp>
      <p:pic>
        <p:nvPicPr>
          <p:cNvPr id="14338" name="Picture 4" descr="tus-primeros-pasos-en-inteligencia-emocional-1243506368958">
            <a:hlinkClick r:id="rId2"/>
            <a:extLst>
              <a:ext uri="{FF2B5EF4-FFF2-40B4-BE49-F238E27FC236}">
                <a16:creationId xmlns:a16="http://schemas.microsoft.com/office/drawing/2014/main" id="{2E503BEA-B210-A147-A9F6-215FBB66F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485" y="511898"/>
            <a:ext cx="3887787" cy="373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994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935F57E7-17D6-AB4B-B970-BC88FD355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4995" y="16336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_tradnl" altLang="es-ES_tradnl" sz="3000" dirty="0">
                <a:latin typeface="+mn-lt"/>
              </a:rPr>
              <a:t>Concepto dinámico de Inteligencia</a:t>
            </a:r>
            <a:endParaRPr lang="es-ES" altLang="es-ES_tradnl" sz="3000" dirty="0">
              <a:latin typeface="+mn-lt"/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B7A9785D-1411-B14C-902B-5B28BD8781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46365" y="1484314"/>
            <a:ext cx="10349344" cy="496887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" altLang="es-ES_tradnl" sz="2800" dirty="0">
                <a:ea typeface="ＭＳ Ｐゴシック" panose="020B0600070205080204" pitchFamily="34" charset="-128"/>
              </a:rPr>
              <a:t>La inteligencia se entiende como proceso y no como producto. </a:t>
            </a:r>
          </a:p>
          <a:p>
            <a:pPr eaLnBrk="1" hangingPunct="1">
              <a:lnSpc>
                <a:spcPct val="80000"/>
              </a:lnSpc>
            </a:pPr>
            <a:endParaRPr lang="es-ES" altLang="es-ES_tradnl" sz="28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" altLang="es-ES_tradnl" sz="2800" dirty="0">
                <a:ea typeface="ＭＳ Ｐゴシック" panose="020B0600070205080204" pitchFamily="34" charset="-128"/>
              </a:rPr>
              <a:t>Se instala la necesidad de que los sujetos conozcan cómo ellos mismos van procesando la información que les llega del medio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ES_tradnl" sz="28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" altLang="es-ES_tradnl" sz="2800" dirty="0">
                <a:ea typeface="ＭＳ Ｐゴシック" panose="020B0600070205080204" pitchFamily="34" charset="-128"/>
              </a:rPr>
              <a:t>Se la asocia a un conjunto de habilidades que son susceptibles de </a:t>
            </a:r>
            <a:r>
              <a:rPr lang="es-ES" altLang="es-ES_tradnl" sz="2800" b="1" i="1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modificación y mejora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, donde lo más importante es su aplicación efectiva frente a las situaciones que se presentan en esos campos.</a:t>
            </a:r>
            <a:endParaRPr lang="es-ES_tradnl" altLang="es-ES_tradnl" sz="28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s-ES" altLang="es-ES_tradnl" dirty="0"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s-ES" altLang="es-ES_tradnl" sz="1600" dirty="0"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1242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8B9D22EB-5185-2248-97F6-31FAD68CF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91491" y="260351"/>
            <a:ext cx="9101859" cy="936625"/>
          </a:xfrm>
        </p:spPr>
        <p:txBody>
          <a:bodyPr/>
          <a:lstStyle/>
          <a:p>
            <a:pPr eaLnBrk="1" hangingPunct="1"/>
            <a:r>
              <a:rPr lang="es-ES" altLang="es-ES_tradnl" sz="3000" dirty="0" err="1">
                <a:latin typeface="+mn-lt"/>
                <a:ea typeface="ＭＳ Ｐゴシック" panose="020B0600070205080204" pitchFamily="34" charset="-128"/>
              </a:rPr>
              <a:t>Modificabilidad</a:t>
            </a:r>
            <a:r>
              <a:rPr lang="es-ES" altLang="es-ES_tradnl" sz="3000" dirty="0">
                <a:latin typeface="+mn-lt"/>
                <a:ea typeface="ＭＳ Ｐゴシック" panose="020B0600070205080204" pitchFamily="34" charset="-128"/>
              </a:rPr>
              <a:t> Cognitiva Estructural </a:t>
            </a:r>
            <a:br>
              <a:rPr lang="es-ES" altLang="es-ES_tradnl" sz="3000" dirty="0">
                <a:latin typeface="+mn-lt"/>
                <a:ea typeface="ＭＳ Ｐゴシック" panose="020B0600070205080204" pitchFamily="34" charset="-128"/>
              </a:rPr>
            </a:br>
            <a:r>
              <a:rPr lang="es-ES" altLang="es-ES_tradnl" sz="2500" dirty="0">
                <a:latin typeface="+mn-lt"/>
                <a:ea typeface="ＭＳ Ｐゴシック" panose="020B0600070205080204" pitchFamily="34" charset="-128"/>
              </a:rPr>
              <a:t>(R. </a:t>
            </a:r>
            <a:r>
              <a:rPr lang="es-ES" altLang="es-ES_tradnl" sz="2500" dirty="0" err="1">
                <a:latin typeface="+mn-lt"/>
                <a:ea typeface="ＭＳ Ｐゴシック" panose="020B0600070205080204" pitchFamily="34" charset="-128"/>
              </a:rPr>
              <a:t>Feuerstein</a:t>
            </a:r>
            <a:r>
              <a:rPr lang="es-ES" altLang="es-ES_tradnl" sz="2500" dirty="0">
                <a:latin typeface="+mn-lt"/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36B230A0-E94F-0A49-AB95-2BC97E08DC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454727"/>
            <a:ext cx="10155382" cy="514292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s-ES" altLang="es-ES_tradnl" sz="2800" dirty="0">
                <a:ea typeface="ＭＳ Ｐゴシック" panose="020B0600070205080204" pitchFamily="34" charset="-128"/>
              </a:rPr>
              <a:t>Entiende la inteligencia como un concepto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dinámico, </a:t>
            </a:r>
            <a:r>
              <a:rPr lang="es-ES" altLang="es-ES_tradnl" sz="2800" dirty="0" err="1">
                <a:solidFill>
                  <a:srgbClr val="A62B0A"/>
                </a:solidFill>
                <a:ea typeface="ＭＳ Ｐゴシック" panose="020B0600070205080204" pitchFamily="34" charset="-128"/>
              </a:rPr>
              <a:t>interaccional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, orientado a un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proceso 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cuyas principales características son la </a:t>
            </a:r>
            <a:r>
              <a:rPr lang="es-ES" altLang="es-ES_tradnl" sz="2800" dirty="0" err="1">
                <a:solidFill>
                  <a:srgbClr val="A62B0A"/>
                </a:solidFill>
                <a:ea typeface="ＭＳ Ｐゴシック" panose="020B0600070205080204" pitchFamily="34" charset="-128"/>
              </a:rPr>
              <a:t>modificabilidad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y los cambios constantes de la estructura de la mente humana.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2800" dirty="0">
                <a:ea typeface="ＭＳ Ｐゴシック" panose="020B0600070205080204" pitchFamily="34" charset="-128"/>
              </a:rPr>
              <a:t>Esta </a:t>
            </a:r>
            <a:r>
              <a:rPr lang="es-ES" altLang="es-ES_tradnl" sz="2800" dirty="0" err="1">
                <a:ea typeface="ＭＳ Ｐゴシック" panose="020B0600070205080204" pitchFamily="34" charset="-128"/>
              </a:rPr>
              <a:t>modificabilidad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es lo que cambia al desarrollo biológico y lo acerca al aprendizaje. 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2800" dirty="0">
                <a:ea typeface="ＭＳ Ｐゴシック" panose="020B0600070205080204" pitchFamily="34" charset="-128"/>
              </a:rPr>
              <a:t>Es la capacidad para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adaptarse 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a nuevas situaciones en un mundo cambiante. Al modificar se crean nuevas disposiciones en el ser humano.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_tradnl" sz="2800" dirty="0">
                <a:ea typeface="ＭＳ Ｐゴシック" panose="020B0600070205080204" pitchFamily="34" charset="-128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_tradnl" sz="1800" dirty="0">
                <a:solidFill>
                  <a:schemeClr val="bg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rPr>
              <a:t>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ES_tradnl" sz="2400" dirty="0">
              <a:solidFill>
                <a:schemeClr val="bg1"/>
              </a:solidFill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s-ES" altLang="es-ES_tradnl" sz="2400" dirty="0">
              <a:solidFill>
                <a:schemeClr val="bg1"/>
              </a:solidFill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ES_tradnl" sz="1900" dirty="0">
              <a:solidFill>
                <a:schemeClr val="bg1"/>
              </a:solidFill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7802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BCC072C-7349-AB4A-ADBF-D646E5A47B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86691" y="765175"/>
            <a:ext cx="9335222" cy="467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s-ES_tradnl" dirty="0">
                <a:solidFill>
                  <a:schemeClr val="bg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rPr>
              <a:t>		</a:t>
            </a:r>
            <a:r>
              <a:rPr lang="es-ES" altLang="es-ES_tradnl" dirty="0">
                <a:ea typeface="ＭＳ Ｐゴシック" panose="020B0600070205080204" pitchFamily="34" charset="-128"/>
              </a:rPr>
              <a:t>La </a:t>
            </a:r>
            <a:r>
              <a:rPr lang="es-ES" altLang="es-ES_tradnl" dirty="0" err="1">
                <a:ea typeface="ＭＳ Ｐゴシック" panose="020B0600070205080204" pitchFamily="34" charset="-128"/>
              </a:rPr>
              <a:t>modificabilidad</a:t>
            </a:r>
            <a:r>
              <a:rPr lang="es-ES" altLang="es-ES_tradnl" dirty="0">
                <a:ea typeface="ＭＳ Ｐゴシック" panose="020B0600070205080204" pitchFamily="34" charset="-128"/>
              </a:rPr>
              <a:t> se produce en las estructuras cognitivas de dos maneras distintas: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ES_tradnl" dirty="0"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80000"/>
              </a:lnSpc>
            </a:pPr>
            <a:r>
              <a:rPr lang="es-ES" altLang="es-ES_tradnl" sz="3200" dirty="0">
                <a:ea typeface="ＭＳ Ｐゴシック" panose="020B0600070205080204" pitchFamily="34" charset="-128"/>
              </a:rPr>
              <a:t>Por experiencia de exposición directa a los estímulos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ES_tradnl" sz="3200" dirty="0"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80000"/>
              </a:lnSpc>
            </a:pPr>
            <a:r>
              <a:rPr lang="es-ES" altLang="es-ES_tradnl" sz="3200" dirty="0">
                <a:ea typeface="ＭＳ Ｐゴシック" panose="020B0600070205080204" pitchFamily="34" charset="-128"/>
              </a:rPr>
              <a:t>Por experiencia de aprendizaje mediado</a:t>
            </a:r>
          </a:p>
        </p:txBody>
      </p:sp>
    </p:spTree>
    <p:extLst>
      <p:ext uri="{BB962C8B-B14F-4D97-AF65-F5344CB8AC3E}">
        <p14:creationId xmlns:p14="http://schemas.microsoft.com/office/powerpoint/2010/main" val="24073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AB87ED99-D0B7-8843-82F4-5C1A7C4A83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s-ES" altLang="es-ES_tradnl" sz="3000">
                <a:solidFill>
                  <a:schemeClr val="bg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rPr>
            </a:br>
            <a:endParaRPr lang="es-ES" altLang="es-ES_tradnl" sz="3000">
              <a:solidFill>
                <a:schemeClr val="bg1"/>
              </a:solidFill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6EE88F1F-8A2F-634A-8D1F-BF63444103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64633" y="1108364"/>
            <a:ext cx="10075084" cy="5514109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s-ES" altLang="es-ES_tradnl" sz="2800" dirty="0">
                <a:ea typeface="ＭＳ Ｐゴシック" panose="020B0600070205080204" pitchFamily="34" charset="-128"/>
              </a:rPr>
              <a:t>El sujeto aprende por medio de una persona que sirve de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mediador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entre el sujeto y el medio ambiente. </a:t>
            </a:r>
          </a:p>
          <a:p>
            <a:pPr lvl="1" eaLnBrk="1" hangingPunct="1">
              <a:lnSpc>
                <a:spcPct val="90000"/>
              </a:lnSpc>
            </a:pPr>
            <a:r>
              <a:rPr lang="es-ES" altLang="es-ES_tradnl" sz="2800" dirty="0">
                <a:ea typeface="ＭＳ Ｐゴシック" panose="020B0600070205080204" pitchFamily="34" charset="-128"/>
              </a:rPr>
              <a:t>Esta mediación activa está marcada por un objetivo que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trasciende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la situación específica que origina la interacción.</a:t>
            </a:r>
          </a:p>
          <a:p>
            <a:pPr lvl="1" eaLnBrk="1" hangingPunct="1">
              <a:lnSpc>
                <a:spcPct val="90000"/>
              </a:lnSpc>
            </a:pPr>
            <a:r>
              <a:rPr lang="es-ES" altLang="es-ES_tradnl" sz="2800" dirty="0">
                <a:ea typeface="ＭＳ Ｐゴシック" panose="020B0600070205080204" pitchFamily="34" charset="-128"/>
              </a:rPr>
              <a:t>La mayor característica de la mediación es la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naturaleza y la calidad de la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interacción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, el cómo interactúa, con el propósito de afectar el sistema cognoscitivo del sujeto y producir altos niveles de </a:t>
            </a:r>
            <a:r>
              <a:rPr lang="es-ES" altLang="es-ES_tradnl" sz="2800" dirty="0" err="1">
                <a:ea typeface="ＭＳ Ｐゴシック" panose="020B0600070205080204" pitchFamily="34" charset="-128"/>
              </a:rPr>
              <a:t>modificabilidad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en él, con la intención de generar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METACOGNICIÓN</a:t>
            </a:r>
          </a:p>
          <a:p>
            <a:pPr eaLnBrk="1" hangingPunct="1">
              <a:lnSpc>
                <a:spcPct val="90000"/>
              </a:lnSpc>
            </a:pPr>
            <a:endParaRPr lang="es-ES" altLang="es-ES_tradnl" dirty="0"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s-ES" altLang="es-ES_tradnl" dirty="0">
              <a:solidFill>
                <a:schemeClr val="bg1"/>
              </a:solidFill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id="{821E9AC3-0E11-804F-B6F3-57915C3B7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88951"/>
            <a:ext cx="66705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003399"/>
              </a:buClr>
              <a:buSzPct val="145000"/>
              <a:buFontTx/>
              <a:buNone/>
            </a:pPr>
            <a:r>
              <a:rPr lang="es-ES" altLang="es-ES_tradnl" sz="2800" b="1">
                <a:latin typeface="+mn-lt"/>
              </a:rPr>
              <a:t>Experiencia de aprendizaje mediado</a:t>
            </a:r>
          </a:p>
        </p:txBody>
      </p:sp>
    </p:spTree>
    <p:extLst>
      <p:ext uri="{BB962C8B-B14F-4D97-AF65-F5344CB8AC3E}">
        <p14:creationId xmlns:p14="http://schemas.microsoft.com/office/powerpoint/2010/main" val="514629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E74ACC76-87A4-3140-A865-D5D863295E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6988" y="188913"/>
            <a:ext cx="7772400" cy="863600"/>
          </a:xfrm>
        </p:spPr>
        <p:txBody>
          <a:bodyPr/>
          <a:lstStyle/>
          <a:p>
            <a:pPr eaLnBrk="1" hangingPunct="1"/>
            <a:r>
              <a:rPr lang="es-ES" altLang="es-ES_tradnl" sz="3400" dirty="0" err="1">
                <a:latin typeface="+mn-lt"/>
                <a:ea typeface="ＭＳ Ｐゴシック" panose="020B0600070205080204" pitchFamily="34" charset="-128"/>
              </a:rPr>
              <a:t>Metacognición</a:t>
            </a:r>
            <a:endParaRPr lang="es-ES" altLang="es-ES_tradnl" sz="34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8C7463A2-7EA7-0A41-9DEB-44714D8BA7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54182" y="1125538"/>
            <a:ext cx="10183091" cy="5327650"/>
          </a:xfrm>
        </p:spPr>
        <p:txBody>
          <a:bodyPr/>
          <a:lstStyle/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La </a:t>
            </a:r>
            <a:r>
              <a:rPr lang="es-ES" altLang="es-ES_tradnl" sz="2800" dirty="0" err="1">
                <a:ea typeface="ＭＳ Ｐゴシック" panose="020B0600070205080204" pitchFamily="34" charset="-128"/>
              </a:rPr>
              <a:t>metacognición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se refiere al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conocimiento del conocimiento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, el pensamiento sobre el pensamiento,</a:t>
            </a:r>
          </a:p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Se trata de procesos </a:t>
            </a:r>
            <a:r>
              <a:rPr lang="es-ES" altLang="es-ES_tradnl" sz="2800" dirty="0" err="1">
                <a:solidFill>
                  <a:srgbClr val="A62B0A"/>
                </a:solidFill>
                <a:ea typeface="ＭＳ Ｐゴシック" panose="020B0600070205080204" pitchFamily="34" charset="-128"/>
              </a:rPr>
              <a:t>autorregulatorios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del funcionamiento de procesos cognitivos más específicos</a:t>
            </a:r>
          </a:p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Tienen una importancia capital en el aprendizaje. </a:t>
            </a:r>
          </a:p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Son los sistemas de alerta y de consciencia que han de acompañar a toda labor intelectual.</a:t>
            </a:r>
          </a:p>
          <a:p>
            <a:pPr eaLnBrk="1" hangingPunct="1"/>
            <a:endParaRPr lang="es-ES" altLang="es-ES_tradnl" dirty="0"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s-ES" altLang="es-ES_tradnl" dirty="0"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567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58D0275-657A-9C49-978E-D3DE63435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633" y="134472"/>
            <a:ext cx="10075084" cy="397716"/>
          </a:xfrm>
        </p:spPr>
        <p:txBody>
          <a:bodyPr/>
          <a:lstStyle/>
          <a:p>
            <a:r>
              <a:rPr lang="es-CL" sz="2400" dirty="0"/>
              <a:t>Ejercicio</a:t>
            </a:r>
          </a:p>
        </p:txBody>
      </p:sp>
      <p:sp>
        <p:nvSpPr>
          <p:cNvPr id="34818" name="2 Marcador de contenido">
            <a:extLst>
              <a:ext uri="{FF2B5EF4-FFF2-40B4-BE49-F238E27FC236}">
                <a16:creationId xmlns:a16="http://schemas.microsoft.com/office/drawing/2014/main" id="{DC7F60CF-E5BE-5D40-B9C7-292BFD743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altLang="es-ES_tradnl" dirty="0">
              <a:ea typeface="ＭＳ Ｐゴシック" panose="020B0600070205080204" pitchFamily="34" charset="-128"/>
            </a:endParaRPr>
          </a:p>
          <a:p>
            <a:endParaRPr lang="es-CL" altLang="es-ES_tradnl" dirty="0">
              <a:ea typeface="ＭＳ Ｐゴシック" panose="020B0600070205080204" pitchFamily="34" charset="-128"/>
            </a:endParaRPr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E64DA159-4D9D-D340-897D-38D7E70D0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8655" y="731836"/>
            <a:ext cx="11596254" cy="5991693"/>
          </a:xfrm>
        </p:spPr>
        <p:txBody>
          <a:bodyPr/>
          <a:lstStyle/>
          <a:p>
            <a:pPr lvl="0"/>
            <a:r>
              <a:rPr lang="es-ES" dirty="0">
                <a:solidFill>
                  <a:schemeClr val="tx1"/>
                </a:solidFill>
              </a:rPr>
              <a:t>16. Queremos cambiar estas ocho exposiciones a otras salas de un museo. Las ocho exposiciones son de Joyas, Cristalería, Libros, Monedas, Perlas, Estatuas, Grabados y Vestidos.</a:t>
            </a:r>
            <a:endParaRPr lang="es-CL" dirty="0">
              <a:solidFill>
                <a:schemeClr val="tx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Si cambiamos las exposiciones 2, 4, 6 y 8, quedan las de Joyas, Perlas, Estatuas y Vestidos.</a:t>
            </a:r>
            <a:endParaRPr lang="es-CL" dirty="0">
              <a:solidFill>
                <a:schemeClr val="tx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Si se cambian las Joyas, las Monedas, los Libros y las Perlas, quedan las exposiciones 1, 2, 3 y 4.</a:t>
            </a:r>
            <a:endParaRPr lang="es-CL" dirty="0">
              <a:solidFill>
                <a:schemeClr val="tx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Si se cambian las exposiciones 3, 4, 6 y 7, quedarán las de Monedas, de Perlas, de Grabados y de Vestidos.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  <a:p>
            <a:endParaRPr lang="es-CL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D344422A-5C43-F644-A969-13FEBA437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0289" y="5084080"/>
            <a:ext cx="6998855" cy="1241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164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DCF68CC3-7F34-8944-BBFB-FB70BAF463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260351"/>
            <a:ext cx="8064500" cy="1152525"/>
          </a:xfrm>
        </p:spPr>
        <p:txBody>
          <a:bodyPr/>
          <a:lstStyle/>
          <a:p>
            <a:pPr eaLnBrk="1" hangingPunct="1"/>
            <a:r>
              <a:rPr lang="es-ES" altLang="es-ES_tradnl" sz="3000" dirty="0">
                <a:latin typeface="+mn-lt"/>
                <a:ea typeface="ＭＳ Ｐゴシック" panose="020B0600070205080204" pitchFamily="34" charset="-128"/>
              </a:rPr>
              <a:t>¿Porqué es importante la mediación?</a:t>
            </a:r>
            <a:br>
              <a:rPr lang="es-ES" altLang="es-ES_tradnl" sz="3000" dirty="0">
                <a:latin typeface="+mn-lt"/>
                <a:ea typeface="ＭＳ Ｐゴシック" panose="020B0600070205080204" pitchFamily="34" charset="-128"/>
              </a:rPr>
            </a:br>
            <a:endParaRPr lang="es-ES" altLang="es-ES_tradnl" sz="30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F606E05-D657-204A-AC73-E128101AF0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95745" y="1094509"/>
            <a:ext cx="10099964" cy="5430116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s-ES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34" charset="-128"/>
              </a:rPr>
              <a:t>Fundamentos de la mediación</a:t>
            </a:r>
            <a:endParaRPr lang="es-ES" sz="2800" b="1" dirty="0">
              <a:ea typeface="ＭＳ Ｐゴシック" pitchFamily="34" charset="-128"/>
            </a:endParaRPr>
          </a:p>
          <a:p>
            <a:pPr eaLnBrk="1" hangingPunct="1">
              <a:defRPr/>
            </a:pPr>
            <a:r>
              <a:rPr lang="es-ES" sz="2800" dirty="0">
                <a:ea typeface="ＭＳ Ｐゴシック" pitchFamily="34" charset="-128"/>
              </a:rPr>
              <a:t>La mediación es un factor </a:t>
            </a:r>
            <a:r>
              <a:rPr lang="es-ES" sz="2800" dirty="0" err="1">
                <a:solidFill>
                  <a:srgbClr val="A62B0A"/>
                </a:solidFill>
                <a:ea typeface="ＭＳ Ｐゴシック" pitchFamily="34" charset="-128"/>
              </a:rPr>
              <a:t>humanizador</a:t>
            </a:r>
            <a:r>
              <a:rPr lang="es-ES" sz="2800" dirty="0">
                <a:ea typeface="ＭＳ Ｐゴシック" pitchFamily="34" charset="-128"/>
              </a:rPr>
              <a:t> de transmisión cultural</a:t>
            </a:r>
          </a:p>
          <a:p>
            <a:pPr eaLnBrk="1" hangingPunct="1">
              <a:defRPr/>
            </a:pPr>
            <a:r>
              <a:rPr lang="es-ES" sz="2800" dirty="0">
                <a:ea typeface="ＭＳ Ｐゴシック" pitchFamily="34" charset="-128"/>
              </a:rPr>
              <a:t>El hombre tiene como </a:t>
            </a:r>
            <a:r>
              <a:rPr lang="es-ES" sz="2800" dirty="0">
                <a:solidFill>
                  <a:srgbClr val="A62B0A"/>
                </a:solidFill>
                <a:ea typeface="ＭＳ Ｐゴシック" pitchFamily="34" charset="-128"/>
              </a:rPr>
              <a:t>fuente de cambio</a:t>
            </a:r>
            <a:r>
              <a:rPr lang="es-ES" sz="2800" dirty="0">
                <a:ea typeface="ＭＳ Ｐゴシック" pitchFamily="34" charset="-128"/>
              </a:rPr>
              <a:t> la cultura y los medios de información</a:t>
            </a:r>
          </a:p>
          <a:p>
            <a:pPr eaLnBrk="1" hangingPunct="1">
              <a:defRPr/>
            </a:pPr>
            <a:r>
              <a:rPr lang="es-ES" sz="2800" dirty="0">
                <a:ea typeface="ＭＳ Ｐゴシック" pitchFamily="34" charset="-128"/>
              </a:rPr>
              <a:t>El mediador se </a:t>
            </a:r>
            <a:r>
              <a:rPr lang="es-ES" sz="2800" dirty="0">
                <a:solidFill>
                  <a:srgbClr val="A62B0A"/>
                </a:solidFill>
                <a:ea typeface="ＭＳ Ｐゴシック" pitchFamily="34" charset="-128"/>
              </a:rPr>
              <a:t>interpone</a:t>
            </a:r>
            <a:r>
              <a:rPr lang="es-ES" sz="2800" dirty="0">
                <a:ea typeface="ＭＳ Ｐゴシック" pitchFamily="34" charset="-128"/>
              </a:rPr>
              <a:t> entre los estímulos y la información exterior, para </a:t>
            </a:r>
            <a:r>
              <a:rPr lang="es-ES" sz="2800" dirty="0">
                <a:solidFill>
                  <a:srgbClr val="A62B0A"/>
                </a:solidFill>
                <a:ea typeface="ＭＳ Ｐゴシック" pitchFamily="34" charset="-128"/>
              </a:rPr>
              <a:t>interpretarlos y valorarlos</a:t>
            </a:r>
          </a:p>
          <a:p>
            <a:pPr eaLnBrk="1" hangingPunct="1">
              <a:defRPr/>
            </a:pPr>
            <a:r>
              <a:rPr lang="es-ES" sz="2800" dirty="0">
                <a:ea typeface="ＭＳ Ｐゴシック" pitchFamily="34" charset="-128"/>
              </a:rPr>
              <a:t>Así, el </a:t>
            </a:r>
            <a:r>
              <a:rPr lang="es-ES" sz="2800" dirty="0">
                <a:solidFill>
                  <a:srgbClr val="A62B0A"/>
                </a:solidFill>
                <a:ea typeface="ＭＳ Ｐゴシック" pitchFamily="34" charset="-128"/>
              </a:rPr>
              <a:t>estímulo cambia de significado</a:t>
            </a:r>
            <a:r>
              <a:rPr lang="es-ES" sz="2800" dirty="0">
                <a:ea typeface="ＭＳ Ｐゴシック" pitchFamily="34" charset="-128"/>
              </a:rPr>
              <a:t>, adquiere un valor concreto</a:t>
            </a:r>
          </a:p>
        </p:txBody>
      </p:sp>
    </p:spTree>
    <p:extLst>
      <p:ext uri="{BB962C8B-B14F-4D97-AF65-F5344CB8AC3E}">
        <p14:creationId xmlns:p14="http://schemas.microsoft.com/office/powerpoint/2010/main" val="233176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ED62511-7FC6-7544-B602-0CFAA8240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5964" y="765177"/>
            <a:ext cx="9408824" cy="800388"/>
          </a:xfrm>
        </p:spPr>
        <p:txBody>
          <a:bodyPr/>
          <a:lstStyle/>
          <a:p>
            <a:pPr eaLnBrk="1" hangingPunct="1">
              <a:defRPr/>
            </a:pPr>
            <a:r>
              <a:rPr lang="es-ES" sz="30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ＭＳ Ｐゴシック" pitchFamily="34" charset="-128"/>
              </a:rPr>
              <a:t>Fundamentos de la mediación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2871EF3-2893-B74B-B327-BE8F51EF61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6473" y="1565565"/>
            <a:ext cx="10169236" cy="4684423"/>
          </a:xfrm>
        </p:spPr>
        <p:txBody>
          <a:bodyPr>
            <a:normAutofit/>
          </a:bodyPr>
          <a:lstStyle/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Crea en el individuo actitudes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críticas y flexibles</a:t>
            </a:r>
          </a:p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La explicación del mediador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agranda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el campo de comprensión de un dato o de una experiencia</a:t>
            </a:r>
          </a:p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Crea una constante alimentación informativa (</a:t>
            </a:r>
            <a:r>
              <a:rPr lang="es-ES" altLang="es-ES_tradnl" sz="2800" dirty="0" err="1">
                <a:solidFill>
                  <a:srgbClr val="A62B0A"/>
                </a:solidFill>
                <a:ea typeface="ＭＳ Ｐゴシック" panose="020B0600070205080204" pitchFamily="34" charset="-128"/>
              </a:rPr>
              <a:t>feedback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)</a:t>
            </a:r>
          </a:p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Se trata de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iluminar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desde distintos puntos un mismo objeto</a:t>
            </a:r>
          </a:p>
        </p:txBody>
      </p:sp>
    </p:spTree>
    <p:extLst>
      <p:ext uri="{BB962C8B-B14F-4D97-AF65-F5344CB8AC3E}">
        <p14:creationId xmlns:p14="http://schemas.microsoft.com/office/powerpoint/2010/main" val="57910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016FF27-6932-124C-9E69-41D3166B99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4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ＭＳ Ｐゴシック" pitchFamily="34" charset="-128"/>
              </a:rPr>
              <a:t>Fundamentos de la mediación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308E982-D8FF-AA48-B41A-14064C42E5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64633" y="1205345"/>
            <a:ext cx="9608080" cy="5319281"/>
          </a:xfrm>
        </p:spPr>
        <p:txBody>
          <a:bodyPr>
            <a:normAutofit/>
          </a:bodyPr>
          <a:lstStyle/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El propio mediador es el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primer modificado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, el más necesitado de </a:t>
            </a:r>
            <a:r>
              <a:rPr lang="ja-JP" altLang="es-ES" sz="2800">
                <a:solidFill>
                  <a:srgbClr val="A62B0A"/>
                </a:solidFill>
                <a:ea typeface="ＭＳ Ｐゴシック" panose="020B0600070205080204" pitchFamily="34" charset="-128"/>
              </a:rPr>
              <a:t>“</a:t>
            </a:r>
            <a:r>
              <a:rPr lang="es-ES" altLang="ja-JP" sz="2800" dirty="0" err="1">
                <a:solidFill>
                  <a:srgbClr val="A62B0A"/>
                </a:solidFill>
                <a:ea typeface="ＭＳ Ｐゴシック" panose="020B0600070205080204" pitchFamily="34" charset="-128"/>
              </a:rPr>
              <a:t>automodificación</a:t>
            </a:r>
            <a:r>
              <a:rPr lang="ja-JP" altLang="es-ES" sz="2800">
                <a:solidFill>
                  <a:srgbClr val="A62B0A"/>
                </a:solidFill>
                <a:ea typeface="ＭＳ Ｐゴシック" panose="020B0600070205080204" pitchFamily="34" charset="-128"/>
              </a:rPr>
              <a:t>”</a:t>
            </a:r>
            <a:r>
              <a:rPr lang="es-ES" altLang="ja-JP" sz="2800" dirty="0">
                <a:ea typeface="ＭＳ Ｐゴシック" panose="020B0600070205080204" pitchFamily="34" charset="-128"/>
              </a:rPr>
              <a:t> para poder llegar al educando</a:t>
            </a:r>
          </a:p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La figura del mediador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regula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los aprendizajes, favorece el progreso y lo evalúa</a:t>
            </a:r>
          </a:p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Proporciona una relación de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ayuda facilitadora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de aprendizajes</a:t>
            </a:r>
          </a:p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Cumple su tarea esencial: ayuda a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organizar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el contexto en el que ha de desarrollarse el sujeto</a:t>
            </a:r>
          </a:p>
        </p:txBody>
      </p:sp>
    </p:spTree>
    <p:extLst>
      <p:ext uri="{BB962C8B-B14F-4D97-AF65-F5344CB8AC3E}">
        <p14:creationId xmlns:p14="http://schemas.microsoft.com/office/powerpoint/2010/main" val="288135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221CF1E-0B3A-4643-A201-B9F747BC5E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572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ES" sz="34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ＭＳ Ｐゴシック" pitchFamily="34" charset="-128"/>
              </a:rPr>
              <a:t>Fundamentos de la mediación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A820652-A0AC-0A46-B7A7-48A871C022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40327" y="1385455"/>
            <a:ext cx="10196946" cy="5098471"/>
          </a:xfrm>
        </p:spPr>
        <p:txBody>
          <a:bodyPr>
            <a:normAutofit/>
          </a:bodyPr>
          <a:lstStyle/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La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ausencia de mediación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crea privación cultural y un subdesarrollo de las capacidades del individuo</a:t>
            </a:r>
          </a:p>
          <a:p>
            <a:pPr eaLnBrk="1" hangingPunct="1"/>
            <a:r>
              <a:rPr lang="es-ES" altLang="es-ES_tradnl" sz="2800" dirty="0">
                <a:ea typeface="ＭＳ Ｐゴシック" panose="020B0600070205080204" pitchFamily="34" charset="-128"/>
              </a:rPr>
              <a:t>La mediación tiene como consecuencia directa el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elevar el nivel de desarrollo potencial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de la persona que ha sido mediada.</a:t>
            </a:r>
          </a:p>
        </p:txBody>
      </p:sp>
    </p:spTree>
    <p:extLst>
      <p:ext uri="{BB962C8B-B14F-4D97-AF65-F5344CB8AC3E}">
        <p14:creationId xmlns:p14="http://schemas.microsoft.com/office/powerpoint/2010/main" val="98847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92652BBD-29C2-A349-98E8-EC33F6ED6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_tradnl">
                <a:solidFill>
                  <a:schemeClr val="tx1"/>
                </a:solidFill>
                <a:ea typeface="ＭＳ Ｐゴシック" panose="020B0600070205080204" pitchFamily="34" charset="-128"/>
              </a:rPr>
              <a:t>Algunas Preguntas…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A4EA23AF-1E62-634E-9530-88AF823912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64633" y="1468582"/>
            <a:ext cx="10075084" cy="4905323"/>
          </a:xfrm>
        </p:spPr>
        <p:txBody>
          <a:bodyPr/>
          <a:lstStyle/>
          <a:p>
            <a:pPr algn="just" eaLnBrk="1" hangingPunct="1"/>
            <a:r>
              <a:rPr lang="es-ES_tradnl" altLang="es-ES_tradnl" sz="3600" dirty="0">
                <a:ea typeface="ＭＳ Ｐゴシック" panose="020B0600070205080204" pitchFamily="34" charset="-128"/>
              </a:rPr>
              <a:t>¿Cuáles de las actividades que llevo a cabo me benefician más al estudiar?</a:t>
            </a:r>
          </a:p>
          <a:p>
            <a:pPr algn="just" eaLnBrk="1" hangingPunct="1"/>
            <a:r>
              <a:rPr lang="es-ES_tradnl" altLang="es-ES_tradnl" sz="3600" dirty="0">
                <a:ea typeface="ＭＳ Ｐゴシック" panose="020B0600070205080204" pitchFamily="34" charset="-128"/>
              </a:rPr>
              <a:t>¿Reconozco mis propias habilidades del pensamiento?</a:t>
            </a:r>
          </a:p>
          <a:p>
            <a:pPr algn="just" eaLnBrk="1" hangingPunct="1"/>
            <a:r>
              <a:rPr lang="es-ES_tradnl" altLang="es-ES_tradnl" sz="3600" dirty="0">
                <a:ea typeface="ＭＳ Ｐゴシック" panose="020B0600070205080204" pitchFamily="34" charset="-128"/>
              </a:rPr>
              <a:t>¿Reconozco las habilidades del pensamiento de mis </a:t>
            </a:r>
            <a:r>
              <a:rPr lang="es-ES_tradnl" altLang="es-ES_tradnl" sz="3600" dirty="0" err="1">
                <a:ea typeface="ＭＳ Ｐゴシック" panose="020B0600070205080204" pitchFamily="34" charset="-128"/>
              </a:rPr>
              <a:t>compañeres</a:t>
            </a:r>
            <a:r>
              <a:rPr lang="es-ES_tradnl" altLang="es-ES_tradnl" sz="3600" dirty="0">
                <a:ea typeface="ＭＳ Ｐゴシック" panose="020B0600070205080204" pitchFamily="34" charset="-128"/>
              </a:rPr>
              <a:t>?</a:t>
            </a:r>
          </a:p>
          <a:p>
            <a:pPr algn="just" eaLnBrk="1" hangingPunct="1"/>
            <a:endParaRPr lang="es-ES" altLang="es-ES_tradnl" sz="36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0493666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8231614C-DA8B-3241-AF72-8EE047429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333376"/>
            <a:ext cx="86407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_tradnl" altLang="es-ES_tradnl" sz="2100" dirty="0">
                <a:latin typeface="+mn-lt"/>
              </a:rPr>
              <a:t>Concepciones de la cognición</a:t>
            </a:r>
            <a:br>
              <a:rPr lang="es-ES_tradnl" altLang="es-ES_tradnl" sz="2100" dirty="0">
                <a:latin typeface="+mn-lt"/>
              </a:rPr>
            </a:br>
            <a:r>
              <a:rPr lang="es-ES_tradnl" altLang="es-ES_tradnl" sz="2100" dirty="0">
                <a:latin typeface="+mn-lt"/>
              </a:rPr>
              <a:t>¿QUÉ  OCURRE  CUANDO  PENSAMOS ?</a:t>
            </a:r>
            <a:r>
              <a:rPr lang="es-ES_tradnl" altLang="es-ES_tradnl" sz="2100" dirty="0">
                <a:solidFill>
                  <a:schemeClr val="bg1"/>
                </a:solidFill>
                <a:latin typeface="+mn-lt"/>
              </a:rPr>
              <a:t> </a:t>
            </a:r>
            <a:endParaRPr lang="es-MX" altLang="es-ES_tradnl" sz="21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7107" name="Picture 3" descr="head">
            <a:extLst>
              <a:ext uri="{FF2B5EF4-FFF2-40B4-BE49-F238E27FC236}">
                <a16:creationId xmlns:a16="http://schemas.microsoft.com/office/drawing/2014/main" id="{1D0E58AA-F38C-AD48-A7A1-E66747FE1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720851"/>
            <a:ext cx="2735263" cy="195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8" name="Picture 4" descr="img136">
            <a:extLst>
              <a:ext uri="{FF2B5EF4-FFF2-40B4-BE49-F238E27FC236}">
                <a16:creationId xmlns:a16="http://schemas.microsoft.com/office/drawing/2014/main" id="{FAC2C08D-E80A-424C-A5B2-1F2A84A48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578912">
            <a:off x="7032626" y="1700214"/>
            <a:ext cx="3165475" cy="144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icture 5" descr="watermark_300x">
            <a:extLst>
              <a:ext uri="{FF2B5EF4-FFF2-40B4-BE49-F238E27FC236}">
                <a16:creationId xmlns:a16="http://schemas.microsoft.com/office/drawing/2014/main" id="{07762033-ED4E-964E-BBF8-33ABA38AFC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9" y="3933825"/>
            <a:ext cx="2016125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0" name="Text Box 6">
            <a:extLst>
              <a:ext uri="{FF2B5EF4-FFF2-40B4-BE49-F238E27FC236}">
                <a16:creationId xmlns:a16="http://schemas.microsoft.com/office/drawing/2014/main" id="{ACE51868-B016-7C40-9D68-CB09CB050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6138" y="1773238"/>
            <a:ext cx="273526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1800" dirty="0">
                <a:latin typeface="+mn-lt"/>
              </a:rPr>
              <a:t>Mecanismos relacionados con la</a:t>
            </a:r>
            <a:r>
              <a:rPr lang="es-ES_tradnl" altLang="es-ES_tradnl" sz="2400" dirty="0">
                <a:latin typeface="+mn-lt"/>
              </a:rPr>
              <a:t> PERCEPCIÓN </a:t>
            </a:r>
            <a:r>
              <a:rPr lang="es-ES_tradnl" altLang="es-ES_tradnl" sz="1800" dirty="0">
                <a:latin typeface="+mn-lt"/>
              </a:rPr>
              <a:t>sensorial</a:t>
            </a:r>
            <a:endParaRPr lang="es-MX" altLang="es-ES_tradnl" sz="1800" dirty="0">
              <a:latin typeface="+mn-lt"/>
            </a:endParaRPr>
          </a:p>
        </p:txBody>
      </p:sp>
      <p:sp>
        <p:nvSpPr>
          <p:cNvPr id="47111" name="Text Box 7">
            <a:extLst>
              <a:ext uri="{FF2B5EF4-FFF2-40B4-BE49-F238E27FC236}">
                <a16:creationId xmlns:a16="http://schemas.microsoft.com/office/drawing/2014/main" id="{B06BD660-7B81-9841-B8F3-57C4F85F6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4" y="3141663"/>
            <a:ext cx="28082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1800" dirty="0">
                <a:latin typeface="+mn-lt"/>
              </a:rPr>
              <a:t>Procesos asociados a la</a:t>
            </a:r>
            <a:r>
              <a:rPr lang="es-ES_tradnl" altLang="es-ES_tradnl" sz="2400" dirty="0">
                <a:latin typeface="+mn-lt"/>
              </a:rPr>
              <a:t> RELACIÓN </a:t>
            </a:r>
            <a:r>
              <a:rPr lang="es-ES_tradnl" altLang="es-ES_tradnl" sz="1800" dirty="0">
                <a:latin typeface="+mn-lt"/>
              </a:rPr>
              <a:t>y</a:t>
            </a:r>
            <a:r>
              <a:rPr lang="es-ES_tradnl" altLang="es-ES_tradnl" sz="2400" dirty="0">
                <a:latin typeface="+mn-lt"/>
              </a:rPr>
              <a:t> TRANSFORMACIÓN </a:t>
            </a:r>
            <a:r>
              <a:rPr lang="es-ES_tradnl" altLang="es-ES_tradnl" sz="1800" dirty="0">
                <a:latin typeface="+mn-lt"/>
              </a:rPr>
              <a:t>de información</a:t>
            </a:r>
            <a:endParaRPr lang="es-MX" altLang="es-ES_tradnl" sz="1800" dirty="0">
              <a:latin typeface="+mn-lt"/>
            </a:endParaRPr>
          </a:p>
        </p:txBody>
      </p:sp>
      <p:sp>
        <p:nvSpPr>
          <p:cNvPr id="47112" name="Text Box 8">
            <a:extLst>
              <a:ext uri="{FF2B5EF4-FFF2-40B4-BE49-F238E27FC236}">
                <a16:creationId xmlns:a16="http://schemas.microsoft.com/office/drawing/2014/main" id="{2BCB1CCD-A790-5F4D-A91C-C90E52DB3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9601" y="4797425"/>
            <a:ext cx="288131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1800" dirty="0">
                <a:latin typeface="+mn-lt"/>
              </a:rPr>
              <a:t>Mecanismos que activan procesos de</a:t>
            </a:r>
            <a:r>
              <a:rPr lang="es-ES_tradnl" altLang="es-ES_tradnl" sz="2400" dirty="0">
                <a:latin typeface="+mn-lt"/>
              </a:rPr>
              <a:t> MEMORIA </a:t>
            </a:r>
            <a:r>
              <a:rPr lang="es-ES_tradnl" altLang="es-ES_tradnl" sz="1800" dirty="0">
                <a:latin typeface="+mn-lt"/>
              </a:rPr>
              <a:t>y  de</a:t>
            </a:r>
            <a:r>
              <a:rPr lang="es-ES_tradnl" altLang="es-ES_tradnl" sz="2400" dirty="0">
                <a:latin typeface="+mn-lt"/>
              </a:rPr>
              <a:t> REPRESENTACIÓN</a:t>
            </a:r>
            <a:endParaRPr lang="es-MX" altLang="es-ES_tradnl" sz="2400" dirty="0">
              <a:latin typeface="+mn-lt"/>
            </a:endParaRPr>
          </a:p>
        </p:txBody>
      </p:sp>
      <p:sp>
        <p:nvSpPr>
          <p:cNvPr id="47113" name="Text Box 9">
            <a:extLst>
              <a:ext uri="{FF2B5EF4-FFF2-40B4-BE49-F238E27FC236}">
                <a16:creationId xmlns:a16="http://schemas.microsoft.com/office/drawing/2014/main" id="{55601CCD-8DA6-2D4C-A482-332ACE902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4292601"/>
            <a:ext cx="33131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1800" dirty="0">
                <a:latin typeface="+mn-lt"/>
              </a:rPr>
              <a:t>Procesos de naturaleza</a:t>
            </a:r>
            <a:r>
              <a:rPr lang="es-ES_tradnl" altLang="es-ES_tradnl" sz="2400" dirty="0">
                <a:latin typeface="+mn-lt"/>
              </a:rPr>
              <a:t> EMOCIONAL </a:t>
            </a:r>
            <a:r>
              <a:rPr lang="es-ES_tradnl" altLang="es-ES_tradnl" sz="1800" dirty="0">
                <a:latin typeface="+mn-lt"/>
              </a:rPr>
              <a:t>y</a:t>
            </a:r>
            <a:r>
              <a:rPr lang="es-ES_tradnl" altLang="es-ES_tradnl" sz="2400" dirty="0">
                <a:latin typeface="+mn-lt"/>
              </a:rPr>
              <a:t> MOTIVACIONAL</a:t>
            </a:r>
            <a:endParaRPr lang="es-MX" altLang="es-ES_tradnl" sz="2400" dirty="0">
              <a:latin typeface="+mn-lt"/>
            </a:endParaRPr>
          </a:p>
        </p:txBody>
      </p:sp>
      <p:sp>
        <p:nvSpPr>
          <p:cNvPr id="47114" name="Text Box 10">
            <a:extLst>
              <a:ext uri="{FF2B5EF4-FFF2-40B4-BE49-F238E27FC236}">
                <a16:creationId xmlns:a16="http://schemas.microsoft.com/office/drawing/2014/main" id="{B70D296F-B314-9748-86F1-FADC40C67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9503" y="1196976"/>
            <a:ext cx="75259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Esquema general de la cognición humana</a:t>
            </a:r>
            <a:endParaRPr lang="es-ES" sz="2800" dirty="0"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2632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  <p:bldP spid="47111" grpId="0"/>
      <p:bldP spid="47112" grpId="0"/>
      <p:bldP spid="47113" grpId="0"/>
      <p:bldP spid="471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>
            <a:extLst>
              <a:ext uri="{FF2B5EF4-FFF2-40B4-BE49-F238E27FC236}">
                <a16:creationId xmlns:a16="http://schemas.microsoft.com/office/drawing/2014/main" id="{74197B38-3906-3046-9930-A747C5BEC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676" y="1628776"/>
            <a:ext cx="31670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2400" dirty="0">
                <a:latin typeface="+mn-lt"/>
              </a:rPr>
              <a:t>Componentes cognitivos del individuo</a:t>
            </a:r>
            <a:endParaRPr lang="es-MX" altLang="es-ES_tradnl" sz="2400" dirty="0">
              <a:latin typeface="+mn-lt"/>
            </a:endParaRPr>
          </a:p>
        </p:txBody>
      </p:sp>
      <p:sp>
        <p:nvSpPr>
          <p:cNvPr id="49155" name="Text Box 3">
            <a:extLst>
              <a:ext uri="{FF2B5EF4-FFF2-40B4-BE49-F238E27FC236}">
                <a16:creationId xmlns:a16="http://schemas.microsoft.com/office/drawing/2014/main" id="{8A84B786-A368-BB4B-8F97-4CF8D8834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500" y="3500439"/>
            <a:ext cx="32781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2400" dirty="0">
                <a:latin typeface="Trebuchet MS" panose="020B0703020202090204" pitchFamily="34" charset="0"/>
              </a:rPr>
              <a:t>C</a:t>
            </a:r>
            <a:r>
              <a:rPr lang="es-ES_tradnl" altLang="es-ES_tradnl" sz="2400" dirty="0">
                <a:latin typeface="+mn-lt"/>
              </a:rPr>
              <a:t>ontenidos sobre los que opera la cognición</a:t>
            </a:r>
            <a:endParaRPr lang="es-MX" altLang="es-ES_tradnl" sz="2400" dirty="0">
              <a:latin typeface="+mn-lt"/>
            </a:endParaRPr>
          </a:p>
        </p:txBody>
      </p:sp>
      <p:sp>
        <p:nvSpPr>
          <p:cNvPr id="49156" name="Text Box 4">
            <a:extLst>
              <a:ext uri="{FF2B5EF4-FFF2-40B4-BE49-F238E27FC236}">
                <a16:creationId xmlns:a16="http://schemas.microsoft.com/office/drawing/2014/main" id="{A17246BB-8B90-CB4C-86DD-24E72AB49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2924175"/>
            <a:ext cx="25209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2400" dirty="0">
                <a:latin typeface="+mn-lt"/>
              </a:rPr>
              <a:t>Características de la interacción individuo-ambiente</a:t>
            </a:r>
            <a:endParaRPr lang="es-MX" altLang="es-ES_tradnl" sz="2400" dirty="0">
              <a:latin typeface="+mn-lt"/>
            </a:endParaRPr>
          </a:p>
        </p:txBody>
      </p:sp>
      <p:sp>
        <p:nvSpPr>
          <p:cNvPr id="49157" name="Text Box 5">
            <a:extLst>
              <a:ext uri="{FF2B5EF4-FFF2-40B4-BE49-F238E27FC236}">
                <a16:creationId xmlns:a16="http://schemas.microsoft.com/office/drawing/2014/main" id="{92071123-9679-0041-8442-3924E1D9E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5013325"/>
            <a:ext cx="29527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2400" dirty="0">
                <a:latin typeface="+mn-lt"/>
              </a:rPr>
              <a:t>Clima o ambiente en el cual se desarrolla el acto cognitivo</a:t>
            </a:r>
            <a:endParaRPr lang="es-MX" altLang="es-ES_tradnl" sz="2400" dirty="0">
              <a:latin typeface="+mn-lt"/>
            </a:endParaRPr>
          </a:p>
        </p:txBody>
      </p:sp>
      <p:sp>
        <p:nvSpPr>
          <p:cNvPr id="49158" name="Text Box 6">
            <a:extLst>
              <a:ext uri="{FF2B5EF4-FFF2-40B4-BE49-F238E27FC236}">
                <a16:creationId xmlns:a16="http://schemas.microsoft.com/office/drawing/2014/main" id="{42739598-04BA-CA4A-8722-A3D6E8960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1359" y="208756"/>
            <a:ext cx="71278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Factores que inciden en la cognición humana</a:t>
            </a:r>
            <a:endParaRPr lang="es-MX" sz="3200" b="1" dirty="0"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pic>
        <p:nvPicPr>
          <p:cNvPr id="49159" name="Picture 7" descr="j0293240">
            <a:extLst>
              <a:ext uri="{FF2B5EF4-FFF2-40B4-BE49-F238E27FC236}">
                <a16:creationId xmlns:a16="http://schemas.microsoft.com/office/drawing/2014/main" id="{9FF33DA2-27B6-B743-A992-FBBDDA33D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8" y="2851151"/>
            <a:ext cx="2951162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0" name="Text Box 8">
            <a:extLst>
              <a:ext uri="{FF2B5EF4-FFF2-40B4-BE49-F238E27FC236}">
                <a16:creationId xmlns:a16="http://schemas.microsoft.com/office/drawing/2014/main" id="{31FA967C-7723-6D40-A13F-440A5DA85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6" y="4941888"/>
            <a:ext cx="20161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MX" altLang="es-ES_tradnl" sz="2400" dirty="0">
                <a:latin typeface="+mn-lt"/>
              </a:rPr>
              <a:t>Parámetros que sostienen el contenido</a:t>
            </a:r>
          </a:p>
        </p:txBody>
      </p:sp>
      <p:sp>
        <p:nvSpPr>
          <p:cNvPr id="49161" name="Rectangle 9">
            <a:extLst>
              <a:ext uri="{FF2B5EF4-FFF2-40B4-BE49-F238E27FC236}">
                <a16:creationId xmlns:a16="http://schemas.microsoft.com/office/drawing/2014/main" id="{374734D3-1D23-B84A-B61B-BD6B95CB0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0" y="2205038"/>
            <a:ext cx="30241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2400" dirty="0">
                <a:latin typeface="+mn-lt"/>
              </a:rPr>
              <a:t>Componentes afectivos del individuo</a:t>
            </a:r>
            <a:endParaRPr lang="es-MX" altLang="es-ES_tradnl" sz="2400" dirty="0">
              <a:latin typeface="+mn-lt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s-MX" altLang="es-ES_tradnl" sz="18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49162" name="Text Box 10">
            <a:extLst>
              <a:ext uri="{FF2B5EF4-FFF2-40B4-BE49-F238E27FC236}">
                <a16:creationId xmlns:a16="http://schemas.microsoft.com/office/drawing/2014/main" id="{359E8BEB-0455-A246-8B1F-E9DDB2BCA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4" y="2133600"/>
            <a:ext cx="172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MX" altLang="es-ES_tradnl" sz="2400" dirty="0">
                <a:latin typeface="+mn-lt"/>
              </a:rPr>
              <a:t>Motivación</a:t>
            </a:r>
          </a:p>
        </p:txBody>
      </p:sp>
    </p:spTree>
    <p:extLst>
      <p:ext uri="{BB962C8B-B14F-4D97-AF65-F5344CB8AC3E}">
        <p14:creationId xmlns:p14="http://schemas.microsoft.com/office/powerpoint/2010/main" val="38615548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/>
      <p:bldP spid="49156" grpId="0"/>
      <p:bldP spid="49157" grpId="0"/>
      <p:bldP spid="49160" grpId="0"/>
      <p:bldP spid="49161" grpId="0"/>
      <p:bldP spid="4916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28DDFFF6-79F2-9142-8FC7-77FFC6994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3463" y="310515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48130" name="Rectangle 3">
            <a:extLst>
              <a:ext uri="{FF2B5EF4-FFF2-40B4-BE49-F238E27FC236}">
                <a16:creationId xmlns:a16="http://schemas.microsoft.com/office/drawing/2014/main" id="{710F41EE-B1EF-9B4D-B2B3-C79383A35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305276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48131" name="Rectangle 4">
            <a:extLst>
              <a:ext uri="{FF2B5EF4-FFF2-40B4-BE49-F238E27FC236}">
                <a16:creationId xmlns:a16="http://schemas.microsoft.com/office/drawing/2014/main" id="{43CE0264-4E9F-5D48-99A6-08A1C20D8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7350" y="316706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48132" name="Text Box 5">
            <a:extLst>
              <a:ext uri="{FF2B5EF4-FFF2-40B4-BE49-F238E27FC236}">
                <a16:creationId xmlns:a16="http://schemas.microsoft.com/office/drawing/2014/main" id="{53E43EAA-CBD4-D246-A5C6-F536F9A8F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9" y="476250"/>
            <a:ext cx="23764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ES" altLang="es-ES_tradnl" sz="1600"/>
              <a:t>Algo fijo e inmutable</a:t>
            </a:r>
          </a:p>
        </p:txBody>
      </p:sp>
      <p:sp>
        <p:nvSpPr>
          <p:cNvPr id="48133" name="Text Box 6">
            <a:extLst>
              <a:ext uri="{FF2B5EF4-FFF2-40B4-BE49-F238E27FC236}">
                <a16:creationId xmlns:a16="http://schemas.microsoft.com/office/drawing/2014/main" id="{AA9AAC95-868E-014E-A72C-F4DF7B51C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9" y="1196975"/>
            <a:ext cx="30956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 dirty="0"/>
              <a:t>Entidad única que puede medirse (</a:t>
            </a:r>
            <a:r>
              <a:rPr lang="ja-JP" altLang="es-ES" sz="1600"/>
              <a:t>“</a:t>
            </a:r>
            <a:r>
              <a:rPr lang="es-ES" altLang="ja-JP" sz="1600" dirty="0"/>
              <a:t>algo más chico o más grande con lo cual se nace</a:t>
            </a:r>
            <a:r>
              <a:rPr lang="ja-JP" altLang="es-ES" sz="1600"/>
              <a:t>”</a:t>
            </a:r>
            <a:r>
              <a:rPr lang="es-ES" altLang="ja-JP" sz="1600" dirty="0"/>
              <a:t>)</a:t>
            </a:r>
            <a:endParaRPr lang="es-ES" altLang="es-ES_tradnl" sz="1600" dirty="0"/>
          </a:p>
        </p:txBody>
      </p:sp>
      <p:sp>
        <p:nvSpPr>
          <p:cNvPr id="48134" name="Text Box 7">
            <a:extLst>
              <a:ext uri="{FF2B5EF4-FFF2-40B4-BE49-F238E27FC236}">
                <a16:creationId xmlns:a16="http://schemas.microsoft.com/office/drawing/2014/main" id="{12C764DB-4F02-384F-B298-4F7FDABCE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300288"/>
            <a:ext cx="30972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Predeterminismo biológico</a:t>
            </a:r>
          </a:p>
        </p:txBody>
      </p:sp>
      <p:sp>
        <p:nvSpPr>
          <p:cNvPr id="48135" name="Text Box 8">
            <a:extLst>
              <a:ext uri="{FF2B5EF4-FFF2-40B4-BE49-F238E27FC236}">
                <a16:creationId xmlns:a16="http://schemas.microsoft.com/office/drawing/2014/main" id="{98A8DE42-40D5-EB4F-AD78-611097545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997200"/>
            <a:ext cx="28813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Desarrollo </a:t>
            </a:r>
            <a:r>
              <a:rPr lang="es-ES" altLang="es-ES_tradnl" sz="1600">
                <a:sym typeface="Wingdings" pitchFamily="2" charset="2"/>
              </a:rPr>
              <a:t> Aprendizaje</a:t>
            </a:r>
            <a:endParaRPr lang="es-ES" altLang="es-ES_tradnl" sz="1600"/>
          </a:p>
        </p:txBody>
      </p:sp>
      <p:sp>
        <p:nvSpPr>
          <p:cNvPr id="48136" name="Text Box 9">
            <a:extLst>
              <a:ext uri="{FF2B5EF4-FFF2-40B4-BE49-F238E27FC236}">
                <a16:creationId xmlns:a16="http://schemas.microsoft.com/office/drawing/2014/main" id="{62BB8FF2-38EA-3840-B1F4-143E28E83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3573464"/>
            <a:ext cx="2305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Cognitivo</a:t>
            </a:r>
            <a:r>
              <a:rPr lang="es-ES" altLang="es-ES_tradnl" sz="2000"/>
              <a:t> </a:t>
            </a:r>
            <a:r>
              <a:rPr lang="es-ES" altLang="es-ES_tradnl" sz="2000">
                <a:sym typeface="Symbol" pitchFamily="2" charset="2"/>
              </a:rPr>
              <a:t></a:t>
            </a:r>
            <a:r>
              <a:rPr lang="es-ES" altLang="es-ES_tradnl" sz="1600">
                <a:sym typeface="Symbol" pitchFamily="2" charset="2"/>
              </a:rPr>
              <a:t> Afectivo</a:t>
            </a:r>
          </a:p>
        </p:txBody>
      </p:sp>
      <p:sp>
        <p:nvSpPr>
          <p:cNvPr id="48137" name="Text Box 10">
            <a:extLst>
              <a:ext uri="{FF2B5EF4-FFF2-40B4-BE49-F238E27FC236}">
                <a16:creationId xmlns:a16="http://schemas.microsoft.com/office/drawing/2014/main" id="{CE0E0391-C89A-D448-B1E2-6DD9692C8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4149725"/>
            <a:ext cx="1217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Se mide</a:t>
            </a:r>
          </a:p>
        </p:txBody>
      </p:sp>
      <p:sp>
        <p:nvSpPr>
          <p:cNvPr id="48138" name="Text Box 11">
            <a:extLst>
              <a:ext uri="{FF2B5EF4-FFF2-40B4-BE49-F238E27FC236}">
                <a16:creationId xmlns:a16="http://schemas.microsoft.com/office/drawing/2014/main" id="{A2176701-4758-7F45-BF31-C3A3DC5AB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4652963"/>
            <a:ext cx="22145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Medición standarizada</a:t>
            </a:r>
          </a:p>
        </p:txBody>
      </p:sp>
      <p:sp>
        <p:nvSpPr>
          <p:cNvPr id="48139" name="Text Box 12">
            <a:extLst>
              <a:ext uri="{FF2B5EF4-FFF2-40B4-BE49-F238E27FC236}">
                <a16:creationId xmlns:a16="http://schemas.microsoft.com/office/drawing/2014/main" id="{C3F29B7A-9156-3145-89A8-FFF522034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5229225"/>
            <a:ext cx="2736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Énfasis Resultados</a:t>
            </a:r>
          </a:p>
        </p:txBody>
      </p:sp>
      <p:sp>
        <p:nvSpPr>
          <p:cNvPr id="48140" name="Text Box 13">
            <a:extLst>
              <a:ext uri="{FF2B5EF4-FFF2-40B4-BE49-F238E27FC236}">
                <a16:creationId xmlns:a16="http://schemas.microsoft.com/office/drawing/2014/main" id="{4F5315D2-8670-0349-8706-3C8F27ED2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5876925"/>
            <a:ext cx="30972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Ambientes pasivos Aceptantes</a:t>
            </a:r>
          </a:p>
        </p:txBody>
      </p:sp>
      <p:sp>
        <p:nvSpPr>
          <p:cNvPr id="48141" name="Text Box 14">
            <a:extLst>
              <a:ext uri="{FF2B5EF4-FFF2-40B4-BE49-F238E27FC236}">
                <a16:creationId xmlns:a16="http://schemas.microsoft.com/office/drawing/2014/main" id="{9B1D0C01-308F-CB49-8A37-7A26AB706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76" y="6091238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_tradnl" sz="140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_tradnl" sz="1400"/>
          </a:p>
        </p:txBody>
      </p:sp>
      <p:sp>
        <p:nvSpPr>
          <p:cNvPr id="48142" name="Text Box 15">
            <a:extLst>
              <a:ext uri="{FF2B5EF4-FFF2-40B4-BE49-F238E27FC236}">
                <a16:creationId xmlns:a16="http://schemas.microsoft.com/office/drawing/2014/main" id="{76BCF46B-7759-C949-A0A2-FDE79320F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476251"/>
            <a:ext cx="34639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Inteligencia como proceso de cambio</a:t>
            </a:r>
          </a:p>
        </p:txBody>
      </p:sp>
      <p:sp>
        <p:nvSpPr>
          <p:cNvPr id="48143" name="Text Box 16">
            <a:extLst>
              <a:ext uri="{FF2B5EF4-FFF2-40B4-BE49-F238E27FC236}">
                <a16:creationId xmlns:a16="http://schemas.microsoft.com/office/drawing/2014/main" id="{5B38CD0F-92F1-4742-BF4B-C63A0F525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9" y="1196975"/>
            <a:ext cx="380047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ES" altLang="es-ES_tradnl" sz="1600"/>
              <a:t>Inteligencia como conjunto de prerrequisitos del pensamiento que pueden desarrollarse</a:t>
            </a:r>
          </a:p>
        </p:txBody>
      </p:sp>
      <p:sp>
        <p:nvSpPr>
          <p:cNvPr id="48144" name="Text Box 17">
            <a:extLst>
              <a:ext uri="{FF2B5EF4-FFF2-40B4-BE49-F238E27FC236}">
                <a16:creationId xmlns:a16="http://schemas.microsoft.com/office/drawing/2014/main" id="{CCA72BBD-6C52-5240-84C6-C2C99360F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9214" y="2276476"/>
            <a:ext cx="3800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ES" altLang="es-ES_tradnl" sz="1600"/>
              <a:t>Ser humano que se construye desde lo cultural</a:t>
            </a:r>
          </a:p>
        </p:txBody>
      </p:sp>
      <p:sp>
        <p:nvSpPr>
          <p:cNvPr id="48145" name="Text Box 18">
            <a:extLst>
              <a:ext uri="{FF2B5EF4-FFF2-40B4-BE49-F238E27FC236}">
                <a16:creationId xmlns:a16="http://schemas.microsoft.com/office/drawing/2014/main" id="{ACC326CC-F218-E543-9FE7-A1962E08B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4289" y="2997200"/>
            <a:ext cx="2547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Aprendizaje </a:t>
            </a:r>
            <a:r>
              <a:rPr lang="es-ES" altLang="es-ES_tradnl" sz="1600">
                <a:sym typeface="Wingdings" pitchFamily="2" charset="2"/>
              </a:rPr>
              <a:t> Desarrollo</a:t>
            </a:r>
            <a:r>
              <a:rPr lang="es-ES" altLang="es-ES_tradnl" sz="1600">
                <a:solidFill>
                  <a:srgbClr val="020202"/>
                </a:solidFill>
                <a:sym typeface="Wingdings" pitchFamily="2" charset="2"/>
              </a:rPr>
              <a:t> </a:t>
            </a:r>
            <a:endParaRPr lang="es-ES" altLang="es-ES_tradnl" sz="1600"/>
          </a:p>
        </p:txBody>
      </p:sp>
      <p:sp>
        <p:nvSpPr>
          <p:cNvPr id="48146" name="Text Box 19">
            <a:extLst>
              <a:ext uri="{FF2B5EF4-FFF2-40B4-BE49-F238E27FC236}">
                <a16:creationId xmlns:a16="http://schemas.microsoft.com/office/drawing/2014/main" id="{BC5F4C98-809A-6D47-AB89-3B218F882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5725" y="3644900"/>
            <a:ext cx="2393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Rel. Cognitivo </a:t>
            </a:r>
            <a:r>
              <a:rPr lang="es-ES" altLang="es-ES_tradnl" sz="1600">
                <a:sym typeface="Symbol" pitchFamily="2" charset="2"/>
              </a:rPr>
              <a:t>- Afectivo</a:t>
            </a:r>
            <a:endParaRPr lang="es-ES" altLang="es-ES_tradnl" sz="1600"/>
          </a:p>
        </p:txBody>
      </p:sp>
      <p:sp>
        <p:nvSpPr>
          <p:cNvPr id="48147" name="Text Box 20">
            <a:extLst>
              <a:ext uri="{FF2B5EF4-FFF2-40B4-BE49-F238E27FC236}">
                <a16:creationId xmlns:a16="http://schemas.microsoft.com/office/drawing/2014/main" id="{3C2A5559-D86C-A743-BA86-9AD62613F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4149725"/>
            <a:ext cx="1195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Se evalúa</a:t>
            </a:r>
            <a:r>
              <a:rPr lang="es-ES" altLang="es-ES_tradnl" sz="1600">
                <a:solidFill>
                  <a:srgbClr val="020202"/>
                </a:solidFill>
              </a:rPr>
              <a:t> </a:t>
            </a:r>
          </a:p>
        </p:txBody>
      </p:sp>
      <p:sp>
        <p:nvSpPr>
          <p:cNvPr id="48148" name="Text Box 21">
            <a:extLst>
              <a:ext uri="{FF2B5EF4-FFF2-40B4-BE49-F238E27FC236}">
                <a16:creationId xmlns:a16="http://schemas.microsoft.com/office/drawing/2014/main" id="{81B940FF-9114-684B-98FA-BD24B33D1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4288" y="5200650"/>
            <a:ext cx="175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Énfasis Procesos</a:t>
            </a:r>
          </a:p>
        </p:txBody>
      </p:sp>
      <p:sp>
        <p:nvSpPr>
          <p:cNvPr id="48149" name="Text Box 22">
            <a:extLst>
              <a:ext uri="{FF2B5EF4-FFF2-40B4-BE49-F238E27FC236}">
                <a16:creationId xmlns:a16="http://schemas.microsoft.com/office/drawing/2014/main" id="{601AF98E-8A88-3848-904F-A9AAC5DC2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4288" y="5921375"/>
            <a:ext cx="3028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Ambientes activos Modificantes</a:t>
            </a:r>
          </a:p>
        </p:txBody>
      </p:sp>
      <p:sp>
        <p:nvSpPr>
          <p:cNvPr id="48150" name="Text Box 23">
            <a:extLst>
              <a:ext uri="{FF2B5EF4-FFF2-40B4-BE49-F238E27FC236}">
                <a16:creationId xmlns:a16="http://schemas.microsoft.com/office/drawing/2014/main" id="{BBED3D8E-3B10-A248-848D-6CB688022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4652963"/>
            <a:ext cx="2795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600"/>
              <a:t>Evaluación Contextualizada </a:t>
            </a:r>
          </a:p>
        </p:txBody>
      </p:sp>
      <p:sp>
        <p:nvSpPr>
          <p:cNvPr id="48151" name="Line 24">
            <a:extLst>
              <a:ext uri="{FF2B5EF4-FFF2-40B4-BE49-F238E27FC236}">
                <a16:creationId xmlns:a16="http://schemas.microsoft.com/office/drawing/2014/main" id="{2093A003-B41B-954B-B286-C090CD2A4F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5776" y="692150"/>
            <a:ext cx="2087563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8152" name="Line 25">
            <a:extLst>
              <a:ext uri="{FF2B5EF4-FFF2-40B4-BE49-F238E27FC236}">
                <a16:creationId xmlns:a16="http://schemas.microsoft.com/office/drawing/2014/main" id="{F6D83617-4A2C-9648-8B60-A12D1F4E6F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9376" y="1628775"/>
            <a:ext cx="1152525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8153" name="Line 26">
            <a:extLst>
              <a:ext uri="{FF2B5EF4-FFF2-40B4-BE49-F238E27FC236}">
                <a16:creationId xmlns:a16="http://schemas.microsoft.com/office/drawing/2014/main" id="{C9B3921C-0B48-5547-B67C-A8EF2AB0C3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2038" y="2492375"/>
            <a:ext cx="151130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8154" name="Line 27">
            <a:extLst>
              <a:ext uri="{FF2B5EF4-FFF2-40B4-BE49-F238E27FC236}">
                <a16:creationId xmlns:a16="http://schemas.microsoft.com/office/drawing/2014/main" id="{D2427955-D2E0-B444-BF45-4087F80167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3141663"/>
            <a:ext cx="1582738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8155" name="Line 28">
            <a:extLst>
              <a:ext uri="{FF2B5EF4-FFF2-40B4-BE49-F238E27FC236}">
                <a16:creationId xmlns:a16="http://schemas.microsoft.com/office/drawing/2014/main" id="{56984BD0-54E7-554E-91D2-BBC788BD5B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1313" y="3789363"/>
            <a:ext cx="208915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8156" name="Line 29">
            <a:extLst>
              <a:ext uri="{FF2B5EF4-FFF2-40B4-BE49-F238E27FC236}">
                <a16:creationId xmlns:a16="http://schemas.microsoft.com/office/drawing/2014/main" id="{BF8416D1-7B15-E346-B407-28555E12258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6" y="4365625"/>
            <a:ext cx="3167063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8157" name="Line 30">
            <a:extLst>
              <a:ext uri="{FF2B5EF4-FFF2-40B4-BE49-F238E27FC236}">
                <a16:creationId xmlns:a16="http://schemas.microsoft.com/office/drawing/2014/main" id="{B5E973C1-E2B2-FC44-9B7C-C674988EEDB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0238" y="4868863"/>
            <a:ext cx="194310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8158" name="Line 31">
            <a:extLst>
              <a:ext uri="{FF2B5EF4-FFF2-40B4-BE49-F238E27FC236}">
                <a16:creationId xmlns:a16="http://schemas.microsoft.com/office/drawing/2014/main" id="{27717BEA-D437-F241-ADC2-58C1F269CC3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9876" y="5445125"/>
            <a:ext cx="2303463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8159" name="Line 32">
            <a:extLst>
              <a:ext uri="{FF2B5EF4-FFF2-40B4-BE49-F238E27FC236}">
                <a16:creationId xmlns:a16="http://schemas.microsoft.com/office/drawing/2014/main" id="{958ACF7B-C58C-7348-89AD-D057C98673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7938" y="6092825"/>
            <a:ext cx="129540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820308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2">
            <a:extLst>
              <a:ext uri="{FF2B5EF4-FFF2-40B4-BE49-F238E27FC236}">
                <a16:creationId xmlns:a16="http://schemas.microsoft.com/office/drawing/2014/main" id="{6F18D303-89F0-6041-9380-B37C9BA71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9" y="914401"/>
            <a:ext cx="7921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b="1">
                <a:latin typeface="Times New Roman" panose="02020603050405020304" pitchFamily="18" charset="0"/>
              </a:rPr>
              <a:t>Etiologías Distantes y Próximas de Desarrollo Cognitivo Diferencial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0172A959-912B-BD42-B3F0-01F3CBFE5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362200"/>
            <a:ext cx="914400" cy="7620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Herencia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Factores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Genéticos</a:t>
            </a:r>
            <a:r>
              <a:rPr lang="es-ES" altLang="es-ES_tradnl" sz="12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7588" name="Rectangle 4">
            <a:extLst>
              <a:ext uri="{FF2B5EF4-FFF2-40B4-BE49-F238E27FC236}">
                <a16:creationId xmlns:a16="http://schemas.microsoft.com/office/drawing/2014/main" id="{6E6B5EFF-9F72-164F-9EFB-43359EB55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362200"/>
            <a:ext cx="914400" cy="7620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Factores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Orgánicos</a:t>
            </a:r>
            <a:r>
              <a:rPr lang="es-ES" altLang="es-ES_tradnl" sz="12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7589" name="Rectangle 5">
            <a:extLst>
              <a:ext uri="{FF2B5EF4-FFF2-40B4-BE49-F238E27FC236}">
                <a16:creationId xmlns:a16="http://schemas.microsoft.com/office/drawing/2014/main" id="{6440178E-3DF0-3B48-BFFB-B6AE01483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362200"/>
            <a:ext cx="914400" cy="7620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Nivel de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Maduración </a:t>
            </a:r>
          </a:p>
        </p:txBody>
      </p:sp>
      <p:sp>
        <p:nvSpPr>
          <p:cNvPr id="67590" name="Rectangle 6">
            <a:extLst>
              <a:ext uri="{FF2B5EF4-FFF2-40B4-BE49-F238E27FC236}">
                <a16:creationId xmlns:a16="http://schemas.microsoft.com/office/drawing/2014/main" id="{14C8C65A-41A2-6C48-9449-957290910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362200"/>
            <a:ext cx="990600" cy="7620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Balance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Emocional del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Niño y de los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Padres </a:t>
            </a:r>
          </a:p>
        </p:txBody>
      </p:sp>
      <p:sp>
        <p:nvSpPr>
          <p:cNvPr id="67591" name="Rectangle 7">
            <a:extLst>
              <a:ext uri="{FF2B5EF4-FFF2-40B4-BE49-F238E27FC236}">
                <a16:creationId xmlns:a16="http://schemas.microsoft.com/office/drawing/2014/main" id="{473058D5-EF52-014F-AE21-8ECA0940C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2362200"/>
            <a:ext cx="990600" cy="7620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Diferencia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Cultural</a:t>
            </a:r>
            <a:r>
              <a:rPr lang="es-ES" altLang="es-ES_tradnl" sz="12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E928AD74-F061-3946-AAB1-4B989CB86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2362200"/>
            <a:ext cx="990600" cy="7620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Status Social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Económico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N. Educacional</a:t>
            </a:r>
          </a:p>
        </p:txBody>
      </p:sp>
      <p:sp>
        <p:nvSpPr>
          <p:cNvPr id="67593" name="Rectangle 9">
            <a:extLst>
              <a:ext uri="{FF2B5EF4-FFF2-40B4-BE49-F238E27FC236}">
                <a16:creationId xmlns:a16="http://schemas.microsoft.com/office/drawing/2014/main" id="{D265A722-7DF4-D44C-8964-B04FD4C3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362200"/>
            <a:ext cx="914400" cy="7620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Estímulos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Ambientales</a:t>
            </a:r>
            <a:r>
              <a:rPr lang="es-ES" altLang="es-ES_tradnl" sz="12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0185" name="Text Box 10">
            <a:extLst>
              <a:ext uri="{FF2B5EF4-FFF2-40B4-BE49-F238E27FC236}">
                <a16:creationId xmlns:a16="http://schemas.microsoft.com/office/drawing/2014/main" id="{83DCDB32-2E25-1541-88DB-4182C220B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676400"/>
            <a:ext cx="1270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latin typeface="Times New Roman" panose="02020603050405020304" pitchFamily="18" charset="0"/>
              </a:rPr>
              <a:t>ENDOGENOS</a:t>
            </a:r>
          </a:p>
        </p:txBody>
      </p:sp>
      <p:sp>
        <p:nvSpPr>
          <p:cNvPr id="50186" name="Text Box 11">
            <a:extLst>
              <a:ext uri="{FF2B5EF4-FFF2-40B4-BE49-F238E27FC236}">
                <a16:creationId xmlns:a16="http://schemas.microsoft.com/office/drawing/2014/main" id="{5A878CFA-309A-8C42-B5D4-110AE4815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6" y="1687513"/>
            <a:ext cx="16938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latin typeface="Times New Roman" panose="02020603050405020304" pitchFamily="18" charset="0"/>
              </a:rPr>
              <a:t>ENDO-EXÓGENOS</a:t>
            </a:r>
          </a:p>
        </p:txBody>
      </p:sp>
      <p:sp>
        <p:nvSpPr>
          <p:cNvPr id="50187" name="Text Box 12">
            <a:extLst>
              <a:ext uri="{FF2B5EF4-FFF2-40B4-BE49-F238E27FC236}">
                <a16:creationId xmlns:a16="http://schemas.microsoft.com/office/drawing/2014/main" id="{E34A234C-863C-E949-A439-CBBD7302A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1" y="1676400"/>
            <a:ext cx="11414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latin typeface="Times New Roman" panose="02020603050405020304" pitchFamily="18" charset="0"/>
              </a:rPr>
              <a:t>EXÓGENOS</a:t>
            </a:r>
          </a:p>
        </p:txBody>
      </p:sp>
      <p:sp>
        <p:nvSpPr>
          <p:cNvPr id="50188" name="Line 13">
            <a:extLst>
              <a:ext uri="{FF2B5EF4-FFF2-40B4-BE49-F238E27FC236}">
                <a16:creationId xmlns:a16="http://schemas.microsoft.com/office/drawing/2014/main" id="{B29FE431-D34F-3641-8BEE-18CC8CDD27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1828800"/>
            <a:ext cx="38100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189" name="Line 14">
            <a:extLst>
              <a:ext uri="{FF2B5EF4-FFF2-40B4-BE49-F238E27FC236}">
                <a16:creationId xmlns:a16="http://schemas.microsoft.com/office/drawing/2014/main" id="{7337E2B6-832A-C442-81DE-FA9644177F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81400" y="1828800"/>
            <a:ext cx="152400" cy="3810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190" name="Line 15">
            <a:extLst>
              <a:ext uri="{FF2B5EF4-FFF2-40B4-BE49-F238E27FC236}">
                <a16:creationId xmlns:a16="http://schemas.microsoft.com/office/drawing/2014/main" id="{25F9AE32-629E-1243-845E-D08374F631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1828800"/>
            <a:ext cx="22860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191" name="Line 16">
            <a:extLst>
              <a:ext uri="{FF2B5EF4-FFF2-40B4-BE49-F238E27FC236}">
                <a16:creationId xmlns:a16="http://schemas.microsoft.com/office/drawing/2014/main" id="{EC7D01D1-D52B-1041-BC29-8EF20109B5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828800"/>
            <a:ext cx="152400" cy="4572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192" name="Line 17">
            <a:extLst>
              <a:ext uri="{FF2B5EF4-FFF2-40B4-BE49-F238E27FC236}">
                <a16:creationId xmlns:a16="http://schemas.microsoft.com/office/drawing/2014/main" id="{64D81E36-6603-1347-B32F-B914022EA9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828800"/>
            <a:ext cx="7620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193" name="Line 18">
            <a:extLst>
              <a:ext uri="{FF2B5EF4-FFF2-40B4-BE49-F238E27FC236}">
                <a16:creationId xmlns:a16="http://schemas.microsoft.com/office/drawing/2014/main" id="{C96007E7-8EB1-7345-A080-300967047C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1828800"/>
            <a:ext cx="152400" cy="4572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194" name="Line 19">
            <a:extLst>
              <a:ext uri="{FF2B5EF4-FFF2-40B4-BE49-F238E27FC236}">
                <a16:creationId xmlns:a16="http://schemas.microsoft.com/office/drawing/2014/main" id="{1A3E1765-E2F8-3547-88BA-A96851A84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1828800"/>
            <a:ext cx="22860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195" name="Line 20">
            <a:extLst>
              <a:ext uri="{FF2B5EF4-FFF2-40B4-BE49-F238E27FC236}">
                <a16:creationId xmlns:a16="http://schemas.microsoft.com/office/drawing/2014/main" id="{CB171109-E12C-8D4E-A5DB-8FCB4C9282A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1828800"/>
            <a:ext cx="152400" cy="4572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196" name="Line 21">
            <a:extLst>
              <a:ext uri="{FF2B5EF4-FFF2-40B4-BE49-F238E27FC236}">
                <a16:creationId xmlns:a16="http://schemas.microsoft.com/office/drawing/2014/main" id="{0B58E1C5-0C5B-184E-96C0-F0424647E1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1828800"/>
            <a:ext cx="30480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197" name="Line 22">
            <a:extLst>
              <a:ext uri="{FF2B5EF4-FFF2-40B4-BE49-F238E27FC236}">
                <a16:creationId xmlns:a16="http://schemas.microsoft.com/office/drawing/2014/main" id="{1408BCE9-E05F-DE48-85B1-C318363A47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24800" y="1828800"/>
            <a:ext cx="76200" cy="4572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198" name="Line 23">
            <a:extLst>
              <a:ext uri="{FF2B5EF4-FFF2-40B4-BE49-F238E27FC236}">
                <a16:creationId xmlns:a16="http://schemas.microsoft.com/office/drawing/2014/main" id="{F205118E-F28D-2A42-A70D-1A45714F5DF2}"/>
              </a:ext>
            </a:extLst>
          </p:cNvPr>
          <p:cNvSpPr>
            <a:spLocks noChangeShapeType="1"/>
          </p:cNvSpPr>
          <p:nvPr/>
        </p:nvSpPr>
        <p:spPr bwMode="auto">
          <a:xfrm>
            <a:off x="9448800" y="1828800"/>
            <a:ext cx="30480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199" name="Line 24">
            <a:extLst>
              <a:ext uri="{FF2B5EF4-FFF2-40B4-BE49-F238E27FC236}">
                <a16:creationId xmlns:a16="http://schemas.microsoft.com/office/drawing/2014/main" id="{14342126-2BDE-9149-975B-22EF1568D73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3600" y="1828800"/>
            <a:ext cx="228600" cy="4572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67609" name="Rectangle 25">
            <a:extLst>
              <a:ext uri="{FF2B5EF4-FFF2-40B4-BE49-F238E27FC236}">
                <a16:creationId xmlns:a16="http://schemas.microsoft.com/office/drawing/2014/main" id="{4E54189B-52E9-1548-889D-C659749D5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962400"/>
            <a:ext cx="3352800" cy="6858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EXPERIENCIA DE APRENDIZAJE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A TRAVES DE UN MEDIADOR</a:t>
            </a:r>
          </a:p>
        </p:txBody>
      </p:sp>
      <p:sp>
        <p:nvSpPr>
          <p:cNvPr id="67610" name="Rectangle 26">
            <a:extLst>
              <a:ext uri="{FF2B5EF4-FFF2-40B4-BE49-F238E27FC236}">
                <a16:creationId xmlns:a16="http://schemas.microsoft.com/office/drawing/2014/main" id="{B4DC5DA9-D86E-524E-A2A9-43441D638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3962400"/>
            <a:ext cx="3581400" cy="6858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CARENCIA DE LA EXPERIENCIA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DEL APRENDIZAJE A TRAVÉS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DE UN MEDIADOR</a:t>
            </a:r>
          </a:p>
        </p:txBody>
      </p:sp>
      <p:sp>
        <p:nvSpPr>
          <p:cNvPr id="67611" name="Rectangle 27">
            <a:extLst>
              <a:ext uri="{FF2B5EF4-FFF2-40B4-BE49-F238E27FC236}">
                <a16:creationId xmlns:a16="http://schemas.microsoft.com/office/drawing/2014/main" id="{B5810CB8-0F0F-7642-B2A4-78069C9B3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953000"/>
            <a:ext cx="3352800" cy="8382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DESARROLLO COGNITIVO ADECUADO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MODIFICABILIDAD ELEVADA</a:t>
            </a:r>
          </a:p>
        </p:txBody>
      </p:sp>
      <p:sp>
        <p:nvSpPr>
          <p:cNvPr id="67612" name="Rectangle 28">
            <a:extLst>
              <a:ext uri="{FF2B5EF4-FFF2-40B4-BE49-F238E27FC236}">
                <a16:creationId xmlns:a16="http://schemas.microsoft.com/office/drawing/2014/main" id="{E20CF816-ED53-234A-99FD-43F85E1FE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953000"/>
            <a:ext cx="3581400" cy="8382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DESARROLLO COGNITIVO INADECUADO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SINDROME DE DEPRIVACIÓN CULTURAL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MODIFICABILIDAD REDUCIDA</a:t>
            </a:r>
          </a:p>
        </p:txBody>
      </p:sp>
      <p:sp>
        <p:nvSpPr>
          <p:cNvPr id="67613" name="Rectangle 29">
            <a:extLst>
              <a:ext uri="{FF2B5EF4-FFF2-40B4-BE49-F238E27FC236}">
                <a16:creationId xmlns:a16="http://schemas.microsoft.com/office/drawing/2014/main" id="{AC7C3A98-3F9F-0B4C-9797-20900130D21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095500" y="4991100"/>
            <a:ext cx="1219200" cy="8382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Producto Final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Del Desarrollo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400">
                <a:solidFill>
                  <a:srgbClr val="020202"/>
                </a:solidFill>
                <a:latin typeface="Times New Roman" panose="02020603050405020304" pitchFamily="18" charset="0"/>
              </a:rPr>
              <a:t>Cognitivo</a:t>
            </a:r>
          </a:p>
        </p:txBody>
      </p:sp>
      <p:sp>
        <p:nvSpPr>
          <p:cNvPr id="67614" name="Rectangle 30">
            <a:extLst>
              <a:ext uri="{FF2B5EF4-FFF2-40B4-BE49-F238E27FC236}">
                <a16:creationId xmlns:a16="http://schemas.microsoft.com/office/drawing/2014/main" id="{FC4F613C-DF09-D440-9DB9-FCE4748F71EF}"/>
              </a:ext>
            </a:extLst>
          </p:cNvPr>
          <p:cNvSpPr>
            <a:spLocks noChangeArrowheads="1"/>
          </p:cNvSpPr>
          <p:nvPr/>
        </p:nvSpPr>
        <p:spPr bwMode="auto">
          <a:xfrm rot="16200266">
            <a:off x="2133600" y="3808413"/>
            <a:ext cx="1143000" cy="8382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ETIOLOGIA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PRÓXIMA</a:t>
            </a:r>
          </a:p>
        </p:txBody>
      </p:sp>
      <p:sp>
        <p:nvSpPr>
          <p:cNvPr id="67615" name="Rectangle 31">
            <a:extLst>
              <a:ext uri="{FF2B5EF4-FFF2-40B4-BE49-F238E27FC236}">
                <a16:creationId xmlns:a16="http://schemas.microsoft.com/office/drawing/2014/main" id="{3BB936B8-9A06-A94C-BA5F-81996707C558}"/>
              </a:ext>
            </a:extLst>
          </p:cNvPr>
          <p:cNvSpPr>
            <a:spLocks noChangeArrowheads="1"/>
          </p:cNvSpPr>
          <p:nvPr/>
        </p:nvSpPr>
        <p:spPr bwMode="auto">
          <a:xfrm rot="16187287">
            <a:off x="1636713" y="2171700"/>
            <a:ext cx="2133600" cy="838200"/>
          </a:xfrm>
          <a:prstGeom prst="rect">
            <a:avLst/>
          </a:prstGeom>
          <a:solidFill>
            <a:srgbClr val="CCCC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FACTORES ETIOLÓGICOS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1200">
                <a:solidFill>
                  <a:srgbClr val="020202"/>
                </a:solidFill>
                <a:latin typeface="Times New Roman" panose="02020603050405020304" pitchFamily="18" charset="0"/>
              </a:rPr>
              <a:t>DISTANTES</a:t>
            </a:r>
          </a:p>
        </p:txBody>
      </p:sp>
      <p:sp>
        <p:nvSpPr>
          <p:cNvPr id="50207" name="Line 32">
            <a:extLst>
              <a:ext uri="{FF2B5EF4-FFF2-40B4-BE49-F238E27FC236}">
                <a16:creationId xmlns:a16="http://schemas.microsoft.com/office/drawing/2014/main" id="{6D7D8B34-53DC-ED47-9D0F-655EE43F66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34400" y="4648200"/>
            <a:ext cx="0" cy="3048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08" name="Line 33">
            <a:extLst>
              <a:ext uri="{FF2B5EF4-FFF2-40B4-BE49-F238E27FC236}">
                <a16:creationId xmlns:a16="http://schemas.microsoft.com/office/drawing/2014/main" id="{49B5B717-4AF6-1E4E-AF0A-1993487E83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124200"/>
            <a:ext cx="381000" cy="8382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09" name="Line 34">
            <a:extLst>
              <a:ext uri="{FF2B5EF4-FFF2-40B4-BE49-F238E27FC236}">
                <a16:creationId xmlns:a16="http://schemas.microsoft.com/office/drawing/2014/main" id="{E61A7157-92C8-AD45-B26B-49B543B3B8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124200"/>
            <a:ext cx="228600" cy="8382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10" name="Line 35">
            <a:extLst>
              <a:ext uri="{FF2B5EF4-FFF2-40B4-BE49-F238E27FC236}">
                <a16:creationId xmlns:a16="http://schemas.microsoft.com/office/drawing/2014/main" id="{EC7B498F-8259-C44F-9B9D-1A52D8CD4F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609600" cy="838200"/>
          </a:xfrm>
          <a:prstGeom prst="line">
            <a:avLst/>
          </a:prstGeom>
          <a:noFill/>
          <a:ln w="12700">
            <a:solidFill>
              <a:srgbClr val="99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11" name="Line 36">
            <a:extLst>
              <a:ext uri="{FF2B5EF4-FFF2-40B4-BE49-F238E27FC236}">
                <a16:creationId xmlns:a16="http://schemas.microsoft.com/office/drawing/2014/main" id="{883D863D-F618-BF42-9493-6375ED3B1E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124200"/>
            <a:ext cx="1447800" cy="8382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12" name="Line 37">
            <a:extLst>
              <a:ext uri="{FF2B5EF4-FFF2-40B4-BE49-F238E27FC236}">
                <a16:creationId xmlns:a16="http://schemas.microsoft.com/office/drawing/2014/main" id="{FA86EEFF-EE4E-8441-A3CB-8EFB591158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3124200"/>
            <a:ext cx="2133600" cy="8382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13" name="Line 38">
            <a:extLst>
              <a:ext uri="{FF2B5EF4-FFF2-40B4-BE49-F238E27FC236}">
                <a16:creationId xmlns:a16="http://schemas.microsoft.com/office/drawing/2014/main" id="{23AE23B3-C7C5-6F4E-9056-AAFF67A6CD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124200"/>
            <a:ext cx="2895600" cy="8382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14" name="Line 39">
            <a:extLst>
              <a:ext uri="{FF2B5EF4-FFF2-40B4-BE49-F238E27FC236}">
                <a16:creationId xmlns:a16="http://schemas.microsoft.com/office/drawing/2014/main" id="{9E20DFAE-9582-8442-8D9E-D226F4C24E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3124200"/>
            <a:ext cx="3581400" cy="8382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15" name="Line 40">
            <a:extLst>
              <a:ext uri="{FF2B5EF4-FFF2-40B4-BE49-F238E27FC236}">
                <a16:creationId xmlns:a16="http://schemas.microsoft.com/office/drawing/2014/main" id="{C71F72B3-E7A5-AF43-B87C-34066CB69B4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0" y="3124200"/>
            <a:ext cx="0" cy="838200"/>
          </a:xfrm>
          <a:prstGeom prst="line">
            <a:avLst/>
          </a:prstGeom>
          <a:noFill/>
          <a:ln w="9525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16" name="Line 41">
            <a:extLst>
              <a:ext uri="{FF2B5EF4-FFF2-40B4-BE49-F238E27FC236}">
                <a16:creationId xmlns:a16="http://schemas.microsoft.com/office/drawing/2014/main" id="{014BE669-7FDD-784B-9552-485A262524AD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3124200"/>
            <a:ext cx="838200" cy="838200"/>
          </a:xfrm>
          <a:prstGeom prst="line">
            <a:avLst/>
          </a:prstGeom>
          <a:noFill/>
          <a:ln w="9525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17" name="Line 42">
            <a:extLst>
              <a:ext uri="{FF2B5EF4-FFF2-40B4-BE49-F238E27FC236}">
                <a16:creationId xmlns:a16="http://schemas.microsoft.com/office/drawing/2014/main" id="{AAA6A0CD-BD23-854C-A61E-2C747235A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124200"/>
            <a:ext cx="1600200" cy="838200"/>
          </a:xfrm>
          <a:prstGeom prst="line">
            <a:avLst/>
          </a:prstGeom>
          <a:noFill/>
          <a:ln w="9525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18" name="Line 43">
            <a:extLst>
              <a:ext uri="{FF2B5EF4-FFF2-40B4-BE49-F238E27FC236}">
                <a16:creationId xmlns:a16="http://schemas.microsoft.com/office/drawing/2014/main" id="{2F788356-6AF7-E847-8232-702EA5754B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3124200"/>
            <a:ext cx="1828800" cy="838200"/>
          </a:xfrm>
          <a:prstGeom prst="line">
            <a:avLst/>
          </a:prstGeom>
          <a:noFill/>
          <a:ln w="9525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19" name="Line 44">
            <a:extLst>
              <a:ext uri="{FF2B5EF4-FFF2-40B4-BE49-F238E27FC236}">
                <a16:creationId xmlns:a16="http://schemas.microsoft.com/office/drawing/2014/main" id="{6FB01EA7-9CE0-A643-99C2-5774C6FAF0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3124200"/>
            <a:ext cx="2362200" cy="838200"/>
          </a:xfrm>
          <a:prstGeom prst="line">
            <a:avLst/>
          </a:prstGeom>
          <a:noFill/>
          <a:ln w="9525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20" name="Line 45">
            <a:extLst>
              <a:ext uri="{FF2B5EF4-FFF2-40B4-BE49-F238E27FC236}">
                <a16:creationId xmlns:a16="http://schemas.microsoft.com/office/drawing/2014/main" id="{7F0BE87A-B6C6-9F4B-BD0A-777CDFCE33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124200"/>
            <a:ext cx="2743200" cy="838200"/>
          </a:xfrm>
          <a:prstGeom prst="line">
            <a:avLst/>
          </a:prstGeom>
          <a:noFill/>
          <a:ln w="9525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21" name="Line 46">
            <a:extLst>
              <a:ext uri="{FF2B5EF4-FFF2-40B4-BE49-F238E27FC236}">
                <a16:creationId xmlns:a16="http://schemas.microsoft.com/office/drawing/2014/main" id="{F0EBA364-83D7-AE42-96D8-6CF920A152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3124200"/>
            <a:ext cx="3276600" cy="838200"/>
          </a:xfrm>
          <a:prstGeom prst="line">
            <a:avLst/>
          </a:prstGeom>
          <a:noFill/>
          <a:ln w="9525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22" name="Line 47">
            <a:extLst>
              <a:ext uri="{FF2B5EF4-FFF2-40B4-BE49-F238E27FC236}">
                <a16:creationId xmlns:a16="http://schemas.microsoft.com/office/drawing/2014/main" id="{FE65A169-954D-3245-ADD6-3E9C35CA6BB5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371600"/>
            <a:ext cx="8458200" cy="0"/>
          </a:xfrm>
          <a:prstGeom prst="line">
            <a:avLst/>
          </a:prstGeom>
          <a:noFill/>
          <a:ln w="3810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23" name="Line 48">
            <a:extLst>
              <a:ext uri="{FF2B5EF4-FFF2-40B4-BE49-F238E27FC236}">
                <a16:creationId xmlns:a16="http://schemas.microsoft.com/office/drawing/2014/main" id="{32910300-89EB-BD42-903B-D06F637C49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6324600"/>
            <a:ext cx="8458200" cy="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24" name="Line 49">
            <a:extLst>
              <a:ext uri="{FF2B5EF4-FFF2-40B4-BE49-F238E27FC236}">
                <a16:creationId xmlns:a16="http://schemas.microsoft.com/office/drawing/2014/main" id="{1CC0863B-3109-1B4F-87E5-0B4032571F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295400"/>
            <a:ext cx="0" cy="5029200"/>
          </a:xfrm>
          <a:prstGeom prst="line">
            <a:avLst/>
          </a:prstGeom>
          <a:noFill/>
          <a:ln w="3810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25" name="Line 50">
            <a:extLst>
              <a:ext uri="{FF2B5EF4-FFF2-40B4-BE49-F238E27FC236}">
                <a16:creationId xmlns:a16="http://schemas.microsoft.com/office/drawing/2014/main" id="{0E036B0D-1CD6-CD46-9D03-82C9AEA0DA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515600" y="1371600"/>
            <a:ext cx="0" cy="4953000"/>
          </a:xfrm>
          <a:prstGeom prst="line">
            <a:avLst/>
          </a:prstGeom>
          <a:noFill/>
          <a:ln w="3810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26" name="Line 51">
            <a:extLst>
              <a:ext uri="{FF2B5EF4-FFF2-40B4-BE49-F238E27FC236}">
                <a16:creationId xmlns:a16="http://schemas.microsoft.com/office/drawing/2014/main" id="{71001142-1207-9140-BD6E-6ACE41DF8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4648200"/>
            <a:ext cx="0" cy="30480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0227" name="Rectangle 52">
            <a:extLst>
              <a:ext uri="{FF2B5EF4-FFF2-40B4-BE49-F238E27FC236}">
                <a16:creationId xmlns:a16="http://schemas.microsoft.com/office/drawing/2014/main" id="{37046548-2825-144F-A5F8-0DA61416D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305276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50228" name="Rectangle 53">
            <a:extLst>
              <a:ext uri="{FF2B5EF4-FFF2-40B4-BE49-F238E27FC236}">
                <a16:creationId xmlns:a16="http://schemas.microsoft.com/office/drawing/2014/main" id="{9D49231C-9175-4D43-A8F4-4E52126A0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7350" y="316706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</p:spTree>
    <p:extLst>
      <p:ext uri="{BB962C8B-B14F-4D97-AF65-F5344CB8AC3E}">
        <p14:creationId xmlns:p14="http://schemas.microsoft.com/office/powerpoint/2010/main" val="5305624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7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7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animBg="1" autoUpdateAnimBg="0"/>
      <p:bldP spid="67588" grpId="0" animBg="1" autoUpdateAnimBg="0"/>
      <p:bldP spid="67589" grpId="0" animBg="1" autoUpdateAnimBg="0"/>
      <p:bldP spid="67590" grpId="0" animBg="1" autoUpdateAnimBg="0"/>
      <p:bldP spid="67591" grpId="0" animBg="1" autoUpdateAnimBg="0"/>
      <p:bldP spid="67592" grpId="0" animBg="1" autoUpdateAnimBg="0"/>
      <p:bldP spid="67593" grpId="0" animBg="1" autoUpdateAnimBg="0"/>
      <p:bldP spid="67609" grpId="0" animBg="1" autoUpdateAnimBg="0"/>
      <p:bldP spid="67610" grpId="0" animBg="1" autoUpdateAnimBg="0"/>
      <p:bldP spid="67611" grpId="0" animBg="1" autoUpdateAnimBg="0"/>
      <p:bldP spid="67612" grpId="0" animBg="1" autoUpdateAnimBg="0"/>
      <p:bldP spid="67613" grpId="0" animBg="1" autoUpdateAnimBg="0"/>
      <p:bldP spid="67614" grpId="0" animBg="1" autoUpdateAnimBg="0"/>
      <p:bldP spid="67615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2">
            <a:extLst>
              <a:ext uri="{FF2B5EF4-FFF2-40B4-BE49-F238E27FC236}">
                <a16:creationId xmlns:a16="http://schemas.microsoft.com/office/drawing/2014/main" id="{51124BA6-EBF4-D344-8551-EEFF0A5F8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752476"/>
            <a:ext cx="828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800" dirty="0">
                <a:latin typeface="+mn-lt"/>
              </a:rPr>
              <a:t>Relativización de los problemas de aprendizaje</a:t>
            </a:r>
          </a:p>
        </p:txBody>
      </p:sp>
      <p:sp>
        <p:nvSpPr>
          <p:cNvPr id="52226" name="Text Box 3">
            <a:extLst>
              <a:ext uri="{FF2B5EF4-FFF2-40B4-BE49-F238E27FC236}">
                <a16:creationId xmlns:a16="http://schemas.microsoft.com/office/drawing/2014/main" id="{0B5474CA-CCE5-CE40-BBB7-F2E698919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676401"/>
            <a:ext cx="594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dirty="0"/>
              <a:t>..... </a:t>
            </a:r>
            <a:r>
              <a:rPr lang="es-ES" altLang="es-ES_tradnl" sz="2000" dirty="0">
                <a:latin typeface="+mn-lt"/>
              </a:rPr>
              <a:t>Las y los estudiantes pobres</a:t>
            </a:r>
          </a:p>
        </p:txBody>
      </p:sp>
      <p:sp>
        <p:nvSpPr>
          <p:cNvPr id="52227" name="Text Box 4">
            <a:extLst>
              <a:ext uri="{FF2B5EF4-FFF2-40B4-BE49-F238E27FC236}">
                <a16:creationId xmlns:a16="http://schemas.microsoft.com/office/drawing/2014/main" id="{30653010-D431-2143-B84B-E6DFBE262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1" y="2286001"/>
            <a:ext cx="57689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ES" altLang="es-ES_tradnl" sz="2000" dirty="0"/>
              <a:t>..... </a:t>
            </a:r>
            <a:r>
              <a:rPr lang="es-ES" altLang="es-ES_tradnl" sz="2000" dirty="0">
                <a:latin typeface="+mn-lt"/>
              </a:rPr>
              <a:t>Las y los estudiantes con alguna discapacidad</a:t>
            </a:r>
          </a:p>
        </p:txBody>
      </p:sp>
      <p:sp>
        <p:nvSpPr>
          <p:cNvPr id="52228" name="Text Box 5">
            <a:extLst>
              <a:ext uri="{FF2B5EF4-FFF2-40B4-BE49-F238E27FC236}">
                <a16:creationId xmlns:a16="http://schemas.microsoft.com/office/drawing/2014/main" id="{44808DDE-43F6-A940-8B5F-E58E645D4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4" y="2924176"/>
            <a:ext cx="813331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dirty="0">
                <a:latin typeface="+mn-lt"/>
              </a:rPr>
              <a:t>Las y los alumnos con dificultades para comprender los contenidos </a:t>
            </a:r>
          </a:p>
        </p:txBody>
      </p:sp>
      <p:sp>
        <p:nvSpPr>
          <p:cNvPr id="52229" name="Line 6">
            <a:extLst>
              <a:ext uri="{FF2B5EF4-FFF2-40B4-BE49-F238E27FC236}">
                <a16:creationId xmlns:a16="http://schemas.microsoft.com/office/drawing/2014/main" id="{474A0344-C4C0-864B-AAB1-4F250AE7E2E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600200"/>
            <a:ext cx="3124200" cy="1905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2230" name="Line 7">
            <a:extLst>
              <a:ext uri="{FF2B5EF4-FFF2-40B4-BE49-F238E27FC236}">
                <a16:creationId xmlns:a16="http://schemas.microsoft.com/office/drawing/2014/main" id="{84229CA1-2204-B84F-BC55-27BA340ED5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1295400"/>
            <a:ext cx="3733800" cy="2438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2231" name="Text Box 8">
            <a:extLst>
              <a:ext uri="{FF2B5EF4-FFF2-40B4-BE49-F238E27FC236}">
                <a16:creationId xmlns:a16="http://schemas.microsoft.com/office/drawing/2014/main" id="{F30A6A3D-D068-224E-B0BC-42E7702CF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1" y="3810001"/>
            <a:ext cx="79406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dirty="0">
                <a:latin typeface="+mn-lt"/>
              </a:rPr>
              <a:t>No es un rasgo del individuo, sino una manifestación de la interacción entre éste y el contexto en el que se desenvuelve.</a:t>
            </a:r>
          </a:p>
        </p:txBody>
      </p:sp>
      <p:sp>
        <p:nvSpPr>
          <p:cNvPr id="52232" name="Text Box 9">
            <a:extLst>
              <a:ext uri="{FF2B5EF4-FFF2-40B4-BE49-F238E27FC236}">
                <a16:creationId xmlns:a16="http://schemas.microsoft.com/office/drawing/2014/main" id="{18FC9720-4E10-D140-A945-B3C511DD1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6" y="5334001"/>
            <a:ext cx="2454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dirty="0">
                <a:latin typeface="+mn-lt"/>
              </a:rPr>
              <a:t>Desafío: Pasar de la medición</a:t>
            </a:r>
          </a:p>
        </p:txBody>
      </p:sp>
      <p:sp>
        <p:nvSpPr>
          <p:cNvPr id="52233" name="AutoShape 10">
            <a:extLst>
              <a:ext uri="{FF2B5EF4-FFF2-40B4-BE49-F238E27FC236}">
                <a16:creationId xmlns:a16="http://schemas.microsoft.com/office/drawing/2014/main" id="{7F17523E-E0F1-B041-AD3A-0F145FF49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800600"/>
            <a:ext cx="381000" cy="457200"/>
          </a:xfrm>
          <a:prstGeom prst="downArrow">
            <a:avLst>
              <a:gd name="adj1" fmla="val 50000"/>
              <a:gd name="adj2" fmla="val 30000"/>
            </a:avLst>
          </a:prstGeom>
          <a:solidFill>
            <a:srgbClr val="660033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52234" name="Line 11">
            <a:extLst>
              <a:ext uri="{FF2B5EF4-FFF2-40B4-BE49-F238E27FC236}">
                <a16:creationId xmlns:a16="http://schemas.microsoft.com/office/drawing/2014/main" id="{4D3BBE32-81D1-3A45-832B-8DA1F3FD3C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5638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52235" name="Text Box 12">
            <a:extLst>
              <a:ext uri="{FF2B5EF4-FFF2-40B4-BE49-F238E27FC236}">
                <a16:creationId xmlns:a16="http://schemas.microsoft.com/office/drawing/2014/main" id="{5BFEDD22-124B-984D-823A-F7284E8DB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257801"/>
            <a:ext cx="520238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dirty="0">
                <a:latin typeface="+mn-lt"/>
              </a:rPr>
              <a:t>A la evaluación que me permita posibilitar generación de Experiencias de Aprendizaje, que apunten a mayores niveles de desarrollo</a:t>
            </a:r>
          </a:p>
        </p:txBody>
      </p:sp>
    </p:spTree>
    <p:extLst>
      <p:ext uri="{BB962C8B-B14F-4D97-AF65-F5344CB8AC3E}">
        <p14:creationId xmlns:p14="http://schemas.microsoft.com/office/powerpoint/2010/main" val="1009201816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2">
            <a:extLst>
              <a:ext uri="{FF2B5EF4-FFF2-40B4-BE49-F238E27FC236}">
                <a16:creationId xmlns:a16="http://schemas.microsoft.com/office/drawing/2014/main" id="{FF090CCD-3022-D845-BF9F-9DBD4588F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6964" y="642938"/>
            <a:ext cx="47656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800" b="1" dirty="0">
                <a:latin typeface="+mn-lt"/>
              </a:rPr>
              <a:t>Cognición – Afectividad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800" b="1" dirty="0">
                <a:latin typeface="+mn-lt"/>
              </a:rPr>
              <a:t>Interdependencia</a:t>
            </a:r>
          </a:p>
        </p:txBody>
      </p:sp>
      <p:sp>
        <p:nvSpPr>
          <p:cNvPr id="54274" name="Text Box 3">
            <a:extLst>
              <a:ext uri="{FF2B5EF4-FFF2-40B4-BE49-F238E27FC236}">
                <a16:creationId xmlns:a16="http://schemas.microsoft.com/office/drawing/2014/main" id="{8D0241BC-87E4-234E-81CC-98159F71B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1" y="1844676"/>
            <a:ext cx="14879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b="1" dirty="0">
                <a:latin typeface="+mn-lt"/>
              </a:rPr>
              <a:t>Cognición</a:t>
            </a:r>
          </a:p>
        </p:txBody>
      </p:sp>
      <p:sp>
        <p:nvSpPr>
          <p:cNvPr id="54275" name="Text Box 4">
            <a:extLst>
              <a:ext uri="{FF2B5EF4-FFF2-40B4-BE49-F238E27FC236}">
                <a16:creationId xmlns:a16="http://schemas.microsoft.com/office/drawing/2014/main" id="{BE941CD1-4041-9B4A-81C9-5CDF20A16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7525" y="1557339"/>
            <a:ext cx="55133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b="1" dirty="0">
                <a:latin typeface="+mn-lt"/>
              </a:rPr>
              <a:t>Aspectos</a:t>
            </a:r>
            <a:r>
              <a:rPr lang="es-ES" altLang="es-ES_tradnl" sz="2000" dirty="0">
                <a:latin typeface="+mn-lt"/>
              </a:rPr>
              <a:t> </a:t>
            </a:r>
            <a:r>
              <a:rPr lang="es-ES" altLang="es-ES_tradnl" sz="2000" b="1" dirty="0">
                <a:latin typeface="+mn-lt"/>
              </a:rPr>
              <a:t>estructurales</a:t>
            </a:r>
            <a:r>
              <a:rPr lang="es-ES" altLang="es-ES_tradnl" sz="2000" dirty="0">
                <a:latin typeface="+mn-lt"/>
              </a:rPr>
              <a:t> responde a las preguntas sobre EL QUE, DONDE, EL CUANDO, de nuestras acciones.</a:t>
            </a:r>
          </a:p>
        </p:txBody>
      </p:sp>
      <p:sp>
        <p:nvSpPr>
          <p:cNvPr id="54276" name="Text Box 5">
            <a:extLst>
              <a:ext uri="{FF2B5EF4-FFF2-40B4-BE49-F238E27FC236}">
                <a16:creationId xmlns:a16="http://schemas.microsoft.com/office/drawing/2014/main" id="{04011531-16D2-9249-97E4-B2490E5C9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6" y="2924176"/>
            <a:ext cx="1196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ES" altLang="es-ES_tradnl" sz="2000" b="1" dirty="0">
                <a:latin typeface="+mn-lt"/>
              </a:rPr>
              <a:t>Afecto</a:t>
            </a:r>
          </a:p>
        </p:txBody>
      </p:sp>
      <p:sp>
        <p:nvSpPr>
          <p:cNvPr id="54277" name="Text Box 6">
            <a:extLst>
              <a:ext uri="{FF2B5EF4-FFF2-40B4-BE49-F238E27FC236}">
                <a16:creationId xmlns:a16="http://schemas.microsoft.com/office/drawing/2014/main" id="{660FF856-0631-BB4B-B795-7292E283C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2852739"/>
            <a:ext cx="558958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dirty="0">
                <a:latin typeface="+mn-lt"/>
              </a:rPr>
              <a:t>Aspectos sobre los </a:t>
            </a:r>
            <a:r>
              <a:rPr lang="es-ES" altLang="es-ES_tradnl" sz="2000" b="1" dirty="0">
                <a:latin typeface="+mn-lt"/>
              </a:rPr>
              <a:t>factores energéticos</a:t>
            </a:r>
            <a:r>
              <a:rPr lang="es-ES" altLang="es-ES_tradnl" sz="2000" dirty="0">
                <a:latin typeface="+mn-lt"/>
              </a:rPr>
              <a:t>.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endParaRPr lang="es-ES" altLang="es-ES_tradnl" sz="2000" dirty="0">
              <a:latin typeface="+mn-lt"/>
            </a:endParaRP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dirty="0">
                <a:latin typeface="+mn-lt"/>
              </a:rPr>
              <a:t>Responde a preguntas sobre EL PORQUE, A CAUSA DE QUE, Y EL PARA QUE, de un comportamiento.</a:t>
            </a:r>
          </a:p>
        </p:txBody>
      </p:sp>
      <p:sp>
        <p:nvSpPr>
          <p:cNvPr id="54278" name="AutoShape 7">
            <a:extLst>
              <a:ext uri="{FF2B5EF4-FFF2-40B4-BE49-F238E27FC236}">
                <a16:creationId xmlns:a16="http://schemas.microsoft.com/office/drawing/2014/main" id="{E84CD361-6CE8-0541-84F8-1A4C89FE2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1989138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54279" name="AutoShape 8">
            <a:extLst>
              <a:ext uri="{FF2B5EF4-FFF2-40B4-BE49-F238E27FC236}">
                <a16:creationId xmlns:a16="http://schemas.microsoft.com/office/drawing/2014/main" id="{326807F3-19D3-8444-962D-B91F37273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068638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54280" name="Text Box 9">
            <a:extLst>
              <a:ext uri="{FF2B5EF4-FFF2-40B4-BE49-F238E27FC236}">
                <a16:creationId xmlns:a16="http://schemas.microsoft.com/office/drawing/2014/main" id="{8F568653-637D-D242-B7D2-64369E24C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4652964"/>
            <a:ext cx="7694612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800" dirty="0">
                <a:latin typeface="+mn-lt"/>
              </a:rPr>
              <a:t>NO HAY COMPORTAMIENTO EN EL QUE AMBOS COMPONENTES NO CONVERJAN PARA SU PRODUCCION</a:t>
            </a:r>
          </a:p>
        </p:txBody>
      </p:sp>
    </p:spTree>
    <p:extLst>
      <p:ext uri="{BB962C8B-B14F-4D97-AF65-F5344CB8AC3E}">
        <p14:creationId xmlns:p14="http://schemas.microsoft.com/office/powerpoint/2010/main" val="478625778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Picture 2" descr="amor y estupidez">
            <a:extLst>
              <a:ext uri="{FF2B5EF4-FFF2-40B4-BE49-F238E27FC236}">
                <a16:creationId xmlns:a16="http://schemas.microsoft.com/office/drawing/2014/main" id="{F8C60407-F3E3-A749-B7E7-F039D1B26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3" y="620714"/>
            <a:ext cx="7200900" cy="563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9812818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735E5A46-C69D-EF4F-B140-7514D2191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6988" y="692150"/>
            <a:ext cx="7772400" cy="1079500"/>
          </a:xfrm>
        </p:spPr>
        <p:txBody>
          <a:bodyPr/>
          <a:lstStyle/>
          <a:p>
            <a:pPr eaLnBrk="1" hangingPunct="1"/>
            <a:r>
              <a:rPr lang="es-ES_tradnl" altLang="es-ES_tradnl" sz="3400" b="1" dirty="0">
                <a:latin typeface="+mn-lt"/>
                <a:ea typeface="ＭＳ Ｐゴシック" panose="020B0600070205080204" pitchFamily="34" charset="-128"/>
              </a:rPr>
              <a:t>Educación Cognitiva</a:t>
            </a:r>
            <a:br>
              <a:rPr lang="es-ES_tradnl" altLang="es-ES_tradnl" sz="3400" b="1" dirty="0">
                <a:ea typeface="ＭＳ Ｐゴシック" panose="020B0600070205080204" pitchFamily="34" charset="-128"/>
              </a:rPr>
            </a:br>
            <a:endParaRPr lang="es-ES" altLang="es-ES_tradnl" sz="3400" b="1" dirty="0">
              <a:ea typeface="ＭＳ Ｐゴシック" panose="020B0600070205080204" pitchFamily="34" charset="-128"/>
            </a:endParaRPr>
          </a:p>
        </p:txBody>
      </p:sp>
      <p:sp>
        <p:nvSpPr>
          <p:cNvPr id="57346" name="Rectangle 3">
            <a:extLst>
              <a:ext uri="{FF2B5EF4-FFF2-40B4-BE49-F238E27FC236}">
                <a16:creationId xmlns:a16="http://schemas.microsoft.com/office/drawing/2014/main" id="{4FCF81CD-4491-C046-ABEF-5D93E4A254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34291" y="1341438"/>
            <a:ext cx="10072254" cy="48752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_tradnl" altLang="es-ES_tradnl" b="1" dirty="0"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s-ES_tradnl" dirty="0">
                <a:ea typeface="ＭＳ Ｐゴシック" panose="020B0600070205080204" pitchFamily="34" charset="-128"/>
              </a:rPr>
              <a:t>      </a:t>
            </a:r>
            <a:r>
              <a:rPr lang="es-ES" altLang="es-ES_tradnl" sz="2400" dirty="0">
                <a:ea typeface="ＭＳ Ｐゴシック" panose="020B0600070205080204" pitchFamily="34" charset="-128"/>
              </a:rPr>
              <a:t>Pone el foco en el desarrollo de funciones del pensamiento, y  la relación entre la cognición,  las emociones y la construcción de relaciones con los otros.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ES_tradnl" sz="2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" altLang="es-ES_tradnl" sz="2400" dirty="0">
                <a:ea typeface="ＭＳ Ｐゴシック" panose="020B0600070205080204" pitchFamily="34" charset="-128"/>
              </a:rPr>
              <a:t>El cambio requiere adaptación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ES_tradnl" sz="2400" dirty="0">
                <a:ea typeface="ＭＳ Ｐゴシック" panose="020B0600070205080204" pitchFamily="34" charset="-128"/>
              </a:rPr>
              <a:t>La adaptación requiere aprender a pensar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ES_tradnl" sz="2400" dirty="0">
                <a:ea typeface="ＭＳ Ｐゴシック" panose="020B0600070205080204" pitchFamily="34" charset="-128"/>
              </a:rPr>
              <a:t>Fomenta el pensamiento crítico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ES_tradnl" sz="2400" dirty="0">
                <a:ea typeface="ＭＳ Ｐゴシック" panose="020B0600070205080204" pitchFamily="34" charset="-128"/>
              </a:rPr>
              <a:t>Regular el comportamiento impulsivo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ES_tradnl" sz="2400" dirty="0">
                <a:ea typeface="ＭＳ Ｐゴシック" panose="020B0600070205080204" pitchFamily="34" charset="-128"/>
              </a:rPr>
              <a:t>Necesidad de aprender a construir relaciones  y a expresar emociones</a:t>
            </a:r>
          </a:p>
          <a:p>
            <a:pPr eaLnBrk="1" hangingPunct="1">
              <a:lnSpc>
                <a:spcPct val="80000"/>
              </a:lnSpc>
            </a:pPr>
            <a:endParaRPr lang="es-ES" altLang="es-ES_tradnl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3174325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D7CCD8AC-0B83-324D-B0A2-EE5DC971AD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0800" y="188913"/>
            <a:ext cx="7772400" cy="792162"/>
          </a:xfrm>
        </p:spPr>
        <p:txBody>
          <a:bodyPr/>
          <a:lstStyle/>
          <a:p>
            <a:pPr eaLnBrk="1" hangingPunct="1"/>
            <a:r>
              <a:rPr lang="es-ES" altLang="es-ES_tradnl" sz="3400" b="1">
                <a:ea typeface="ＭＳ Ｐゴシック" panose="020B0600070205080204" pitchFamily="34" charset="-128"/>
              </a:rPr>
              <a:t>Educación Cognitiva e Inclusiva</a:t>
            </a:r>
          </a:p>
        </p:txBody>
      </p:sp>
      <p:sp>
        <p:nvSpPr>
          <p:cNvPr id="58370" name="Rectangle 3">
            <a:extLst>
              <a:ext uri="{FF2B5EF4-FFF2-40B4-BE49-F238E27FC236}">
                <a16:creationId xmlns:a16="http://schemas.microsoft.com/office/drawing/2014/main" id="{319C39BE-B8DF-9C46-832C-03115B87A9B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858982" y="981075"/>
            <a:ext cx="5518006" cy="41148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s-ES" altLang="es-ES_tradnl" b="1" dirty="0">
                <a:ea typeface="ＭＳ Ｐゴシック" panose="020B0600070205080204" pitchFamily="34" charset="-128"/>
              </a:rPr>
              <a:t>Funciones del Pensamiento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_tradnl" sz="1600" dirty="0">
                <a:ea typeface="ＭＳ Ｐゴシック" panose="020B0600070205080204" pitchFamily="34" charset="-128"/>
              </a:rPr>
              <a:t>Aprender a: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1600" dirty="0">
                <a:ea typeface="ＭＳ Ｐゴシック" panose="020B0600070205080204" pitchFamily="34" charset="-128"/>
              </a:rPr>
              <a:t>Explorar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1600" dirty="0">
                <a:ea typeface="ＭＳ Ｐゴシック" panose="020B0600070205080204" pitchFamily="34" charset="-128"/>
              </a:rPr>
              <a:t>Considerar diferentes fuentes de información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1600" dirty="0">
                <a:ea typeface="ＭＳ Ｐゴシック" panose="020B0600070205080204" pitchFamily="34" charset="-128"/>
              </a:rPr>
              <a:t>Percibir y definir problemas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1600" dirty="0">
                <a:ea typeface="ＭＳ Ｐゴシック" panose="020B0600070205080204" pitchFamily="34" charset="-128"/>
              </a:rPr>
              <a:t>Planificar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1600" dirty="0">
                <a:ea typeface="ＭＳ Ｐゴシック" panose="020B0600070205080204" pitchFamily="34" charset="-128"/>
              </a:rPr>
              <a:t>Plantearse hipótesis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1600" dirty="0">
                <a:ea typeface="ＭＳ Ｐゴシック" panose="020B0600070205080204" pitchFamily="34" charset="-128"/>
              </a:rPr>
              <a:t>Comparar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1600" dirty="0">
                <a:ea typeface="ＭＳ Ｐゴシック" panose="020B0600070205080204" pitchFamily="34" charset="-128"/>
              </a:rPr>
              <a:t>Ser preciso y exacto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1600" dirty="0">
                <a:ea typeface="ＭＳ Ｐゴシック" panose="020B0600070205080204" pitchFamily="34" charset="-128"/>
              </a:rPr>
              <a:t>Ser entendido por los otros</a:t>
            </a:r>
          </a:p>
        </p:txBody>
      </p:sp>
      <p:sp>
        <p:nvSpPr>
          <p:cNvPr id="58371" name="Rectangle 4">
            <a:extLst>
              <a:ext uri="{FF2B5EF4-FFF2-40B4-BE49-F238E27FC236}">
                <a16:creationId xmlns:a16="http://schemas.microsoft.com/office/drawing/2014/main" id="{FED951B1-D16D-E344-A6E4-4C790FEA985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6311900" y="981075"/>
            <a:ext cx="4356100" cy="4114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s-ES" altLang="es-ES_tradnl" sz="2000" b="1" dirty="0">
                <a:ea typeface="ＭＳ Ｐゴシック" panose="020B0600070205080204" pitchFamily="34" charset="-128"/>
              </a:rPr>
              <a:t>Factores Afectivo Motivacionales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2000" dirty="0">
                <a:ea typeface="ＭＳ Ｐゴシック" panose="020B0600070205080204" pitchFamily="34" charset="-128"/>
              </a:rPr>
              <a:t>Sentimiento de competencia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2000" dirty="0">
                <a:ea typeface="ＭＳ Ｐゴシック" panose="020B0600070205080204" pitchFamily="34" charset="-128"/>
              </a:rPr>
              <a:t>Sentimiento de desafío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2000" dirty="0">
                <a:ea typeface="ＭＳ Ｐゴシック" panose="020B0600070205080204" pitchFamily="34" charset="-128"/>
              </a:rPr>
              <a:t>Sentimiento pertenencia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2000" dirty="0">
                <a:ea typeface="ＭＳ Ｐゴシック" panose="020B0600070205080204" pitchFamily="34" charset="-128"/>
              </a:rPr>
              <a:t>Regulación y control de la conducta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2000" dirty="0">
                <a:ea typeface="ＭＳ Ｐゴシック" panose="020B0600070205080204" pitchFamily="34" charset="-128"/>
              </a:rPr>
              <a:t>Sentimiento ser humano como entidad cambiante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_tradnl" sz="2000" dirty="0">
                <a:ea typeface="ＭＳ Ｐゴシック" panose="020B0600070205080204" pitchFamily="34" charset="-128"/>
              </a:rPr>
              <a:t>Sentimiento de alternativa optimista</a:t>
            </a:r>
          </a:p>
          <a:p>
            <a:pPr eaLnBrk="1" hangingPunct="1">
              <a:lnSpc>
                <a:spcPct val="90000"/>
              </a:lnSpc>
            </a:pPr>
            <a:endParaRPr lang="es-ES" altLang="es-ES_tradnl" sz="2000" dirty="0">
              <a:ea typeface="ＭＳ Ｐゴシック" panose="020B0600070205080204" pitchFamily="34" charset="-128"/>
            </a:endParaRPr>
          </a:p>
        </p:txBody>
      </p:sp>
      <p:sp>
        <p:nvSpPr>
          <p:cNvPr id="58372" name="Text Box 5">
            <a:extLst>
              <a:ext uri="{FF2B5EF4-FFF2-40B4-BE49-F238E27FC236}">
                <a16:creationId xmlns:a16="http://schemas.microsoft.com/office/drawing/2014/main" id="{FBA479B4-5F75-9B4A-8760-70F738982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3" y="5589588"/>
            <a:ext cx="63373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800" b="1" dirty="0">
                <a:latin typeface="+mn-lt"/>
              </a:rPr>
              <a:t>Ayuda a acortar brecha de desigualdades</a:t>
            </a:r>
          </a:p>
        </p:txBody>
      </p:sp>
      <p:sp>
        <p:nvSpPr>
          <p:cNvPr id="58373" name="AutoShape 6">
            <a:extLst>
              <a:ext uri="{FF2B5EF4-FFF2-40B4-BE49-F238E27FC236}">
                <a16:creationId xmlns:a16="http://schemas.microsoft.com/office/drawing/2014/main" id="{EE947E26-E495-8440-AD96-B83D47744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2331" y="5157788"/>
            <a:ext cx="287337" cy="431800"/>
          </a:xfrm>
          <a:prstGeom prst="downArrow">
            <a:avLst>
              <a:gd name="adj1" fmla="val 50000"/>
              <a:gd name="adj2" fmla="val 37569"/>
            </a:avLst>
          </a:prstGeom>
          <a:solidFill>
            <a:srgbClr val="660033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</p:spTree>
    <p:extLst>
      <p:ext uri="{BB962C8B-B14F-4D97-AF65-F5344CB8AC3E}">
        <p14:creationId xmlns:p14="http://schemas.microsoft.com/office/powerpoint/2010/main" val="146415961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2">
            <a:extLst>
              <a:ext uri="{FF2B5EF4-FFF2-40B4-BE49-F238E27FC236}">
                <a16:creationId xmlns:a16="http://schemas.microsoft.com/office/drawing/2014/main" id="{4CA81420-C500-104E-BC51-A6E7856D6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3369" y="631594"/>
            <a:ext cx="654526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800" b="1" dirty="0">
                <a:solidFill>
                  <a:srgbClr val="1A12B6"/>
                </a:solidFill>
                <a:latin typeface="+mn-lt"/>
              </a:rPr>
              <a:t>Desarrollo Cognitivo: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800" b="1" dirty="0">
                <a:solidFill>
                  <a:srgbClr val="1A12B6"/>
                </a:solidFill>
                <a:latin typeface="+mn-lt"/>
              </a:rPr>
              <a:t>Un desafío Posible</a:t>
            </a:r>
          </a:p>
        </p:txBody>
      </p:sp>
      <p:sp>
        <p:nvSpPr>
          <p:cNvPr id="59394" name="Text Box 3">
            <a:extLst>
              <a:ext uri="{FF2B5EF4-FFF2-40B4-BE49-F238E27FC236}">
                <a16:creationId xmlns:a16="http://schemas.microsoft.com/office/drawing/2014/main" id="{394A1E59-D560-8B4F-B8CA-809671D0B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352800"/>
            <a:ext cx="30508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400" b="1" dirty="0">
                <a:latin typeface="+mn-lt"/>
              </a:rPr>
              <a:t>3 focos de atención</a:t>
            </a:r>
          </a:p>
        </p:txBody>
      </p:sp>
      <p:sp>
        <p:nvSpPr>
          <p:cNvPr id="76804" name="Text Box 4">
            <a:extLst>
              <a:ext uri="{FF2B5EF4-FFF2-40B4-BE49-F238E27FC236}">
                <a16:creationId xmlns:a16="http://schemas.microsoft.com/office/drawing/2014/main" id="{6165E566-8479-A543-8BF0-9F6B5FB3B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199" y="2209801"/>
            <a:ext cx="47867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s-ES" altLang="es-ES_tradnl" sz="2000" b="1" dirty="0">
                <a:latin typeface="+mn-lt"/>
              </a:rPr>
              <a:t>1. CALIDAD DE LA INTERACCION</a:t>
            </a:r>
          </a:p>
        </p:txBody>
      </p:sp>
      <p:sp>
        <p:nvSpPr>
          <p:cNvPr id="76805" name="Text Box 5">
            <a:extLst>
              <a:ext uri="{FF2B5EF4-FFF2-40B4-BE49-F238E27FC236}">
                <a16:creationId xmlns:a16="http://schemas.microsoft.com/office/drawing/2014/main" id="{AC8C9B02-2CCF-9143-AB3A-489BE1634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352801"/>
            <a:ext cx="525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b="1" dirty="0">
                <a:latin typeface="+mn-lt"/>
              </a:rPr>
              <a:t>2. DESARROLLO DE LASFUNCIONES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b="1" dirty="0">
                <a:latin typeface="+mn-lt"/>
              </a:rPr>
              <a:t>DEL PENSAMIENTO</a:t>
            </a:r>
          </a:p>
        </p:txBody>
      </p:sp>
      <p:sp>
        <p:nvSpPr>
          <p:cNvPr id="76806" name="Text Box 6">
            <a:extLst>
              <a:ext uri="{FF2B5EF4-FFF2-40B4-BE49-F238E27FC236}">
                <a16:creationId xmlns:a16="http://schemas.microsoft.com/office/drawing/2014/main" id="{0B394642-6F64-8C4A-9584-B0ADE8DE9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572001"/>
            <a:ext cx="54898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000" b="1" dirty="0">
                <a:latin typeface="+mn-lt"/>
              </a:rPr>
              <a:t>3. AMBIENTES ACTIVOS MODIFICANTES</a:t>
            </a:r>
          </a:p>
        </p:txBody>
      </p:sp>
      <p:sp>
        <p:nvSpPr>
          <p:cNvPr id="59398" name="Line 7">
            <a:extLst>
              <a:ext uri="{FF2B5EF4-FFF2-40B4-BE49-F238E27FC236}">
                <a16:creationId xmlns:a16="http://schemas.microsoft.com/office/drawing/2014/main" id="{0D2E0ED9-89D4-0848-947A-2B71DAD41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200" y="2514600"/>
            <a:ext cx="762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9399" name="Line 8">
            <a:extLst>
              <a:ext uri="{FF2B5EF4-FFF2-40B4-BE49-F238E27FC236}">
                <a16:creationId xmlns:a16="http://schemas.microsoft.com/office/drawing/2014/main" id="{5EF10B3C-B738-6F42-B866-791EFEE669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581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59400" name="Line 9">
            <a:extLst>
              <a:ext uri="{FF2B5EF4-FFF2-40B4-BE49-F238E27FC236}">
                <a16:creationId xmlns:a16="http://schemas.microsoft.com/office/drawing/2014/main" id="{4F95ADCD-4134-8E41-A348-7C38810DA50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733800"/>
            <a:ext cx="838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s-CL"/>
          </a:p>
        </p:txBody>
      </p:sp>
      <p:sp>
        <p:nvSpPr>
          <p:cNvPr id="76810" name="Text Box 10">
            <a:extLst>
              <a:ext uri="{FF2B5EF4-FFF2-40B4-BE49-F238E27FC236}">
                <a16:creationId xmlns:a16="http://schemas.microsoft.com/office/drawing/2014/main" id="{3040BAE0-6210-804E-8FE7-9480D85819EB}"/>
              </a:ext>
            </a:extLst>
          </p:cNvPr>
          <p:cNvSpPr txBox="1">
            <a:spLocks noChangeArrowheads="1"/>
          </p:cNvSpPr>
          <p:nvPr/>
        </p:nvSpPr>
        <p:spPr bwMode="auto">
          <a:xfrm rot="18493543">
            <a:off x="3111893" y="3406123"/>
            <a:ext cx="6184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400" dirty="0">
                <a:solidFill>
                  <a:srgbClr val="A50021"/>
                </a:solidFill>
                <a:latin typeface="Times New Roman" panose="02020603050405020304" pitchFamily="18" charset="0"/>
              </a:rPr>
              <a:t>SISTEMA DE NECESIDADES Y CREENCIAS</a:t>
            </a:r>
          </a:p>
        </p:txBody>
      </p:sp>
      <p:sp>
        <p:nvSpPr>
          <p:cNvPr id="59402" name="Rectangle 11">
            <a:extLst>
              <a:ext uri="{FF2B5EF4-FFF2-40B4-BE49-F238E27FC236}">
                <a16:creationId xmlns:a16="http://schemas.microsoft.com/office/drawing/2014/main" id="{79BCE7E0-6904-A541-ACC9-2A2442BE6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0013" y="620713"/>
            <a:ext cx="6913562" cy="9144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</p:spTree>
    <p:extLst>
      <p:ext uri="{BB962C8B-B14F-4D97-AF65-F5344CB8AC3E}">
        <p14:creationId xmlns:p14="http://schemas.microsoft.com/office/powerpoint/2010/main" val="24000889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 autoUpdateAnimBg="0"/>
      <p:bldP spid="76805" grpId="0" autoUpdateAnimBg="0"/>
      <p:bldP spid="76806" grpId="0" autoUpdateAnimBg="0"/>
      <p:bldP spid="7681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3FA47447-9412-BA4C-BFD0-40667D3686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9650" y="404813"/>
            <a:ext cx="7772400" cy="1873250"/>
          </a:xfrm>
        </p:spPr>
        <p:txBody>
          <a:bodyPr/>
          <a:lstStyle/>
          <a:p>
            <a:pPr algn="ctr" eaLnBrk="1" hangingPunct="1"/>
            <a:r>
              <a:rPr lang="es-ES" altLang="es-ES_tradnl" sz="3000" b="1" i="1">
                <a:ea typeface="ＭＳ Ｐゴシック" panose="020B0600070205080204" pitchFamily="34" charset="-128"/>
              </a:rPr>
              <a:t>Modificabilidad Cognitiva Estructural </a:t>
            </a:r>
            <a:br>
              <a:rPr lang="es-ES" altLang="es-ES_tradnl" sz="3000" b="1" i="1">
                <a:ea typeface="ＭＳ Ｐゴシック" panose="020B0600070205080204" pitchFamily="34" charset="-128"/>
              </a:rPr>
            </a:br>
            <a:r>
              <a:rPr lang="es-ES" altLang="es-ES_tradnl" sz="3000" b="1" i="1">
                <a:ea typeface="ＭＳ Ｐゴシック" panose="020B0600070205080204" pitchFamily="34" charset="-128"/>
              </a:rPr>
              <a:t>y </a:t>
            </a:r>
            <a:br>
              <a:rPr lang="es-ES" altLang="es-ES_tradnl" sz="3000" b="1" i="1">
                <a:ea typeface="ＭＳ Ｐゴシック" panose="020B0600070205080204" pitchFamily="34" charset="-128"/>
              </a:rPr>
            </a:br>
            <a:r>
              <a:rPr lang="es-ES" altLang="es-ES_tradnl" sz="3000" b="1" i="1">
                <a:ea typeface="ＭＳ Ｐゴシック" panose="020B0600070205080204" pitchFamily="34" charset="-128"/>
              </a:rPr>
              <a:t>Experiencia de Aprendizaje Mediado</a:t>
            </a:r>
          </a:p>
        </p:txBody>
      </p:sp>
      <p:pic>
        <p:nvPicPr>
          <p:cNvPr id="16386" name="Picture 3" descr="inteligencia-emocinal">
            <a:hlinkClick r:id="rId2"/>
            <a:extLst>
              <a:ext uri="{FF2B5EF4-FFF2-40B4-BE49-F238E27FC236}">
                <a16:creationId xmlns:a16="http://schemas.microsoft.com/office/drawing/2014/main" id="{C15A859A-445C-DC4A-AB5E-41BCE1DC2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975" y="2717801"/>
            <a:ext cx="446405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405337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E3469A6A-31F2-9E46-A9C8-4E1F36AFC3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_tradnl" sz="3000">
                <a:ea typeface="ＭＳ Ｐゴシック" panose="020B0600070205080204" pitchFamily="34" charset="-128"/>
              </a:rPr>
              <a:t>Teorías a la base de la Modificabilidad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F35BE803-D189-2E40-BDFB-05C1E805C14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981201" y="1600201"/>
            <a:ext cx="4035425" cy="4530725"/>
          </a:xfrm>
        </p:spPr>
        <p:txBody>
          <a:bodyPr/>
          <a:lstStyle/>
          <a:p>
            <a:pPr eaLnBrk="1" hangingPunct="1"/>
            <a:r>
              <a:rPr lang="es-ES" altLang="es-ES_tradnl" dirty="0">
                <a:ea typeface="ＭＳ Ｐゴシック" panose="020B0600070205080204" pitchFamily="34" charset="-128"/>
              </a:rPr>
              <a:t>Lev Vygotsky 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altLang="es-ES_tradnl" dirty="0">
                <a:ea typeface="ＭＳ Ｐゴシック" panose="020B0600070205080204" pitchFamily="34" charset="-128"/>
              </a:rPr>
              <a:t>	 </a:t>
            </a:r>
            <a:r>
              <a:rPr lang="es-ES" altLang="es-ES_tradnl" i="1" dirty="0">
                <a:ea typeface="ＭＳ Ｐゴシック" panose="020B0600070205080204" pitchFamily="34" charset="-128"/>
              </a:rPr>
              <a:t>(1896 – 1934)</a:t>
            </a:r>
          </a:p>
        </p:txBody>
      </p:sp>
      <p:sp>
        <p:nvSpPr>
          <p:cNvPr id="17411" name="Rectangle 4">
            <a:extLst>
              <a:ext uri="{FF2B5EF4-FFF2-40B4-BE49-F238E27FC236}">
                <a16:creationId xmlns:a16="http://schemas.microsoft.com/office/drawing/2014/main" id="{DA86BE41-3B0C-0841-89EA-C6B9F3EC5C67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6175376" y="1600201"/>
            <a:ext cx="4035425" cy="4530725"/>
          </a:xfrm>
        </p:spPr>
        <p:txBody>
          <a:bodyPr/>
          <a:lstStyle/>
          <a:p>
            <a:pPr eaLnBrk="1" hangingPunct="1"/>
            <a:r>
              <a:rPr lang="es-ES" altLang="es-ES_tradnl" dirty="0" err="1">
                <a:ea typeface="ＭＳ Ｐゴシック" panose="020B0600070205080204" pitchFamily="34" charset="-128"/>
              </a:rPr>
              <a:t>Reuven</a:t>
            </a:r>
            <a:r>
              <a:rPr lang="es-ES" altLang="es-ES_tradnl" dirty="0">
                <a:ea typeface="ＭＳ Ｐゴシック" panose="020B0600070205080204" pitchFamily="34" charset="-128"/>
              </a:rPr>
              <a:t> </a:t>
            </a:r>
            <a:r>
              <a:rPr lang="es-ES" altLang="es-ES_tradnl" dirty="0" err="1">
                <a:ea typeface="ＭＳ Ｐゴシック" panose="020B0600070205080204" pitchFamily="34" charset="-128"/>
              </a:rPr>
              <a:t>Feuerstein</a:t>
            </a:r>
            <a:endParaRPr lang="es-ES" altLang="es-ES_tradnl" dirty="0">
              <a:ea typeface="ＭＳ Ｐゴシック" panose="020B0600070205080204" pitchFamily="34" charset="-128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s-ES" altLang="es-ES_tradnl" dirty="0">
                <a:ea typeface="ＭＳ Ｐゴシック" panose="020B0600070205080204" pitchFamily="34" charset="-128"/>
              </a:rPr>
              <a:t>(1921-2014)</a:t>
            </a:r>
          </a:p>
        </p:txBody>
      </p:sp>
      <p:pic>
        <p:nvPicPr>
          <p:cNvPr id="17412" name="Picture 5" descr="Reuven">
            <a:extLst>
              <a:ext uri="{FF2B5EF4-FFF2-40B4-BE49-F238E27FC236}">
                <a16:creationId xmlns:a16="http://schemas.microsoft.com/office/drawing/2014/main" id="{D4501D42-AD95-3444-A4C7-2E1EADF0E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3141664"/>
            <a:ext cx="2109788" cy="228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6">
            <a:extLst>
              <a:ext uri="{FF2B5EF4-FFF2-40B4-BE49-F238E27FC236}">
                <a16:creationId xmlns:a16="http://schemas.microsoft.com/office/drawing/2014/main" id="{FE4889FB-4CC2-DC4A-A014-1FF291726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4" y="3068639"/>
            <a:ext cx="1843087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24414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2">
            <a:extLst>
              <a:ext uri="{FF2B5EF4-FFF2-40B4-BE49-F238E27FC236}">
                <a16:creationId xmlns:a16="http://schemas.microsoft.com/office/drawing/2014/main" id="{CB2CE3A1-C060-D344-94D5-77742BA45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6" y="1600201"/>
            <a:ext cx="7597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s-CL" altLang="es-ES_tradnl" sz="2000">
              <a:latin typeface="Times New Roman" panose="02020603050405020304" pitchFamily="18" charset="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4BA49030-B96A-4F4E-8640-9ED0569DD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678" y="3789363"/>
            <a:ext cx="958568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Char char="•"/>
            </a:pPr>
            <a:r>
              <a:rPr lang="es-ES" altLang="es-ES_tradnl" sz="1800" dirty="0"/>
              <a:t> </a:t>
            </a:r>
            <a:r>
              <a:rPr lang="es-ES" altLang="es-ES_tradnl" sz="2400" dirty="0">
                <a:latin typeface="+mn-lt"/>
              </a:rPr>
              <a:t>En el proceso de </a:t>
            </a:r>
            <a:r>
              <a:rPr lang="es-ES" altLang="es-ES_tradnl" sz="2400" dirty="0">
                <a:solidFill>
                  <a:srgbClr val="A62B0A"/>
                </a:solidFill>
                <a:latin typeface="+mn-lt"/>
              </a:rPr>
              <a:t>desarrollo</a:t>
            </a:r>
            <a:r>
              <a:rPr lang="es-ES" altLang="es-ES_tradnl" sz="2400" dirty="0">
                <a:latin typeface="+mn-lt"/>
              </a:rPr>
              <a:t> del niño, éste asimila no sólo el contenido de la </a:t>
            </a:r>
            <a:r>
              <a:rPr lang="es-ES" altLang="es-ES_tradnl" sz="2400" dirty="0">
                <a:solidFill>
                  <a:srgbClr val="A62B0A"/>
                </a:solidFill>
                <a:latin typeface="+mn-lt"/>
              </a:rPr>
              <a:t>experiencia cultural</a:t>
            </a:r>
            <a:r>
              <a:rPr lang="es-ES" altLang="es-ES_tradnl" sz="2400" dirty="0">
                <a:latin typeface="+mn-lt"/>
              </a:rPr>
              <a:t>, sino también los </a:t>
            </a:r>
            <a:r>
              <a:rPr lang="es-ES" altLang="es-ES_tradnl" sz="2400" dirty="0">
                <a:solidFill>
                  <a:srgbClr val="A62B0A"/>
                </a:solidFill>
                <a:latin typeface="+mn-lt"/>
              </a:rPr>
              <a:t>medios, procedimientos </a:t>
            </a:r>
            <a:r>
              <a:rPr lang="es-ES" altLang="es-ES_tradnl" sz="2400" dirty="0">
                <a:latin typeface="+mn-lt"/>
              </a:rPr>
              <a:t>y</a:t>
            </a:r>
            <a:r>
              <a:rPr lang="es-ES" altLang="es-ES_tradnl" sz="2400" dirty="0">
                <a:solidFill>
                  <a:srgbClr val="A62B0A"/>
                </a:solidFill>
                <a:latin typeface="+mn-lt"/>
              </a:rPr>
              <a:t> formas</a:t>
            </a:r>
            <a:r>
              <a:rPr lang="es-ES" altLang="es-ES_tradnl" sz="2400" dirty="0">
                <a:latin typeface="+mn-lt"/>
              </a:rPr>
              <a:t> de comportamiento cultural.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endParaRPr lang="es-ES" altLang="es-ES_tradnl" sz="2400" dirty="0">
              <a:latin typeface="Times New Roman" panose="02020603050405020304" pitchFamily="18" charset="0"/>
            </a:endParaRPr>
          </a:p>
        </p:txBody>
      </p:sp>
      <p:sp>
        <p:nvSpPr>
          <p:cNvPr id="18435" name="Text Box 4">
            <a:extLst>
              <a:ext uri="{FF2B5EF4-FFF2-40B4-BE49-F238E27FC236}">
                <a16:creationId xmlns:a16="http://schemas.microsoft.com/office/drawing/2014/main" id="{A5BDA4E9-B449-9344-B188-BBC4EFD75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0" y="1649413"/>
            <a:ext cx="18422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_tradnl" sz="2800" dirty="0">
                <a:latin typeface="+mn-lt"/>
              </a:rPr>
              <a:t>Vygotsky:</a:t>
            </a: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61E2D9A2-AFFB-FA42-9D34-48E6EE0BD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678" y="2368808"/>
            <a:ext cx="97061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es-ES" altLang="es-ES_tradnl" sz="2000" dirty="0"/>
              <a:t> </a:t>
            </a:r>
            <a:r>
              <a:rPr lang="es-ES" altLang="es-ES_tradnl" sz="2400" dirty="0">
                <a:latin typeface="+mn-lt"/>
              </a:rPr>
              <a:t>El ser humano se construye desde lo </a:t>
            </a:r>
            <a:r>
              <a:rPr lang="es-ES" altLang="es-ES_tradnl" sz="2400" dirty="0">
                <a:solidFill>
                  <a:srgbClr val="A62B0A"/>
                </a:solidFill>
                <a:latin typeface="+mn-lt"/>
              </a:rPr>
              <a:t>cultural</a:t>
            </a:r>
            <a:r>
              <a:rPr lang="es-ES" altLang="es-ES_tradnl" sz="2400" dirty="0">
                <a:latin typeface="+mn-lt"/>
              </a:rPr>
              <a:t> (de lo inter a lo </a:t>
            </a:r>
            <a:r>
              <a:rPr lang="es-ES" altLang="es-ES_tradnl" sz="2400" dirty="0" err="1">
                <a:latin typeface="+mn-lt"/>
              </a:rPr>
              <a:t>intra</a:t>
            </a:r>
            <a:r>
              <a:rPr lang="es-ES" altLang="es-ES_tradnl" sz="2400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AE1CD07C-05CF-9740-81FF-FF38250D8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3826" y="3060721"/>
            <a:ext cx="97429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es-ES" altLang="es-ES_tradnl" sz="1800" dirty="0"/>
              <a:t> </a:t>
            </a:r>
            <a:r>
              <a:rPr lang="es-ES" altLang="es-ES_tradnl" sz="2400" dirty="0">
                <a:latin typeface="+mn-lt"/>
              </a:rPr>
              <a:t>El comportamiento humano es producto de su </a:t>
            </a:r>
            <a:r>
              <a:rPr lang="es-ES" altLang="es-ES_tradnl" sz="2400" dirty="0">
                <a:solidFill>
                  <a:srgbClr val="A62B0A"/>
                </a:solidFill>
                <a:latin typeface="+mn-lt"/>
              </a:rPr>
              <a:t>desarrollo histórico</a:t>
            </a:r>
            <a:r>
              <a:rPr lang="es-ES" altLang="es-ES_tradnl" sz="2400" dirty="0">
                <a:latin typeface="+mn-lt"/>
              </a:rPr>
              <a:t>.</a:t>
            </a:r>
          </a:p>
        </p:txBody>
      </p:sp>
      <p:sp>
        <p:nvSpPr>
          <p:cNvPr id="18438" name="Rectangle 7">
            <a:extLst>
              <a:ext uri="{FF2B5EF4-FFF2-40B4-BE49-F238E27FC236}">
                <a16:creationId xmlns:a16="http://schemas.microsoft.com/office/drawing/2014/main" id="{0AA3B9BC-2799-D445-ACF9-D51723AE5E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_tradnl" sz="3400" dirty="0">
                <a:ea typeface="ＭＳ Ｐゴシック" panose="020B0600070205080204" pitchFamily="34" charset="-128"/>
              </a:rPr>
              <a:t>Algunas ideas claves:</a:t>
            </a:r>
            <a:br>
              <a:rPr lang="es-ES" altLang="es-ES_tradnl" sz="3400" dirty="0">
                <a:ea typeface="ＭＳ Ｐゴシック" panose="020B0600070205080204" pitchFamily="34" charset="-128"/>
              </a:rPr>
            </a:br>
            <a:endParaRPr lang="es-ES" altLang="es-ES_tradnl" sz="3400" dirty="0">
              <a:ea typeface="ＭＳ Ｐゴシック" panose="020B0600070205080204" pitchFamily="34" charset="-128"/>
            </a:endParaRPr>
          </a:p>
        </p:txBody>
      </p:sp>
      <p:sp>
        <p:nvSpPr>
          <p:cNvPr id="18439" name="Rectangle 8">
            <a:extLst>
              <a:ext uri="{FF2B5EF4-FFF2-40B4-BE49-F238E27FC236}">
                <a16:creationId xmlns:a16="http://schemas.microsoft.com/office/drawing/2014/main" id="{D5082AC1-E212-A242-8366-476A57C59C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47850" y="5373689"/>
            <a:ext cx="8515350" cy="11509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s-CL" altLang="es-ES_tradnl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6155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utoUpdateAnimBg="0"/>
      <p:bldP spid="6149" grpId="0" autoUpdateAnimBg="0"/>
      <p:bldP spid="615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DDFA93CC-1AF7-1A43-8DD1-4BAA33046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965" y="3276600"/>
            <a:ext cx="9878290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Char char="•"/>
            </a:pPr>
            <a:r>
              <a:rPr lang="es-ES" altLang="es-ES_tradnl" sz="2800" dirty="0">
                <a:latin typeface="+mn-lt"/>
              </a:rPr>
              <a:t>La </a:t>
            </a:r>
            <a:r>
              <a:rPr lang="es-ES" altLang="es-ES_tradnl" sz="2800" dirty="0">
                <a:solidFill>
                  <a:srgbClr val="A62B0A"/>
                </a:solidFill>
                <a:latin typeface="+mn-lt"/>
              </a:rPr>
              <a:t>capacidad</a:t>
            </a:r>
            <a:r>
              <a:rPr lang="es-ES" altLang="es-ES_tradnl" sz="2800" dirty="0">
                <a:latin typeface="+mn-lt"/>
              </a:rPr>
              <a:t> del individuo no está en lo que yo veo que puede hacer hoy por sí solo (desarrollo manifiesto) sino en lo que hoy puede llegar a hacer, con la ayuda de otro adulto (</a:t>
            </a:r>
            <a:r>
              <a:rPr lang="es-ES" altLang="es-ES_tradnl" sz="2800" dirty="0">
                <a:solidFill>
                  <a:srgbClr val="A62B0A"/>
                </a:solidFill>
                <a:latin typeface="+mn-lt"/>
              </a:rPr>
              <a:t>ZDP</a:t>
            </a:r>
            <a:r>
              <a:rPr lang="es-ES" altLang="es-ES_tradnl" sz="2800" dirty="0">
                <a:latin typeface="+mn-lt"/>
              </a:rPr>
              <a:t>), y que luego podrá llegar a hacer por sí solo (</a:t>
            </a:r>
            <a:r>
              <a:rPr lang="es-ES" altLang="es-ES_tradnl" sz="2800" dirty="0">
                <a:solidFill>
                  <a:srgbClr val="A62B0A"/>
                </a:solidFill>
                <a:latin typeface="+mn-lt"/>
              </a:rPr>
              <a:t>desarrollo potencial</a:t>
            </a:r>
            <a:r>
              <a:rPr lang="es-ES" altLang="es-ES_tradnl" sz="2800" dirty="0">
                <a:latin typeface="+mn-lt"/>
              </a:rPr>
              <a:t>).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_tradnl" sz="2400" dirty="0">
              <a:latin typeface="Times New Roman" panose="02020603050405020304" pitchFamily="18" charset="0"/>
            </a:endParaRP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3FBB0346-373A-C14C-A73C-DEE52889D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965" y="965299"/>
            <a:ext cx="9753599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Char char="•"/>
            </a:pPr>
            <a:r>
              <a:rPr lang="es-ES" altLang="es-ES_tradnl" sz="2800" dirty="0">
                <a:latin typeface="+mn-lt"/>
              </a:rPr>
              <a:t>El ser humano se va desarrollando por lo tanto a partir de </a:t>
            </a:r>
            <a:r>
              <a:rPr lang="es-ES" altLang="es-ES_tradnl" sz="2800" dirty="0">
                <a:solidFill>
                  <a:srgbClr val="A62B0A"/>
                </a:solidFill>
                <a:latin typeface="+mn-lt"/>
              </a:rPr>
              <a:t>experiencias de aprendizaje</a:t>
            </a:r>
            <a:r>
              <a:rPr lang="es-ES" altLang="es-ES_tradnl" sz="2800" dirty="0">
                <a:latin typeface="+mn-lt"/>
              </a:rPr>
              <a:t> (desarrollo va a remolque del aprendizaje)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_tradnl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2582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AutoShape 2">
            <a:extLst>
              <a:ext uri="{FF2B5EF4-FFF2-40B4-BE49-F238E27FC236}">
                <a16:creationId xmlns:a16="http://schemas.microsoft.com/office/drawing/2014/main" id="{192B105E-D95D-B140-A71D-E292585AA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600200"/>
            <a:ext cx="2057400" cy="762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20482" name="AutoShape 3">
            <a:extLst>
              <a:ext uri="{FF2B5EF4-FFF2-40B4-BE49-F238E27FC236}">
                <a16:creationId xmlns:a16="http://schemas.microsoft.com/office/drawing/2014/main" id="{0CB53C79-A4F4-B34C-8E6B-DBE814884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1524000"/>
            <a:ext cx="19812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20483" name="Text Box 4">
            <a:extLst>
              <a:ext uri="{FF2B5EF4-FFF2-40B4-BE49-F238E27FC236}">
                <a16:creationId xmlns:a16="http://schemas.microsoft.com/office/drawing/2014/main" id="{E228F27A-0026-3F46-BB52-D6396AF72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60020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DESARROLLO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MANIFIESTO</a:t>
            </a:r>
          </a:p>
        </p:txBody>
      </p:sp>
      <p:sp>
        <p:nvSpPr>
          <p:cNvPr id="20484" name="Text Box 5">
            <a:extLst>
              <a:ext uri="{FF2B5EF4-FFF2-40B4-BE49-F238E27FC236}">
                <a16:creationId xmlns:a16="http://schemas.microsoft.com/office/drawing/2014/main" id="{4476656E-5196-944A-AA22-9B90D0551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676400"/>
            <a:ext cx="1466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DESARROLLO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POTENCIAL</a:t>
            </a:r>
          </a:p>
        </p:txBody>
      </p:sp>
      <p:sp>
        <p:nvSpPr>
          <p:cNvPr id="20485" name="AutoShape 6">
            <a:extLst>
              <a:ext uri="{FF2B5EF4-FFF2-40B4-BE49-F238E27FC236}">
                <a16:creationId xmlns:a16="http://schemas.microsoft.com/office/drawing/2014/main" id="{E7729C06-81AC-284B-AD66-1FFBF3EEED71}"/>
              </a:ext>
            </a:extLst>
          </p:cNvPr>
          <p:cNvSpPr>
            <a:spLocks noChangeArrowheads="1"/>
          </p:cNvSpPr>
          <p:nvPr/>
        </p:nvSpPr>
        <p:spPr bwMode="auto">
          <a:xfrm rot="5378306">
            <a:off x="5480050" y="457200"/>
            <a:ext cx="1219200" cy="2438400"/>
          </a:xfrm>
          <a:prstGeom prst="moon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s-CL" altLang="es-ES_tradnl" sz="1800">
              <a:latin typeface="Arial Narrow" panose="020B0604020202020204" pitchFamily="34" charset="0"/>
            </a:endParaRPr>
          </a:p>
        </p:txBody>
      </p:sp>
      <p:sp>
        <p:nvSpPr>
          <p:cNvPr id="20486" name="Text Box 7">
            <a:extLst>
              <a:ext uri="{FF2B5EF4-FFF2-40B4-BE49-F238E27FC236}">
                <a16:creationId xmlns:a16="http://schemas.microsoft.com/office/drawing/2014/main" id="{1528967C-46EC-5348-B14F-AEAE76757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219201"/>
            <a:ext cx="768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Z..D.P.</a:t>
            </a:r>
          </a:p>
        </p:txBody>
      </p:sp>
      <p:sp>
        <p:nvSpPr>
          <p:cNvPr id="20487" name="Text Box 8">
            <a:extLst>
              <a:ext uri="{FF2B5EF4-FFF2-40B4-BE49-F238E27FC236}">
                <a16:creationId xmlns:a16="http://schemas.microsoft.com/office/drawing/2014/main" id="{793A94CF-241E-A846-989E-B902501A4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1564" y="3251201"/>
            <a:ext cx="1804987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Lo que el individuo 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puede hacer por 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si solo</a:t>
            </a:r>
          </a:p>
        </p:txBody>
      </p:sp>
      <p:sp>
        <p:nvSpPr>
          <p:cNvPr id="20488" name="Text Box 9">
            <a:extLst>
              <a:ext uri="{FF2B5EF4-FFF2-40B4-BE49-F238E27FC236}">
                <a16:creationId xmlns:a16="http://schemas.microsoft.com/office/drawing/2014/main" id="{869D0F76-5517-9640-998A-C0E6487F9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4288" y="3278189"/>
            <a:ext cx="185896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Lo que puede hacer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con ayuda de otro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adulto</a:t>
            </a:r>
          </a:p>
        </p:txBody>
      </p:sp>
      <p:sp>
        <p:nvSpPr>
          <p:cNvPr id="20489" name="Text Box 10">
            <a:extLst>
              <a:ext uri="{FF2B5EF4-FFF2-40B4-BE49-F238E27FC236}">
                <a16:creationId xmlns:a16="http://schemas.microsoft.com/office/drawing/2014/main" id="{57766333-4EAF-5C47-A2C2-A5196E15D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251" y="3490913"/>
            <a:ext cx="13366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Lo que puede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llegar a hacer</a:t>
            </a:r>
          </a:p>
        </p:txBody>
      </p:sp>
      <p:sp>
        <p:nvSpPr>
          <p:cNvPr id="20490" name="AutoShape 11">
            <a:extLst>
              <a:ext uri="{FF2B5EF4-FFF2-40B4-BE49-F238E27FC236}">
                <a16:creationId xmlns:a16="http://schemas.microsoft.com/office/drawing/2014/main" id="{315B074A-3488-1642-9DE1-6510918E9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590800"/>
            <a:ext cx="304800" cy="533400"/>
          </a:xfrm>
          <a:prstGeom prst="downArrow">
            <a:avLst>
              <a:gd name="adj1" fmla="val 50000"/>
              <a:gd name="adj2" fmla="val 4375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20491" name="AutoShape 12">
            <a:extLst>
              <a:ext uri="{FF2B5EF4-FFF2-40B4-BE49-F238E27FC236}">
                <a16:creationId xmlns:a16="http://schemas.microsoft.com/office/drawing/2014/main" id="{1340F2FC-4E87-C546-9334-2EE7EAC8F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905000"/>
            <a:ext cx="457200" cy="1143000"/>
          </a:xfrm>
          <a:prstGeom prst="downArrow">
            <a:avLst>
              <a:gd name="adj1" fmla="val 50000"/>
              <a:gd name="adj2" fmla="val 625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20492" name="AutoShape 13">
            <a:extLst>
              <a:ext uri="{FF2B5EF4-FFF2-40B4-BE49-F238E27FC236}">
                <a16:creationId xmlns:a16="http://schemas.microsoft.com/office/drawing/2014/main" id="{7DF93B32-FA08-5A41-AEAB-1FDE25966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2667000"/>
            <a:ext cx="381000" cy="609600"/>
          </a:xfrm>
          <a:prstGeom prst="downArrow">
            <a:avLst>
              <a:gd name="adj1" fmla="val 50000"/>
              <a:gd name="adj2" fmla="val 4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20493" name="AutoShape 14">
            <a:extLst>
              <a:ext uri="{FF2B5EF4-FFF2-40B4-BE49-F238E27FC236}">
                <a16:creationId xmlns:a16="http://schemas.microsoft.com/office/drawing/2014/main" id="{59BD34C3-A154-2841-9A26-6EE2D399C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876800"/>
            <a:ext cx="22860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20494" name="Text Box 15">
            <a:extLst>
              <a:ext uri="{FF2B5EF4-FFF2-40B4-BE49-F238E27FC236}">
                <a16:creationId xmlns:a16="http://schemas.microsoft.com/office/drawing/2014/main" id="{10FBCC9D-F551-554D-921C-712FC006F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1" y="5029200"/>
            <a:ext cx="16240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Límite inferior del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aprendizaje</a:t>
            </a:r>
          </a:p>
        </p:txBody>
      </p:sp>
      <p:sp>
        <p:nvSpPr>
          <p:cNvPr id="20495" name="AutoShape 16">
            <a:extLst>
              <a:ext uri="{FF2B5EF4-FFF2-40B4-BE49-F238E27FC236}">
                <a16:creationId xmlns:a16="http://schemas.microsoft.com/office/drawing/2014/main" id="{BADC8B80-76AB-284C-B8B4-763BD8267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876800"/>
            <a:ext cx="21336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20496" name="Text Box 17">
            <a:extLst>
              <a:ext uri="{FF2B5EF4-FFF2-40B4-BE49-F238E27FC236}">
                <a16:creationId xmlns:a16="http://schemas.microsoft.com/office/drawing/2014/main" id="{4A79D96D-78F1-7D40-83CF-AE5BC136C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088" y="5241926"/>
            <a:ext cx="10398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ES_tradnl" sz="1800">
                <a:latin typeface="Arial Narrow" panose="020B0604020202020204" pitchFamily="34" charset="0"/>
              </a:rPr>
              <a:t>Mediación</a:t>
            </a:r>
          </a:p>
        </p:txBody>
      </p:sp>
      <p:sp>
        <p:nvSpPr>
          <p:cNvPr id="20497" name="Rectangle 18">
            <a:extLst>
              <a:ext uri="{FF2B5EF4-FFF2-40B4-BE49-F238E27FC236}">
                <a16:creationId xmlns:a16="http://schemas.microsoft.com/office/drawing/2014/main" id="{5964FD37-3A10-5449-B10C-940662B7F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305276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  <p:sp>
        <p:nvSpPr>
          <p:cNvPr id="20498" name="Rectangle 19">
            <a:extLst>
              <a:ext uri="{FF2B5EF4-FFF2-40B4-BE49-F238E27FC236}">
                <a16:creationId xmlns:a16="http://schemas.microsoft.com/office/drawing/2014/main" id="{A930D425-B499-8341-8BD3-4F6D18ADA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7350" y="316706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es-ES_tradnl" sz="1800"/>
          </a:p>
        </p:txBody>
      </p:sp>
    </p:spTree>
    <p:extLst>
      <p:ext uri="{BB962C8B-B14F-4D97-AF65-F5344CB8AC3E}">
        <p14:creationId xmlns:p14="http://schemas.microsoft.com/office/powerpoint/2010/main" val="346834768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035DC2DE-444B-DE49-AAE1-15FDA1CCC5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404814"/>
            <a:ext cx="8229600" cy="936625"/>
          </a:xfrm>
        </p:spPr>
        <p:txBody>
          <a:bodyPr/>
          <a:lstStyle/>
          <a:p>
            <a:pPr eaLnBrk="1" hangingPunct="1"/>
            <a:r>
              <a:rPr lang="es-ES" altLang="es-ES_tradnl" sz="3400">
                <a:ea typeface="ＭＳ Ｐゴシック" panose="020B0600070205080204" pitchFamily="34" charset="-128"/>
              </a:rPr>
              <a:t>Teoría de Reuven Feuerstein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220EE5CA-4889-414D-A48D-934D3B359D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95745" y="1108364"/>
            <a:ext cx="10072255" cy="5562311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s-ES_tradnl" sz="2400" dirty="0">
                <a:ea typeface="ＭＳ Ｐゴシック" panose="020B0600070205080204" pitchFamily="34" charset="-128"/>
              </a:rPr>
              <a:t>	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Entiende la </a:t>
            </a:r>
            <a:r>
              <a:rPr lang="es-ES" altLang="es-ES_tradnl" sz="2800" b="1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inteligencia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como un concepto </a:t>
            </a:r>
            <a:r>
              <a:rPr lang="es-ES" altLang="es-ES_tradnl" sz="2800" b="1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dinámico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, </a:t>
            </a:r>
            <a:r>
              <a:rPr lang="es-ES" altLang="es-ES_tradnl" sz="2800" dirty="0" err="1">
                <a:ea typeface="ＭＳ Ｐゴシック" panose="020B0600070205080204" pitchFamily="34" charset="-128"/>
              </a:rPr>
              <a:t>interaccional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, orientado a un proceso cuyas principales características son la </a:t>
            </a:r>
            <a:r>
              <a:rPr lang="es-ES" altLang="es-ES_tradnl" sz="2800" b="1" dirty="0" err="1">
                <a:solidFill>
                  <a:srgbClr val="A62B0A"/>
                </a:solidFill>
                <a:ea typeface="ＭＳ Ｐゴシック" panose="020B0600070205080204" pitchFamily="34" charset="-128"/>
              </a:rPr>
              <a:t>modificabilidad</a:t>
            </a:r>
            <a:r>
              <a:rPr lang="es-ES" altLang="es-ES_tradnl" sz="2800" b="1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 y los cambios constantes de la estructura de la mente humana.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ES_tradnl" sz="2800" b="1" dirty="0">
              <a:solidFill>
                <a:srgbClr val="A62B0A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ES_tradnl" sz="2800" b="1" dirty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s-ES" altLang="es-ES_tradnl" sz="2800" b="1" dirty="0" err="1">
                <a:ea typeface="ＭＳ Ｐゴシック" panose="020B0600070205080204" pitchFamily="34" charset="-128"/>
              </a:rPr>
              <a:t>Modificabilidad</a:t>
            </a:r>
            <a:r>
              <a:rPr lang="es-ES" altLang="es-ES_tradnl" sz="2800" b="1" dirty="0">
                <a:ea typeface="ＭＳ Ｐゴシック" panose="020B0600070205080204" pitchFamily="34" charset="-128"/>
              </a:rPr>
              <a:t> cognitiva estructural: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s-ES_tradnl" sz="2800" dirty="0">
                <a:ea typeface="ＭＳ Ｐゴシック" panose="020B0600070205080204" pitchFamily="34" charset="-128"/>
              </a:rPr>
              <a:t>	Lo que cambia al desarrollo biológico y lo acerca al aprendizaje. Es la capacidad para </a:t>
            </a:r>
            <a:r>
              <a:rPr lang="es-ES" altLang="es-ES_tradnl" sz="2800" dirty="0">
                <a:solidFill>
                  <a:srgbClr val="A62B0A"/>
                </a:solidFill>
                <a:ea typeface="ＭＳ Ｐゴシック" panose="020B0600070205080204" pitchFamily="34" charset="-128"/>
              </a:rPr>
              <a:t>adaptarse</a:t>
            </a:r>
            <a:r>
              <a:rPr lang="es-ES" altLang="es-ES_tradnl" sz="2800" dirty="0">
                <a:ea typeface="ＭＳ Ｐゴシック" panose="020B0600070205080204" pitchFamily="34" charset="-128"/>
              </a:rPr>
              <a:t> a nuevas situaciones en un mundo cambiante. Al modificar se crean nuevas disposiciones en el ser humano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s-ES_tradnl" sz="2000" dirty="0">
                <a:ea typeface="ＭＳ Ｐゴシック" panose="020B0600070205080204" pitchFamily="34" charset="-128"/>
              </a:rPr>
              <a:t>	</a:t>
            </a:r>
            <a:endParaRPr lang="es-ES" altLang="es-ES_tradnl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ES_tradnl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s-ES_tradnl" sz="1800" dirty="0">
                <a:ea typeface="ＭＳ Ｐゴシック" panose="020B0600070205080204" pitchFamily="34" charset="-128"/>
              </a:rPr>
              <a:t>	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ES_tradnl" sz="2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s-ES" altLang="es-ES_tradnl" sz="2400" dirty="0"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ES_tradnl" sz="19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211748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C95D80A9-4464-D74B-9953-36B5C67A19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6025" y="690564"/>
            <a:ext cx="7627938" cy="682625"/>
          </a:xfrm>
        </p:spPr>
        <p:txBody>
          <a:bodyPr>
            <a:normAutofit/>
          </a:bodyPr>
          <a:lstStyle/>
          <a:p>
            <a:pPr eaLnBrk="1" hangingPunct="1"/>
            <a:r>
              <a:rPr lang="es-ES" altLang="es-ES_tradnl">
                <a:ea typeface="ＭＳ Ｐゴシック" panose="020B0600070205080204" pitchFamily="34" charset="-128"/>
              </a:rPr>
              <a:t>Teoría de Reuven Feuerstein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9C6814CB-11F9-B84C-BF54-A3B7219894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3455" y="1373189"/>
            <a:ext cx="10044545" cy="4843461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s-ES" altLang="es-ES_tradnl" sz="2400" dirty="0">
                <a:ea typeface="ＭＳ Ｐゴシック" panose="020B0600070205080204" pitchFamily="34" charset="-128"/>
              </a:rPr>
              <a:t>Presenta 3 características: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ES_tradnl" sz="2400" dirty="0">
              <a:ea typeface="ＭＳ Ｐゴシック" panose="020B0600070205080204" pitchFamily="34" charset="-128"/>
            </a:endParaRPr>
          </a:p>
          <a:p>
            <a:pPr lvl="3" eaLnBrk="1" hangingPunct="1"/>
            <a:r>
              <a:rPr lang="es-ES" altLang="es-ES_tradnl" sz="2400" u="sng" dirty="0">
                <a:ea typeface="ＭＳ Ｐゴシック" panose="020B0600070205080204" pitchFamily="34" charset="-128"/>
              </a:rPr>
              <a:t>Cohesión parte-todo</a:t>
            </a:r>
            <a:r>
              <a:rPr lang="es-ES" altLang="es-ES_tradnl" sz="2400" dirty="0">
                <a:ea typeface="ＭＳ Ｐゴシック" panose="020B0600070205080204" pitchFamily="34" charset="-128"/>
              </a:rPr>
              <a:t>: se trabaja con una parte buscando modificar el todo, es decir generalizar a distintas situaciones.</a:t>
            </a:r>
          </a:p>
          <a:p>
            <a:pPr lvl="3" eaLnBrk="1" hangingPunct="1"/>
            <a:endParaRPr lang="es-ES" altLang="es-ES_tradnl" sz="2400" dirty="0">
              <a:ea typeface="ＭＳ Ｐゴシック" panose="020B0600070205080204" pitchFamily="34" charset="-128"/>
            </a:endParaRPr>
          </a:p>
          <a:p>
            <a:pPr lvl="3" eaLnBrk="1" hangingPunct="1"/>
            <a:r>
              <a:rPr lang="es-ES" altLang="es-ES_tradnl" sz="2400" u="sng" dirty="0">
                <a:ea typeface="ＭＳ Ｐゴシック" panose="020B0600070205080204" pitchFamily="34" charset="-128"/>
              </a:rPr>
              <a:t>Transformismo</a:t>
            </a:r>
            <a:r>
              <a:rPr lang="es-ES" altLang="es-ES_tradnl" sz="2400" dirty="0">
                <a:ea typeface="ＭＳ Ｐゴシック" panose="020B0600070205080204" pitchFamily="34" charset="-128"/>
              </a:rPr>
              <a:t>: además que esta estructura se vaya modificando con el tiempo, haciéndose más eficiente, mejorando sus modos de funcionamiento.</a:t>
            </a:r>
          </a:p>
          <a:p>
            <a:pPr lvl="3" eaLnBrk="1" hangingPunct="1">
              <a:buFontTx/>
              <a:buNone/>
            </a:pPr>
            <a:endParaRPr lang="es-ES" altLang="es-ES_tradnl" sz="2400" dirty="0">
              <a:ea typeface="ＭＳ Ｐゴシック" panose="020B0600070205080204" pitchFamily="34" charset="-128"/>
            </a:endParaRPr>
          </a:p>
          <a:p>
            <a:pPr lvl="3" eaLnBrk="1" hangingPunct="1"/>
            <a:r>
              <a:rPr lang="es-ES" altLang="es-ES_tradnl" sz="2400" u="sng" dirty="0">
                <a:ea typeface="ＭＳ Ｐゴシック" panose="020B0600070205080204" pitchFamily="34" charset="-128"/>
              </a:rPr>
              <a:t>Autorregulación y auto perpetuación</a:t>
            </a:r>
            <a:r>
              <a:rPr lang="es-ES" altLang="es-ES_tradnl" sz="2400" dirty="0">
                <a:ea typeface="ＭＳ Ｐゴシック" panose="020B0600070205080204" pitchFamily="34" charset="-128"/>
              </a:rPr>
              <a:t>: teniendo la nueva estructura debo saber cuando usarla</a:t>
            </a:r>
          </a:p>
        </p:txBody>
      </p:sp>
    </p:spTree>
    <p:extLst>
      <p:ext uri="{BB962C8B-B14F-4D97-AF65-F5344CB8AC3E}">
        <p14:creationId xmlns:p14="http://schemas.microsoft.com/office/powerpoint/2010/main" val="308929022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1 morado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ma1 morado" id="{06D46B08-9427-124E-8E67-81EEB076ADE0}" vid="{6DA27D40-F2CB-7440-95E8-98FC8468E95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 morado</Template>
  <TotalTime>162</TotalTime>
  <Words>1618</Words>
  <Application>Microsoft Macintosh PowerPoint</Application>
  <PresentationFormat>Panorámica</PresentationFormat>
  <Paragraphs>244</Paragraphs>
  <Slides>29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7" baseType="lpstr">
      <vt:lpstr>Arial</vt:lpstr>
      <vt:lpstr>Arial Narrow</vt:lpstr>
      <vt:lpstr>Calibri</vt:lpstr>
      <vt:lpstr>Rockwell</vt:lpstr>
      <vt:lpstr>Times New Roman</vt:lpstr>
      <vt:lpstr>Trebuchet MS</vt:lpstr>
      <vt:lpstr>Wingdings</vt:lpstr>
      <vt:lpstr>Tema1 morado</vt:lpstr>
      <vt:lpstr>Inteligencia Dinámica</vt:lpstr>
      <vt:lpstr>Algunas Preguntas…</vt:lpstr>
      <vt:lpstr>Modificabilidad Cognitiva Estructural  y  Experiencia de Aprendizaje Mediado</vt:lpstr>
      <vt:lpstr>Teorías a la base de la Modificabilidad</vt:lpstr>
      <vt:lpstr>Algunas ideas claves: </vt:lpstr>
      <vt:lpstr>Presentación de PowerPoint</vt:lpstr>
      <vt:lpstr>Presentación de PowerPoint</vt:lpstr>
      <vt:lpstr>Teoría de Reuven Feuerstein</vt:lpstr>
      <vt:lpstr>Teoría de Reuven Feuerstein</vt:lpstr>
      <vt:lpstr>Presentación de PowerPoint</vt:lpstr>
      <vt:lpstr>Modificabilidad Cognitiva Estructural  (R. Feuerstein)</vt:lpstr>
      <vt:lpstr>Presentación de PowerPoint</vt:lpstr>
      <vt:lpstr> </vt:lpstr>
      <vt:lpstr>Metacognición</vt:lpstr>
      <vt:lpstr>Ejercicio</vt:lpstr>
      <vt:lpstr>¿Porqué es importante la mediación? </vt:lpstr>
      <vt:lpstr>Fundamentos de la mediación</vt:lpstr>
      <vt:lpstr>Fundamentos de la mediación</vt:lpstr>
      <vt:lpstr>Fundamentos de la mediación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Educación Cognitiva </vt:lpstr>
      <vt:lpstr>Educación Cognitiva e Inclusiva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Inteligencia Dinámica</dc:title>
  <dc:creator>Microsoft Office User</dc:creator>
  <cp:lastModifiedBy>Microsoft Office User</cp:lastModifiedBy>
  <cp:revision>4</cp:revision>
  <dcterms:created xsi:type="dcterms:W3CDTF">2020-12-22T01:35:38Z</dcterms:created>
  <dcterms:modified xsi:type="dcterms:W3CDTF">2021-11-16T03:16:07Z</dcterms:modified>
</cp:coreProperties>
</file>