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74" r:id="rId10"/>
    <p:sldId id="275" r:id="rId11"/>
    <p:sldId id="272" r:id="rId12"/>
    <p:sldId id="263" r:id="rId13"/>
    <p:sldId id="266" r:id="rId14"/>
    <p:sldId id="267" r:id="rId15"/>
    <p:sldId id="276" r:id="rId16"/>
    <p:sldId id="264" r:id="rId17"/>
    <p:sldId id="270" r:id="rId18"/>
    <p:sldId id="271" r:id="rId19"/>
    <p:sldId id="265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5470" y="4624668"/>
            <a:ext cx="8533730" cy="933450"/>
          </a:xfrm>
        </p:spPr>
        <p:txBody>
          <a:bodyPr/>
          <a:lstStyle/>
          <a:p>
            <a:r>
              <a:rPr lang="es-ES" dirty="0"/>
              <a:t>Interacción y mediación sociocultural en la escuela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5470" y="5562599"/>
            <a:ext cx="8533730" cy="748553"/>
          </a:xfrm>
        </p:spPr>
        <p:txBody>
          <a:bodyPr/>
          <a:lstStyle/>
          <a:p>
            <a:pPr algn="ctr"/>
            <a:r>
              <a:rPr lang="es-ES" b="1" dirty="0" err="1"/>
              <a:t>Ps</a:t>
            </a:r>
            <a:r>
              <a:rPr lang="es-ES" b="1" dirty="0"/>
              <a:t>. Edita Núñez Sotelo</a:t>
            </a:r>
          </a:p>
        </p:txBody>
      </p:sp>
    </p:spTree>
    <p:extLst>
      <p:ext uri="{BB962C8B-B14F-4D97-AF65-F5344CB8AC3E}">
        <p14:creationId xmlns:p14="http://schemas.microsoft.com/office/powerpoint/2010/main" val="166504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06" b="6566"/>
          <a:stretch/>
        </p:blipFill>
        <p:spPr>
          <a:xfrm>
            <a:off x="289393" y="484094"/>
            <a:ext cx="8569233" cy="6373906"/>
          </a:xfrm>
        </p:spPr>
      </p:pic>
    </p:spTree>
    <p:extLst>
      <p:ext uri="{BB962C8B-B14F-4D97-AF65-F5344CB8AC3E}">
        <p14:creationId xmlns:p14="http://schemas.microsoft.com/office/powerpoint/2010/main" val="190155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38" r="7879"/>
          <a:stretch/>
        </p:blipFill>
        <p:spPr>
          <a:xfrm>
            <a:off x="1" y="484094"/>
            <a:ext cx="9144000" cy="5642069"/>
          </a:xfrm>
        </p:spPr>
      </p:pic>
    </p:spTree>
    <p:extLst>
      <p:ext uri="{BB962C8B-B14F-4D97-AF65-F5344CB8AC3E}">
        <p14:creationId xmlns:p14="http://schemas.microsoft.com/office/powerpoint/2010/main" val="263506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210819"/>
            <a:ext cx="7556313" cy="1116106"/>
          </a:xfrm>
        </p:spPr>
        <p:txBody>
          <a:bodyPr/>
          <a:lstStyle/>
          <a:p>
            <a:r>
              <a:rPr lang="es-ES" dirty="0"/>
              <a:t>Aprendizaje sociocultural y semiótico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857" y="1687876"/>
            <a:ext cx="8504925" cy="4967176"/>
          </a:xfrm>
        </p:spPr>
        <p:txBody>
          <a:bodyPr>
            <a:normAutofit/>
          </a:bodyPr>
          <a:lstStyle/>
          <a:p>
            <a:r>
              <a:rPr lang="es-CL" sz="2800" dirty="0"/>
              <a:t>Los seres humanos somos por esencia sociales y comunicativos, aprendemos de otros, moldeando nuestras acciones y pensamientos en la interacción y en actividades subjetivas</a:t>
            </a:r>
          </a:p>
          <a:p>
            <a:r>
              <a:rPr lang="es-CL" sz="2800" dirty="0"/>
              <a:t> construyendo y negociando significado, a través del uso de </a:t>
            </a:r>
            <a:r>
              <a:rPr lang="es-CL" sz="2800" dirty="0">
                <a:solidFill>
                  <a:srgbClr val="FF0000"/>
                </a:solidFill>
              </a:rPr>
              <a:t>herramientas semióticas</a:t>
            </a:r>
            <a:r>
              <a:rPr lang="es-CL" sz="2800" dirty="0"/>
              <a:t>, tales como el habla, las imágenes, los gestos, etc.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13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Aprendizaje sociocultural y semiótico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Desde esta perspectiva el aprendizaje es una vivencia en la cual nos involucramos con nuestro cuerpo completo y con nuestra mente, integrando lo cognitivo y emocional al participar con los demás. </a:t>
            </a:r>
          </a:p>
          <a:p>
            <a:r>
              <a:rPr lang="es-CL" sz="2400" dirty="0"/>
              <a:t>En estas vivencias interactuamos con otros, intercambiando y negociando significados, a través del uso de herramientas culturales como </a:t>
            </a:r>
            <a:r>
              <a:rPr lang="es-CL" sz="2400" dirty="0">
                <a:solidFill>
                  <a:srgbClr val="FF0000"/>
                </a:solidFill>
              </a:rPr>
              <a:t>instrumentos semióticos. 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57232"/>
          </a:xfrm>
        </p:spPr>
        <p:txBody>
          <a:bodyPr/>
          <a:lstStyle/>
          <a:p>
            <a:r>
              <a:rPr lang="es-ES" dirty="0"/>
              <a:t>Semiótica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7626" y="1141326"/>
            <a:ext cx="8521002" cy="5417277"/>
          </a:xfrm>
        </p:spPr>
        <p:txBody>
          <a:bodyPr>
            <a:normAutofit/>
          </a:bodyPr>
          <a:lstStyle/>
          <a:p>
            <a:r>
              <a:rPr lang="es-ES" sz="2800" dirty="0"/>
              <a:t>Disciplina que estudia los signos y significados que creamos los seres humanos para comunicarnos.</a:t>
            </a:r>
          </a:p>
          <a:p>
            <a:r>
              <a:rPr lang="es-ES" sz="2800" dirty="0"/>
              <a:t>Semiótica social propone que los signos son productos culturales, creados y usados por las comunidades de acuerdo a sus necesidades comunicativas</a:t>
            </a:r>
          </a:p>
        </p:txBody>
      </p:sp>
    </p:spTree>
    <p:extLst>
      <p:ext uri="{BB962C8B-B14F-4D97-AF65-F5344CB8AC3E}">
        <p14:creationId xmlns:p14="http://schemas.microsoft.com/office/powerpoint/2010/main" val="41422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90" t="931" b="-2561"/>
          <a:stretch/>
        </p:blipFill>
        <p:spPr>
          <a:xfrm>
            <a:off x="225083" y="484094"/>
            <a:ext cx="8876207" cy="6373906"/>
          </a:xfrm>
        </p:spPr>
      </p:pic>
    </p:spTree>
    <p:extLst>
      <p:ext uri="{BB962C8B-B14F-4D97-AF65-F5344CB8AC3E}">
        <p14:creationId xmlns:p14="http://schemas.microsoft.com/office/powerpoint/2010/main" val="93224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226894"/>
            <a:ext cx="7556313" cy="1116106"/>
          </a:xfrm>
        </p:spPr>
        <p:txBody>
          <a:bodyPr/>
          <a:lstStyle/>
          <a:p>
            <a:r>
              <a:rPr lang="es-ES" dirty="0"/>
              <a:t>Aprendizaje sociocultural y semiótico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494976"/>
            <a:ext cx="8327998" cy="5160077"/>
          </a:xfrm>
        </p:spPr>
        <p:txBody>
          <a:bodyPr>
            <a:normAutofit lnSpcReduction="10000"/>
          </a:bodyPr>
          <a:lstStyle/>
          <a:p>
            <a:r>
              <a:rPr lang="es-CL" sz="2800" dirty="0"/>
              <a:t>Manghi (2017) el aprendizaje no se construye en abstracto, sino que a través de la participación en actividades intersubjetivas, a partir de las cuales se pueden generar nuevas comprensiones. </a:t>
            </a:r>
          </a:p>
          <a:p>
            <a:r>
              <a:rPr lang="es-CL" sz="2800" dirty="0"/>
              <a:t>El aprendizaje ocurre de manera colectiva, con otros, interactuando con los demás y sus subjetividades. </a:t>
            </a:r>
          </a:p>
          <a:p>
            <a:r>
              <a:rPr lang="es-CL" sz="2800" dirty="0"/>
              <a:t>las personas aprendemos en actividades sociales concretas, con rutinas de colaboración y formas culturales de participación.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5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Aprendizaje sociocultural y semiótico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13103"/>
          </a:xfrm>
        </p:spPr>
        <p:txBody>
          <a:bodyPr>
            <a:noAutofit/>
          </a:bodyPr>
          <a:lstStyle/>
          <a:p>
            <a:r>
              <a:rPr lang="es-ES" sz="2400" dirty="0"/>
              <a:t>En cada vivencia interactuamos con otros e intercambiamos significados usando herramientas culturales. Con dichos instrumentos semióticos somos capaces de expresar e interpretar significados. La comunicación como intercambio de significados es central en el aprendizaje</a:t>
            </a:r>
          </a:p>
          <a:p>
            <a:r>
              <a:rPr lang="es-ES" sz="2400" dirty="0"/>
              <a:t>Vivenciamos el aprendizaje en actividades que ocurren en la interacción con los otros y en la intersubjetividad (mi subjetividad y la subjetividad del otro.) La vivencia se internaliza transformando al sujeto que aprende</a:t>
            </a:r>
          </a:p>
        </p:txBody>
      </p:sp>
    </p:spTree>
    <p:extLst>
      <p:ext uri="{BB962C8B-B14F-4D97-AF65-F5344CB8AC3E}">
        <p14:creationId xmlns:p14="http://schemas.microsoft.com/office/powerpoint/2010/main" val="30198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Aprendizaje sociocultural y semiótico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herramientas semióticas permiten construir un puente entre ambas subjetividades, obligándonos a interpretar, desde mi subjetividad, lo que el otro me quiere expresar</a:t>
            </a:r>
          </a:p>
          <a:p>
            <a:r>
              <a:rPr lang="es-ES" dirty="0"/>
              <a:t>Esta transformación social e interna –participando con otros y a la vez movilizando lo que conocemos y sentimos- es aprendizaje (</a:t>
            </a:r>
            <a:r>
              <a:rPr lang="es-ES" dirty="0" err="1"/>
              <a:t>Kress</a:t>
            </a:r>
            <a:r>
              <a:rPr lang="es-ES" dirty="0"/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237252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178669"/>
            <a:ext cx="7556313" cy="1116106"/>
          </a:xfrm>
        </p:spPr>
        <p:txBody>
          <a:bodyPr/>
          <a:lstStyle/>
          <a:p>
            <a:r>
              <a:rPr lang="es-ES" dirty="0"/>
              <a:t>Aprendizaje sociocultural y semiótico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3702" y="1768251"/>
            <a:ext cx="8504925" cy="4918951"/>
          </a:xfrm>
        </p:spPr>
        <p:txBody>
          <a:bodyPr>
            <a:normAutofit/>
          </a:bodyPr>
          <a:lstStyle/>
          <a:p>
            <a:r>
              <a:rPr lang="es-CL" sz="2800" dirty="0"/>
              <a:t>Baquero (2012) la actividad intersubjetiva, como la actividad semiótica de negociación y creación de significados están muy vinculadas en el desarrollo del sujeto, tanto en su desarrollo temprano, en la adquisición del habla, como en la apropiación de instrumentos semióticos. </a:t>
            </a:r>
          </a:p>
        </p:txBody>
      </p:sp>
    </p:spTree>
    <p:extLst>
      <p:ext uri="{BB962C8B-B14F-4D97-AF65-F5344CB8AC3E}">
        <p14:creationId xmlns:p14="http://schemas.microsoft.com/office/powerpoint/2010/main" val="13138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Interacción y mediación sociocultural en la escuela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Aprendizaje en la escuela</a:t>
            </a:r>
          </a:p>
          <a:p>
            <a:r>
              <a:rPr lang="es-ES" sz="2400" dirty="0"/>
              <a:t> dos miradas que se han relevado:</a:t>
            </a:r>
          </a:p>
          <a:p>
            <a:pPr>
              <a:buFont typeface="Courier New"/>
              <a:buChar char="o"/>
            </a:pPr>
            <a:r>
              <a:rPr lang="es-ES" sz="2400" dirty="0"/>
              <a:t>Mirada cognitiva del aprendizaje</a:t>
            </a:r>
          </a:p>
          <a:p>
            <a:pPr>
              <a:buFont typeface="Courier New"/>
              <a:buChar char="o"/>
            </a:pPr>
            <a:r>
              <a:rPr lang="es-ES" sz="2400" dirty="0"/>
              <a:t>Constructivismo para la enseñanza</a:t>
            </a:r>
          </a:p>
        </p:txBody>
      </p:sp>
    </p:spTree>
    <p:extLst>
      <p:ext uri="{BB962C8B-B14F-4D97-AF65-F5344CB8AC3E}">
        <p14:creationId xmlns:p14="http://schemas.microsoft.com/office/powerpoint/2010/main" val="503059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210819"/>
            <a:ext cx="7556313" cy="1116106"/>
          </a:xfrm>
        </p:spPr>
        <p:txBody>
          <a:bodyPr/>
          <a:lstStyle/>
          <a:p>
            <a:r>
              <a:rPr lang="es-ES" dirty="0"/>
              <a:t>Aprendizaje sociocultural y semiótico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478901"/>
            <a:ext cx="8327998" cy="5047551"/>
          </a:xfrm>
        </p:spPr>
        <p:txBody>
          <a:bodyPr/>
          <a:lstStyle/>
          <a:p>
            <a:r>
              <a:rPr lang="es-CL" sz="2400" dirty="0"/>
              <a:t>Las herramientas semióticas son </a:t>
            </a:r>
            <a:r>
              <a:rPr lang="es-CL" sz="2400" dirty="0">
                <a:solidFill>
                  <a:srgbClr val="FF0000"/>
                </a:solidFill>
              </a:rPr>
              <a:t>convenciones culturales</a:t>
            </a:r>
            <a:r>
              <a:rPr lang="es-CL" sz="2400" dirty="0"/>
              <a:t> que requieren la </a:t>
            </a:r>
            <a:r>
              <a:rPr lang="es-CL" sz="2400" b="1" dirty="0">
                <a:solidFill>
                  <a:srgbClr val="FF0000"/>
                </a:solidFill>
              </a:rPr>
              <a:t>mediación</a:t>
            </a:r>
            <a:r>
              <a:rPr lang="es-CL" sz="2400" dirty="0"/>
              <a:t> de otros para que sean internalizadas y, a la vez, sea posible modificarlas, y se vea favorecido el cambio y la transformación de estas. </a:t>
            </a:r>
          </a:p>
          <a:p>
            <a:r>
              <a:rPr lang="es-CL" sz="2400" dirty="0"/>
              <a:t>Estos elementos se conjugan tanto en las prácticas cotidianas, como en el contexto escolar, al permitir dar cuenta de las construcciones y negociaciones de significado que se producen en las aulas, desde y entre los sujetos y en sus prácticas (Manghi, Lagos y Pizarro, 2016).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44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69757"/>
          </a:xfrm>
        </p:spPr>
        <p:txBody>
          <a:bodyPr/>
          <a:lstStyle/>
          <a:p>
            <a:r>
              <a:rPr lang="es-ES" dirty="0"/>
              <a:t>Mirada cognitiva del aprendizaje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253852"/>
            <a:ext cx="8327998" cy="5256526"/>
          </a:xfrm>
        </p:spPr>
        <p:txBody>
          <a:bodyPr/>
          <a:lstStyle/>
          <a:p>
            <a:r>
              <a:rPr lang="es-ES" dirty="0"/>
              <a:t>Metáfora del computador</a:t>
            </a:r>
          </a:p>
          <a:p>
            <a:r>
              <a:rPr lang="es-ES" dirty="0"/>
              <a:t>Aprendizaje ocurre en la mente de cada individuo</a:t>
            </a:r>
          </a:p>
          <a:p>
            <a:r>
              <a:rPr lang="es-ES" dirty="0"/>
              <a:t>Este aprendizaje tiene que ver con sus procesos cognitivos: atención, memoria, codificación y decodificación, </a:t>
            </a:r>
            <a:r>
              <a:rPr lang="es-ES" dirty="0" err="1"/>
              <a:t>etc</a:t>
            </a:r>
            <a:endParaRPr lang="es-ES" dirty="0"/>
          </a:p>
          <a:p>
            <a:r>
              <a:rPr lang="es-ES" dirty="0"/>
              <a:t>También se relaciona con los tipos de conocimiento que el individuo pone en juego: su conocimiento del mundo (enciclopédico), conocimiento previo respecto de sus experiencias, </a:t>
            </a:r>
            <a:r>
              <a:rPr lang="es-ES" dirty="0" err="1"/>
              <a:t>etc</a:t>
            </a:r>
            <a:endParaRPr lang="es-ES" dirty="0"/>
          </a:p>
          <a:p>
            <a:r>
              <a:rPr lang="es-ES" dirty="0"/>
              <a:t>Sujeto cognitivo: conoce el mundo a través de un mecanismo procesador de información (procesador central) y una serie de procesadores para tareas específicas, almacenadas en la memoria, que procesan información simbólica, representacional, de acuerdo a ciertas reglas</a:t>
            </a:r>
          </a:p>
        </p:txBody>
      </p:sp>
    </p:spTree>
    <p:extLst>
      <p:ext uri="{BB962C8B-B14F-4D97-AF65-F5344CB8AC3E}">
        <p14:creationId xmlns:p14="http://schemas.microsoft.com/office/powerpoint/2010/main" val="16923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780" y="194744"/>
            <a:ext cx="7685008" cy="1116106"/>
          </a:xfrm>
        </p:spPr>
        <p:txBody>
          <a:bodyPr/>
          <a:lstStyle/>
          <a:p>
            <a:r>
              <a:rPr lang="es-ES" dirty="0"/>
              <a:t>Mirada cognitiva del aprendizaje: supuestos básicos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9780" y="1494976"/>
            <a:ext cx="8456692" cy="507970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El aprendizaje ocurre en la mente del individuo y queda almac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lang="es-ES" dirty="0">
                <a:solidFill>
                  <a:srgbClr val="000000"/>
                </a:solidFill>
              </a:rPr>
              <a:t>nado</a:t>
            </a:r>
            <a:r>
              <a:rPr lang="es-ES" dirty="0"/>
              <a:t> en su memoria como conocimiento nuevo</a:t>
            </a:r>
          </a:p>
          <a:p>
            <a:r>
              <a:rPr lang="es-ES" dirty="0"/>
              <a:t>El procesamiento de la información se lleva a cabo de manera individual</a:t>
            </a:r>
          </a:p>
          <a:p>
            <a:r>
              <a:rPr lang="es-ES" dirty="0"/>
              <a:t>No se consideran otros aspectos como la  afectividad, la vivencia corporal, la interacción y la comunicación con los que están alrededor</a:t>
            </a:r>
          </a:p>
          <a:p>
            <a:r>
              <a:rPr lang="es-ES" dirty="0"/>
              <a:t>Se entiende el aprendizaje como universal: todos procesamos de la misma manera, que es la ideal</a:t>
            </a:r>
          </a:p>
          <a:p>
            <a:r>
              <a:rPr lang="es-ES" dirty="0"/>
              <a:t>Aprendizaje abstracto, no importa el contexto ni circunstancias, el procesamiento ocurre siempre de la misma manera</a:t>
            </a:r>
          </a:p>
          <a:p>
            <a:r>
              <a:rPr lang="es-ES" dirty="0"/>
              <a:t>Hay un aprendizaje esperado y lo que no se adecue, serán errores de procesamiento. Visión homogeneizadora de la educación</a:t>
            </a:r>
          </a:p>
        </p:txBody>
      </p:sp>
    </p:spTree>
    <p:extLst>
      <p:ext uri="{BB962C8B-B14F-4D97-AF65-F5344CB8AC3E}">
        <p14:creationId xmlns:p14="http://schemas.microsoft.com/office/powerpoint/2010/main" val="2849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291194"/>
            <a:ext cx="7556313" cy="1116106"/>
          </a:xfrm>
        </p:spPr>
        <p:txBody>
          <a:bodyPr/>
          <a:lstStyle/>
          <a:p>
            <a:r>
              <a:rPr lang="es-ES" dirty="0"/>
              <a:t>Constructivismo para la enseñanza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316" y="1093100"/>
            <a:ext cx="8585312" cy="5449428"/>
          </a:xfrm>
        </p:spPr>
        <p:txBody>
          <a:bodyPr/>
          <a:lstStyle/>
          <a:p>
            <a:r>
              <a:rPr lang="es-ES" dirty="0"/>
              <a:t>Tendencia progresista en educación. Sus orígenes parten desde planteamientos de Piaget y Vygotsky</a:t>
            </a:r>
          </a:p>
          <a:p>
            <a:r>
              <a:rPr lang="es-ES" dirty="0"/>
              <a:t>Énfasis en el sujeto como constructor del aprendizaje</a:t>
            </a:r>
          </a:p>
          <a:p>
            <a:r>
              <a:rPr lang="es-ES" dirty="0"/>
              <a:t>Aparece como oposición al positivismo: el conocimiento está allí, hay que apropiárselo</a:t>
            </a:r>
          </a:p>
          <a:p>
            <a:r>
              <a:rPr lang="es-ES" dirty="0"/>
              <a:t>Profesor promueve la construcción de significados en interacción como estudiantes</a:t>
            </a:r>
          </a:p>
        </p:txBody>
      </p:sp>
    </p:spTree>
    <p:extLst>
      <p:ext uri="{BB962C8B-B14F-4D97-AF65-F5344CB8AC3E}">
        <p14:creationId xmlns:p14="http://schemas.microsoft.com/office/powerpoint/2010/main" val="33798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162594"/>
            <a:ext cx="7556313" cy="1116106"/>
          </a:xfrm>
        </p:spPr>
        <p:txBody>
          <a:bodyPr/>
          <a:lstStyle/>
          <a:p>
            <a:r>
              <a:rPr lang="es-ES" dirty="0"/>
              <a:t>Constructivismo: simplificaciones generalizadas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7625" y="1414601"/>
            <a:ext cx="8537079" cy="5208301"/>
          </a:xfrm>
        </p:spPr>
        <p:txBody>
          <a:bodyPr/>
          <a:lstStyle/>
          <a:p>
            <a:r>
              <a:rPr lang="es-ES" dirty="0"/>
              <a:t>Dado que cada aprendiz construye su conocimiento, cualquier respuesta es verdadera</a:t>
            </a:r>
          </a:p>
          <a:p>
            <a:r>
              <a:rPr lang="es-ES" dirty="0"/>
              <a:t>En la escuela, todos, independiente de sus oportunidades socioculturales, están igualmente preparados para redescubrir y reconstruir el currículo escolar de manera autónoma</a:t>
            </a:r>
          </a:p>
          <a:p>
            <a:r>
              <a:rPr lang="es-ES" dirty="0"/>
              <a:t>El profesor no necesita hacer nada especial, solamente preguntar a los estudiantes para que ellos construyan el conocimiento</a:t>
            </a:r>
          </a:p>
          <a:p>
            <a:r>
              <a:rPr lang="es-ES" dirty="0"/>
              <a:t>No es necesario poner el foco en las acciones del profesor, ya que el foco se pone exclusivamente en el aprendiz</a:t>
            </a:r>
          </a:p>
        </p:txBody>
      </p:sp>
    </p:spTree>
    <p:extLst>
      <p:ext uri="{BB962C8B-B14F-4D97-AF65-F5344CB8AC3E}">
        <p14:creationId xmlns:p14="http://schemas.microsoft.com/office/powerpoint/2010/main" val="32924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40B75-D8CD-F6E4-E968-E3888BFB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Reflexión…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1E0FB-2D7D-ECEE-3B07-994A71CE4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85" y="1162817"/>
            <a:ext cx="7767890" cy="3722374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En el contexto de los procesos de enseñanza y aprendizaje de estudiantes en situación de pobreza</a:t>
            </a:r>
          </a:p>
          <a:p>
            <a:endParaRPr lang="es-CL" dirty="0"/>
          </a:p>
          <a:p>
            <a:r>
              <a:rPr lang="es-CL" dirty="0"/>
              <a:t>¿cuáles serían los aportes y las dificultades de la mirada constructivista?</a:t>
            </a:r>
          </a:p>
        </p:txBody>
      </p:sp>
      <p:pic>
        <p:nvPicPr>
          <p:cNvPr id="1026" name="Picture 2" descr="Pin en loved">
            <a:extLst>
              <a:ext uri="{FF2B5EF4-FFF2-40B4-BE49-F238E27FC236}">
                <a16:creationId xmlns:a16="http://schemas.microsoft.com/office/drawing/2014/main" id="{766FB58C-04E6-CC03-0DCF-11B09EEC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26536"/>
            <a:ext cx="3816349" cy="24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4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Críticas al cognitivismo y constructivismo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752176"/>
            <a:ext cx="8327998" cy="474212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Rose y Martin (2012)</a:t>
            </a:r>
          </a:p>
          <a:p>
            <a:r>
              <a:rPr lang="es-ES" dirty="0"/>
              <a:t>Pedagogía invisible: estudiantes deben adivinar respuestas correctas</a:t>
            </a:r>
          </a:p>
          <a:p>
            <a:r>
              <a:rPr lang="es-ES" dirty="0"/>
              <a:t>Malinterpretaciones:</a:t>
            </a:r>
          </a:p>
          <a:p>
            <a:pPr marL="0" indent="0">
              <a:buNone/>
            </a:pPr>
            <a:r>
              <a:rPr lang="es-ES" dirty="0"/>
              <a:t>1. No se diferencia entre el aprendizaje que se inicia desde el propio sujeto y aquel motivado por otros, de manera externa: </a:t>
            </a:r>
            <a:r>
              <a:rPr lang="es-ES" dirty="0">
                <a:solidFill>
                  <a:srgbClr val="FF0000"/>
                </a:solidFill>
              </a:rPr>
              <a:t>aprendizaje en comunidad</a:t>
            </a:r>
          </a:p>
          <a:p>
            <a:pPr marL="0" indent="0">
              <a:buNone/>
            </a:pPr>
            <a:r>
              <a:rPr lang="es-ES" dirty="0"/>
              <a:t>2. Cualquier respuesta entregada por los aprendices puede ser “correcta” dejando de ser importante la manera en que se enseña o retroalimenta su intervención: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Importancia de la interacción y de las respuestas: señales de aprendizaje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31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6" b="7545"/>
          <a:stretch/>
        </p:blipFill>
        <p:spPr>
          <a:xfrm>
            <a:off x="498474" y="114369"/>
            <a:ext cx="8392308" cy="6373906"/>
          </a:xfrm>
        </p:spPr>
      </p:pic>
    </p:spTree>
    <p:extLst>
      <p:ext uri="{BB962C8B-B14F-4D97-AF65-F5344CB8AC3E}">
        <p14:creationId xmlns:p14="http://schemas.microsoft.com/office/powerpoint/2010/main" val="2676165815"/>
      </p:ext>
    </p:extLst>
  </p:cSld>
  <p:clrMapOvr>
    <a:masterClrMapping/>
  </p:clrMapOvr>
</p:sld>
</file>

<file path=ppt/theme/theme1.xml><?xml version="1.0" encoding="utf-8"?>
<a:theme xmlns:a="http://schemas.openxmlformats.org/drawingml/2006/main" name="Ventaja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Ventaja.thmx</Template>
  <TotalTime>290</TotalTime>
  <Words>1020</Words>
  <Application>Microsoft Macintosh PowerPoint</Application>
  <PresentationFormat>Presentación en pantalla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Courier New</vt:lpstr>
      <vt:lpstr>Rockwell</vt:lpstr>
      <vt:lpstr>Wingdings</vt:lpstr>
      <vt:lpstr>Ventaja</vt:lpstr>
      <vt:lpstr>Interacción y mediación sociocultural en la escuela</vt:lpstr>
      <vt:lpstr>Interacción y mediación sociocultural en la escuela</vt:lpstr>
      <vt:lpstr>Mirada cognitiva del aprendizaje</vt:lpstr>
      <vt:lpstr>Mirada cognitiva del aprendizaje: supuestos básicos</vt:lpstr>
      <vt:lpstr>Constructivismo para la enseñanza</vt:lpstr>
      <vt:lpstr>Constructivismo: simplificaciones generalizadas</vt:lpstr>
      <vt:lpstr>Reflexión…</vt:lpstr>
      <vt:lpstr>Críticas al cognitivismo y constructivismo</vt:lpstr>
      <vt:lpstr>Presentación de PowerPoint</vt:lpstr>
      <vt:lpstr>Presentación de PowerPoint</vt:lpstr>
      <vt:lpstr>Presentación de PowerPoint</vt:lpstr>
      <vt:lpstr>Aprendizaje sociocultural y semiótico</vt:lpstr>
      <vt:lpstr>Aprendizaje sociocultural y semiótico</vt:lpstr>
      <vt:lpstr>Semiótica</vt:lpstr>
      <vt:lpstr>Presentación de PowerPoint</vt:lpstr>
      <vt:lpstr>Aprendizaje sociocultural y semiótico</vt:lpstr>
      <vt:lpstr>Aprendizaje sociocultural y semiótico</vt:lpstr>
      <vt:lpstr>Aprendizaje sociocultural y semiótico</vt:lpstr>
      <vt:lpstr>Aprendizaje sociocultural y semiótico</vt:lpstr>
      <vt:lpstr>Aprendizaje sociocultural y semiótico</vt:lpstr>
    </vt:vector>
  </TitlesOfParts>
  <Company>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Interacción y mediación sociocultural en la escuela</dc:title>
  <dc:creator>Edita Núñez Sotelo</dc:creator>
  <cp:lastModifiedBy>Edita Maria Nuñez Sotelo</cp:lastModifiedBy>
  <cp:revision>18</cp:revision>
  <dcterms:created xsi:type="dcterms:W3CDTF">2020-10-26T21:24:37Z</dcterms:created>
  <dcterms:modified xsi:type="dcterms:W3CDTF">2022-08-31T23:31:45Z</dcterms:modified>
</cp:coreProperties>
</file>