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50"/>
  </p:notesMasterIdLst>
  <p:handoutMasterIdLst>
    <p:handoutMasterId r:id="rId51"/>
  </p:handoutMasterIdLst>
  <p:sldIdLst>
    <p:sldId id="483" r:id="rId2"/>
    <p:sldId id="675" r:id="rId3"/>
    <p:sldId id="661" r:id="rId4"/>
    <p:sldId id="663" r:id="rId5"/>
    <p:sldId id="664" r:id="rId6"/>
    <p:sldId id="665" r:id="rId7"/>
    <p:sldId id="666" r:id="rId8"/>
    <p:sldId id="667" r:id="rId9"/>
    <p:sldId id="668" r:id="rId10"/>
    <p:sldId id="669" r:id="rId11"/>
    <p:sldId id="670" r:id="rId12"/>
    <p:sldId id="671" r:id="rId13"/>
    <p:sldId id="672" r:id="rId14"/>
    <p:sldId id="673" r:id="rId15"/>
    <p:sldId id="486" r:id="rId16"/>
    <p:sldId id="651" r:id="rId17"/>
    <p:sldId id="652" r:id="rId18"/>
    <p:sldId id="662" r:id="rId19"/>
    <p:sldId id="653" r:id="rId20"/>
    <p:sldId id="654" r:id="rId21"/>
    <p:sldId id="656" r:id="rId22"/>
    <p:sldId id="657" r:id="rId23"/>
    <p:sldId id="593" r:id="rId24"/>
    <p:sldId id="624" r:id="rId25"/>
    <p:sldId id="628" r:id="rId26"/>
    <p:sldId id="591" r:id="rId27"/>
    <p:sldId id="674" r:id="rId28"/>
    <p:sldId id="598" r:id="rId29"/>
    <p:sldId id="599" r:id="rId30"/>
    <p:sldId id="600" r:id="rId31"/>
    <p:sldId id="660" r:id="rId32"/>
    <p:sldId id="601" r:id="rId33"/>
    <p:sldId id="602" r:id="rId34"/>
    <p:sldId id="603" r:id="rId35"/>
    <p:sldId id="604" r:id="rId36"/>
    <p:sldId id="605" r:id="rId37"/>
    <p:sldId id="606" r:id="rId38"/>
    <p:sldId id="607" r:id="rId39"/>
    <p:sldId id="609" r:id="rId40"/>
    <p:sldId id="610" r:id="rId41"/>
    <p:sldId id="611" r:id="rId42"/>
    <p:sldId id="613" r:id="rId43"/>
    <p:sldId id="614" r:id="rId44"/>
    <p:sldId id="615" r:id="rId45"/>
    <p:sldId id="616" r:id="rId46"/>
    <p:sldId id="617" r:id="rId47"/>
    <p:sldId id="618" r:id="rId48"/>
    <p:sldId id="659" r:id="rId49"/>
  </p:sldIdLst>
  <p:sldSz cx="9144000" cy="6858000" type="screen4x3"/>
  <p:notesSz cx="7102475" cy="9388475"/>
  <p:defaultTextStyle>
    <a:defPPr>
      <a:defRPr lang="en-US"/>
    </a:defPPr>
    <a:lvl1pPr algn="ctr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defRPr sz="30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defRPr sz="30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defRPr sz="30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defRPr sz="30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buClr>
        <a:schemeClr val="accent1"/>
      </a:buClr>
      <a:buSzPct val="65000"/>
      <a:buFont typeface="Wingdings" pitchFamily="2" charset="2"/>
      <a:defRPr sz="30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0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0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0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0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00"/>
    <a:srgbClr val="990033"/>
    <a:srgbClr val="336600"/>
    <a:srgbClr val="FFFF99"/>
    <a:srgbClr val="00CC66"/>
    <a:srgbClr val="000099"/>
    <a:srgbClr val="003399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0120" autoAdjust="0"/>
  </p:normalViewPr>
  <p:slideViewPr>
    <p:cSldViewPr>
      <p:cViewPr varScale="1">
        <p:scale>
          <a:sx n="57" d="100"/>
          <a:sy n="57" d="100"/>
        </p:scale>
        <p:origin x="1428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513" cy="468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64" tIns="46232" rIns="92464" bIns="46232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SzTx/>
              <a:buFontTx/>
              <a:buNone/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303" y="0"/>
            <a:ext cx="3078513" cy="468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64" tIns="46232" rIns="92464" bIns="46232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75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18525"/>
            <a:ext cx="3078513" cy="468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64" tIns="46232" rIns="92464" bIns="46232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SzTx/>
              <a:buFontTx/>
              <a:buNone/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75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303" y="8918525"/>
            <a:ext cx="3078513" cy="468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64" tIns="46232" rIns="92464" bIns="46232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D371E844-2E85-4E12-B2FB-1A974995AA03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390978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8513" cy="468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64" tIns="46232" rIns="92464" bIns="46232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SzTx/>
              <a:buFontTx/>
              <a:buNone/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303" y="0"/>
            <a:ext cx="3078513" cy="468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64" tIns="46232" rIns="92464" bIns="46232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4913" y="703263"/>
            <a:ext cx="4694237" cy="3521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5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17" y="4460765"/>
            <a:ext cx="5682644" cy="422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64" tIns="46232" rIns="92464" bIns="462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noProof="0"/>
              <a:t>Haga clic para modificar el estilo de texto del patrón</a:t>
            </a:r>
          </a:p>
          <a:p>
            <a:pPr lvl="1"/>
            <a:r>
              <a:rPr lang="es-CL" noProof="0"/>
              <a:t>Segundo nivel</a:t>
            </a:r>
          </a:p>
          <a:p>
            <a:pPr lvl="2"/>
            <a:r>
              <a:rPr lang="es-CL" noProof="0"/>
              <a:t>Tercer nivel</a:t>
            </a:r>
          </a:p>
          <a:p>
            <a:pPr lvl="3"/>
            <a:r>
              <a:rPr lang="es-CL" noProof="0"/>
              <a:t>Cuarto nivel</a:t>
            </a:r>
          </a:p>
          <a:p>
            <a:pPr lvl="4"/>
            <a:r>
              <a:rPr lang="es-CL" noProof="0"/>
              <a:t>Quinto nivel</a:t>
            </a:r>
          </a:p>
        </p:txBody>
      </p:sp>
      <p:sp>
        <p:nvSpPr>
          <p:cNvPr id="155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8525"/>
            <a:ext cx="3078513" cy="468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64" tIns="46232" rIns="92464" bIns="46232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SzTx/>
              <a:buFontTx/>
              <a:buNone/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55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303" y="8918525"/>
            <a:ext cx="3078513" cy="468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64" tIns="46232" rIns="92464" bIns="46232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2A420F42-3BF3-42F7-BE50-73352C6621AE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318530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AA6DC4-87A0-4CC2-91DB-4B5E105509F1}" type="slidenum">
              <a:rPr lang="es-CL"/>
              <a:pPr/>
              <a:t>1</a:t>
            </a:fld>
            <a:endParaRPr lang="es-CL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61657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49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s-CL" altLang="en-US"/>
              <a:t>Haga clic para cambiar el estilo de título	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s-CL" altLang="en-US"/>
              <a:t>Haga clic para modificar el estilo de subtítulo del patrón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CL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s-CL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C349E1E-935D-4B27-9701-F261800F9526}" type="slidenum">
              <a:rPr lang="es-CL" altLang="en-US"/>
              <a:pPr>
                <a:defRPr/>
              </a:pPr>
              <a:t>‹Nº›</a:t>
            </a:fld>
            <a:endParaRPr lang="es-CL" alt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E66C85-49A9-49B0-9C71-25F5045D8A58}" type="slidenum">
              <a:rPr lang="es-CL" altLang="en-US"/>
              <a:pPr>
                <a:defRPr/>
              </a:pPr>
              <a:t>‹Nº›</a:t>
            </a:fld>
            <a:endParaRPr lang="es-CL" alt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F92066-B34B-4783-B95A-CA592BAE12ED}" type="slidenum">
              <a:rPr lang="es-CL" altLang="en-US"/>
              <a:pPr>
                <a:defRPr/>
              </a:pPr>
              <a:t>‹Nº›</a:t>
            </a:fld>
            <a:endParaRPr lang="es-CL" altLang="en-US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es-E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B52E2C-FA64-4839-A1E0-6287A93D6148}" type="slidenum">
              <a:rPr lang="es-CL" altLang="en-US"/>
              <a:pPr>
                <a:defRPr/>
              </a:pPr>
              <a:t>‹Nº›</a:t>
            </a:fld>
            <a:endParaRPr lang="es-CL" alt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924F92-B2D0-47C3-A3FF-48C4402E628D}" type="slidenum">
              <a:rPr lang="es-CL" altLang="en-US"/>
              <a:pPr>
                <a:defRPr/>
              </a:pPr>
              <a:t>‹Nº›</a:t>
            </a:fld>
            <a:endParaRPr lang="es-CL" alt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597C5-8C76-4EB5-B974-FD10E4530052}" type="slidenum">
              <a:rPr lang="es-CL" altLang="en-US"/>
              <a:pPr>
                <a:defRPr/>
              </a:pPr>
              <a:t>‹Nº›</a:t>
            </a:fld>
            <a:endParaRPr lang="es-CL" alt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735A5A-F042-4C5E-B2CC-562910A6030A}" type="slidenum">
              <a:rPr lang="es-CL" altLang="en-US"/>
              <a:pPr>
                <a:defRPr/>
              </a:pPr>
              <a:t>‹Nº›</a:t>
            </a:fld>
            <a:endParaRPr lang="es-CL" alt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5F721-B5B7-4C8C-B151-E203D383DBC4}" type="slidenum">
              <a:rPr lang="es-CL" altLang="en-US"/>
              <a:pPr>
                <a:defRPr/>
              </a:pPr>
              <a:t>‹Nº›</a:t>
            </a:fld>
            <a:endParaRPr lang="es-CL" alt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677252-DE87-4C81-A92C-69BF19F7CA7C}" type="slidenum">
              <a:rPr lang="es-CL" altLang="en-US"/>
              <a:pPr>
                <a:defRPr/>
              </a:pPr>
              <a:t>‹Nº›</a:t>
            </a:fld>
            <a:endParaRPr lang="es-CL" alt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E244C4-1011-4BC6-AAAA-157094FFC1D7}" type="slidenum">
              <a:rPr lang="es-CL" altLang="en-US"/>
              <a:pPr>
                <a:defRPr/>
              </a:pPr>
              <a:t>‹Nº›</a:t>
            </a:fld>
            <a:endParaRPr lang="es-CL" alt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62975C-B4C6-498F-BB2C-2904A2BA2BC6}" type="slidenum">
              <a:rPr lang="es-CL" altLang="en-US"/>
              <a:pPr>
                <a:defRPr/>
              </a:pPr>
              <a:t>‹Nº›</a:t>
            </a:fld>
            <a:endParaRPr lang="es-CL" alt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AD3C3B-5296-43E4-A154-197F38AD7476}" type="slidenum">
              <a:rPr lang="es-CL" altLang="en-US"/>
              <a:pPr>
                <a:defRPr/>
              </a:pPr>
              <a:t>‹Nº›</a:t>
            </a:fld>
            <a:endParaRPr lang="es-CL" alt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n-US"/>
              <a:t>Haga clic para cambiar el estilo de título	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n-US"/>
              <a:t>Haga clic para modificar el estilo de texto del patrón</a:t>
            </a:r>
          </a:p>
          <a:p>
            <a:pPr lvl="1"/>
            <a:r>
              <a:rPr lang="es-CL" altLang="en-US"/>
              <a:t>Segundo nivel</a:t>
            </a:r>
          </a:p>
          <a:p>
            <a:pPr lvl="2"/>
            <a:r>
              <a:rPr lang="es-CL" altLang="en-US"/>
              <a:t>Tercer nivel</a:t>
            </a:r>
          </a:p>
          <a:p>
            <a:pPr lvl="3"/>
            <a:r>
              <a:rPr lang="es-CL" altLang="en-US"/>
              <a:t>Cuarto nivel</a:t>
            </a:r>
          </a:p>
          <a:p>
            <a:pPr lvl="4"/>
            <a:r>
              <a:rPr lang="es-CL" altLang="en-US"/>
              <a:t>Quinto nivel</a:t>
            </a:r>
          </a:p>
        </p:txBody>
      </p:sp>
      <p:sp>
        <p:nvSpPr>
          <p:cNvPr id="1484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SzTx/>
              <a:buFontTx/>
              <a:buNone/>
              <a:defRPr sz="1200" b="0" smtClean="0">
                <a:latin typeface="+mj-lt"/>
              </a:defRPr>
            </a:lvl1pPr>
          </a:lstStyle>
          <a:p>
            <a:pPr>
              <a:defRPr/>
            </a:pPr>
            <a:endParaRPr lang="es-CL" altLang="en-US"/>
          </a:p>
        </p:txBody>
      </p:sp>
      <p:sp>
        <p:nvSpPr>
          <p:cNvPr id="1484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 b="0" smtClean="0">
                <a:latin typeface="+mj-lt"/>
              </a:defRPr>
            </a:lvl1pPr>
          </a:lstStyle>
          <a:p>
            <a:pPr>
              <a:defRPr/>
            </a:pPr>
            <a:endParaRPr lang="es-CL" altLang="en-US"/>
          </a:p>
        </p:txBody>
      </p:sp>
      <p:sp>
        <p:nvSpPr>
          <p:cNvPr id="1484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 b="0" smtClean="0">
                <a:latin typeface="+mj-lt"/>
              </a:defRPr>
            </a:lvl1pPr>
          </a:lstStyle>
          <a:p>
            <a:pPr>
              <a:defRPr/>
            </a:pPr>
            <a:fld id="{D2394BB8-8F26-4E9A-BC3D-A876C310D7A5}" type="slidenum">
              <a:rPr lang="es-CL" altLang="en-US"/>
              <a:pPr>
                <a:defRPr/>
              </a:pPr>
              <a:t>‹Nº›</a:t>
            </a:fld>
            <a:endParaRPr lang="es-CL" altLang="en-US"/>
          </a:p>
        </p:txBody>
      </p:sp>
      <p:sp>
        <p:nvSpPr>
          <p:cNvPr id="148487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148488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8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8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2" grpId="0"/>
      <p:bldP spid="148483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8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848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48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48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8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848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48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48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8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848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48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48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8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848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48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48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848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848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4848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4848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Id5FUMYA6Lo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476375" y="1773238"/>
            <a:ext cx="6400800" cy="3938587"/>
          </a:xfrm>
          <a:noFill/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s-ES_tradnl" sz="3600" b="1" dirty="0">
                <a:solidFill>
                  <a:schemeClr val="tx2"/>
                </a:solidFill>
              </a:rPr>
              <a:t>Constructivismo, </a:t>
            </a:r>
          </a:p>
          <a:p>
            <a:pPr algn="ctr" eaLnBrk="1" hangingPunct="1">
              <a:lnSpc>
                <a:spcPct val="90000"/>
              </a:lnSpc>
            </a:pPr>
            <a:r>
              <a:rPr lang="es-ES_tradnl" sz="3600" b="1" dirty="0">
                <a:solidFill>
                  <a:schemeClr val="tx2"/>
                </a:solidFill>
              </a:rPr>
              <a:t>socio constructivismo </a:t>
            </a:r>
          </a:p>
          <a:p>
            <a:pPr algn="ctr" eaLnBrk="1" hangingPunct="1">
              <a:lnSpc>
                <a:spcPct val="90000"/>
              </a:lnSpc>
            </a:pPr>
            <a:r>
              <a:rPr lang="es-ES_tradnl" sz="3600" b="1" dirty="0">
                <a:solidFill>
                  <a:schemeClr val="tx2"/>
                </a:solidFill>
              </a:rPr>
              <a:t>y educación escolar</a:t>
            </a:r>
          </a:p>
          <a:p>
            <a:pPr eaLnBrk="1" hangingPunct="1">
              <a:lnSpc>
                <a:spcPct val="90000"/>
              </a:lnSpc>
            </a:pPr>
            <a:endParaRPr lang="es-CL" sz="1800" b="1" dirty="0"/>
          </a:p>
          <a:p>
            <a:pPr eaLnBrk="1" hangingPunct="1">
              <a:lnSpc>
                <a:spcPct val="90000"/>
              </a:lnSpc>
            </a:pPr>
            <a:endParaRPr lang="es-CL" sz="1800" b="1" dirty="0"/>
          </a:p>
          <a:p>
            <a:pPr eaLnBrk="1" hangingPunct="1">
              <a:lnSpc>
                <a:spcPct val="90000"/>
              </a:lnSpc>
            </a:pPr>
            <a:endParaRPr lang="es-CL" sz="1800" b="1" dirty="0"/>
          </a:p>
          <a:p>
            <a:pPr eaLnBrk="1" hangingPunct="1">
              <a:lnSpc>
                <a:spcPct val="90000"/>
              </a:lnSpc>
            </a:pPr>
            <a:endParaRPr lang="es-CL" sz="1800" b="1" dirty="0"/>
          </a:p>
          <a:p>
            <a:pPr algn="just" eaLnBrk="1" hangingPunct="1">
              <a:lnSpc>
                <a:spcPct val="90000"/>
              </a:lnSpc>
            </a:pPr>
            <a:endParaRPr lang="es-CL" sz="1800" b="1" dirty="0">
              <a:solidFill>
                <a:schemeClr val="tx2"/>
              </a:solidFill>
            </a:endParaRPr>
          </a:p>
        </p:txBody>
      </p:sp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1768475" y="3360738"/>
            <a:ext cx="86836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"/>
          </a:p>
        </p:txBody>
      </p:sp>
      <p:sp>
        <p:nvSpPr>
          <p:cNvPr id="1029" name="Rectangle 4"/>
          <p:cNvSpPr>
            <a:spLocks noChangeArrowheads="1"/>
          </p:cNvSpPr>
          <p:nvPr/>
        </p:nvSpPr>
        <p:spPr bwMode="auto">
          <a:xfrm>
            <a:off x="1768475" y="3360738"/>
            <a:ext cx="10287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s-ES"/>
          </a:p>
        </p:txBody>
      </p:sp>
      <p:sp>
        <p:nvSpPr>
          <p:cNvPr id="1030" name="Rectangle 5"/>
          <p:cNvSpPr>
            <a:spLocks noChangeArrowheads="1"/>
          </p:cNvSpPr>
          <p:nvPr/>
        </p:nvSpPr>
        <p:spPr bwMode="auto">
          <a:xfrm>
            <a:off x="1768475" y="4213225"/>
            <a:ext cx="201295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s-ES" sz="1100" b="0">
                <a:latin typeface="Times New Roman" pitchFamily="18" charset="0"/>
                <a:cs typeface="Times New Roman" pitchFamily="18" charset="0"/>
              </a:rPr>
              <a:t>		</a:t>
            </a:r>
            <a:endParaRPr lang="es-ES" sz="2400" b="0">
              <a:latin typeface="Times New Roman" pitchFamily="18" charset="0"/>
            </a:endParaRPr>
          </a:p>
        </p:txBody>
      </p:sp>
      <p:sp>
        <p:nvSpPr>
          <p:cNvPr id="1031" name="Rectangle 6"/>
          <p:cNvSpPr>
            <a:spLocks noChangeArrowheads="1"/>
          </p:cNvSpPr>
          <p:nvPr/>
        </p:nvSpPr>
        <p:spPr bwMode="auto">
          <a:xfrm>
            <a:off x="0" y="2800350"/>
            <a:ext cx="84455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tIns="152352" bIns="38088">
            <a:spAutoFit/>
          </a:bodyPr>
          <a:lstStyle/>
          <a:p>
            <a:endParaRPr lang="es-ES"/>
          </a:p>
        </p:txBody>
      </p:sp>
      <p:graphicFrame>
        <p:nvGraphicFramePr>
          <p:cNvPr id="1026" name="Object 7"/>
          <p:cNvGraphicFramePr>
            <a:graphicFrameLocks noChangeAspect="1"/>
          </p:cNvGraphicFramePr>
          <p:nvPr/>
        </p:nvGraphicFramePr>
        <p:xfrm>
          <a:off x="2195513" y="0"/>
          <a:ext cx="652462" cy="1196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3" name="Imagen" r:id="rId4" imgW="748810" imgH="1462976" progId="Word.Picture.8">
                  <p:embed/>
                </p:oleObj>
              </mc:Choice>
              <mc:Fallback>
                <p:oleObj name="Imagen" r:id="rId4" imgW="748810" imgH="1462976" progId="Word.Picture.8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513" y="0"/>
                        <a:ext cx="652462" cy="1196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5624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801701"/>
              </p:ext>
            </p:extLst>
          </p:nvPr>
        </p:nvGraphicFramePr>
        <p:xfrm>
          <a:off x="2051050" y="0"/>
          <a:ext cx="5759450" cy="1158240"/>
        </p:xfrm>
        <a:graphic>
          <a:graphicData uri="http://schemas.openxmlformats.org/drawingml/2006/table">
            <a:tbl>
              <a:tblPr/>
              <a:tblGrid>
                <a:gridCol w="844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1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138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s-ES" sz="2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MX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UNIVERSIDAD DE CHILE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FACULTAD DE CIENCIAS SOCIALES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Psicología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educacional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escolar 2020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35" name="Rectangle 15"/>
          <p:cNvSpPr>
            <a:spLocks noChangeArrowheads="1"/>
          </p:cNvSpPr>
          <p:nvPr/>
        </p:nvSpPr>
        <p:spPr bwMode="auto">
          <a:xfrm>
            <a:off x="0" y="3938588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spcBef>
                <a:spcPct val="0"/>
              </a:spcBef>
              <a:buClrTx/>
              <a:buSzTx/>
              <a:buFontTx/>
              <a:buNone/>
            </a:pPr>
            <a:endParaRPr lang="es-ES" sz="2400" b="0">
              <a:latin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/>
              <a:t>Las teorías asociacionistas en el pensamiento curricular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2400" dirty="0"/>
              <a:t>Énfasis en los estímulos:  Contenidos enseñados</a:t>
            </a:r>
          </a:p>
          <a:p>
            <a:pPr>
              <a:buFont typeface="Wingdings" pitchFamily="2" charset="2"/>
              <a:buNone/>
            </a:pPr>
            <a:endParaRPr lang="es-ES" sz="2400" dirty="0"/>
          </a:p>
          <a:p>
            <a:r>
              <a:rPr lang="es-ES" sz="2400" dirty="0"/>
              <a:t>Partición, programación y secuenciación de Contenidos escolares.</a:t>
            </a:r>
          </a:p>
          <a:p>
            <a:endParaRPr lang="es-ES" sz="2400" dirty="0"/>
          </a:p>
          <a:p>
            <a:r>
              <a:rPr lang="es-ES" sz="2400" dirty="0"/>
              <a:t>Aprendizaje repetitivo y memorístico (asociaciones por contigüidad)</a:t>
            </a:r>
          </a:p>
          <a:p>
            <a:pPr>
              <a:buFont typeface="Wingdings" pitchFamily="2" charset="2"/>
              <a:buNone/>
            </a:pPr>
            <a:endParaRPr lang="es-ES" sz="2400" dirty="0"/>
          </a:p>
          <a:p>
            <a:r>
              <a:rPr lang="es-ES" sz="2400" dirty="0"/>
              <a:t>Reforzamiento y castigo de conductas .</a:t>
            </a:r>
          </a:p>
          <a:p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808323928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sz="2400"/>
              <a:t>TRADICION CONSTRUCTIVISTA DEL CONOCIMIENTO</a:t>
            </a:r>
            <a:endParaRPr lang="es-ES" sz="240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  <a:buNone/>
            </a:pPr>
            <a:r>
              <a:rPr lang="es-CL" sz="1800" dirty="0"/>
              <a:t>1. Tradición epistemológica</a:t>
            </a:r>
          </a:p>
          <a:p>
            <a:pPr>
              <a:lnSpc>
                <a:spcPct val="80000"/>
              </a:lnSpc>
            </a:pPr>
            <a:r>
              <a:rPr lang="es-CL" sz="1800" dirty="0"/>
              <a:t>Kant: Esquemas y Categorías que impone la razón para conocer los fenómenos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s-CL" sz="1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s-CL" sz="1800" dirty="0"/>
              <a:t>2. Naturaleza del conocimiento:</a:t>
            </a:r>
          </a:p>
          <a:p>
            <a:pPr>
              <a:lnSpc>
                <a:spcPct val="80000"/>
              </a:lnSpc>
            </a:pPr>
            <a:r>
              <a:rPr lang="es-ES" sz="1800" dirty="0"/>
              <a:t>Lo real, en alguna medida, es un constructo de la mente. 	</a:t>
            </a:r>
            <a:endParaRPr lang="es-CL" sz="1800" dirty="0"/>
          </a:p>
          <a:p>
            <a:pPr>
              <a:lnSpc>
                <a:spcPct val="80000"/>
              </a:lnSpc>
            </a:pPr>
            <a:r>
              <a:rPr lang="es-CL" sz="1800" dirty="0"/>
              <a:t>El  sujeto modifica la realidad al conocerla, al imponerle sus categorías y distinciones.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s-CL" sz="1800" dirty="0"/>
          </a:p>
          <a:p>
            <a:pPr>
              <a:lnSpc>
                <a:spcPct val="90000"/>
              </a:lnSpc>
              <a:buNone/>
            </a:pPr>
            <a:r>
              <a:rPr lang="es-ES" sz="1800" dirty="0"/>
              <a:t>3. La Naturaleza del que aprende:</a:t>
            </a:r>
          </a:p>
          <a:p>
            <a:pPr>
              <a:lnSpc>
                <a:spcPct val="90000"/>
              </a:lnSpc>
              <a:buNone/>
            </a:pPr>
            <a:endParaRPr lang="es-ES" sz="1800" dirty="0"/>
          </a:p>
          <a:p>
            <a:pPr>
              <a:lnSpc>
                <a:spcPct val="90000"/>
              </a:lnSpc>
            </a:pPr>
            <a:r>
              <a:rPr lang="es-ES" sz="1800" dirty="0"/>
              <a:t>La mente humana como constructora de realidad</a:t>
            </a:r>
          </a:p>
          <a:p>
            <a:pPr>
              <a:lnSpc>
                <a:spcPct val="90000"/>
              </a:lnSpc>
            </a:pPr>
            <a:r>
              <a:rPr lang="es-ES" sz="1800" dirty="0"/>
              <a:t>La mente humana como construcción social.</a:t>
            </a:r>
          </a:p>
          <a:p>
            <a:pPr>
              <a:lnSpc>
                <a:spcPct val="90000"/>
              </a:lnSpc>
            </a:pPr>
            <a:endParaRPr lang="es-E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s-CL" sz="1800" dirty="0"/>
              <a:t>4. La naturaleza del proceso de Aprendizaje:</a:t>
            </a:r>
          </a:p>
          <a:p>
            <a:pPr>
              <a:lnSpc>
                <a:spcPct val="90000"/>
              </a:lnSpc>
            </a:pPr>
            <a:r>
              <a:rPr lang="es-ES" sz="1800" dirty="0"/>
              <a:t>Reestructuración de estructuras de sentido.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s-CL" sz="18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s-CL" sz="1800" dirty="0"/>
          </a:p>
          <a:p>
            <a:pPr>
              <a:lnSpc>
                <a:spcPct val="80000"/>
              </a:lnSpc>
            </a:pP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296285448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8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8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8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80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80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80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80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80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80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80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80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80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80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80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80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80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80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80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s-MX" sz="2800" b="1"/>
              <a:t>Principales diferencias entre las explicaciones asociacionistas y constructivistas del aprendizaje</a:t>
            </a:r>
            <a:br>
              <a:rPr lang="es-MX" sz="3800" b="1"/>
            </a:br>
            <a:endParaRPr lang="es-ES" sz="3800" b="1"/>
          </a:p>
        </p:txBody>
      </p:sp>
      <p:graphicFrame>
        <p:nvGraphicFramePr>
          <p:cNvPr id="463875" name="Group 3"/>
          <p:cNvGraphicFramePr>
            <a:graphicFrameLocks noGrp="1"/>
          </p:cNvGraphicFramePr>
          <p:nvPr>
            <p:ph idx="1"/>
          </p:nvPr>
        </p:nvGraphicFramePr>
        <p:xfrm>
          <a:off x="468313" y="1412875"/>
          <a:ext cx="8229600" cy="4760976"/>
        </p:xfrm>
        <a:graphic>
          <a:graphicData uri="http://schemas.openxmlformats.org/drawingml/2006/table">
            <a:tbl>
              <a:tblPr/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s-ES" sz="2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CONCEPCIÓN ASOCIACIONISTA</a:t>
                      </a:r>
                      <a:r>
                        <a:rPr kumimoji="0" lang="es-E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CONCEPCIÓN CONSTRUCTIVISTA</a:t>
                      </a:r>
                      <a:r>
                        <a:rPr kumimoji="0" lang="es-E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6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FOCO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s-E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CONTENIDOS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PROCESOS DE PENSAMIENTO</a:t>
                      </a:r>
                      <a:r>
                        <a:rPr kumimoji="0" lang="es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MECANISMO DE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APRENDIZAJE</a:t>
                      </a:r>
                      <a:endParaRPr kumimoji="0" lang="es-E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ASOCIACIÓN DE ELEMENTOS </a:t>
                      </a:r>
                      <a:endParaRPr kumimoji="0" lang="es-E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REESTRUCTURACION </a:t>
                      </a:r>
                      <a:endParaRPr kumimoji="0" lang="es-MX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DE SENTIDOS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ENFOQUE</a:t>
                      </a:r>
                      <a:endParaRPr kumimoji="0" lang="es-E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s-E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PEQUEÑAS UNIDADES DE INFORMACIÓN</a:t>
                      </a:r>
                      <a:endParaRPr kumimoji="0" lang="es-E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HOLISMO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TOTALIDADES</a:t>
                      </a:r>
                      <a:r>
                        <a:rPr kumimoji="0" lang="es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1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ROL DEL SUJETO</a:t>
                      </a:r>
                      <a:endParaRPr kumimoji="0" lang="es-E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PASIVO - REPRODCUTOR</a:t>
                      </a:r>
                      <a:r>
                        <a:rPr kumimoji="0" lang="es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ACTIVO - PRODUCTIVO</a:t>
                      </a:r>
                      <a:endParaRPr kumimoji="0" lang="es-E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2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NATURALEZA DEL CAMBIO</a:t>
                      </a:r>
                      <a:endParaRPr kumimoji="0" lang="es-E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CUANTITATIVA</a:t>
                      </a:r>
                      <a:r>
                        <a:rPr kumimoji="0" lang="es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CUALITATIVA</a:t>
                      </a:r>
                      <a:r>
                        <a:rPr kumimoji="0" lang="es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7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ORIGEN DEL CAMBIO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es-E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EXTERNO</a:t>
                      </a:r>
                      <a:r>
                        <a:rPr kumimoji="0" lang="es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es-MX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INTERNO</a:t>
                      </a:r>
                      <a:r>
                        <a:rPr kumimoji="0" lang="es-E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676982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700213"/>
            <a:ext cx="8715375" cy="2300287"/>
          </a:xfrm>
        </p:spPr>
        <p:txBody>
          <a:bodyPr/>
          <a:lstStyle/>
          <a:p>
            <a:pPr marL="457200" lvl="1" indent="-11113" algn="ctr" eaLnBrk="1" hangingPunct="1">
              <a:buFont typeface="Wingdings" pitchFamily="2" charset="2"/>
              <a:buNone/>
            </a:pPr>
            <a:r>
              <a:rPr lang="es-CL" sz="3600" b="1" dirty="0">
                <a:solidFill>
                  <a:schemeClr val="tx2"/>
                </a:solidFill>
              </a:rPr>
              <a:t>¿Es posible la integración de estas explicaciones? (Pozo, 1996)</a:t>
            </a:r>
          </a:p>
          <a:p>
            <a:pPr marL="1106488" lvl="1" indent="-660400" algn="just" eaLnBrk="1" hangingPunct="1">
              <a:buFont typeface="Wingdings" pitchFamily="2" charset="2"/>
              <a:buAutoNum type="romanUcPeriod"/>
            </a:pPr>
            <a:endParaRPr lang="es-CL" sz="3600" dirty="0">
              <a:solidFill>
                <a:schemeClr val="tx2"/>
              </a:solidFill>
            </a:endParaRPr>
          </a:p>
          <a:p>
            <a:pPr marL="1106488" lvl="1" indent="-660400" algn="just" eaLnBrk="1" hangingPunct="1">
              <a:buFont typeface="Wingdings" pitchFamily="2" charset="2"/>
              <a:buAutoNum type="romanUcPeriod"/>
            </a:pPr>
            <a:endParaRPr lang="es-CL" dirty="0">
              <a:solidFill>
                <a:schemeClr val="tx2"/>
              </a:solidFill>
            </a:endParaRPr>
          </a:p>
          <a:p>
            <a:pPr marL="762000" indent="-762000" algn="just" eaLnBrk="1" hangingPunct="1">
              <a:buFont typeface="Wingdings" pitchFamily="2" charset="2"/>
              <a:buNone/>
            </a:pPr>
            <a:endParaRPr lang="es-ES" sz="2600" dirty="0">
              <a:solidFill>
                <a:schemeClr val="tx2"/>
              </a:solidFill>
            </a:endParaRPr>
          </a:p>
          <a:p>
            <a:pPr marL="762000" indent="-762000" algn="just" eaLnBrk="1" hangingPunct="1">
              <a:buFont typeface="Wingdings" pitchFamily="2" charset="2"/>
              <a:buNone/>
            </a:pPr>
            <a:endParaRPr lang="es-CL" sz="2800" dirty="0">
              <a:solidFill>
                <a:schemeClr val="tx2"/>
              </a:solidFill>
            </a:endParaRPr>
          </a:p>
          <a:p>
            <a:pPr marL="762000" indent="-762000" algn="just" eaLnBrk="1" hangingPunct="1">
              <a:buFont typeface="Wingdings" pitchFamily="2" charset="2"/>
              <a:buNone/>
            </a:pPr>
            <a:endParaRPr lang="es-ES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408080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sz="4000" b="1" dirty="0"/>
              <a:t>No y Sí</a:t>
            </a:r>
            <a:endParaRPr lang="es-ES" sz="4000" b="1" dirty="0"/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just">
              <a:lnSpc>
                <a:spcPct val="80000"/>
              </a:lnSpc>
            </a:pPr>
            <a:r>
              <a:rPr lang="es-CL" sz="2000" dirty="0"/>
              <a:t>En términos epistemológicos, al menos en ciencias de la educación, el paradigma constructivista resulta, hasta ahora irrefutable.</a:t>
            </a:r>
          </a:p>
          <a:p>
            <a:pPr marL="0" indent="0" algn="just">
              <a:lnSpc>
                <a:spcPct val="80000"/>
              </a:lnSpc>
              <a:buNone/>
            </a:pPr>
            <a:endParaRPr lang="es-CL" sz="2000" dirty="0"/>
          </a:p>
          <a:p>
            <a:pPr marL="609600" indent="-609600" algn="just">
              <a:lnSpc>
                <a:spcPct val="80000"/>
              </a:lnSpc>
            </a:pPr>
            <a:r>
              <a:rPr lang="es-CL" sz="2000" dirty="0"/>
              <a:t>Si bien todo conocimiento es una construcción, no todo aprendizaje será necesariamente constructivo (por reestructuración). </a:t>
            </a:r>
          </a:p>
          <a:p>
            <a:pPr marL="0" indent="0" algn="just">
              <a:lnSpc>
                <a:spcPct val="80000"/>
              </a:lnSpc>
              <a:buNone/>
            </a:pPr>
            <a:endParaRPr lang="es-CL" sz="2000" dirty="0"/>
          </a:p>
          <a:p>
            <a:pPr marL="609600" indent="-609600" algn="just">
              <a:lnSpc>
                <a:spcPct val="80000"/>
              </a:lnSpc>
            </a:pPr>
            <a:r>
              <a:rPr lang="es-CL" sz="2000" dirty="0"/>
              <a:t>Confusión entre el nivel epistemológico (naturaleza del conocimiento) y psicológico (procesos de aprendizaje y adquisición de conocimientos).</a:t>
            </a: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None/>
            </a:pPr>
            <a:endParaRPr lang="es-CL" sz="2000" dirty="0"/>
          </a:p>
          <a:p>
            <a:pPr marL="609600" indent="-609600" algn="just">
              <a:lnSpc>
                <a:spcPct val="80000"/>
              </a:lnSpc>
            </a:pPr>
            <a:r>
              <a:rPr lang="es-CL" sz="2000" dirty="0"/>
              <a:t>Asociar y construir pueden ser formas complementarias de Aprender. Lo complejo se construye, lo simple se asocia.</a:t>
            </a:r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None/>
            </a:pPr>
            <a:endParaRPr lang="es-CL" sz="2000" dirty="0"/>
          </a:p>
          <a:p>
            <a:pPr marL="609600" indent="-609600" algn="just">
              <a:lnSpc>
                <a:spcPct val="80000"/>
              </a:lnSpc>
            </a:pPr>
            <a:endParaRPr lang="es-CL" sz="2000" dirty="0"/>
          </a:p>
          <a:p>
            <a:pPr marL="609600" indent="-609600" algn="just">
              <a:lnSpc>
                <a:spcPct val="80000"/>
              </a:lnSpc>
            </a:pPr>
            <a:endParaRPr lang="es-CL" sz="2000" dirty="0"/>
          </a:p>
          <a:p>
            <a:pPr marL="609600" indent="-609600" algn="just">
              <a:lnSpc>
                <a:spcPct val="80000"/>
              </a:lnSpc>
              <a:buFont typeface="Wingdings" pitchFamily="2" charset="2"/>
              <a:buNone/>
            </a:pPr>
            <a:r>
              <a:rPr lang="es-CL" sz="2000" dirty="0"/>
              <a:t> 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224634797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9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9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9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90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90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90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700213"/>
            <a:ext cx="8715375" cy="2300287"/>
          </a:xfrm>
        </p:spPr>
        <p:txBody>
          <a:bodyPr/>
          <a:lstStyle/>
          <a:p>
            <a:pPr marL="1106488" lvl="1" indent="-660400" algn="ctr" eaLnBrk="1" hangingPunct="1">
              <a:buNone/>
            </a:pPr>
            <a:r>
              <a:rPr lang="es-ES" sz="3600" b="1" dirty="0">
                <a:solidFill>
                  <a:schemeClr val="tx2"/>
                </a:solidFill>
              </a:rPr>
              <a:t>II. Elementos centrales del constructivismo en educación escolar</a:t>
            </a:r>
          </a:p>
          <a:p>
            <a:pPr marL="1106488" lvl="1" indent="-660400" algn="ctr" eaLnBrk="1" hangingPunct="1">
              <a:buFont typeface="Wingdings" pitchFamily="2" charset="2"/>
              <a:buNone/>
            </a:pPr>
            <a:endParaRPr lang="es-CL" sz="3600" b="1" dirty="0">
              <a:solidFill>
                <a:schemeClr val="tx2"/>
              </a:solidFill>
            </a:endParaRPr>
          </a:p>
          <a:p>
            <a:pPr marL="1106488" lvl="1" indent="-660400" algn="just" eaLnBrk="1" hangingPunct="1">
              <a:buFont typeface="Wingdings" pitchFamily="2" charset="2"/>
              <a:buAutoNum type="romanUcPeriod"/>
            </a:pPr>
            <a:endParaRPr lang="es-CL" sz="3600" dirty="0">
              <a:solidFill>
                <a:schemeClr val="tx2"/>
              </a:solidFill>
            </a:endParaRPr>
          </a:p>
          <a:p>
            <a:pPr marL="1106488" lvl="1" indent="-660400" algn="just" eaLnBrk="1" hangingPunct="1">
              <a:buFont typeface="Wingdings" pitchFamily="2" charset="2"/>
              <a:buAutoNum type="romanUcPeriod"/>
            </a:pPr>
            <a:endParaRPr lang="es-CL" dirty="0">
              <a:solidFill>
                <a:schemeClr val="tx2"/>
              </a:solidFill>
            </a:endParaRPr>
          </a:p>
          <a:p>
            <a:pPr marL="762000" indent="-762000" algn="just" eaLnBrk="1" hangingPunct="1">
              <a:buFont typeface="Wingdings" pitchFamily="2" charset="2"/>
              <a:buNone/>
            </a:pPr>
            <a:endParaRPr lang="es-ES" sz="2600" dirty="0">
              <a:solidFill>
                <a:schemeClr val="tx2"/>
              </a:solidFill>
            </a:endParaRPr>
          </a:p>
          <a:p>
            <a:pPr marL="762000" indent="-762000" algn="just" eaLnBrk="1" hangingPunct="1">
              <a:buFont typeface="Wingdings" pitchFamily="2" charset="2"/>
              <a:buNone/>
            </a:pPr>
            <a:endParaRPr lang="es-CL" sz="2800" dirty="0">
              <a:solidFill>
                <a:schemeClr val="tx2"/>
              </a:solidFill>
            </a:endParaRPr>
          </a:p>
          <a:p>
            <a:pPr marL="762000" indent="-762000" algn="just" eaLnBrk="1" hangingPunct="1">
              <a:buFont typeface="Wingdings" pitchFamily="2" charset="2"/>
              <a:buNone/>
            </a:pPr>
            <a:endParaRPr lang="es-ES" sz="28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s-ES_tradnl" sz="3600" b="1"/>
              <a:t>Frases típicas del “constructivismo” en educación</a:t>
            </a:r>
            <a:br>
              <a:rPr lang="es-ES_tradnl" sz="3600" b="1"/>
            </a:br>
            <a:endParaRPr lang="es-ES" sz="3600" b="1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s-MX" sz="2600" b="1"/>
              <a:t>Construir conocimiento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600" b="1"/>
          </a:p>
          <a:p>
            <a:pPr eaLnBrk="1" hangingPunct="1">
              <a:lnSpc>
                <a:spcPct val="80000"/>
              </a:lnSpc>
            </a:pPr>
            <a:r>
              <a:rPr lang="es-MX" sz="2600" b="1"/>
              <a:t>Aprender a aprender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600" b="1"/>
          </a:p>
          <a:p>
            <a:pPr eaLnBrk="1" hangingPunct="1">
              <a:lnSpc>
                <a:spcPct val="80000"/>
              </a:lnSpc>
            </a:pPr>
            <a:r>
              <a:rPr lang="es-MX" sz="2600" b="1"/>
              <a:t>Enseñar a prensar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600" b="1"/>
          </a:p>
          <a:p>
            <a:pPr eaLnBrk="1" hangingPunct="1">
              <a:lnSpc>
                <a:spcPct val="80000"/>
              </a:lnSpc>
            </a:pPr>
            <a:r>
              <a:rPr lang="es-MX" sz="2600" b="1"/>
              <a:t>Desarrollar la meta cognición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600" b="1"/>
          </a:p>
          <a:p>
            <a:pPr eaLnBrk="1" hangingPunct="1">
              <a:lnSpc>
                <a:spcPct val="80000"/>
              </a:lnSpc>
            </a:pPr>
            <a:r>
              <a:rPr lang="es-MX" sz="2600" b="1"/>
              <a:t>Aprendizaje significativo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2600" b="1"/>
          </a:p>
          <a:p>
            <a:pPr eaLnBrk="1" hangingPunct="1">
              <a:lnSpc>
                <a:spcPct val="80000"/>
              </a:lnSpc>
            </a:pPr>
            <a:r>
              <a:rPr lang="es-MX" sz="2600" b="1"/>
              <a:t>Aprendizaje cooperativo</a:t>
            </a:r>
            <a:endParaRPr lang="es-ES" sz="2600" b="1"/>
          </a:p>
        </p:txBody>
      </p:sp>
    </p:spTree>
    <p:extLst>
      <p:ext uri="{BB962C8B-B14F-4D97-AF65-F5344CB8AC3E}">
        <p14:creationId xmlns:p14="http://schemas.microsoft.com/office/powerpoint/2010/main" val="269350223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s-ES" sz="2800" b="1"/>
              <a:t>Constructivismo y educación: la concepción constructivista de la enseñanza y el aprendizaje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sz="1800" dirty="0"/>
              <a:t>1. La cantidad y calidad de los aprendizajes significativos depende del DESARROLLO DE LOS ESQUEMAS Y ESTRUCTURAS COGNITVAS de los alumnos.</a:t>
            </a:r>
          </a:p>
          <a:p>
            <a:pPr marL="571500" indent="-57150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sz="1800" dirty="0"/>
          </a:p>
          <a:p>
            <a:pPr marL="571500" indent="-571500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sz="1800" dirty="0"/>
              <a:t>2. La cantidad y calidad de los aprendizajes significativos depende de los CONOCIMIENTOS PREVIOS PERTINENTES y LOS INTERESES, MOTIVACIONES, ACTITUDES Y EXPECTATIVAS con las que participa el alumno en la actividad de aprendizaje.</a:t>
            </a:r>
          </a:p>
          <a:p>
            <a:pPr marL="571500" indent="-57150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sz="1800" dirty="0"/>
          </a:p>
          <a:p>
            <a:pPr marL="571500" indent="-571500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sz="1800" dirty="0"/>
              <a:t>3. Ambos aspectos constituyen el ESTADO INICIAL de los alumnos que se deben tomar en cuenta.</a:t>
            </a:r>
          </a:p>
          <a:p>
            <a:pPr marL="571500" indent="-57150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sz="1800" dirty="0"/>
          </a:p>
          <a:p>
            <a:pPr marL="571500" indent="-571500" algn="just" eaLnBrk="1" hangingPunct="1">
              <a:lnSpc>
                <a:spcPct val="90000"/>
              </a:lnSpc>
              <a:buNone/>
            </a:pPr>
            <a:r>
              <a:rPr lang="es-ES" sz="1800" dirty="0"/>
              <a:t>4. Estructura mental del alumnos. CONJUNTO DE ESQUEMAS DE CONOCIMIENTO INTERRELACIONADOS. Educación: revisión, modificación y construcción de nuevos esquemas de conocimiento.</a:t>
            </a:r>
          </a:p>
          <a:p>
            <a:pPr marL="571500" indent="-57150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19733003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s-ES" sz="2800" b="1"/>
              <a:t>Constructivismo y educación: la concepción constructivista de la enseñanza y el aprendizaje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 algn="just" eaLnBrk="1" hangingPunct="1">
              <a:lnSpc>
                <a:spcPct val="90000"/>
              </a:lnSpc>
              <a:buNone/>
            </a:pPr>
            <a:endParaRPr lang="es-CL" sz="2200" dirty="0"/>
          </a:p>
          <a:p>
            <a:pPr marL="571500" indent="-571500" algn="just" eaLnBrk="1" hangingPunct="1">
              <a:lnSpc>
                <a:spcPct val="90000"/>
              </a:lnSpc>
              <a:buNone/>
            </a:pPr>
            <a:r>
              <a:rPr lang="es-CL" sz="2200" dirty="0"/>
              <a:t>5. Equilibrio – desequilibrio – restablecimiento del equilibrio.</a:t>
            </a:r>
          </a:p>
          <a:p>
            <a:pPr marL="571500" indent="-571500" algn="just" eaLnBrk="1" hangingPunct="1">
              <a:lnSpc>
                <a:spcPct val="90000"/>
              </a:lnSpc>
              <a:buNone/>
            </a:pPr>
            <a:endParaRPr lang="es-CL" sz="2200" dirty="0"/>
          </a:p>
          <a:p>
            <a:pPr marL="571500" indent="-571500" algn="just" eaLnBrk="1" hangingPunct="1">
              <a:lnSpc>
                <a:spcPct val="90000"/>
              </a:lnSpc>
              <a:buNone/>
            </a:pPr>
            <a:r>
              <a:rPr lang="es-CL" sz="2200" dirty="0"/>
              <a:t>6. Las fases del equilibrio generan a menudo en el alumnos momentos de CONFUSIÓN INCOMPRENSIÓN Y ERRORES. Momentos vitales del aprendizaje.</a:t>
            </a:r>
          </a:p>
          <a:p>
            <a:pPr marL="571500" indent="-57150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28328270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s-ES" sz="2800" b="1"/>
              <a:t>Constructivismo y educación: la concepción constructivista de la enseñanza y el aprendizaje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60" y="1417638"/>
            <a:ext cx="8229600" cy="4530725"/>
          </a:xfrm>
        </p:spPr>
        <p:txBody>
          <a:bodyPr/>
          <a:lstStyle/>
          <a:p>
            <a:pPr marL="571500" indent="-571500" algn="just" eaLnBrk="1" hangingPunct="1">
              <a:lnSpc>
                <a:spcPct val="80000"/>
              </a:lnSpc>
              <a:buNone/>
            </a:pPr>
            <a:r>
              <a:rPr lang="es-ES" sz="1600" dirty="0"/>
              <a:t>7. Una clave del aprendizaje escolar no está en la cantidad de contenidos sino en el grado de SIGNIFICATIVIDAD con el que los alumnos lo aprenden. </a:t>
            </a:r>
            <a:r>
              <a:rPr lang="es-ES" sz="1600" u="sng" dirty="0"/>
              <a:t>Significatividad</a:t>
            </a:r>
            <a:r>
              <a:rPr lang="es-ES" sz="1600" dirty="0"/>
              <a:t>: cantidad y tipo de relaciones del contenido con los conocimientos y experiencias previas.</a:t>
            </a:r>
          </a:p>
          <a:p>
            <a:pPr marL="571500" indent="-571500"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es-ES" sz="1600" dirty="0"/>
          </a:p>
          <a:p>
            <a:pPr marL="571500" indent="-57150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ES" sz="1600" dirty="0"/>
              <a:t>8. APRENDIZAJE SIGNIFICATIVO: dos condiciones esenciales. </a:t>
            </a:r>
            <a:endParaRPr lang="es-ES" sz="1600" u="sng" dirty="0"/>
          </a:p>
          <a:p>
            <a:pPr marL="571500" indent="-571500" algn="just" eaLnBrk="1" hangingPunct="1">
              <a:lnSpc>
                <a:spcPct val="80000"/>
              </a:lnSpc>
            </a:pPr>
            <a:r>
              <a:rPr lang="es-ES" sz="1600" u="sng" dirty="0"/>
              <a:t>Contenido potencialmente significativo</a:t>
            </a:r>
            <a:r>
              <a:rPr lang="es-ES" sz="1600" dirty="0"/>
              <a:t>: Lógico (portador de significados) Psicológico (en la estructura mental del alumno debe haber elementos  relacionables  de forma sustantiva y no arbitraria con el contenido)</a:t>
            </a:r>
            <a:endParaRPr lang="es-ES" sz="1600" u="sng" dirty="0"/>
          </a:p>
          <a:p>
            <a:pPr marL="571500" indent="-571500" algn="just" eaLnBrk="1" hangingPunct="1">
              <a:lnSpc>
                <a:spcPct val="80000"/>
              </a:lnSpc>
            </a:pPr>
            <a:r>
              <a:rPr lang="es-ES" sz="1600" u="sng" dirty="0"/>
              <a:t>Disposición favorable: </a:t>
            </a:r>
            <a:r>
              <a:rPr lang="es-ES" sz="1600" dirty="0"/>
              <a:t> para la realización de aprendizajes significativos en el alumno</a:t>
            </a:r>
          </a:p>
          <a:p>
            <a:pPr marL="0" indent="0" algn="just" eaLnBrk="1" hangingPunct="1">
              <a:lnSpc>
                <a:spcPct val="80000"/>
              </a:lnSpc>
              <a:buNone/>
            </a:pPr>
            <a:endParaRPr lang="es-ES" sz="1600" dirty="0"/>
          </a:p>
          <a:p>
            <a:pPr marL="571500" indent="-571500" algn="just" eaLnBrk="1" hangingPunct="1">
              <a:lnSpc>
                <a:spcPct val="80000"/>
              </a:lnSpc>
              <a:buNone/>
            </a:pPr>
            <a:r>
              <a:rPr lang="es-ES" sz="1600" dirty="0"/>
              <a:t>9. La disposición del alumno para realizar aprendizajes significativos  está estrechamente relacionada con el SENTIDO que el alumno le atribuye a los contenidos. También con componentes motivacionales, afectivos y relacionales.</a:t>
            </a:r>
          </a:p>
          <a:p>
            <a:pPr marL="571500" indent="-571500" algn="just" eaLnBrk="1" hangingPunct="1">
              <a:lnSpc>
                <a:spcPct val="80000"/>
              </a:lnSpc>
              <a:buNone/>
            </a:pPr>
            <a:endParaRPr lang="es-ES" sz="1600" dirty="0"/>
          </a:p>
          <a:p>
            <a:pPr marL="571500" indent="-571500" algn="just" eaLnBrk="1" hangingPunct="1">
              <a:lnSpc>
                <a:spcPct val="80000"/>
              </a:lnSpc>
              <a:buNone/>
            </a:pPr>
            <a:r>
              <a:rPr lang="es-ES" sz="1600" dirty="0"/>
              <a:t>10. Significatividad del aprendizaje escolar está directamente relacionada con su FUNCIONALIDAD, posibilidad de utilizar los aprendizajes.</a:t>
            </a:r>
            <a:r>
              <a:rPr lang="es-CL" sz="1600" dirty="0"/>
              <a:t> </a:t>
            </a:r>
          </a:p>
          <a:p>
            <a:pPr marL="571500" indent="-571500" algn="just" eaLnBrk="1" hangingPunct="1">
              <a:lnSpc>
                <a:spcPct val="80000"/>
              </a:lnSpc>
              <a:buNone/>
            </a:pPr>
            <a:endParaRPr lang="es-CL" sz="1600" dirty="0"/>
          </a:p>
          <a:p>
            <a:pPr marL="571500" indent="-571500" algn="just" eaLnBrk="1" hangingPunct="1">
              <a:lnSpc>
                <a:spcPct val="80000"/>
              </a:lnSpc>
            </a:pPr>
            <a:endParaRPr lang="es-ES" sz="1600" dirty="0"/>
          </a:p>
          <a:p>
            <a:pPr marL="571500" indent="-571500"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11778589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277813"/>
            <a:ext cx="8640960" cy="630237"/>
          </a:xfrm>
        </p:spPr>
        <p:txBody>
          <a:bodyPr/>
          <a:lstStyle/>
          <a:p>
            <a:pPr eaLnBrk="1" hangingPunct="1"/>
            <a:r>
              <a:rPr lang="es-CL" sz="2600" b="1" dirty="0"/>
              <a:t> Constructivismo, socio constructivismo y educación escolar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1196752"/>
            <a:ext cx="8446393" cy="4602138"/>
          </a:xfrm>
        </p:spPr>
        <p:txBody>
          <a:bodyPr/>
          <a:lstStyle/>
          <a:p>
            <a:pPr marL="1106488" lvl="1" indent="-660400" algn="just" eaLnBrk="1" hangingPunct="1">
              <a:buFont typeface="Wingdings" pitchFamily="2" charset="2"/>
              <a:buAutoNum type="romanUcPeriod"/>
            </a:pPr>
            <a:r>
              <a:rPr lang="es-CL" sz="2800" dirty="0">
                <a:latin typeface="+mj-lt"/>
              </a:rPr>
              <a:t>Las dos grandes tradiciones explicativas del aprendizaje y la construcción de conocimiento escolar. </a:t>
            </a:r>
          </a:p>
          <a:p>
            <a:pPr marL="1106488" lvl="1" indent="-660400" algn="just" eaLnBrk="1" hangingPunct="1">
              <a:buFont typeface="Wingdings" pitchFamily="2" charset="2"/>
              <a:buAutoNum type="romanUcPeriod"/>
            </a:pPr>
            <a:endParaRPr lang="es-CL" sz="2800" dirty="0">
              <a:latin typeface="+mj-lt"/>
            </a:endParaRPr>
          </a:p>
          <a:p>
            <a:pPr marL="1106488" lvl="1" indent="-660400" algn="just" eaLnBrk="1" hangingPunct="1">
              <a:buFont typeface="Wingdings" pitchFamily="2" charset="2"/>
              <a:buAutoNum type="romanUcPeriod"/>
            </a:pPr>
            <a:r>
              <a:rPr lang="es-CL" sz="2800" dirty="0">
                <a:latin typeface="+mj-lt"/>
              </a:rPr>
              <a:t>Elementos centrales del constructivismo en educación escolar</a:t>
            </a:r>
          </a:p>
          <a:p>
            <a:pPr marL="1106488" lvl="1" indent="-660400" algn="just" eaLnBrk="1" hangingPunct="1">
              <a:buFont typeface="Wingdings" pitchFamily="2" charset="2"/>
              <a:buAutoNum type="romanUcPeriod"/>
            </a:pPr>
            <a:endParaRPr lang="es-CL" sz="2800" dirty="0">
              <a:latin typeface="+mj-lt"/>
            </a:endParaRPr>
          </a:p>
          <a:p>
            <a:pPr marL="1106488" lvl="1" indent="-660400" algn="just" eaLnBrk="1" hangingPunct="1">
              <a:buFont typeface="Wingdings" pitchFamily="2" charset="2"/>
              <a:buAutoNum type="romanUcPeriod"/>
            </a:pPr>
            <a:r>
              <a:rPr lang="es-CL" sz="2800" dirty="0">
                <a:latin typeface="+mj-lt"/>
              </a:rPr>
              <a:t>Algunos aportes de la perspectiva histórico cultural de Paulo Freire (socio constructivismo latinoamericano)</a:t>
            </a:r>
          </a:p>
          <a:p>
            <a:pPr marL="1106488" lvl="1" indent="-660400" algn="just" eaLnBrk="1" hangingPunct="1">
              <a:buFont typeface="Wingdings" pitchFamily="2" charset="2"/>
              <a:buAutoNum type="romanUcPeriod"/>
            </a:pPr>
            <a:endParaRPr lang="es-CL" sz="2800" dirty="0">
              <a:latin typeface="+mj-lt"/>
            </a:endParaRPr>
          </a:p>
          <a:p>
            <a:pPr marL="762000" indent="-762000" algn="just" eaLnBrk="1" hangingPunct="1">
              <a:buFont typeface="Wingdings" pitchFamily="2" charset="2"/>
              <a:buNone/>
            </a:pPr>
            <a:endParaRPr lang="es-ES" sz="2800" dirty="0">
              <a:latin typeface="+mj-lt"/>
            </a:endParaRPr>
          </a:p>
          <a:p>
            <a:pPr marL="762000" indent="-762000" algn="just" eaLnBrk="1" hangingPunct="1">
              <a:buFont typeface="Wingdings" pitchFamily="2" charset="2"/>
              <a:buNone/>
            </a:pPr>
            <a:endParaRPr lang="es-CL" sz="2800" dirty="0">
              <a:latin typeface="+mj-lt"/>
            </a:endParaRPr>
          </a:p>
          <a:p>
            <a:pPr marL="762000" indent="-762000" algn="just" eaLnBrk="1" hangingPunct="1">
              <a:buFont typeface="Wingdings" pitchFamily="2" charset="2"/>
              <a:buNone/>
            </a:pPr>
            <a:endParaRPr lang="es-ES" sz="28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49236892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s-ES" sz="2800" b="1" dirty="0"/>
              <a:t>Constructivismo y educación: la concepción constructivista de la enseñanza y el aprendizaje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 algn="just" eaLnBrk="1" hangingPunct="1">
              <a:lnSpc>
                <a:spcPct val="90000"/>
              </a:lnSpc>
              <a:buNone/>
            </a:pPr>
            <a:r>
              <a:rPr lang="es-ES" sz="2000" dirty="0"/>
              <a:t>11. APRENDER A APRENDER: ser capaz de realizar aprendizajes significativos por sí solo en una amplia gama de situaciones.</a:t>
            </a:r>
          </a:p>
          <a:p>
            <a:pPr marL="571500" indent="-571500" algn="just" eaLnBrk="1" hangingPunct="1">
              <a:lnSpc>
                <a:spcPct val="90000"/>
              </a:lnSpc>
            </a:pPr>
            <a:endParaRPr lang="es-ES" sz="2000" dirty="0"/>
          </a:p>
          <a:p>
            <a:pPr marL="0" indent="0" algn="just" defTabSz="538163" eaLnBrk="1" hangingPunct="1">
              <a:lnSpc>
                <a:spcPct val="90000"/>
              </a:lnSpc>
              <a:buNone/>
            </a:pPr>
            <a:r>
              <a:rPr lang="es-ES" sz="2000" dirty="0"/>
              <a:t>12. MEMORIA MECÁNICA Y MEMORIA COMPRENSIVA. Esta última 	es fundamental en el aprendizaje significativo.</a:t>
            </a:r>
          </a:p>
          <a:p>
            <a:pPr marL="571500" indent="-571500" algn="just" eaLnBrk="1" hangingPunct="1">
              <a:lnSpc>
                <a:spcPct val="90000"/>
              </a:lnSpc>
            </a:pPr>
            <a:endParaRPr lang="es-ES" sz="2000" dirty="0"/>
          </a:p>
          <a:p>
            <a:pPr marL="571500" indent="-57150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ES" sz="1900" dirty="0"/>
              <a:t>13. Para construir significado se requiere de una INTENSA ACTIVIDAD MENTAL CONSTRUCTIVA por parte del alumno. La actividad mental constructiva implica al alumno en su totalidad.</a:t>
            </a:r>
          </a:p>
          <a:p>
            <a:pPr marL="571500" indent="-571500" algn="just" eaLnBrk="1" hangingPunct="1">
              <a:lnSpc>
                <a:spcPct val="80000"/>
              </a:lnSpc>
            </a:pPr>
            <a:endParaRPr lang="es-ES" sz="1900" dirty="0"/>
          </a:p>
          <a:p>
            <a:pPr marL="571500" indent="-57150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ES" sz="1900" dirty="0"/>
              <a:t>14. El AUTOCONCEPTO ACADEMICO y sus valoraciones son condicionante de los éxitos escolares.</a:t>
            </a:r>
          </a:p>
        </p:txBody>
      </p:sp>
    </p:spTree>
    <p:extLst>
      <p:ext uri="{BB962C8B-B14F-4D97-AF65-F5344CB8AC3E}">
        <p14:creationId xmlns:p14="http://schemas.microsoft.com/office/powerpoint/2010/main" val="1622170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s-ES" sz="2800" b="1"/>
              <a:t>Constructivismo y educación: la concepción constructivista de la enseñanza y el aprendizaje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es-ES" sz="2400" dirty="0"/>
              <a:t>15. Hay que establecer la diferencia entre lo que el alumno PUEDE HACER POR SI SOLO  y lo que puede hacer CON LA AYUDA DE OTROS.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s-CL" sz="2400" dirty="0"/>
          </a:p>
          <a:p>
            <a:pPr marL="0" indent="0" algn="just" eaLnBrk="1" hangingPunct="1">
              <a:lnSpc>
                <a:spcPct val="90000"/>
              </a:lnSpc>
              <a:buNone/>
            </a:pPr>
            <a:r>
              <a:rPr lang="es-CL" sz="2400" dirty="0"/>
              <a:t>16. Construcción de significados y atribución de sentido: relaciones entre lo que aporta el alumno, lo que aporta el profesor y el contenido. Intercambio de significados (Bruner). En  los intercambios se actualizan  y modifican los esquemas y sentidos.</a:t>
            </a:r>
            <a:endParaRPr lang="es-ES" sz="2400" dirty="0"/>
          </a:p>
          <a:p>
            <a:pPr marL="571500" indent="-571500" eaLnBrk="1" hangingPunct="1">
              <a:lnSpc>
                <a:spcPct val="90000"/>
              </a:lnSpc>
            </a:pPr>
            <a:endParaRPr lang="es-ES" sz="2100" dirty="0"/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s-ES" sz="21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550180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277813"/>
            <a:ext cx="8784976" cy="1139825"/>
          </a:xfrm>
        </p:spPr>
        <p:txBody>
          <a:bodyPr/>
          <a:lstStyle/>
          <a:p>
            <a:pPr algn="ctr" eaLnBrk="1" hangingPunct="1"/>
            <a:r>
              <a:rPr lang="es-MX" sz="3600" b="1" dirty="0"/>
              <a:t>Principios (leyes) del aprendizaje en el paradigma constructivista (integración)</a:t>
            </a:r>
            <a:endParaRPr lang="es-ES" sz="3600" b="1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s-MX" sz="1700" dirty="0"/>
              <a:t>El </a:t>
            </a:r>
            <a:r>
              <a:rPr lang="es-MX" sz="1700" dirty="0">
                <a:solidFill>
                  <a:schemeClr val="accent6"/>
                </a:solidFill>
              </a:rPr>
              <a:t>conocimiento se construye</a:t>
            </a:r>
            <a:r>
              <a:rPr lang="es-MX" sz="1700" dirty="0"/>
              <a:t>. El aprendizaje es una construcción que requiere básicamente de: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es-MX" sz="1700" dirty="0"/>
          </a:p>
          <a:p>
            <a:pPr algn="just" eaLnBrk="1" hangingPunct="1">
              <a:lnSpc>
                <a:spcPct val="80000"/>
              </a:lnSpc>
            </a:pPr>
            <a:r>
              <a:rPr lang="es-MX" sz="1700" dirty="0"/>
              <a:t>Una </a:t>
            </a:r>
            <a:r>
              <a:rPr lang="es-MX" sz="1700" u="sng" dirty="0"/>
              <a:t>actividad </a:t>
            </a:r>
            <a:r>
              <a:rPr lang="es-MX" sz="1700" dirty="0"/>
              <a:t>(mental, manual,) por parte del estudiante (Involucramiento)</a:t>
            </a:r>
          </a:p>
          <a:p>
            <a:pPr algn="just" eaLnBrk="1" hangingPunct="1">
              <a:lnSpc>
                <a:spcPct val="80000"/>
              </a:lnSpc>
            </a:pPr>
            <a:endParaRPr lang="es-MX" sz="1700" dirty="0"/>
          </a:p>
          <a:p>
            <a:pPr algn="just" eaLnBrk="1" hangingPunct="1">
              <a:lnSpc>
                <a:spcPct val="80000"/>
              </a:lnSpc>
            </a:pPr>
            <a:r>
              <a:rPr lang="es-MX" sz="1700" dirty="0"/>
              <a:t>Construcción de </a:t>
            </a:r>
            <a:r>
              <a:rPr lang="es-MX" sz="1700" u="sng" dirty="0"/>
              <a:t>Significados</a:t>
            </a:r>
            <a:r>
              <a:rPr lang="es-MX" sz="1700" dirty="0"/>
              <a:t>: 	Relacionar los conocimientos nuevos con los </a:t>
            </a:r>
            <a:r>
              <a:rPr lang="es-MX" sz="1700" u="sng" dirty="0"/>
              <a:t>conocimientos</a:t>
            </a:r>
            <a:r>
              <a:rPr lang="es-MX" sz="1700" dirty="0"/>
              <a:t>, </a:t>
            </a:r>
            <a:r>
              <a:rPr lang="es-MX" sz="1700" u="sng" dirty="0"/>
              <a:t>motivaciones</a:t>
            </a:r>
            <a:r>
              <a:rPr lang="es-MX" sz="1700" dirty="0"/>
              <a:t> y </a:t>
            </a:r>
            <a:r>
              <a:rPr lang="es-MX" sz="1700" u="sng" dirty="0"/>
              <a:t>experiencias previas</a:t>
            </a:r>
            <a:r>
              <a:rPr lang="es-MX" sz="1700" dirty="0"/>
              <a:t> de los estudiantes.</a:t>
            </a:r>
          </a:p>
          <a:p>
            <a:pPr algn="just" eaLnBrk="1" hangingPunct="1">
              <a:lnSpc>
                <a:spcPct val="80000"/>
              </a:lnSpc>
            </a:pPr>
            <a:endParaRPr lang="es-MX" sz="1700" dirty="0"/>
          </a:p>
          <a:p>
            <a:pPr algn="just" eaLnBrk="1" hangingPunct="1">
              <a:lnSpc>
                <a:spcPct val="80000"/>
              </a:lnSpc>
            </a:pPr>
            <a:r>
              <a:rPr lang="es-MX" sz="1700" dirty="0"/>
              <a:t>Darle un </a:t>
            </a:r>
            <a:r>
              <a:rPr lang="es-MX" sz="1700" u="sng" dirty="0"/>
              <a:t>Sentido</a:t>
            </a:r>
            <a:r>
              <a:rPr lang="es-MX" sz="1700" dirty="0"/>
              <a:t>, una </a:t>
            </a:r>
            <a:r>
              <a:rPr lang="es-MX" sz="1700" u="sng" dirty="0"/>
              <a:t>Utilidad</a:t>
            </a:r>
            <a:r>
              <a:rPr lang="es-MX" sz="1700" dirty="0"/>
              <a:t> a lo que se aprende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es-ES" sz="1700" dirty="0"/>
          </a:p>
          <a:p>
            <a:pPr algn="just" eaLnBrk="1" hangingPunct="1">
              <a:lnSpc>
                <a:spcPct val="80000"/>
              </a:lnSpc>
            </a:pPr>
            <a:r>
              <a:rPr lang="es-ES" sz="1700" dirty="0"/>
              <a:t>Práctica </a:t>
            </a:r>
            <a:r>
              <a:rPr lang="es-ES" sz="1700" u="sng" dirty="0"/>
              <a:t>“meta cognitiva”</a:t>
            </a:r>
            <a:r>
              <a:rPr lang="es-ES" sz="1700" dirty="0"/>
              <a:t>: Reflexionar sobre la práctica, la experiencia, el error. </a:t>
            </a:r>
          </a:p>
          <a:p>
            <a:pPr algn="just" eaLnBrk="1" hangingPunct="1">
              <a:lnSpc>
                <a:spcPct val="80000"/>
              </a:lnSpc>
            </a:pPr>
            <a:endParaRPr lang="es-ES" sz="1700" u="sng" dirty="0"/>
          </a:p>
          <a:p>
            <a:pPr algn="just" eaLnBrk="1" hangingPunct="1">
              <a:lnSpc>
                <a:spcPct val="80000"/>
              </a:lnSpc>
            </a:pPr>
            <a:r>
              <a:rPr lang="es-ES" sz="1700" u="sng" dirty="0"/>
              <a:t>Mediación social ínter subjetiva</a:t>
            </a:r>
            <a:r>
              <a:rPr lang="es-ES" sz="1700" dirty="0"/>
              <a:t> con significado: con un mediador de la construcción de conocimiento, entre pares.</a:t>
            </a:r>
          </a:p>
          <a:p>
            <a:pPr algn="just" eaLnBrk="1" hangingPunct="1">
              <a:lnSpc>
                <a:spcPct val="80000"/>
              </a:lnSpc>
            </a:pPr>
            <a:endParaRPr lang="es-ES_tradnl" sz="1700" dirty="0"/>
          </a:p>
          <a:p>
            <a:pPr algn="just" eaLnBrk="1" hangingPunct="1">
              <a:lnSpc>
                <a:spcPct val="80000"/>
              </a:lnSpc>
            </a:pPr>
            <a:r>
              <a:rPr lang="es-ES_tradnl" sz="1700" u="sng" dirty="0"/>
              <a:t>Mediación cultural</a:t>
            </a:r>
            <a:r>
              <a:rPr lang="es-ES_tradnl" sz="1700" dirty="0"/>
              <a:t> humana</a:t>
            </a:r>
            <a:endParaRPr lang="es-ES" sz="1700" dirty="0"/>
          </a:p>
        </p:txBody>
      </p:sp>
    </p:spTree>
    <p:extLst>
      <p:ext uri="{BB962C8B-B14F-4D97-AF65-F5344CB8AC3E}">
        <p14:creationId xmlns:p14="http://schemas.microsoft.com/office/powerpoint/2010/main" val="35797985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557338"/>
            <a:ext cx="8229600" cy="1873250"/>
          </a:xfrm>
        </p:spPr>
        <p:txBody>
          <a:bodyPr/>
          <a:lstStyle/>
          <a:p>
            <a:pPr algn="ctr" eaLnBrk="1" hangingPunct="1"/>
            <a:r>
              <a:rPr lang="es-CL" sz="3600" b="1" dirty="0"/>
              <a:t>III. Algunos aportes de la perspectiva histórico cultural de Paulo Freire (socio constructivismo latinoamericano)</a:t>
            </a:r>
            <a:br>
              <a:rPr lang="es-CL" sz="3600" dirty="0"/>
            </a:br>
            <a:endParaRPr lang="es-CL" sz="3600" b="1" dirty="0"/>
          </a:p>
        </p:txBody>
      </p:sp>
    </p:spTree>
    <p:extLst>
      <p:ext uri="{BB962C8B-B14F-4D97-AF65-F5344CB8AC3E}">
        <p14:creationId xmlns:p14="http://schemas.microsoft.com/office/powerpoint/2010/main" val="313716141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7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85860"/>
            <a:ext cx="8229600" cy="3500462"/>
          </a:xfrm>
        </p:spPr>
        <p:txBody>
          <a:bodyPr/>
          <a:lstStyle/>
          <a:p>
            <a:pPr algn="ctr"/>
            <a:r>
              <a:rPr lang="es-CL" sz="3800" b="1" dirty="0"/>
              <a:t>Paulo Freire representa uno de los pilares del pensamiento socio constructivista del siglo XX. Aportando una lectura histórica cultural en sintonía con la propuesta de Lev </a:t>
            </a:r>
            <a:r>
              <a:rPr lang="es-CL" sz="3800" b="1" dirty="0" err="1"/>
              <a:t>Vigotsky</a:t>
            </a:r>
            <a:br>
              <a:rPr lang="es-CL" sz="3800" b="1" dirty="0"/>
            </a:br>
            <a:br>
              <a:rPr lang="es-CL" sz="3800" b="1" dirty="0"/>
            </a:br>
            <a:br>
              <a:rPr lang="es-CL" sz="3800" b="1" dirty="0"/>
            </a:br>
            <a:endParaRPr lang="es-ES" sz="3800" b="1" dirty="0"/>
          </a:p>
        </p:txBody>
      </p:sp>
    </p:spTree>
    <p:extLst>
      <p:ext uri="{BB962C8B-B14F-4D97-AF65-F5344CB8AC3E}">
        <p14:creationId xmlns:p14="http://schemas.microsoft.com/office/powerpoint/2010/main" val="2708545849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980728"/>
            <a:ext cx="8229600" cy="4807371"/>
          </a:xfrm>
        </p:spPr>
        <p:txBody>
          <a:bodyPr/>
          <a:lstStyle/>
          <a:p>
            <a:pPr algn="just"/>
            <a:r>
              <a:rPr lang="es-CL" sz="3200" dirty="0"/>
              <a:t>* Pedagogía del Oprimido (1970)</a:t>
            </a:r>
            <a:br>
              <a:rPr lang="es-CL" sz="3200" dirty="0"/>
            </a:br>
            <a:br>
              <a:rPr lang="es-CL" sz="3200" dirty="0"/>
            </a:br>
            <a:r>
              <a:rPr lang="es-CL" sz="3200" dirty="0"/>
              <a:t>*	Pedagogía de la esperanza: Un reencuentro 	con la Pedagogía del Oprimido (1992)</a:t>
            </a:r>
            <a:br>
              <a:rPr lang="es-CL" sz="3200" dirty="0"/>
            </a:br>
            <a:br>
              <a:rPr lang="es-CL" sz="3200" dirty="0"/>
            </a:br>
            <a:r>
              <a:rPr lang="es-CL" sz="3200" dirty="0"/>
              <a:t>*	Cartas a quien pretende enseñar (1993)</a:t>
            </a:r>
            <a:br>
              <a:rPr lang="es-CL" sz="3200" dirty="0"/>
            </a:br>
            <a:br>
              <a:rPr lang="es-CL" sz="3200" dirty="0"/>
            </a:br>
            <a:r>
              <a:rPr lang="es-CL" sz="3200" dirty="0"/>
              <a:t>*	Pedagogía de la Autonomía: saberes 	necesarios para la práctica educativa (1996).</a:t>
            </a:r>
            <a:br>
              <a:rPr lang="es-CL" sz="3200" dirty="0"/>
            </a:br>
            <a:br>
              <a:rPr lang="es-CL" sz="3200" dirty="0"/>
            </a:br>
            <a:endParaRPr lang="es-CL" sz="3200" dirty="0"/>
          </a:p>
        </p:txBody>
      </p:sp>
    </p:spTree>
    <p:extLst>
      <p:ext uri="{BB962C8B-B14F-4D97-AF65-F5344CB8AC3E}">
        <p14:creationId xmlns:p14="http://schemas.microsoft.com/office/powerpoint/2010/main" val="2042789248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7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908720"/>
            <a:ext cx="8229600" cy="3500462"/>
          </a:xfrm>
        </p:spPr>
        <p:txBody>
          <a:bodyPr/>
          <a:lstStyle/>
          <a:p>
            <a:r>
              <a:rPr lang="es-CL" sz="3800" b="1" dirty="0"/>
              <a:t>Teoría del conocimiento (histórico cultural)</a:t>
            </a:r>
            <a:br>
              <a:rPr lang="es-CL" sz="3800" b="1" dirty="0"/>
            </a:br>
            <a:r>
              <a:rPr lang="es-CL" sz="3800" b="1" dirty="0"/>
              <a:t>	</a:t>
            </a:r>
            <a:br>
              <a:rPr lang="es-CL" sz="3800" b="1" dirty="0"/>
            </a:br>
            <a:r>
              <a:rPr lang="es-CL" sz="3800" b="1" dirty="0"/>
              <a:t>Teoría y enfoque del proceso de enseñanza-aprendizaje-desarrollo</a:t>
            </a:r>
            <a:br>
              <a:rPr lang="es-CL" sz="3800" b="1" dirty="0"/>
            </a:br>
            <a:br>
              <a:rPr lang="es-CL" sz="3800" b="1" dirty="0"/>
            </a:br>
            <a:r>
              <a:rPr lang="es-CL" sz="3800" b="1" dirty="0"/>
              <a:t>Propuesta de acción políticas, práctica ética, estética</a:t>
            </a:r>
            <a:br>
              <a:rPr lang="es-CL" sz="3800" b="1" dirty="0"/>
            </a:br>
            <a:br>
              <a:rPr lang="es-CL" sz="3800" b="1" dirty="0"/>
            </a:br>
            <a:br>
              <a:rPr lang="es-CL" sz="3800" b="1" dirty="0"/>
            </a:br>
            <a:endParaRPr lang="es-ES" sz="3800" b="1" dirty="0"/>
          </a:p>
        </p:txBody>
      </p:sp>
    </p:spTree>
    <p:extLst>
      <p:ext uri="{BB962C8B-B14F-4D97-AF65-F5344CB8AC3E}">
        <p14:creationId xmlns:p14="http://schemas.microsoft.com/office/powerpoint/2010/main" val="2376889095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Video entrevistas a Paulo Freire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CL" dirty="0">
                <a:hlinkClick r:id="rId2"/>
              </a:rPr>
              <a:t>https://www.youtube.com/watch?v=Id5FUMYA6Lo</a:t>
            </a:r>
            <a:endParaRPr lang="es-CL" dirty="0"/>
          </a:p>
          <a:p>
            <a:pPr algn="just"/>
            <a:endParaRPr lang="es-CL" dirty="0"/>
          </a:p>
          <a:p>
            <a:pPr algn="just"/>
            <a:r>
              <a:rPr lang="es-CL" dirty="0"/>
              <a:t>Son solo 20 minutos….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7953215"/>
      </p:ext>
    </p:extLst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65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_tradnl" sz="4600" dirty="0"/>
              <a:t>1. La politicidad del acto educativo. </a:t>
            </a:r>
            <a:endParaRPr lang="es-ES" sz="4600" dirty="0"/>
          </a:p>
        </p:txBody>
      </p:sp>
    </p:spTree>
    <p:extLst>
      <p:ext uri="{BB962C8B-B14F-4D97-AF65-F5344CB8AC3E}">
        <p14:creationId xmlns:p14="http://schemas.microsoft.com/office/powerpoint/2010/main" val="24155730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Politicidad de la educación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“La raíz más profunda de la politicidad de la educación está en la propia </a:t>
            </a:r>
            <a:r>
              <a:rPr lang="es-E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educabilidad</a:t>
            </a:r>
            <a:r>
              <a:rPr lang="es-E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del ser humano, que se funde en su naturaleza inacabada y de la cual se volvió inconsciente. Inacabado y consciente de </a:t>
            </a:r>
            <a:r>
              <a:rPr lang="es-ES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inacabamiento</a:t>
            </a:r>
            <a:r>
              <a:rPr lang="es-E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histórico, el ser humano se haría necesariamente un ser ético, un ser de opción, de decisión”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9850324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260648"/>
            <a:ext cx="8352928" cy="2300287"/>
          </a:xfrm>
        </p:spPr>
        <p:txBody>
          <a:bodyPr/>
          <a:lstStyle/>
          <a:p>
            <a:pPr marL="1106488" lvl="1" indent="-660400" algn="ctr" eaLnBrk="1" hangingPunct="1">
              <a:buFont typeface="Wingdings" pitchFamily="2" charset="2"/>
              <a:buNone/>
            </a:pPr>
            <a:r>
              <a:rPr lang="es-CL" sz="3600" b="1" dirty="0">
                <a:solidFill>
                  <a:schemeClr val="tx2"/>
                </a:solidFill>
              </a:rPr>
              <a:t>Bibliografía:</a:t>
            </a:r>
          </a:p>
          <a:p>
            <a:pPr marL="1017587" lvl="1" indent="-571500" algn="just" eaLnBrk="1" hangingPunct="1"/>
            <a:endParaRPr lang="es-CL" sz="2000" dirty="0">
              <a:solidFill>
                <a:schemeClr val="tx2"/>
              </a:solidFill>
            </a:endParaRPr>
          </a:p>
          <a:p>
            <a:pPr marL="1017587" lvl="1" indent="-571500" algn="just" eaLnBrk="1" hangingPunct="1"/>
            <a:r>
              <a:rPr lang="es-CL" sz="2000" dirty="0"/>
              <a:t>Cesar </a:t>
            </a:r>
            <a:r>
              <a:rPr lang="es-CL" sz="2000" dirty="0" err="1"/>
              <a:t>Coll</a:t>
            </a:r>
            <a:r>
              <a:rPr lang="es-CL" sz="2000" dirty="0"/>
              <a:t> (2004): «Constructivismo y educación». En </a:t>
            </a:r>
            <a:r>
              <a:rPr lang="es-CL" sz="2000" dirty="0" err="1"/>
              <a:t>Coll</a:t>
            </a:r>
            <a:r>
              <a:rPr lang="es-CL" sz="2000" dirty="0"/>
              <a:t>, </a:t>
            </a:r>
            <a:r>
              <a:rPr lang="es-CL" sz="2000" dirty="0" err="1"/>
              <a:t>Marchesi</a:t>
            </a:r>
            <a:r>
              <a:rPr lang="es-CL" sz="2000" dirty="0"/>
              <a:t> y Palacios «Desarrollo Psicológico y Educación. Volumen 2: Psicología de la Educación Escolar». Segunda Edición. Capítulo 6</a:t>
            </a:r>
          </a:p>
          <a:p>
            <a:pPr marL="1017587" lvl="1" indent="-571500" algn="just" eaLnBrk="1" hangingPunct="1"/>
            <a:endParaRPr lang="es-CL" sz="2000" dirty="0"/>
          </a:p>
          <a:p>
            <a:pPr marL="1017587" lvl="1" indent="-571500" algn="just" eaLnBrk="1" hangingPunct="1"/>
            <a:r>
              <a:rPr lang="es-CL" sz="2000" dirty="0"/>
              <a:t>Freire, P. (1999) Pedagogía del Oprimido. Editorial Siglo Veintiuno: Ciudad de México. Capítulo 2</a:t>
            </a:r>
          </a:p>
          <a:p>
            <a:pPr marL="446087" lvl="1" indent="0" algn="just" eaLnBrk="1" hangingPunct="1">
              <a:buNone/>
            </a:pPr>
            <a:endParaRPr lang="es-CL" sz="2000" dirty="0"/>
          </a:p>
          <a:p>
            <a:pPr marL="446087" lvl="1" indent="0" algn="just" eaLnBrk="1" hangingPunct="1">
              <a:buNone/>
            </a:pPr>
            <a:r>
              <a:rPr lang="es-CL" sz="2000" dirty="0"/>
              <a:t>Bibliografía complementaria</a:t>
            </a:r>
          </a:p>
          <a:p>
            <a:pPr marL="1017587" lvl="1" indent="-571500" algn="just" eaLnBrk="1" hangingPunct="1"/>
            <a:r>
              <a:rPr lang="es-CL" sz="1200" dirty="0"/>
              <a:t>Pozo, J.I. (1993) Teorías cognitivas del aprendizaje. Madrid: Morata</a:t>
            </a:r>
          </a:p>
          <a:p>
            <a:pPr marL="1017587" lvl="1" indent="-571500" algn="just" eaLnBrk="1" hangingPunct="1"/>
            <a:r>
              <a:rPr lang="es-CL" sz="1200" dirty="0" err="1"/>
              <a:t>Vigotsky</a:t>
            </a:r>
            <a:r>
              <a:rPr lang="es-CL" sz="1200" dirty="0"/>
              <a:t>, L. (1988) Desarrollo de los procesos Psicológicos Superiores. México: Grijalbo</a:t>
            </a:r>
          </a:p>
          <a:p>
            <a:pPr marL="1017587" lvl="1" indent="-571500" algn="just" eaLnBrk="1" hangingPunct="1"/>
            <a:r>
              <a:rPr lang="es-CL" sz="1200" dirty="0"/>
              <a:t>Freire, P. (1992) Pedagogía de la Autonomía. México: Siglo XXI</a:t>
            </a:r>
          </a:p>
          <a:p>
            <a:pPr marL="1017587" lvl="1" indent="-571500" algn="just" eaLnBrk="1" hangingPunct="1"/>
            <a:r>
              <a:rPr lang="es-CL" sz="1200" dirty="0"/>
              <a:t>Freire, P. (1990) Cartas a quien pretende enseñas. México: Siglo XXI</a:t>
            </a:r>
          </a:p>
          <a:p>
            <a:pPr marL="1017587" lvl="1" indent="-571500" algn="just" eaLnBrk="1" hangingPunct="1"/>
            <a:r>
              <a:rPr lang="es-CL" sz="1200" dirty="0"/>
              <a:t>Rivas, J. (2005): “Pedagogía de la dignidad de estar siendo: entrevista con Hugo Zemelman y Estela Quintar”. Revista Interamericana de Educación de Adultos, </a:t>
            </a:r>
            <a:r>
              <a:rPr lang="es-CL" sz="1200" dirty="0" err="1"/>
              <a:t>N°</a:t>
            </a:r>
            <a:r>
              <a:rPr lang="es-CL" sz="1200" dirty="0"/>
              <a:t> 25 (1), pp. 113-140. CREFAL.</a:t>
            </a:r>
          </a:p>
          <a:p>
            <a:pPr marL="1017587" lvl="1" indent="-571500" algn="just" eaLnBrk="1" hangingPunct="1"/>
            <a:r>
              <a:rPr lang="es-CL" sz="1200" dirty="0"/>
              <a:t>Marco Raúl Mejía (2001) La educación popular: una construcción colectiva desde el sur y desde abajo</a:t>
            </a:r>
          </a:p>
          <a:p>
            <a:pPr marL="1017587" lvl="1" indent="-571500" algn="just" eaLnBrk="1" hangingPunct="1"/>
            <a:endParaRPr lang="es-CL" sz="2000" dirty="0">
              <a:solidFill>
                <a:schemeClr val="tx2"/>
              </a:solidFill>
            </a:endParaRPr>
          </a:p>
          <a:p>
            <a:pPr marL="1106488" lvl="1" indent="-660400" algn="just" eaLnBrk="1" hangingPunct="1">
              <a:buFont typeface="Wingdings" pitchFamily="2" charset="2"/>
              <a:buAutoNum type="romanUcPeriod"/>
            </a:pPr>
            <a:endParaRPr lang="es-CL" sz="3600" dirty="0">
              <a:solidFill>
                <a:schemeClr val="tx2"/>
              </a:solidFill>
            </a:endParaRPr>
          </a:p>
          <a:p>
            <a:pPr marL="1106488" lvl="1" indent="-660400" algn="just" eaLnBrk="1" hangingPunct="1">
              <a:buFont typeface="Wingdings" pitchFamily="2" charset="2"/>
              <a:buAutoNum type="romanUcPeriod"/>
            </a:pPr>
            <a:endParaRPr lang="es-CL" dirty="0">
              <a:solidFill>
                <a:schemeClr val="tx2"/>
              </a:solidFill>
            </a:endParaRPr>
          </a:p>
          <a:p>
            <a:pPr marL="762000" indent="-762000" algn="just" eaLnBrk="1" hangingPunct="1">
              <a:buFont typeface="Wingdings" pitchFamily="2" charset="2"/>
              <a:buNone/>
            </a:pPr>
            <a:endParaRPr lang="es-ES" sz="2600" dirty="0">
              <a:solidFill>
                <a:schemeClr val="tx2"/>
              </a:solidFill>
            </a:endParaRPr>
          </a:p>
          <a:p>
            <a:pPr marL="762000" indent="-762000" algn="just" eaLnBrk="1" hangingPunct="1">
              <a:buFont typeface="Wingdings" pitchFamily="2" charset="2"/>
              <a:buNone/>
            </a:pPr>
            <a:endParaRPr lang="es-CL" sz="2800" dirty="0">
              <a:solidFill>
                <a:schemeClr val="tx2"/>
              </a:solidFill>
            </a:endParaRPr>
          </a:p>
          <a:p>
            <a:pPr marL="762000" indent="-762000" algn="just" eaLnBrk="1" hangingPunct="1">
              <a:buFont typeface="Wingdings" pitchFamily="2" charset="2"/>
              <a:buNone/>
            </a:pPr>
            <a:endParaRPr lang="es-ES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756027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tabLst>
                <a:tab pos="2598738" algn="l"/>
              </a:tabLst>
            </a:pPr>
            <a:r>
              <a:rPr lang="es-MX" dirty="0"/>
              <a:t>Politicidad de la educación</a:t>
            </a:r>
            <a:endParaRPr lang="es-ES" b="1" dirty="0"/>
          </a:p>
        </p:txBody>
      </p:sp>
      <p:sp>
        <p:nvSpPr>
          <p:cNvPr id="1103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91512" cy="4530725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s-CL" sz="2400" i="1"/>
              <a:t>“Todo </a:t>
            </a:r>
            <a:r>
              <a:rPr lang="es-CL" sz="2400" b="1" i="1"/>
              <a:t>acto educativo tiene naturaleza política</a:t>
            </a:r>
            <a:r>
              <a:rPr lang="es-CL" sz="2400" i="1"/>
              <a:t>, así como todo acto político posee naturaleza educativa (está cargado de ideología y de valores”</a:t>
            </a:r>
          </a:p>
          <a:p>
            <a:pPr algn="just">
              <a:lnSpc>
                <a:spcPct val="90000"/>
              </a:lnSpc>
            </a:pPr>
            <a:endParaRPr lang="es-CL" sz="2400" i="1"/>
          </a:p>
          <a:p>
            <a:pPr algn="just">
              <a:lnSpc>
                <a:spcPct val="90000"/>
              </a:lnSpc>
            </a:pPr>
            <a:r>
              <a:rPr lang="es-CL" sz="2400" i="1"/>
              <a:t>¿Para qué educamos? ¿A favor de los intereses de quién? ¿En defensa de qué intereses? ¿En oposición a qué ideologías?</a:t>
            </a:r>
          </a:p>
          <a:p>
            <a:pPr algn="just">
              <a:lnSpc>
                <a:spcPct val="90000"/>
              </a:lnSpc>
            </a:pPr>
            <a:endParaRPr lang="es-CL" sz="2400" i="1"/>
          </a:p>
          <a:p>
            <a:pPr algn="just">
              <a:lnSpc>
                <a:spcPct val="90000"/>
              </a:lnSpc>
            </a:pPr>
            <a:r>
              <a:rPr lang="es-CL" sz="2400"/>
              <a:t>El carácter político de la educación es independiente de la Subjetividad de los actores educativos: </a:t>
            </a:r>
            <a:r>
              <a:rPr lang="es-CL" sz="2400" i="1"/>
              <a:t>Toda neutralidad afirmada es una opción escondida”</a:t>
            </a:r>
            <a:endParaRPr lang="es-ES" sz="2400"/>
          </a:p>
        </p:txBody>
      </p:sp>
    </p:spTree>
    <p:extLst>
      <p:ext uri="{BB962C8B-B14F-4D97-AF65-F5344CB8AC3E}">
        <p14:creationId xmlns:p14="http://schemas.microsoft.com/office/powerpoint/2010/main" val="16662936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65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_tradnl" sz="4600" dirty="0"/>
              <a:t>2. La pedagogía del oprimido. </a:t>
            </a:r>
            <a:endParaRPr lang="es-ES" sz="4600" dirty="0"/>
          </a:p>
        </p:txBody>
      </p:sp>
    </p:spTree>
    <p:extLst>
      <p:ext uri="{BB962C8B-B14F-4D97-AF65-F5344CB8AC3E}">
        <p14:creationId xmlns:p14="http://schemas.microsoft.com/office/powerpoint/2010/main" val="209863899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tabLst>
                <a:tab pos="2598738" algn="l"/>
              </a:tabLst>
            </a:pPr>
            <a:r>
              <a:rPr lang="es-ES_tradnl" b="1"/>
              <a:t>Pedagogía del Oprimido</a:t>
            </a:r>
            <a:endParaRPr lang="es-ES" b="1"/>
          </a:p>
        </p:txBody>
      </p:sp>
      <p:sp>
        <p:nvSpPr>
          <p:cNvPr id="1032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291512" cy="4530725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s-ES_tradnl" sz="2200" i="1" dirty="0"/>
              <a:t>La pedagogía del oprimido es aquella que debe ser </a:t>
            </a:r>
            <a:r>
              <a:rPr lang="es-ES_tradnl" sz="2200" b="1" i="1" dirty="0"/>
              <a:t>elaborada con él</a:t>
            </a:r>
            <a:r>
              <a:rPr lang="es-ES_tradnl" sz="2200" i="1" dirty="0"/>
              <a:t> y no para él, en tanto hombres o pueblos en la lucha permanente de recuperación de su humanidad.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s-ES_tradnl" sz="2200" i="1" dirty="0"/>
          </a:p>
          <a:p>
            <a:pPr algn="just">
              <a:lnSpc>
                <a:spcPct val="90000"/>
              </a:lnSpc>
            </a:pPr>
            <a:r>
              <a:rPr lang="es-ES_tradnl" sz="2200" i="1" dirty="0"/>
              <a:t>Pedagogía que haga de la </a:t>
            </a:r>
            <a:r>
              <a:rPr lang="es-ES_tradnl" sz="2200" b="1" i="1" dirty="0"/>
              <a:t>opresión y sus causas el objeto de reflexión</a:t>
            </a:r>
            <a:r>
              <a:rPr lang="es-ES_tradnl" sz="2200" i="1" dirty="0"/>
              <a:t> de los oprimidos, de lo que resultará el compromiso necesario para su lucha por la liberación.</a:t>
            </a:r>
          </a:p>
          <a:p>
            <a:pPr algn="just">
              <a:lnSpc>
                <a:spcPct val="90000"/>
              </a:lnSpc>
            </a:pPr>
            <a:endParaRPr lang="es-ES_tradnl" sz="2200" i="1" dirty="0"/>
          </a:p>
          <a:p>
            <a:pPr algn="just">
              <a:lnSpc>
                <a:spcPct val="90000"/>
              </a:lnSpc>
            </a:pPr>
            <a:r>
              <a:rPr lang="es-CL" sz="2200" i="1" dirty="0"/>
              <a:t>Los oprimidos van </a:t>
            </a:r>
            <a:r>
              <a:rPr lang="es-CL" sz="2200" b="1" i="1" dirty="0"/>
              <a:t>develando</a:t>
            </a:r>
            <a:r>
              <a:rPr lang="es-CL" sz="2200" i="1" dirty="0"/>
              <a:t> el mundo de la opresión y se van comprometiendo en la praxis con su transformación.</a:t>
            </a:r>
          </a:p>
          <a:p>
            <a:pPr algn="just">
              <a:lnSpc>
                <a:spcPct val="90000"/>
              </a:lnSpc>
            </a:pPr>
            <a:endParaRPr lang="es-CL" sz="2200" i="1" dirty="0"/>
          </a:p>
          <a:p>
            <a:pPr algn="just">
              <a:lnSpc>
                <a:spcPct val="90000"/>
              </a:lnSpc>
            </a:pPr>
            <a:r>
              <a:rPr lang="es-CL" sz="2200" i="1" dirty="0"/>
              <a:t>“La educación jamás dejará de ser una aventura de revelación, una experiencia de des ocultamiento de al verdad”</a:t>
            </a:r>
          </a:p>
          <a:p>
            <a:pPr algn="just">
              <a:lnSpc>
                <a:spcPct val="90000"/>
              </a:lnSpc>
            </a:pPr>
            <a:endParaRPr lang="es-CL" sz="2200" i="1" dirty="0"/>
          </a:p>
        </p:txBody>
      </p:sp>
    </p:spTree>
    <p:extLst>
      <p:ext uri="{BB962C8B-B14F-4D97-AF65-F5344CB8AC3E}">
        <p14:creationId xmlns:p14="http://schemas.microsoft.com/office/powerpoint/2010/main" val="36513995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977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_tradnl" sz="3600" b="1" dirty="0"/>
              <a:t>3. SER MAS</a:t>
            </a:r>
            <a:br>
              <a:rPr lang="es-ES_tradnl" sz="3600" b="1" dirty="0"/>
            </a:br>
            <a:r>
              <a:rPr lang="es-ES_tradnl" sz="3600" b="1" dirty="0"/>
              <a:t>Inacabamiento del ser humano – Concientización – Humanización.</a:t>
            </a:r>
            <a:endParaRPr lang="es-ES" sz="3600" b="1" dirty="0"/>
          </a:p>
        </p:txBody>
      </p:sp>
    </p:spTree>
    <p:extLst>
      <p:ext uri="{BB962C8B-B14F-4D97-AF65-F5344CB8AC3E}">
        <p14:creationId xmlns:p14="http://schemas.microsoft.com/office/powerpoint/2010/main" val="83599481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sz="2800" b="1"/>
              <a:t>Deshumanización como realidad histórica – Inacabamiento del ser humano</a:t>
            </a:r>
            <a:endParaRPr lang="es-ES" sz="2800" b="1"/>
          </a:p>
        </p:txBody>
      </p:sp>
      <p:sp>
        <p:nvSpPr>
          <p:cNvPr id="1100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es-ES_tradnl" sz="2100" b="1" dirty="0"/>
              <a:t>Inacabamiento</a:t>
            </a:r>
            <a:r>
              <a:rPr lang="es-ES_tradnl" sz="2100" dirty="0"/>
              <a:t> del Ser Humano, apertura. Tiene que ir construyendo su existencia.</a:t>
            </a:r>
          </a:p>
          <a:p>
            <a:pPr>
              <a:lnSpc>
                <a:spcPct val="90000"/>
              </a:lnSpc>
            </a:pPr>
            <a:endParaRPr lang="es-ES_tradnl" sz="2100" dirty="0"/>
          </a:p>
          <a:p>
            <a:pPr algn="just">
              <a:lnSpc>
                <a:spcPct val="90000"/>
              </a:lnSpc>
            </a:pPr>
            <a:r>
              <a:rPr lang="es-ES_tradnl" sz="2100" dirty="0"/>
              <a:t>El Ser Humano tiene vocación de </a:t>
            </a:r>
            <a:r>
              <a:rPr lang="es-ES_tradnl" sz="2100" b="1" dirty="0"/>
              <a:t>SER MÁS</a:t>
            </a:r>
            <a:r>
              <a:rPr lang="es-ES_tradnl" sz="2100" dirty="0"/>
              <a:t>. Vocación de Humanización.</a:t>
            </a:r>
          </a:p>
          <a:p>
            <a:pPr algn="just">
              <a:lnSpc>
                <a:spcPct val="90000"/>
              </a:lnSpc>
            </a:pPr>
            <a:endParaRPr lang="es-ES_tradnl" sz="2100" dirty="0"/>
          </a:p>
          <a:p>
            <a:pPr algn="just">
              <a:lnSpc>
                <a:spcPct val="90000"/>
              </a:lnSpc>
            </a:pPr>
            <a:r>
              <a:rPr lang="es-ES_tradnl" sz="2100" b="1" dirty="0"/>
              <a:t>Conciencia de inacabamiento</a:t>
            </a:r>
            <a:r>
              <a:rPr lang="es-ES_tradnl" sz="2100" dirty="0"/>
              <a:t>, búsqueda de humanización. Pasar de </a:t>
            </a:r>
            <a:r>
              <a:rPr lang="es-ES_tradnl" sz="2100" b="1" dirty="0"/>
              <a:t>ser en</a:t>
            </a:r>
            <a:r>
              <a:rPr lang="es-ES_tradnl" sz="2100" dirty="0"/>
              <a:t> el mundo a </a:t>
            </a:r>
            <a:r>
              <a:rPr lang="es-ES_tradnl" sz="2100" b="1" dirty="0"/>
              <a:t>estar con</a:t>
            </a:r>
            <a:r>
              <a:rPr lang="es-ES_tradnl" sz="2100" dirty="0"/>
              <a:t> el mundo. Ser capaces de distanciarse “objetivamente” del mundo, conocer los condicionamiento económico, políticos, culturales, ser capaz de reconocerme con mis iguales y reconocer a mis contrarios, para superar esas contradicciones. </a:t>
            </a:r>
          </a:p>
          <a:p>
            <a:pPr algn="just">
              <a:lnSpc>
                <a:spcPct val="90000"/>
              </a:lnSpc>
            </a:pPr>
            <a:endParaRPr lang="es-ES_tradnl" sz="2100" dirty="0"/>
          </a:p>
          <a:p>
            <a:pPr algn="just">
              <a:lnSpc>
                <a:spcPct val="90000"/>
              </a:lnSpc>
            </a:pPr>
            <a:r>
              <a:rPr lang="es-ES_tradnl" sz="2100" dirty="0"/>
              <a:t>SER en Sí – SER para SÍ</a:t>
            </a:r>
          </a:p>
          <a:p>
            <a:pPr algn="just">
              <a:lnSpc>
                <a:spcPct val="90000"/>
              </a:lnSpc>
            </a:pPr>
            <a:endParaRPr lang="es-ES_tradnl" sz="2400" dirty="0"/>
          </a:p>
        </p:txBody>
      </p:sp>
    </p:spTree>
    <p:extLst>
      <p:ext uri="{BB962C8B-B14F-4D97-AF65-F5344CB8AC3E}">
        <p14:creationId xmlns:p14="http://schemas.microsoft.com/office/powerpoint/2010/main" val="12802818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sz="2800" b="1"/>
              <a:t>Deshumanización como realidad histórica – Inacabamiento del ser humano</a:t>
            </a:r>
            <a:endParaRPr lang="es-ES" sz="2800" b="1"/>
          </a:p>
        </p:txBody>
      </p:sp>
      <p:sp>
        <p:nvSpPr>
          <p:cNvPr id="1107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s-ES_tradnl" sz="2200" dirty="0"/>
          </a:p>
          <a:p>
            <a:pPr algn="just">
              <a:lnSpc>
                <a:spcPct val="90000"/>
              </a:lnSpc>
            </a:pPr>
            <a:r>
              <a:rPr lang="es-ES_tradnl" sz="2400" dirty="0"/>
              <a:t>Humanizar el mundo es transformarlo. La </a:t>
            </a:r>
            <a:r>
              <a:rPr lang="es-ES_tradnl" sz="2400" b="1" dirty="0"/>
              <a:t>lucha</a:t>
            </a:r>
            <a:r>
              <a:rPr lang="es-ES_tradnl" sz="2400" dirty="0"/>
              <a:t> </a:t>
            </a:r>
            <a:r>
              <a:rPr lang="es-ES_tradnl" sz="2400" b="1" dirty="0"/>
              <a:t>común</a:t>
            </a:r>
            <a:r>
              <a:rPr lang="es-ES_tradnl" sz="2400" dirty="0"/>
              <a:t> es la que nos constituye como seres humanos (es también el momento más alto de la construcción de conocimiento).</a:t>
            </a:r>
          </a:p>
          <a:p>
            <a:pPr algn="just">
              <a:lnSpc>
                <a:spcPct val="90000"/>
              </a:lnSpc>
            </a:pPr>
            <a:endParaRPr lang="es-ES_tradnl" sz="2200" i="1" dirty="0"/>
          </a:p>
          <a:p>
            <a:pPr algn="just">
              <a:lnSpc>
                <a:spcPct val="90000"/>
              </a:lnSpc>
            </a:pPr>
            <a:r>
              <a:rPr lang="es-ES_tradnl" sz="2400" i="1" dirty="0"/>
              <a:t>La deshumanización aunque siendo un hecho concreto en la historia, no es sin embargo un destino dado, sino resultado de un orden injusto que genera la violencia de los opresores y consecuentemente el ser menos.</a:t>
            </a:r>
            <a:endParaRPr lang="es-ES" sz="2400" i="1" dirty="0"/>
          </a:p>
        </p:txBody>
      </p:sp>
    </p:spTree>
    <p:extLst>
      <p:ext uri="{BB962C8B-B14F-4D97-AF65-F5344CB8AC3E}">
        <p14:creationId xmlns:p14="http://schemas.microsoft.com/office/powerpoint/2010/main" val="32148630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s-ES_tradnl" sz="4000" b="1" dirty="0"/>
              <a:t>4. Teoría Histórico-Cultural del Conocimiento</a:t>
            </a:r>
            <a:endParaRPr lang="es-ES" sz="4000" b="1" dirty="0"/>
          </a:p>
        </p:txBody>
      </p:sp>
    </p:spTree>
    <p:extLst>
      <p:ext uri="{BB962C8B-B14F-4D97-AF65-F5344CB8AC3E}">
        <p14:creationId xmlns:p14="http://schemas.microsoft.com/office/powerpoint/2010/main" val="2021458948"/>
      </p:ext>
    </p:extLst>
  </p:cSld>
  <p:clrMapOvr>
    <a:masterClrMapping/>
  </p:clrMapOvr>
  <p:transition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36612"/>
          </a:xfrm>
        </p:spPr>
        <p:txBody>
          <a:bodyPr/>
          <a:lstStyle/>
          <a:p>
            <a:r>
              <a:rPr lang="es-ES_tradnl"/>
              <a:t>Teoría del Conocimiento</a:t>
            </a:r>
            <a:endParaRPr lang="es-ES"/>
          </a:p>
        </p:txBody>
      </p:sp>
      <p:sp>
        <p:nvSpPr>
          <p:cNvPr id="1101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19200"/>
            <a:ext cx="8443912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_tradnl" sz="1700" dirty="0"/>
              <a:t>Carácter social del proceso de saber y conocer.</a:t>
            </a:r>
          </a:p>
          <a:p>
            <a:pPr>
              <a:lnSpc>
                <a:spcPct val="90000"/>
              </a:lnSpc>
            </a:pPr>
            <a:endParaRPr lang="es-ES_tradnl" sz="1700" dirty="0"/>
          </a:p>
          <a:p>
            <a:pPr algn="just">
              <a:lnSpc>
                <a:spcPct val="90000"/>
              </a:lnSpc>
            </a:pPr>
            <a:r>
              <a:rPr lang="es-ES_tradnl" sz="1700" dirty="0"/>
              <a:t>“El conocimiento es el proceso que resulta de la </a:t>
            </a:r>
            <a:r>
              <a:rPr lang="es-ES_tradnl" sz="1700" b="1" dirty="0"/>
              <a:t>praxis permanente </a:t>
            </a:r>
            <a:r>
              <a:rPr lang="es-ES_tradnl" sz="1700" dirty="0"/>
              <a:t>de los seres humanos sobre la realidad.”</a:t>
            </a:r>
          </a:p>
          <a:p>
            <a:pPr algn="just">
              <a:lnSpc>
                <a:spcPct val="90000"/>
              </a:lnSpc>
            </a:pPr>
            <a:endParaRPr lang="es-ES_tradnl" sz="1700" dirty="0"/>
          </a:p>
          <a:p>
            <a:pPr algn="just">
              <a:lnSpc>
                <a:spcPct val="90000"/>
              </a:lnSpc>
            </a:pPr>
            <a:r>
              <a:rPr lang="es-ES_tradnl" sz="1700" dirty="0"/>
              <a:t>“El conocimiento, en lugar de ser hecho, es un proceso que resulta de la praxis de los seres humanos sobre la realidad que transforman.”</a:t>
            </a:r>
          </a:p>
          <a:p>
            <a:pPr algn="just">
              <a:lnSpc>
                <a:spcPct val="90000"/>
              </a:lnSpc>
            </a:pPr>
            <a:endParaRPr lang="es-ES_tradnl" sz="1700" dirty="0"/>
          </a:p>
          <a:p>
            <a:pPr algn="just">
              <a:lnSpc>
                <a:spcPct val="90000"/>
              </a:lnSpc>
            </a:pPr>
            <a:r>
              <a:rPr lang="es-ES_tradnl" sz="1700" dirty="0"/>
              <a:t>“Conocer es buscar la comunión a través de la praxis que se está analizando.</a:t>
            </a:r>
            <a:r>
              <a:rPr lang="es-CL" sz="1700" dirty="0"/>
              <a:t> No hay palabra verdadera que no sea una unión inquebrantable entre acción y reflexión y, por ende, que no sea praxis. Enseñar algo es, en alguna medida, hacer algo”. </a:t>
            </a:r>
          </a:p>
          <a:p>
            <a:pPr algn="just">
              <a:lnSpc>
                <a:spcPct val="90000"/>
              </a:lnSpc>
            </a:pPr>
            <a:endParaRPr lang="es-ES_tradnl" sz="1700" dirty="0"/>
          </a:p>
          <a:p>
            <a:pPr algn="just">
              <a:lnSpc>
                <a:spcPct val="90000"/>
              </a:lnSpc>
            </a:pPr>
            <a:r>
              <a:rPr lang="es-ES_tradnl" sz="1700" dirty="0"/>
              <a:t>Conocer es liberarse, es transformar las condiciones. Conocer es colocarse como sujeto en otro lugar de la relación social.</a:t>
            </a:r>
          </a:p>
          <a:p>
            <a:pPr algn="just">
              <a:lnSpc>
                <a:spcPct val="90000"/>
              </a:lnSpc>
            </a:pPr>
            <a:endParaRPr lang="es-ES_tradnl" sz="1700" dirty="0"/>
          </a:p>
          <a:p>
            <a:pPr algn="just">
              <a:lnSpc>
                <a:spcPct val="90000"/>
              </a:lnSpc>
            </a:pPr>
            <a:r>
              <a:rPr lang="es-ES_tradnl" sz="1700" dirty="0"/>
              <a:t>La lucha común es la que nos constituye como seres humanos, es también el momento privilegiado de la construcción de conocimientos</a:t>
            </a:r>
          </a:p>
          <a:p>
            <a:pPr algn="just">
              <a:lnSpc>
                <a:spcPct val="90000"/>
              </a:lnSpc>
            </a:pPr>
            <a:endParaRPr lang="es-ES_tradnl" sz="1700" dirty="0"/>
          </a:p>
          <a:p>
            <a:pPr algn="just">
              <a:lnSpc>
                <a:spcPct val="90000"/>
              </a:lnSpc>
            </a:pPr>
            <a:endParaRPr lang="es-CL" sz="1700" dirty="0"/>
          </a:p>
          <a:p>
            <a:pPr algn="just">
              <a:lnSpc>
                <a:spcPct val="90000"/>
              </a:lnSpc>
            </a:pPr>
            <a:endParaRPr lang="es-ES_tradnl" sz="1700" dirty="0"/>
          </a:p>
          <a:p>
            <a:pPr algn="just">
              <a:lnSpc>
                <a:spcPct val="90000"/>
              </a:lnSpc>
            </a:pPr>
            <a:endParaRPr lang="es-ES_tradnl" sz="1700" dirty="0"/>
          </a:p>
          <a:p>
            <a:pPr algn="just">
              <a:lnSpc>
                <a:spcPct val="90000"/>
              </a:lnSpc>
              <a:buNone/>
            </a:pPr>
            <a:endParaRPr lang="es-ES_tradnl" sz="1700" dirty="0"/>
          </a:p>
        </p:txBody>
      </p:sp>
    </p:spTree>
    <p:extLst>
      <p:ext uri="{BB962C8B-B14F-4D97-AF65-F5344CB8AC3E}">
        <p14:creationId xmlns:p14="http://schemas.microsoft.com/office/powerpoint/2010/main" val="2594867263"/>
      </p:ext>
    </p:extLst>
  </p:cSld>
  <p:clrMapOvr>
    <a:masterClrMapping/>
  </p:clrMapOvr>
  <p:transition>
    <p:fad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8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36612"/>
          </a:xfrm>
        </p:spPr>
        <p:txBody>
          <a:bodyPr/>
          <a:lstStyle/>
          <a:p>
            <a:r>
              <a:rPr lang="es-ES_tradnl"/>
              <a:t>Teoría del Conocimiento</a:t>
            </a:r>
            <a:endParaRPr lang="es-ES"/>
          </a:p>
        </p:txBody>
      </p:sp>
      <p:sp>
        <p:nvSpPr>
          <p:cNvPr id="1101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044" y="1114425"/>
            <a:ext cx="8443912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_tradnl" sz="2000" dirty="0"/>
              <a:t>“Nadie libera a nadie, nadie se libera solo” (liberarse – conocer).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s-ES_tradnl" sz="2000" dirty="0"/>
              <a:t>“</a:t>
            </a:r>
          </a:p>
          <a:p>
            <a:pPr>
              <a:lnSpc>
                <a:spcPct val="90000"/>
              </a:lnSpc>
            </a:pPr>
            <a:r>
              <a:rPr lang="es-ES_tradnl" sz="2000" dirty="0"/>
              <a:t>Quien enseña aprende al enseñar y quien aprende enseña al aprender. Educadores-educandos y educando-educadores.”</a:t>
            </a:r>
            <a:endParaRPr lang="es-ES" sz="2000" dirty="0"/>
          </a:p>
          <a:p>
            <a:pPr>
              <a:lnSpc>
                <a:spcPct val="90000"/>
              </a:lnSpc>
            </a:pPr>
            <a:endParaRPr lang="es-ES_tradnl" sz="2000" dirty="0"/>
          </a:p>
          <a:p>
            <a:pPr>
              <a:lnSpc>
                <a:spcPct val="90000"/>
              </a:lnSpc>
            </a:pPr>
            <a:r>
              <a:rPr lang="es-ES_tradnl" sz="2000" dirty="0"/>
              <a:t>Educar es Ayudar a Construir Sujetos (Zemelman)</a:t>
            </a:r>
          </a:p>
          <a:p>
            <a:pPr algn="just">
              <a:lnSpc>
                <a:spcPct val="90000"/>
              </a:lnSpc>
            </a:pPr>
            <a:endParaRPr lang="es-ES_tradnl" sz="2000" dirty="0"/>
          </a:p>
          <a:p>
            <a:pPr algn="just">
              <a:lnSpc>
                <a:spcPct val="90000"/>
              </a:lnSpc>
            </a:pPr>
            <a:r>
              <a:rPr lang="es-ES_tradnl" sz="2000" dirty="0"/>
              <a:t>“La enseñanza solo tiene sentido al crear las posibilidades para la producción o la construcción del conocimiento.”</a:t>
            </a:r>
          </a:p>
          <a:p>
            <a:pPr algn="just">
              <a:lnSpc>
                <a:spcPct val="90000"/>
              </a:lnSpc>
            </a:pPr>
            <a:endParaRPr lang="es-ES_tradnl" sz="2000" dirty="0"/>
          </a:p>
          <a:p>
            <a:pPr algn="just">
              <a:lnSpc>
                <a:spcPct val="90000"/>
              </a:lnSpc>
            </a:pPr>
            <a:r>
              <a:rPr lang="es-ES_tradnl" sz="2000" dirty="0"/>
              <a:t>“Enseñar no es transferir la comprensión del objeto al educando, sino </a:t>
            </a:r>
            <a:r>
              <a:rPr lang="es-ES_tradnl" sz="2000" b="1" dirty="0"/>
              <a:t>instigarlo</a:t>
            </a:r>
            <a:r>
              <a:rPr lang="es-ES_tradnl" sz="2000" dirty="0"/>
              <a:t>, en el sentido de que, como sujeto cognoscente, se torne capaz de comprender y comunicar lo comprendido.”</a:t>
            </a:r>
          </a:p>
          <a:p>
            <a:pPr algn="just">
              <a:lnSpc>
                <a:spcPct val="90000"/>
              </a:lnSpc>
            </a:pPr>
            <a:endParaRPr lang="es-ES_tradnl" sz="2000" dirty="0"/>
          </a:p>
          <a:p>
            <a:pPr algn="just">
              <a:lnSpc>
                <a:spcPct val="90000"/>
              </a:lnSpc>
            </a:pPr>
            <a:r>
              <a:rPr lang="es-ES_tradnl" sz="2000" dirty="0"/>
              <a:t>El acto educativo SIEMPRE conlleva implícita una teoría del conocimiento.</a:t>
            </a:r>
          </a:p>
          <a:p>
            <a:pPr marL="0" indent="0" algn="just">
              <a:lnSpc>
                <a:spcPct val="90000"/>
              </a:lnSpc>
              <a:buNone/>
            </a:pP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512616850"/>
      </p:ext>
    </p:extLst>
  </p:cSld>
  <p:clrMapOvr>
    <a:masterClrMapping/>
  </p:clrMapOvr>
  <p:transition>
    <p:fad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7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algn="ctr"/>
            <a:r>
              <a:rPr lang="es-CL" sz="3800" b="1" dirty="0"/>
              <a:t>	</a:t>
            </a:r>
            <a:br>
              <a:rPr lang="es-CL" sz="3800" b="1" dirty="0"/>
            </a:br>
            <a:br>
              <a:rPr lang="es-CL" sz="3800" b="1" dirty="0"/>
            </a:br>
            <a:r>
              <a:rPr lang="es-CL" sz="3800" b="1" dirty="0"/>
              <a:t>	5. Crítica a la “educación bancaria”</a:t>
            </a:r>
            <a:br>
              <a:rPr lang="es-CL" sz="3800" b="1" dirty="0"/>
            </a:br>
            <a:br>
              <a:rPr lang="es-CL" sz="3800" b="1" dirty="0"/>
            </a:br>
            <a:br>
              <a:rPr lang="es-CL" sz="3800" b="1" dirty="0"/>
            </a:br>
            <a:r>
              <a:rPr lang="es-CL" sz="3800" b="1" dirty="0"/>
              <a:t>	Educación </a:t>
            </a:r>
            <a:r>
              <a:rPr lang="es-CL" sz="3800" b="1" dirty="0" err="1"/>
              <a:t>problematizadora</a:t>
            </a:r>
            <a:r>
              <a:rPr lang="es-CL" sz="3800" b="1" dirty="0"/>
              <a:t> o 	dialógica o popular.</a:t>
            </a:r>
            <a:br>
              <a:rPr lang="es-CL" sz="3800" b="1" dirty="0"/>
            </a:br>
            <a:endParaRPr lang="es-ES" sz="3800" b="1" dirty="0"/>
          </a:p>
        </p:txBody>
      </p:sp>
      <p:sp>
        <p:nvSpPr>
          <p:cNvPr id="1077253" name="AutoShape 5"/>
          <p:cNvSpPr>
            <a:spLocks noChangeArrowheads="1"/>
          </p:cNvSpPr>
          <p:nvPr/>
        </p:nvSpPr>
        <p:spPr bwMode="auto">
          <a:xfrm>
            <a:off x="4320381" y="2708920"/>
            <a:ext cx="503237" cy="1150938"/>
          </a:xfrm>
          <a:prstGeom prst="upDownArrow">
            <a:avLst>
              <a:gd name="adj1" fmla="val 50000"/>
              <a:gd name="adj2" fmla="val 45741"/>
            </a:avLst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12420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700213"/>
            <a:ext cx="8715375" cy="2300287"/>
          </a:xfrm>
        </p:spPr>
        <p:txBody>
          <a:bodyPr/>
          <a:lstStyle/>
          <a:p>
            <a:pPr marL="1106488" lvl="1" indent="-660400" algn="ctr" eaLnBrk="1" hangingPunct="1">
              <a:buNone/>
            </a:pPr>
            <a:r>
              <a:rPr lang="es-ES" sz="3600" b="1" dirty="0">
                <a:solidFill>
                  <a:schemeClr val="tx2"/>
                </a:solidFill>
              </a:rPr>
              <a:t>I. Las dos grandes tradiciones explicativas del aprendizaje y la construcción de conocimiento escolar. </a:t>
            </a:r>
          </a:p>
          <a:p>
            <a:pPr marL="1106488" lvl="1" indent="-660400" algn="just" eaLnBrk="1" hangingPunct="1">
              <a:buFont typeface="Wingdings" pitchFamily="2" charset="2"/>
              <a:buNone/>
            </a:pPr>
            <a:endParaRPr lang="es-CL" sz="3600" b="1" dirty="0">
              <a:solidFill>
                <a:schemeClr val="tx2"/>
              </a:solidFill>
            </a:endParaRPr>
          </a:p>
          <a:p>
            <a:pPr marL="1106488" lvl="1" indent="-660400" algn="just" eaLnBrk="1" hangingPunct="1">
              <a:buFont typeface="Wingdings" pitchFamily="2" charset="2"/>
              <a:buAutoNum type="romanUcPeriod"/>
            </a:pPr>
            <a:endParaRPr lang="es-CL" sz="3600" dirty="0">
              <a:solidFill>
                <a:schemeClr val="tx2"/>
              </a:solidFill>
            </a:endParaRPr>
          </a:p>
          <a:p>
            <a:pPr marL="1106488" lvl="1" indent="-660400" algn="just" eaLnBrk="1" hangingPunct="1">
              <a:buFont typeface="Wingdings" pitchFamily="2" charset="2"/>
              <a:buAutoNum type="romanUcPeriod"/>
            </a:pPr>
            <a:endParaRPr lang="es-CL" dirty="0">
              <a:solidFill>
                <a:schemeClr val="tx2"/>
              </a:solidFill>
            </a:endParaRPr>
          </a:p>
          <a:p>
            <a:pPr marL="762000" indent="-762000" algn="just" eaLnBrk="1" hangingPunct="1">
              <a:buFont typeface="Wingdings" pitchFamily="2" charset="2"/>
              <a:buNone/>
            </a:pPr>
            <a:endParaRPr lang="es-ES" sz="2600" dirty="0">
              <a:solidFill>
                <a:schemeClr val="tx2"/>
              </a:solidFill>
            </a:endParaRPr>
          </a:p>
          <a:p>
            <a:pPr marL="762000" indent="-762000" algn="just" eaLnBrk="1" hangingPunct="1">
              <a:buFont typeface="Wingdings" pitchFamily="2" charset="2"/>
              <a:buNone/>
            </a:pPr>
            <a:endParaRPr lang="es-CL" sz="2800" dirty="0">
              <a:solidFill>
                <a:schemeClr val="tx2"/>
              </a:solidFill>
            </a:endParaRPr>
          </a:p>
          <a:p>
            <a:pPr marL="762000" indent="-762000" algn="just" eaLnBrk="1" hangingPunct="1">
              <a:buFont typeface="Wingdings" pitchFamily="2" charset="2"/>
              <a:buNone/>
            </a:pPr>
            <a:endParaRPr lang="es-ES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37207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82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r>
              <a:rPr lang="es-ES_tradnl" sz="3600" dirty="0"/>
              <a:t>5. Crítica pedagógica a la educación Bancaria </a:t>
            </a:r>
            <a:endParaRPr lang="es-ES" sz="3600" dirty="0"/>
          </a:p>
        </p:txBody>
      </p:sp>
      <p:sp>
        <p:nvSpPr>
          <p:cNvPr id="1078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45307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ES_tradnl" sz="2000"/>
              <a:t>Cree que los que se educan son recipientes que deben ser llenados por el educador.  Se cree que el educador “deposita” conocimiento en los educandos.</a:t>
            </a:r>
          </a:p>
          <a:p>
            <a:pPr>
              <a:lnSpc>
                <a:spcPct val="80000"/>
              </a:lnSpc>
            </a:pPr>
            <a:endParaRPr lang="es-ES_tradnl" sz="2000"/>
          </a:p>
          <a:p>
            <a:pPr algn="just">
              <a:lnSpc>
                <a:spcPct val="80000"/>
              </a:lnSpc>
            </a:pPr>
            <a:r>
              <a:rPr lang="es-ES_tradnl" sz="2000"/>
              <a:t>Se cree que el saber es experiencia transmitida y no experiencia realizada.</a:t>
            </a:r>
          </a:p>
          <a:p>
            <a:pPr>
              <a:lnSpc>
                <a:spcPct val="80000"/>
              </a:lnSpc>
            </a:pPr>
            <a:endParaRPr lang="es-ES_tradnl" sz="2000" i="1"/>
          </a:p>
          <a:p>
            <a:pPr algn="just">
              <a:lnSpc>
                <a:spcPct val="80000"/>
              </a:lnSpc>
            </a:pPr>
            <a:r>
              <a:rPr lang="es-ES_tradnl" sz="2000"/>
              <a:t>Este tipo de educación fomenta mantener la sociedad tal como está, con opresores y oprimidos. 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endParaRPr lang="es-ES_tradnl" sz="2000"/>
          </a:p>
          <a:p>
            <a:pPr algn="just">
              <a:lnSpc>
                <a:spcPct val="80000"/>
              </a:lnSpc>
            </a:pPr>
            <a:r>
              <a:rPr lang="es-ES_tradnl" sz="2000" i="1"/>
              <a:t>Lo que pretenden los opresores es transformar la mentalidad de los oprimidos y no la situación que los oprime. 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endParaRPr lang="es-ES_tradnl" sz="2000" i="1"/>
          </a:p>
          <a:p>
            <a:pPr algn="just">
              <a:lnSpc>
                <a:spcPct val="80000"/>
              </a:lnSpc>
            </a:pPr>
            <a:r>
              <a:rPr lang="es-ES_tradnl" sz="2000" i="1"/>
              <a:t>Cuanto más se ejerciten los educandos en el </a:t>
            </a:r>
            <a:r>
              <a:rPr lang="es-ES_tradnl" sz="2000" b="1" i="1"/>
              <a:t>archivo de los depósitos</a:t>
            </a:r>
            <a:r>
              <a:rPr lang="es-ES_tradnl" sz="2000" i="1"/>
              <a:t> que les son hechos, tanto menos desarrollarán en sí la </a:t>
            </a:r>
            <a:r>
              <a:rPr lang="es-ES_tradnl" sz="2000" b="1" i="1"/>
              <a:t>conciencia crítica</a:t>
            </a:r>
            <a:r>
              <a:rPr lang="es-ES_tradnl" sz="2000" i="1"/>
              <a:t> de lo cual resultaría su inserción en el mundo.</a:t>
            </a:r>
          </a:p>
          <a:p>
            <a:pPr>
              <a:lnSpc>
                <a:spcPct val="80000"/>
              </a:lnSpc>
            </a:pPr>
            <a:endParaRPr lang="es-ES_tradnl" sz="2000" i="1"/>
          </a:p>
          <a:p>
            <a:pPr>
              <a:lnSpc>
                <a:spcPct val="80000"/>
              </a:lnSpc>
            </a:pPr>
            <a:endParaRPr lang="es-ES_tradnl" sz="2000" i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s-ES_tradnl" sz="2000" i="1"/>
          </a:p>
        </p:txBody>
      </p:sp>
    </p:spTree>
    <p:extLst>
      <p:ext uri="{BB962C8B-B14F-4D97-AF65-F5344CB8AC3E}">
        <p14:creationId xmlns:p14="http://schemas.microsoft.com/office/powerpoint/2010/main" val="4197236764"/>
      </p:ext>
    </p:extLst>
  </p:cSld>
  <p:clrMapOvr>
    <a:masterClrMapping/>
  </p:clrMapOvr>
  <p:transition>
    <p:fade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9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60412"/>
          </a:xfrm>
        </p:spPr>
        <p:txBody>
          <a:bodyPr/>
          <a:lstStyle/>
          <a:p>
            <a:pPr algn="ctr"/>
            <a:r>
              <a:rPr lang="es-ES_tradnl" sz="3200" b="1"/>
              <a:t>Paulo Freire - Educación problematizadora o dialógica </a:t>
            </a:r>
            <a:endParaRPr lang="es-ES" sz="3200" b="1"/>
          </a:p>
        </p:txBody>
      </p:sp>
      <p:sp>
        <p:nvSpPr>
          <p:cNvPr id="1079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600200"/>
            <a:ext cx="8275638" cy="4492625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es-CL" sz="1800" dirty="0"/>
              <a:t>La liberación es praxis que implica acción y reflexión de los hombres sobre el mundo para transformarlo.</a:t>
            </a:r>
          </a:p>
          <a:p>
            <a:pPr algn="just">
              <a:lnSpc>
                <a:spcPct val="80000"/>
              </a:lnSpc>
            </a:pPr>
            <a:endParaRPr lang="es-CL" sz="1800" dirty="0"/>
          </a:p>
          <a:p>
            <a:pPr algn="just">
              <a:lnSpc>
                <a:spcPct val="80000"/>
              </a:lnSpc>
            </a:pPr>
            <a:r>
              <a:rPr lang="es-CL" sz="1800" dirty="0"/>
              <a:t>Problematización de los hombres en sus relaciones con el mundo.</a:t>
            </a:r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endParaRPr lang="es-CL" sz="1800" dirty="0"/>
          </a:p>
          <a:p>
            <a:pPr algn="just">
              <a:lnSpc>
                <a:spcPct val="80000"/>
              </a:lnSpc>
            </a:pPr>
            <a:r>
              <a:rPr lang="es-ES_tradnl" sz="1800" dirty="0"/>
              <a:t>Requiere superar la contradicción educador-educandos. Los hombres se educan en comunión, mediatizados por el mundo. </a:t>
            </a:r>
          </a:p>
          <a:p>
            <a:pPr>
              <a:lnSpc>
                <a:spcPct val="80000"/>
              </a:lnSpc>
            </a:pPr>
            <a:endParaRPr lang="es-ES_tradnl" sz="1800" i="1" dirty="0"/>
          </a:p>
          <a:p>
            <a:pPr algn="just">
              <a:lnSpc>
                <a:spcPct val="80000"/>
              </a:lnSpc>
            </a:pPr>
            <a:r>
              <a:rPr lang="es-ES_tradnl" sz="1800" i="1" dirty="0"/>
              <a:t>A través de ella los hombres y mujeres van percibiendo críticamente como </a:t>
            </a:r>
            <a:r>
              <a:rPr lang="es-ES_tradnl" sz="1800" b="1" i="1" dirty="0"/>
              <a:t>están siendo</a:t>
            </a:r>
            <a:r>
              <a:rPr lang="es-ES_tradnl" sz="1800" i="1" dirty="0"/>
              <a:t> en el mundo en qué y con qué están. </a:t>
            </a:r>
            <a:r>
              <a:rPr lang="es-ES_tradnl" sz="1800" dirty="0"/>
              <a:t>Van teniendo mayores niveles de conciencia del tipo de sociedad en que viven, de las relaciones sociales que definen concretamente la vida en sociedad.</a:t>
            </a:r>
            <a:endParaRPr lang="es-ES_tradnl" sz="1800" i="1" dirty="0"/>
          </a:p>
          <a:p>
            <a:pPr algn="just">
              <a:lnSpc>
                <a:spcPct val="80000"/>
              </a:lnSpc>
              <a:buFont typeface="Wingdings" pitchFamily="2" charset="2"/>
              <a:buNone/>
            </a:pPr>
            <a:endParaRPr lang="es-ES_tradnl" sz="1800" i="1" dirty="0"/>
          </a:p>
          <a:p>
            <a:pPr>
              <a:lnSpc>
                <a:spcPct val="80000"/>
              </a:lnSpc>
            </a:pPr>
            <a:r>
              <a:rPr lang="es-ES_tradnl" sz="1800" dirty="0"/>
              <a:t>La educación se rehace constantemente en la praxis. Para </a:t>
            </a:r>
            <a:r>
              <a:rPr lang="es-ES_tradnl" sz="1800" b="1" dirty="0"/>
              <a:t>ser</a:t>
            </a:r>
            <a:r>
              <a:rPr lang="es-ES_tradnl" sz="1800" dirty="0"/>
              <a:t>, tiene que </a:t>
            </a:r>
            <a:r>
              <a:rPr lang="es-ES_tradnl" sz="1800" b="1" dirty="0"/>
              <a:t>estar siendo</a:t>
            </a:r>
            <a:r>
              <a:rPr lang="es-ES_tradnl" sz="1800" i="1" dirty="0"/>
              <a:t>.</a:t>
            </a:r>
          </a:p>
          <a:p>
            <a:pPr>
              <a:lnSpc>
                <a:spcPct val="80000"/>
              </a:lnSpc>
            </a:pPr>
            <a:endParaRPr lang="es-ES" sz="1800" i="1" dirty="0"/>
          </a:p>
          <a:p>
            <a:pPr>
              <a:lnSpc>
                <a:spcPct val="80000"/>
              </a:lnSpc>
            </a:pPr>
            <a:r>
              <a:rPr lang="es-ES_tradnl" sz="1800" i="1" dirty="0"/>
              <a:t>Se basa en la </a:t>
            </a:r>
            <a:r>
              <a:rPr lang="es-ES_tradnl" sz="1800" i="1" dirty="0" err="1"/>
              <a:t>dialogicidad</a:t>
            </a:r>
            <a:r>
              <a:rPr lang="es-ES_tradnl" sz="1800" i="1" dirty="0"/>
              <a:t>.</a:t>
            </a:r>
            <a:endParaRPr lang="es-ES" sz="1800" i="1" dirty="0"/>
          </a:p>
        </p:txBody>
      </p:sp>
    </p:spTree>
    <p:extLst>
      <p:ext uri="{BB962C8B-B14F-4D97-AF65-F5344CB8AC3E}">
        <p14:creationId xmlns:p14="http://schemas.microsoft.com/office/powerpoint/2010/main" val="4089633386"/>
      </p:ext>
    </p:extLst>
  </p:cSld>
  <p:clrMapOvr>
    <a:masterClrMapping/>
  </p:clrMapOvr>
  <p:transition>
    <p:fade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36612"/>
          </a:xfrm>
        </p:spPr>
        <p:txBody>
          <a:bodyPr/>
          <a:lstStyle/>
          <a:p>
            <a:r>
              <a:rPr lang="es-ES_tradnl"/>
              <a:t>Dialogo</a:t>
            </a:r>
            <a:endParaRPr lang="es-ES"/>
          </a:p>
        </p:txBody>
      </p:sp>
      <p:sp>
        <p:nvSpPr>
          <p:cNvPr id="1093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19200"/>
            <a:ext cx="8370887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_tradnl" sz="2000"/>
              <a:t>No hay dialogo si no hay amor.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s-ES_tradnl" sz="2000"/>
          </a:p>
          <a:p>
            <a:pPr>
              <a:lnSpc>
                <a:spcPct val="90000"/>
              </a:lnSpc>
            </a:pPr>
            <a:r>
              <a:rPr lang="es-ES_tradnl" sz="2000"/>
              <a:t>No hay dialogo si no hay humildad. </a:t>
            </a:r>
          </a:p>
          <a:p>
            <a:pPr lvl="1">
              <a:lnSpc>
                <a:spcPct val="90000"/>
              </a:lnSpc>
            </a:pPr>
            <a:r>
              <a:rPr lang="es-ES_tradnl" sz="1900" i="1"/>
              <a:t>La autosuficiencia es incompatible con el dialogo. Los hombres que carecen de humildad no pueden aproximarse al pueblo.</a:t>
            </a:r>
          </a:p>
          <a:p>
            <a:pPr lvl="1">
              <a:lnSpc>
                <a:spcPct val="90000"/>
              </a:lnSpc>
              <a:buFont typeface="Wingdings" pitchFamily="2" charset="2"/>
              <a:buNone/>
            </a:pPr>
            <a:endParaRPr lang="es-ES_tradnl" sz="1900" i="1"/>
          </a:p>
          <a:p>
            <a:pPr>
              <a:lnSpc>
                <a:spcPct val="90000"/>
              </a:lnSpc>
            </a:pPr>
            <a:r>
              <a:rPr lang="es-ES_tradnl" sz="2000"/>
              <a:t>No hay dialogo si no existe una intensa fe en los hombres.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s-ES_tradnl" sz="2000"/>
          </a:p>
          <a:p>
            <a:pPr>
              <a:lnSpc>
                <a:spcPct val="90000"/>
              </a:lnSpc>
            </a:pPr>
            <a:r>
              <a:rPr lang="es-ES_tradnl" sz="2000"/>
              <a:t>No hay dialogo sin esperanza.  </a:t>
            </a:r>
          </a:p>
          <a:p>
            <a:pPr lvl="1">
              <a:lnSpc>
                <a:spcPct val="90000"/>
              </a:lnSpc>
            </a:pPr>
            <a:r>
              <a:rPr lang="es-ES_tradnl" sz="1900" i="1"/>
              <a:t>Me muevo en le esperanza en cuanto lucho y si lucho con esperanza, espero.</a:t>
            </a:r>
          </a:p>
          <a:p>
            <a:pPr>
              <a:lnSpc>
                <a:spcPct val="90000"/>
              </a:lnSpc>
            </a:pPr>
            <a:endParaRPr lang="es-ES_tradnl" sz="2000"/>
          </a:p>
          <a:p>
            <a:pPr>
              <a:lnSpc>
                <a:spcPct val="90000"/>
              </a:lnSpc>
            </a:pPr>
            <a:r>
              <a:rPr lang="es-ES_tradnl" sz="2000"/>
              <a:t>No hay dialogo verdadero si no existe en sus sujetos un pensar critico. </a:t>
            </a:r>
            <a:r>
              <a:rPr lang="es-ES_tradnl" sz="2000" i="1"/>
              <a:t>Pensar critico, que percibe la realidad como un proceso, que no se dicotimiza a si mismo de la acción.</a:t>
            </a:r>
            <a:endParaRPr lang="es-ES" sz="2000"/>
          </a:p>
        </p:txBody>
      </p:sp>
    </p:spTree>
    <p:extLst>
      <p:ext uri="{BB962C8B-B14F-4D97-AF65-F5344CB8AC3E}">
        <p14:creationId xmlns:p14="http://schemas.microsoft.com/office/powerpoint/2010/main" val="2298254354"/>
      </p:ext>
    </p:extLst>
  </p:cSld>
  <p:clrMapOvr>
    <a:masterClrMapping/>
  </p:clrMapOvr>
  <p:transition>
    <p:fade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36612"/>
          </a:xfrm>
        </p:spPr>
        <p:txBody>
          <a:bodyPr/>
          <a:lstStyle/>
          <a:p>
            <a:pPr algn="ctr"/>
            <a:r>
              <a:rPr lang="es-ES_tradnl" dirty="0"/>
              <a:t>6. Acto Educativo</a:t>
            </a:r>
            <a:endParaRPr lang="es-ES" dirty="0"/>
          </a:p>
        </p:txBody>
      </p:sp>
      <p:sp>
        <p:nvSpPr>
          <p:cNvPr id="1093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19200"/>
            <a:ext cx="8370887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MX" sz="2000" dirty="0"/>
              <a:t>Sujetos</a:t>
            </a:r>
          </a:p>
          <a:p>
            <a:pPr>
              <a:lnSpc>
                <a:spcPct val="90000"/>
              </a:lnSpc>
            </a:pPr>
            <a:r>
              <a:rPr lang="es-MX" sz="2000" dirty="0"/>
              <a:t>Objetos de conocimiento</a:t>
            </a:r>
          </a:p>
          <a:p>
            <a:pPr>
              <a:lnSpc>
                <a:spcPct val="90000"/>
              </a:lnSpc>
            </a:pPr>
            <a:r>
              <a:rPr lang="es-MX" sz="2000" dirty="0"/>
              <a:t>Objetivos – </a:t>
            </a:r>
            <a:r>
              <a:rPr lang="es-MX" sz="2000" dirty="0" err="1"/>
              <a:t>directividad</a:t>
            </a:r>
            <a:endParaRPr lang="es-MX" sz="2000" dirty="0"/>
          </a:p>
          <a:p>
            <a:pPr>
              <a:lnSpc>
                <a:spcPct val="90000"/>
              </a:lnSpc>
            </a:pPr>
            <a:r>
              <a:rPr lang="es-MX" sz="2000" dirty="0"/>
              <a:t>Método</a:t>
            </a:r>
          </a:p>
          <a:p>
            <a:pPr>
              <a:lnSpc>
                <a:spcPct val="90000"/>
              </a:lnSpc>
            </a:pPr>
            <a:endParaRPr lang="es-MX" sz="2000" dirty="0"/>
          </a:p>
          <a:p>
            <a:pPr>
              <a:lnSpc>
                <a:spcPct val="90000"/>
              </a:lnSpc>
              <a:buNone/>
            </a:pPr>
            <a:r>
              <a:rPr lang="es-MX" sz="2000" dirty="0"/>
              <a:t>El método: </a:t>
            </a:r>
          </a:p>
          <a:p>
            <a:pPr marL="261938" indent="0" algn="just">
              <a:lnSpc>
                <a:spcPct val="90000"/>
              </a:lnSpc>
              <a:buNone/>
            </a:pPr>
            <a:r>
              <a:rPr lang="es-E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“El método de conocimiento pasa porque los educadores se pregunten permanentemente sobre </a:t>
            </a:r>
            <a:r>
              <a:rPr lang="es-ES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qué conocer, para qué y cómo conocer, para quién</a:t>
            </a:r>
            <a:r>
              <a:rPr lang="es-E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Más aún, si los educadores se deben hacer esa pregunta, “si tienen derecho y espacio para esa pregunta deben extender ese derecho a los estudiantes, sino el movimiento no es completo” 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99424824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93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93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93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93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93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93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3635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46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_tradnl" dirty="0"/>
              <a:t>7. El lugar de </a:t>
            </a:r>
            <a:r>
              <a:rPr lang="es-ES_tradnl" dirty="0" err="1"/>
              <a:t>lxs</a:t>
            </a:r>
            <a:r>
              <a:rPr lang="es-ES_tradnl" dirty="0"/>
              <a:t> docentes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6866760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36612"/>
          </a:xfrm>
        </p:spPr>
        <p:txBody>
          <a:bodyPr/>
          <a:lstStyle/>
          <a:p>
            <a:r>
              <a:rPr lang="es-ES_tradnl" dirty="0" err="1"/>
              <a:t>Lxs</a:t>
            </a:r>
            <a:r>
              <a:rPr lang="es-ES_tradnl" dirty="0"/>
              <a:t> docentes….</a:t>
            </a:r>
            <a:endParaRPr lang="es-ES" dirty="0"/>
          </a:p>
        </p:txBody>
      </p:sp>
      <p:sp>
        <p:nvSpPr>
          <p:cNvPr id="1093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19200"/>
            <a:ext cx="8370887" cy="518160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s-E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“Es precisamente esta necesidad de ir más allá de su momento actuante o del momento en que se realiza (</a:t>
            </a:r>
            <a:r>
              <a:rPr lang="es-ES" sz="1800" i="1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directividad</a:t>
            </a:r>
            <a:r>
              <a:rPr lang="es-E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objetivos de la educación) la que, </a:t>
            </a:r>
            <a:r>
              <a:rPr lang="es-ES" sz="1800" b="1" dirty="0">
                <a:latin typeface="+mn-lt"/>
                <a:ea typeface="+mn-ea"/>
                <a:cs typeface="+mn-cs"/>
              </a:rPr>
              <a:t>impidiendo la neutralidad de la práctica educativa, exige del educador que asuma en forma ética su sueño, que es político</a:t>
            </a:r>
            <a:r>
              <a:rPr lang="es-E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Por eso, imposibilitada de ser neutra, la práctica educativa plantea al educador el imperativo de decidir, por consiguiente de romper y optar, tareas de sujeto participante y no de objeto manipulado”</a:t>
            </a:r>
          </a:p>
          <a:p>
            <a:pPr algn="just">
              <a:lnSpc>
                <a:spcPct val="90000"/>
              </a:lnSpc>
            </a:pPr>
            <a:endParaRPr lang="es-MX" sz="1800" dirty="0"/>
          </a:p>
          <a:p>
            <a:pPr algn="just">
              <a:lnSpc>
                <a:spcPct val="90000"/>
              </a:lnSpc>
            </a:pPr>
            <a:r>
              <a:rPr lang="es-E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“La imposibilidad de ser neutrales frente al mundo, al futuro, nos plantea necesariamente el derecho y el deber de tomar posición como educadores. </a:t>
            </a:r>
            <a:r>
              <a:rPr lang="es-ES" sz="1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 deber de no omitirnos</a:t>
            </a:r>
            <a:r>
              <a:rPr lang="es-ES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El derecho y el deber de vivir la práctica educativa en coherencia con nuestra opción política. Si nuestra opción es progresista, democrática debamos, respetando el derecho que los educandos también tienen de optar y aprender a optar, para lo cual necesitan libertad, darles testimonio de la libertad con que optamos (o de los obstáculos que encontramos para hacerlo) y jamás intentar imponerles nuestras opciones , subrepticiamente o no”</a:t>
            </a:r>
            <a:endParaRPr lang="es-ES" sz="1800" dirty="0"/>
          </a:p>
        </p:txBody>
      </p:sp>
    </p:spTree>
    <p:extLst>
      <p:ext uri="{BB962C8B-B14F-4D97-AF65-F5344CB8AC3E}">
        <p14:creationId xmlns:p14="http://schemas.microsoft.com/office/powerpoint/2010/main" val="88713804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93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93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3635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36612"/>
          </a:xfrm>
        </p:spPr>
        <p:txBody>
          <a:bodyPr/>
          <a:lstStyle/>
          <a:p>
            <a:r>
              <a:rPr lang="es-ES_tradnl" dirty="0" err="1"/>
              <a:t>Lxs</a:t>
            </a:r>
            <a:r>
              <a:rPr lang="es-ES_tradnl" dirty="0"/>
              <a:t> docentes….</a:t>
            </a:r>
            <a:endParaRPr lang="es-ES" dirty="0"/>
          </a:p>
        </p:txBody>
      </p:sp>
      <p:sp>
        <p:nvSpPr>
          <p:cNvPr id="1093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19200"/>
            <a:ext cx="8370887" cy="5181600"/>
          </a:xfrm>
        </p:spPr>
        <p:txBody>
          <a:bodyPr/>
          <a:lstStyle/>
          <a:p>
            <a:pPr algn="just"/>
            <a:r>
              <a:rPr lang="es-ES" sz="19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“¿Cómo puede la educadora provocar en el educando la curiosidad crítica necesaria para el acto de conocer, el gusto por el riesgo y la aventura creadora si ella no confía en sí misma , no se arriesga, si ella misma se encuentra amarrada como “guía” que debe transferir a los educandos los contenidos considerados como salvadores?”</a:t>
            </a:r>
          </a:p>
          <a:p>
            <a:pPr algn="just">
              <a:buNone/>
            </a:pPr>
            <a:endParaRPr lang="es-ES" sz="19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just"/>
            <a:r>
              <a:rPr lang="es-ES" sz="19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“¿Cómo es posible que una persona que no sea </a:t>
            </a:r>
            <a:r>
              <a:rPr lang="es-ES" sz="19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sujeto</a:t>
            </a:r>
            <a:r>
              <a:rPr lang="es-ES" sz="19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 su propia curiosidad pueda aprehender verdaderamente el objeto de su conocimiento?” (Freire, 2004, p. 103).</a:t>
            </a:r>
          </a:p>
          <a:p>
            <a:pPr algn="just"/>
            <a:endParaRPr lang="es-MX" sz="1900" dirty="0"/>
          </a:p>
          <a:p>
            <a:pPr algn="just"/>
            <a:r>
              <a:rPr lang="es-ES_tradnl" sz="19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“…como profesor debo estar </a:t>
            </a:r>
            <a:r>
              <a:rPr lang="es-ES_tradnl" sz="19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conciente</a:t>
            </a:r>
            <a:r>
              <a:rPr lang="es-ES_tradnl" sz="19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del poder del discurso ideológico, comenzando por el que proclama la muerte de las ideologías. En realidad, a las ideologías solo las puedo matar ideológicamente, pero es posible que no perciba la naturaleza ideológica del discurso que habla de su muerte” </a:t>
            </a:r>
            <a:endParaRPr lang="es-ES" sz="19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99359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93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93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93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3635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36612"/>
          </a:xfrm>
        </p:spPr>
        <p:txBody>
          <a:bodyPr/>
          <a:lstStyle/>
          <a:p>
            <a:r>
              <a:rPr lang="es-ES_tradnl" dirty="0" err="1"/>
              <a:t>Lxs</a:t>
            </a:r>
            <a:r>
              <a:rPr lang="es-ES_tradnl" dirty="0"/>
              <a:t> docentes….</a:t>
            </a:r>
            <a:endParaRPr lang="es-ES" dirty="0"/>
          </a:p>
        </p:txBody>
      </p:sp>
      <p:sp>
        <p:nvSpPr>
          <p:cNvPr id="1093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19200"/>
            <a:ext cx="8370887" cy="5181600"/>
          </a:xfrm>
        </p:spPr>
        <p:txBody>
          <a:bodyPr/>
          <a:lstStyle/>
          <a:p>
            <a:pPr algn="just"/>
            <a:r>
              <a:rPr lang="es-E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“La elite en el poder no querrá poner en práctica una expresión pedagógica que se sume a las contradicciones sociales que revelan el poder de las clases altas. </a:t>
            </a:r>
            <a:r>
              <a:rPr lang="es-ES" sz="20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Sería ingenuo pensar que la elite se dejaría ver tal como es por medio de un proceso pedagógico que, a fin de cuentas, funcionaría en su contra</a:t>
            </a:r>
            <a:r>
              <a:rPr lang="es-ES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” </a:t>
            </a:r>
          </a:p>
          <a:p>
            <a:pPr algn="just"/>
            <a:endParaRPr lang="es-MX" sz="2000" dirty="0"/>
          </a:p>
          <a:p>
            <a:pPr algn="just"/>
            <a:r>
              <a:rPr lang="es-ES_tradnl" sz="2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“La esperanza es una necesidad ontológica; la desesperanza es esperanza que, perdiendo su dirección, se convierte en distorsión de la necesidad ontológica” </a:t>
            </a:r>
          </a:p>
          <a:p>
            <a:pPr algn="just"/>
            <a:endParaRPr lang="es-ES_tradnl" sz="2000" dirty="0"/>
          </a:p>
          <a:p>
            <a:pPr algn="just"/>
            <a:r>
              <a:rPr lang="es-ES" sz="1800" dirty="0"/>
              <a:t>La práctica educativa se vive entonces como una actividad utópica en el sentido de que es una práctica que “vive la unidad dialéctica, dinámica entre la denunciación y la anunciación, entre la denuncia de una sociedad injusta y el sueño posible de una sociedad con menos explotación” (Freire, 2004, p. 103).</a:t>
            </a:r>
          </a:p>
          <a:p>
            <a:pPr algn="just"/>
            <a:endParaRPr lang="es-ES" sz="19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075705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93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93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3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93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3635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820150" cy="576362"/>
          </a:xfrm>
        </p:spPr>
        <p:txBody>
          <a:bodyPr/>
          <a:lstStyle/>
          <a:p>
            <a:pPr marL="762000" indent="-762000" algn="ctr" eaLnBrk="1" hangingPunct="1">
              <a:lnSpc>
                <a:spcPct val="90000"/>
              </a:lnSpc>
            </a:pPr>
            <a:r>
              <a:rPr lang="es-MX" altLang="es-CL" sz="3200" b="1" dirty="0"/>
              <a:t>Pedagogías Críticas - Sujetos docentes</a:t>
            </a:r>
            <a:endParaRPr lang="es-ES_tradnl" altLang="es-CL" sz="3200" b="1" dirty="0">
              <a:latin typeface="Times New Roman" panose="02020603050405020304" pitchFamily="18" charset="0"/>
            </a:endParaRP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836712"/>
            <a:ext cx="8229600" cy="5184775"/>
          </a:xfrm>
        </p:spPr>
        <p:txBody>
          <a:bodyPr/>
          <a:lstStyle/>
          <a:p>
            <a:pPr algn="just">
              <a:defRPr/>
            </a:pPr>
            <a:r>
              <a:rPr lang="es-MX" sz="1800" dirty="0"/>
              <a:t>Freire: Docente como un agente político (por la naturaleza misma de la educación). Docencia como humanización (construcción de sujetos). </a:t>
            </a:r>
            <a:endParaRPr lang="es-ES" sz="1800" dirty="0"/>
          </a:p>
          <a:p>
            <a:pPr algn="just">
              <a:defRPr/>
            </a:pPr>
            <a:endParaRPr lang="es-ES_tradnl" sz="1800" dirty="0"/>
          </a:p>
          <a:p>
            <a:pPr algn="just">
              <a:defRPr/>
            </a:pPr>
            <a:r>
              <a:rPr lang="es-MX" sz="1800" dirty="0"/>
              <a:t>Pedagogías Críticas y Educación popular en América Latina (M.R. Mejías)</a:t>
            </a:r>
          </a:p>
          <a:p>
            <a:pPr marL="0" indent="0" algn="just">
              <a:buFont typeface="Wingdings" panose="05000000000000000000" pitchFamily="2" charset="2"/>
              <a:buNone/>
              <a:defRPr/>
            </a:pPr>
            <a:endParaRPr lang="es-MX" sz="1800" dirty="0"/>
          </a:p>
          <a:p>
            <a:pPr algn="just">
              <a:defRPr/>
            </a:pPr>
            <a:r>
              <a:rPr lang="es-MX" sz="1800" dirty="0" err="1"/>
              <a:t>Giroux</a:t>
            </a:r>
            <a:r>
              <a:rPr lang="es-MX" sz="1800" dirty="0"/>
              <a:t>: Docentes como “intelectuales transformativos”</a:t>
            </a:r>
          </a:p>
          <a:p>
            <a:pPr algn="just">
              <a:defRPr/>
            </a:pPr>
            <a:endParaRPr lang="es-MX" sz="1800" dirty="0"/>
          </a:p>
          <a:p>
            <a:pPr algn="just">
              <a:defRPr/>
            </a:pPr>
            <a:r>
              <a:rPr lang="es-MX" sz="1800" dirty="0"/>
              <a:t>Investigación-Acción: Docentes investigadores de su práctica (</a:t>
            </a:r>
            <a:r>
              <a:rPr lang="es-MX" sz="1800" dirty="0" err="1"/>
              <a:t>Elliot</a:t>
            </a:r>
            <a:r>
              <a:rPr lang="es-MX" sz="1800" dirty="0"/>
              <a:t>)</a:t>
            </a:r>
          </a:p>
          <a:p>
            <a:pPr algn="just">
              <a:defRPr/>
            </a:pPr>
            <a:endParaRPr lang="es-MX" sz="1800" dirty="0"/>
          </a:p>
          <a:p>
            <a:pPr algn="just">
              <a:defRPr/>
            </a:pPr>
            <a:r>
              <a:rPr lang="es-MX" sz="1800" dirty="0"/>
              <a:t>Movimientos pedagógicos</a:t>
            </a:r>
          </a:p>
          <a:p>
            <a:pPr algn="just">
              <a:defRPr/>
            </a:pPr>
            <a:endParaRPr lang="es-MX" sz="1800" dirty="0"/>
          </a:p>
          <a:p>
            <a:pPr algn="just">
              <a:defRPr/>
            </a:pPr>
            <a:r>
              <a:rPr lang="es-MX" sz="1800" dirty="0"/>
              <a:t>Donald </a:t>
            </a:r>
            <a:r>
              <a:rPr lang="es-MX" sz="1800" dirty="0" err="1"/>
              <a:t>Shön</a:t>
            </a:r>
            <a:r>
              <a:rPr lang="es-MX" sz="1800" dirty="0"/>
              <a:t>: Docentes como profesionales reflexivos</a:t>
            </a:r>
          </a:p>
          <a:p>
            <a:pPr algn="just">
              <a:defRPr/>
            </a:pPr>
            <a:endParaRPr lang="es-MX" sz="1800" dirty="0"/>
          </a:p>
          <a:p>
            <a:pPr algn="just">
              <a:defRPr/>
            </a:pPr>
            <a:r>
              <a:rPr lang="es-MX" sz="1800" dirty="0"/>
              <a:t>Zemelman: Pedagogía del estar siendo (presente potencial)</a:t>
            </a:r>
          </a:p>
          <a:p>
            <a:pPr algn="just">
              <a:defRPr/>
            </a:pPr>
            <a:endParaRPr lang="es-MX" sz="1800" dirty="0"/>
          </a:p>
          <a:p>
            <a:pPr algn="just">
              <a:defRPr/>
            </a:pPr>
            <a:r>
              <a:rPr lang="es-MX" sz="1800" dirty="0"/>
              <a:t>Agenciamientos colectivos. Asociatividad y Saber docente. </a:t>
            </a:r>
          </a:p>
          <a:p>
            <a:pPr algn="just">
              <a:defRPr/>
            </a:pPr>
            <a:endParaRPr lang="es-MX" sz="1800" dirty="0"/>
          </a:p>
          <a:p>
            <a:pPr algn="just">
              <a:defRPr/>
            </a:pPr>
            <a:endParaRPr lang="es-MX" sz="1800" dirty="0"/>
          </a:p>
          <a:p>
            <a:pPr marL="762000" indent="-762000" algn="just" eaLnBrk="1" hangingPunct="1">
              <a:lnSpc>
                <a:spcPct val="90000"/>
              </a:lnSpc>
              <a:defRPr/>
            </a:pPr>
            <a:endParaRPr lang="es-CL" sz="1800" dirty="0"/>
          </a:p>
          <a:p>
            <a:pPr marL="762000" indent="-762000" algn="just" eaLnBrk="1" hangingPunct="1">
              <a:lnSpc>
                <a:spcPct val="90000"/>
              </a:lnSpc>
              <a:defRPr/>
            </a:pPr>
            <a:endParaRPr lang="es-ES_tradnl" sz="1800" dirty="0"/>
          </a:p>
          <a:p>
            <a:pPr marL="762000" indent="-762000" algn="just" eaLnBrk="1" hangingPunct="1">
              <a:lnSpc>
                <a:spcPct val="90000"/>
              </a:lnSpc>
              <a:defRPr/>
            </a:pPr>
            <a:endParaRPr lang="es-ES_tradnl" sz="1800" dirty="0"/>
          </a:p>
          <a:p>
            <a:pPr marL="762000" indent="-762000" algn="just" eaLnBrk="1" hangingPunct="1">
              <a:lnSpc>
                <a:spcPct val="90000"/>
              </a:lnSpc>
              <a:defRPr/>
            </a:pPr>
            <a:endParaRPr lang="es-ES_tradnl" sz="1800" dirty="0"/>
          </a:p>
        </p:txBody>
      </p:sp>
    </p:spTree>
    <p:extLst>
      <p:ext uri="{BB962C8B-B14F-4D97-AF65-F5344CB8AC3E}">
        <p14:creationId xmlns:p14="http://schemas.microsoft.com/office/powerpoint/2010/main" val="67197784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251520" y="188639"/>
          <a:ext cx="8568952" cy="63818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50600">
                <a:tc>
                  <a:txBody>
                    <a:bodyPr/>
                    <a:lstStyle/>
                    <a:p>
                      <a:pPr algn="ctr"/>
                      <a:r>
                        <a:rPr lang="es-ES_tradnl" sz="1800" b="1" dirty="0"/>
                        <a:t>Dos grandes tradiciones sobre la naturaleza del conocimiento</a:t>
                      </a:r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_tradnl" sz="1800" b="1" dirty="0"/>
                        <a:t>Programas de Investigación en las Teorías de Aprendizaje Humano</a:t>
                      </a:r>
                      <a:r>
                        <a:rPr lang="es-ES_tradnl" sz="1800" b="1" baseline="0" dirty="0"/>
                        <a:t> (Como se produce ese conocimiento)</a:t>
                      </a:r>
                      <a:br>
                        <a:rPr lang="es-ES_tradnl" sz="1800" b="1" dirty="0"/>
                      </a:br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2437">
                <a:tc>
                  <a:txBody>
                    <a:bodyPr/>
                    <a:lstStyle/>
                    <a:p>
                      <a:r>
                        <a:rPr lang="es-MX" b="1" dirty="0"/>
                        <a:t>Empirismo</a:t>
                      </a:r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b="1" dirty="0"/>
                        <a:t>Programas Asociacionistas – Conductistas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b="1" dirty="0"/>
                    </a:p>
                    <a:p>
                      <a:pPr eaLnBrk="1" hangingPunct="1"/>
                      <a:endParaRPr lang="es-MX" b="1" dirty="0"/>
                    </a:p>
                    <a:p>
                      <a:pPr eaLnBrk="1" hangingPunct="1"/>
                      <a:r>
                        <a:rPr lang="es-MX" b="1" dirty="0"/>
                        <a:t>Programa de investigación Cognitivista (procesamiento de la información)</a:t>
                      </a:r>
                    </a:p>
                    <a:p>
                      <a:pPr eaLnBrk="1" hangingPunct="1"/>
                      <a:endParaRPr lang="es-MX" b="1" dirty="0"/>
                    </a:p>
                    <a:p>
                      <a:pPr eaLnBrk="1" hangingPunct="1"/>
                      <a:endParaRPr lang="es-MX" b="1" dirty="0"/>
                    </a:p>
                    <a:p>
                      <a:pPr eaLnBrk="1" hangingPunct="1"/>
                      <a:r>
                        <a:rPr lang="es-MX" b="1" dirty="0"/>
                        <a:t>Programas de investigación Constructivistas – Socio constructivistas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b="1" dirty="0"/>
                        <a:t>Teorías del aprendizaje por re estructuración</a:t>
                      </a:r>
                    </a:p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98824">
                <a:tc>
                  <a:txBody>
                    <a:bodyPr/>
                    <a:lstStyle/>
                    <a:p>
                      <a:r>
                        <a:rPr lang="es-MX" b="1" dirty="0"/>
                        <a:t>Constructivismo</a:t>
                      </a:r>
                      <a:endParaRPr lang="es-CL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8147109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692696"/>
            <a:ext cx="8715375" cy="2300287"/>
          </a:xfrm>
        </p:spPr>
        <p:txBody>
          <a:bodyPr/>
          <a:lstStyle/>
          <a:p>
            <a:pPr marL="1189038" lvl="1" indent="-742950" algn="just" eaLnBrk="1" hangingPunct="1">
              <a:buFont typeface="Wingdings" pitchFamily="2" charset="2"/>
              <a:buAutoNum type="arabicPeriod"/>
            </a:pPr>
            <a:r>
              <a:rPr lang="es-CL" sz="3600" b="1" dirty="0"/>
              <a:t>Tradición epistemológica</a:t>
            </a:r>
          </a:p>
          <a:p>
            <a:pPr marL="1189038" lvl="1" indent="-742950" algn="just" eaLnBrk="1" hangingPunct="1">
              <a:buFont typeface="Wingdings" pitchFamily="2" charset="2"/>
              <a:buAutoNum type="arabicPeriod"/>
            </a:pPr>
            <a:endParaRPr lang="es-CL" sz="3600" b="1" dirty="0"/>
          </a:p>
          <a:p>
            <a:pPr marL="1189038" lvl="1" indent="-742950" algn="just" eaLnBrk="1" hangingPunct="1">
              <a:buFont typeface="Wingdings" pitchFamily="2" charset="2"/>
              <a:buAutoNum type="arabicPeriod"/>
            </a:pPr>
            <a:r>
              <a:rPr lang="es-CL" sz="3600" b="1" dirty="0"/>
              <a:t>“Naturaleza” del conocimiento</a:t>
            </a:r>
          </a:p>
          <a:p>
            <a:pPr marL="1189038" lvl="1" indent="-742950" algn="just" eaLnBrk="1" hangingPunct="1">
              <a:buFont typeface="Wingdings" pitchFamily="2" charset="2"/>
              <a:buAutoNum type="arabicPeriod"/>
            </a:pPr>
            <a:endParaRPr lang="es-CL" sz="3600" b="1" dirty="0"/>
          </a:p>
          <a:p>
            <a:pPr marL="1189038" lvl="1" indent="-742950" algn="just" eaLnBrk="1" hangingPunct="1">
              <a:buFont typeface="Wingdings" pitchFamily="2" charset="2"/>
              <a:buAutoNum type="arabicPeriod"/>
            </a:pPr>
            <a:r>
              <a:rPr lang="es-CL" sz="3600" b="1" dirty="0"/>
              <a:t>“Naturaleza” del que aprende</a:t>
            </a:r>
          </a:p>
          <a:p>
            <a:pPr marL="1189038" lvl="1" indent="-742950" algn="just" eaLnBrk="1" hangingPunct="1">
              <a:buFont typeface="Wingdings" pitchFamily="2" charset="2"/>
              <a:buAutoNum type="arabicPeriod"/>
            </a:pPr>
            <a:endParaRPr lang="es-CL" sz="3600" b="1" dirty="0"/>
          </a:p>
          <a:p>
            <a:pPr marL="1189038" lvl="1" indent="-742950" algn="just" eaLnBrk="1" hangingPunct="1">
              <a:buFont typeface="Wingdings" pitchFamily="2" charset="2"/>
              <a:buAutoNum type="arabicPeriod"/>
            </a:pPr>
            <a:r>
              <a:rPr lang="es-CL" sz="3600" b="1" dirty="0"/>
              <a:t>Proceso de Aprendizaje</a:t>
            </a:r>
          </a:p>
          <a:p>
            <a:pPr marL="1106488" lvl="1" indent="-660400" algn="just" eaLnBrk="1" hangingPunct="1">
              <a:buFont typeface="Wingdings" pitchFamily="2" charset="2"/>
              <a:buAutoNum type="romanUcPeriod"/>
            </a:pPr>
            <a:endParaRPr lang="es-CL" sz="3600" dirty="0">
              <a:solidFill>
                <a:schemeClr val="tx2"/>
              </a:solidFill>
            </a:endParaRPr>
          </a:p>
          <a:p>
            <a:pPr marL="446088" lvl="1" indent="0" algn="r" eaLnBrk="1" hangingPunct="1">
              <a:buNone/>
            </a:pPr>
            <a:r>
              <a:rPr lang="es-CL" sz="1400" dirty="0">
                <a:solidFill>
                  <a:schemeClr val="tx2"/>
                </a:solidFill>
              </a:rPr>
              <a:t>Juan Ignacio Pozo</a:t>
            </a:r>
          </a:p>
          <a:p>
            <a:pPr marL="1106488" lvl="1" indent="-660400" algn="just" eaLnBrk="1" hangingPunct="1">
              <a:buFont typeface="Wingdings" pitchFamily="2" charset="2"/>
              <a:buAutoNum type="romanUcPeriod"/>
            </a:pPr>
            <a:endParaRPr lang="es-CL" dirty="0">
              <a:solidFill>
                <a:schemeClr val="tx2"/>
              </a:solidFill>
            </a:endParaRPr>
          </a:p>
          <a:p>
            <a:pPr marL="762000" indent="-762000" algn="just" eaLnBrk="1" hangingPunct="1">
              <a:buFont typeface="Wingdings" pitchFamily="2" charset="2"/>
              <a:buNone/>
            </a:pPr>
            <a:endParaRPr lang="es-ES" sz="2600" dirty="0">
              <a:solidFill>
                <a:schemeClr val="tx2"/>
              </a:solidFill>
            </a:endParaRPr>
          </a:p>
          <a:p>
            <a:pPr marL="762000" indent="-762000" algn="just" eaLnBrk="1" hangingPunct="1">
              <a:buFont typeface="Wingdings" pitchFamily="2" charset="2"/>
              <a:buNone/>
            </a:pPr>
            <a:endParaRPr lang="es-CL" sz="2800" dirty="0">
              <a:solidFill>
                <a:schemeClr val="tx2"/>
              </a:solidFill>
            </a:endParaRPr>
          </a:p>
          <a:p>
            <a:pPr marL="762000" indent="-762000" algn="just" eaLnBrk="1" hangingPunct="1">
              <a:buFont typeface="Wingdings" pitchFamily="2" charset="2"/>
              <a:buNone/>
            </a:pPr>
            <a:endParaRPr lang="es-ES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950966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sz="2400"/>
              <a:t>TRADICION EMPIRISTA DEL CONOCIMEINTO</a:t>
            </a:r>
            <a:endParaRPr lang="es-ES" sz="2400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s-CL" sz="2400" dirty="0"/>
              <a:t>1.  La tradición epistemológica</a:t>
            </a:r>
          </a:p>
          <a:p>
            <a:r>
              <a:rPr lang="es-CL" sz="2000" dirty="0"/>
              <a:t>Filosofía empirista británica (Locke -  Hume)</a:t>
            </a:r>
          </a:p>
          <a:p>
            <a:r>
              <a:rPr lang="es-CL" sz="2000" dirty="0"/>
              <a:t>Positivismo lógico: la concepción tradicional de ciencia</a:t>
            </a:r>
          </a:p>
          <a:p>
            <a:pPr>
              <a:buFont typeface="Wingdings" pitchFamily="2" charset="2"/>
              <a:buNone/>
            </a:pPr>
            <a:endParaRPr lang="es-CL" sz="2000" dirty="0"/>
          </a:p>
          <a:p>
            <a:pPr>
              <a:buFont typeface="Wingdings" pitchFamily="2" charset="2"/>
              <a:buNone/>
            </a:pPr>
            <a:r>
              <a:rPr lang="es-CL" sz="2400" dirty="0"/>
              <a:t>2. La naturaleza del conocimiento:</a:t>
            </a:r>
          </a:p>
          <a:p>
            <a:pPr>
              <a:buFont typeface="Wingdings" pitchFamily="2" charset="2"/>
              <a:buNone/>
            </a:pPr>
            <a:endParaRPr lang="es-CL" sz="1400" dirty="0"/>
          </a:p>
          <a:p>
            <a:r>
              <a:rPr lang="es-CL" sz="2000" dirty="0"/>
              <a:t>Realismo o principio de correspondencia</a:t>
            </a:r>
          </a:p>
          <a:p>
            <a:r>
              <a:rPr lang="es-CL" sz="2000" dirty="0"/>
              <a:t>Búsqueda de regularidades en la naturaleza</a:t>
            </a:r>
          </a:p>
          <a:p>
            <a:pPr>
              <a:buFont typeface="Wingdings" pitchFamily="2" charset="2"/>
              <a:buNone/>
            </a:pPr>
            <a:endParaRPr lang="es-CL" sz="2000" dirty="0"/>
          </a:p>
          <a:p>
            <a:pPr>
              <a:buFont typeface="Wingdings" pitchFamily="2" charset="2"/>
              <a:buNone/>
            </a:pP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60848840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70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7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7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7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7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7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70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sz="2600" b="1"/>
              <a:t>TEORIAS DEL APRENDIZAJE ASOCIACIONISTAS O CENTRADAS EN LAS CONDUCTAS </a:t>
            </a:r>
            <a:br>
              <a:rPr lang="es-CL" sz="2600" b="1"/>
            </a:br>
            <a:endParaRPr lang="es-ES" sz="2600" b="1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ES" sz="2400" dirty="0"/>
              <a:t>3. La Naturaleza del que aprende: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s-ES" sz="2400" dirty="0"/>
          </a:p>
          <a:p>
            <a:pPr>
              <a:lnSpc>
                <a:spcPct val="90000"/>
              </a:lnSpc>
            </a:pPr>
            <a:r>
              <a:rPr lang="es-ES" sz="2400" dirty="0"/>
              <a:t>La mente humana como “caja negra”. No existe o no se puede estudiar.</a:t>
            </a:r>
          </a:p>
          <a:p>
            <a:pPr>
              <a:lnSpc>
                <a:spcPct val="90000"/>
              </a:lnSpc>
            </a:pPr>
            <a:r>
              <a:rPr lang="es-ES" sz="2400" dirty="0"/>
              <a:t>Modelo Estímulo – Respuesta (para explicar el cambio)</a:t>
            </a:r>
          </a:p>
          <a:p>
            <a:pPr>
              <a:lnSpc>
                <a:spcPct val="90000"/>
              </a:lnSpc>
            </a:pPr>
            <a:r>
              <a:rPr lang="es-ES" sz="2400" dirty="0"/>
              <a:t>El ser humano como “tabula rasa”</a:t>
            </a:r>
          </a:p>
          <a:p>
            <a:pPr>
              <a:lnSpc>
                <a:spcPct val="90000"/>
              </a:lnSpc>
            </a:pPr>
            <a:r>
              <a:rPr lang="es-ES" sz="2400" dirty="0"/>
              <a:t>El aprendiz como reproductor</a:t>
            </a:r>
          </a:p>
          <a:p>
            <a:pPr>
              <a:lnSpc>
                <a:spcPct val="90000"/>
              </a:lnSpc>
            </a:pPr>
            <a:endParaRPr lang="es-ES" sz="24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246229675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CL" sz="2600" b="1"/>
              <a:t>TEORIAS DEL APRENDIZAJE ASOCIACIONISTAS O CENTRADAS EN LAS CONDUCTAS </a:t>
            </a:r>
            <a:br>
              <a:rPr lang="es-CL" sz="2600" b="1"/>
            </a:br>
            <a:endParaRPr lang="es-ES" sz="2600" b="1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CL" sz="2400" dirty="0"/>
              <a:t>4. La naturaleza del proceso de Aprendizaje: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s-CL" sz="2400" dirty="0"/>
          </a:p>
          <a:p>
            <a:pPr>
              <a:lnSpc>
                <a:spcPct val="90000"/>
              </a:lnSpc>
            </a:pPr>
            <a:r>
              <a:rPr lang="es-CL" sz="2000" dirty="0"/>
              <a:t>Aprendizajes son o se expresan en conductas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s-CL" sz="2000" dirty="0"/>
          </a:p>
          <a:p>
            <a:pPr>
              <a:lnSpc>
                <a:spcPct val="90000"/>
              </a:lnSpc>
            </a:pPr>
            <a:r>
              <a:rPr lang="es-CL" sz="2000" dirty="0"/>
              <a:t>Atomismo: descomposición de lo complejo en unidades.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s-CL" sz="2000" dirty="0"/>
          </a:p>
          <a:p>
            <a:pPr>
              <a:lnSpc>
                <a:spcPct val="90000"/>
              </a:lnSpc>
            </a:pPr>
            <a:r>
              <a:rPr lang="es-CL" sz="2000" dirty="0"/>
              <a:t>Asociacionismo: leyes de asociación.</a:t>
            </a:r>
          </a:p>
          <a:p>
            <a:pPr>
              <a:lnSpc>
                <a:spcPct val="90000"/>
              </a:lnSpc>
            </a:pPr>
            <a:endParaRPr lang="es-CL" sz="2000" dirty="0"/>
          </a:p>
          <a:p>
            <a:pPr>
              <a:lnSpc>
                <a:spcPct val="90000"/>
              </a:lnSpc>
            </a:pPr>
            <a:r>
              <a:rPr lang="es-CL" sz="2000" dirty="0" err="1"/>
              <a:t>Equipotencialidad</a:t>
            </a:r>
            <a:r>
              <a:rPr lang="es-CL" sz="2000" dirty="0"/>
              <a:t> de los elementos (átomos).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ES" sz="2000" dirty="0"/>
              <a:t>	</a:t>
            </a:r>
            <a:r>
              <a:rPr lang="es-ES" sz="1600" dirty="0"/>
              <a:t>-  Cualquier estímulo se puede asociar con cualquier respuesta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ES" sz="1600" dirty="0"/>
              <a:t>	-  El contenido no afecta las leyes de asociación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ES" sz="1600" dirty="0"/>
              <a:t>	-  Todas las especies aprenden igual. Universalidad filogenética.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ES" sz="1600" dirty="0"/>
              <a:t>	-  Todos los individuos de una especie aprenden igual</a:t>
            </a:r>
          </a:p>
        </p:txBody>
      </p:sp>
    </p:spTree>
    <p:extLst>
      <p:ext uri="{BB962C8B-B14F-4D97-AF65-F5344CB8AC3E}">
        <p14:creationId xmlns:p14="http://schemas.microsoft.com/office/powerpoint/2010/main" val="301417741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3" grpId="0" build="p"/>
    </p:bldLst>
  </p:timing>
</p:sld>
</file>

<file path=ppt/theme/theme1.xml><?xml version="1.0" encoding="utf-8"?>
<a:theme xmlns:a="http://schemas.openxmlformats.org/drawingml/2006/main" name="Borde">
  <a:themeElements>
    <a:clrScheme name="Borde 9">
      <a:dk1>
        <a:srgbClr val="000000"/>
      </a:dk1>
      <a:lt1>
        <a:srgbClr val="FFFFFF"/>
      </a:lt1>
      <a:dk2>
        <a:srgbClr val="003399"/>
      </a:dk2>
      <a:lt2>
        <a:srgbClr val="666699"/>
      </a:lt2>
      <a:accent1>
        <a:srgbClr val="009999"/>
      </a:accent1>
      <a:accent2>
        <a:srgbClr val="4C6D4E"/>
      </a:accent2>
      <a:accent3>
        <a:srgbClr val="FFFFFF"/>
      </a:accent3>
      <a:accent4>
        <a:srgbClr val="000000"/>
      </a:accent4>
      <a:accent5>
        <a:srgbClr val="AACACA"/>
      </a:accent5>
      <a:accent6>
        <a:srgbClr val="446246"/>
      </a:accent6>
      <a:hlink>
        <a:srgbClr val="4C6D80"/>
      </a:hlink>
      <a:folHlink>
        <a:srgbClr val="B2B2B2"/>
      </a:folHlink>
    </a:clrScheme>
    <a:fontScheme name="Bord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Pct val="65000"/>
          <a:buFont typeface="Wingdings" pitchFamily="2" charset="2"/>
          <a:buNone/>
          <a:tabLst/>
          <a:defRPr kumimoji="0" lang="en-US" sz="3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1"/>
          </a:buClr>
          <a:buSzPct val="65000"/>
          <a:buFont typeface="Wingdings" pitchFamily="2" charset="2"/>
          <a:buNone/>
          <a:tabLst/>
          <a:defRPr kumimoji="0" lang="en-US" sz="3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ord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ord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ord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3819</TotalTime>
  <Words>3424</Words>
  <Application>Microsoft Office PowerPoint</Application>
  <PresentationFormat>Presentación en pantalla (4:3)</PresentationFormat>
  <Paragraphs>379</Paragraphs>
  <Slides>48</Slides>
  <Notes>1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48</vt:i4>
      </vt:variant>
    </vt:vector>
  </HeadingPairs>
  <TitlesOfParts>
    <vt:vector size="54" baseType="lpstr">
      <vt:lpstr>Arial</vt:lpstr>
      <vt:lpstr>Garamond</vt:lpstr>
      <vt:lpstr>Times New Roman</vt:lpstr>
      <vt:lpstr>Wingdings</vt:lpstr>
      <vt:lpstr>Borde</vt:lpstr>
      <vt:lpstr>Imagen</vt:lpstr>
      <vt:lpstr>Presentación de PowerPoint</vt:lpstr>
      <vt:lpstr> Constructivismo, socio constructivismo y educación escolar</vt:lpstr>
      <vt:lpstr>Presentación de PowerPoint</vt:lpstr>
      <vt:lpstr>Presentación de PowerPoint</vt:lpstr>
      <vt:lpstr>Presentación de PowerPoint</vt:lpstr>
      <vt:lpstr>Presentación de PowerPoint</vt:lpstr>
      <vt:lpstr>TRADICION EMPIRISTA DEL CONOCIMEINTO</vt:lpstr>
      <vt:lpstr>TEORIAS DEL APRENDIZAJE ASOCIACIONISTAS O CENTRADAS EN LAS CONDUCTAS  </vt:lpstr>
      <vt:lpstr>TEORIAS DEL APRENDIZAJE ASOCIACIONISTAS O CENTRADAS EN LAS CONDUCTAS  </vt:lpstr>
      <vt:lpstr>Las teorías asociacionistas en el pensamiento curricular</vt:lpstr>
      <vt:lpstr>TRADICION CONSTRUCTIVISTA DEL CONOCIMIENTO</vt:lpstr>
      <vt:lpstr>Principales diferencias entre las explicaciones asociacionistas y constructivistas del aprendizaje </vt:lpstr>
      <vt:lpstr>Presentación de PowerPoint</vt:lpstr>
      <vt:lpstr>No y Sí</vt:lpstr>
      <vt:lpstr>Presentación de PowerPoint</vt:lpstr>
      <vt:lpstr>Frases típicas del “constructivismo” en educación </vt:lpstr>
      <vt:lpstr>Constructivismo y educación: la concepción constructivista de la enseñanza y el aprendizaje</vt:lpstr>
      <vt:lpstr>Constructivismo y educación: la concepción constructivista de la enseñanza y el aprendizaje</vt:lpstr>
      <vt:lpstr>Constructivismo y educación: la concepción constructivista de la enseñanza y el aprendizaje</vt:lpstr>
      <vt:lpstr>Constructivismo y educación: la concepción constructivista de la enseñanza y el aprendizaje</vt:lpstr>
      <vt:lpstr>Constructivismo y educación: la concepción constructivista de la enseñanza y el aprendizaje</vt:lpstr>
      <vt:lpstr>Principios (leyes) del aprendizaje en el paradigma constructivista (integración)</vt:lpstr>
      <vt:lpstr>III. Algunos aportes de la perspectiva histórico cultural de Paulo Freire (socio constructivismo latinoamericano) </vt:lpstr>
      <vt:lpstr>Paulo Freire representa uno de los pilares del pensamiento socio constructivista del siglo XX. Aportando una lectura histórica cultural en sintonía con la propuesta de Lev Vigotsky   </vt:lpstr>
      <vt:lpstr>* Pedagogía del Oprimido (1970)  * Pedagogía de la esperanza: Un reencuentro  con la Pedagogía del Oprimido (1992)  * Cartas a quien pretende enseñar (1993)  * Pedagogía de la Autonomía: saberes  necesarios para la práctica educativa (1996).  </vt:lpstr>
      <vt:lpstr>Teoría del conocimiento (histórico cultural)   Teoría y enfoque del proceso de enseñanza-aprendizaje-desarrollo  Propuesta de acción políticas, práctica ética, estética   </vt:lpstr>
      <vt:lpstr>Video entrevistas a Paulo Freire</vt:lpstr>
      <vt:lpstr>1. La politicidad del acto educativo. </vt:lpstr>
      <vt:lpstr>Politicidad de la educación</vt:lpstr>
      <vt:lpstr>Politicidad de la educación</vt:lpstr>
      <vt:lpstr>2. La pedagogía del oprimido. </vt:lpstr>
      <vt:lpstr>Pedagogía del Oprimido</vt:lpstr>
      <vt:lpstr>3. SER MAS Inacabamiento del ser humano – Concientización – Humanización.</vt:lpstr>
      <vt:lpstr>Deshumanización como realidad histórica – Inacabamiento del ser humano</vt:lpstr>
      <vt:lpstr>Deshumanización como realidad histórica – Inacabamiento del ser humano</vt:lpstr>
      <vt:lpstr>4. Teoría Histórico-Cultural del Conocimiento</vt:lpstr>
      <vt:lpstr>Teoría del Conocimiento</vt:lpstr>
      <vt:lpstr>Teoría del Conocimiento</vt:lpstr>
      <vt:lpstr>    5. Crítica a la “educación bancaria”    Educación problematizadora o  dialógica o popular. </vt:lpstr>
      <vt:lpstr>5. Crítica pedagógica a la educación Bancaria </vt:lpstr>
      <vt:lpstr>Paulo Freire - Educación problematizadora o dialógica </vt:lpstr>
      <vt:lpstr>Dialogo</vt:lpstr>
      <vt:lpstr>6. Acto Educativo</vt:lpstr>
      <vt:lpstr>7. El lugar de lxs docentes</vt:lpstr>
      <vt:lpstr>Lxs docentes….</vt:lpstr>
      <vt:lpstr>Lxs docentes….</vt:lpstr>
      <vt:lpstr>Lxs docentes….</vt:lpstr>
      <vt:lpstr>Pedagogías Críticas - Sujetos docentes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Usuario</dc:creator>
  <cp:lastModifiedBy>Rodrigo  Carlos Cornejo Chavez (rodrigo.cornejo)</cp:lastModifiedBy>
  <cp:revision>350</cp:revision>
  <cp:lastPrinted>2019-09-29T17:42:17Z</cp:lastPrinted>
  <dcterms:created xsi:type="dcterms:W3CDTF">1601-01-01T00:00:00Z</dcterms:created>
  <dcterms:modified xsi:type="dcterms:W3CDTF">2020-07-28T23:26:15Z</dcterms:modified>
</cp:coreProperties>
</file>