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71" r:id="rId4"/>
    <p:sldId id="272" r:id="rId5"/>
    <p:sldId id="273" r:id="rId6"/>
    <p:sldId id="274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3"/>
    <p:restoredTop sz="86442"/>
  </p:normalViewPr>
  <p:slideViewPr>
    <p:cSldViewPr snapToGrid="0" snapToObjects="1">
      <p:cViewPr varScale="1">
        <p:scale>
          <a:sx n="71" d="100"/>
          <a:sy n="71" d="100"/>
        </p:scale>
        <p:origin x="129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55652-1ED8-EC41-8F92-AE2BAFCB08C5}" type="datetimeFigureOut">
              <a:rPr lang="es-CL" smtClean="0"/>
              <a:t>01-10-2022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3FAC8-08E1-BA41-9560-85C5E20117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1024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0170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1840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2532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3388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7053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0231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492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/>
              <a:t>10/1/2022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/>
              <a:t>10/1/2022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/>
              <a:t>10/1/2022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/>
              <a:t>10/1/2022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/>
              <a:t>10/1/2022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/>
              <a:t>10/1/2022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/>
              <a:t>10/1/2022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/>
              <a:t>10/1/2022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/>
              <a:t>10/1/2022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/>
              <a:t>10/1/2022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/>
              <a:t>10/1/2022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/>
              <a:pPr/>
              <a:t>10/1/2022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76345A-6B2D-334B-9FA4-6C473CEB92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Psicología de la personalidad</a:t>
            </a:r>
            <a:br>
              <a:rPr lang="es-CL" dirty="0"/>
            </a:br>
            <a:r>
              <a:rPr lang="es-CL" sz="3600" dirty="0"/>
              <a:t>Prof. Danilo sanhueza 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FAFF811-997E-9144-A98F-FEC3994A1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401291" cy="1463040"/>
          </a:xfrm>
        </p:spPr>
        <p:txBody>
          <a:bodyPr>
            <a:normAutofit/>
          </a:bodyPr>
          <a:lstStyle/>
          <a:p>
            <a:r>
              <a:rPr lang="es-CL" dirty="0"/>
              <a:t>Clase </a:t>
            </a:r>
            <a:r>
              <a:rPr lang="es-CL" dirty="0" smtClean="0"/>
              <a:t>5: </a:t>
            </a:r>
            <a:r>
              <a:rPr lang="es-CL" dirty="0" err="1" smtClean="0"/>
              <a:t>Teoría</a:t>
            </a:r>
            <a:r>
              <a:rPr lang="es-CL" dirty="0" smtClean="0"/>
              <a:t> </a:t>
            </a:r>
            <a:r>
              <a:rPr lang="es-CL" dirty="0" err="1" smtClean="0"/>
              <a:t>psicoanalítica</a:t>
            </a:r>
            <a:r>
              <a:rPr lang="es-CL" dirty="0" smtClean="0"/>
              <a:t> </a:t>
            </a:r>
            <a:r>
              <a:rPr lang="es-CL" dirty="0"/>
              <a:t>de la Personalidad: nociones de carácter y estructuración psíquica. </a:t>
            </a:r>
          </a:p>
        </p:txBody>
      </p:sp>
    </p:spTree>
    <p:extLst>
      <p:ext uri="{BB962C8B-B14F-4D97-AF65-F5344CB8AC3E}">
        <p14:creationId xmlns:p14="http://schemas.microsoft.com/office/powerpoint/2010/main" val="78293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4F0019-A8AD-5A46-A8FA-9D7B80EBE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sinopsis de clases sobre psicoanálisis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A4E7167-FBA8-6647-A8EB-9E7A29DA2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s-CL" dirty="0"/>
              <a:t>Primera tópica</a:t>
            </a:r>
          </a:p>
          <a:p>
            <a:pPr lvl="1"/>
            <a:r>
              <a:rPr lang="es-CL" dirty="0"/>
              <a:t>Inconsciente</a:t>
            </a:r>
          </a:p>
          <a:p>
            <a:pPr lvl="1"/>
            <a:r>
              <a:rPr lang="es-CL" dirty="0"/>
              <a:t>Consciente</a:t>
            </a:r>
          </a:p>
          <a:p>
            <a:pPr lvl="1"/>
            <a:r>
              <a:rPr lang="es-CL" dirty="0"/>
              <a:t>Preconsciente</a:t>
            </a:r>
          </a:p>
          <a:p>
            <a:pPr marL="0" indent="0">
              <a:buNone/>
            </a:pPr>
            <a:r>
              <a:rPr lang="es-CL" dirty="0"/>
              <a:t>- Segunda tópica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CL" dirty="0"/>
              <a:t> El yo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CL" dirty="0"/>
              <a:t> El ello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CL" dirty="0"/>
              <a:t> El superyó</a:t>
            </a:r>
          </a:p>
          <a:p>
            <a:pPr marL="128016" lvl="1" indent="0">
              <a:buNone/>
            </a:pPr>
            <a:endParaRPr lang="es-CL" sz="2200" dirty="0"/>
          </a:p>
        </p:txBody>
      </p:sp>
    </p:spTree>
    <p:extLst>
      <p:ext uri="{BB962C8B-B14F-4D97-AF65-F5344CB8AC3E}">
        <p14:creationId xmlns:p14="http://schemas.microsoft.com/office/powerpoint/2010/main" val="94611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1144D9-7FDE-D54E-8D4D-8CB8AEFE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606594" cy="1499616"/>
          </a:xfrm>
        </p:spPr>
        <p:txBody>
          <a:bodyPr/>
          <a:lstStyle/>
          <a:p>
            <a:r>
              <a:rPr lang="es-CL" dirty="0"/>
              <a:t>Primera tópica: CC, PRcc, ICC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AABD80B-163C-CF41-B0D2-62120B161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80" y="1951462"/>
            <a:ext cx="10894742" cy="4783875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En el análisis de la psicopatología cotidiana, el síntoma, la histeria y el sueño, Freud llega a la conclusión que el aparato psíquico está dividido en tres sistemas o niveles: Consciente, preconsciente e Inconsciente. Por lo tanto, se relaciona directamente con la teoría de la represión. </a:t>
            </a:r>
            <a:endParaRPr lang="es-CL" dirty="0"/>
          </a:p>
          <a:p>
            <a:pPr lvl="0"/>
            <a:r>
              <a:rPr lang="es-ES" dirty="0"/>
              <a:t>Entre los sistemas se erige una censura. </a:t>
            </a:r>
            <a:endParaRPr lang="es-CL" dirty="0"/>
          </a:p>
          <a:p>
            <a:pPr lvl="0"/>
            <a:r>
              <a:rPr lang="es-ES" dirty="0"/>
              <a:t>Esta división no corresponde con una división topográfica del psiquismo, sino más bien designa las propiedades de un determinado proceso psíquico. </a:t>
            </a:r>
          </a:p>
          <a:p>
            <a:pPr lvl="0"/>
            <a:r>
              <a:rPr lang="es-ES" dirty="0"/>
              <a:t>Cuando se habla de una representación que pasa de un sistema a otro, en realidad de lo que se trata es de la transferencia de montos de energía, que derivan en el devenir consciente o inconsciente de una representación o afecto (1915).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869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0DB977-0577-2D49-8917-36D4F0163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Segunda tópica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0FC5B70-236E-374B-B7A5-7409080F4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3"/>
            <a:ext cx="9720073" cy="4472084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Algunos de los problemas a los que responde la segunda tópica tienen que ver con dilucidar qué dirime qué representaciones se reprimen, cómo y de dónde proviene la resistencia y la censura, cómo se organizan las corrientes instintivas. </a:t>
            </a:r>
          </a:p>
          <a:p>
            <a:pPr lvl="0"/>
            <a:r>
              <a:rPr lang="es-ES" dirty="0"/>
              <a:t>Clínicamente, tiene que ver ya no con el estudio de la histeria, sino con el de la melancolía (depresión). </a:t>
            </a:r>
            <a:endParaRPr lang="es-CL" dirty="0"/>
          </a:p>
          <a:p>
            <a:pPr lvl="0"/>
            <a:r>
              <a:rPr lang="es-ES" dirty="0"/>
              <a:t>Pero el problema fundamental, tiene relación con la represión: Si la instancia represora no coincide con lo consciente, porque la represión ocurre inconscientemente. </a:t>
            </a:r>
            <a:endParaRPr lang="es-CL" dirty="0"/>
          </a:p>
          <a:p>
            <a:pPr lvl="0"/>
            <a:r>
              <a:rPr lang="es-ES" dirty="0"/>
              <a:t>Este sí constituye un modelo auténticamente topográfico del psiquismo.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4964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EAD0E8-F13A-7049-85D5-02A80312D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ello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1D230B-DC65-8E4D-9038-0D8792FA6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/>
              <a:t>Constituye la parte más rudimentaria del psiquismo, formada por mociones pulsionales que demandan satisfacción inmediata, sin consideración por la realidad exterior.  </a:t>
            </a:r>
            <a:endParaRPr lang="es-CL" dirty="0"/>
          </a:p>
          <a:p>
            <a:pPr lvl="0"/>
            <a:r>
              <a:rPr lang="es-ES" dirty="0"/>
              <a:t>Superioridad relativa del ello.</a:t>
            </a:r>
            <a:endParaRPr lang="es-CL" dirty="0"/>
          </a:p>
          <a:p>
            <a:pPr lvl="0"/>
            <a:r>
              <a:rPr lang="es-ES" dirty="0"/>
              <a:t>Propiedades similares a las de lo inconsciente.</a:t>
            </a:r>
            <a:endParaRPr lang="es-CL" dirty="0"/>
          </a:p>
          <a:p>
            <a:pPr lvl="0"/>
            <a:r>
              <a:rPr lang="es-ES" dirty="0"/>
              <a:t>Asociación con los procesos orgánicos.</a:t>
            </a:r>
            <a:endParaRPr lang="es-CL" dirty="0"/>
          </a:p>
          <a:p>
            <a:pPr lvl="0"/>
            <a:r>
              <a:rPr lang="es-ES" dirty="0"/>
              <a:t>Depósito de la </a:t>
            </a:r>
            <a:r>
              <a:rPr lang="es-ES" dirty="0" err="1"/>
              <a:t>líbido</a:t>
            </a:r>
            <a:r>
              <a:rPr lang="es-ES" dirty="0"/>
              <a:t>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197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AAB8052-9D8C-C744-8286-E91FE7D2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yo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C80595E-ED2B-C741-8F40-4D7D40F3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El yo es la organización de los procesos psíquicos: integra la conciencia, domina la motilidad, fiscaliza los procesos psíquicos, ejerce la censura, y de él provienen las resistencias al recuerdo.</a:t>
            </a:r>
            <a:endParaRPr lang="es-CL" dirty="0"/>
          </a:p>
          <a:p>
            <a:pPr lvl="0"/>
            <a:r>
              <a:rPr lang="es-ES" dirty="0"/>
              <a:t>El yo es una región del ello modificada por la influencia del mundo circundante., fruto del contacto con la realidad, aparato perceptivo. La percepción da origen a buena parte de los contenidos del yo. </a:t>
            </a:r>
            <a:endParaRPr lang="es-CL" dirty="0"/>
          </a:p>
          <a:p>
            <a:pPr lvl="0"/>
            <a:r>
              <a:rPr lang="es-ES" dirty="0"/>
              <a:t>El propio cuerpo también juega un rol importante en su constitución, tanto en términos de imagen como de fuente de sensaciones. </a:t>
            </a:r>
            <a:endParaRPr lang="es-CL" dirty="0"/>
          </a:p>
          <a:p>
            <a:pPr lvl="0"/>
            <a:r>
              <a:rPr lang="es-CL" dirty="0"/>
              <a:t>En otro sentido, el yo es producto de las sucesivas identificaciones que realizamos en relación con otros, que a su vez son producto del abandono de vínculos de amor. </a:t>
            </a:r>
          </a:p>
        </p:txBody>
      </p:sp>
    </p:spTree>
    <p:extLst>
      <p:ext uri="{BB962C8B-B14F-4D97-AF65-F5344CB8AC3E}">
        <p14:creationId xmlns:p14="http://schemas.microsoft.com/office/powerpoint/2010/main" val="400360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3B5A50-6076-6044-B712-43D617481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superyó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68C642E-4F19-CE46-AB7A-5A731F59B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_tradnl" dirty="0"/>
              <a:t>El superyó proviene de la identificación con los padres, que debieron ser resignados como objetos de amor, al menos en su vertiente sexual. </a:t>
            </a:r>
          </a:p>
          <a:p>
            <a:pPr marL="0" indent="0">
              <a:buNone/>
            </a:pPr>
            <a:r>
              <a:rPr lang="es-ES_tradnl" dirty="0"/>
              <a:t>El superyó no es solamente una imagen idealizada, es también la función moral que permitirá que el propio yo se vuelva un objeto de observación, juicio, crítica y castigo, al ser constantemente comparado con la imagen ideal formada en el mismo proceso (ideal del yo).</a:t>
            </a:r>
            <a:r>
              <a:rPr lang="es-CL" dirty="0"/>
              <a:t> </a:t>
            </a:r>
          </a:p>
          <a:p>
            <a:pPr marL="0" indent="0">
              <a:buNone/>
            </a:pPr>
            <a:r>
              <a:rPr lang="es-CL" dirty="0"/>
              <a:t>Por lo tanto, aquí se origina la culpa y la culpabilidad. </a:t>
            </a:r>
          </a:p>
          <a:p>
            <a:pPr marL="0" indent="0">
              <a:buNone/>
            </a:pPr>
            <a:r>
              <a:rPr lang="es-ES_tradnl" dirty="0"/>
              <a:t>El superyó de este modo hace confluir el amor de objeto dirigido hacia los padres, pero ahora en una versión </a:t>
            </a:r>
            <a:r>
              <a:rPr lang="es-ES_tradnl" dirty="0" err="1"/>
              <a:t>desexualizada</a:t>
            </a:r>
            <a:r>
              <a:rPr lang="es-ES_tradnl" dirty="0"/>
              <a:t> (bajo la forma del amor tierno), y el narcisismo, que se prolonga en el amor que el mismo sujeto le entrega a la imagen ideal con la cual se ha identificado. </a:t>
            </a:r>
            <a:endParaRPr lang="es-CL" dirty="0"/>
          </a:p>
          <a:p>
            <a:pPr marL="0" indent="0">
              <a:buNone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717901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1666</TotalTime>
  <Words>621</Words>
  <Application>Microsoft Office PowerPoint</Application>
  <PresentationFormat>Panorámica</PresentationFormat>
  <Paragraphs>44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Calibri</vt:lpstr>
      <vt:lpstr>Courier New</vt:lpstr>
      <vt:lpstr>Tw Cen MT</vt:lpstr>
      <vt:lpstr>Tw Cen MT Condensed</vt:lpstr>
      <vt:lpstr>Wingdings 3</vt:lpstr>
      <vt:lpstr>Integral</vt:lpstr>
      <vt:lpstr>Psicología de la personalidad Prof. Danilo sanhueza </vt:lpstr>
      <vt:lpstr>sinopsis de clases sobre psicoanálisis</vt:lpstr>
      <vt:lpstr>Primera tópica: CC, PRcc, ICC</vt:lpstr>
      <vt:lpstr>Segunda tópica</vt:lpstr>
      <vt:lpstr>El ello</vt:lpstr>
      <vt:lpstr>El yo </vt:lpstr>
      <vt:lpstr>El superyó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Psicología de la personalidad Prof. Danilo sanhueza </dc:title>
  <dc:creator>Usuario de Microsoft Office</dc:creator>
  <cp:lastModifiedBy>Danilo Sanhueza</cp:lastModifiedBy>
  <cp:revision>44</cp:revision>
  <dcterms:created xsi:type="dcterms:W3CDTF">2020-10-10T20:16:05Z</dcterms:created>
  <dcterms:modified xsi:type="dcterms:W3CDTF">2022-10-02T00:13:32Z</dcterms:modified>
</cp:coreProperties>
</file>