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90" r:id="rId3"/>
    <p:sldId id="288" r:id="rId4"/>
    <p:sldId id="257" r:id="rId5"/>
    <p:sldId id="258" r:id="rId6"/>
    <p:sldId id="291" r:id="rId7"/>
    <p:sldId id="260" r:id="rId8"/>
    <p:sldId id="259" r:id="rId9"/>
    <p:sldId id="287" r:id="rId10"/>
    <p:sldId id="285" r:id="rId11"/>
    <p:sldId id="286" r:id="rId12"/>
    <p:sldId id="28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08"/>
  </p:normalViewPr>
  <p:slideViewPr>
    <p:cSldViewPr snapToGrid="0" snapToObjects="1">
      <p:cViewPr varScale="1">
        <p:scale>
          <a:sx n="99" d="100"/>
          <a:sy n="99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24380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06427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69523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2664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22657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0226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29453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30207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44163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83874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19805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ED0CC-082F-4160-86E5-0D6041F12778}" type="datetime1">
              <a:rPr lang="en-US" smtClean="0"/>
              <a:t>8/19/22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18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69834E-5EEE-4D61-833E-049288964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E5D9BA-46E7-4BFA-9C74-75495BF6F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033D76-5800-44B6-AFE9-EE2106935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2D6F85-FFBA-4F81-AEE5-AAA17CB7A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B31514-E6DF-4357-9EEA-EFB798308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2435007-BF12-234C-BC0F-5C887CBCCF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071" y="1584552"/>
            <a:ext cx="9099255" cy="2537251"/>
          </a:xfrm>
        </p:spPr>
        <p:txBody>
          <a:bodyPr anchor="ctr">
            <a:normAutofit/>
          </a:bodyPr>
          <a:lstStyle/>
          <a:p>
            <a:pPr algn="ctr"/>
            <a:r>
              <a:rPr lang="es-CL" sz="7200">
                <a:solidFill>
                  <a:srgbClr val="454545"/>
                </a:solidFill>
              </a:rPr>
              <a:t>Introducción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2681F9-E40A-1C44-AAE5-4A53094AA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5372" y="4133234"/>
            <a:ext cx="9120954" cy="744373"/>
          </a:xfrm>
        </p:spPr>
        <p:txBody>
          <a:bodyPr>
            <a:normAutofit/>
          </a:bodyPr>
          <a:lstStyle/>
          <a:p>
            <a:pPr algn="ctr"/>
            <a:r>
              <a:rPr lang="es-CL" dirty="0">
                <a:solidFill>
                  <a:schemeClr val="accent1"/>
                </a:solidFill>
              </a:rPr>
              <a:t>Del problema de investigación a los objetivos y la metodología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C401D57-600A-4C91-AC9A-14CA1ED6F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12BDC66-00FA-4A3F-9BC7-BE05FF770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0692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criterios para evaluar la pregunta de investigación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Pertinencia en relación a los objetivos del propio investigador</a:t>
            </a:r>
            <a:r>
              <a:rPr lang="es-ES" dirty="0"/>
              <a:t>: En la revisión teórica es fácil perderse de la motivación inicial.</a:t>
            </a:r>
          </a:p>
          <a:p>
            <a:endParaRPr lang="es-ES" b="1" dirty="0"/>
          </a:p>
          <a:p>
            <a:r>
              <a:rPr lang="es-ES" b="1" dirty="0"/>
              <a:t>Realismo en relación a los recursos y tiempos</a:t>
            </a:r>
            <a:r>
              <a:rPr lang="es-ES" dirty="0"/>
              <a:t>.</a:t>
            </a:r>
          </a:p>
          <a:p>
            <a:endParaRPr lang="es-ES" dirty="0"/>
          </a:p>
          <a:p>
            <a:r>
              <a:rPr lang="es-ES" b="1" dirty="0"/>
              <a:t>Reflexionar hasta que punto podemos “</a:t>
            </a:r>
            <a:r>
              <a:rPr lang="es-ES" b="1" dirty="0" err="1"/>
              <a:t>operacionalizar</a:t>
            </a:r>
            <a:r>
              <a:rPr lang="es-ES" b="1" dirty="0"/>
              <a:t>” lo que nos preguntamos</a:t>
            </a:r>
            <a:r>
              <a:rPr lang="es-ES" dirty="0"/>
              <a:t>.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03704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8668A7-CF01-F742-8F81-744042BF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Relevancia(s)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FB67AE-CAFA-A74F-AD06-076E287DB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Una investigación puede tener múltiples relevancia(s) las cuales deben ser valorizadas en el cierre del argumento de la problematización:</a:t>
            </a:r>
          </a:p>
          <a:p>
            <a:pPr lvl="1"/>
            <a:r>
              <a:rPr lang="es-CL" dirty="0"/>
              <a:t>Disciplinares o teóricas : producir saber o producir “evidencia”.</a:t>
            </a:r>
          </a:p>
          <a:p>
            <a:pPr lvl="1"/>
            <a:r>
              <a:rPr lang="es-CL" dirty="0"/>
              <a:t>Metodológicas : ensayar nuevas formas de investigar.</a:t>
            </a:r>
          </a:p>
          <a:p>
            <a:pPr lvl="1"/>
            <a:r>
              <a:rPr lang="es-CL" dirty="0"/>
              <a:t>Ético/sociales : interpretar/interpelar lo social.</a:t>
            </a:r>
          </a:p>
          <a:p>
            <a:pPr lvl="1"/>
            <a:r>
              <a:rPr lang="es-CL" dirty="0"/>
              <a:t>Lo “nuevo” en mi investigación.</a:t>
            </a:r>
          </a:p>
        </p:txBody>
      </p:sp>
    </p:spTree>
    <p:extLst>
      <p:ext uri="{BB962C8B-B14F-4D97-AF65-F5344CB8AC3E}">
        <p14:creationId xmlns:p14="http://schemas.microsoft.com/office/powerpoint/2010/main" val="286002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654CA6-9B0D-F84A-BDE8-079E301C4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ACTIVIDAD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E4E9FB-C882-6541-A854-0A1A1FB96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Reunirse en parejas.</a:t>
            </a:r>
          </a:p>
          <a:p>
            <a:r>
              <a:rPr lang="es-CL" dirty="0"/>
              <a:t>Intercambiar el último proyecto de investigación.</a:t>
            </a:r>
          </a:p>
          <a:p>
            <a:r>
              <a:rPr lang="es-CL" dirty="0"/>
              <a:t>Evaluarlo </a:t>
            </a:r>
            <a:r>
              <a:rPr lang="es-CL"/>
              <a:t>cualitativamente en </a:t>
            </a:r>
            <a:r>
              <a:rPr lang="es-CL" dirty="0"/>
              <a:t>función de :</a:t>
            </a:r>
          </a:p>
          <a:p>
            <a:pPr lvl="1"/>
            <a:r>
              <a:rPr lang="es-CL" dirty="0"/>
              <a:t>Introducción</a:t>
            </a:r>
          </a:p>
          <a:p>
            <a:pPr lvl="1"/>
            <a:r>
              <a:rPr lang="es-CL" dirty="0"/>
              <a:t>Desarrollo del argumento</a:t>
            </a:r>
          </a:p>
          <a:p>
            <a:pPr lvl="1"/>
            <a:r>
              <a:rPr lang="es-CL" dirty="0"/>
              <a:t>Bajada a la pregunta</a:t>
            </a:r>
          </a:p>
          <a:p>
            <a:pPr lvl="1"/>
            <a:r>
              <a:rPr lang="es-CL" dirty="0"/>
              <a:t>La pregunta de investigación</a:t>
            </a:r>
          </a:p>
          <a:p>
            <a:pPr lvl="1"/>
            <a:r>
              <a:rPr lang="es-CL" dirty="0"/>
              <a:t>Relevancia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797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b="1" dirty="0"/>
              <a:t>Etapas del proceso de investigación (</a:t>
            </a:r>
            <a:r>
              <a:rPr lang="es-ES" sz="3600" b="1" dirty="0" err="1"/>
              <a:t>Bachelard</a:t>
            </a:r>
            <a:r>
              <a:rPr lang="es-ES" sz="3600" b="1" dirty="0"/>
              <a:t>, 1965)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“El hecho científico es conquistado, construido y  constatado”.</a:t>
            </a:r>
          </a:p>
          <a:p>
            <a:r>
              <a:rPr lang="es-ES" dirty="0">
                <a:solidFill>
                  <a:srgbClr val="FF0000"/>
                </a:solidFill>
              </a:rPr>
              <a:t>Ruptura</a:t>
            </a:r>
            <a:r>
              <a:rPr lang="es-ES" dirty="0"/>
              <a:t> : Romper con las falsas ilusiones que nos dan nuestros marcos teóricos y presupuestos.</a:t>
            </a:r>
          </a:p>
          <a:p>
            <a:r>
              <a:rPr lang="es-ES" dirty="0">
                <a:solidFill>
                  <a:srgbClr val="0000FF"/>
                </a:solidFill>
              </a:rPr>
              <a:t>Construcción</a:t>
            </a:r>
            <a:r>
              <a:rPr lang="es-ES" dirty="0"/>
              <a:t> : un sistema conceptual organizado, susceptible de plantear la lógica que el investigador supone a la base del fenómeno.</a:t>
            </a:r>
          </a:p>
          <a:p>
            <a:r>
              <a:rPr lang="es-ES" dirty="0">
                <a:solidFill>
                  <a:schemeClr val="accent3">
                    <a:lumMod val="75000"/>
                  </a:schemeClr>
                </a:solidFill>
              </a:rPr>
              <a:t>Constatación</a:t>
            </a:r>
            <a:r>
              <a:rPr lang="es-ES" dirty="0"/>
              <a:t> : una proposición no es científica, si no es capaz de ser verificada por las informaciones de la realidad.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298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6D537-E076-F54F-BB72-86837C1A4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304" y="409276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El proceso de investigación </a:t>
            </a:r>
            <a:r>
              <a:rPr lang="es-ES" dirty="0"/>
              <a:t>(</a:t>
            </a:r>
            <a:r>
              <a:rPr lang="es-ES" b="1" dirty="0" err="1"/>
              <a:t>Campenhoudt</a:t>
            </a:r>
            <a:r>
              <a:rPr lang="es-ES" b="1" dirty="0"/>
              <a:t> &amp; </a:t>
            </a:r>
            <a:r>
              <a:rPr lang="es-ES" b="1" dirty="0" err="1"/>
              <a:t>Quivy</a:t>
            </a:r>
            <a:r>
              <a:rPr lang="es-ES" b="1" dirty="0"/>
              <a:t>, 2011)</a:t>
            </a:r>
            <a:br>
              <a:rPr lang="es-ES" dirty="0"/>
            </a:br>
            <a:r>
              <a:rPr lang="es-CL" b="1" dirty="0"/>
              <a:t> 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8674B8CE-FC48-3C40-A778-7A35A50D04A3}"/>
              </a:ext>
            </a:extLst>
          </p:cNvPr>
          <p:cNvGrpSpPr/>
          <p:nvPr/>
        </p:nvGrpSpPr>
        <p:grpSpPr>
          <a:xfrm>
            <a:off x="2390692" y="1910166"/>
            <a:ext cx="6837529" cy="4538558"/>
            <a:chOff x="2208779" y="1192768"/>
            <a:chExt cx="4555605" cy="4538558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634D46A6-0A83-DE4A-8E2D-3EDE8A8F4ED6}"/>
                </a:ext>
              </a:extLst>
            </p:cNvPr>
            <p:cNvSpPr txBox="1"/>
            <p:nvPr/>
          </p:nvSpPr>
          <p:spPr>
            <a:xfrm>
              <a:off x="3257949" y="1192768"/>
              <a:ext cx="2705755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0000FF"/>
                  </a:solidFill>
                </a:rPr>
                <a:t>Etapa 1: Pregunta inicial</a:t>
              </a:r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EE424B0B-3B8E-A74A-A008-7DC4868C0EC7}"/>
                </a:ext>
              </a:extLst>
            </p:cNvPr>
            <p:cNvSpPr txBox="1"/>
            <p:nvPr/>
          </p:nvSpPr>
          <p:spPr>
            <a:xfrm>
              <a:off x="3257949" y="1932803"/>
              <a:ext cx="2705755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0000FF"/>
                  </a:solidFill>
                </a:rPr>
                <a:t>Etapa 2: Exploración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98B08B1D-7EB0-024B-929D-1DE41A170BC4}"/>
                </a:ext>
              </a:extLst>
            </p:cNvPr>
            <p:cNvSpPr txBox="1"/>
            <p:nvPr/>
          </p:nvSpPr>
          <p:spPr>
            <a:xfrm>
              <a:off x="2429657" y="2596551"/>
              <a:ext cx="4127656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0000FF"/>
                  </a:solidFill>
                </a:rPr>
                <a:t>Etapa 3: Planteamiento del problema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C8EFE9A4-00B6-9248-973D-76C006C0E765}"/>
                </a:ext>
              </a:extLst>
            </p:cNvPr>
            <p:cNvSpPr txBox="1"/>
            <p:nvPr/>
          </p:nvSpPr>
          <p:spPr>
            <a:xfrm>
              <a:off x="2208779" y="3294166"/>
              <a:ext cx="4555605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0000FF"/>
                  </a:solidFill>
                </a:rPr>
                <a:t>Etapa 4: Construcción del modelo de análisis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E27C06A5-69C6-8D4B-9B04-7A4D5015CDAE}"/>
                </a:ext>
              </a:extLst>
            </p:cNvPr>
            <p:cNvSpPr txBox="1"/>
            <p:nvPr/>
          </p:nvSpPr>
          <p:spPr>
            <a:xfrm>
              <a:off x="3257949" y="3989731"/>
              <a:ext cx="2705755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0000FF"/>
                  </a:solidFill>
                </a:rPr>
                <a:t>Etapa 5: Observación</a:t>
              </a: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5FF47644-C29D-CC4C-B795-6E5A720DA70E}"/>
                </a:ext>
              </a:extLst>
            </p:cNvPr>
            <p:cNvSpPr txBox="1"/>
            <p:nvPr/>
          </p:nvSpPr>
          <p:spPr>
            <a:xfrm>
              <a:off x="2885218" y="4671458"/>
              <a:ext cx="3437411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0000FF"/>
                  </a:solidFill>
                </a:rPr>
                <a:t>Etapa 6: Análisis de información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B558BC1-C458-0B4B-BC23-00547EF9D2AA}"/>
                </a:ext>
              </a:extLst>
            </p:cNvPr>
            <p:cNvSpPr txBox="1"/>
            <p:nvPr/>
          </p:nvSpPr>
          <p:spPr>
            <a:xfrm>
              <a:off x="3257949" y="5361994"/>
              <a:ext cx="2705755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0000FF"/>
                  </a:solidFill>
                </a:rPr>
                <a:t>Etapa 7: Conclusiones</a:t>
              </a:r>
            </a:p>
          </p:txBody>
        </p:sp>
        <p:cxnSp>
          <p:nvCxnSpPr>
            <p:cNvPr id="12" name="Conector angular 11">
              <a:extLst>
                <a:ext uri="{FF2B5EF4-FFF2-40B4-BE49-F238E27FC236}">
                  <a16:creationId xmlns:a16="http://schemas.microsoft.com/office/drawing/2014/main" id="{CEDECE68-413D-AC4F-92AC-B9C83D30CA1E}"/>
                </a:ext>
              </a:extLst>
            </p:cNvPr>
            <p:cNvCxnSpPr>
              <a:stCxn id="7" idx="3"/>
              <a:endCxn id="5" idx="3"/>
            </p:cNvCxnSpPr>
            <p:nvPr/>
          </p:nvCxnSpPr>
          <p:spPr>
            <a:xfrm flipH="1" flipV="1">
              <a:off x="5963704" y="1377434"/>
              <a:ext cx="593609" cy="1403783"/>
            </a:xfrm>
            <a:prstGeom prst="bentConnector3">
              <a:avLst>
                <a:gd name="adj1" fmla="val -3851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angular 12">
              <a:extLst>
                <a:ext uri="{FF2B5EF4-FFF2-40B4-BE49-F238E27FC236}">
                  <a16:creationId xmlns:a16="http://schemas.microsoft.com/office/drawing/2014/main" id="{4847A44B-F6EA-5F4D-BAAE-2AC7DCC3096B}"/>
                </a:ext>
              </a:extLst>
            </p:cNvPr>
            <p:cNvCxnSpPr>
              <a:stCxn id="10" idx="3"/>
              <a:endCxn id="8" idx="3"/>
            </p:cNvCxnSpPr>
            <p:nvPr/>
          </p:nvCxnSpPr>
          <p:spPr>
            <a:xfrm flipV="1">
              <a:off x="6322629" y="3478832"/>
              <a:ext cx="441755" cy="1377292"/>
            </a:xfrm>
            <a:prstGeom prst="bentConnector3">
              <a:avLst>
                <a:gd name="adj1" fmla="val 151748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angular 13">
              <a:extLst>
                <a:ext uri="{FF2B5EF4-FFF2-40B4-BE49-F238E27FC236}">
                  <a16:creationId xmlns:a16="http://schemas.microsoft.com/office/drawing/2014/main" id="{C53E4141-8485-F34F-92AD-A48A89E94A3A}"/>
                </a:ext>
              </a:extLst>
            </p:cNvPr>
            <p:cNvCxnSpPr>
              <a:stCxn id="10" idx="1"/>
              <a:endCxn id="9" idx="1"/>
            </p:cNvCxnSpPr>
            <p:nvPr/>
          </p:nvCxnSpPr>
          <p:spPr>
            <a:xfrm rot="10800000" flipH="1">
              <a:off x="2885217" y="4174398"/>
              <a:ext cx="372731" cy="681727"/>
            </a:xfrm>
            <a:prstGeom prst="bentConnector3">
              <a:avLst>
                <a:gd name="adj1" fmla="val -61331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angular 14">
              <a:extLst>
                <a:ext uri="{FF2B5EF4-FFF2-40B4-BE49-F238E27FC236}">
                  <a16:creationId xmlns:a16="http://schemas.microsoft.com/office/drawing/2014/main" id="{8EF01638-F342-E74D-9A33-A3D07554BA7D}"/>
                </a:ext>
              </a:extLst>
            </p:cNvPr>
            <p:cNvCxnSpPr>
              <a:stCxn id="7" idx="1"/>
            </p:cNvCxnSpPr>
            <p:nvPr/>
          </p:nvCxnSpPr>
          <p:spPr>
            <a:xfrm rot="10800000" flipH="1">
              <a:off x="2429657" y="2117467"/>
              <a:ext cx="828292" cy="663750"/>
            </a:xfrm>
            <a:prstGeom prst="bentConnector3">
              <a:avLst>
                <a:gd name="adj1" fmla="val -27599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>
              <a:extLst>
                <a:ext uri="{FF2B5EF4-FFF2-40B4-BE49-F238E27FC236}">
                  <a16:creationId xmlns:a16="http://schemas.microsoft.com/office/drawing/2014/main" id="{6E646AF7-6B60-E64A-A1CD-F9118D6F44F0}"/>
                </a:ext>
              </a:extLst>
            </p:cNvPr>
            <p:cNvCxnSpPr/>
            <p:nvPr/>
          </p:nvCxnSpPr>
          <p:spPr>
            <a:xfrm>
              <a:off x="4569742" y="1562100"/>
              <a:ext cx="0" cy="338953"/>
            </a:xfrm>
            <a:prstGeom prst="line">
              <a:avLst/>
            </a:prstGeom>
            <a:ln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>
              <a:extLst>
                <a:ext uri="{FF2B5EF4-FFF2-40B4-BE49-F238E27FC236}">
                  <a16:creationId xmlns:a16="http://schemas.microsoft.com/office/drawing/2014/main" id="{9E923ABC-5C9D-524E-877D-F53116A21625}"/>
                </a:ext>
              </a:extLst>
            </p:cNvPr>
            <p:cNvCxnSpPr/>
            <p:nvPr/>
          </p:nvCxnSpPr>
          <p:spPr>
            <a:xfrm>
              <a:off x="4564309" y="2302135"/>
              <a:ext cx="0" cy="262926"/>
            </a:xfrm>
            <a:prstGeom prst="line">
              <a:avLst/>
            </a:prstGeom>
            <a:ln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81496527-F5A8-8B4B-9AFF-A5C084F71C9F}"/>
                </a:ext>
              </a:extLst>
            </p:cNvPr>
            <p:cNvCxnSpPr/>
            <p:nvPr/>
          </p:nvCxnSpPr>
          <p:spPr>
            <a:xfrm>
              <a:off x="4564309" y="2955213"/>
              <a:ext cx="0" cy="338953"/>
            </a:xfrm>
            <a:prstGeom prst="line">
              <a:avLst/>
            </a:prstGeom>
            <a:ln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F405D252-A3FD-D543-8618-940429C9BD93}"/>
                </a:ext>
              </a:extLst>
            </p:cNvPr>
            <p:cNvCxnSpPr/>
            <p:nvPr/>
          </p:nvCxnSpPr>
          <p:spPr>
            <a:xfrm>
              <a:off x="4564309" y="3650778"/>
              <a:ext cx="0" cy="338953"/>
            </a:xfrm>
            <a:prstGeom prst="line">
              <a:avLst/>
            </a:prstGeom>
            <a:ln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A9FD297D-A239-4F47-9CE2-2A86B3F012A3}"/>
                </a:ext>
              </a:extLst>
            </p:cNvPr>
            <p:cNvCxnSpPr/>
            <p:nvPr/>
          </p:nvCxnSpPr>
          <p:spPr>
            <a:xfrm>
              <a:off x="4559793" y="4332505"/>
              <a:ext cx="0" cy="338953"/>
            </a:xfrm>
            <a:prstGeom prst="line">
              <a:avLst/>
            </a:prstGeom>
            <a:ln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EE4DB6D8-4AE1-C244-B451-2CFEDCF08F9A}"/>
                </a:ext>
              </a:extLst>
            </p:cNvPr>
            <p:cNvCxnSpPr/>
            <p:nvPr/>
          </p:nvCxnSpPr>
          <p:spPr>
            <a:xfrm>
              <a:off x="4553936" y="5023041"/>
              <a:ext cx="0" cy="338953"/>
            </a:xfrm>
            <a:prstGeom prst="line">
              <a:avLst/>
            </a:prstGeom>
            <a:ln>
              <a:tailEnd type="triangle" w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5633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A4AD5B-D6A2-EE40-82DE-28648D61B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/>
              <a:t>Estructura general de un argumento de proyecto de investigación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5D18CC-E20A-C947-BB1A-EE4F95463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Introducir : Dimensionar, visualizar o dar lugar a un fenómeno desde lo general. 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Desarrollo de argumentos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Producción de vacío de saber o “bajada”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Planteamiento de la pregunta de investigación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Relevancia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2794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B6B8F8-3683-594F-B5EA-3B3FDDBF9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Algunas estrategias de líneas argumentación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138AD4-A34B-6145-9219-253DC0197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b="1" dirty="0"/>
              <a:t>La oposición o controversia </a:t>
            </a:r>
            <a:r>
              <a:rPr lang="es-CL" dirty="0"/>
              <a:t>: De la oposición de posiciones, de las múltiples perspectivas, se puede producir rápidamente un vacío – siempre y cuando esta oposición se haga en dentro de los límites de un campo.</a:t>
            </a:r>
          </a:p>
          <a:p>
            <a:endParaRPr lang="es-CL" b="1" dirty="0"/>
          </a:p>
          <a:p>
            <a:r>
              <a:rPr lang="es-CL" b="1" dirty="0"/>
              <a:t>La articulación transdisciplinar: </a:t>
            </a:r>
            <a:r>
              <a:rPr lang="es-CL" dirty="0"/>
              <a:t>los desarrollos </a:t>
            </a:r>
            <a:r>
              <a:rPr lang="es-CL" dirty="0" err="1"/>
              <a:t>transdisciplinares</a:t>
            </a:r>
            <a:r>
              <a:rPr lang="es-CL" dirty="0"/>
              <a:t> se realizan en función e objetos, son los objetos los que exigen una mirada “transdisciplinar”, se justifica su novedad a la hora de “comprender” novedosamente un fenómeno.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2349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FA216F-F09E-3B46-8EC4-11E93F71D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Algunas estrategias de líneas argumentación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BAC52E-8761-F147-80F4-7E99BE5BC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b="1" dirty="0"/>
              <a:t>Un problema viejo bien tratado con un objeto/contexto nuevo </a:t>
            </a:r>
            <a:r>
              <a:rPr lang="es-CL" dirty="0"/>
              <a:t>:  valorizar lo no estudiado o lo que es local, el objeto se transforma en el contexto. Ejemplo clásico : “adicciones”.</a:t>
            </a:r>
          </a:p>
          <a:p>
            <a:endParaRPr lang="es-CL" dirty="0"/>
          </a:p>
          <a:p>
            <a:r>
              <a:rPr lang="es-CL" b="1" dirty="0"/>
              <a:t>Una teoría “nueva” para un problema viejo </a:t>
            </a:r>
            <a:r>
              <a:rPr lang="es-CL" dirty="0"/>
              <a:t>: valorizar los avances conceptuales y teóricos que aún no han sido utilizados en la comprensión de un fenómeno antiguo. </a:t>
            </a:r>
          </a:p>
          <a:p>
            <a:endParaRPr lang="es-CL" dirty="0"/>
          </a:p>
          <a:p>
            <a:r>
              <a:rPr lang="es-CL" b="1" dirty="0"/>
              <a:t>Lógica AFE</a:t>
            </a:r>
            <a:r>
              <a:rPr lang="es-CL" dirty="0"/>
              <a:t> : Pone énfasis en un problema “aplicado”, de ahí que los estudios de casos sea una buena posibilidad, pues permiten “aplicar” o “producir” evidencia que “abre preguntas”.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45701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5B9BD0-B537-E749-9898-205C125DC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La Producción del vacío de saber o </a:t>
            </a:r>
            <a:br>
              <a:rPr lang="es-CL" b="1" dirty="0"/>
            </a:br>
            <a:r>
              <a:rPr lang="es-CL" b="1" dirty="0"/>
              <a:t>la bajada al problema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41D9B3-45EC-C54C-AA81-327645488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00100" lvl="1" indent="-342900">
              <a:buAutoNum type="arabicPeriod"/>
            </a:pPr>
            <a:r>
              <a:rPr lang="es-CL" sz="2900" b="1" dirty="0"/>
              <a:t>La síntesis “crítica” </a:t>
            </a:r>
          </a:p>
          <a:p>
            <a:pPr lvl="2"/>
            <a:r>
              <a:rPr lang="es-CL" sz="2600" dirty="0"/>
              <a:t>Se presenta una reducción de los argumentos y una puntuación o interpretación de lo escrito. </a:t>
            </a:r>
          </a:p>
          <a:p>
            <a:pPr lvl="2"/>
            <a:r>
              <a:rPr lang="es-CL" sz="2600" dirty="0"/>
              <a:t>Partimos con las siguientes formulaciones ”tomando en cuenta que…” o “a partir de la revisión señalada se desprende que…”. En el plano ideal aquí se produce el fenómeno de “</a:t>
            </a:r>
            <a:r>
              <a:rPr lang="es-CL" sz="2600" b="1" dirty="0"/>
              <a:t>ruptura</a:t>
            </a:r>
            <a:r>
              <a:rPr lang="es-CL" sz="2600" dirty="0"/>
              <a:t>” descrito por </a:t>
            </a:r>
            <a:r>
              <a:rPr lang="es-CL" sz="2600" dirty="0" err="1"/>
              <a:t>Bachelar</a:t>
            </a:r>
            <a:r>
              <a:rPr lang="es-CL" sz="2600" dirty="0"/>
              <a:t>.</a:t>
            </a:r>
          </a:p>
          <a:p>
            <a:pPr marL="800100" lvl="1" indent="-342900">
              <a:buAutoNum type="arabicPeriod"/>
            </a:pPr>
            <a:endParaRPr lang="es-CL" sz="2900" dirty="0"/>
          </a:p>
          <a:p>
            <a:pPr marL="800100" lvl="1" indent="-342900">
              <a:buAutoNum type="arabicPeriod"/>
            </a:pPr>
            <a:r>
              <a:rPr lang="es-CL" sz="2900" b="1" dirty="0"/>
              <a:t>Punto de vista y/o operacionalización</a:t>
            </a:r>
          </a:p>
          <a:p>
            <a:pPr lvl="2"/>
            <a:r>
              <a:rPr lang="es-CL" sz="2600" dirty="0"/>
              <a:t>Se refiere a explicitar lo que se va a estudiar y cómo se va a estudiar. </a:t>
            </a:r>
          </a:p>
          <a:p>
            <a:pPr lvl="2"/>
            <a:r>
              <a:rPr lang="es-CL" sz="2600" dirty="0"/>
              <a:t>Partimos de formulaciones como “En este estudio entenderemos por…”, “A partir de una perspectiva de género entendemos que la violencia…” o “A partir de una perspectiva psicoanalítica…”.</a:t>
            </a:r>
          </a:p>
          <a:p>
            <a:pPr lvl="1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1806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E5695-4838-5444-883E-BAD8F38ED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El planteamiento de la pregunta de investigación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873B30-DE28-4E46-9753-4263720D9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pregunta de investigación no se inventa de la nada, se aloja en un lugar producido por el argumento (se desprende de él o en el plano ideal “cae de cajón”).</a:t>
            </a:r>
          </a:p>
          <a:p>
            <a:r>
              <a:rPr lang="es-CL" dirty="0"/>
              <a:t>La pregunta de investigación supone una perspectiva “teórica y metodológica” (sería como una especie de nudo entre el marco teórico y la metodología).</a:t>
            </a:r>
          </a:p>
          <a:p>
            <a:r>
              <a:rPr lang="es-CL" dirty="0"/>
              <a:t>La pregunta de investigación moviliza conceptos (tiene una carga conceptual).</a:t>
            </a:r>
          </a:p>
          <a:p>
            <a:r>
              <a:rPr lang="es-CL" dirty="0"/>
              <a:t>La pregunta de investigación debiese ser situada (contexto).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7080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61B409-C1CB-9C4C-A023-F14FF5310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/>
              <a:t>criterios para evaluar la pregunta de investigación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AC8487-5C7E-EF43-A4AE-2035CBC59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200" b="1" dirty="0"/>
              <a:t>Argumentos de razón</a:t>
            </a:r>
            <a:r>
              <a:rPr lang="es-ES" sz="2200" dirty="0"/>
              <a:t>: la conflictiva es propia a la dinámica del conocimiento científico. Todo campo tiene conflictos. La problemática debe “resistir” al debate propio del campo.</a:t>
            </a:r>
          </a:p>
          <a:p>
            <a:endParaRPr lang="es-ES" sz="2200" dirty="0"/>
          </a:p>
          <a:p>
            <a:r>
              <a:rPr lang="es-ES" sz="2200" b="1" dirty="0"/>
              <a:t>Llenar un vacío en el conocimiento científico</a:t>
            </a:r>
            <a:r>
              <a:rPr lang="es-ES" sz="2200" dirty="0"/>
              <a:t>. </a:t>
            </a:r>
          </a:p>
          <a:p>
            <a:endParaRPr lang="es-ES" sz="2200" b="1" dirty="0"/>
          </a:p>
          <a:p>
            <a:r>
              <a:rPr lang="es-ES" sz="2200" b="1" dirty="0"/>
              <a:t>La pregunta debe ser relevante.</a:t>
            </a:r>
          </a:p>
          <a:p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263640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{519D0183-4D68-F349-B327-64706AD2BF6C}tf10001119</Template>
  <TotalTime>940</TotalTime>
  <Words>798</Words>
  <Application>Microsoft Macintosh PowerPoint</Application>
  <PresentationFormat>Panorámica</PresentationFormat>
  <Paragraphs>72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Galería</vt:lpstr>
      <vt:lpstr>Introducción</vt:lpstr>
      <vt:lpstr>Etapas del proceso de investigación (Bachelard, 1965)</vt:lpstr>
      <vt:lpstr>El proceso de investigación (Campenhoudt &amp; Quivy, 2011)  </vt:lpstr>
      <vt:lpstr>Estructura general de un argumento de proyecto de investigación</vt:lpstr>
      <vt:lpstr>Algunas estrategias de líneas argumentación</vt:lpstr>
      <vt:lpstr>Algunas estrategias de líneas argumentación</vt:lpstr>
      <vt:lpstr>La Producción del vacío de saber o  la bajada al problema</vt:lpstr>
      <vt:lpstr>El planteamiento de la pregunta de investigación</vt:lpstr>
      <vt:lpstr>criterios para evaluar la pregunta de investigación</vt:lpstr>
      <vt:lpstr>criterios para evaluar la pregunta de investigación</vt:lpstr>
      <vt:lpstr>Relevancia(s)</vt:lpstr>
      <vt:lpstr>ACTIVIDAD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</dc:title>
  <dc:creator>pablo andrÃ©s reyes (pablo.reyes)</dc:creator>
  <cp:lastModifiedBy>pablo andrÃ©s reyes (pablo.reyes)</cp:lastModifiedBy>
  <cp:revision>9</cp:revision>
  <dcterms:created xsi:type="dcterms:W3CDTF">2021-08-19T21:11:59Z</dcterms:created>
  <dcterms:modified xsi:type="dcterms:W3CDTF">2022-08-19T13:06:43Z</dcterms:modified>
</cp:coreProperties>
</file>