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4" r:id="rId6"/>
    <p:sldId id="267" r:id="rId7"/>
    <p:sldId id="265" r:id="rId8"/>
    <p:sldId id="260" r:id="rId9"/>
    <p:sldId id="261" r:id="rId10"/>
    <p:sldId id="266" r:id="rId11"/>
    <p:sldId id="262" r:id="rId12"/>
    <p:sldId id="263" r:id="rId13"/>
    <p:sldId id="268" r:id="rId14"/>
    <p:sldId id="269" r:id="rId15"/>
    <p:sldId id="271" r:id="rId16"/>
    <p:sldId id="270" r:id="rId17"/>
    <p:sldId id="272" r:id="rId18"/>
    <p:sldId id="273" r:id="rId19"/>
    <p:sldId id="274" r:id="rId20"/>
    <p:sldId id="275" r:id="rId21"/>
    <p:sldId id="277" r:id="rId22"/>
    <p:sldId id="276" r:id="rId23"/>
    <p:sldId id="282" r:id="rId24"/>
    <p:sldId id="278" r:id="rId25"/>
    <p:sldId id="279" r:id="rId26"/>
    <p:sldId id="280" r:id="rId27"/>
    <p:sldId id="281" r:id="rId28"/>
    <p:sldId id="283" r:id="rId29"/>
    <p:sldId id="284" r:id="rId30"/>
    <p:sldId id="285" r:id="rId31"/>
    <p:sldId id="286" r:id="rId32"/>
    <p:sldId id="287" r:id="rId33"/>
    <p:sldId id="288" r:id="rId34"/>
    <p:sldId id="293" r:id="rId35"/>
    <p:sldId id="289" r:id="rId36"/>
    <p:sldId id="290" r:id="rId37"/>
    <p:sldId id="294" r:id="rId38"/>
    <p:sldId id="295" r:id="rId39"/>
    <p:sldId id="296" r:id="rId40"/>
    <p:sldId id="297" r:id="rId41"/>
    <p:sldId id="291" r:id="rId42"/>
    <p:sldId id="292" r:id="rId43"/>
    <p:sldId id="298" r:id="rId44"/>
    <p:sldId id="299" r:id="rId45"/>
    <p:sldId id="300" r:id="rId46"/>
    <p:sldId id="301" r:id="rId47"/>
    <p:sldId id="303" r:id="rId48"/>
    <p:sldId id="302" r:id="rId49"/>
    <p:sldId id="304" r:id="rId50"/>
    <p:sldId id="305" r:id="rId51"/>
    <p:sldId id="306" r:id="rId52"/>
    <p:sldId id="312" r:id="rId53"/>
    <p:sldId id="307" r:id="rId54"/>
    <p:sldId id="308" r:id="rId55"/>
    <p:sldId id="313" r:id="rId56"/>
    <p:sldId id="309" r:id="rId57"/>
    <p:sldId id="314" r:id="rId58"/>
    <p:sldId id="315" r:id="rId59"/>
    <p:sldId id="310" r:id="rId60"/>
    <p:sldId id="311" r:id="rId61"/>
    <p:sldId id="316" r:id="rId62"/>
    <p:sldId id="319" r:id="rId63"/>
    <p:sldId id="320"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5/14/2023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5/14/2023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effectLst/>
              </a:rPr>
              <a:t>Análisis Cualitativo Comparativo </a:t>
            </a:r>
            <a:r>
              <a:rPr lang="es-ES" dirty="0" err="1">
                <a:effectLst/>
              </a:rPr>
              <a:t>Crisp</a:t>
            </a:r>
            <a:r>
              <a:rPr lang="es-ES" dirty="0">
                <a:effectLst/>
              </a:rPr>
              <a:t>-Set (</a:t>
            </a:r>
            <a:r>
              <a:rPr lang="es-ES" dirty="0" err="1">
                <a:effectLst/>
              </a:rPr>
              <a:t>csQCA</a:t>
            </a:r>
            <a:r>
              <a:rPr lang="es-ES" dirty="0">
                <a:effectLst/>
              </a:rPr>
              <a:t>)</a:t>
            </a:r>
            <a:endParaRPr lang="en-US" dirty="0">
              <a:effectLst/>
            </a:endParaRPr>
          </a:p>
        </p:txBody>
      </p:sp>
      <p:sp>
        <p:nvSpPr>
          <p:cNvPr id="3" name="Subtítulo 2"/>
          <p:cNvSpPr>
            <a:spLocks noGrp="1"/>
          </p:cNvSpPr>
          <p:nvPr>
            <p:ph type="subTitle" idx="1"/>
          </p:nvPr>
        </p:nvSpPr>
        <p:spPr/>
        <p:txBody>
          <a:bodyPr/>
          <a:lstStyle/>
          <a:p>
            <a:r>
              <a:rPr lang="fr-FR"/>
              <a:t>Benoit Rihoux Gisele De Meur</a:t>
            </a:r>
            <a:endParaRPr lang="en-US"/>
          </a:p>
        </p:txBody>
      </p:sp>
    </p:spTree>
    <p:extLst>
      <p:ext uri="{BB962C8B-B14F-4D97-AF65-F5344CB8AC3E}">
        <p14:creationId xmlns:p14="http://schemas.microsoft.com/office/powerpoint/2010/main" val="578877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Reduccion</a:t>
            </a:r>
            <a:r>
              <a:rPr lang="es-ES" dirty="0" smtClean="0"/>
              <a:t> booleana</a:t>
            </a:r>
            <a:endParaRPr lang="en-US" dirty="0"/>
          </a:p>
        </p:txBody>
      </p:sp>
      <p:sp>
        <p:nvSpPr>
          <p:cNvPr id="3" name="Marcador de contenido 2"/>
          <p:cNvSpPr>
            <a:spLocks noGrp="1"/>
          </p:cNvSpPr>
          <p:nvPr>
            <p:ph idx="1"/>
          </p:nvPr>
        </p:nvSpPr>
        <p:spPr>
          <a:xfrm>
            <a:off x="1141413" y="1658983"/>
            <a:ext cx="9905998" cy="4132217"/>
          </a:xfrm>
        </p:spPr>
        <p:txBody>
          <a:bodyPr>
            <a:normAutofit/>
          </a:bodyPr>
          <a:lstStyle/>
          <a:p>
            <a:r>
              <a:rPr lang="es-ES" dirty="0">
                <a:effectLst/>
              </a:rPr>
              <a:t>Obsérvese que, independientemente del valor que tome la condición [I] (0 </a:t>
            </a:r>
            <a:r>
              <a:rPr lang="es-ES" dirty="0" err="1">
                <a:effectLst/>
              </a:rPr>
              <a:t>ó</a:t>
            </a:r>
            <a:r>
              <a:rPr lang="es-ES" dirty="0">
                <a:effectLst/>
              </a:rPr>
              <a:t> 1), el valor del resultado [I] es el mismo, lo que significa, en razonamiento verbal, que la condición [I] es superflua, por lo que puede eliminarse de la expresión inicial. De hecho, si eliminamos la condición [I], nos queda una expresión mucho más corta y reducida (que se denomina </a:t>
            </a:r>
            <a:r>
              <a:rPr lang="es-ES" dirty="0" err="1">
                <a:effectLst/>
              </a:rPr>
              <a:t>implicante</a:t>
            </a:r>
            <a:r>
              <a:rPr lang="es-ES" dirty="0">
                <a:effectLst/>
              </a:rPr>
              <a:t> primo) (Fórmula 2):</a:t>
            </a:r>
            <a:endParaRPr lang="en-US" dirty="0">
              <a:effectLst/>
            </a:endParaRPr>
          </a:p>
          <a:p>
            <a:r>
              <a:rPr lang="es-ES" dirty="0">
                <a:effectLst/>
              </a:rPr>
              <a:t>R * B  </a:t>
            </a:r>
            <a:r>
              <a:rPr lang="es-ES" dirty="0" smtClean="0">
                <a:effectLst/>
              </a:rPr>
              <a:t>    0</a:t>
            </a:r>
            <a:endParaRPr lang="en-US" dirty="0">
              <a:effectLst/>
            </a:endParaRPr>
          </a:p>
          <a:p>
            <a:r>
              <a:rPr lang="es-ES" dirty="0">
                <a:effectLst/>
              </a:rPr>
              <a:t>Se lee como sigue: "La presencia de R, combinada con la presencia de b, conduce a la presencia del resultado 0". Esta expresión reducida responde al principio de parsimonia (véase p. 10). Hemos podido explicar el fenómeno 0 de una manera más parsimoniosa, pero dejando espacio a la complejidad, ya que para que haya 0, debe producirse una combinación de la presencia de R y la presencia de B.</a:t>
            </a:r>
            <a:endParaRPr lang="en-US" dirty="0">
              <a:effectLst/>
            </a:endParaRPr>
          </a:p>
        </p:txBody>
      </p:sp>
      <p:cxnSp>
        <p:nvCxnSpPr>
          <p:cNvPr id="5" name="Conector recto de flecha 4"/>
          <p:cNvCxnSpPr/>
          <p:nvPr/>
        </p:nvCxnSpPr>
        <p:spPr>
          <a:xfrm>
            <a:off x="2181497" y="3709851"/>
            <a:ext cx="20900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683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dirty="0">
                <a:effectLst/>
              </a:rPr>
              <a:t>En otras palabras, para relacionar esto de nuevo con la necesidad y la suficiencia (véase p. 10): la presencia de R es necesaria (pero no suficiente) para el resultado; del mismo modo, la presencia de B es necesaria (pero no suficiente) para el resultado. Dado que ninguna de las dos condiciones es suficiente para el resultado, deben combinarse (o "intersecarse" mediante la multiplicación booleana, véase el recuadro 3.1) y, juntas, podrían formar una combinación necesaria y suficiente de condiciones que conduzcan al resultado.</a:t>
            </a:r>
            <a:endParaRPr lang="en-US" dirty="0">
              <a:effectLst/>
            </a:endParaRPr>
          </a:p>
          <a:p>
            <a:pPr marL="0" indent="0">
              <a:buNone/>
            </a:pPr>
            <a:endParaRPr lang="en-US" dirty="0"/>
          </a:p>
        </p:txBody>
      </p:sp>
    </p:spTree>
    <p:extLst>
      <p:ext uri="{BB962C8B-B14F-4D97-AF65-F5344CB8AC3E}">
        <p14:creationId xmlns:p14="http://schemas.microsoft.com/office/powerpoint/2010/main" val="35858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1075509"/>
          </a:xfrm>
        </p:spPr>
        <p:txBody>
          <a:bodyPr/>
          <a:lstStyle/>
          <a:p>
            <a:r>
              <a:rPr lang="es-ES" dirty="0" smtClean="0"/>
              <a:t>ejemplo</a:t>
            </a:r>
            <a:endParaRPr lang="en-US" dirty="0"/>
          </a:p>
        </p:txBody>
      </p:sp>
      <p:sp>
        <p:nvSpPr>
          <p:cNvPr id="3" name="Marcador de contenido 2"/>
          <p:cNvSpPr>
            <a:spLocks noGrp="1"/>
          </p:cNvSpPr>
          <p:nvPr>
            <p:ph idx="1"/>
          </p:nvPr>
        </p:nvSpPr>
        <p:spPr>
          <a:xfrm>
            <a:off x="1141413" y="1384663"/>
            <a:ext cx="9905998" cy="4611188"/>
          </a:xfrm>
        </p:spPr>
        <p:txBody>
          <a:bodyPr>
            <a:normAutofit fontScale="92500" lnSpcReduction="20000"/>
          </a:bodyPr>
          <a:lstStyle/>
          <a:p>
            <a:r>
              <a:rPr lang="es-ES" dirty="0"/>
              <a:t>La minimización booleana también puede entenderse de una forma más visual. Volvamos a considerar el mismo ejemplo y pongamos etiquetas más explícitas a las tres condiciones: R significa "DERECHA", B significa "DEBAJO" e I significa "DENTRO". Como se trata de condiciones binarias, cada una divide el conjunto de casos en dos partes: los que cumplen la condición (valor 1) y los que no (valor 0). Así pues, tenemos tres condiciones:</a:t>
            </a:r>
          </a:p>
          <a:p>
            <a:r>
              <a:rPr lang="es-ES" dirty="0"/>
              <a:t>- DERECHA (valor 1) frente a no-derecha (valor 0)</a:t>
            </a:r>
          </a:p>
          <a:p>
            <a:r>
              <a:rPr lang="es-ES" dirty="0"/>
              <a:t>- ABAJO (valor 1) frente a no-abajo (valor 0)</a:t>
            </a:r>
          </a:p>
          <a:p>
            <a:r>
              <a:rPr lang="es-ES" dirty="0"/>
              <a:t>- DENTRO (valor 1) frente a no-dentro (valor 0)</a:t>
            </a:r>
          </a:p>
          <a:p>
            <a:r>
              <a:rPr lang="es-ES" dirty="0"/>
              <a:t>Como cada condición divide el universo en dos partes, el conjunto de tres condiciones lo divide en 2 * 2 * 2 = 8 zonas, llamadas "zonas elementales". Dentro de cada zona, los valores de las condiciones de cada caso son los mismos. Supongamos también que conocemos el valor de la variable de resultado para cada una de estas 8 zonas. Los datos pueden presentarse primero en formato tabular (véase la Tabla 3.1).</a:t>
            </a:r>
          </a:p>
          <a:p>
            <a:endParaRPr lang="en-US" dirty="0"/>
          </a:p>
        </p:txBody>
      </p:sp>
    </p:spTree>
    <p:extLst>
      <p:ext uri="{BB962C8B-B14F-4D97-AF65-F5344CB8AC3E}">
        <p14:creationId xmlns:p14="http://schemas.microsoft.com/office/powerpoint/2010/main" val="2678434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1558834"/>
          </a:xfrm>
        </p:spPr>
        <p:txBody>
          <a:bodyPr/>
          <a:lstStyle/>
          <a:p>
            <a:r>
              <a:rPr lang="es-ES" dirty="0"/>
              <a:t>Tabla 3.1 Tabla de datos brutos (ejemplo de 3 condiciones)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22981002"/>
              </p:ext>
            </p:extLst>
          </p:nvPr>
        </p:nvGraphicFramePr>
        <p:xfrm>
          <a:off x="613954" y="2299065"/>
          <a:ext cx="10433457" cy="4127863"/>
        </p:xfrm>
        <a:graphic>
          <a:graphicData uri="http://schemas.openxmlformats.org/drawingml/2006/table">
            <a:tbl>
              <a:tblPr firstRow="1" firstCol="1" bandRow="1">
                <a:tableStyleId>{5C22544A-7EE6-4342-B048-85BDC9FD1C3A}</a:tableStyleId>
              </a:tblPr>
              <a:tblGrid>
                <a:gridCol w="2085693">
                  <a:extLst>
                    <a:ext uri="{9D8B030D-6E8A-4147-A177-3AD203B41FA5}">
                      <a16:colId xmlns:a16="http://schemas.microsoft.com/office/drawing/2014/main" val="2943559022"/>
                    </a:ext>
                  </a:extLst>
                </a:gridCol>
                <a:gridCol w="2067382">
                  <a:extLst>
                    <a:ext uri="{9D8B030D-6E8A-4147-A177-3AD203B41FA5}">
                      <a16:colId xmlns:a16="http://schemas.microsoft.com/office/drawing/2014/main" val="3955285006"/>
                    </a:ext>
                  </a:extLst>
                </a:gridCol>
                <a:gridCol w="2090686">
                  <a:extLst>
                    <a:ext uri="{9D8B030D-6E8A-4147-A177-3AD203B41FA5}">
                      <a16:colId xmlns:a16="http://schemas.microsoft.com/office/drawing/2014/main" val="3394487062"/>
                    </a:ext>
                  </a:extLst>
                </a:gridCol>
                <a:gridCol w="2085693">
                  <a:extLst>
                    <a:ext uri="{9D8B030D-6E8A-4147-A177-3AD203B41FA5}">
                      <a16:colId xmlns:a16="http://schemas.microsoft.com/office/drawing/2014/main" val="3628077601"/>
                    </a:ext>
                  </a:extLst>
                </a:gridCol>
                <a:gridCol w="2104003">
                  <a:extLst>
                    <a:ext uri="{9D8B030D-6E8A-4147-A177-3AD203B41FA5}">
                      <a16:colId xmlns:a16="http://schemas.microsoft.com/office/drawing/2014/main" val="2517939755"/>
                    </a:ext>
                  </a:extLst>
                </a:gridCol>
              </a:tblGrid>
              <a:tr h="512965">
                <a:tc>
                  <a:txBody>
                    <a:bodyPr/>
                    <a:lstStyle/>
                    <a:p>
                      <a:pPr marL="82550">
                        <a:lnSpc>
                          <a:spcPct val="107000"/>
                        </a:lnSpc>
                        <a:spcAft>
                          <a:spcPts val="800"/>
                        </a:spcAft>
                      </a:pPr>
                      <a:r>
                        <a:rPr lang="en-US" sz="1800">
                          <a:effectLst/>
                        </a:rPr>
                        <a:t>caseid</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Right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Below</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Inside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Outcome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85608538"/>
                  </a:ext>
                </a:extLst>
              </a:tr>
              <a:tr h="447789">
                <a:tc>
                  <a:txBody>
                    <a:bodyPr/>
                    <a:lstStyle/>
                    <a:p>
                      <a:pPr marL="82550">
                        <a:lnSpc>
                          <a:spcPct val="107000"/>
                        </a:lnSpc>
                        <a:spcAft>
                          <a:spcPts val="800"/>
                        </a:spcAft>
                      </a:pPr>
                      <a:r>
                        <a:rPr lang="en-US" sz="1800">
                          <a:effectLst/>
                        </a:rPr>
                        <a:t>easel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14679631"/>
                  </a:ext>
                </a:extLst>
              </a:tr>
              <a:tr h="446581">
                <a:tc>
                  <a:txBody>
                    <a:bodyPr/>
                    <a:lstStyle/>
                    <a:p>
                      <a:pPr marL="82550">
                        <a:lnSpc>
                          <a:spcPct val="107000"/>
                        </a:lnSpc>
                        <a:spcAft>
                          <a:spcPts val="800"/>
                        </a:spcAft>
                      </a:pPr>
                      <a:r>
                        <a:rPr lang="en-US" sz="1800">
                          <a:effectLst/>
                        </a:rPr>
                        <a:t>case2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3062625"/>
                  </a:ext>
                </a:extLst>
              </a:tr>
              <a:tr h="447789">
                <a:tc>
                  <a:txBody>
                    <a:bodyPr/>
                    <a:lstStyle/>
                    <a:p>
                      <a:pPr marL="82550">
                        <a:lnSpc>
                          <a:spcPct val="107000"/>
                        </a:lnSpc>
                        <a:spcAft>
                          <a:spcPts val="800"/>
                        </a:spcAft>
                      </a:pPr>
                      <a:r>
                        <a:rPr lang="en-US" sz="1800">
                          <a:effectLst/>
                        </a:rPr>
                        <a:t>case3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12257266"/>
                  </a:ext>
                </a:extLst>
              </a:tr>
              <a:tr h="447789">
                <a:tc>
                  <a:txBody>
                    <a:bodyPr/>
                    <a:lstStyle/>
                    <a:p>
                      <a:pPr marL="82550">
                        <a:lnSpc>
                          <a:spcPct val="107000"/>
                        </a:lnSpc>
                        <a:spcAft>
                          <a:spcPts val="800"/>
                        </a:spcAft>
                      </a:pPr>
                      <a:r>
                        <a:rPr lang="en-US" sz="1800">
                          <a:effectLst/>
                        </a:rPr>
                        <a:t>case4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10928829"/>
                  </a:ext>
                </a:extLst>
              </a:tr>
              <a:tr h="447789">
                <a:tc>
                  <a:txBody>
                    <a:bodyPr/>
                    <a:lstStyle/>
                    <a:p>
                      <a:pPr marL="82550">
                        <a:lnSpc>
                          <a:spcPct val="107000"/>
                        </a:lnSpc>
                        <a:spcAft>
                          <a:spcPts val="800"/>
                        </a:spcAft>
                      </a:pPr>
                      <a:r>
                        <a:rPr lang="en-US" sz="1800">
                          <a:effectLst/>
                        </a:rPr>
                        <a:t>cases</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20396807"/>
                  </a:ext>
                </a:extLst>
              </a:tr>
              <a:tr h="447789">
                <a:tc>
                  <a:txBody>
                    <a:bodyPr/>
                    <a:lstStyle/>
                    <a:p>
                      <a:pPr marL="82550">
                        <a:lnSpc>
                          <a:spcPct val="107000"/>
                        </a:lnSpc>
                        <a:spcAft>
                          <a:spcPts val="800"/>
                        </a:spcAft>
                      </a:pPr>
                      <a:r>
                        <a:rPr lang="en-US" sz="1800">
                          <a:effectLst/>
                        </a:rPr>
                        <a:t>case6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50178307"/>
                  </a:ext>
                </a:extLst>
              </a:tr>
              <a:tr h="451409">
                <a:tc>
                  <a:txBody>
                    <a:bodyPr/>
                    <a:lstStyle/>
                    <a:p>
                      <a:pPr marL="82550">
                        <a:lnSpc>
                          <a:spcPct val="107000"/>
                        </a:lnSpc>
                        <a:spcAft>
                          <a:spcPts val="800"/>
                        </a:spcAft>
                      </a:pPr>
                      <a:r>
                        <a:rPr lang="en-US" sz="1800">
                          <a:effectLst/>
                        </a:rPr>
                        <a:t>case?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39100174"/>
                  </a:ext>
                </a:extLst>
              </a:tr>
              <a:tr h="477963">
                <a:tc>
                  <a:txBody>
                    <a:bodyPr/>
                    <a:lstStyle/>
                    <a:p>
                      <a:pPr marL="82550">
                        <a:lnSpc>
                          <a:spcPct val="107000"/>
                        </a:lnSpc>
                        <a:spcAft>
                          <a:spcPts val="800"/>
                        </a:spcAft>
                      </a:pPr>
                      <a:r>
                        <a:rPr lang="en-US" sz="1800">
                          <a:effectLst/>
                        </a:rPr>
                        <a:t>case8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dirty="0">
                          <a:effectLst/>
                        </a:rPr>
                        <a:t>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9742128"/>
                  </a:ext>
                </a:extLst>
              </a:tr>
            </a:tbl>
          </a:graphicData>
        </a:graphic>
      </p:graphicFrame>
    </p:spTree>
    <p:extLst>
      <p:ext uri="{BB962C8B-B14F-4D97-AF65-F5344CB8AC3E}">
        <p14:creationId xmlns:p14="http://schemas.microsoft.com/office/powerpoint/2010/main" val="381936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305388" y="150223"/>
            <a:ext cx="3549121" cy="1371600"/>
          </a:xfrm>
        </p:spPr>
        <p:txBody>
          <a:bodyPr/>
          <a:lstStyle/>
          <a:p>
            <a:r>
              <a:rPr lang="es-ES" dirty="0"/>
              <a:t>En este diagrama de </a:t>
            </a:r>
            <a:r>
              <a:rPr lang="es-ES" dirty="0" err="1"/>
              <a:t>Venn</a:t>
            </a:r>
            <a:endParaRPr lang="en-US" dirty="0"/>
          </a:p>
        </p:txBody>
      </p:sp>
      <p:sp>
        <p:nvSpPr>
          <p:cNvPr id="9" name="Marcador de texto 8"/>
          <p:cNvSpPr>
            <a:spLocks noGrp="1"/>
          </p:cNvSpPr>
          <p:nvPr>
            <p:ph type="body" sz="half" idx="2"/>
          </p:nvPr>
        </p:nvSpPr>
        <p:spPr>
          <a:xfrm>
            <a:off x="143691" y="1521823"/>
            <a:ext cx="4546841" cy="5114107"/>
          </a:xfrm>
        </p:spPr>
        <p:txBody>
          <a:bodyPr>
            <a:normAutofit lnSpcReduction="10000"/>
          </a:bodyPr>
          <a:lstStyle/>
          <a:p>
            <a:r>
              <a:rPr lang="es-ES" dirty="0"/>
              <a:t>- La condición [DERECHA] corta el espacio verticalmente: Todos los casos situados a la derecha de la línea vertical tienen un valor (1) para esta condición, mientras que todos los casos situados a la izquierda de esta línea ("no a la derecha") tienen un valor (0) para esta condición.</a:t>
            </a:r>
          </a:p>
          <a:p>
            <a:r>
              <a:rPr lang="es-ES" dirty="0"/>
              <a:t>- La condición [ABAJO] corta el espacio horizontalmente: Todos los casos por debajo de la línea horizontal tienen un valor (1) para esta condición, mientras que todos los casos por encima de esta línea ("no por debajo") tienen un valor (0) para esta condición.</a:t>
            </a:r>
          </a:p>
          <a:p>
            <a:r>
              <a:rPr lang="es-ES" dirty="0"/>
              <a:t>- Por último, la condición [DENTRO] recorta el espacio entre lo que está dentro o fuera del cuadrado del centro: Todos los casos dentro del cuadrado tienen un valor (1) para esta condición, mientras que todos los casos fuera del cuadrado ("no dentro") tienen un valor (0) para esta condición.</a:t>
            </a:r>
          </a:p>
          <a:p>
            <a:endParaRPr lang="en-US" dirty="0"/>
          </a:p>
        </p:txBody>
      </p:sp>
      <p:pic>
        <p:nvPicPr>
          <p:cNvPr id="10" name="pic"/>
          <p:cNvPicPr>
            <a:picLocks noGrp="1"/>
          </p:cNvPicPr>
          <p:nvPr>
            <p:ph idx="1"/>
          </p:nvPr>
        </p:nvPicPr>
        <p:blipFill>
          <a:blip r:embed="rId2"/>
          <a:stretch>
            <a:fillRect/>
          </a:stretch>
        </p:blipFill>
        <p:spPr>
          <a:xfrm>
            <a:off x="5159830" y="613954"/>
            <a:ext cx="5904410" cy="5682343"/>
          </a:xfrm>
          <a:prstGeom prst="rect">
            <a:avLst/>
          </a:prstGeom>
        </p:spPr>
      </p:pic>
    </p:spTree>
    <p:extLst>
      <p:ext uri="{BB962C8B-B14F-4D97-AF65-F5344CB8AC3E}">
        <p14:creationId xmlns:p14="http://schemas.microsoft.com/office/powerpoint/2010/main" val="2568233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305388" y="150223"/>
            <a:ext cx="3549121" cy="1371600"/>
          </a:xfrm>
        </p:spPr>
        <p:txBody>
          <a:bodyPr/>
          <a:lstStyle/>
          <a:p>
            <a:r>
              <a:rPr lang="es-ES" dirty="0"/>
              <a:t>En este diagrama de </a:t>
            </a:r>
            <a:r>
              <a:rPr lang="es-ES" dirty="0" err="1"/>
              <a:t>Venn</a:t>
            </a:r>
            <a:endParaRPr lang="en-US" dirty="0"/>
          </a:p>
        </p:txBody>
      </p:sp>
      <p:sp>
        <p:nvSpPr>
          <p:cNvPr id="9" name="Marcador de texto 8"/>
          <p:cNvSpPr>
            <a:spLocks noGrp="1"/>
          </p:cNvSpPr>
          <p:nvPr>
            <p:ph type="body" sz="half" idx="2"/>
          </p:nvPr>
        </p:nvSpPr>
        <p:spPr>
          <a:xfrm>
            <a:off x="143691" y="1521823"/>
            <a:ext cx="4546841" cy="5114107"/>
          </a:xfrm>
        </p:spPr>
        <p:txBody>
          <a:bodyPr>
            <a:normAutofit/>
          </a:bodyPr>
          <a:lstStyle/>
          <a:p>
            <a:r>
              <a:rPr lang="es-ES" dirty="0">
                <a:effectLst/>
              </a:rPr>
              <a:t>Esta zona sombreada clara puede expresarse, en notación booleana, del siguiente modo (Fórmula 3):</a:t>
            </a:r>
            <a:endParaRPr lang="en-US" dirty="0">
              <a:effectLst/>
            </a:endParaRPr>
          </a:p>
          <a:p>
            <a:r>
              <a:rPr lang="es-ES" dirty="0">
                <a:effectLst/>
              </a:rPr>
              <a:t>DERECHA * ABAJO * INTERIOR + DERECHA * ABAJO * interior 4 RESULTADO</a:t>
            </a:r>
            <a:endParaRPr lang="en-US" dirty="0">
              <a:effectLst/>
            </a:endParaRPr>
          </a:p>
          <a:p>
            <a:endParaRPr lang="en-US" dirty="0"/>
          </a:p>
        </p:txBody>
      </p:sp>
      <p:pic>
        <p:nvPicPr>
          <p:cNvPr id="10" name="pic"/>
          <p:cNvPicPr>
            <a:picLocks noGrp="1"/>
          </p:cNvPicPr>
          <p:nvPr>
            <p:ph idx="1"/>
          </p:nvPr>
        </p:nvPicPr>
        <p:blipFill>
          <a:blip r:embed="rId2"/>
          <a:stretch>
            <a:fillRect/>
          </a:stretch>
        </p:blipFill>
        <p:spPr>
          <a:xfrm>
            <a:off x="5159830" y="613954"/>
            <a:ext cx="5904410" cy="5682343"/>
          </a:xfrm>
          <a:prstGeom prst="rect">
            <a:avLst/>
          </a:prstGeom>
        </p:spPr>
      </p:pic>
    </p:spTree>
    <p:extLst>
      <p:ext uri="{BB962C8B-B14F-4D97-AF65-F5344CB8AC3E}">
        <p14:creationId xmlns:p14="http://schemas.microsoft.com/office/powerpoint/2010/main" val="402823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Pasos para realizar </a:t>
            </a:r>
            <a:r>
              <a:rPr lang="es-ES" dirty="0" err="1" smtClean="0"/>
              <a:t>csqca</a:t>
            </a:r>
            <a:endParaRPr lang="en-US" dirty="0"/>
          </a:p>
        </p:txBody>
      </p:sp>
      <p:sp>
        <p:nvSpPr>
          <p:cNvPr id="4" name="Marcador de texto 3"/>
          <p:cNvSpPr>
            <a:spLocks noGrp="1"/>
          </p:cNvSpPr>
          <p:nvPr>
            <p:ph type="body" idx="1"/>
          </p:nvPr>
        </p:nvSpPr>
        <p:spPr/>
        <p:txBody>
          <a:bodyPr/>
          <a:lstStyle/>
          <a:p>
            <a:r>
              <a:rPr lang="es-ES" dirty="0"/>
              <a:t>PASO 1: CONSTRUIR UNA TABLA DE DATOS DICOTÓMICOS</a:t>
            </a:r>
            <a:endParaRPr lang="en-US" dirty="0"/>
          </a:p>
        </p:txBody>
      </p:sp>
    </p:spTree>
    <p:extLst>
      <p:ext uri="{BB962C8B-B14F-4D97-AF65-F5344CB8AC3E}">
        <p14:creationId xmlns:p14="http://schemas.microsoft.com/office/powerpoint/2010/main" val="220543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ejemplo</a:t>
            </a:r>
            <a:endParaRPr lang="en-US" dirty="0"/>
          </a:p>
        </p:txBody>
      </p:sp>
      <p:sp>
        <p:nvSpPr>
          <p:cNvPr id="5" name="Marcador de contenido 4"/>
          <p:cNvSpPr>
            <a:spLocks noGrp="1"/>
          </p:cNvSpPr>
          <p:nvPr>
            <p:ph idx="1"/>
          </p:nvPr>
        </p:nvSpPr>
        <p:spPr/>
        <p:txBody>
          <a:bodyPr>
            <a:normAutofit fontScale="92500" lnSpcReduction="10000"/>
          </a:bodyPr>
          <a:lstStyle/>
          <a:p>
            <a:r>
              <a:rPr lang="es-ES" dirty="0"/>
              <a:t>el resultado concreto que intentamos "explicar" aquí es la supervivencia o el colapso de los sistemas democráticos en Europa durante el periodo de entreguerras. ¿Por qué algunos sistemas democráticos sobrevivieron y otros se derrumbaron? En la terminología del ACQ, esta variable que pretendemos explicar se denomina </a:t>
            </a:r>
            <a:r>
              <a:rPr lang="es-ES" dirty="0" smtClean="0"/>
              <a:t>resultado.</a:t>
            </a:r>
          </a:p>
          <a:p>
            <a:endParaRPr lang="es-ES" dirty="0"/>
          </a:p>
          <a:p>
            <a:r>
              <a:rPr lang="es-ES" dirty="0" smtClean="0"/>
              <a:t>Estudio de </a:t>
            </a:r>
            <a:r>
              <a:rPr lang="es-ES" dirty="0" err="1" smtClean="0"/>
              <a:t>lipset</a:t>
            </a:r>
            <a:r>
              <a:rPr lang="es-ES" dirty="0" smtClean="0"/>
              <a:t> :</a:t>
            </a:r>
            <a:r>
              <a:rPr lang="es-ES" dirty="0" smtClean="0">
                <a:effectLst/>
              </a:rPr>
              <a:t>Para </a:t>
            </a:r>
            <a:r>
              <a:rPr lang="es-ES" dirty="0">
                <a:effectLst/>
              </a:rPr>
              <a:t>cada una de las cuatro dimensiones principales analizadas por </a:t>
            </a:r>
            <a:r>
              <a:rPr lang="es-ES" dirty="0" err="1">
                <a:effectLst/>
              </a:rPr>
              <a:t>Lipset</a:t>
            </a:r>
            <a:r>
              <a:rPr lang="es-ES" dirty="0">
                <a:effectLst/>
              </a:rPr>
              <a:t> (riqueza, industrialización, educación y urbanización), hemos seleccionado un indicador principal de los que figuran en el Cuadro 3.2. y hemos proporcionado los datos para cada uno de los 18 casos (países) considerados.</a:t>
            </a:r>
            <a:endParaRPr lang="en-US" dirty="0">
              <a:effectLst/>
            </a:endParaRPr>
          </a:p>
          <a:p>
            <a:endParaRPr lang="en-US" dirty="0"/>
          </a:p>
        </p:txBody>
      </p:sp>
    </p:spTree>
    <p:extLst>
      <p:ext uri="{BB962C8B-B14F-4D97-AF65-F5344CB8AC3E}">
        <p14:creationId xmlns:p14="http://schemas.microsoft.com/office/powerpoint/2010/main" val="424134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336750575"/>
              </p:ext>
            </p:extLst>
          </p:nvPr>
        </p:nvGraphicFramePr>
        <p:xfrm>
          <a:off x="5103813" y="609600"/>
          <a:ext cx="5943838" cy="6175317"/>
        </p:xfrm>
        <a:graphic>
          <a:graphicData uri="http://schemas.openxmlformats.org/drawingml/2006/table">
            <a:tbl>
              <a:tblPr firstRow="1" firstCol="1" bandRow="1">
                <a:tableStyleId>{5C22544A-7EE6-4342-B048-85BDC9FD1C3A}</a:tableStyleId>
              </a:tblPr>
              <a:tblGrid>
                <a:gridCol w="584373">
                  <a:extLst>
                    <a:ext uri="{9D8B030D-6E8A-4147-A177-3AD203B41FA5}">
                      <a16:colId xmlns:a16="http://schemas.microsoft.com/office/drawing/2014/main" val="215965452"/>
                    </a:ext>
                  </a:extLst>
                </a:gridCol>
                <a:gridCol w="1060204">
                  <a:extLst>
                    <a:ext uri="{9D8B030D-6E8A-4147-A177-3AD203B41FA5}">
                      <a16:colId xmlns:a16="http://schemas.microsoft.com/office/drawing/2014/main" val="3656615546"/>
                    </a:ext>
                  </a:extLst>
                </a:gridCol>
                <a:gridCol w="1073533">
                  <a:extLst>
                    <a:ext uri="{9D8B030D-6E8A-4147-A177-3AD203B41FA5}">
                      <a16:colId xmlns:a16="http://schemas.microsoft.com/office/drawing/2014/main" val="3700504249"/>
                    </a:ext>
                  </a:extLst>
                </a:gridCol>
                <a:gridCol w="1067381">
                  <a:extLst>
                    <a:ext uri="{9D8B030D-6E8A-4147-A177-3AD203B41FA5}">
                      <a16:colId xmlns:a16="http://schemas.microsoft.com/office/drawing/2014/main" val="3546847907"/>
                    </a:ext>
                  </a:extLst>
                </a:gridCol>
                <a:gridCol w="1073533">
                  <a:extLst>
                    <a:ext uri="{9D8B030D-6E8A-4147-A177-3AD203B41FA5}">
                      <a16:colId xmlns:a16="http://schemas.microsoft.com/office/drawing/2014/main" val="791787160"/>
                    </a:ext>
                  </a:extLst>
                </a:gridCol>
                <a:gridCol w="1084814">
                  <a:extLst>
                    <a:ext uri="{9D8B030D-6E8A-4147-A177-3AD203B41FA5}">
                      <a16:colId xmlns:a16="http://schemas.microsoft.com/office/drawing/2014/main" val="739559261"/>
                    </a:ext>
                  </a:extLst>
                </a:gridCol>
              </a:tblGrid>
              <a:tr h="379488">
                <a:tc>
                  <a:txBody>
                    <a:bodyPr/>
                    <a:lstStyle/>
                    <a:p>
                      <a:pPr marL="86360">
                        <a:lnSpc>
                          <a:spcPct val="107000"/>
                        </a:lnSpc>
                        <a:spcAft>
                          <a:spcPts val="800"/>
                        </a:spcAft>
                      </a:pPr>
                      <a:r>
                        <a:rPr lang="en-US" sz="1800">
                          <a:effectLst/>
                        </a:rPr>
                        <a:t>CASEID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GNPCAP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dirty="0">
                          <a:effectLst/>
                        </a:rPr>
                        <a:t>URBANIZA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LITERACY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INDLAB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SURVIVAL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90642308"/>
                  </a:ext>
                </a:extLst>
              </a:tr>
              <a:tr h="289304">
                <a:tc>
                  <a:txBody>
                    <a:bodyPr/>
                    <a:lstStyle/>
                    <a:p>
                      <a:pPr marL="86360">
                        <a:lnSpc>
                          <a:spcPct val="107000"/>
                        </a:lnSpc>
                        <a:spcAft>
                          <a:spcPts val="800"/>
                        </a:spcAft>
                      </a:pPr>
                      <a:r>
                        <a:rPr lang="en-US" sz="1800">
                          <a:effectLst/>
                        </a:rPr>
                        <a:t>AUS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720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4490" algn="dec"/>
                        </a:tabLst>
                      </a:pPr>
                      <a:r>
                        <a:rPr lang="en-US" sz="1800" dirty="0">
                          <a:effectLst/>
                        </a:rPr>
                        <a:t>33.4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8290" algn="ctr">
                        <a:lnSpc>
                          <a:spcPct val="107000"/>
                        </a:lnSpc>
                        <a:spcAft>
                          <a:spcPts val="800"/>
                        </a:spcAft>
                      </a:pPr>
                      <a:r>
                        <a:rPr lang="en-US" sz="1800" dirty="0">
                          <a:effectLst/>
                        </a:rPr>
                        <a:t>98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6395" algn="dec"/>
                        </a:tabLst>
                      </a:pPr>
                      <a:r>
                        <a:rPr lang="en-US" sz="1800" dirty="0">
                          <a:effectLst/>
                        </a:rPr>
                        <a:t>33.4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44439711"/>
                  </a:ext>
                </a:extLst>
              </a:tr>
              <a:tr h="263410">
                <a:tc>
                  <a:txBody>
                    <a:bodyPr/>
                    <a:lstStyle/>
                    <a:p>
                      <a:pPr marL="86360">
                        <a:lnSpc>
                          <a:spcPct val="107000"/>
                        </a:lnSpc>
                        <a:spcAft>
                          <a:spcPts val="800"/>
                        </a:spcAft>
                      </a:pPr>
                      <a:r>
                        <a:rPr lang="en-US" sz="1800">
                          <a:effectLst/>
                        </a:rPr>
                        <a:t>BEL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1098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4490" algn="dec"/>
                        </a:tabLst>
                      </a:pPr>
                      <a:r>
                        <a:rPr lang="en-US" sz="1800" dirty="0">
                          <a:effectLst/>
                        </a:rPr>
                        <a:t>60.5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2585" algn="dec"/>
                        </a:tabLst>
                      </a:pPr>
                      <a:r>
                        <a:rPr lang="en-US" sz="1800" dirty="0">
                          <a:effectLst/>
                        </a:rPr>
                        <a:t>94.4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6395" algn="dec"/>
                        </a:tabLst>
                      </a:pPr>
                      <a:r>
                        <a:rPr lang="en-US" sz="1800" dirty="0">
                          <a:effectLst/>
                        </a:rPr>
                        <a:t>48.9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19539532"/>
                  </a:ext>
                </a:extLst>
              </a:tr>
              <a:tr h="260732">
                <a:tc>
                  <a:txBody>
                    <a:bodyPr/>
                    <a:lstStyle/>
                    <a:p>
                      <a:pPr marL="86360">
                        <a:lnSpc>
                          <a:spcPct val="107000"/>
                        </a:lnSpc>
                        <a:spcAft>
                          <a:spcPts val="800"/>
                        </a:spcAft>
                      </a:pPr>
                      <a:r>
                        <a:rPr lang="en-US" sz="1800">
                          <a:effectLst/>
                        </a:rPr>
                        <a:t>CZE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586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5275" algn="ctr">
                        <a:lnSpc>
                          <a:spcPct val="107000"/>
                        </a:lnSpc>
                        <a:spcAft>
                          <a:spcPts val="800"/>
                        </a:spcAft>
                      </a:pPr>
                      <a:r>
                        <a:rPr lang="en-US" sz="1800" dirty="0">
                          <a:effectLst/>
                        </a:rPr>
                        <a:t>69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2585" algn="dec"/>
                        </a:tabLst>
                      </a:pPr>
                      <a:r>
                        <a:rPr lang="en-US" sz="1800" dirty="0">
                          <a:effectLst/>
                        </a:rPr>
                        <a:t>95.9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6395" algn="dec"/>
                        </a:tabLst>
                      </a:pPr>
                      <a:r>
                        <a:rPr lang="en-US" sz="1800" dirty="0">
                          <a:effectLst/>
                        </a:rPr>
                        <a:t>37.4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83866086"/>
                  </a:ext>
                </a:extLst>
              </a:tr>
              <a:tr h="257159">
                <a:tc>
                  <a:txBody>
                    <a:bodyPr/>
                    <a:lstStyle/>
                    <a:p>
                      <a:pPr marL="86360">
                        <a:lnSpc>
                          <a:spcPct val="107000"/>
                        </a:lnSpc>
                        <a:spcAft>
                          <a:spcPts val="800"/>
                        </a:spcAft>
                      </a:pPr>
                      <a:r>
                        <a:rPr lang="en-US" sz="1800">
                          <a:effectLst/>
                        </a:rPr>
                        <a:t>EST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468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4490" algn="dec"/>
                        </a:tabLst>
                      </a:pPr>
                      <a:r>
                        <a:rPr lang="en-US" sz="1800" dirty="0">
                          <a:effectLst/>
                        </a:rPr>
                        <a:t>28.5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8290" algn="ctr">
                        <a:lnSpc>
                          <a:spcPct val="107000"/>
                        </a:lnSpc>
                        <a:spcAft>
                          <a:spcPts val="800"/>
                        </a:spcAft>
                      </a:pPr>
                      <a:r>
                        <a:rPr lang="en-US" sz="1800" dirty="0">
                          <a:effectLst/>
                        </a:rPr>
                        <a:t>95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01625" algn="ctr">
                        <a:lnSpc>
                          <a:spcPct val="107000"/>
                        </a:lnSpc>
                        <a:spcAft>
                          <a:spcPts val="800"/>
                        </a:spcAft>
                      </a:pPr>
                      <a:r>
                        <a:rPr lang="en-US" sz="1800" dirty="0">
                          <a:effectLst/>
                        </a:rPr>
                        <a:t>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97138577"/>
                  </a:ext>
                </a:extLst>
              </a:tr>
              <a:tr h="259839">
                <a:tc>
                  <a:txBody>
                    <a:bodyPr/>
                    <a:lstStyle/>
                    <a:p>
                      <a:pPr marL="86360">
                        <a:lnSpc>
                          <a:spcPct val="107000"/>
                        </a:lnSpc>
                        <a:spcAft>
                          <a:spcPts val="800"/>
                        </a:spcAft>
                      </a:pPr>
                      <a:r>
                        <a:rPr lang="en-US" sz="1800">
                          <a:effectLst/>
                        </a:rPr>
                        <a:t>FIN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590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5275" algn="ctr">
                        <a:lnSpc>
                          <a:spcPct val="107000"/>
                        </a:lnSpc>
                        <a:spcAft>
                          <a:spcPts val="800"/>
                        </a:spcAft>
                      </a:pPr>
                      <a:r>
                        <a:rPr lang="en-US" sz="1800" dirty="0">
                          <a:effectLst/>
                        </a:rPr>
                        <a:t>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2585" algn="dec"/>
                        </a:tabLst>
                      </a:pPr>
                      <a:r>
                        <a:rPr lang="en-US" sz="1800" dirty="0">
                          <a:effectLst/>
                        </a:rPr>
                        <a:t>99.1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01625" algn="ctr">
                        <a:lnSpc>
                          <a:spcPct val="107000"/>
                        </a:lnSpc>
                        <a:spcAft>
                          <a:spcPts val="800"/>
                        </a:spcAft>
                      </a:pPr>
                      <a:r>
                        <a:rPr lang="en-US" sz="1800" dirty="0">
                          <a:effectLst/>
                        </a:rPr>
                        <a:t>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44973947"/>
                  </a:ext>
                </a:extLst>
              </a:tr>
              <a:tr h="260732">
                <a:tc>
                  <a:txBody>
                    <a:bodyPr/>
                    <a:lstStyle/>
                    <a:p>
                      <a:pPr marL="86360">
                        <a:lnSpc>
                          <a:spcPct val="107000"/>
                        </a:lnSpc>
                        <a:spcAft>
                          <a:spcPts val="800"/>
                        </a:spcAft>
                      </a:pPr>
                      <a:r>
                        <a:rPr lang="en-US" sz="1800">
                          <a:effectLst/>
                        </a:rPr>
                        <a:t>FRA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983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4490" algn="dec"/>
                        </a:tabLst>
                      </a:pPr>
                      <a:r>
                        <a:rPr lang="en-US" sz="1800" dirty="0">
                          <a:effectLst/>
                        </a:rPr>
                        <a:t>21.2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2585" algn="dec"/>
                        </a:tabLst>
                      </a:pPr>
                      <a:r>
                        <a:rPr lang="en-US" sz="1800" dirty="0">
                          <a:effectLst/>
                        </a:rPr>
                        <a:t>96.2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6395" algn="dec"/>
                        </a:tabLst>
                      </a:pPr>
                      <a:r>
                        <a:rPr lang="en-US" sz="1800" dirty="0">
                          <a:effectLst/>
                        </a:rPr>
                        <a:t>34.8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26797939"/>
                  </a:ext>
                </a:extLst>
              </a:tr>
              <a:tr h="263410">
                <a:tc>
                  <a:txBody>
                    <a:bodyPr/>
                    <a:lstStyle/>
                    <a:p>
                      <a:pPr marL="86360">
                        <a:lnSpc>
                          <a:spcPct val="107000"/>
                        </a:lnSpc>
                        <a:spcAft>
                          <a:spcPts val="800"/>
                        </a:spcAft>
                      </a:pPr>
                      <a:r>
                        <a:rPr lang="en-US" sz="1800">
                          <a:effectLst/>
                        </a:rPr>
                        <a:t>GER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795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4490" algn="dec"/>
                        </a:tabLst>
                      </a:pPr>
                      <a:r>
                        <a:rPr lang="en-US" sz="1800" dirty="0">
                          <a:effectLst/>
                        </a:rPr>
                        <a:t>56.5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8290" algn="ctr">
                        <a:lnSpc>
                          <a:spcPct val="107000"/>
                        </a:lnSpc>
                        <a:spcAft>
                          <a:spcPts val="800"/>
                        </a:spcAft>
                      </a:pPr>
                      <a:r>
                        <a:rPr lang="en-US" sz="1800" dirty="0">
                          <a:effectLst/>
                        </a:rPr>
                        <a:t>98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6395" algn="dec"/>
                        </a:tabLst>
                      </a:pPr>
                      <a:r>
                        <a:rPr lang="en-US" sz="1800" dirty="0">
                          <a:effectLst/>
                        </a:rPr>
                        <a:t>40.4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18225885"/>
                  </a:ext>
                </a:extLst>
              </a:tr>
              <a:tr h="260732">
                <a:tc>
                  <a:txBody>
                    <a:bodyPr/>
                    <a:lstStyle/>
                    <a:p>
                      <a:pPr marL="86360">
                        <a:lnSpc>
                          <a:spcPct val="107000"/>
                        </a:lnSpc>
                        <a:spcAft>
                          <a:spcPts val="800"/>
                        </a:spcAft>
                      </a:pPr>
                      <a:r>
                        <a:rPr lang="en-US" sz="1800">
                          <a:effectLst/>
                        </a:rPr>
                        <a:t>GRE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390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4490" algn="dec"/>
                        </a:tabLst>
                      </a:pPr>
                      <a:r>
                        <a:rPr lang="en-US" sz="1800" dirty="0">
                          <a:effectLst/>
                        </a:rPr>
                        <a:t>31.1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2585" algn="dec"/>
                        </a:tabLst>
                      </a:pPr>
                      <a:r>
                        <a:rPr lang="en-US" sz="1800" dirty="0">
                          <a:effectLst/>
                        </a:rPr>
                        <a:t>59.2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6395" algn="dec"/>
                        </a:tabLst>
                      </a:pPr>
                      <a:r>
                        <a:rPr lang="en-US" sz="1800" dirty="0">
                          <a:effectLst/>
                        </a:rPr>
                        <a:t>28.1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8206264"/>
                  </a:ext>
                </a:extLst>
              </a:tr>
              <a:tr h="263410">
                <a:tc>
                  <a:txBody>
                    <a:bodyPr/>
                    <a:lstStyle/>
                    <a:p>
                      <a:pPr marL="86360">
                        <a:lnSpc>
                          <a:spcPct val="107000"/>
                        </a:lnSpc>
                        <a:spcAft>
                          <a:spcPts val="800"/>
                        </a:spcAft>
                      </a:pPr>
                      <a:r>
                        <a:rPr lang="en-US" sz="1800">
                          <a:effectLst/>
                        </a:rPr>
                        <a:t>HUN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424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4490" algn="dec"/>
                        </a:tabLst>
                      </a:pPr>
                      <a:r>
                        <a:rPr lang="en-US" sz="1800" dirty="0">
                          <a:effectLst/>
                        </a:rPr>
                        <a:t>36.3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8290" algn="ctr">
                        <a:lnSpc>
                          <a:spcPct val="107000"/>
                        </a:lnSpc>
                        <a:spcAft>
                          <a:spcPts val="800"/>
                        </a:spcAft>
                      </a:pPr>
                      <a:r>
                        <a:rPr lang="en-US" sz="1800" dirty="0">
                          <a:effectLst/>
                        </a:rPr>
                        <a:t>85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6395" algn="dec"/>
                        </a:tabLst>
                      </a:pPr>
                      <a:r>
                        <a:rPr lang="en-US" sz="1800" dirty="0">
                          <a:effectLst/>
                        </a:rPr>
                        <a:t>21.6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1965248"/>
                  </a:ext>
                </a:extLst>
              </a:tr>
              <a:tr h="263410">
                <a:tc>
                  <a:txBody>
                    <a:bodyPr/>
                    <a:lstStyle/>
                    <a:p>
                      <a:pPr marL="86360">
                        <a:lnSpc>
                          <a:spcPct val="107000"/>
                        </a:lnSpc>
                        <a:spcAft>
                          <a:spcPts val="800"/>
                        </a:spcAft>
                      </a:pPr>
                      <a:r>
                        <a:rPr lang="en-US" sz="1800">
                          <a:effectLst/>
                        </a:rPr>
                        <a:t>IRE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662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5275" algn="ctr">
                        <a:lnSpc>
                          <a:spcPct val="107000"/>
                        </a:lnSpc>
                        <a:spcAft>
                          <a:spcPts val="800"/>
                        </a:spcAft>
                      </a:pPr>
                      <a:r>
                        <a:rPr lang="en-US" sz="1800" dirty="0">
                          <a:effectLst/>
                        </a:rPr>
                        <a:t>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8290" algn="ctr">
                        <a:lnSpc>
                          <a:spcPct val="107000"/>
                        </a:lnSpc>
                        <a:spcAft>
                          <a:spcPts val="800"/>
                        </a:spcAft>
                      </a:pPr>
                      <a:r>
                        <a:rPr lang="en-US" sz="1800" dirty="0">
                          <a:effectLst/>
                        </a:rPr>
                        <a:t>95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6395" algn="dec"/>
                        </a:tabLst>
                      </a:pPr>
                      <a:r>
                        <a:rPr lang="en-US" sz="1800" dirty="0">
                          <a:effectLst/>
                        </a:rPr>
                        <a:t>14.5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92045827"/>
                  </a:ext>
                </a:extLst>
              </a:tr>
              <a:tr h="263410">
                <a:tc>
                  <a:txBody>
                    <a:bodyPr/>
                    <a:lstStyle/>
                    <a:p>
                      <a:pPr marL="86360">
                        <a:lnSpc>
                          <a:spcPct val="107000"/>
                        </a:lnSpc>
                        <a:spcAft>
                          <a:spcPts val="800"/>
                        </a:spcAft>
                      </a:pPr>
                      <a:r>
                        <a:rPr lang="en-US" sz="1800">
                          <a:effectLst/>
                        </a:rPr>
                        <a:t>ITA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517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4490" algn="dec"/>
                        </a:tabLst>
                      </a:pPr>
                      <a:r>
                        <a:rPr lang="en-US" sz="1800" dirty="0">
                          <a:effectLst/>
                        </a:rPr>
                        <a:t>31.4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2585" algn="dec"/>
                        </a:tabLst>
                      </a:pPr>
                      <a:r>
                        <a:rPr lang="en-US" sz="1800" dirty="0">
                          <a:effectLst/>
                        </a:rPr>
                        <a:t>72.1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6395" algn="dec"/>
                        </a:tabLst>
                      </a:pPr>
                      <a:r>
                        <a:rPr lang="en-US" sz="1800" dirty="0">
                          <a:effectLst/>
                        </a:rPr>
                        <a:t>29.6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18632136"/>
                  </a:ext>
                </a:extLst>
              </a:tr>
              <a:tr h="260732">
                <a:tc>
                  <a:txBody>
                    <a:bodyPr/>
                    <a:lstStyle/>
                    <a:p>
                      <a:pPr marL="86360">
                        <a:lnSpc>
                          <a:spcPct val="107000"/>
                        </a:lnSpc>
                        <a:spcAft>
                          <a:spcPts val="800"/>
                        </a:spcAft>
                      </a:pPr>
                      <a:r>
                        <a:rPr lang="en-US" sz="1800">
                          <a:effectLst/>
                        </a:rPr>
                        <a:t>NET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1008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4490" algn="dec"/>
                        </a:tabLst>
                      </a:pPr>
                      <a:r>
                        <a:rPr lang="en-US" sz="1800" dirty="0">
                          <a:effectLst/>
                        </a:rPr>
                        <a:t>78.8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2585" algn="dec"/>
                        </a:tabLst>
                      </a:pPr>
                      <a:r>
                        <a:rPr lang="en-US" sz="1800" dirty="0">
                          <a:effectLst/>
                        </a:rPr>
                        <a:t>99.9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6395" algn="dec"/>
                        </a:tabLst>
                      </a:pPr>
                      <a:r>
                        <a:rPr lang="en-US" sz="1800" dirty="0">
                          <a:effectLst/>
                        </a:rPr>
                        <a:t>39.3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23126198"/>
                  </a:ext>
                </a:extLst>
              </a:tr>
              <a:tr h="257159">
                <a:tc>
                  <a:txBody>
                    <a:bodyPr/>
                    <a:lstStyle/>
                    <a:p>
                      <a:pPr marL="86360">
                        <a:lnSpc>
                          <a:spcPct val="107000"/>
                        </a:lnSpc>
                        <a:spcAft>
                          <a:spcPts val="800"/>
                        </a:spcAft>
                      </a:pPr>
                      <a:r>
                        <a:rPr lang="en-US" sz="1800">
                          <a:effectLst/>
                        </a:rPr>
                        <a:t>POL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350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5275" algn="ctr">
                        <a:lnSpc>
                          <a:spcPct val="107000"/>
                        </a:lnSpc>
                        <a:spcAft>
                          <a:spcPts val="800"/>
                        </a:spcAft>
                      </a:pPr>
                      <a:r>
                        <a:rPr lang="en-US" sz="1800" dirty="0">
                          <a:effectLst/>
                        </a:rPr>
                        <a:t>37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2585" algn="dec"/>
                        </a:tabLst>
                      </a:pPr>
                      <a:r>
                        <a:rPr lang="en-US" sz="1800" dirty="0">
                          <a:effectLst/>
                        </a:rPr>
                        <a:t>76.9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6395" algn="dec"/>
                        </a:tabLst>
                      </a:pPr>
                      <a:r>
                        <a:rPr lang="en-US" sz="1800" dirty="0">
                          <a:effectLst/>
                        </a:rPr>
                        <a:t>11.2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72774951"/>
                  </a:ext>
                </a:extLst>
              </a:tr>
              <a:tr h="259839">
                <a:tc>
                  <a:txBody>
                    <a:bodyPr/>
                    <a:lstStyle/>
                    <a:p>
                      <a:pPr marL="86360">
                        <a:lnSpc>
                          <a:spcPct val="107000"/>
                        </a:lnSpc>
                        <a:spcAft>
                          <a:spcPts val="800"/>
                        </a:spcAft>
                      </a:pPr>
                      <a:r>
                        <a:rPr lang="en-US" sz="1800">
                          <a:effectLst/>
                        </a:rPr>
                        <a:t>POR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320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4490" algn="dec"/>
                        </a:tabLst>
                      </a:pPr>
                      <a:r>
                        <a:rPr lang="en-US" sz="1800" dirty="0">
                          <a:effectLst/>
                        </a:rPr>
                        <a:t>15.3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8290" algn="ctr">
                        <a:lnSpc>
                          <a:spcPct val="107000"/>
                        </a:lnSpc>
                        <a:spcAft>
                          <a:spcPts val="800"/>
                        </a:spcAft>
                      </a:pPr>
                      <a:r>
                        <a:rPr lang="en-US" sz="1800" dirty="0">
                          <a:effectLst/>
                        </a:rPr>
                        <a:t>38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6395" algn="dec"/>
                        </a:tabLst>
                      </a:pPr>
                      <a:r>
                        <a:rPr lang="en-US" sz="1800" dirty="0">
                          <a:effectLst/>
                        </a:rPr>
                        <a:t>23.1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34325576"/>
                  </a:ext>
                </a:extLst>
              </a:tr>
              <a:tr h="260732">
                <a:tc>
                  <a:txBody>
                    <a:bodyPr/>
                    <a:lstStyle/>
                    <a:p>
                      <a:pPr marL="86360">
                        <a:lnSpc>
                          <a:spcPct val="107000"/>
                        </a:lnSpc>
                        <a:spcAft>
                          <a:spcPts val="800"/>
                        </a:spcAft>
                      </a:pPr>
                      <a:r>
                        <a:rPr lang="en-US" sz="1800">
                          <a:effectLst/>
                        </a:rPr>
                        <a:t>ROM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331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4490" algn="dec"/>
                        </a:tabLst>
                      </a:pPr>
                      <a:r>
                        <a:rPr lang="en-US" sz="1800" dirty="0">
                          <a:effectLst/>
                        </a:rPr>
                        <a:t>21.9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2585" algn="dec"/>
                        </a:tabLst>
                      </a:pPr>
                      <a:r>
                        <a:rPr lang="en-US" sz="1800" dirty="0">
                          <a:effectLst/>
                        </a:rPr>
                        <a:t>61.8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6395" algn="dec"/>
                        </a:tabLst>
                      </a:pPr>
                      <a:r>
                        <a:rPr lang="en-US" sz="1800" dirty="0">
                          <a:effectLst/>
                        </a:rPr>
                        <a:t>12.2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02682424"/>
                  </a:ext>
                </a:extLst>
              </a:tr>
              <a:tr h="257159">
                <a:tc>
                  <a:txBody>
                    <a:bodyPr/>
                    <a:lstStyle/>
                    <a:p>
                      <a:pPr marL="86360">
                        <a:lnSpc>
                          <a:spcPct val="107000"/>
                        </a:lnSpc>
                        <a:spcAft>
                          <a:spcPts val="800"/>
                        </a:spcAft>
                      </a:pPr>
                      <a:r>
                        <a:rPr lang="en-US" sz="1800">
                          <a:effectLst/>
                        </a:rPr>
                        <a:t>SPA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367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5275" algn="ctr">
                        <a:lnSpc>
                          <a:spcPct val="107000"/>
                        </a:lnSpc>
                        <a:spcAft>
                          <a:spcPts val="800"/>
                        </a:spcAft>
                      </a:pPr>
                      <a:r>
                        <a:rPr lang="en-US" sz="1800" dirty="0">
                          <a:effectLst/>
                        </a:rPr>
                        <a:t>43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2585" algn="dec"/>
                        </a:tabLst>
                      </a:pPr>
                      <a:r>
                        <a:rPr lang="en-US" sz="1800" dirty="0">
                          <a:effectLst/>
                        </a:rPr>
                        <a:t>55.6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6395" algn="dec"/>
                        </a:tabLst>
                      </a:pPr>
                      <a:r>
                        <a:rPr lang="en-US" sz="1800" dirty="0">
                          <a:effectLst/>
                        </a:rPr>
                        <a:t>25.5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9279460"/>
                  </a:ext>
                </a:extLst>
              </a:tr>
              <a:tr h="260732">
                <a:tc>
                  <a:txBody>
                    <a:bodyPr/>
                    <a:lstStyle/>
                    <a:p>
                      <a:pPr marL="86360">
                        <a:lnSpc>
                          <a:spcPct val="107000"/>
                        </a:lnSpc>
                        <a:spcAft>
                          <a:spcPts val="800"/>
                        </a:spcAft>
                      </a:pPr>
                      <a:r>
                        <a:rPr lang="en-US" sz="1800">
                          <a:effectLst/>
                        </a:rPr>
                        <a:t>SWE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897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5275" algn="ctr">
                        <a:lnSpc>
                          <a:spcPct val="107000"/>
                        </a:lnSpc>
                        <a:spcAft>
                          <a:spcPts val="800"/>
                        </a:spcAft>
                      </a:pPr>
                      <a:r>
                        <a:rPr lang="en-US" sz="1800" dirty="0">
                          <a:effectLst/>
                        </a:rPr>
                        <a:t>34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2585" algn="dec"/>
                        </a:tabLst>
                      </a:pPr>
                      <a:r>
                        <a:rPr lang="en-US" sz="1800" dirty="0">
                          <a:effectLst/>
                        </a:rPr>
                        <a:t>99.9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6395" algn="dec"/>
                        </a:tabLst>
                      </a:pPr>
                      <a:r>
                        <a:rPr lang="en-US" sz="1800" dirty="0">
                          <a:effectLst/>
                        </a:rPr>
                        <a:t>32.3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a:effectLst/>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93545839"/>
                  </a:ext>
                </a:extLst>
              </a:tr>
              <a:tr h="305377">
                <a:tc>
                  <a:txBody>
                    <a:bodyPr/>
                    <a:lstStyle/>
                    <a:p>
                      <a:pPr marL="86360">
                        <a:lnSpc>
                          <a:spcPct val="107000"/>
                        </a:lnSpc>
                        <a:spcAft>
                          <a:spcPts val="800"/>
                        </a:spcAft>
                      </a:pPr>
                      <a:r>
                        <a:rPr lang="en-US" sz="1800">
                          <a:effectLst/>
                        </a:rPr>
                        <a:t>UK</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17805" algn="r">
                        <a:lnSpc>
                          <a:spcPct val="107000"/>
                        </a:lnSpc>
                        <a:spcAft>
                          <a:spcPts val="800"/>
                        </a:spcAft>
                      </a:pPr>
                      <a:r>
                        <a:rPr lang="en-US" sz="1800">
                          <a:effectLst/>
                        </a:rPr>
                        <a:t>1038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5275" algn="ctr">
                        <a:lnSpc>
                          <a:spcPct val="107000"/>
                        </a:lnSpc>
                        <a:spcAft>
                          <a:spcPts val="800"/>
                        </a:spcAft>
                      </a:pPr>
                      <a:r>
                        <a:rPr lang="en-US" sz="1800" dirty="0">
                          <a:effectLst/>
                        </a:rPr>
                        <a:t>74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2585" algn="dec"/>
                        </a:tabLst>
                      </a:pPr>
                      <a:r>
                        <a:rPr lang="en-US" sz="1800" dirty="0">
                          <a:effectLst/>
                        </a:rPr>
                        <a:t>99.9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66395" algn="dec"/>
                        </a:tabLst>
                      </a:pPr>
                      <a:r>
                        <a:rPr lang="en-US" sz="1800" dirty="0">
                          <a:effectLst/>
                        </a:rPr>
                        <a:t>49.9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7655">
                        <a:lnSpc>
                          <a:spcPct val="107000"/>
                        </a:lnSpc>
                        <a:spcAft>
                          <a:spcPts val="800"/>
                        </a:spcAft>
                      </a:pPr>
                      <a:r>
                        <a:rPr lang="en-US" sz="1800" dirty="0">
                          <a:effectLst/>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55863777"/>
                  </a:ext>
                </a:extLst>
              </a:tr>
            </a:tbl>
          </a:graphicData>
        </a:graphic>
      </p:graphicFrame>
      <p:sp>
        <p:nvSpPr>
          <p:cNvPr id="6" name="Marcador de texto 5"/>
          <p:cNvSpPr>
            <a:spLocks noGrp="1"/>
          </p:cNvSpPr>
          <p:nvPr>
            <p:ph type="body" sz="half" idx="2"/>
          </p:nvPr>
        </p:nvSpPr>
        <p:spPr>
          <a:xfrm>
            <a:off x="1141411" y="783771"/>
            <a:ext cx="3549121" cy="5682343"/>
          </a:xfrm>
        </p:spPr>
        <p:txBody>
          <a:bodyPr>
            <a:normAutofit/>
          </a:bodyPr>
          <a:lstStyle/>
          <a:p>
            <a:r>
              <a:rPr lang="en-US" dirty="0"/>
              <a:t>CASEID: </a:t>
            </a:r>
            <a:r>
              <a:rPr lang="en-US" dirty="0" err="1"/>
              <a:t>Abreviaturas</a:t>
            </a:r>
            <a:r>
              <a:rPr lang="en-US" dirty="0"/>
              <a:t> de </a:t>
            </a:r>
            <a:r>
              <a:rPr lang="en-US" dirty="0" err="1"/>
              <a:t>identificación</a:t>
            </a:r>
            <a:r>
              <a:rPr lang="en-US" dirty="0"/>
              <a:t> de </a:t>
            </a:r>
            <a:r>
              <a:rPr lang="en-US" dirty="0" err="1"/>
              <a:t>casos</a:t>
            </a:r>
            <a:r>
              <a:rPr lang="en-US" dirty="0"/>
              <a:t> </a:t>
            </a:r>
            <a:endParaRPr lang="en-US" dirty="0" smtClean="0"/>
          </a:p>
          <a:p>
            <a:r>
              <a:rPr lang="en-US" dirty="0" smtClean="0"/>
              <a:t>(</a:t>
            </a:r>
            <a:r>
              <a:rPr lang="en-US" dirty="0" err="1"/>
              <a:t>nombre</a:t>
            </a:r>
            <a:r>
              <a:rPr lang="en-US" dirty="0"/>
              <a:t> del </a:t>
            </a:r>
            <a:r>
              <a:rPr lang="en-US" dirty="0" err="1"/>
              <a:t>país</a:t>
            </a:r>
            <a:r>
              <a:rPr lang="en-US" dirty="0"/>
              <a:t>): AUS Austria; BEL </a:t>
            </a:r>
            <a:r>
              <a:rPr lang="en-US" dirty="0" err="1"/>
              <a:t>Bélgica</a:t>
            </a:r>
            <a:r>
              <a:rPr lang="en-US" dirty="0"/>
              <a:t>; CZE </a:t>
            </a:r>
            <a:r>
              <a:rPr lang="en-US" dirty="0" err="1"/>
              <a:t>Checoslovaquia</a:t>
            </a:r>
            <a:r>
              <a:rPr lang="en-US" dirty="0"/>
              <a:t>; EST Estonia; FIN </a:t>
            </a:r>
            <a:r>
              <a:rPr lang="en-US" dirty="0" err="1"/>
              <a:t>Finlandia</a:t>
            </a:r>
            <a:r>
              <a:rPr lang="en-US" dirty="0"/>
              <a:t>; FRA </a:t>
            </a:r>
            <a:r>
              <a:rPr lang="en-US" dirty="0" err="1"/>
              <a:t>Francia</a:t>
            </a:r>
            <a:r>
              <a:rPr lang="en-US" dirty="0"/>
              <a:t>; GER </a:t>
            </a:r>
            <a:r>
              <a:rPr lang="en-US" dirty="0" err="1"/>
              <a:t>Alemania</a:t>
            </a:r>
            <a:r>
              <a:rPr lang="en-US" dirty="0"/>
              <a:t>; GRE </a:t>
            </a:r>
            <a:r>
              <a:rPr lang="en-US" dirty="0" err="1"/>
              <a:t>Grecia</a:t>
            </a:r>
            <a:r>
              <a:rPr lang="en-US" dirty="0"/>
              <a:t>; HUN </a:t>
            </a:r>
            <a:r>
              <a:rPr lang="en-US" dirty="0" err="1"/>
              <a:t>Hungría</a:t>
            </a:r>
            <a:r>
              <a:rPr lang="en-US" dirty="0"/>
              <a:t>; IRE </a:t>
            </a:r>
            <a:r>
              <a:rPr lang="en-US" dirty="0" err="1"/>
              <a:t>Irlanda</a:t>
            </a:r>
            <a:r>
              <a:rPr lang="en-US" dirty="0"/>
              <a:t>; ITA Italia; NET </a:t>
            </a:r>
            <a:r>
              <a:rPr lang="en-US" dirty="0" err="1"/>
              <a:t>Países</a:t>
            </a:r>
            <a:r>
              <a:rPr lang="en-US" dirty="0"/>
              <a:t> </a:t>
            </a:r>
            <a:r>
              <a:rPr lang="en-US" dirty="0" err="1"/>
              <a:t>Bajos</a:t>
            </a:r>
            <a:r>
              <a:rPr lang="en-US" dirty="0"/>
              <a:t>; POL </a:t>
            </a:r>
            <a:r>
              <a:rPr lang="en-US" dirty="0" err="1"/>
              <a:t>Polonia</a:t>
            </a:r>
            <a:r>
              <a:rPr lang="en-US" dirty="0"/>
              <a:t>; POR Portugal; ROM </a:t>
            </a:r>
            <a:r>
              <a:rPr lang="en-US" dirty="0" err="1"/>
              <a:t>Rumanía</a:t>
            </a:r>
            <a:r>
              <a:rPr lang="en-US" dirty="0"/>
              <a:t>; SPA </a:t>
            </a:r>
            <a:r>
              <a:rPr lang="en-US" dirty="0" err="1"/>
              <a:t>España</a:t>
            </a:r>
            <a:r>
              <a:rPr lang="en-US" dirty="0"/>
              <a:t>; SWE </a:t>
            </a:r>
            <a:r>
              <a:rPr lang="en-US" dirty="0" err="1"/>
              <a:t>Suecia</a:t>
            </a:r>
            <a:r>
              <a:rPr lang="en-US" dirty="0"/>
              <a:t>; UK </a:t>
            </a:r>
            <a:r>
              <a:rPr lang="en-US" dirty="0" err="1"/>
              <a:t>Reino</a:t>
            </a:r>
            <a:r>
              <a:rPr lang="en-US" dirty="0"/>
              <a:t> </a:t>
            </a:r>
            <a:r>
              <a:rPr lang="en-US" dirty="0" err="1"/>
              <a:t>Unido</a:t>
            </a:r>
            <a:endParaRPr lang="en-US" dirty="0"/>
          </a:p>
          <a:p>
            <a:r>
              <a:rPr lang="en-US" dirty="0"/>
              <a:t>PNBPC: </a:t>
            </a:r>
            <a:r>
              <a:rPr lang="en-US" dirty="0" err="1"/>
              <a:t>Producto</a:t>
            </a:r>
            <a:r>
              <a:rPr lang="en-US" dirty="0"/>
              <a:t> Nacional </a:t>
            </a:r>
            <a:r>
              <a:rPr lang="en-US" dirty="0" err="1"/>
              <a:t>Bruto</a:t>
            </a:r>
            <a:r>
              <a:rPr lang="en-US" dirty="0"/>
              <a:t>/</a:t>
            </a:r>
            <a:r>
              <a:rPr lang="en-US" dirty="0" err="1"/>
              <a:t>Cápita</a:t>
            </a:r>
            <a:r>
              <a:rPr lang="en-US" dirty="0"/>
              <a:t> (</a:t>
            </a:r>
            <a:r>
              <a:rPr lang="en-US" dirty="0" err="1"/>
              <a:t>hacia</a:t>
            </a:r>
            <a:r>
              <a:rPr lang="en-US" dirty="0"/>
              <a:t> 1930)</a:t>
            </a:r>
          </a:p>
          <a:p>
            <a:r>
              <a:rPr lang="en-US" dirty="0"/>
              <a:t>URBANIZA: </a:t>
            </a:r>
            <a:r>
              <a:rPr lang="en-US" dirty="0" err="1"/>
              <a:t>Urbanización</a:t>
            </a:r>
            <a:r>
              <a:rPr lang="en-US" dirty="0"/>
              <a:t> (</a:t>
            </a:r>
            <a:r>
              <a:rPr lang="en-US" dirty="0" err="1"/>
              <a:t>población</a:t>
            </a:r>
            <a:r>
              <a:rPr lang="en-US" dirty="0"/>
              <a:t> </a:t>
            </a:r>
            <a:r>
              <a:rPr lang="en-US" dirty="0" err="1"/>
              <a:t>en</a:t>
            </a:r>
            <a:r>
              <a:rPr lang="en-US" dirty="0"/>
              <a:t> </a:t>
            </a:r>
            <a:r>
              <a:rPr lang="en-US" dirty="0" err="1"/>
              <a:t>localidades</a:t>
            </a:r>
            <a:r>
              <a:rPr lang="en-US" dirty="0"/>
              <a:t> de 20.000 y </a:t>
            </a:r>
            <a:r>
              <a:rPr lang="en-US" dirty="0" err="1"/>
              <a:t>más</a:t>
            </a:r>
            <a:r>
              <a:rPr lang="en-US" dirty="0"/>
              <a:t> </a:t>
            </a:r>
            <a:r>
              <a:rPr lang="en-US" dirty="0" err="1"/>
              <a:t>habitantes</a:t>
            </a:r>
            <a:r>
              <a:rPr lang="en-US" dirty="0"/>
              <a:t>)</a:t>
            </a:r>
          </a:p>
          <a:p>
            <a:r>
              <a:rPr lang="en-US" dirty="0"/>
              <a:t>ALFABETIZACIÓN: </a:t>
            </a:r>
            <a:r>
              <a:rPr lang="en-US" dirty="0" err="1"/>
              <a:t>Alfabetización</a:t>
            </a:r>
            <a:endParaRPr lang="en-US" dirty="0"/>
          </a:p>
          <a:p>
            <a:r>
              <a:rPr lang="en-US" dirty="0"/>
              <a:t>INDLAB: </a:t>
            </a:r>
            <a:r>
              <a:rPr lang="en-US" dirty="0" err="1"/>
              <a:t>Población</a:t>
            </a:r>
            <a:r>
              <a:rPr lang="en-US" dirty="0"/>
              <a:t> </a:t>
            </a:r>
            <a:r>
              <a:rPr lang="en-US" dirty="0" err="1"/>
              <a:t>activa</a:t>
            </a:r>
            <a:r>
              <a:rPr lang="en-US" dirty="0"/>
              <a:t> industrial (</a:t>
            </a:r>
            <a:r>
              <a:rPr lang="en-US" dirty="0" err="1"/>
              <a:t>incluida</a:t>
            </a:r>
            <a:r>
              <a:rPr lang="en-US" dirty="0"/>
              <a:t> la </a:t>
            </a:r>
            <a:r>
              <a:rPr lang="en-US" dirty="0" err="1"/>
              <a:t>minería</a:t>
            </a:r>
            <a:r>
              <a:rPr lang="en-US" dirty="0"/>
              <a:t>)</a:t>
            </a:r>
          </a:p>
          <a:p>
            <a:endParaRPr lang="en-US" dirty="0"/>
          </a:p>
        </p:txBody>
      </p:sp>
    </p:spTree>
    <p:extLst>
      <p:ext uri="{BB962C8B-B14F-4D97-AF65-F5344CB8AC3E}">
        <p14:creationId xmlns:p14="http://schemas.microsoft.com/office/powerpoint/2010/main" val="1892651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3" y="313509"/>
            <a:ext cx="9905998" cy="5477691"/>
          </a:xfrm>
        </p:spPr>
        <p:txBody>
          <a:bodyPr>
            <a:normAutofit/>
          </a:bodyPr>
          <a:lstStyle/>
          <a:p>
            <a:r>
              <a:rPr lang="es-ES" dirty="0"/>
              <a:t>las cuatro variables que se supone que "explican" el resultado, denominadas "condiciones" en la terminología del ACQ, son variables continuas (a nivel de intervalo). Para utilizarlas en el </a:t>
            </a:r>
            <a:r>
              <a:rPr lang="es-ES" dirty="0" err="1"/>
              <a:t>csQCA</a:t>
            </a:r>
            <a:r>
              <a:rPr lang="es-ES" dirty="0"/>
              <a:t>, esas condiciones originales deben </a:t>
            </a:r>
            <a:r>
              <a:rPr lang="es-ES" dirty="0" err="1"/>
              <a:t>dicotomizarse</a:t>
            </a:r>
            <a:r>
              <a:rPr lang="es-ES" dirty="0"/>
              <a:t> según los umbrales pertinentes</a:t>
            </a:r>
            <a:r>
              <a:rPr lang="es-ES" dirty="0" smtClean="0"/>
              <a:t>.</a:t>
            </a:r>
          </a:p>
          <a:p>
            <a:r>
              <a:rPr lang="es-ES" dirty="0">
                <a:effectLst/>
              </a:rPr>
              <a:t>Para </a:t>
            </a:r>
            <a:r>
              <a:rPr lang="es-ES" dirty="0" err="1">
                <a:effectLst/>
              </a:rPr>
              <a:t>dicotomizar</a:t>
            </a:r>
            <a:r>
              <a:rPr lang="es-ES" dirty="0">
                <a:effectLst/>
              </a:rPr>
              <a:t> las condiciones, lo mejor es utilizar conocimientos empíricos (basados en casos) y teóricos (véase el cuadro de "buenas prácticas", más abajo). En este ejemplo, hemos optado por establecer los umbrales de </a:t>
            </a:r>
            <a:r>
              <a:rPr lang="es-ES" dirty="0" err="1">
                <a:effectLst/>
              </a:rPr>
              <a:t>dicotomización</a:t>
            </a:r>
            <a:r>
              <a:rPr lang="es-ES" dirty="0">
                <a:effectLst/>
              </a:rPr>
              <a:t> de la siguiente manera":</a:t>
            </a:r>
            <a:endParaRPr lang="en-US" dirty="0">
              <a:effectLst/>
            </a:endParaRPr>
          </a:p>
          <a:p>
            <a:r>
              <a:rPr lang="es-ES" dirty="0">
                <a:effectLst/>
              </a:rPr>
              <a:t>- [PNBPC]: Producto Nacional Bruto/Cápita (hacia 1930): 0 si es inferior a 600 USD; 1 si es superior.</a:t>
            </a:r>
            <a:endParaRPr lang="en-US" dirty="0">
              <a:effectLst/>
            </a:endParaRPr>
          </a:p>
          <a:p>
            <a:r>
              <a:rPr lang="es-ES" dirty="0">
                <a:effectLst/>
              </a:rPr>
              <a:t>- URBANIZA]: Urbanización (población en ciudades de 20.000 y más habitantes): 0 si es inferior al 50%; 1 si es superior.</a:t>
            </a:r>
            <a:endParaRPr lang="en-US" dirty="0">
              <a:effectLst/>
            </a:endParaRPr>
          </a:p>
          <a:p>
            <a:r>
              <a:rPr lang="es-ES" dirty="0">
                <a:effectLst/>
              </a:rPr>
              <a:t>- ALFABETIZACIÓN]: 0 si es inferior al 75%; 1 si es superior.</a:t>
            </a:r>
            <a:endParaRPr lang="en-US" dirty="0">
              <a:effectLst/>
            </a:endParaRPr>
          </a:p>
          <a:p>
            <a:r>
              <a:rPr lang="es-ES" dirty="0">
                <a:effectLst/>
              </a:rPr>
              <a:t>- INDLAB]: Población activa industrial (incl. minería): 0 si es inferior al 30% de la población activa; 1 si es superior.</a:t>
            </a:r>
            <a:endParaRPr lang="en-US" dirty="0"/>
          </a:p>
        </p:txBody>
      </p:sp>
    </p:spTree>
    <p:extLst>
      <p:ext uri="{BB962C8B-B14F-4D97-AF65-F5344CB8AC3E}">
        <p14:creationId xmlns:p14="http://schemas.microsoft.com/office/powerpoint/2010/main" val="245959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dirty="0" err="1"/>
              <a:t>csQCA</a:t>
            </a:r>
            <a:r>
              <a:rPr lang="es-ES" dirty="0"/>
              <a:t> fue la primera técnica QCA desarrollada, a finales de la década de 1980, por Charles </a:t>
            </a:r>
            <a:r>
              <a:rPr lang="es-ES" dirty="0" err="1"/>
              <a:t>Ragin</a:t>
            </a:r>
            <a:r>
              <a:rPr lang="es-ES" dirty="0"/>
              <a:t> y el programador </a:t>
            </a:r>
            <a:r>
              <a:rPr lang="es-ES" dirty="0" err="1"/>
              <a:t>Criss</a:t>
            </a:r>
            <a:r>
              <a:rPr lang="es-ES" dirty="0"/>
              <a:t> </a:t>
            </a:r>
            <a:r>
              <a:rPr lang="es-ES" dirty="0" err="1"/>
              <a:t>Drass</a:t>
            </a:r>
            <a:r>
              <a:rPr lang="es-ES" dirty="0"/>
              <a:t>. Las investigaciones de </a:t>
            </a:r>
            <a:r>
              <a:rPr lang="es-ES" dirty="0" err="1"/>
              <a:t>Ragin</a:t>
            </a:r>
            <a:r>
              <a:rPr lang="es-ES" dirty="0"/>
              <a:t> en el campo de la sociología histórica le llevaron a buscar herramientas para el tratamiento de conjuntos complejos de datos binarios que no existían en la literatura estadística convencional</a:t>
            </a:r>
            <a:endParaRPr lang="en-US" dirty="0"/>
          </a:p>
        </p:txBody>
      </p:sp>
    </p:spTree>
    <p:extLst>
      <p:ext uri="{BB962C8B-B14F-4D97-AF65-F5344CB8AC3E}">
        <p14:creationId xmlns:p14="http://schemas.microsoft.com/office/powerpoint/2010/main" val="2379037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Importante "Buenas </a:t>
            </a:r>
            <a:r>
              <a:rPr lang="es-ES" dirty="0"/>
              <a:t>prácticas" (3): Cómo </a:t>
            </a:r>
            <a:r>
              <a:rPr lang="es-ES" dirty="0" err="1"/>
              <a:t>dicotomizar</a:t>
            </a:r>
            <a:r>
              <a:rPr lang="es-ES" dirty="0"/>
              <a:t> condiciones de manera significativa</a:t>
            </a:r>
            <a:endParaRPr lang="en-US" dirty="0"/>
          </a:p>
        </p:txBody>
      </p:sp>
      <p:sp>
        <p:nvSpPr>
          <p:cNvPr id="3" name="Marcador de contenido 2"/>
          <p:cNvSpPr>
            <a:spLocks noGrp="1"/>
          </p:cNvSpPr>
          <p:nvPr>
            <p:ph idx="1"/>
          </p:nvPr>
        </p:nvSpPr>
        <p:spPr/>
        <p:txBody>
          <a:bodyPr/>
          <a:lstStyle/>
          <a:p>
            <a:r>
              <a:rPr lang="es-ES" dirty="0"/>
              <a:t>- Sea siempre transparente a la hora de justificar los umbrales.</a:t>
            </a:r>
          </a:p>
          <a:p>
            <a:r>
              <a:rPr lang="es-ES" dirty="0"/>
              <a:t>- Lo mejor es justificar el umbral por motivos sustantivos y/o teóricos.</a:t>
            </a:r>
          </a:p>
          <a:p>
            <a:r>
              <a:rPr lang="es-ES" dirty="0"/>
              <a:t>- Si esto no es posible, utilice criterios técnicos (por ejemplo, considerando la distribución de los casos a lo largo de un continuo; véase también la p. 79). Como último recurso, pueden utilizarse puntos de corte más mecánicos, como la media o la mediana, pero hay que comprobar si tienen sentido teniendo en cuenta la distribución de los casos".</a:t>
            </a:r>
          </a:p>
        </p:txBody>
      </p:sp>
    </p:spTree>
    <p:extLst>
      <p:ext uri="{BB962C8B-B14F-4D97-AF65-F5344CB8AC3E}">
        <p14:creationId xmlns:p14="http://schemas.microsoft.com/office/powerpoint/2010/main" val="3461105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Importante "Buenas </a:t>
            </a:r>
            <a:r>
              <a:rPr lang="es-ES" dirty="0"/>
              <a:t>prácticas" (3): Cómo </a:t>
            </a:r>
            <a:r>
              <a:rPr lang="es-ES" dirty="0" err="1"/>
              <a:t>dicotomizar</a:t>
            </a:r>
            <a:r>
              <a:rPr lang="es-ES" dirty="0"/>
              <a:t> condiciones de manera significativa</a:t>
            </a:r>
            <a:endParaRPr lang="en-US" dirty="0"/>
          </a:p>
        </p:txBody>
      </p:sp>
      <p:sp>
        <p:nvSpPr>
          <p:cNvPr id="3" name="Marcador de contenido 2"/>
          <p:cNvSpPr>
            <a:spLocks noGrp="1"/>
          </p:cNvSpPr>
          <p:nvPr>
            <p:ph idx="1"/>
          </p:nvPr>
        </p:nvSpPr>
        <p:spPr/>
        <p:txBody>
          <a:bodyPr/>
          <a:lstStyle/>
          <a:p>
            <a:r>
              <a:rPr lang="es-ES" dirty="0">
                <a:effectLst/>
              </a:rPr>
              <a:t>- Hay que evitar los cortes artificiales que dividen casos con valores muy similares.</a:t>
            </a:r>
            <a:endParaRPr lang="en-US" dirty="0">
              <a:effectLst/>
            </a:endParaRPr>
          </a:p>
          <a:p>
            <a:r>
              <a:rPr lang="es-ES" dirty="0">
                <a:effectLst/>
              </a:rPr>
              <a:t>- También se pueden utilizar formas técnicas más elaboradas, como las técnicas de agrupación (véase la p. 130), pero entonces hay que evaluar hasta qué punto las agrupaciones tienen sentido teórico o empírico.</a:t>
            </a:r>
            <a:endParaRPr lang="en-US" dirty="0">
              <a:effectLst/>
            </a:endParaRPr>
          </a:p>
          <a:p>
            <a:r>
              <a:rPr lang="es-ES" dirty="0">
                <a:effectLst/>
              </a:rPr>
              <a:t>- Independientemente de la técnica o el razonamiento que utilice para </a:t>
            </a:r>
            <a:r>
              <a:rPr lang="es-ES" dirty="0" err="1">
                <a:effectLst/>
              </a:rPr>
              <a:t>dicotomizar</a:t>
            </a:r>
            <a:r>
              <a:rPr lang="es-ES" dirty="0">
                <a:effectLst/>
              </a:rPr>
              <a:t> las condiciones, asegúrese de codificar las condiciones en la "dirección' correcta, de forma que se espere teóricamente que su presencia (valor [1]) esté asociada a un resultado positivo (valor [1] del resultado</a:t>
            </a:r>
            <a:endParaRPr lang="es-ES" dirty="0"/>
          </a:p>
        </p:txBody>
      </p:sp>
    </p:spTree>
    <p:extLst>
      <p:ext uri="{BB962C8B-B14F-4D97-AF65-F5344CB8AC3E}">
        <p14:creationId xmlns:p14="http://schemas.microsoft.com/office/powerpoint/2010/main" val="3883371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n-US" dirty="0"/>
              <a:t>Table 3.3 </a:t>
            </a:r>
            <a:r>
              <a:rPr lang="en-US" dirty="0" err="1"/>
              <a:t>Lipset's</a:t>
            </a:r>
            <a:r>
              <a:rPr lang="en-US" dirty="0"/>
              <a:t> Indicators, Dichotomized Data (4 Conditions)</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63956849"/>
              </p:ext>
            </p:extLst>
          </p:nvPr>
        </p:nvGraphicFramePr>
        <p:xfrm>
          <a:off x="4794069" y="182880"/>
          <a:ext cx="7080069" cy="6488247"/>
        </p:xfrm>
        <a:graphic>
          <a:graphicData uri="http://schemas.openxmlformats.org/drawingml/2006/table">
            <a:tbl>
              <a:tblPr firstRow="1" firstCol="1" bandRow="1">
                <a:tableStyleId>{5C22544A-7EE6-4342-B048-85BDC9FD1C3A}</a:tableStyleId>
              </a:tblPr>
              <a:tblGrid>
                <a:gridCol w="1195307">
                  <a:extLst>
                    <a:ext uri="{9D8B030D-6E8A-4147-A177-3AD203B41FA5}">
                      <a16:colId xmlns:a16="http://schemas.microsoft.com/office/drawing/2014/main" val="2267465247"/>
                    </a:ext>
                  </a:extLst>
                </a:gridCol>
                <a:gridCol w="1170381">
                  <a:extLst>
                    <a:ext uri="{9D8B030D-6E8A-4147-A177-3AD203B41FA5}">
                      <a16:colId xmlns:a16="http://schemas.microsoft.com/office/drawing/2014/main" val="171439963"/>
                    </a:ext>
                  </a:extLst>
                </a:gridCol>
                <a:gridCol w="1178312">
                  <a:extLst>
                    <a:ext uri="{9D8B030D-6E8A-4147-A177-3AD203B41FA5}">
                      <a16:colId xmlns:a16="http://schemas.microsoft.com/office/drawing/2014/main" val="727737157"/>
                    </a:ext>
                  </a:extLst>
                </a:gridCol>
                <a:gridCol w="1174913">
                  <a:extLst>
                    <a:ext uri="{9D8B030D-6E8A-4147-A177-3AD203B41FA5}">
                      <a16:colId xmlns:a16="http://schemas.microsoft.com/office/drawing/2014/main" val="1037252862"/>
                    </a:ext>
                  </a:extLst>
                </a:gridCol>
                <a:gridCol w="1182844">
                  <a:extLst>
                    <a:ext uri="{9D8B030D-6E8A-4147-A177-3AD203B41FA5}">
                      <a16:colId xmlns:a16="http://schemas.microsoft.com/office/drawing/2014/main" val="3784682588"/>
                    </a:ext>
                  </a:extLst>
                </a:gridCol>
                <a:gridCol w="1178312">
                  <a:extLst>
                    <a:ext uri="{9D8B030D-6E8A-4147-A177-3AD203B41FA5}">
                      <a16:colId xmlns:a16="http://schemas.microsoft.com/office/drawing/2014/main" val="2676543462"/>
                    </a:ext>
                  </a:extLst>
                </a:gridCol>
              </a:tblGrid>
              <a:tr h="364990">
                <a:tc>
                  <a:txBody>
                    <a:bodyPr/>
                    <a:lstStyle/>
                    <a:p>
                      <a:pPr marL="86360">
                        <a:lnSpc>
                          <a:spcPct val="107000"/>
                        </a:lnSpc>
                        <a:spcAft>
                          <a:spcPts val="800"/>
                        </a:spcAft>
                      </a:pPr>
                      <a:r>
                        <a:rPr lang="en-US" sz="2000">
                          <a:effectLst/>
                        </a:rPr>
                        <a:t>CASEID</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2000">
                          <a:effectLst/>
                        </a:rPr>
                        <a:t>GNPCAP</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2000">
                          <a:effectLst/>
                        </a:rPr>
                        <a:t>URBANIZA</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2000">
                          <a:effectLst/>
                        </a:rPr>
                        <a:t>LITERACY</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2000">
                          <a:effectLst/>
                        </a:rPr>
                        <a:t>INDLAB</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2000">
                          <a:effectLst/>
                        </a:rPr>
                        <a:t>SURVIVAL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3299005"/>
                  </a:ext>
                </a:extLst>
              </a:tr>
              <a:tr h="323077">
                <a:tc>
                  <a:txBody>
                    <a:bodyPr/>
                    <a:lstStyle/>
                    <a:p>
                      <a:pPr marL="86360">
                        <a:lnSpc>
                          <a:spcPct val="107000"/>
                        </a:lnSpc>
                        <a:spcAft>
                          <a:spcPts val="800"/>
                        </a:spcAft>
                      </a:pPr>
                      <a:r>
                        <a:rPr lang="en-US" sz="2000">
                          <a:effectLst/>
                        </a:rPr>
                        <a:t>AUS</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1613280"/>
                  </a:ext>
                </a:extLst>
              </a:tr>
              <a:tr h="323950">
                <a:tc>
                  <a:txBody>
                    <a:bodyPr/>
                    <a:lstStyle/>
                    <a:p>
                      <a:pPr marL="86360">
                        <a:lnSpc>
                          <a:spcPct val="107000"/>
                        </a:lnSpc>
                        <a:spcAft>
                          <a:spcPts val="800"/>
                        </a:spcAft>
                      </a:pPr>
                      <a:r>
                        <a:rPr lang="en-US" sz="2000">
                          <a:effectLst/>
                        </a:rPr>
                        <a:t>BEL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17606612"/>
                  </a:ext>
                </a:extLst>
              </a:tr>
              <a:tr h="323950">
                <a:tc>
                  <a:txBody>
                    <a:bodyPr/>
                    <a:lstStyle/>
                    <a:p>
                      <a:pPr marL="86360">
                        <a:lnSpc>
                          <a:spcPct val="107000"/>
                        </a:lnSpc>
                        <a:spcAft>
                          <a:spcPts val="800"/>
                        </a:spcAft>
                      </a:pPr>
                      <a:r>
                        <a:rPr lang="en-US" sz="2000">
                          <a:effectLst/>
                        </a:rPr>
                        <a:t>CZE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62758297"/>
                  </a:ext>
                </a:extLst>
              </a:tr>
              <a:tr h="326570">
                <a:tc>
                  <a:txBody>
                    <a:bodyPr/>
                    <a:lstStyle/>
                    <a:p>
                      <a:pPr marL="86360">
                        <a:lnSpc>
                          <a:spcPct val="107000"/>
                        </a:lnSpc>
                        <a:spcAft>
                          <a:spcPts val="800"/>
                        </a:spcAft>
                      </a:pPr>
                      <a:r>
                        <a:rPr lang="en-US" sz="2000">
                          <a:effectLst/>
                        </a:rPr>
                        <a:t>EST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3188189"/>
                  </a:ext>
                </a:extLst>
              </a:tr>
              <a:tr h="321331">
                <a:tc>
                  <a:txBody>
                    <a:bodyPr/>
                    <a:lstStyle/>
                    <a:p>
                      <a:pPr marL="86360">
                        <a:lnSpc>
                          <a:spcPct val="107000"/>
                        </a:lnSpc>
                        <a:spcAft>
                          <a:spcPts val="800"/>
                        </a:spcAft>
                      </a:pPr>
                      <a:r>
                        <a:rPr lang="en-US" sz="2000">
                          <a:effectLst/>
                        </a:rPr>
                        <a:t>FIN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34515201"/>
                  </a:ext>
                </a:extLst>
              </a:tr>
              <a:tr h="320457">
                <a:tc>
                  <a:txBody>
                    <a:bodyPr/>
                    <a:lstStyle/>
                    <a:p>
                      <a:pPr marL="86360">
                        <a:lnSpc>
                          <a:spcPct val="107000"/>
                        </a:lnSpc>
                        <a:spcAft>
                          <a:spcPts val="800"/>
                        </a:spcAft>
                      </a:pPr>
                      <a:r>
                        <a:rPr lang="en-US" sz="2000">
                          <a:effectLst/>
                        </a:rPr>
                        <a:t>FRA</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96584502"/>
                  </a:ext>
                </a:extLst>
              </a:tr>
              <a:tr h="320457">
                <a:tc>
                  <a:txBody>
                    <a:bodyPr/>
                    <a:lstStyle/>
                    <a:p>
                      <a:pPr marL="86360">
                        <a:lnSpc>
                          <a:spcPct val="107000"/>
                        </a:lnSpc>
                        <a:spcAft>
                          <a:spcPts val="800"/>
                        </a:spcAft>
                      </a:pPr>
                      <a:r>
                        <a:rPr lang="en-US" sz="2000">
                          <a:effectLst/>
                        </a:rPr>
                        <a:t>GER</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4330830"/>
                  </a:ext>
                </a:extLst>
              </a:tr>
              <a:tr h="320457">
                <a:tc>
                  <a:txBody>
                    <a:bodyPr/>
                    <a:lstStyle/>
                    <a:p>
                      <a:pPr marL="86360">
                        <a:lnSpc>
                          <a:spcPct val="107000"/>
                        </a:lnSpc>
                        <a:spcAft>
                          <a:spcPts val="800"/>
                        </a:spcAft>
                      </a:pPr>
                      <a:r>
                        <a:rPr lang="en-US" sz="2000">
                          <a:effectLst/>
                        </a:rPr>
                        <a:t>GRE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97275281"/>
                  </a:ext>
                </a:extLst>
              </a:tr>
              <a:tr h="320457">
                <a:tc>
                  <a:txBody>
                    <a:bodyPr/>
                    <a:lstStyle/>
                    <a:p>
                      <a:pPr marL="86360">
                        <a:lnSpc>
                          <a:spcPct val="107000"/>
                        </a:lnSpc>
                        <a:spcAft>
                          <a:spcPts val="800"/>
                        </a:spcAft>
                      </a:pPr>
                      <a:r>
                        <a:rPr lang="en-US" sz="2000">
                          <a:effectLst/>
                        </a:rPr>
                        <a:t>HUN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6361462"/>
                  </a:ext>
                </a:extLst>
              </a:tr>
              <a:tr h="323950">
                <a:tc>
                  <a:txBody>
                    <a:bodyPr/>
                    <a:lstStyle/>
                    <a:p>
                      <a:pPr marL="86360">
                        <a:lnSpc>
                          <a:spcPct val="107000"/>
                        </a:lnSpc>
                        <a:spcAft>
                          <a:spcPts val="800"/>
                        </a:spcAft>
                      </a:pPr>
                      <a:r>
                        <a:rPr lang="en-US" sz="2000">
                          <a:effectLst/>
                        </a:rPr>
                        <a:t>IRE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94959783"/>
                  </a:ext>
                </a:extLst>
              </a:tr>
              <a:tr h="323950">
                <a:tc>
                  <a:txBody>
                    <a:bodyPr/>
                    <a:lstStyle/>
                    <a:p>
                      <a:pPr marL="86360">
                        <a:lnSpc>
                          <a:spcPct val="107000"/>
                        </a:lnSpc>
                        <a:spcAft>
                          <a:spcPts val="800"/>
                        </a:spcAft>
                      </a:pPr>
                      <a:r>
                        <a:rPr lang="en-US" sz="2000">
                          <a:effectLst/>
                        </a:rPr>
                        <a:t>ITA</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33597578"/>
                  </a:ext>
                </a:extLst>
              </a:tr>
              <a:tr h="323950">
                <a:tc>
                  <a:txBody>
                    <a:bodyPr/>
                    <a:lstStyle/>
                    <a:p>
                      <a:pPr marL="86360">
                        <a:lnSpc>
                          <a:spcPct val="107000"/>
                        </a:lnSpc>
                        <a:spcAft>
                          <a:spcPts val="800"/>
                        </a:spcAft>
                      </a:pPr>
                      <a:r>
                        <a:rPr lang="en-US" sz="2000">
                          <a:effectLst/>
                        </a:rPr>
                        <a:t>NET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54771747"/>
                  </a:ext>
                </a:extLst>
              </a:tr>
              <a:tr h="323950">
                <a:tc>
                  <a:txBody>
                    <a:bodyPr/>
                    <a:lstStyle/>
                    <a:p>
                      <a:pPr marL="86360">
                        <a:lnSpc>
                          <a:spcPct val="107000"/>
                        </a:lnSpc>
                        <a:spcAft>
                          <a:spcPts val="800"/>
                        </a:spcAft>
                      </a:pPr>
                      <a:r>
                        <a:rPr lang="en-US" sz="2000">
                          <a:effectLst/>
                        </a:rPr>
                        <a:t>POL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54789546"/>
                  </a:ext>
                </a:extLst>
              </a:tr>
              <a:tr h="320457">
                <a:tc>
                  <a:txBody>
                    <a:bodyPr/>
                    <a:lstStyle/>
                    <a:p>
                      <a:pPr marL="86360">
                        <a:lnSpc>
                          <a:spcPct val="107000"/>
                        </a:lnSpc>
                        <a:spcAft>
                          <a:spcPts val="800"/>
                        </a:spcAft>
                      </a:pPr>
                      <a:r>
                        <a:rPr lang="en-US" sz="2000">
                          <a:effectLst/>
                        </a:rPr>
                        <a:t>POR</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14840100"/>
                  </a:ext>
                </a:extLst>
              </a:tr>
              <a:tr h="320457">
                <a:tc>
                  <a:txBody>
                    <a:bodyPr/>
                    <a:lstStyle/>
                    <a:p>
                      <a:pPr marL="86360">
                        <a:lnSpc>
                          <a:spcPct val="107000"/>
                        </a:lnSpc>
                        <a:spcAft>
                          <a:spcPts val="800"/>
                        </a:spcAft>
                      </a:pPr>
                      <a:r>
                        <a:rPr lang="en-US" sz="2000">
                          <a:effectLst/>
                        </a:rPr>
                        <a:t>ROM</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53784298"/>
                  </a:ext>
                </a:extLst>
              </a:tr>
              <a:tr h="326570">
                <a:tc>
                  <a:txBody>
                    <a:bodyPr/>
                    <a:lstStyle/>
                    <a:p>
                      <a:pPr marL="86360">
                        <a:lnSpc>
                          <a:spcPct val="107000"/>
                        </a:lnSpc>
                        <a:spcAft>
                          <a:spcPts val="800"/>
                        </a:spcAft>
                      </a:pPr>
                      <a:r>
                        <a:rPr lang="en-US" sz="2000">
                          <a:effectLst/>
                        </a:rPr>
                        <a:t>SPA</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14224941"/>
                  </a:ext>
                </a:extLst>
              </a:tr>
              <a:tr h="327442">
                <a:tc>
                  <a:txBody>
                    <a:bodyPr/>
                    <a:lstStyle/>
                    <a:p>
                      <a:pPr marL="86360">
                        <a:lnSpc>
                          <a:spcPct val="107000"/>
                        </a:lnSpc>
                        <a:spcAft>
                          <a:spcPts val="800"/>
                        </a:spcAft>
                      </a:pPr>
                      <a:r>
                        <a:rPr lang="en-US" sz="2000">
                          <a:effectLst/>
                        </a:rPr>
                        <a:t>SWE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454577"/>
                  </a:ext>
                </a:extLst>
              </a:tr>
              <a:tr h="361497">
                <a:tc>
                  <a:txBody>
                    <a:bodyPr/>
                    <a:lstStyle/>
                    <a:p>
                      <a:pPr marL="86360">
                        <a:lnSpc>
                          <a:spcPct val="107000"/>
                        </a:lnSpc>
                        <a:spcAft>
                          <a:spcPts val="800"/>
                        </a:spcAft>
                      </a:pPr>
                      <a:r>
                        <a:rPr lang="en-US" sz="2000">
                          <a:effectLst/>
                        </a:rPr>
                        <a:t>UK</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4640">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019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2735" algn="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92735">
                        <a:lnSpc>
                          <a:spcPct val="107000"/>
                        </a:lnSpc>
                        <a:spcAft>
                          <a:spcPts val="800"/>
                        </a:spcAft>
                      </a:pPr>
                      <a:r>
                        <a:rPr lang="en-US" sz="2000" dirty="0">
                          <a:effectLst/>
                        </a:rPr>
                        <a:t>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9368127"/>
                  </a:ext>
                </a:extLst>
              </a:tr>
            </a:tbl>
          </a:graphicData>
        </a:graphic>
      </p:graphicFrame>
      <p:sp>
        <p:nvSpPr>
          <p:cNvPr id="6" name="Marcador de texto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287074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Pasos para realizar </a:t>
            </a:r>
            <a:r>
              <a:rPr lang="es-ES" dirty="0" err="1" smtClean="0"/>
              <a:t>csqca</a:t>
            </a:r>
            <a:endParaRPr lang="en-US" dirty="0"/>
          </a:p>
        </p:txBody>
      </p:sp>
      <p:sp>
        <p:nvSpPr>
          <p:cNvPr id="4" name="Marcador de texto 3"/>
          <p:cNvSpPr>
            <a:spLocks noGrp="1"/>
          </p:cNvSpPr>
          <p:nvPr>
            <p:ph type="body" idx="1"/>
          </p:nvPr>
        </p:nvSpPr>
        <p:spPr/>
        <p:txBody>
          <a:bodyPr/>
          <a:lstStyle/>
          <a:p>
            <a:r>
              <a:rPr lang="es-ES" dirty="0">
                <a:effectLst/>
              </a:rPr>
              <a:t>PASO 2: CONSTRUCCIÓN DE UNA "TABLA DE VERDAD</a:t>
            </a:r>
            <a:endParaRPr lang="en-US" dirty="0">
              <a:effectLst/>
            </a:endParaRPr>
          </a:p>
        </p:txBody>
      </p:sp>
    </p:spTree>
    <p:extLst>
      <p:ext uri="{BB962C8B-B14F-4D97-AF65-F5344CB8AC3E}">
        <p14:creationId xmlns:p14="http://schemas.microsoft.com/office/powerpoint/2010/main" val="19574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en-US"/>
          </a:p>
        </p:txBody>
      </p:sp>
      <p:sp>
        <p:nvSpPr>
          <p:cNvPr id="6" name="Marcador de contenido 5"/>
          <p:cNvSpPr>
            <a:spLocks noGrp="1"/>
          </p:cNvSpPr>
          <p:nvPr>
            <p:ph idx="1"/>
          </p:nvPr>
        </p:nvSpPr>
        <p:spPr/>
        <p:txBody>
          <a:bodyPr/>
          <a:lstStyle/>
          <a:p>
            <a:r>
              <a:rPr lang="es-ES" dirty="0"/>
              <a:t>El primer paso para el que necesitamos </a:t>
            </a:r>
            <a:r>
              <a:rPr lang="es-ES" dirty="0" err="1"/>
              <a:t>csQCA</a:t>
            </a:r>
            <a:r>
              <a:rPr lang="es-ES" dirty="0"/>
              <a:t> propiamente dicho (en términos de tratamiento de software </a:t>
            </a:r>
            <a:r>
              <a:rPr lang="es-ES" dirty="0" smtClean="0"/>
              <a:t>específico) </a:t>
            </a:r>
            <a:r>
              <a:rPr lang="es-ES" dirty="0"/>
              <a:t>corresponde a una primera "síntesis" de la tabla de datos brutos. El resultado se denomina tabla de verdad. </a:t>
            </a:r>
            <a:endParaRPr lang="es-ES" dirty="0" smtClean="0"/>
          </a:p>
          <a:p>
            <a:r>
              <a:rPr lang="es-ES" dirty="0" smtClean="0"/>
              <a:t>Se </a:t>
            </a:r>
            <a:r>
              <a:rPr lang="es-ES" dirty="0"/>
              <a:t>trata de una tabla de configuraciones -recordemos que una configuración es, simplemente, una determinada combinación de condiciones asociada a un determinado resultado</a:t>
            </a:r>
            <a:endParaRPr lang="en-US" dirty="0"/>
          </a:p>
        </p:txBody>
      </p:sp>
    </p:spTree>
    <p:extLst>
      <p:ext uri="{BB962C8B-B14F-4D97-AF65-F5344CB8AC3E}">
        <p14:creationId xmlns:p14="http://schemas.microsoft.com/office/powerpoint/2010/main" val="2353230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Cinco tipos de configuraciones</a:t>
            </a:r>
            <a:br>
              <a:rPr lang="es-ES" dirty="0"/>
            </a:br>
            <a:endParaRPr lang="en-US" dirty="0"/>
          </a:p>
        </p:txBody>
      </p:sp>
      <p:sp>
        <p:nvSpPr>
          <p:cNvPr id="6" name="Marcador de contenido 5"/>
          <p:cNvSpPr>
            <a:spLocks noGrp="1"/>
          </p:cNvSpPr>
          <p:nvPr>
            <p:ph idx="1"/>
          </p:nvPr>
        </p:nvSpPr>
        <p:spPr>
          <a:xfrm>
            <a:off x="1141413" y="1658983"/>
            <a:ext cx="9905998" cy="4898571"/>
          </a:xfrm>
        </p:spPr>
        <p:txBody>
          <a:bodyPr>
            <a:normAutofit fontScale="85000" lnSpcReduction="10000"/>
          </a:bodyPr>
          <a:lstStyle/>
          <a:p>
            <a:endParaRPr lang="es-ES" dirty="0"/>
          </a:p>
          <a:p>
            <a:r>
              <a:rPr lang="es-ES" dirty="0"/>
              <a:t>- Configuraciones con un resultado [1] (entre los casos observados); también llamadas "configuraciones 1".</a:t>
            </a:r>
          </a:p>
          <a:p>
            <a:r>
              <a:rPr lang="es-ES" dirty="0"/>
              <a:t>- Configuraciones con un resultado [0] (entre los casos observados); también llamadas "configuraciones 0."</a:t>
            </a:r>
          </a:p>
          <a:p>
            <a:r>
              <a:rPr lang="es-ES" dirty="0"/>
              <a:t>- Configuraciones con un resultado "-" ("no me importa") (entre los casos observados); también llamadas "¡configuraciones no me importa!". Significa que el resultado es indeterminado, lo cual debe evitarse, ya que se supone que el investigador está interesado en explicar un resultado específico en casos bien seleccionados.</a:t>
            </a:r>
          </a:p>
          <a:p>
            <a:r>
              <a:rPr lang="es-ES" dirty="0"/>
              <a:t>- Configuraciones con un resultado "C" ("contradicción"), denominadas configuraciones </a:t>
            </a:r>
            <a:r>
              <a:rPr lang="es-ES" dirty="0" smtClean="0"/>
              <a:t>contradictorias</a:t>
            </a:r>
            <a:r>
              <a:rPr lang="es-ES" dirty="0"/>
              <a:t>. Una configuración de este tipo conduce a un resultado "0" para algunos casos observados, pero a un resultado "1" para otros casos observados. Se trata de una contradicción lógica que debe resolverse </a:t>
            </a:r>
            <a:r>
              <a:rPr lang="es-ES" dirty="0" smtClean="0"/>
              <a:t>antes </a:t>
            </a:r>
            <a:r>
              <a:rPr lang="es-ES" dirty="0"/>
              <a:t>de continuar con el </a:t>
            </a:r>
            <a:r>
              <a:rPr lang="es-ES" dirty="0" err="1"/>
              <a:t>csQCA</a:t>
            </a:r>
            <a:r>
              <a:rPr lang="es-ES" dirty="0"/>
              <a:t>.</a:t>
            </a:r>
          </a:p>
          <a:p>
            <a:r>
              <a:rPr lang="es-ES" dirty="0"/>
              <a:t>- Por último, las configuraciones con un resultado "L" o "R" ("resto lógico") son combinaciones lógicamente posibles de condiciones que no se han observado en los casos empíricos.</a:t>
            </a:r>
          </a:p>
          <a:p>
            <a:endParaRPr lang="en-US" dirty="0"/>
          </a:p>
        </p:txBody>
      </p:sp>
    </p:spTree>
    <p:extLst>
      <p:ext uri="{BB962C8B-B14F-4D97-AF65-F5344CB8AC3E}">
        <p14:creationId xmlns:p14="http://schemas.microsoft.com/office/powerpoint/2010/main" val="3867308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 Tabla 3.4 muestra la tabla de verdad </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34347251"/>
              </p:ext>
            </p:extLst>
          </p:nvPr>
        </p:nvGraphicFramePr>
        <p:xfrm>
          <a:off x="5225143" y="444137"/>
          <a:ext cx="6453051" cy="6012085"/>
        </p:xfrm>
        <a:graphic>
          <a:graphicData uri="http://schemas.openxmlformats.org/drawingml/2006/table">
            <a:tbl>
              <a:tblPr firstRow="1" firstCol="1" bandRow="1">
                <a:tableStyleId>{5C22544A-7EE6-4342-B048-85BDC9FD1C3A}</a:tableStyleId>
              </a:tblPr>
              <a:tblGrid>
                <a:gridCol w="1073273">
                  <a:extLst>
                    <a:ext uri="{9D8B030D-6E8A-4147-A177-3AD203B41FA5}">
                      <a16:colId xmlns:a16="http://schemas.microsoft.com/office/drawing/2014/main" val="1659604676"/>
                    </a:ext>
                  </a:extLst>
                </a:gridCol>
                <a:gridCol w="1074305">
                  <a:extLst>
                    <a:ext uri="{9D8B030D-6E8A-4147-A177-3AD203B41FA5}">
                      <a16:colId xmlns:a16="http://schemas.microsoft.com/office/drawing/2014/main" val="4008374713"/>
                    </a:ext>
                  </a:extLst>
                </a:gridCol>
                <a:gridCol w="1066048">
                  <a:extLst>
                    <a:ext uri="{9D8B030D-6E8A-4147-A177-3AD203B41FA5}">
                      <a16:colId xmlns:a16="http://schemas.microsoft.com/office/drawing/2014/main" val="2753667027"/>
                    </a:ext>
                  </a:extLst>
                </a:gridCol>
                <a:gridCol w="1081528">
                  <a:extLst>
                    <a:ext uri="{9D8B030D-6E8A-4147-A177-3AD203B41FA5}">
                      <a16:colId xmlns:a16="http://schemas.microsoft.com/office/drawing/2014/main" val="4223131826"/>
                    </a:ext>
                  </a:extLst>
                </a:gridCol>
                <a:gridCol w="1080496">
                  <a:extLst>
                    <a:ext uri="{9D8B030D-6E8A-4147-A177-3AD203B41FA5}">
                      <a16:colId xmlns:a16="http://schemas.microsoft.com/office/drawing/2014/main" val="2552316258"/>
                    </a:ext>
                  </a:extLst>
                </a:gridCol>
                <a:gridCol w="1077401">
                  <a:extLst>
                    <a:ext uri="{9D8B030D-6E8A-4147-A177-3AD203B41FA5}">
                      <a16:colId xmlns:a16="http://schemas.microsoft.com/office/drawing/2014/main" val="170979108"/>
                    </a:ext>
                  </a:extLst>
                </a:gridCol>
              </a:tblGrid>
              <a:tr h="632165">
                <a:tc>
                  <a:txBody>
                    <a:bodyPr/>
                    <a:lstStyle/>
                    <a:p>
                      <a:pPr marL="86995">
                        <a:lnSpc>
                          <a:spcPct val="107000"/>
                        </a:lnSpc>
                        <a:spcAft>
                          <a:spcPts val="800"/>
                        </a:spcAft>
                      </a:pPr>
                      <a:r>
                        <a:rPr lang="en-US" sz="1600" spc="60">
                          <a:effectLst/>
                        </a:rPr>
                        <a:t>CASEID </a:t>
                      </a:r>
                      <a:r>
                        <a:rPr lang="en-US" sz="1000" spc="60">
                          <a:effectLst/>
                        </a:rPr>
                        <a: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GNPCAP</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URBANIZA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LITERACY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INDLAB</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SURVIVAL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01805280"/>
                  </a:ext>
                </a:extLst>
              </a:tr>
              <a:tr h="951609">
                <a:tc>
                  <a:txBody>
                    <a:bodyPr/>
                    <a:lstStyle/>
                    <a:p>
                      <a:pPr marL="86995">
                        <a:lnSpc>
                          <a:spcPct val="113000"/>
                        </a:lnSpc>
                        <a:spcBef>
                          <a:spcPts val="360"/>
                        </a:spcBef>
                        <a:spcAft>
                          <a:spcPts val="800"/>
                        </a:spcAft>
                        <a:tabLst>
                          <a:tab pos="568960" algn="r"/>
                        </a:tabLst>
                      </a:pPr>
                      <a:r>
                        <a:rPr lang="en-US" sz="1800">
                          <a:effectLst/>
                        </a:rPr>
                        <a:t>SWE,	'</a:t>
                      </a:r>
                      <a:endParaRPr lang="en-US" sz="2800">
                        <a:effectLst/>
                      </a:endParaRPr>
                    </a:p>
                    <a:p>
                      <a:pPr marL="86995">
                        <a:lnSpc>
                          <a:spcPct val="107000"/>
                        </a:lnSpc>
                        <a:spcAft>
                          <a:spcPts val="800"/>
                        </a:spcAft>
                      </a:pPr>
                      <a:r>
                        <a:rPr lang="en-US" sz="1800" spc="-30">
                          <a:effectLst/>
                        </a:rPr>
                        <a:t>FRA, AUS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81305" algn="r">
                        <a:lnSpc>
                          <a:spcPct val="107000"/>
                        </a:lnSpc>
                        <a:spcAft>
                          <a:spcPts val="800"/>
                        </a:spcAft>
                      </a:pPr>
                      <a:r>
                        <a:rPr lang="en-US" sz="1800">
                          <a:effectLst/>
                        </a:rPr>
                        <a:t>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7864611"/>
                  </a:ext>
                </a:extLst>
              </a:tr>
              <a:tr h="902440">
                <a:tc>
                  <a:txBody>
                    <a:bodyPr/>
                    <a:lstStyle/>
                    <a:p>
                      <a:pPr marL="68580" marR="68580">
                        <a:lnSpc>
                          <a:spcPct val="107000"/>
                        </a:lnSpc>
                        <a:spcAft>
                          <a:spcPts val="800"/>
                        </a:spcAft>
                      </a:pPr>
                      <a:r>
                        <a:rPr lang="en-US" sz="1800" spc="-35">
                          <a:effectLst/>
                        </a:rPr>
                        <a:t>FIN, HUN, </a:t>
                      </a:r>
                      <a:r>
                        <a:rPr lang="en-US" sz="1800" spc="-20">
                          <a:effectLst/>
                        </a:rPr>
                        <a:t>POL, EST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81305" algn="r">
                        <a:lnSpc>
                          <a:spcPct val="107000"/>
                        </a:lnSpc>
                        <a:spcAft>
                          <a:spcPts val="800"/>
                        </a:spcAft>
                      </a:pPr>
                      <a:r>
                        <a:rPr lang="en-US" sz="1800">
                          <a:effectLst/>
                        </a:rPr>
                        <a:t>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49570107"/>
                  </a:ext>
                </a:extLst>
              </a:tr>
              <a:tr h="896332">
                <a:tc>
                  <a:txBody>
                    <a:bodyPr/>
                    <a:lstStyle/>
                    <a:p>
                      <a:pPr marL="91440" marR="68580">
                        <a:lnSpc>
                          <a:spcPct val="107000"/>
                        </a:lnSpc>
                        <a:spcBef>
                          <a:spcPts val="360"/>
                        </a:spcBef>
                        <a:spcAft>
                          <a:spcPts val="800"/>
                        </a:spcAft>
                      </a:pPr>
                      <a:r>
                        <a:rPr lang="en-US" sz="1800" spc="-65">
                          <a:effectLst/>
                        </a:rPr>
                        <a:t>BEL, NET, </a:t>
                      </a:r>
                      <a:r>
                        <a:rPr lang="en-US" sz="1800" spc="-20">
                          <a:effectLst/>
                        </a:rPr>
                        <a:t>UK, GER,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81305" algn="r">
                        <a:lnSpc>
                          <a:spcPct val="107000"/>
                        </a:lnSpc>
                        <a:spcAft>
                          <a:spcPts val="800"/>
                        </a:spcAft>
                      </a:pPr>
                      <a:r>
                        <a:rPr lang="en-US" sz="1800">
                          <a:effectLst/>
                        </a:rPr>
                        <a:t>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86401160"/>
                  </a:ext>
                </a:extLst>
              </a:tr>
              <a:tr h="560398">
                <a:tc>
                  <a:txBody>
                    <a:bodyPr/>
                    <a:lstStyle/>
                    <a:p>
                      <a:pPr marL="86995">
                        <a:lnSpc>
                          <a:spcPct val="107000"/>
                        </a:lnSpc>
                        <a:spcAft>
                          <a:spcPts val="800"/>
                        </a:spcAft>
                      </a:pPr>
                      <a:r>
                        <a:rPr lang="en-US" sz="1800">
                          <a:effectLst/>
                        </a:rPr>
                        <a:t>CZE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r">
                        <a:lnSpc>
                          <a:spcPct val="107000"/>
                        </a:lnSpc>
                        <a:spcAft>
                          <a:spcPts val="800"/>
                        </a:spcAft>
                      </a:pPr>
                      <a:r>
                        <a:rPr lang="en-US" sz="18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46664483"/>
                  </a:ext>
                </a:extLst>
              </a:tr>
              <a:tr h="1213942">
                <a:tc>
                  <a:txBody>
                    <a:bodyPr/>
                    <a:lstStyle/>
                    <a:p>
                      <a:pPr marL="68580" marR="68580" algn="just">
                        <a:lnSpc>
                          <a:spcPct val="107000"/>
                        </a:lnSpc>
                        <a:spcAft>
                          <a:spcPts val="800"/>
                        </a:spcAft>
                      </a:pPr>
                      <a:r>
                        <a:rPr lang="es-ES" sz="1800" spc="-60">
                          <a:effectLst/>
                        </a:rPr>
                        <a:t>ITA, ROM, </a:t>
                      </a:r>
                      <a:r>
                        <a:rPr lang="es-ES" sz="1800" spc="-40">
                          <a:effectLst/>
                        </a:rPr>
                        <a:t>POR, SPA, </a:t>
                      </a:r>
                      <a:r>
                        <a:rPr lang="es-ES" sz="1800">
                          <a:effectLst/>
                        </a:rPr>
                        <a:t>GRE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8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81305" algn="r">
                        <a:lnSpc>
                          <a:spcPct val="107000"/>
                        </a:lnSpc>
                        <a:spcAft>
                          <a:spcPts val="800"/>
                        </a:spcAft>
                      </a:pPr>
                      <a:r>
                        <a:rPr lang="en-US" sz="18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85111248"/>
                  </a:ext>
                </a:extLst>
              </a:tr>
              <a:tr h="616896">
                <a:tc>
                  <a:txBody>
                    <a:bodyPr/>
                    <a:lstStyle/>
                    <a:p>
                      <a:pPr marL="86995">
                        <a:lnSpc>
                          <a:spcPct val="107000"/>
                        </a:lnSpc>
                        <a:spcAft>
                          <a:spcPts val="800"/>
                        </a:spcAft>
                      </a:pPr>
                      <a:r>
                        <a:rPr lang="en-US" sz="1800">
                          <a:effectLst/>
                        </a:rPr>
                        <a:t>IRE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r">
                        <a:lnSpc>
                          <a:spcPct val="107000"/>
                        </a:lnSpc>
                        <a:spcAft>
                          <a:spcPts val="800"/>
                        </a:spcAft>
                      </a:pPr>
                      <a:r>
                        <a:rPr lang="en-US" sz="1800" dirty="0">
                          <a:effectLst/>
                        </a:rPr>
                        <a:t>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68295596"/>
                  </a:ext>
                </a:extLst>
              </a:tr>
            </a:tbl>
          </a:graphicData>
        </a:graphic>
      </p:graphicFrame>
      <p:sp>
        <p:nvSpPr>
          <p:cNvPr id="4" name="Marcador de texto 3"/>
          <p:cNvSpPr>
            <a:spLocks noGrp="1"/>
          </p:cNvSpPr>
          <p:nvPr>
            <p:ph type="body" sz="half" idx="2"/>
          </p:nvPr>
        </p:nvSpPr>
        <p:spPr/>
        <p:txBody>
          <a:bodyPr/>
          <a:lstStyle/>
          <a:p>
            <a:r>
              <a:rPr lang="es-ES" dirty="0" smtClean="0"/>
              <a:t>correspondiente </a:t>
            </a:r>
            <a:r>
              <a:rPr lang="es-ES" dirty="0"/>
              <a:t>a los datos </a:t>
            </a:r>
            <a:r>
              <a:rPr lang="es-ES" dirty="0" err="1"/>
              <a:t>dicotomizados</a:t>
            </a:r>
            <a:r>
              <a:rPr lang="es-ES" dirty="0"/>
              <a:t> de la Tabla 3.3</a:t>
            </a:r>
            <a:endParaRPr lang="en-US" dirty="0"/>
          </a:p>
        </p:txBody>
      </p:sp>
    </p:spTree>
    <p:extLst>
      <p:ext uri="{BB962C8B-B14F-4D97-AF65-F5344CB8AC3E}">
        <p14:creationId xmlns:p14="http://schemas.microsoft.com/office/powerpoint/2010/main" val="3785758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Importante "Buenas </a:t>
            </a:r>
            <a:r>
              <a:rPr lang="es-ES" dirty="0"/>
              <a:t>prácticas" (4): Aspectos a comprobar para evaluar la calidad de una tabla de verdad</a:t>
            </a:r>
            <a:endParaRPr lang="en-US" dirty="0"/>
          </a:p>
        </p:txBody>
      </p:sp>
      <p:sp>
        <p:nvSpPr>
          <p:cNvPr id="6" name="Marcador de contenido 5"/>
          <p:cNvSpPr>
            <a:spLocks noGrp="1"/>
          </p:cNvSpPr>
          <p:nvPr>
            <p:ph idx="1"/>
          </p:nvPr>
        </p:nvSpPr>
        <p:spPr/>
        <p:txBody>
          <a:bodyPr>
            <a:normAutofit fontScale="92500" lnSpcReduction="10000"/>
          </a:bodyPr>
          <a:lstStyle/>
          <a:p>
            <a:r>
              <a:rPr lang="es-ES" dirty="0"/>
              <a:t>- Compruebe de nuevo que hay una mezcla de casos con un resultado "positivo" y casos con un resultado "negativo" </a:t>
            </a:r>
            <a:endParaRPr lang="es-ES" dirty="0" smtClean="0"/>
          </a:p>
          <a:p>
            <a:r>
              <a:rPr lang="es-ES" dirty="0" smtClean="0"/>
              <a:t>- </a:t>
            </a:r>
            <a:r>
              <a:rPr lang="es-ES" dirty="0"/>
              <a:t>Compruebe que no hay configuraciones </a:t>
            </a:r>
            <a:r>
              <a:rPr lang="es-ES" dirty="0" err="1"/>
              <a:t>contraintuitivas</a:t>
            </a:r>
            <a:r>
              <a:rPr lang="es-ES" dirty="0"/>
              <a:t>. En este ejemplo, se trataría de configuraciones en las que todos los valores de condición [0] conducen a un resultado [1], o todos los valores de condición [1] conducen a un resultado [0].</a:t>
            </a:r>
          </a:p>
          <a:p>
            <a:r>
              <a:rPr lang="es-ES" dirty="0"/>
              <a:t>- Compruebe la diversidad entre condiciones; en concreto, asegúrese de que algunas condiciones no muestran exactamente los mismos valores en todos los casos; si es así, pregúntese si esas condiciones están demasiado "próximas" entre sí (si lo están, pueden fusionarse).</a:t>
            </a:r>
          </a:p>
          <a:p>
            <a:endParaRPr lang="en-US" dirty="0"/>
          </a:p>
        </p:txBody>
      </p:sp>
    </p:spTree>
    <p:extLst>
      <p:ext uri="{BB962C8B-B14F-4D97-AF65-F5344CB8AC3E}">
        <p14:creationId xmlns:p14="http://schemas.microsoft.com/office/powerpoint/2010/main" val="1741167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Importante "Buenas </a:t>
            </a:r>
            <a:r>
              <a:rPr lang="es-ES" dirty="0"/>
              <a:t>prácticas" (4): Aspectos a comprobar para evaluar la calidad de una tabla de verdad</a:t>
            </a:r>
            <a:endParaRPr lang="en-US" dirty="0"/>
          </a:p>
        </p:txBody>
      </p:sp>
      <p:sp>
        <p:nvSpPr>
          <p:cNvPr id="6" name="Marcador de contenido 5"/>
          <p:cNvSpPr>
            <a:spLocks noGrp="1"/>
          </p:cNvSpPr>
          <p:nvPr>
            <p:ph idx="1"/>
          </p:nvPr>
        </p:nvSpPr>
        <p:spPr/>
        <p:txBody>
          <a:bodyPr>
            <a:normAutofit/>
          </a:bodyPr>
          <a:lstStyle/>
          <a:p>
            <a:r>
              <a:rPr lang="es-ES" dirty="0">
                <a:effectLst/>
              </a:rPr>
              <a:t>- Compruebe que hay suficiente variación para cada condición (una regla general: al menos 113 de cada valor) </a:t>
            </a:r>
            <a:r>
              <a:rPr lang="es-ES" dirty="0" smtClean="0">
                <a:effectLst/>
              </a:rPr>
              <a:t>"</a:t>
            </a:r>
            <a:r>
              <a:rPr lang="es-ES" dirty="0">
                <a:effectLst/>
              </a:rPr>
              <a:t>una variable </a:t>
            </a:r>
            <a:r>
              <a:rPr lang="es-ES" dirty="0" smtClean="0">
                <a:effectLst/>
              </a:rPr>
              <a:t>Si </a:t>
            </a:r>
            <a:r>
              <a:rPr lang="es-ES" dirty="0">
                <a:effectLst/>
              </a:rPr>
              <a:t>no se cumple alguno de estos criterios, reconsidere su selección de casos y/o condiciones o posiblemente la forma en que ha definido y </a:t>
            </a:r>
            <a:r>
              <a:rPr lang="es-ES" dirty="0" err="1">
                <a:effectLst/>
              </a:rPr>
              <a:t>operacionalizado</a:t>
            </a:r>
            <a:r>
              <a:rPr lang="es-ES" dirty="0">
                <a:effectLst/>
              </a:rPr>
              <a:t> el resultado</a:t>
            </a:r>
            <a:endParaRPr lang="en-US" dirty="0"/>
          </a:p>
        </p:txBody>
      </p:sp>
    </p:spTree>
    <p:extLst>
      <p:ext uri="{BB962C8B-B14F-4D97-AF65-F5344CB8AC3E}">
        <p14:creationId xmlns:p14="http://schemas.microsoft.com/office/powerpoint/2010/main" val="3607533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Importante "Buenas </a:t>
            </a:r>
            <a:r>
              <a:rPr lang="es-ES" dirty="0"/>
              <a:t>prácticas" (4): Aspectos a comprobar para evaluar la calidad de una tabla de verdad</a:t>
            </a:r>
            <a:endParaRPr lang="en-US" dirty="0"/>
          </a:p>
        </p:txBody>
      </p:sp>
      <p:sp>
        <p:nvSpPr>
          <p:cNvPr id="6" name="Marcador de contenido 5"/>
          <p:cNvSpPr>
            <a:spLocks noGrp="1"/>
          </p:cNvSpPr>
          <p:nvPr>
            <p:ph idx="1"/>
          </p:nvPr>
        </p:nvSpPr>
        <p:spPr>
          <a:xfrm>
            <a:off x="1141413" y="2666999"/>
            <a:ext cx="9905998" cy="3903618"/>
          </a:xfrm>
        </p:spPr>
        <p:txBody>
          <a:bodyPr>
            <a:normAutofit/>
          </a:bodyPr>
          <a:lstStyle/>
          <a:p>
            <a:r>
              <a:rPr lang="es-ES" dirty="0">
                <a:effectLst/>
              </a:rPr>
              <a:t>También es útil, en esta fase, comprobar la necesidad y suficiencia de cada condición con respecto al resultado. Esta tabla de verdad (Tabla 3.4) sólo muestra las configuraciones correspondientes a los 18 casos observados. Ya nos permite "sintetizar" las pruebas de forma </a:t>
            </a:r>
            <a:r>
              <a:rPr lang="es-ES" dirty="0" err="1">
                <a:effectLst/>
              </a:rPr>
              <a:t>subestatal</a:t>
            </a:r>
            <a:r>
              <a:rPr lang="es-ES" dirty="0">
                <a:effectLst/>
              </a:rPr>
              <a:t>, transformando los 18 casos en 6 configuraciones. Descubrimos lo siguiente:</a:t>
            </a:r>
            <a:endParaRPr lang="en-US" dirty="0">
              <a:effectLst/>
            </a:endParaRPr>
          </a:p>
          <a:p>
            <a:r>
              <a:rPr lang="es-ES" dirty="0">
                <a:effectLst/>
              </a:rPr>
              <a:t>- Hay dos configuraciones distintas con un resultado [1], que corresponden respectivamente a Checoslovaquia e Irlanda.</a:t>
            </a:r>
            <a:endParaRPr lang="en-US" dirty="0">
              <a:effectLst/>
            </a:endParaRPr>
          </a:p>
          <a:p>
            <a:r>
              <a:rPr lang="es-ES" dirty="0">
                <a:effectLst/>
              </a:rPr>
              <a:t>- Hay una configuración con un resultado [0], que corresponde a cinco casos (Italia, Rumanía, Portugal, España y Grecia). Encaja perfectamente con la teoría de </a:t>
            </a:r>
            <a:r>
              <a:rPr lang="es-ES" dirty="0" err="1">
                <a:effectLst/>
              </a:rPr>
              <a:t>Lipset</a:t>
            </a:r>
            <a:r>
              <a:rPr lang="es-ES" dirty="0">
                <a:effectLst/>
              </a:rPr>
              <a:t>, porque un valor [0] para las cuatro condiciones conduce a un resultado [0] (ruptura de la democracia).</a:t>
            </a:r>
            <a:endParaRPr lang="en-US" dirty="0">
              <a:effectLst/>
            </a:endParaRPr>
          </a:p>
        </p:txBody>
      </p:sp>
    </p:spTree>
    <p:extLst>
      <p:ext uri="{BB962C8B-B14F-4D97-AF65-F5344CB8AC3E}">
        <p14:creationId xmlns:p14="http://schemas.microsoft.com/office/powerpoint/2010/main" val="2754108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n-US"/>
          </a:p>
        </p:txBody>
      </p:sp>
      <p:sp>
        <p:nvSpPr>
          <p:cNvPr id="5" name="Marcador de contenido 4"/>
          <p:cNvSpPr>
            <a:spLocks noGrp="1"/>
          </p:cNvSpPr>
          <p:nvPr>
            <p:ph idx="1"/>
          </p:nvPr>
        </p:nvSpPr>
        <p:spPr/>
        <p:txBody>
          <a:bodyPr/>
          <a:lstStyle/>
          <a:p>
            <a:r>
              <a:rPr lang="es-ES" dirty="0" err="1"/>
              <a:t>csQCA</a:t>
            </a:r>
            <a:r>
              <a:rPr lang="es-ES" dirty="0"/>
              <a:t> es la técnica QCA más utilizada hasta ahora. En este capítulo se explicarán primero algunas operaciones básicas del álgebra booleana, para que el lector pueda comprender los entresijos del </a:t>
            </a:r>
            <a:r>
              <a:rPr lang="es-ES" dirty="0" err="1"/>
              <a:t>csQCA</a:t>
            </a:r>
            <a:r>
              <a:rPr lang="es-ES" dirty="0"/>
              <a:t>. A continuación, utilizando algunas variables del proyecto de entreguerras (véase el capítulo 2), se presentarán los pasos sucesivos, los arbitrajes y las "buenas prácticas" de una aplicación estándar del </a:t>
            </a:r>
            <a:r>
              <a:rPr lang="es-ES" dirty="0" err="1"/>
              <a:t>csQCA</a:t>
            </a:r>
            <a:r>
              <a:rPr lang="es-ES" dirty="0"/>
              <a:t>.</a:t>
            </a:r>
            <a:endParaRPr lang="en-US" dirty="0"/>
          </a:p>
        </p:txBody>
      </p:sp>
    </p:spTree>
    <p:extLst>
      <p:ext uri="{BB962C8B-B14F-4D97-AF65-F5344CB8AC3E}">
        <p14:creationId xmlns:p14="http://schemas.microsoft.com/office/powerpoint/2010/main" val="3775535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dirty="0"/>
              <a:t>Los datos de esta tabla de verdad pueden visualizarse de nuevo mediante un diagrama de </a:t>
            </a:r>
            <a:r>
              <a:rPr lang="es-ES" dirty="0" err="1"/>
              <a:t>Venn</a:t>
            </a:r>
            <a:r>
              <a:rPr lang="es-ES" dirty="0"/>
              <a:t>, un poco más complejo que el de la figura 3.1 porque contiene 4 condiciones en lugar de 3 (figura 3.2</a:t>
            </a:r>
            <a:r>
              <a:rPr lang="es-ES" dirty="0" smtClean="0"/>
              <a:t>).</a:t>
            </a:r>
          </a:p>
          <a:p>
            <a:r>
              <a:rPr lang="es-ES" dirty="0">
                <a:effectLst/>
              </a:rPr>
              <a:t>Este diagrama de </a:t>
            </a:r>
            <a:r>
              <a:rPr lang="es-ES" dirty="0" err="1">
                <a:effectLst/>
              </a:rPr>
              <a:t>Venn</a:t>
            </a:r>
            <a:r>
              <a:rPr lang="es-ES" dirty="0">
                <a:effectLst/>
              </a:rPr>
              <a:t> tiene 16 zonas (configuraciones) básicas, es decir, V zonas. Se construye utilizando la misma lógica que en la figura 3.1. En este ejemplo de base empírica, podemos observar cuatro tipos de configuraciones</a:t>
            </a:r>
            <a:endParaRPr lang="en-US" dirty="0">
              <a:effectLst/>
            </a:endParaRPr>
          </a:p>
          <a:p>
            <a:endParaRPr lang="en-US" dirty="0"/>
          </a:p>
        </p:txBody>
      </p:sp>
    </p:spTree>
    <p:extLst>
      <p:ext uri="{BB962C8B-B14F-4D97-AF65-F5344CB8AC3E}">
        <p14:creationId xmlns:p14="http://schemas.microsoft.com/office/powerpoint/2010/main" val="3487614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
          <p:cNvPicPr/>
          <p:nvPr/>
        </p:nvPicPr>
        <p:blipFill>
          <a:blip r:embed="rId2"/>
          <a:stretch>
            <a:fillRect/>
          </a:stretch>
        </p:blipFill>
        <p:spPr>
          <a:xfrm>
            <a:off x="444137" y="300446"/>
            <a:ext cx="10750732" cy="6413863"/>
          </a:xfrm>
          <a:prstGeom prst="rect">
            <a:avLst/>
          </a:prstGeom>
        </p:spPr>
      </p:pic>
    </p:spTree>
    <p:extLst>
      <p:ext uri="{BB962C8B-B14F-4D97-AF65-F5344CB8AC3E}">
        <p14:creationId xmlns:p14="http://schemas.microsoft.com/office/powerpoint/2010/main" val="1936925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1219200"/>
          </a:xfrm>
        </p:spPr>
        <p:txBody>
          <a:bodyPr/>
          <a:lstStyle/>
          <a:p>
            <a:endParaRPr lang="en-US" dirty="0"/>
          </a:p>
        </p:txBody>
      </p:sp>
      <p:sp>
        <p:nvSpPr>
          <p:cNvPr id="3" name="Marcador de contenido 2"/>
          <p:cNvSpPr>
            <a:spLocks noGrp="1"/>
          </p:cNvSpPr>
          <p:nvPr>
            <p:ph sz="half" idx="1"/>
          </p:nvPr>
        </p:nvSpPr>
        <p:spPr/>
        <p:txBody>
          <a:bodyPr>
            <a:normAutofit lnSpcReduction="10000"/>
          </a:bodyPr>
          <a:lstStyle/>
          <a:p>
            <a:r>
              <a:rPr lang="es-ES" dirty="0"/>
              <a:t>- Dos configuraciones con un resultado [I], que cubren respectivamente los casos de Checoslovaquia e Irlanda.</a:t>
            </a:r>
          </a:p>
          <a:p>
            <a:r>
              <a:rPr lang="es-ES" dirty="0"/>
              <a:t>- Una configuración con un resultado [0], que abarca los cinco casos de Italia, Rumanía, Portugal, España y Grecia.</a:t>
            </a:r>
          </a:p>
          <a:p>
            <a:r>
              <a:rPr lang="es-ES" dirty="0"/>
              <a:t>- Tres configuraciones contradictorias, que abarcan en total II casos (las zonas sombreadas correspondientes a la etiqueta "C").</a:t>
            </a:r>
          </a:p>
          <a:p>
            <a:pPr marL="0" indent="0">
              <a:buNone/>
            </a:pPr>
            <a:endParaRPr lang="es-ES" dirty="0"/>
          </a:p>
          <a:p>
            <a:endParaRPr lang="en-US" dirty="0"/>
          </a:p>
        </p:txBody>
      </p:sp>
      <p:sp>
        <p:nvSpPr>
          <p:cNvPr id="4" name="Marcador de contenido 3"/>
          <p:cNvSpPr>
            <a:spLocks noGrp="1"/>
          </p:cNvSpPr>
          <p:nvPr>
            <p:ph sz="half" idx="2"/>
          </p:nvPr>
        </p:nvSpPr>
        <p:spPr/>
        <p:txBody>
          <a:bodyPr>
            <a:normAutofit lnSpcReduction="10000"/>
          </a:bodyPr>
          <a:lstStyle/>
          <a:p>
            <a:r>
              <a:rPr lang="es-ES" dirty="0"/>
              <a:t>- Por último, muchas configuraciones no observadas, de "resto lógico" ("R") -10 en total-. Así pues, existe una diversidad limitada </a:t>
            </a:r>
            <a:r>
              <a:rPr lang="es-ES" dirty="0" smtClean="0"/>
              <a:t>en los </a:t>
            </a:r>
            <a:r>
              <a:rPr lang="es-ES" dirty="0"/>
              <a:t>datos: Como los 18 casos observados sólo corresponden a 6 configuraciones, el espacio restante de propiedades booleanas está desprovisto de casos. Como se demostrará más adelante, estas configuraciones del "resto lógico" constituirán un recurso útil para análisis posteriores</a:t>
            </a:r>
            <a:endParaRPr lang="en-US" dirty="0"/>
          </a:p>
        </p:txBody>
      </p:sp>
    </p:spTree>
    <p:extLst>
      <p:ext uri="{BB962C8B-B14F-4D97-AF65-F5344CB8AC3E}">
        <p14:creationId xmlns:p14="http://schemas.microsoft.com/office/powerpoint/2010/main" val="3982505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en-US"/>
          </a:p>
        </p:txBody>
      </p:sp>
      <p:sp>
        <p:nvSpPr>
          <p:cNvPr id="6" name="Marcador de contenido 5"/>
          <p:cNvSpPr>
            <a:spLocks noGrp="1"/>
          </p:cNvSpPr>
          <p:nvPr>
            <p:ph idx="1"/>
          </p:nvPr>
        </p:nvSpPr>
        <p:spPr/>
        <p:txBody>
          <a:bodyPr/>
          <a:lstStyle/>
          <a:p>
            <a:r>
              <a:rPr lang="es-ES" dirty="0"/>
              <a:t>En esta fase del análisis, también es útil comprobar la necesidad y suficiencia de cada condición con respecto al resultado. Supongamos un modelo que contiene tres condiciones, A, B y C. </a:t>
            </a:r>
            <a:endParaRPr lang="es-ES" dirty="0" smtClean="0"/>
          </a:p>
          <a:p>
            <a:r>
              <a:rPr lang="es-ES" dirty="0" smtClean="0"/>
              <a:t>Para </a:t>
            </a:r>
            <a:r>
              <a:rPr lang="es-ES" dirty="0"/>
              <a:t>la condición A, por ejemplo, evaluar su coherencia como condición necesaria significa responder a la siguiente pregunta: ¿En qué medida es coherente la afirmación "la condición A es necesaria para el resultado"? Técnicamente, esto puede calcularse de la siguiente manera: [el número de casos con un valor [1] en la condición Y un valor [1] en el resultado, dividido por el número total de casos con un valor [1] en el resultado]. </a:t>
            </a:r>
            <a:endParaRPr lang="en-US" dirty="0"/>
          </a:p>
        </p:txBody>
      </p:sp>
    </p:spTree>
    <p:extLst>
      <p:ext uri="{BB962C8B-B14F-4D97-AF65-F5344CB8AC3E}">
        <p14:creationId xmlns:p14="http://schemas.microsoft.com/office/powerpoint/2010/main" val="966893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Pasos para realizar </a:t>
            </a:r>
            <a:r>
              <a:rPr lang="es-ES" dirty="0" err="1" smtClean="0"/>
              <a:t>csqca</a:t>
            </a:r>
            <a:endParaRPr lang="en-US" dirty="0"/>
          </a:p>
        </p:txBody>
      </p:sp>
      <p:sp>
        <p:nvSpPr>
          <p:cNvPr id="4" name="Marcador de texto 3"/>
          <p:cNvSpPr>
            <a:spLocks noGrp="1"/>
          </p:cNvSpPr>
          <p:nvPr>
            <p:ph type="body" idx="1"/>
          </p:nvPr>
        </p:nvSpPr>
        <p:spPr/>
        <p:txBody>
          <a:bodyPr/>
          <a:lstStyle/>
          <a:p>
            <a:r>
              <a:rPr lang="es-ES" dirty="0">
                <a:effectLst/>
              </a:rPr>
              <a:t>PASO 3: RESOLVER LAS CONFIGURACIONES CONTRADICTORIAS</a:t>
            </a:r>
            <a:endParaRPr lang="en-US" dirty="0">
              <a:effectLst/>
            </a:endParaRPr>
          </a:p>
        </p:txBody>
      </p:sp>
    </p:spTree>
    <p:extLst>
      <p:ext uri="{BB962C8B-B14F-4D97-AF65-F5344CB8AC3E}">
        <p14:creationId xmlns:p14="http://schemas.microsoft.com/office/powerpoint/2010/main" val="1539970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dirty="0"/>
              <a:t>Es perfectamente normal detectar configuraciones contradictorias en el transcurso de un </a:t>
            </a:r>
            <a:r>
              <a:rPr lang="es-ES" dirty="0" err="1"/>
              <a:t>csQCA</a:t>
            </a:r>
            <a:r>
              <a:rPr lang="es-ES" dirty="0"/>
              <a:t>. Esto no significa que el investigador haya fracasado. Al contrario, las contradicciones nos dicen algo sobre los casos que estamos estudiando. Al buscar la resolución de estas contradicciones, el investigador obtendrá un conocimiento más profundo de los casos (a través de su "diálogo con los casos"), se verá obligado a considerar de nuevo sus perspectivas teóricas y, finalmente, obtendrá datos más coherentes</a:t>
            </a:r>
            <a:endParaRPr lang="en-US" dirty="0"/>
          </a:p>
        </p:txBody>
      </p:sp>
    </p:spTree>
    <p:extLst>
      <p:ext uri="{BB962C8B-B14F-4D97-AF65-F5344CB8AC3E}">
        <p14:creationId xmlns:p14="http://schemas.microsoft.com/office/powerpoint/2010/main" val="484414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Importante "Buenas </a:t>
            </a:r>
            <a:r>
              <a:rPr lang="es-ES" dirty="0"/>
              <a:t>prácticas" (5): Cómo resolver Configuraciones Contradictorias".</a:t>
            </a:r>
            <a:endParaRPr lang="en-US" dirty="0"/>
          </a:p>
        </p:txBody>
      </p:sp>
      <p:sp>
        <p:nvSpPr>
          <p:cNvPr id="3" name="Marcador de contenido 2"/>
          <p:cNvSpPr>
            <a:spLocks noGrp="1"/>
          </p:cNvSpPr>
          <p:nvPr>
            <p:ph idx="1"/>
          </p:nvPr>
        </p:nvSpPr>
        <p:spPr/>
        <p:txBody>
          <a:bodyPr/>
          <a:lstStyle/>
          <a:p>
            <a:r>
              <a:rPr lang="es-ES" dirty="0"/>
              <a:t>1.	Probablemente la más sencilla: Basta con añadir alguna(s) condición(es) al modelo. De hecho, cuanto más complejo sea el modelo, cuanto más numerosas sean las condiciones, menos probabilidades habrá de que se produzcan contradicciones, ya que cada condición añadida constituye una posible fuente adicional de diferenciación entre los casos. Por supuesto, esta estrategia no debe seguirse a la ligera, sino que debe ser prudente y estar teóricamente justificada</a:t>
            </a:r>
            <a:endParaRPr lang="en-US" dirty="0"/>
          </a:p>
        </p:txBody>
      </p:sp>
    </p:spTree>
    <p:extLst>
      <p:ext uri="{BB962C8B-B14F-4D97-AF65-F5344CB8AC3E}">
        <p14:creationId xmlns:p14="http://schemas.microsoft.com/office/powerpoint/2010/main" val="501715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Importante "Buenas </a:t>
            </a:r>
            <a:r>
              <a:rPr lang="es-ES" dirty="0"/>
              <a:t>prácticas" (5): Cómo resolver Configuraciones Contradictorias".</a:t>
            </a:r>
            <a:endParaRPr lang="en-US" dirty="0"/>
          </a:p>
        </p:txBody>
      </p:sp>
      <p:sp>
        <p:nvSpPr>
          <p:cNvPr id="3" name="Marcador de contenido 2"/>
          <p:cNvSpPr>
            <a:spLocks noGrp="1"/>
          </p:cNvSpPr>
          <p:nvPr>
            <p:ph idx="1"/>
          </p:nvPr>
        </p:nvSpPr>
        <p:spPr/>
        <p:txBody>
          <a:bodyPr/>
          <a:lstStyle/>
          <a:p>
            <a:r>
              <a:rPr lang="es-ES" dirty="0">
                <a:effectLst/>
              </a:rPr>
              <a:t>2. Eliminar una o más condiciones del modelo y sustituirlas por otras.</a:t>
            </a:r>
            <a:endParaRPr lang="en-US" dirty="0">
              <a:effectLst/>
            </a:endParaRPr>
          </a:p>
          <a:p>
            <a:r>
              <a:rPr lang="es-ES" dirty="0" smtClean="0">
                <a:effectLst/>
              </a:rPr>
              <a:t>3. Reexamine </a:t>
            </a:r>
            <a:r>
              <a:rPr lang="es-ES" dirty="0">
                <a:effectLst/>
              </a:rPr>
              <a:t>la forma en que se </a:t>
            </a:r>
            <a:r>
              <a:rPr lang="es-ES" dirty="0" err="1">
                <a:effectLst/>
              </a:rPr>
              <a:t>operativizan</a:t>
            </a:r>
            <a:r>
              <a:rPr lang="es-ES" dirty="0">
                <a:effectLst/>
              </a:rPr>
              <a:t> las distintas condiciones incluidas en el modelo. Por ejemplo, puede que el umbral de </a:t>
            </a:r>
            <a:r>
              <a:rPr lang="es-ES" dirty="0" err="1">
                <a:effectLst/>
              </a:rPr>
              <a:t>dicotomización</a:t>
            </a:r>
            <a:r>
              <a:rPr lang="es-ES" dirty="0">
                <a:effectLst/>
              </a:rPr>
              <a:t> de una determinada condición sea el origen de la contradicción entre dos casos. Ajustando el umbral, puede ser posible resolver la contradicción. Otra posibilidad es que la contradicción se deba a problemas de calidad de los datos, en cuyo caso se podrían recopilar datos complementarios o revisados, opción que requiere más trabajo, pero que es muy recomendable desde una perspectiva orientada a los casos</a:t>
            </a:r>
            <a:endParaRPr lang="en-US" dirty="0"/>
          </a:p>
        </p:txBody>
      </p:sp>
    </p:spTree>
    <p:extLst>
      <p:ext uri="{BB962C8B-B14F-4D97-AF65-F5344CB8AC3E}">
        <p14:creationId xmlns:p14="http://schemas.microsoft.com/office/powerpoint/2010/main" val="29681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Importante "Buenas </a:t>
            </a:r>
            <a:r>
              <a:rPr lang="es-ES" dirty="0"/>
              <a:t>prácticas" (5): Cómo resolver Configuraciones Contradictorias".</a:t>
            </a:r>
            <a:endParaRPr lang="en-US" dirty="0"/>
          </a:p>
        </p:txBody>
      </p:sp>
      <p:sp>
        <p:nvSpPr>
          <p:cNvPr id="3" name="Marcador de contenido 2"/>
          <p:cNvSpPr>
            <a:spLocks noGrp="1"/>
          </p:cNvSpPr>
          <p:nvPr>
            <p:ph idx="1"/>
          </p:nvPr>
        </p:nvSpPr>
        <p:spPr/>
        <p:txBody>
          <a:bodyPr/>
          <a:lstStyle/>
          <a:p>
            <a:r>
              <a:rPr lang="es-ES" dirty="0">
                <a:effectLst/>
              </a:rPr>
              <a:t>4. Reconsidere el resultado de la variable misma Esta estrategia suele pasarse por alto. Si el resultado se ha definido de forma demasiado amplia, es lógico que se produzcan contradicciones. Por ejemplo, </a:t>
            </a:r>
            <a:r>
              <a:rPr lang="es-ES" dirty="0" err="1">
                <a:effectLst/>
              </a:rPr>
              <a:t>Rihoux</a:t>
            </a:r>
            <a:r>
              <a:rPr lang="es-ES" dirty="0">
                <a:effectLst/>
              </a:rPr>
              <a:t> (2001) se dio cuenta, durante algunos análisis exploratorios del ACCC, de que su variable de resultado inicial -un cambio organizativo importante en un partido político determinado- podía descomponerse en dos subtipos opuestos: adaptación organizativa y radicalización organizativa. Al centrar el resultado únicamente en la adaptación organizativa, pudo resolver muchas configuraciones contradictorias.</a:t>
            </a:r>
            <a:endParaRPr lang="en-US" dirty="0">
              <a:effectLst/>
            </a:endParaRPr>
          </a:p>
        </p:txBody>
      </p:sp>
    </p:spTree>
    <p:extLst>
      <p:ext uri="{BB962C8B-B14F-4D97-AF65-F5344CB8AC3E}">
        <p14:creationId xmlns:p14="http://schemas.microsoft.com/office/powerpoint/2010/main" val="3070578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Importante "Buenas </a:t>
            </a:r>
            <a:r>
              <a:rPr lang="es-ES" dirty="0"/>
              <a:t>prácticas" (5): Cómo resolver Configuraciones Contradictorias".</a:t>
            </a:r>
            <a:endParaRPr lang="en-US" dirty="0"/>
          </a:p>
        </p:txBody>
      </p:sp>
      <p:sp>
        <p:nvSpPr>
          <p:cNvPr id="3" name="Marcador de contenido 2"/>
          <p:cNvSpPr>
            <a:spLocks noGrp="1"/>
          </p:cNvSpPr>
          <p:nvPr>
            <p:ph idx="1"/>
          </p:nvPr>
        </p:nvSpPr>
        <p:spPr/>
        <p:txBody>
          <a:bodyPr/>
          <a:lstStyle/>
          <a:p>
            <a:r>
              <a:rPr lang="es-ES" dirty="0">
                <a:effectLst/>
              </a:rPr>
              <a:t>5.	Reexaminar, de forma más cualitativa y "espesa", los casos implicados en cada configuración contradictoria específica. ¿Qué se ha pasado por alto? ¿Qué podría diferenciar esos casos, que no se haya tenido en cuenta, ya sea en el modelo o en la forma en que se han </a:t>
            </a:r>
            <a:r>
              <a:rPr lang="es-ES" dirty="0" err="1">
                <a:effectLst/>
              </a:rPr>
              <a:t>operacionalizado</a:t>
            </a:r>
            <a:r>
              <a:rPr lang="es-ES" dirty="0">
                <a:effectLst/>
              </a:rPr>
              <a:t> las condiciones o el resultado?</a:t>
            </a:r>
            <a:endParaRPr lang="en-US" dirty="0">
              <a:effectLst/>
            </a:endParaRPr>
          </a:p>
          <a:p>
            <a:r>
              <a:rPr lang="es-ES" dirty="0">
                <a:effectLst/>
              </a:rPr>
              <a:t>6.	Reconsidere si todos los casos forman parte realmente de la misma población (véase la selección de casos, p. 20). Por ejemplo, si es un caso "límite" el que está creando la contradicción, quizás este caso debería excluirse del análisis.</a:t>
            </a:r>
            <a:endParaRPr lang="en-US" dirty="0">
              <a:effectLst/>
            </a:endParaRPr>
          </a:p>
        </p:txBody>
      </p:sp>
    </p:spTree>
    <p:extLst>
      <p:ext uri="{BB962C8B-B14F-4D97-AF65-F5344CB8AC3E}">
        <p14:creationId xmlns:p14="http://schemas.microsoft.com/office/powerpoint/2010/main" val="1858231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dirty="0"/>
              <a:t>George Boole, matemático y lógico británico del siglo XIX, fue el primero en desarrollar un álgebra adecuada para variables con sólo dos valores posibles, como las proposiciones que son verdaderas o falsas (Boole, 1847; 1958 [1854]). Siguiendo las intuiciones de Leibniz un siglo antes que él, Boole es el originador de la lógica matemática que nos permite "sustituir el razonamiento verbal por un auténtico cálculo simbólico" (</a:t>
            </a:r>
            <a:r>
              <a:rPr lang="es-ES" dirty="0" err="1"/>
              <a:t>Diagne</a:t>
            </a:r>
            <a:r>
              <a:rPr lang="es-ES" dirty="0"/>
              <a:t>, 1989, p. 8).</a:t>
            </a:r>
            <a:endParaRPr lang="en-US" dirty="0"/>
          </a:p>
        </p:txBody>
      </p:sp>
    </p:spTree>
    <p:extLst>
      <p:ext uri="{BB962C8B-B14F-4D97-AF65-F5344CB8AC3E}">
        <p14:creationId xmlns:p14="http://schemas.microsoft.com/office/powerpoint/2010/main" val="330755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Importante "Buenas </a:t>
            </a:r>
            <a:r>
              <a:rPr lang="es-ES" dirty="0"/>
              <a:t>prácticas" (5): Cómo resolver Configuraciones Contradictorias".</a:t>
            </a:r>
            <a:endParaRPr lang="en-US" dirty="0"/>
          </a:p>
        </p:txBody>
      </p:sp>
      <p:sp>
        <p:nvSpPr>
          <p:cNvPr id="3" name="Marcador de contenido 2"/>
          <p:cNvSpPr>
            <a:spLocks noGrp="1"/>
          </p:cNvSpPr>
          <p:nvPr>
            <p:ph idx="1"/>
          </p:nvPr>
        </p:nvSpPr>
        <p:spPr>
          <a:xfrm>
            <a:off x="1141413" y="2666999"/>
            <a:ext cx="9905998" cy="3929744"/>
          </a:xfrm>
        </p:spPr>
        <p:txBody>
          <a:bodyPr>
            <a:normAutofit/>
          </a:bodyPr>
          <a:lstStyle/>
          <a:p>
            <a:r>
              <a:rPr lang="es-ES" dirty="0">
                <a:effectLst/>
              </a:rPr>
              <a:t>7.	Recodifique todas las configuraciones contradictorias como ´0  en el valor del resultado. Esta solución, sugerida por </a:t>
            </a:r>
            <a:r>
              <a:rPr lang="es-ES" dirty="0" err="1">
                <a:effectLst/>
              </a:rPr>
              <a:t>Ragin</a:t>
            </a:r>
            <a:r>
              <a:rPr lang="es-ES" dirty="0">
                <a:effectLst/>
              </a:rPr>
              <a:t> (1987), trata las configuraciones contradictorias como "poco claras" y, por tanto, decide aceptar menos configuraciones </a:t>
            </a:r>
            <a:r>
              <a:rPr lang="es-ES" dirty="0" err="1">
                <a:effectLst/>
              </a:rPr>
              <a:t>minimizables</a:t>
            </a:r>
            <a:r>
              <a:rPr lang="es-ES" dirty="0">
                <a:effectLst/>
              </a:rPr>
              <a:t> a cambio de una mayor coherencia en la relación casos/resultados.</a:t>
            </a:r>
            <a:endParaRPr lang="en-US" dirty="0">
              <a:effectLst/>
            </a:endParaRPr>
          </a:p>
          <a:p>
            <a:r>
              <a:rPr lang="es-ES" dirty="0">
                <a:effectLst/>
              </a:rPr>
              <a:t>8.	Utilizar criterios de frecuencia para "orientar" "el resultado". Consideremos una configuración contradictoria que implica nueve casos. Si, por ejemplo, conduce a un resultado [1] en ocho casos y a un resultado [0] en un solo caso, se podría considerar que gana el "camino recorrido con más frecuencia", por lo que se consideraría que el resultado tiene un valor [1] en los nueve casos. Tenga en cuenta, sin embargo, que esta estrategia más probabilística es discutible desde una perspectiva "orientada a los casos".</a:t>
            </a:r>
            <a:endParaRPr lang="en-US" dirty="0">
              <a:effectLst/>
            </a:endParaRPr>
          </a:p>
        </p:txBody>
      </p:sp>
    </p:spTree>
    <p:extLst>
      <p:ext uri="{BB962C8B-B14F-4D97-AF65-F5344CB8AC3E}">
        <p14:creationId xmlns:p14="http://schemas.microsoft.com/office/powerpoint/2010/main" val="2043415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dirty="0"/>
              <a:t>Por supuesto, la(s) estrategia(s) elegida(s) debe(n) estar justificada(s) por razones empíricas (conocimiento basado en casos) y/o teóricas, y no ser el resultado de una "manipulación" oportunista:'</a:t>
            </a:r>
            <a:endParaRPr lang="en-US" dirty="0"/>
          </a:p>
        </p:txBody>
      </p:sp>
    </p:spTree>
    <p:extLst>
      <p:ext uri="{BB962C8B-B14F-4D97-AF65-F5344CB8AC3E}">
        <p14:creationId xmlns:p14="http://schemas.microsoft.com/office/powerpoint/2010/main" val="338278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ES" dirty="0"/>
              <a:t>Cuadro 3.5 Indicadores de </a:t>
            </a:r>
            <a:r>
              <a:rPr lang="es-ES" dirty="0" err="1"/>
              <a:t>Lipset</a:t>
            </a:r>
            <a:r>
              <a:rPr lang="es-ES" dirty="0"/>
              <a:t>, datos brutos, más una quinta condición</a:t>
            </a:r>
            <a:endParaRPr lang="en-US"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394408248"/>
              </p:ext>
            </p:extLst>
          </p:nvPr>
        </p:nvGraphicFramePr>
        <p:xfrm>
          <a:off x="4937760" y="509449"/>
          <a:ext cx="6714309" cy="6201117"/>
        </p:xfrm>
        <a:graphic>
          <a:graphicData uri="http://schemas.openxmlformats.org/drawingml/2006/table">
            <a:tbl>
              <a:tblPr firstRow="1" firstCol="1" bandRow="1">
                <a:tableStyleId>{5C22544A-7EE6-4342-B048-85BDC9FD1C3A}</a:tableStyleId>
              </a:tblPr>
              <a:tblGrid>
                <a:gridCol w="868378">
                  <a:extLst>
                    <a:ext uri="{9D8B030D-6E8A-4147-A177-3AD203B41FA5}">
                      <a16:colId xmlns:a16="http://schemas.microsoft.com/office/drawing/2014/main" val="351525416"/>
                    </a:ext>
                  </a:extLst>
                </a:gridCol>
                <a:gridCol w="923326">
                  <a:extLst>
                    <a:ext uri="{9D8B030D-6E8A-4147-A177-3AD203B41FA5}">
                      <a16:colId xmlns:a16="http://schemas.microsoft.com/office/drawing/2014/main" val="2413316978"/>
                    </a:ext>
                  </a:extLst>
                </a:gridCol>
                <a:gridCol w="1054768">
                  <a:extLst>
                    <a:ext uri="{9D8B030D-6E8A-4147-A177-3AD203B41FA5}">
                      <a16:colId xmlns:a16="http://schemas.microsoft.com/office/drawing/2014/main" val="1827023712"/>
                    </a:ext>
                  </a:extLst>
                </a:gridCol>
                <a:gridCol w="1059076">
                  <a:extLst>
                    <a:ext uri="{9D8B030D-6E8A-4147-A177-3AD203B41FA5}">
                      <a16:colId xmlns:a16="http://schemas.microsoft.com/office/drawing/2014/main" val="1128270794"/>
                    </a:ext>
                  </a:extLst>
                </a:gridCol>
                <a:gridCol w="841443">
                  <a:extLst>
                    <a:ext uri="{9D8B030D-6E8A-4147-A177-3AD203B41FA5}">
                      <a16:colId xmlns:a16="http://schemas.microsoft.com/office/drawing/2014/main" val="3668544133"/>
                    </a:ext>
                  </a:extLst>
                </a:gridCol>
                <a:gridCol w="950260">
                  <a:extLst>
                    <a:ext uri="{9D8B030D-6E8A-4147-A177-3AD203B41FA5}">
                      <a16:colId xmlns:a16="http://schemas.microsoft.com/office/drawing/2014/main" val="1928054463"/>
                    </a:ext>
                  </a:extLst>
                </a:gridCol>
                <a:gridCol w="1017058">
                  <a:extLst>
                    <a:ext uri="{9D8B030D-6E8A-4147-A177-3AD203B41FA5}">
                      <a16:colId xmlns:a16="http://schemas.microsoft.com/office/drawing/2014/main" val="3580636232"/>
                    </a:ext>
                  </a:extLst>
                </a:gridCol>
              </a:tblGrid>
              <a:tr h="374860">
                <a:tc>
                  <a:txBody>
                    <a:bodyPr/>
                    <a:lstStyle/>
                    <a:p>
                      <a:pPr marL="86995">
                        <a:lnSpc>
                          <a:spcPct val="107000"/>
                        </a:lnSpc>
                        <a:spcAft>
                          <a:spcPts val="800"/>
                        </a:spcAft>
                      </a:pPr>
                      <a:r>
                        <a:rPr lang="en-US" sz="1600">
                          <a:effectLst/>
                        </a:rPr>
                        <a:t>CASEIN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GNPCAP</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URBANIZA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LITERACY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INDLAB</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GOVSTAB</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SURVIVAL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82366755"/>
                  </a:ext>
                </a:extLst>
              </a:tr>
              <a:tr h="315671">
                <a:tc>
                  <a:txBody>
                    <a:bodyPr/>
                    <a:lstStyle/>
                    <a:p>
                      <a:pPr marL="86995">
                        <a:lnSpc>
                          <a:spcPct val="107000"/>
                        </a:lnSpc>
                        <a:spcAft>
                          <a:spcPts val="800"/>
                        </a:spcAft>
                      </a:pPr>
                      <a:r>
                        <a:rPr lang="en-US" sz="1600">
                          <a:effectLst/>
                        </a:rPr>
                        <a:t>AUS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99390">
                        <a:lnSpc>
                          <a:spcPct val="107000"/>
                        </a:lnSpc>
                        <a:spcAft>
                          <a:spcPts val="800"/>
                        </a:spcAft>
                      </a:pPr>
                      <a:r>
                        <a:rPr lang="en-US" sz="1600">
                          <a:effectLst/>
                        </a:rPr>
                        <a:t>720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5600" algn="dec"/>
                        </a:tabLst>
                      </a:pPr>
                      <a:r>
                        <a:rPr lang="en-US" sz="1600" dirty="0">
                          <a:effectLst/>
                        </a:rPr>
                        <a:t>33.4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6380" algn="ctr">
                        <a:lnSpc>
                          <a:spcPct val="107000"/>
                        </a:lnSpc>
                        <a:spcAft>
                          <a:spcPts val="800"/>
                        </a:spcAft>
                      </a:pPr>
                      <a:r>
                        <a:rPr lang="en-US" sz="1600">
                          <a:effectLst/>
                        </a:rPr>
                        <a:t>98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280035" algn="dec"/>
                        </a:tabLst>
                      </a:pPr>
                      <a:r>
                        <a:rPr lang="en-US" sz="1600">
                          <a:effectLst/>
                        </a:rPr>
                        <a:t>33.4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73355" algn="r">
                        <a:lnSpc>
                          <a:spcPct val="107000"/>
                        </a:lnSpc>
                        <a:spcAft>
                          <a:spcPts val="800"/>
                        </a:spcAft>
                      </a:pPr>
                      <a:r>
                        <a:rPr lang="en-US" sz="1600">
                          <a:effectLst/>
                        </a:rPr>
                        <a:t>10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06813620"/>
                  </a:ext>
                </a:extLst>
              </a:tr>
              <a:tr h="313878">
                <a:tc>
                  <a:txBody>
                    <a:bodyPr/>
                    <a:lstStyle/>
                    <a:p>
                      <a:pPr marL="86995">
                        <a:lnSpc>
                          <a:spcPct val="107000"/>
                        </a:lnSpc>
                        <a:spcAft>
                          <a:spcPts val="800"/>
                        </a:spcAft>
                      </a:pPr>
                      <a:r>
                        <a:rPr lang="en-US" sz="1600">
                          <a:effectLst/>
                        </a:rPr>
                        <a:t>BEL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99390">
                        <a:lnSpc>
                          <a:spcPct val="107000"/>
                        </a:lnSpc>
                        <a:spcAft>
                          <a:spcPts val="800"/>
                        </a:spcAft>
                      </a:pPr>
                      <a:r>
                        <a:rPr lang="en-US" sz="1600">
                          <a:effectLst/>
                        </a:rPr>
                        <a:t>1098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5600" algn="dec"/>
                        </a:tabLst>
                      </a:pPr>
                      <a:r>
                        <a:rPr lang="en-US" sz="1600" dirty="0">
                          <a:effectLst/>
                        </a:rPr>
                        <a:t>60.5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4965" algn="dec"/>
                        </a:tabLst>
                      </a:pPr>
                      <a:r>
                        <a:rPr lang="en-US" sz="1600">
                          <a:effectLst/>
                        </a:rPr>
                        <a:t>94.4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280035" algn="dec"/>
                        </a:tabLst>
                      </a:pPr>
                      <a:r>
                        <a:rPr lang="en-US" sz="1600">
                          <a:effectLst/>
                        </a:rPr>
                        <a:t>48.9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73355" algn="r">
                        <a:lnSpc>
                          <a:spcPct val="107000"/>
                        </a:lnSpc>
                        <a:spcAft>
                          <a:spcPts val="800"/>
                        </a:spcAft>
                      </a:pPr>
                      <a:r>
                        <a:rPr lang="en-US" sz="1600">
                          <a:effectLst/>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51576087"/>
                  </a:ext>
                </a:extLst>
              </a:tr>
              <a:tr h="312981">
                <a:tc>
                  <a:txBody>
                    <a:bodyPr/>
                    <a:lstStyle/>
                    <a:p>
                      <a:pPr marL="86995">
                        <a:lnSpc>
                          <a:spcPct val="107000"/>
                        </a:lnSpc>
                        <a:spcAft>
                          <a:spcPts val="800"/>
                        </a:spcAft>
                      </a:pPr>
                      <a:r>
                        <a:rPr lang="en-US" sz="1600">
                          <a:effectLst/>
                        </a:rPr>
                        <a:t>CZE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99390">
                        <a:lnSpc>
                          <a:spcPct val="107000"/>
                        </a:lnSpc>
                        <a:spcAft>
                          <a:spcPts val="800"/>
                        </a:spcAft>
                      </a:pPr>
                      <a:r>
                        <a:rPr lang="en-US" sz="1600">
                          <a:effectLst/>
                        </a:rPr>
                        <a:t>586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ctr">
                        <a:lnSpc>
                          <a:spcPct val="107000"/>
                        </a:lnSpc>
                        <a:spcAft>
                          <a:spcPts val="800"/>
                        </a:spcAft>
                      </a:pPr>
                      <a:r>
                        <a:rPr lang="en-US" sz="1600" dirty="0">
                          <a:effectLst/>
                        </a:rPr>
                        <a:t>69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4965" algn="dec"/>
                        </a:tabLst>
                      </a:pPr>
                      <a:r>
                        <a:rPr lang="en-US" sz="1600">
                          <a:effectLst/>
                        </a:rPr>
                        <a:t>95.9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280035" algn="dec"/>
                        </a:tabLst>
                      </a:pPr>
                      <a:r>
                        <a:rPr lang="en-US" sz="1600">
                          <a:effectLst/>
                        </a:rPr>
                        <a:t>37.4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30505" algn="r">
                        <a:lnSpc>
                          <a:spcPct val="107000"/>
                        </a:lnSpc>
                        <a:spcAft>
                          <a:spcPts val="800"/>
                        </a:spcAft>
                      </a:pPr>
                      <a:r>
                        <a:rPr lang="en-US" sz="1600">
                          <a:effectLst/>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27041597"/>
                  </a:ext>
                </a:extLst>
              </a:tr>
              <a:tr h="312981">
                <a:tc>
                  <a:txBody>
                    <a:bodyPr/>
                    <a:lstStyle/>
                    <a:p>
                      <a:pPr marL="86995">
                        <a:lnSpc>
                          <a:spcPct val="107000"/>
                        </a:lnSpc>
                        <a:spcAft>
                          <a:spcPts val="800"/>
                        </a:spcAft>
                      </a:pPr>
                      <a:r>
                        <a:rPr lang="en-US" sz="1600">
                          <a:effectLst/>
                        </a:rPr>
                        <a:t>EST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99390">
                        <a:lnSpc>
                          <a:spcPct val="107000"/>
                        </a:lnSpc>
                        <a:spcAft>
                          <a:spcPts val="800"/>
                        </a:spcAft>
                      </a:pPr>
                      <a:r>
                        <a:rPr lang="en-US" sz="1600">
                          <a:effectLst/>
                        </a:rPr>
                        <a:t>468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5600" algn="dec"/>
                        </a:tabLst>
                      </a:pPr>
                      <a:r>
                        <a:rPr lang="en-US" sz="1600" dirty="0">
                          <a:effectLst/>
                        </a:rPr>
                        <a:t>28.5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6380" algn="ctr">
                        <a:lnSpc>
                          <a:spcPct val="107000"/>
                        </a:lnSpc>
                        <a:spcAft>
                          <a:spcPts val="800"/>
                        </a:spcAft>
                      </a:pPr>
                      <a:r>
                        <a:rPr lang="en-US" sz="1600">
                          <a:effectLst/>
                        </a:rPr>
                        <a:t>95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42240" algn="ctr">
                        <a:lnSpc>
                          <a:spcPct val="107000"/>
                        </a:lnSpc>
                        <a:spcAft>
                          <a:spcPts val="800"/>
                        </a:spcAft>
                      </a:pPr>
                      <a:r>
                        <a:rPr lang="en-US" sz="1600">
                          <a:effectLst/>
                        </a:rPr>
                        <a:t>14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30505" algn="r">
                        <a:lnSpc>
                          <a:spcPct val="107000"/>
                        </a:lnSpc>
                        <a:spcAft>
                          <a:spcPts val="800"/>
                        </a:spcAft>
                      </a:pPr>
                      <a:r>
                        <a:rPr lang="en-US" sz="1600">
                          <a:effectLst/>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4579744"/>
                  </a:ext>
                </a:extLst>
              </a:tr>
              <a:tr h="310291">
                <a:tc>
                  <a:txBody>
                    <a:bodyPr/>
                    <a:lstStyle/>
                    <a:p>
                      <a:pPr marL="86995">
                        <a:lnSpc>
                          <a:spcPct val="107000"/>
                        </a:lnSpc>
                        <a:spcAft>
                          <a:spcPts val="800"/>
                        </a:spcAft>
                      </a:pPr>
                      <a:r>
                        <a:rPr lang="en-US" sz="1600">
                          <a:effectLst/>
                        </a:rPr>
                        <a:t>FIN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99390">
                        <a:lnSpc>
                          <a:spcPct val="107000"/>
                        </a:lnSpc>
                        <a:spcAft>
                          <a:spcPts val="800"/>
                        </a:spcAft>
                      </a:pPr>
                      <a:r>
                        <a:rPr lang="en-US" sz="1600">
                          <a:effectLst/>
                        </a:rPr>
                        <a:t>590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ctr">
                        <a:lnSpc>
                          <a:spcPct val="107000"/>
                        </a:lnSpc>
                        <a:spcAft>
                          <a:spcPts val="800"/>
                        </a:spcAft>
                      </a:pPr>
                      <a:r>
                        <a:rPr lang="en-US" sz="1600" dirty="0">
                          <a:effectLst/>
                        </a:rPr>
                        <a:t>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4965" algn="dec"/>
                        </a:tabLst>
                      </a:pPr>
                      <a:r>
                        <a:rPr lang="en-US" sz="1600">
                          <a:effectLst/>
                        </a:rPr>
                        <a:t>99.1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42240" algn="ctr">
                        <a:lnSpc>
                          <a:spcPct val="107000"/>
                        </a:lnSpc>
                        <a:spcAft>
                          <a:spcPts val="800"/>
                        </a:spcAft>
                      </a:pPr>
                      <a:r>
                        <a:rPr lang="en-US" sz="1600">
                          <a:effectLst/>
                        </a:rPr>
                        <a:t>22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30505" algn="r">
                        <a:lnSpc>
                          <a:spcPct val="107000"/>
                        </a:lnSpc>
                        <a:spcAft>
                          <a:spcPts val="800"/>
                        </a:spcAft>
                      </a:pPr>
                      <a:r>
                        <a:rPr lang="en-US" sz="1600">
                          <a:effectLst/>
                        </a:rPr>
                        <a:t>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a:effectLst/>
                        </a:rPr>
                        <a:t>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96693229"/>
                  </a:ext>
                </a:extLst>
              </a:tr>
              <a:tr h="312981">
                <a:tc>
                  <a:txBody>
                    <a:bodyPr/>
                    <a:lstStyle/>
                    <a:p>
                      <a:pPr marL="86995">
                        <a:lnSpc>
                          <a:spcPct val="107000"/>
                        </a:lnSpc>
                        <a:spcAft>
                          <a:spcPts val="800"/>
                        </a:spcAft>
                      </a:pPr>
                      <a:r>
                        <a:rPr lang="en-US" sz="1600">
                          <a:effectLst/>
                        </a:rPr>
                        <a:t>FRA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99390">
                        <a:lnSpc>
                          <a:spcPct val="107000"/>
                        </a:lnSpc>
                        <a:spcAft>
                          <a:spcPts val="800"/>
                        </a:spcAft>
                      </a:pPr>
                      <a:r>
                        <a:rPr lang="en-US" sz="1600">
                          <a:effectLst/>
                        </a:rPr>
                        <a:t>983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5600" algn="dec"/>
                        </a:tabLst>
                      </a:pPr>
                      <a:r>
                        <a:rPr lang="en-US" sz="1600" dirty="0">
                          <a:effectLst/>
                        </a:rPr>
                        <a:t>21.2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4965" algn="dec"/>
                        </a:tabLst>
                      </a:pPr>
                      <a:r>
                        <a:rPr lang="en-US" sz="1600">
                          <a:effectLst/>
                        </a:rPr>
                        <a:t>96.2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280035" algn="dec"/>
                        </a:tabLst>
                      </a:pPr>
                      <a:r>
                        <a:rPr lang="en-US" sz="1600">
                          <a:effectLst/>
                        </a:rPr>
                        <a:t>34.8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30505" algn="r">
                        <a:lnSpc>
                          <a:spcPct val="107000"/>
                        </a:lnSpc>
                        <a:spcAft>
                          <a:spcPts val="800"/>
                        </a:spcAft>
                      </a:pPr>
                      <a:r>
                        <a:rPr lang="en-US" sz="1600">
                          <a:effectLst/>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95282179"/>
                  </a:ext>
                </a:extLst>
              </a:tr>
              <a:tr h="312981">
                <a:tc>
                  <a:txBody>
                    <a:bodyPr/>
                    <a:lstStyle/>
                    <a:p>
                      <a:pPr marL="86995">
                        <a:lnSpc>
                          <a:spcPct val="107000"/>
                        </a:lnSpc>
                        <a:spcAft>
                          <a:spcPts val="800"/>
                        </a:spcAft>
                      </a:pPr>
                      <a:r>
                        <a:rPr lang="en-US" sz="1600">
                          <a:effectLst/>
                        </a:rPr>
                        <a:t>GER</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99390">
                        <a:lnSpc>
                          <a:spcPct val="107000"/>
                        </a:lnSpc>
                        <a:spcAft>
                          <a:spcPts val="800"/>
                        </a:spcAft>
                      </a:pPr>
                      <a:r>
                        <a:rPr lang="en-US" sz="1600">
                          <a:effectLst/>
                        </a:rPr>
                        <a:t>795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5600" algn="dec"/>
                        </a:tabLst>
                      </a:pPr>
                      <a:r>
                        <a:rPr lang="en-US" sz="1600" dirty="0">
                          <a:effectLst/>
                        </a:rPr>
                        <a:t>56.5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6380" algn="ctr">
                        <a:lnSpc>
                          <a:spcPct val="107000"/>
                        </a:lnSpc>
                        <a:spcAft>
                          <a:spcPts val="800"/>
                        </a:spcAft>
                      </a:pPr>
                      <a:r>
                        <a:rPr lang="en-US" sz="1600">
                          <a:effectLst/>
                        </a:rPr>
                        <a:t>98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280035" algn="dec"/>
                        </a:tabLst>
                      </a:pPr>
                      <a:r>
                        <a:rPr lang="en-US" sz="1600">
                          <a:effectLst/>
                        </a:rPr>
                        <a:t>40.4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30505" algn="r">
                        <a:lnSpc>
                          <a:spcPct val="107000"/>
                        </a:lnSpc>
                        <a:spcAft>
                          <a:spcPts val="800"/>
                        </a:spcAft>
                      </a:pPr>
                      <a:r>
                        <a:rPr lang="en-US" sz="1600">
                          <a:effectLst/>
                        </a:rPr>
                        <a:t>11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4025570"/>
                  </a:ext>
                </a:extLst>
              </a:tr>
              <a:tr h="316569">
                <a:tc>
                  <a:txBody>
                    <a:bodyPr/>
                    <a:lstStyle/>
                    <a:p>
                      <a:pPr marL="86995">
                        <a:lnSpc>
                          <a:spcPct val="107000"/>
                        </a:lnSpc>
                        <a:spcAft>
                          <a:spcPts val="800"/>
                        </a:spcAft>
                      </a:pPr>
                      <a:r>
                        <a:rPr lang="en-US" sz="1600">
                          <a:effectLst/>
                        </a:rPr>
                        <a:t>GRE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99390">
                        <a:lnSpc>
                          <a:spcPct val="107000"/>
                        </a:lnSpc>
                        <a:spcAft>
                          <a:spcPts val="800"/>
                        </a:spcAft>
                      </a:pPr>
                      <a:r>
                        <a:rPr lang="en-US" sz="1600">
                          <a:effectLst/>
                        </a:rPr>
                        <a:t>390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5600" algn="dec"/>
                        </a:tabLst>
                      </a:pPr>
                      <a:r>
                        <a:rPr lang="en-US" sz="1600">
                          <a:effectLst/>
                        </a:rPr>
                        <a:t>31.1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4965" algn="dec"/>
                        </a:tabLst>
                      </a:pPr>
                      <a:r>
                        <a:rPr lang="en-US" sz="1600">
                          <a:effectLst/>
                        </a:rPr>
                        <a:t>59.2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280035" algn="dec"/>
                        </a:tabLst>
                      </a:pPr>
                      <a:r>
                        <a:rPr lang="en-US" sz="1600">
                          <a:effectLst/>
                        </a:rPr>
                        <a:t>28.1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30505" algn="r">
                        <a:lnSpc>
                          <a:spcPct val="107000"/>
                        </a:lnSpc>
                        <a:spcAft>
                          <a:spcPts val="800"/>
                        </a:spcAft>
                      </a:pPr>
                      <a:r>
                        <a:rPr lang="en-US" sz="1600">
                          <a:effectLst/>
                        </a:rPr>
                        <a:t>10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78781979"/>
                  </a:ext>
                </a:extLst>
              </a:tr>
              <a:tr h="312981">
                <a:tc>
                  <a:txBody>
                    <a:bodyPr/>
                    <a:lstStyle/>
                    <a:p>
                      <a:pPr marL="86995">
                        <a:lnSpc>
                          <a:spcPct val="107000"/>
                        </a:lnSpc>
                        <a:spcAft>
                          <a:spcPts val="800"/>
                        </a:spcAft>
                      </a:pPr>
                      <a:r>
                        <a:rPr lang="en-US" sz="1600">
                          <a:effectLst/>
                        </a:rPr>
                        <a:t>HUN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99390">
                        <a:lnSpc>
                          <a:spcPct val="107000"/>
                        </a:lnSpc>
                        <a:spcAft>
                          <a:spcPts val="800"/>
                        </a:spcAft>
                      </a:pPr>
                      <a:r>
                        <a:rPr lang="en-US" sz="1600">
                          <a:effectLst/>
                        </a:rPr>
                        <a:t>424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5600" algn="dec"/>
                        </a:tabLst>
                      </a:pPr>
                      <a:r>
                        <a:rPr lang="en-US" sz="1600" dirty="0">
                          <a:effectLst/>
                        </a:rPr>
                        <a:t>36.3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6380" algn="ctr">
                        <a:lnSpc>
                          <a:spcPct val="107000"/>
                        </a:lnSpc>
                        <a:spcAft>
                          <a:spcPts val="800"/>
                        </a:spcAft>
                      </a:pPr>
                      <a:r>
                        <a:rPr lang="en-US" sz="1600">
                          <a:effectLst/>
                        </a:rPr>
                        <a:t>85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280035" algn="dec"/>
                        </a:tabLst>
                      </a:pPr>
                      <a:r>
                        <a:rPr lang="en-US" sz="1600">
                          <a:effectLst/>
                        </a:rPr>
                        <a:t>21.6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30505" algn="r">
                        <a:lnSpc>
                          <a:spcPct val="107000"/>
                        </a:lnSpc>
                        <a:spcAft>
                          <a:spcPts val="800"/>
                        </a:spcAft>
                      </a:pPr>
                      <a:r>
                        <a:rPr lang="en-US" sz="1600">
                          <a:effectLst/>
                        </a:rPr>
                        <a:t>13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30866741"/>
                  </a:ext>
                </a:extLst>
              </a:tr>
              <a:tr h="316569">
                <a:tc>
                  <a:txBody>
                    <a:bodyPr/>
                    <a:lstStyle/>
                    <a:p>
                      <a:pPr marL="86995">
                        <a:lnSpc>
                          <a:spcPct val="107000"/>
                        </a:lnSpc>
                        <a:spcAft>
                          <a:spcPts val="800"/>
                        </a:spcAft>
                      </a:pPr>
                      <a:r>
                        <a:rPr lang="en-US" sz="1600">
                          <a:effectLst/>
                        </a:rPr>
                        <a:t>IRE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99390">
                        <a:lnSpc>
                          <a:spcPct val="107000"/>
                        </a:lnSpc>
                        <a:spcAft>
                          <a:spcPts val="800"/>
                        </a:spcAft>
                      </a:pPr>
                      <a:r>
                        <a:rPr lang="en-US" sz="1600">
                          <a:effectLst/>
                        </a:rPr>
                        <a:t>662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ctr">
                        <a:lnSpc>
                          <a:spcPct val="107000"/>
                        </a:lnSpc>
                        <a:spcAft>
                          <a:spcPts val="800"/>
                        </a:spcAft>
                      </a:pPr>
                      <a:r>
                        <a:rPr lang="en-US" sz="1600" dirty="0">
                          <a:effectLst/>
                        </a:rPr>
                        <a:t>25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6380" algn="ctr">
                        <a:lnSpc>
                          <a:spcPct val="107000"/>
                        </a:lnSpc>
                        <a:spcAft>
                          <a:spcPts val="800"/>
                        </a:spcAft>
                      </a:pPr>
                      <a:r>
                        <a:rPr lang="en-US" sz="1600">
                          <a:effectLst/>
                        </a:rPr>
                        <a:t>95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280035" algn="dec"/>
                        </a:tabLst>
                      </a:pPr>
                      <a:r>
                        <a:rPr lang="en-US" sz="1600">
                          <a:effectLst/>
                        </a:rPr>
                        <a:t>14.5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30505" algn="r">
                        <a:lnSpc>
                          <a:spcPct val="107000"/>
                        </a:lnSpc>
                        <a:spcAft>
                          <a:spcPts val="800"/>
                        </a:spcAft>
                      </a:pPr>
                      <a:r>
                        <a:rPr lang="en-US" sz="1600">
                          <a:effectLst/>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73516868"/>
                  </a:ext>
                </a:extLst>
              </a:tr>
              <a:tr h="316569">
                <a:tc>
                  <a:txBody>
                    <a:bodyPr/>
                    <a:lstStyle/>
                    <a:p>
                      <a:pPr marL="86995">
                        <a:lnSpc>
                          <a:spcPct val="107000"/>
                        </a:lnSpc>
                        <a:spcAft>
                          <a:spcPts val="800"/>
                        </a:spcAft>
                      </a:pPr>
                      <a:r>
                        <a:rPr lang="en-US" sz="1600">
                          <a:effectLst/>
                        </a:rPr>
                        <a:t>ITA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99390">
                        <a:lnSpc>
                          <a:spcPct val="107000"/>
                        </a:lnSpc>
                        <a:spcAft>
                          <a:spcPts val="800"/>
                        </a:spcAft>
                      </a:pPr>
                      <a:r>
                        <a:rPr lang="en-US" sz="1600">
                          <a:effectLst/>
                        </a:rPr>
                        <a:t>517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5600" algn="dec"/>
                        </a:tabLst>
                      </a:pPr>
                      <a:r>
                        <a:rPr lang="en-US" sz="1600" dirty="0">
                          <a:effectLst/>
                        </a:rPr>
                        <a:t>31.4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4965" algn="dec"/>
                        </a:tabLst>
                      </a:pPr>
                      <a:r>
                        <a:rPr lang="en-US" sz="1600">
                          <a:effectLst/>
                        </a:rPr>
                        <a:t>72.1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280035" algn="dec"/>
                        </a:tabLst>
                      </a:pPr>
                      <a:r>
                        <a:rPr lang="en-US" sz="1600">
                          <a:effectLst/>
                        </a:rPr>
                        <a:t>29.6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30505" algn="r">
                        <a:lnSpc>
                          <a:spcPct val="107000"/>
                        </a:lnSpc>
                        <a:spcAft>
                          <a:spcPts val="800"/>
                        </a:spcAft>
                      </a:pPr>
                      <a:r>
                        <a:rPr lang="en-US" sz="1600">
                          <a:effectLst/>
                        </a:rPr>
                        <a:t>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22710833"/>
                  </a:ext>
                </a:extLst>
              </a:tr>
              <a:tr h="309394">
                <a:tc>
                  <a:txBody>
                    <a:bodyPr/>
                    <a:lstStyle/>
                    <a:p>
                      <a:pPr marL="86995">
                        <a:lnSpc>
                          <a:spcPct val="107000"/>
                        </a:lnSpc>
                        <a:spcAft>
                          <a:spcPts val="800"/>
                        </a:spcAft>
                      </a:pPr>
                      <a:r>
                        <a:rPr lang="en-US" sz="1600">
                          <a:effectLst/>
                        </a:rPr>
                        <a:t>NET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42240">
                        <a:lnSpc>
                          <a:spcPct val="107000"/>
                        </a:lnSpc>
                        <a:spcAft>
                          <a:spcPts val="800"/>
                        </a:spcAft>
                      </a:pPr>
                      <a:r>
                        <a:rPr lang="en-US" sz="1600">
                          <a:effectLst/>
                        </a:rPr>
                        <a:t>1008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5600" algn="dec"/>
                        </a:tabLst>
                      </a:pPr>
                      <a:r>
                        <a:rPr lang="en-US" sz="1600" dirty="0">
                          <a:effectLst/>
                        </a:rPr>
                        <a:t>78.8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4965" algn="dec"/>
                        </a:tabLst>
                      </a:pPr>
                      <a:r>
                        <a:rPr lang="en-US" sz="1600">
                          <a:effectLst/>
                        </a:rPr>
                        <a:t>99.9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280035" algn="dec"/>
                        </a:tabLst>
                      </a:pPr>
                      <a:r>
                        <a:rPr lang="en-US" sz="1600">
                          <a:effectLst/>
                        </a:rPr>
                        <a:t>39.3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30505" algn="r">
                        <a:lnSpc>
                          <a:spcPct val="107000"/>
                        </a:lnSpc>
                        <a:spcAft>
                          <a:spcPts val="800"/>
                        </a:spcAft>
                      </a:pPr>
                      <a:r>
                        <a:rPr lang="en-US" sz="1600">
                          <a:effectLst/>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71541335"/>
                  </a:ext>
                </a:extLst>
              </a:tr>
              <a:tr h="310291">
                <a:tc>
                  <a:txBody>
                    <a:bodyPr/>
                    <a:lstStyle/>
                    <a:p>
                      <a:pPr marL="86995">
                        <a:lnSpc>
                          <a:spcPct val="107000"/>
                        </a:lnSpc>
                        <a:spcAft>
                          <a:spcPts val="800"/>
                        </a:spcAft>
                      </a:pPr>
                      <a:r>
                        <a:rPr lang="en-US" sz="1600">
                          <a:effectLst/>
                        </a:rPr>
                        <a:t>POL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99390">
                        <a:lnSpc>
                          <a:spcPct val="107000"/>
                        </a:lnSpc>
                        <a:spcAft>
                          <a:spcPts val="800"/>
                        </a:spcAft>
                      </a:pPr>
                      <a:r>
                        <a:rPr lang="en-US" sz="1600">
                          <a:effectLst/>
                        </a:rPr>
                        <a:t>350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ctr">
                        <a:lnSpc>
                          <a:spcPct val="107000"/>
                        </a:lnSpc>
                        <a:spcAft>
                          <a:spcPts val="800"/>
                        </a:spcAft>
                      </a:pPr>
                      <a:r>
                        <a:rPr lang="en-US" sz="1600" dirty="0">
                          <a:effectLst/>
                        </a:rPr>
                        <a:t>37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4965" algn="dec"/>
                        </a:tabLst>
                      </a:pPr>
                      <a:r>
                        <a:rPr lang="en-US" sz="1600">
                          <a:effectLst/>
                        </a:rPr>
                        <a:t>76.9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280035" algn="dec"/>
                        </a:tabLst>
                      </a:pPr>
                      <a:r>
                        <a:rPr lang="en-US" sz="1600">
                          <a:effectLst/>
                        </a:rPr>
                        <a:t>11.2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30505" algn="r">
                        <a:lnSpc>
                          <a:spcPct val="107000"/>
                        </a:lnSpc>
                        <a:spcAft>
                          <a:spcPts val="800"/>
                        </a:spcAft>
                      </a:pPr>
                      <a:r>
                        <a:rPr lang="en-US" sz="1600">
                          <a:effectLst/>
                        </a:rPr>
                        <a:t>21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83268499"/>
                  </a:ext>
                </a:extLst>
              </a:tr>
              <a:tr h="402751">
                <a:tc>
                  <a:txBody>
                    <a:bodyPr/>
                    <a:lstStyle/>
                    <a:p>
                      <a:pPr marL="86995">
                        <a:lnSpc>
                          <a:spcPct val="107000"/>
                        </a:lnSpc>
                        <a:spcAft>
                          <a:spcPts val="800"/>
                        </a:spcAft>
                      </a:pPr>
                      <a:r>
                        <a:rPr lang="en-US" sz="1600">
                          <a:effectLst/>
                        </a:rPr>
                        <a:t>POR</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99390">
                        <a:lnSpc>
                          <a:spcPct val="107000"/>
                        </a:lnSpc>
                        <a:spcAft>
                          <a:spcPts val="800"/>
                        </a:spcAft>
                      </a:pPr>
                      <a:r>
                        <a:rPr lang="en-US" sz="1600">
                          <a:effectLst/>
                        </a:rPr>
                        <a:t>320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5600" algn="dec"/>
                        </a:tabLst>
                      </a:pPr>
                      <a:r>
                        <a:rPr lang="en-US" sz="1600">
                          <a:effectLst/>
                        </a:rPr>
                        <a:t>15.3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6380" algn="ctr">
                        <a:lnSpc>
                          <a:spcPct val="107000"/>
                        </a:lnSpc>
                        <a:spcAft>
                          <a:spcPts val="800"/>
                        </a:spcAft>
                      </a:pPr>
                      <a:r>
                        <a:rPr lang="en-US" sz="1600" dirty="0">
                          <a:effectLst/>
                        </a:rPr>
                        <a:t>38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60020" marR="160020" indent="137160" algn="ctr">
                        <a:lnSpc>
                          <a:spcPct val="83000"/>
                        </a:lnSpc>
                        <a:spcAft>
                          <a:spcPts val="800"/>
                        </a:spcAft>
                      </a:pPr>
                      <a:r>
                        <a:rPr lang="en-US" sz="1600">
                          <a:effectLst/>
                        </a:rPr>
                        <a:t>. </a:t>
                      </a:r>
                      <a:r>
                        <a:rPr lang="en-US" sz="1600" spc="-10">
                          <a:effectLst/>
                        </a:rPr>
                        <a:t>23.1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30505" algn="r">
                        <a:lnSpc>
                          <a:spcPct val="107000"/>
                        </a:lnSpc>
                        <a:spcAft>
                          <a:spcPts val="800"/>
                        </a:spcAft>
                      </a:pPr>
                      <a:r>
                        <a:rPr lang="en-US" sz="1600">
                          <a:effectLst/>
                        </a:rPr>
                        <a:t>19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18336627"/>
                  </a:ext>
                </a:extLst>
              </a:tr>
              <a:tr h="312981">
                <a:tc>
                  <a:txBody>
                    <a:bodyPr/>
                    <a:lstStyle/>
                    <a:p>
                      <a:pPr marL="86995">
                        <a:lnSpc>
                          <a:spcPct val="107000"/>
                        </a:lnSpc>
                        <a:spcAft>
                          <a:spcPts val="800"/>
                        </a:spcAft>
                      </a:pPr>
                      <a:r>
                        <a:rPr lang="en-US" sz="1600">
                          <a:effectLst/>
                        </a:rPr>
                        <a:t>ROM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99390">
                        <a:lnSpc>
                          <a:spcPct val="107000"/>
                        </a:lnSpc>
                        <a:spcAft>
                          <a:spcPts val="800"/>
                        </a:spcAft>
                      </a:pPr>
                      <a:r>
                        <a:rPr lang="en-US" sz="1600">
                          <a:effectLst/>
                        </a:rPr>
                        <a:t>331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5600" algn="dec"/>
                        </a:tabLst>
                      </a:pPr>
                      <a:r>
                        <a:rPr lang="en-US" sz="1600">
                          <a:effectLst/>
                        </a:rPr>
                        <a:t>21.9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4965" algn="dec"/>
                        </a:tabLst>
                      </a:pPr>
                      <a:r>
                        <a:rPr lang="en-US" sz="1600" dirty="0">
                          <a:effectLst/>
                        </a:rPr>
                        <a:t>61.8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280035" algn="dec"/>
                        </a:tabLst>
                      </a:pPr>
                      <a:r>
                        <a:rPr lang="en-US" sz="1600">
                          <a:effectLst/>
                        </a:rPr>
                        <a:t>12.2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30505" algn="r">
                        <a:lnSpc>
                          <a:spcPct val="107000"/>
                        </a:lnSpc>
                        <a:spcAft>
                          <a:spcPts val="800"/>
                        </a:spcAft>
                      </a:pPr>
                      <a:r>
                        <a:rPr lang="en-US" sz="1600">
                          <a:effectLst/>
                        </a:rPr>
                        <a:t>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69306822"/>
                  </a:ext>
                </a:extLst>
              </a:tr>
              <a:tr h="312981">
                <a:tc>
                  <a:txBody>
                    <a:bodyPr/>
                    <a:lstStyle/>
                    <a:p>
                      <a:pPr marL="86995">
                        <a:lnSpc>
                          <a:spcPct val="107000"/>
                        </a:lnSpc>
                        <a:spcAft>
                          <a:spcPts val="800"/>
                        </a:spcAft>
                      </a:pPr>
                      <a:r>
                        <a:rPr lang="en-US" sz="1600">
                          <a:effectLst/>
                        </a:rPr>
                        <a:t>SPA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99390">
                        <a:lnSpc>
                          <a:spcPct val="107000"/>
                        </a:lnSpc>
                        <a:spcAft>
                          <a:spcPts val="800"/>
                        </a:spcAft>
                      </a:pPr>
                      <a:r>
                        <a:rPr lang="en-US" sz="1600">
                          <a:effectLst/>
                        </a:rPr>
                        <a:t>367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ctr">
                        <a:lnSpc>
                          <a:spcPct val="107000"/>
                        </a:lnSpc>
                        <a:spcAft>
                          <a:spcPts val="800"/>
                        </a:spcAft>
                      </a:pPr>
                      <a:r>
                        <a:rPr lang="en-US" sz="1600">
                          <a:effectLst/>
                        </a:rPr>
                        <a:t>43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4965" algn="dec"/>
                        </a:tabLst>
                      </a:pPr>
                      <a:r>
                        <a:rPr lang="en-US" sz="1600" dirty="0">
                          <a:effectLst/>
                        </a:rPr>
                        <a:t>55.6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280035" algn="dec"/>
                        </a:tabLst>
                      </a:pPr>
                      <a:r>
                        <a:rPr lang="en-US" sz="1600" dirty="0">
                          <a:effectLst/>
                        </a:rPr>
                        <a:t>25.5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30505" algn="r">
                        <a:lnSpc>
                          <a:spcPct val="107000"/>
                        </a:lnSpc>
                        <a:spcAft>
                          <a:spcPts val="800"/>
                        </a:spcAft>
                      </a:pPr>
                      <a:r>
                        <a:rPr lang="en-US" sz="1600">
                          <a:effectLst/>
                        </a:rPr>
                        <a:t>12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US" sz="2400">
                          <a:effectLst/>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49597342"/>
                  </a:ext>
                </a:extLst>
              </a:tr>
              <a:tr h="316569">
                <a:tc>
                  <a:txBody>
                    <a:bodyPr/>
                    <a:lstStyle/>
                    <a:p>
                      <a:pPr marL="86995">
                        <a:lnSpc>
                          <a:spcPct val="107000"/>
                        </a:lnSpc>
                        <a:spcAft>
                          <a:spcPts val="800"/>
                        </a:spcAft>
                      </a:pPr>
                      <a:r>
                        <a:rPr lang="en-US" sz="1600">
                          <a:effectLst/>
                        </a:rPr>
                        <a:t>SWE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99390">
                        <a:lnSpc>
                          <a:spcPct val="107000"/>
                        </a:lnSpc>
                        <a:spcAft>
                          <a:spcPts val="800"/>
                        </a:spcAft>
                      </a:pPr>
                      <a:r>
                        <a:rPr lang="en-US" sz="1600">
                          <a:effectLst/>
                        </a:rPr>
                        <a:t>897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ctr">
                        <a:lnSpc>
                          <a:spcPct val="107000"/>
                        </a:lnSpc>
                        <a:spcAft>
                          <a:spcPts val="800"/>
                        </a:spcAft>
                      </a:pPr>
                      <a:r>
                        <a:rPr lang="en-US" sz="1600">
                          <a:effectLst/>
                        </a:rPr>
                        <a:t>34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4965" algn="dec"/>
                        </a:tabLst>
                      </a:pPr>
                      <a:r>
                        <a:rPr lang="en-US" sz="1600">
                          <a:effectLst/>
                        </a:rPr>
                        <a:t>99.9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280035" algn="dec"/>
                        </a:tabLst>
                      </a:pPr>
                      <a:r>
                        <a:rPr lang="en-US" sz="1600" dirty="0">
                          <a:effectLst/>
                        </a:rPr>
                        <a:t>32.3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30505" algn="r">
                        <a:lnSpc>
                          <a:spcPct val="107000"/>
                        </a:lnSpc>
                        <a:spcAft>
                          <a:spcPts val="800"/>
                        </a:spcAft>
                      </a:pPr>
                      <a:r>
                        <a:rPr lang="en-US" sz="1600">
                          <a:effectLst/>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7118663"/>
                  </a:ext>
                </a:extLst>
              </a:tr>
              <a:tr h="345266">
                <a:tc>
                  <a:txBody>
                    <a:bodyPr/>
                    <a:lstStyle/>
                    <a:p>
                      <a:pPr marL="86995">
                        <a:lnSpc>
                          <a:spcPct val="107000"/>
                        </a:lnSpc>
                        <a:spcAft>
                          <a:spcPts val="800"/>
                        </a:spcAft>
                      </a:pPr>
                      <a:r>
                        <a:rPr lang="en-US" sz="1600">
                          <a:effectLst/>
                        </a:rPr>
                        <a:t>UK</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42240">
                        <a:lnSpc>
                          <a:spcPct val="107000"/>
                        </a:lnSpc>
                        <a:spcAft>
                          <a:spcPts val="800"/>
                        </a:spcAft>
                      </a:pPr>
                      <a:r>
                        <a:rPr lang="en-US" sz="1600">
                          <a:effectLst/>
                        </a:rPr>
                        <a:t>1038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ctr">
                        <a:lnSpc>
                          <a:spcPct val="107000"/>
                        </a:lnSpc>
                        <a:spcAft>
                          <a:spcPts val="800"/>
                        </a:spcAft>
                      </a:pPr>
                      <a:r>
                        <a:rPr lang="en-US" sz="1600">
                          <a:effectLst/>
                        </a:rPr>
                        <a:t>74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354965" algn="dec"/>
                        </a:tabLst>
                      </a:pPr>
                      <a:r>
                        <a:rPr lang="en-US" sz="1600">
                          <a:effectLst/>
                        </a:rPr>
                        <a:t>99.9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tabLst>
                          <a:tab pos="280035" algn="dec"/>
                        </a:tabLst>
                      </a:pPr>
                      <a:r>
                        <a:rPr lang="en-US" sz="1600" dirty="0">
                          <a:effectLst/>
                        </a:rPr>
                        <a:t>49.9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30505" algn="r">
                        <a:lnSpc>
                          <a:spcPct val="107000"/>
                        </a:lnSpc>
                        <a:spcAft>
                          <a:spcPts val="800"/>
                        </a:spcAft>
                      </a:pPr>
                      <a:r>
                        <a:rPr lang="en-US" sz="1600">
                          <a:effectLst/>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52095">
                        <a:lnSpc>
                          <a:spcPct val="107000"/>
                        </a:lnSpc>
                        <a:spcAft>
                          <a:spcPts val="800"/>
                        </a:spcAft>
                      </a:pPr>
                      <a:r>
                        <a:rPr lang="en-US" sz="1600" dirty="0">
                          <a:effectLst/>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04878261"/>
                  </a:ext>
                </a:extLst>
              </a:tr>
            </a:tbl>
          </a:graphicData>
        </a:graphic>
      </p:graphicFrame>
      <p:sp>
        <p:nvSpPr>
          <p:cNvPr id="6" name="Marcador de texto 5"/>
          <p:cNvSpPr>
            <a:spLocks noGrp="1"/>
          </p:cNvSpPr>
          <p:nvPr>
            <p:ph type="body" sz="half" idx="2"/>
          </p:nvPr>
        </p:nvSpPr>
        <p:spPr/>
        <p:txBody>
          <a:bodyPr/>
          <a:lstStyle/>
          <a:p>
            <a:r>
              <a:rPr lang="es-ES" dirty="0" smtClean="0"/>
              <a:t>Etiquetas </a:t>
            </a:r>
            <a:r>
              <a:rPr lang="es-ES" dirty="0"/>
              <a:t>para las condiciones: las mismas que en la Tabla 3.2, más una quinta condición: GOVSTAB: Estabilidad gubernamental (número de gabinetes en el período) </a:t>
            </a:r>
            <a:endParaRPr lang="en-US" dirty="0"/>
          </a:p>
        </p:txBody>
      </p:sp>
    </p:spTree>
    <p:extLst>
      <p:ext uri="{BB962C8B-B14F-4D97-AF65-F5344CB8AC3E}">
        <p14:creationId xmlns:p14="http://schemas.microsoft.com/office/powerpoint/2010/main" val="2503883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Cuadro 3.6 Indicadores de </a:t>
            </a:r>
            <a:r>
              <a:rPr lang="es-ES" dirty="0" err="1"/>
              <a:t>Upset</a:t>
            </a:r>
            <a:r>
              <a:rPr lang="es-ES" dirty="0"/>
              <a:t>, datos </a:t>
            </a:r>
            <a:r>
              <a:rPr lang="es-ES" dirty="0" err="1"/>
              <a:t>dicotomizados</a:t>
            </a:r>
            <a:r>
              <a:rPr lang="es-ES" dirty="0"/>
              <a:t>, más una quinta condición</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579012508"/>
              </p:ext>
            </p:extLst>
          </p:nvPr>
        </p:nvGraphicFramePr>
        <p:xfrm>
          <a:off x="5172892" y="248198"/>
          <a:ext cx="6831873" cy="6363667"/>
        </p:xfrm>
        <a:graphic>
          <a:graphicData uri="http://schemas.openxmlformats.org/drawingml/2006/table">
            <a:tbl>
              <a:tblPr>
                <a:tableStyleId>{5C22544A-7EE6-4342-B048-85BDC9FD1C3A}</a:tableStyleId>
              </a:tblPr>
              <a:tblGrid>
                <a:gridCol w="905259">
                  <a:extLst>
                    <a:ext uri="{9D8B030D-6E8A-4147-A177-3AD203B41FA5}">
                      <a16:colId xmlns:a16="http://schemas.microsoft.com/office/drawing/2014/main" val="1305048899"/>
                    </a:ext>
                  </a:extLst>
                </a:gridCol>
                <a:gridCol w="943340">
                  <a:extLst>
                    <a:ext uri="{9D8B030D-6E8A-4147-A177-3AD203B41FA5}">
                      <a16:colId xmlns:a16="http://schemas.microsoft.com/office/drawing/2014/main" val="424335571"/>
                    </a:ext>
                  </a:extLst>
                </a:gridCol>
                <a:gridCol w="1057585">
                  <a:extLst>
                    <a:ext uri="{9D8B030D-6E8A-4147-A177-3AD203B41FA5}">
                      <a16:colId xmlns:a16="http://schemas.microsoft.com/office/drawing/2014/main" val="3696467941"/>
                    </a:ext>
                  </a:extLst>
                </a:gridCol>
                <a:gridCol w="1081524">
                  <a:extLst>
                    <a:ext uri="{9D8B030D-6E8A-4147-A177-3AD203B41FA5}">
                      <a16:colId xmlns:a16="http://schemas.microsoft.com/office/drawing/2014/main" val="2839546511"/>
                    </a:ext>
                  </a:extLst>
                </a:gridCol>
                <a:gridCol w="845415">
                  <a:extLst>
                    <a:ext uri="{9D8B030D-6E8A-4147-A177-3AD203B41FA5}">
                      <a16:colId xmlns:a16="http://schemas.microsoft.com/office/drawing/2014/main" val="548302137"/>
                    </a:ext>
                  </a:extLst>
                </a:gridCol>
                <a:gridCol w="952045">
                  <a:extLst>
                    <a:ext uri="{9D8B030D-6E8A-4147-A177-3AD203B41FA5}">
                      <a16:colId xmlns:a16="http://schemas.microsoft.com/office/drawing/2014/main" val="471685712"/>
                    </a:ext>
                  </a:extLst>
                </a:gridCol>
                <a:gridCol w="1046705">
                  <a:extLst>
                    <a:ext uri="{9D8B030D-6E8A-4147-A177-3AD203B41FA5}">
                      <a16:colId xmlns:a16="http://schemas.microsoft.com/office/drawing/2014/main" val="2309351150"/>
                    </a:ext>
                  </a:extLst>
                </a:gridCol>
              </a:tblGrid>
              <a:tr h="389152">
                <a:tc>
                  <a:txBody>
                    <a:bodyPr/>
                    <a:lstStyle/>
                    <a:p>
                      <a:pPr marL="89535">
                        <a:lnSpc>
                          <a:spcPct val="107000"/>
                        </a:lnSpc>
                        <a:spcAft>
                          <a:spcPts val="800"/>
                        </a:spcAft>
                      </a:pPr>
                      <a:r>
                        <a:rPr lang="en-US" sz="1600">
                          <a:effectLst/>
                        </a:rPr>
                        <a:t>CASEID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GNPCAP</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URBANIZA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LITERACY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INDLAB</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GOVSTAB</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2705" algn="r">
                        <a:lnSpc>
                          <a:spcPct val="107000"/>
                        </a:lnSpc>
                        <a:spcAft>
                          <a:spcPts val="800"/>
                        </a:spcAft>
                      </a:pPr>
                      <a:r>
                        <a:rPr lang="en-US" sz="1600" spc="60">
                          <a:effectLst/>
                        </a:rPr>
                        <a:t>SURVIVAL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57370150"/>
                  </a:ext>
                </a:extLst>
              </a:tr>
              <a:tr h="324597">
                <a:tc>
                  <a:txBody>
                    <a:bodyPr/>
                    <a:lstStyle/>
                    <a:p>
                      <a:pPr marL="89535">
                        <a:lnSpc>
                          <a:spcPct val="107000"/>
                        </a:lnSpc>
                        <a:spcAft>
                          <a:spcPts val="800"/>
                        </a:spcAft>
                      </a:pPr>
                      <a:r>
                        <a:rPr lang="en-US" sz="1600">
                          <a:effectLst/>
                        </a:rPr>
                        <a:t>AUS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dirty="0">
                          <a:effectLst/>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dirty="0">
                          <a:effectLst/>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923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4600875"/>
                  </a:ext>
                </a:extLst>
              </a:tr>
              <a:tr h="323687">
                <a:tc>
                  <a:txBody>
                    <a:bodyPr/>
                    <a:lstStyle/>
                    <a:p>
                      <a:pPr marL="89535">
                        <a:lnSpc>
                          <a:spcPct val="107000"/>
                        </a:lnSpc>
                        <a:spcAft>
                          <a:spcPts val="800"/>
                        </a:spcAft>
                      </a:pPr>
                      <a:r>
                        <a:rPr lang="en-US" sz="1600">
                          <a:effectLst/>
                        </a:rPr>
                        <a:t>BEL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dirty="0">
                          <a:effectLst/>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dirty="0">
                          <a:effectLst/>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923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81461426"/>
                  </a:ext>
                </a:extLst>
              </a:tr>
              <a:tr h="317322">
                <a:tc>
                  <a:txBody>
                    <a:bodyPr/>
                    <a:lstStyle/>
                    <a:p>
                      <a:pPr marL="89535">
                        <a:lnSpc>
                          <a:spcPct val="107000"/>
                        </a:lnSpc>
                        <a:spcAft>
                          <a:spcPts val="800"/>
                        </a:spcAft>
                      </a:pPr>
                      <a:r>
                        <a:rPr lang="en-US" sz="1600">
                          <a:effectLst/>
                        </a:rPr>
                        <a:t>CZE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dirty="0">
                          <a:effectLst/>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9235" algn="ctr">
                        <a:lnSpc>
                          <a:spcPct val="107000"/>
                        </a:lnSpc>
                        <a:spcAft>
                          <a:spcPts val="800"/>
                        </a:spcAft>
                      </a:pPr>
                      <a:r>
                        <a:rPr lang="en-US" sz="1600" dirty="0">
                          <a:effectLst/>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89398364"/>
                  </a:ext>
                </a:extLst>
              </a:tr>
              <a:tr h="320959">
                <a:tc>
                  <a:txBody>
                    <a:bodyPr/>
                    <a:lstStyle/>
                    <a:p>
                      <a:pPr marL="89535">
                        <a:lnSpc>
                          <a:spcPct val="107000"/>
                        </a:lnSpc>
                        <a:spcAft>
                          <a:spcPts val="800"/>
                        </a:spcAft>
                      </a:pPr>
                      <a:r>
                        <a:rPr lang="en-US" sz="1600">
                          <a:effectLst/>
                        </a:rPr>
                        <a:t>EST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9235" algn="ctr">
                        <a:lnSpc>
                          <a:spcPct val="107000"/>
                        </a:lnSpc>
                        <a:spcAft>
                          <a:spcPts val="800"/>
                        </a:spcAft>
                      </a:pPr>
                      <a:r>
                        <a:rPr lang="en-US" sz="1600" dirty="0">
                          <a:effectLst/>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86967845"/>
                  </a:ext>
                </a:extLst>
              </a:tr>
              <a:tr h="317322">
                <a:tc>
                  <a:txBody>
                    <a:bodyPr/>
                    <a:lstStyle/>
                    <a:p>
                      <a:pPr marL="89535">
                        <a:lnSpc>
                          <a:spcPct val="107000"/>
                        </a:lnSpc>
                        <a:spcAft>
                          <a:spcPts val="800"/>
                        </a:spcAft>
                      </a:pPr>
                      <a:r>
                        <a:rPr lang="en-US" sz="1600">
                          <a:effectLst/>
                        </a:rPr>
                        <a:t>FIN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9235" algn="ctr">
                        <a:lnSpc>
                          <a:spcPct val="107000"/>
                        </a:lnSpc>
                        <a:spcAft>
                          <a:spcPts val="800"/>
                        </a:spcAft>
                      </a:pPr>
                      <a:r>
                        <a:rPr lang="en-US" sz="1600" dirty="0">
                          <a:effectLst/>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82950555"/>
                  </a:ext>
                </a:extLst>
              </a:tr>
              <a:tr h="318233">
                <a:tc>
                  <a:txBody>
                    <a:bodyPr/>
                    <a:lstStyle/>
                    <a:p>
                      <a:pPr marL="89535">
                        <a:lnSpc>
                          <a:spcPct val="107000"/>
                        </a:lnSpc>
                        <a:spcAft>
                          <a:spcPts val="800"/>
                        </a:spcAft>
                      </a:pPr>
                      <a:r>
                        <a:rPr lang="en-US" sz="1600">
                          <a:effectLst/>
                        </a:rPr>
                        <a:t>FRA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9235" algn="ctr">
                        <a:lnSpc>
                          <a:spcPct val="107000"/>
                        </a:lnSpc>
                        <a:spcAft>
                          <a:spcPts val="800"/>
                        </a:spcAft>
                      </a:pPr>
                      <a:r>
                        <a:rPr lang="en-US" sz="1600" dirty="0">
                          <a:effectLst/>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72797180"/>
                  </a:ext>
                </a:extLst>
              </a:tr>
              <a:tr h="317322">
                <a:tc>
                  <a:txBody>
                    <a:bodyPr/>
                    <a:lstStyle/>
                    <a:p>
                      <a:pPr marL="89535">
                        <a:lnSpc>
                          <a:spcPct val="107000"/>
                        </a:lnSpc>
                        <a:spcAft>
                          <a:spcPts val="800"/>
                        </a:spcAft>
                      </a:pPr>
                      <a:r>
                        <a:rPr lang="en-US" sz="1600">
                          <a:effectLst/>
                        </a:rPr>
                        <a:t>GER</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9235" algn="ctr">
                        <a:lnSpc>
                          <a:spcPct val="107000"/>
                        </a:lnSpc>
                        <a:spcAft>
                          <a:spcPts val="800"/>
                        </a:spcAft>
                      </a:pPr>
                      <a:r>
                        <a:rPr lang="en-US" sz="1600" dirty="0">
                          <a:effectLst/>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ctr">
                        <a:lnSpc>
                          <a:spcPct val="107000"/>
                        </a:lnSpc>
                        <a:spcAft>
                          <a:spcPts val="800"/>
                        </a:spcAft>
                      </a:pPr>
                      <a:r>
                        <a:rPr lang="en-US" sz="1600" dirty="0">
                          <a:effectLst/>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73262214"/>
                  </a:ext>
                </a:extLst>
              </a:tr>
              <a:tr h="375514">
                <a:tc>
                  <a:txBody>
                    <a:bodyPr/>
                    <a:lstStyle/>
                    <a:p>
                      <a:pPr marL="89535">
                        <a:lnSpc>
                          <a:spcPct val="107000"/>
                        </a:lnSpc>
                        <a:spcAft>
                          <a:spcPts val="800"/>
                        </a:spcAft>
                      </a:pPr>
                      <a:r>
                        <a:rPr lang="en-US" sz="1600">
                          <a:effectLst/>
                        </a:rPr>
                        <a:t>GRE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9235" algn="ctr">
                        <a:lnSpc>
                          <a:spcPct val="107000"/>
                        </a:lnSpc>
                        <a:spcAft>
                          <a:spcPts val="800"/>
                        </a:spcAft>
                      </a:pPr>
                      <a:r>
                        <a:rPr lang="en-US" sz="1600" dirty="0">
                          <a:effectLst/>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2705" algn="ctr">
                        <a:lnSpc>
                          <a:spcPts val="515"/>
                        </a:lnSpc>
                        <a:spcAft>
                          <a:spcPts val="800"/>
                        </a:spcAft>
                      </a:pPr>
                      <a:r>
                        <a:rPr lang="en-US" sz="1600" dirty="0">
                          <a:effectLst/>
                        </a:rPr>
                        <a:t>1</a:t>
                      </a:r>
                      <a:endParaRPr lang="en-US" sz="3200" dirty="0">
                        <a:effectLst/>
                      </a:endParaRPr>
                    </a:p>
                    <a:p>
                      <a:pPr marR="281305" algn="ctr">
                        <a:lnSpc>
                          <a:spcPct val="85000"/>
                        </a:lnSpc>
                        <a:spcAft>
                          <a:spcPts val="800"/>
                        </a:spcAft>
                      </a:pPr>
                      <a:r>
                        <a:rPr lang="en-US" sz="1600" dirty="0">
                          <a:effectLst/>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10716845"/>
                  </a:ext>
                </a:extLst>
              </a:tr>
              <a:tr h="323687">
                <a:tc>
                  <a:txBody>
                    <a:bodyPr/>
                    <a:lstStyle/>
                    <a:p>
                      <a:pPr marL="89535">
                        <a:lnSpc>
                          <a:spcPct val="107000"/>
                        </a:lnSpc>
                        <a:spcAft>
                          <a:spcPts val="800"/>
                        </a:spcAft>
                      </a:pPr>
                      <a:r>
                        <a:rPr lang="en-US" sz="1600">
                          <a:effectLst/>
                        </a:rPr>
                        <a:t>HUN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9235" algn="ctr">
                        <a:lnSpc>
                          <a:spcPct val="107000"/>
                        </a:lnSpc>
                        <a:spcAft>
                          <a:spcPts val="800"/>
                        </a:spcAft>
                      </a:pPr>
                      <a:r>
                        <a:rPr lang="en-US" sz="1600" dirty="0">
                          <a:effectLst/>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38046911"/>
                  </a:ext>
                </a:extLst>
              </a:tr>
              <a:tr h="317322">
                <a:tc>
                  <a:txBody>
                    <a:bodyPr/>
                    <a:lstStyle/>
                    <a:p>
                      <a:pPr marL="89535">
                        <a:lnSpc>
                          <a:spcPct val="107000"/>
                        </a:lnSpc>
                        <a:spcAft>
                          <a:spcPts val="800"/>
                        </a:spcAft>
                      </a:pPr>
                      <a:r>
                        <a:rPr lang="en-US" sz="1600">
                          <a:effectLst/>
                        </a:rPr>
                        <a:t>IRE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9235" algn="ctr">
                        <a:lnSpc>
                          <a:spcPct val="107000"/>
                        </a:lnSpc>
                        <a:spcAft>
                          <a:spcPts val="800"/>
                        </a:spcAft>
                      </a:pPr>
                      <a:r>
                        <a:rPr lang="en-US" sz="1600" dirty="0">
                          <a:effectLst/>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93607677"/>
                  </a:ext>
                </a:extLst>
              </a:tr>
              <a:tr h="320959">
                <a:tc>
                  <a:txBody>
                    <a:bodyPr/>
                    <a:lstStyle/>
                    <a:p>
                      <a:pPr marL="89535">
                        <a:lnSpc>
                          <a:spcPct val="107000"/>
                        </a:lnSpc>
                        <a:spcAft>
                          <a:spcPts val="800"/>
                        </a:spcAft>
                      </a:pPr>
                      <a:r>
                        <a:rPr lang="en-US" sz="1600">
                          <a:effectLst/>
                        </a:rPr>
                        <a:t>ITA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9235" algn="ctr">
                        <a:lnSpc>
                          <a:spcPct val="107000"/>
                        </a:lnSpc>
                        <a:spcAft>
                          <a:spcPts val="800"/>
                        </a:spcAft>
                      </a:pPr>
                      <a:r>
                        <a:rPr lang="en-US" sz="1600" dirty="0">
                          <a:effectLst/>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54152602"/>
                  </a:ext>
                </a:extLst>
              </a:tr>
              <a:tr h="323687">
                <a:tc>
                  <a:txBody>
                    <a:bodyPr/>
                    <a:lstStyle/>
                    <a:p>
                      <a:pPr marL="89535">
                        <a:lnSpc>
                          <a:spcPct val="107000"/>
                        </a:lnSpc>
                        <a:spcAft>
                          <a:spcPts val="800"/>
                        </a:spcAft>
                      </a:pPr>
                      <a:r>
                        <a:rPr lang="en-US" sz="1600">
                          <a:effectLst/>
                        </a:rPr>
                        <a:t>NET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9235" algn="ctr">
                        <a:lnSpc>
                          <a:spcPct val="107000"/>
                        </a:lnSpc>
                        <a:spcAft>
                          <a:spcPts val="800"/>
                        </a:spcAft>
                      </a:pPr>
                      <a:r>
                        <a:rPr lang="en-US" sz="1600" dirty="0">
                          <a:effectLst/>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09029389"/>
                  </a:ext>
                </a:extLst>
              </a:tr>
              <a:tr h="320959">
                <a:tc>
                  <a:txBody>
                    <a:bodyPr/>
                    <a:lstStyle/>
                    <a:p>
                      <a:pPr marL="89535">
                        <a:lnSpc>
                          <a:spcPct val="107000"/>
                        </a:lnSpc>
                        <a:spcAft>
                          <a:spcPts val="800"/>
                        </a:spcAft>
                      </a:pPr>
                      <a:r>
                        <a:rPr lang="en-US" sz="1600">
                          <a:effectLst/>
                        </a:rPr>
                        <a:t>POL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9235" algn="ctr">
                        <a:lnSpc>
                          <a:spcPct val="107000"/>
                        </a:lnSpc>
                        <a:spcAft>
                          <a:spcPts val="800"/>
                        </a:spcAft>
                      </a:pPr>
                      <a:r>
                        <a:rPr lang="en-US" sz="1600" dirty="0">
                          <a:effectLst/>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ctr">
                        <a:lnSpc>
                          <a:spcPct val="107000"/>
                        </a:lnSpc>
                        <a:spcAft>
                          <a:spcPts val="800"/>
                        </a:spcAft>
                      </a:pPr>
                      <a:r>
                        <a:rPr lang="en-US" sz="1600" dirty="0">
                          <a:effectLst/>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92948984"/>
                  </a:ext>
                </a:extLst>
              </a:tr>
              <a:tr h="320959">
                <a:tc>
                  <a:txBody>
                    <a:bodyPr/>
                    <a:lstStyle/>
                    <a:p>
                      <a:pPr marL="89535">
                        <a:lnSpc>
                          <a:spcPct val="107000"/>
                        </a:lnSpc>
                        <a:spcAft>
                          <a:spcPts val="800"/>
                        </a:spcAft>
                      </a:pPr>
                      <a:r>
                        <a:rPr lang="en-US" sz="1600">
                          <a:effectLst/>
                        </a:rPr>
                        <a:t>POR</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923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52705" algn="ctr">
                        <a:lnSpc>
                          <a:spcPct val="107000"/>
                        </a:lnSpc>
                        <a:spcAft>
                          <a:spcPts val="800"/>
                        </a:spcAft>
                      </a:pPr>
                      <a:r>
                        <a:rPr lang="en-US" sz="1600" dirty="0">
                          <a:effectLst/>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95378250"/>
                  </a:ext>
                </a:extLst>
              </a:tr>
              <a:tr h="314595">
                <a:tc>
                  <a:txBody>
                    <a:bodyPr/>
                    <a:lstStyle/>
                    <a:p>
                      <a:pPr marL="89535">
                        <a:lnSpc>
                          <a:spcPct val="107000"/>
                        </a:lnSpc>
                        <a:spcAft>
                          <a:spcPts val="800"/>
                        </a:spcAft>
                      </a:pPr>
                      <a:r>
                        <a:rPr lang="en-US" sz="1600">
                          <a:effectLst/>
                        </a:rPr>
                        <a:t>ROM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923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ctr">
                        <a:lnSpc>
                          <a:spcPct val="107000"/>
                        </a:lnSpc>
                        <a:spcAft>
                          <a:spcPts val="800"/>
                        </a:spcAft>
                      </a:pPr>
                      <a:r>
                        <a:rPr lang="en-US" sz="1600" dirty="0">
                          <a:effectLst/>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35204644"/>
                  </a:ext>
                </a:extLst>
              </a:tr>
              <a:tr h="320050">
                <a:tc>
                  <a:txBody>
                    <a:bodyPr/>
                    <a:lstStyle/>
                    <a:p>
                      <a:pPr marL="89535">
                        <a:lnSpc>
                          <a:spcPct val="107000"/>
                        </a:lnSpc>
                        <a:spcAft>
                          <a:spcPts val="800"/>
                        </a:spcAft>
                      </a:pPr>
                      <a:r>
                        <a:rPr lang="en-US" sz="1600">
                          <a:effectLst/>
                        </a:rPr>
                        <a:t>SPA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2923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ctr">
                        <a:lnSpc>
                          <a:spcPct val="107000"/>
                        </a:lnSpc>
                        <a:spcAft>
                          <a:spcPts val="800"/>
                        </a:spcAft>
                      </a:pPr>
                      <a:r>
                        <a:rPr lang="en-US" sz="1600" dirty="0">
                          <a:effectLst/>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0426967"/>
                  </a:ext>
                </a:extLst>
              </a:tr>
              <a:tr h="320959">
                <a:tc>
                  <a:txBody>
                    <a:bodyPr/>
                    <a:lstStyle/>
                    <a:p>
                      <a:pPr marL="89535">
                        <a:lnSpc>
                          <a:spcPct val="107000"/>
                        </a:lnSpc>
                        <a:spcAft>
                          <a:spcPts val="800"/>
                        </a:spcAft>
                      </a:pPr>
                      <a:r>
                        <a:rPr lang="en-US" sz="1600">
                          <a:effectLst/>
                        </a:rPr>
                        <a:t>SWE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ctr">
                        <a:lnSpc>
                          <a:spcPct val="107000"/>
                        </a:lnSpc>
                        <a:spcAft>
                          <a:spcPts val="800"/>
                        </a:spcAft>
                      </a:pPr>
                      <a:r>
                        <a:rPr lang="en-US" sz="1600" dirty="0">
                          <a:effectLst/>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6893269"/>
                  </a:ext>
                </a:extLst>
              </a:tr>
              <a:tr h="343691">
                <a:tc>
                  <a:txBody>
                    <a:bodyPr/>
                    <a:lstStyle/>
                    <a:p>
                      <a:pPr marL="89535">
                        <a:lnSpc>
                          <a:spcPct val="107000"/>
                        </a:lnSpc>
                        <a:spcAft>
                          <a:spcPts val="800"/>
                        </a:spcAft>
                      </a:pPr>
                      <a:r>
                        <a:rPr lang="en-US" sz="1600">
                          <a:effectLst/>
                        </a:rPr>
                        <a:t>UK</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4003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6479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71780"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3675"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1305" algn="ctr">
                        <a:lnSpc>
                          <a:spcPct val="107000"/>
                        </a:lnSpc>
                        <a:spcAft>
                          <a:spcPts val="800"/>
                        </a:spcAft>
                      </a:pPr>
                      <a:r>
                        <a:rPr lang="en-US" sz="1600" dirty="0">
                          <a:effectLst/>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4513943"/>
                  </a:ext>
                </a:extLst>
              </a:tr>
            </a:tbl>
          </a:graphicData>
        </a:graphic>
      </p:graphicFrame>
      <p:sp>
        <p:nvSpPr>
          <p:cNvPr id="4" name="Marcador de texto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369965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Tabla 3.7 Tabla verdadero-falso de las configuraciones booleanas (4 + 1 condiciones)</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520983123"/>
              </p:ext>
            </p:extLst>
          </p:nvPr>
        </p:nvGraphicFramePr>
        <p:xfrm>
          <a:off x="5172892" y="326570"/>
          <a:ext cx="6557554" cy="6296300"/>
        </p:xfrm>
        <a:graphic>
          <a:graphicData uri="http://schemas.openxmlformats.org/drawingml/2006/table">
            <a:tbl>
              <a:tblPr>
                <a:tableStyleId>{5C22544A-7EE6-4342-B048-85BDC9FD1C3A}</a:tableStyleId>
              </a:tblPr>
              <a:tblGrid>
                <a:gridCol w="847418">
                  <a:extLst>
                    <a:ext uri="{9D8B030D-6E8A-4147-A177-3AD203B41FA5}">
                      <a16:colId xmlns:a16="http://schemas.microsoft.com/office/drawing/2014/main" val="2972331251"/>
                    </a:ext>
                  </a:extLst>
                </a:gridCol>
                <a:gridCol w="903913">
                  <a:extLst>
                    <a:ext uri="{9D8B030D-6E8A-4147-A177-3AD203B41FA5}">
                      <a16:colId xmlns:a16="http://schemas.microsoft.com/office/drawing/2014/main" val="2010044751"/>
                    </a:ext>
                  </a:extLst>
                </a:gridCol>
                <a:gridCol w="1021087">
                  <a:extLst>
                    <a:ext uri="{9D8B030D-6E8A-4147-A177-3AD203B41FA5}">
                      <a16:colId xmlns:a16="http://schemas.microsoft.com/office/drawing/2014/main" val="2356303372"/>
                    </a:ext>
                  </a:extLst>
                </a:gridCol>
                <a:gridCol w="1035734">
                  <a:extLst>
                    <a:ext uri="{9D8B030D-6E8A-4147-A177-3AD203B41FA5}">
                      <a16:colId xmlns:a16="http://schemas.microsoft.com/office/drawing/2014/main" val="4127188388"/>
                    </a:ext>
                  </a:extLst>
                </a:gridCol>
                <a:gridCol w="824402">
                  <a:extLst>
                    <a:ext uri="{9D8B030D-6E8A-4147-A177-3AD203B41FA5}">
                      <a16:colId xmlns:a16="http://schemas.microsoft.com/office/drawing/2014/main" val="1783351901"/>
                    </a:ext>
                  </a:extLst>
                </a:gridCol>
                <a:gridCol w="930068">
                  <a:extLst>
                    <a:ext uri="{9D8B030D-6E8A-4147-A177-3AD203B41FA5}">
                      <a16:colId xmlns:a16="http://schemas.microsoft.com/office/drawing/2014/main" val="164566987"/>
                    </a:ext>
                  </a:extLst>
                </a:gridCol>
                <a:gridCol w="994932">
                  <a:extLst>
                    <a:ext uri="{9D8B030D-6E8A-4147-A177-3AD203B41FA5}">
                      <a16:colId xmlns:a16="http://schemas.microsoft.com/office/drawing/2014/main" val="2204072142"/>
                    </a:ext>
                  </a:extLst>
                </a:gridCol>
              </a:tblGrid>
              <a:tr h="520604">
                <a:tc>
                  <a:txBody>
                    <a:bodyPr/>
                    <a:lstStyle/>
                    <a:p>
                      <a:pPr marL="86995">
                        <a:lnSpc>
                          <a:spcPct val="107000"/>
                        </a:lnSpc>
                        <a:spcAft>
                          <a:spcPts val="800"/>
                        </a:spcAft>
                      </a:pPr>
                      <a:r>
                        <a:rPr lang="en-US" sz="1600">
                          <a:effectLst/>
                        </a:rPr>
                        <a:t>CASEID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dirty="0">
                          <a:effectLst/>
                        </a:rPr>
                        <a:t>GNPCAP</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URBANIZA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LITERACY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INDLAB</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GOVSTAB</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SURVIVAL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67020761"/>
                  </a:ext>
                </a:extLst>
              </a:tr>
              <a:tr h="429016">
                <a:tc>
                  <a:txBody>
                    <a:bodyPr/>
                    <a:lstStyle/>
                    <a:p>
                      <a:pPr marL="86995">
                        <a:lnSpc>
                          <a:spcPct val="107000"/>
                        </a:lnSpc>
                        <a:spcAft>
                          <a:spcPts val="800"/>
                        </a:spcAft>
                      </a:pPr>
                      <a:r>
                        <a:rPr lang="en-US" sz="1600">
                          <a:effectLst/>
                        </a:rPr>
                        <a:t>AUS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4475" algn="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03935290"/>
                  </a:ext>
                </a:extLst>
              </a:tr>
              <a:tr h="655576">
                <a:tc>
                  <a:txBody>
                    <a:bodyPr/>
                    <a:lstStyle/>
                    <a:p>
                      <a:pPr marL="91440" marR="22860">
                        <a:lnSpc>
                          <a:spcPct val="111000"/>
                        </a:lnSpc>
                        <a:spcBef>
                          <a:spcPts val="360"/>
                        </a:spcBef>
                        <a:spcAft>
                          <a:spcPts val="800"/>
                        </a:spcAft>
                      </a:pPr>
                      <a:r>
                        <a:rPr lang="en-US" sz="1600">
                          <a:effectLst/>
                        </a:rPr>
                        <a:t>BEL, </a:t>
                      </a:r>
                      <a:r>
                        <a:rPr lang="en-US" sz="1600" spc="5">
                          <a:effectLst/>
                        </a:rPr>
                        <a:t>NET, UK</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44475" algn="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07022088"/>
                  </a:ext>
                </a:extLst>
              </a:tr>
              <a:tr h="420581">
                <a:tc>
                  <a:txBody>
                    <a:bodyPr/>
                    <a:lstStyle/>
                    <a:p>
                      <a:pPr marL="86995">
                        <a:lnSpc>
                          <a:spcPct val="107000"/>
                        </a:lnSpc>
                        <a:spcAft>
                          <a:spcPts val="800"/>
                        </a:spcAft>
                      </a:pPr>
                      <a:r>
                        <a:rPr lang="en-US" sz="1600">
                          <a:effectLst/>
                        </a:rPr>
                        <a:t>CZE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4475" algn="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46545019"/>
                  </a:ext>
                </a:extLst>
              </a:tr>
              <a:tr h="425401">
                <a:tc>
                  <a:txBody>
                    <a:bodyPr/>
                    <a:lstStyle/>
                    <a:p>
                      <a:pPr marL="86995">
                        <a:lnSpc>
                          <a:spcPct val="107000"/>
                        </a:lnSpc>
                        <a:spcAft>
                          <a:spcPts val="800"/>
                        </a:spcAft>
                      </a:pPr>
                      <a:r>
                        <a:rPr lang="en-US" sz="1600">
                          <a:effectLst/>
                        </a:rPr>
                        <a:t>EST, FIN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4475" algn="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98663542"/>
                  </a:ext>
                </a:extLst>
              </a:tr>
              <a:tr h="655576">
                <a:tc>
                  <a:txBody>
                    <a:bodyPr/>
                    <a:lstStyle/>
                    <a:p>
                      <a:pPr algn="ctr">
                        <a:lnSpc>
                          <a:spcPct val="111000"/>
                        </a:lnSpc>
                        <a:spcBef>
                          <a:spcPts val="360"/>
                        </a:spcBef>
                        <a:spcAft>
                          <a:spcPts val="800"/>
                        </a:spcAft>
                      </a:pPr>
                      <a:r>
                        <a:rPr lang="en-US" sz="1600">
                          <a:effectLst/>
                        </a:rPr>
                        <a:t>FRA, </a:t>
                      </a:r>
                      <a:br>
                        <a:rPr lang="en-US" sz="1600">
                          <a:effectLst/>
                        </a:rPr>
                      </a:br>
                      <a:r>
                        <a:rPr lang="en-US" sz="1600">
                          <a:effectLst/>
                        </a:rPr>
                        <a:t>SWE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44475" algn="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93031170"/>
                  </a:ext>
                </a:extLst>
              </a:tr>
              <a:tr h="420581">
                <a:tc>
                  <a:txBody>
                    <a:bodyPr/>
                    <a:lstStyle/>
                    <a:p>
                      <a:pPr marL="86995">
                        <a:lnSpc>
                          <a:spcPct val="107000"/>
                        </a:lnSpc>
                        <a:spcAft>
                          <a:spcPts val="800"/>
                        </a:spcAft>
                      </a:pPr>
                      <a:r>
                        <a:rPr lang="en-US" sz="1600">
                          <a:effectLst/>
                        </a:rPr>
                        <a:t>GER</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4475" algn="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04738854"/>
                  </a:ext>
                </a:extLst>
              </a:tr>
              <a:tr h="957092">
                <a:tc>
                  <a:txBody>
                    <a:bodyPr/>
                    <a:lstStyle/>
                    <a:p>
                      <a:pPr marL="91440" marR="205740" algn="just">
                        <a:lnSpc>
                          <a:spcPct val="112000"/>
                        </a:lnSpc>
                        <a:spcBef>
                          <a:spcPts val="360"/>
                        </a:spcBef>
                        <a:spcAft>
                          <a:spcPts val="800"/>
                        </a:spcAft>
                      </a:pPr>
                      <a:r>
                        <a:rPr lang="en-US" sz="1600" spc="-20">
                          <a:effectLst/>
                        </a:rPr>
                        <a:t>GRE, </a:t>
                      </a:r>
                      <a:r>
                        <a:rPr lang="en-US" sz="1600" spc="-10">
                          <a:effectLst/>
                        </a:rPr>
                        <a:t>POR, </a:t>
                      </a:r>
                      <a:r>
                        <a:rPr lang="en-US" sz="1600">
                          <a:effectLst/>
                        </a:rPr>
                        <a:t>SPA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44475" algn="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31460575"/>
                  </a:ext>
                </a:extLst>
              </a:tr>
              <a:tr h="659191">
                <a:tc>
                  <a:txBody>
                    <a:bodyPr/>
                    <a:lstStyle/>
                    <a:p>
                      <a:pPr marL="91440" marR="182880">
                        <a:lnSpc>
                          <a:spcPct val="112000"/>
                        </a:lnSpc>
                        <a:spcBef>
                          <a:spcPts val="360"/>
                        </a:spcBef>
                        <a:spcAft>
                          <a:spcPts val="800"/>
                        </a:spcAft>
                      </a:pPr>
                      <a:r>
                        <a:rPr lang="en-US" sz="1600" spc="-5">
                          <a:effectLst/>
                        </a:rPr>
                        <a:t>HUN, </a:t>
                      </a:r>
                      <a:r>
                        <a:rPr lang="en-US" sz="1600">
                          <a:effectLst/>
                        </a:rPr>
                        <a:t>POL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44475" algn="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10603786"/>
                  </a:ext>
                </a:extLst>
              </a:tr>
              <a:tr h="420581">
                <a:tc>
                  <a:txBody>
                    <a:bodyPr/>
                    <a:lstStyle/>
                    <a:p>
                      <a:pPr marL="86995">
                        <a:lnSpc>
                          <a:spcPct val="107000"/>
                        </a:lnSpc>
                        <a:spcAft>
                          <a:spcPts val="800"/>
                        </a:spcAft>
                      </a:pPr>
                      <a:r>
                        <a:rPr lang="en-US" sz="1600">
                          <a:effectLst/>
                        </a:rPr>
                        <a:t>IRE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4475" algn="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74413134"/>
                  </a:ext>
                </a:extLst>
              </a:tr>
              <a:tr h="732101">
                <a:tc>
                  <a:txBody>
                    <a:bodyPr/>
                    <a:lstStyle/>
                    <a:p>
                      <a:pPr marL="91440" marR="205740">
                        <a:lnSpc>
                          <a:spcPct val="115000"/>
                        </a:lnSpc>
                        <a:spcBef>
                          <a:spcPts val="360"/>
                        </a:spcBef>
                        <a:spcAft>
                          <a:spcPts val="800"/>
                        </a:spcAft>
                      </a:pPr>
                      <a:r>
                        <a:rPr lang="en-US" sz="1600">
                          <a:effectLst/>
                        </a:rPr>
                        <a:t>ITA, </a:t>
                      </a:r>
                      <a:r>
                        <a:rPr lang="en-US" sz="1600" spc="-25">
                          <a:effectLst/>
                        </a:rPr>
                        <a:t>ROM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44475" algn="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a:effectLst/>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600" dirty="0">
                          <a:effectLst/>
                        </a:rPr>
                        <a:t>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99061332"/>
                  </a:ext>
                </a:extLst>
              </a:tr>
            </a:tbl>
          </a:graphicData>
        </a:graphic>
      </p:graphicFrame>
      <p:sp>
        <p:nvSpPr>
          <p:cNvPr id="4" name="Marcador de texto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19633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Tabla 3.8 Indicadores de </a:t>
            </a:r>
            <a:r>
              <a:rPr lang="es-ES" dirty="0" err="1"/>
              <a:t>Upset</a:t>
            </a:r>
            <a:r>
              <a:rPr lang="es-ES" dirty="0"/>
              <a:t>, datos </a:t>
            </a:r>
            <a:r>
              <a:rPr lang="es-ES" dirty="0" err="1"/>
              <a:t>dicotomizados</a:t>
            </a:r>
            <a:r>
              <a:rPr lang="es-ES" dirty="0"/>
              <a:t>, más una quinta condición (y GNPCAP recodificada)</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533511484"/>
              </p:ext>
            </p:extLst>
          </p:nvPr>
        </p:nvGraphicFramePr>
        <p:xfrm>
          <a:off x="5003075" y="339630"/>
          <a:ext cx="6831873" cy="6304366"/>
        </p:xfrm>
        <a:graphic>
          <a:graphicData uri="http://schemas.openxmlformats.org/drawingml/2006/table">
            <a:tbl>
              <a:tblPr>
                <a:tableStyleId>{5C22544A-7EE6-4342-B048-85BDC9FD1C3A}</a:tableStyleId>
              </a:tblPr>
              <a:tblGrid>
                <a:gridCol w="883009">
                  <a:extLst>
                    <a:ext uri="{9D8B030D-6E8A-4147-A177-3AD203B41FA5}">
                      <a16:colId xmlns:a16="http://schemas.microsoft.com/office/drawing/2014/main" val="909679428"/>
                    </a:ext>
                  </a:extLst>
                </a:gridCol>
                <a:gridCol w="949507">
                  <a:extLst>
                    <a:ext uri="{9D8B030D-6E8A-4147-A177-3AD203B41FA5}">
                      <a16:colId xmlns:a16="http://schemas.microsoft.com/office/drawing/2014/main" val="1894112347"/>
                    </a:ext>
                  </a:extLst>
                </a:gridCol>
                <a:gridCol w="1079234">
                  <a:extLst>
                    <a:ext uri="{9D8B030D-6E8A-4147-A177-3AD203B41FA5}">
                      <a16:colId xmlns:a16="http://schemas.microsoft.com/office/drawing/2014/main" val="1406444609"/>
                    </a:ext>
                  </a:extLst>
                </a:gridCol>
                <a:gridCol w="1079234">
                  <a:extLst>
                    <a:ext uri="{9D8B030D-6E8A-4147-A177-3AD203B41FA5}">
                      <a16:colId xmlns:a16="http://schemas.microsoft.com/office/drawing/2014/main" val="2210760014"/>
                    </a:ext>
                  </a:extLst>
                </a:gridCol>
                <a:gridCol w="855755">
                  <a:extLst>
                    <a:ext uri="{9D8B030D-6E8A-4147-A177-3AD203B41FA5}">
                      <a16:colId xmlns:a16="http://schemas.microsoft.com/office/drawing/2014/main" val="180889811"/>
                    </a:ext>
                  </a:extLst>
                </a:gridCol>
                <a:gridCol w="961498">
                  <a:extLst>
                    <a:ext uri="{9D8B030D-6E8A-4147-A177-3AD203B41FA5}">
                      <a16:colId xmlns:a16="http://schemas.microsoft.com/office/drawing/2014/main" val="741733995"/>
                    </a:ext>
                  </a:extLst>
                </a:gridCol>
                <a:gridCol w="1023636">
                  <a:extLst>
                    <a:ext uri="{9D8B030D-6E8A-4147-A177-3AD203B41FA5}">
                      <a16:colId xmlns:a16="http://schemas.microsoft.com/office/drawing/2014/main" val="3861893748"/>
                    </a:ext>
                  </a:extLst>
                </a:gridCol>
              </a:tblGrid>
              <a:tr h="420188">
                <a:tc>
                  <a:txBody>
                    <a:bodyPr/>
                    <a:lstStyle/>
                    <a:p>
                      <a:pPr marL="88900">
                        <a:lnSpc>
                          <a:spcPct val="107000"/>
                        </a:lnSpc>
                        <a:spcAft>
                          <a:spcPts val="800"/>
                        </a:spcAft>
                      </a:pPr>
                      <a:r>
                        <a:rPr lang="en-US" sz="1800">
                          <a:effectLst/>
                        </a:rPr>
                        <a:t>CASEID</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GNPCAP</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URBANIZA</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LITERACY</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INDLAB</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GOVSTAB</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SURVIVAL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98865606"/>
                  </a:ext>
                </a:extLst>
              </a:tr>
              <a:tr h="354217">
                <a:tc>
                  <a:txBody>
                    <a:bodyPr/>
                    <a:lstStyle/>
                    <a:p>
                      <a:pPr marL="88900">
                        <a:lnSpc>
                          <a:spcPct val="107000"/>
                        </a:lnSpc>
                        <a:spcAft>
                          <a:spcPts val="800"/>
                        </a:spcAft>
                      </a:pPr>
                      <a:r>
                        <a:rPr lang="en-US" sz="1800">
                          <a:effectLst/>
                        </a:rPr>
                        <a:t>AUS</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5857964"/>
                  </a:ext>
                </a:extLst>
              </a:tr>
              <a:tr h="314634">
                <a:tc>
                  <a:txBody>
                    <a:bodyPr/>
                    <a:lstStyle/>
                    <a:p>
                      <a:pPr marL="88900">
                        <a:lnSpc>
                          <a:spcPct val="107000"/>
                        </a:lnSpc>
                        <a:spcAft>
                          <a:spcPts val="800"/>
                        </a:spcAft>
                      </a:pPr>
                      <a:r>
                        <a:rPr lang="en-US" sz="1800">
                          <a:effectLst/>
                        </a:rPr>
                        <a:t>BEL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13755335"/>
                  </a:ext>
                </a:extLst>
              </a:tr>
              <a:tr h="313618">
                <a:tc>
                  <a:txBody>
                    <a:bodyPr/>
                    <a:lstStyle/>
                    <a:p>
                      <a:pPr marL="88900">
                        <a:lnSpc>
                          <a:spcPct val="107000"/>
                        </a:lnSpc>
                        <a:spcAft>
                          <a:spcPts val="800"/>
                        </a:spcAft>
                      </a:pPr>
                      <a:r>
                        <a:rPr lang="en-US" sz="1800">
                          <a:effectLst/>
                        </a:rPr>
                        <a:t>CZE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05403141"/>
                  </a:ext>
                </a:extLst>
              </a:tr>
              <a:tr h="314634">
                <a:tc>
                  <a:txBody>
                    <a:bodyPr/>
                    <a:lstStyle/>
                    <a:p>
                      <a:pPr marL="88900">
                        <a:lnSpc>
                          <a:spcPct val="107000"/>
                        </a:lnSpc>
                        <a:spcAft>
                          <a:spcPts val="800"/>
                        </a:spcAft>
                      </a:pPr>
                      <a:r>
                        <a:rPr lang="en-US" sz="1800">
                          <a:effectLst/>
                        </a:rPr>
                        <a:t>EST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2458492"/>
                  </a:ext>
                </a:extLst>
              </a:tr>
              <a:tr h="314634">
                <a:tc>
                  <a:txBody>
                    <a:bodyPr/>
                    <a:lstStyle/>
                    <a:p>
                      <a:pPr marL="88900">
                        <a:lnSpc>
                          <a:spcPct val="107000"/>
                        </a:lnSpc>
                        <a:spcAft>
                          <a:spcPts val="800"/>
                        </a:spcAft>
                      </a:pPr>
                      <a:r>
                        <a:rPr lang="en-US" sz="1800">
                          <a:effectLst/>
                        </a:rPr>
                        <a:t>FIN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92318851"/>
                  </a:ext>
                </a:extLst>
              </a:tr>
              <a:tr h="313618">
                <a:tc>
                  <a:txBody>
                    <a:bodyPr/>
                    <a:lstStyle/>
                    <a:p>
                      <a:pPr marL="88900">
                        <a:lnSpc>
                          <a:spcPct val="107000"/>
                        </a:lnSpc>
                        <a:spcAft>
                          <a:spcPts val="800"/>
                        </a:spcAft>
                      </a:pPr>
                      <a:r>
                        <a:rPr lang="en-US" sz="1800">
                          <a:effectLst/>
                        </a:rPr>
                        <a:t>FRA</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27616818"/>
                  </a:ext>
                </a:extLst>
              </a:tr>
              <a:tr h="310574">
                <a:tc>
                  <a:txBody>
                    <a:bodyPr/>
                    <a:lstStyle/>
                    <a:p>
                      <a:pPr marL="88900">
                        <a:lnSpc>
                          <a:spcPct val="107000"/>
                        </a:lnSpc>
                        <a:spcAft>
                          <a:spcPts val="800"/>
                        </a:spcAft>
                      </a:pPr>
                      <a:r>
                        <a:rPr lang="en-US" sz="1800">
                          <a:effectLst/>
                        </a:rPr>
                        <a:t>GER</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26423023"/>
                  </a:ext>
                </a:extLst>
              </a:tr>
              <a:tr h="314634">
                <a:tc>
                  <a:txBody>
                    <a:bodyPr/>
                    <a:lstStyle/>
                    <a:p>
                      <a:pPr marL="88900">
                        <a:lnSpc>
                          <a:spcPct val="107000"/>
                        </a:lnSpc>
                        <a:spcAft>
                          <a:spcPts val="800"/>
                        </a:spcAft>
                      </a:pPr>
                      <a:r>
                        <a:rPr lang="en-US" sz="1800">
                          <a:effectLst/>
                        </a:rPr>
                        <a:t>GRE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3571810"/>
                  </a:ext>
                </a:extLst>
              </a:tr>
              <a:tr h="317678">
                <a:tc>
                  <a:txBody>
                    <a:bodyPr/>
                    <a:lstStyle/>
                    <a:p>
                      <a:pPr marL="88900">
                        <a:lnSpc>
                          <a:spcPct val="107000"/>
                        </a:lnSpc>
                        <a:spcAft>
                          <a:spcPts val="800"/>
                        </a:spcAft>
                      </a:pPr>
                      <a:r>
                        <a:rPr lang="en-US" sz="1800">
                          <a:effectLst/>
                        </a:rPr>
                        <a:t>HUN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77365776"/>
                  </a:ext>
                </a:extLst>
              </a:tr>
              <a:tr h="317678">
                <a:tc>
                  <a:txBody>
                    <a:bodyPr/>
                    <a:lstStyle/>
                    <a:p>
                      <a:pPr marL="88900">
                        <a:lnSpc>
                          <a:spcPct val="107000"/>
                        </a:lnSpc>
                        <a:spcAft>
                          <a:spcPts val="800"/>
                        </a:spcAft>
                      </a:pPr>
                      <a:r>
                        <a:rPr lang="en-US" sz="1800">
                          <a:effectLst/>
                        </a:rPr>
                        <a:t>IRE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51436904"/>
                  </a:ext>
                </a:extLst>
              </a:tr>
              <a:tr h="314634">
                <a:tc>
                  <a:txBody>
                    <a:bodyPr/>
                    <a:lstStyle/>
                    <a:p>
                      <a:pPr marL="88900">
                        <a:lnSpc>
                          <a:spcPct val="107000"/>
                        </a:lnSpc>
                        <a:spcAft>
                          <a:spcPts val="800"/>
                        </a:spcAft>
                      </a:pPr>
                      <a:r>
                        <a:rPr lang="en-US" sz="1800">
                          <a:effectLst/>
                        </a:rPr>
                        <a:t>ITA</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94697879"/>
                  </a:ext>
                </a:extLst>
              </a:tr>
              <a:tr h="313618">
                <a:tc>
                  <a:txBody>
                    <a:bodyPr/>
                    <a:lstStyle/>
                    <a:p>
                      <a:pPr marL="88900">
                        <a:lnSpc>
                          <a:spcPct val="107000"/>
                        </a:lnSpc>
                        <a:spcAft>
                          <a:spcPts val="800"/>
                        </a:spcAft>
                      </a:pPr>
                      <a:r>
                        <a:rPr lang="en-US" sz="1800">
                          <a:effectLst/>
                        </a:rPr>
                        <a:t>NET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13306647"/>
                  </a:ext>
                </a:extLst>
              </a:tr>
              <a:tr h="314634">
                <a:tc>
                  <a:txBody>
                    <a:bodyPr/>
                    <a:lstStyle/>
                    <a:p>
                      <a:pPr marL="88900">
                        <a:lnSpc>
                          <a:spcPct val="107000"/>
                        </a:lnSpc>
                        <a:spcAft>
                          <a:spcPts val="800"/>
                        </a:spcAft>
                      </a:pPr>
                      <a:r>
                        <a:rPr lang="en-US" sz="1800">
                          <a:effectLst/>
                        </a:rPr>
                        <a:t>POL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9300000"/>
                  </a:ext>
                </a:extLst>
              </a:tr>
              <a:tr h="310574">
                <a:tc>
                  <a:txBody>
                    <a:bodyPr/>
                    <a:lstStyle/>
                    <a:p>
                      <a:pPr marL="88900">
                        <a:lnSpc>
                          <a:spcPct val="107000"/>
                        </a:lnSpc>
                        <a:spcAft>
                          <a:spcPts val="800"/>
                        </a:spcAft>
                      </a:pPr>
                      <a:r>
                        <a:rPr lang="en-US" sz="1800">
                          <a:effectLst/>
                        </a:rPr>
                        <a:t>POR</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03998524"/>
                  </a:ext>
                </a:extLst>
              </a:tr>
              <a:tr h="314634">
                <a:tc>
                  <a:txBody>
                    <a:bodyPr/>
                    <a:lstStyle/>
                    <a:p>
                      <a:pPr marL="88900">
                        <a:lnSpc>
                          <a:spcPct val="107000"/>
                        </a:lnSpc>
                        <a:spcAft>
                          <a:spcPts val="800"/>
                        </a:spcAft>
                      </a:pPr>
                      <a:r>
                        <a:rPr lang="en-US" sz="1800">
                          <a:effectLst/>
                        </a:rPr>
                        <a:t>ROM</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 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36785978"/>
                  </a:ext>
                </a:extLst>
              </a:tr>
              <a:tr h="317678">
                <a:tc>
                  <a:txBody>
                    <a:bodyPr/>
                    <a:lstStyle/>
                    <a:p>
                      <a:pPr marL="88900">
                        <a:lnSpc>
                          <a:spcPct val="107000"/>
                        </a:lnSpc>
                        <a:spcAft>
                          <a:spcPts val="800"/>
                        </a:spcAft>
                      </a:pPr>
                      <a:r>
                        <a:rPr lang="en-US" sz="1800">
                          <a:effectLst/>
                        </a:rPr>
                        <a:t>SPA</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7832298"/>
                  </a:ext>
                </a:extLst>
              </a:tr>
              <a:tr h="317678">
                <a:tc>
                  <a:txBody>
                    <a:bodyPr/>
                    <a:lstStyle/>
                    <a:p>
                      <a:pPr marL="88900">
                        <a:lnSpc>
                          <a:spcPct val="107000"/>
                        </a:lnSpc>
                        <a:spcAft>
                          <a:spcPts val="800"/>
                        </a:spcAft>
                      </a:pPr>
                      <a:r>
                        <a:rPr lang="en-US" sz="1800">
                          <a:effectLst/>
                        </a:rPr>
                        <a:t>SWE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2000">
                          <a:effectLst/>
                        </a:rPr>
                        <a:t>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2000">
                          <a:effectLst/>
                        </a:rPr>
                        <a:t>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20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31771743"/>
                  </a:ext>
                </a:extLst>
              </a:tr>
              <a:tr h="343052">
                <a:tc>
                  <a:txBody>
                    <a:bodyPr/>
                    <a:lstStyle/>
                    <a:p>
                      <a:pPr marL="88900">
                        <a:lnSpc>
                          <a:spcPct val="107000"/>
                        </a:lnSpc>
                        <a:spcAft>
                          <a:spcPts val="800"/>
                        </a:spcAft>
                      </a:pPr>
                      <a:r>
                        <a:rPr lang="en-US" sz="1800">
                          <a:effectLst/>
                        </a:rPr>
                        <a:t>UK</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53365" algn="r">
                        <a:lnSpc>
                          <a:spcPct val="107000"/>
                        </a:lnSpc>
                        <a:spcAft>
                          <a:spcPts val="800"/>
                        </a:spcAft>
                      </a:pPr>
                      <a:r>
                        <a:rPr lang="en-US" sz="1800" dirty="0">
                          <a:effectLst/>
                        </a:rPr>
                        <a:t>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55165794"/>
                  </a:ext>
                </a:extLst>
              </a:tr>
            </a:tbl>
          </a:graphicData>
        </a:graphic>
      </p:graphicFrame>
      <p:sp>
        <p:nvSpPr>
          <p:cNvPr id="4" name="Marcador de texto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4932515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1148" y="2893422"/>
            <a:ext cx="3549121" cy="1371600"/>
          </a:xfrm>
        </p:spPr>
        <p:txBody>
          <a:bodyPr>
            <a:normAutofit fontScale="90000"/>
          </a:bodyPr>
          <a:lstStyle/>
          <a:p>
            <a:r>
              <a:rPr lang="es-ES" dirty="0"/>
              <a:t>Tabla 3.9 Tabla verdadero-falso de las configuraciones booleanas (4 + 1 Condiciones, GNPCAP Recodificado)</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620930468"/>
              </p:ext>
            </p:extLst>
          </p:nvPr>
        </p:nvGraphicFramePr>
        <p:xfrm>
          <a:off x="4441371" y="287378"/>
          <a:ext cx="7027818" cy="6283238"/>
        </p:xfrm>
        <a:graphic>
          <a:graphicData uri="http://schemas.openxmlformats.org/drawingml/2006/table">
            <a:tbl>
              <a:tblPr>
                <a:tableStyleId>{5C22544A-7EE6-4342-B048-85BDC9FD1C3A}</a:tableStyleId>
              </a:tblPr>
              <a:tblGrid>
                <a:gridCol w="904671">
                  <a:extLst>
                    <a:ext uri="{9D8B030D-6E8A-4147-A177-3AD203B41FA5}">
                      <a16:colId xmlns:a16="http://schemas.microsoft.com/office/drawing/2014/main" val="3865503701"/>
                    </a:ext>
                  </a:extLst>
                </a:gridCol>
                <a:gridCol w="961002">
                  <a:extLst>
                    <a:ext uri="{9D8B030D-6E8A-4147-A177-3AD203B41FA5}">
                      <a16:colId xmlns:a16="http://schemas.microsoft.com/office/drawing/2014/main" val="3803852526"/>
                    </a:ext>
                  </a:extLst>
                </a:gridCol>
                <a:gridCol w="1107462">
                  <a:extLst>
                    <a:ext uri="{9D8B030D-6E8A-4147-A177-3AD203B41FA5}">
                      <a16:colId xmlns:a16="http://schemas.microsoft.com/office/drawing/2014/main" val="792186048"/>
                    </a:ext>
                  </a:extLst>
                </a:gridCol>
                <a:gridCol w="1110841">
                  <a:extLst>
                    <a:ext uri="{9D8B030D-6E8A-4147-A177-3AD203B41FA5}">
                      <a16:colId xmlns:a16="http://schemas.microsoft.com/office/drawing/2014/main" val="3541891765"/>
                    </a:ext>
                  </a:extLst>
                </a:gridCol>
                <a:gridCol w="884391">
                  <a:extLst>
                    <a:ext uri="{9D8B030D-6E8A-4147-A177-3AD203B41FA5}">
                      <a16:colId xmlns:a16="http://schemas.microsoft.com/office/drawing/2014/main" val="3168299289"/>
                    </a:ext>
                  </a:extLst>
                </a:gridCol>
                <a:gridCol w="993674">
                  <a:extLst>
                    <a:ext uri="{9D8B030D-6E8A-4147-A177-3AD203B41FA5}">
                      <a16:colId xmlns:a16="http://schemas.microsoft.com/office/drawing/2014/main" val="2348982675"/>
                    </a:ext>
                  </a:extLst>
                </a:gridCol>
                <a:gridCol w="1065777">
                  <a:extLst>
                    <a:ext uri="{9D8B030D-6E8A-4147-A177-3AD203B41FA5}">
                      <a16:colId xmlns:a16="http://schemas.microsoft.com/office/drawing/2014/main" val="632063997"/>
                    </a:ext>
                  </a:extLst>
                </a:gridCol>
              </a:tblGrid>
              <a:tr h="512193">
                <a:tc>
                  <a:txBody>
                    <a:bodyPr/>
                    <a:lstStyle/>
                    <a:p>
                      <a:pPr marL="86360">
                        <a:lnSpc>
                          <a:spcPct val="107000"/>
                        </a:lnSpc>
                        <a:spcAft>
                          <a:spcPts val="800"/>
                        </a:spcAft>
                      </a:pPr>
                      <a:r>
                        <a:rPr lang="en-US" sz="1400">
                          <a:effectLst/>
                        </a:rPr>
                        <a:t>CASEID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GNPCAP</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URBANIZA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LITERACY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INDLAB</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GOVSTAB</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SURVIVAL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64803853"/>
                  </a:ext>
                </a:extLst>
              </a:tr>
              <a:tr h="437239">
                <a:tc>
                  <a:txBody>
                    <a:bodyPr/>
                    <a:lstStyle/>
                    <a:p>
                      <a:pPr marL="86360">
                        <a:lnSpc>
                          <a:spcPct val="107000"/>
                        </a:lnSpc>
                        <a:spcAft>
                          <a:spcPts val="800"/>
                        </a:spcAft>
                      </a:pPr>
                      <a:r>
                        <a:rPr lang="en-US" sz="1400">
                          <a:effectLst/>
                        </a:rPr>
                        <a:t>AUS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76363394"/>
                  </a:ext>
                </a:extLst>
              </a:tr>
              <a:tr h="916950">
                <a:tc>
                  <a:txBody>
                    <a:bodyPr/>
                    <a:lstStyle/>
                    <a:p>
                      <a:pPr marL="91440" marR="45720" algn="just">
                        <a:lnSpc>
                          <a:spcPct val="111000"/>
                        </a:lnSpc>
                        <a:spcAft>
                          <a:spcPts val="800"/>
                        </a:spcAft>
                      </a:pPr>
                      <a:r>
                        <a:rPr lang="en-US" sz="1400">
                          <a:effectLst/>
                        </a:rPr>
                        <a:t>BEL, CZE, </a:t>
                      </a:r>
                      <a:r>
                        <a:rPr lang="en-US" sz="1400" spc="-25">
                          <a:effectLst/>
                        </a:rPr>
                        <a:t>NET, UK</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37685481"/>
                  </a:ext>
                </a:extLst>
              </a:tr>
              <a:tr h="440986">
                <a:tc>
                  <a:txBody>
                    <a:bodyPr/>
                    <a:lstStyle/>
                    <a:p>
                      <a:pPr marL="86360">
                        <a:lnSpc>
                          <a:spcPct val="107000"/>
                        </a:lnSpc>
                        <a:spcAft>
                          <a:spcPts val="800"/>
                        </a:spcAft>
                      </a:pPr>
                      <a:r>
                        <a:rPr lang="en-US" sz="1400">
                          <a:effectLst/>
                        </a:rPr>
                        <a:t>EST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1479368"/>
                  </a:ext>
                </a:extLst>
              </a:tr>
              <a:tr h="678344">
                <a:tc>
                  <a:txBody>
                    <a:bodyPr/>
                    <a:lstStyle/>
                    <a:p>
                      <a:pPr algn="ctr">
                        <a:lnSpc>
                          <a:spcPct val="115000"/>
                        </a:lnSpc>
                        <a:spcAft>
                          <a:spcPts val="800"/>
                        </a:spcAft>
                      </a:pPr>
                      <a:r>
                        <a:rPr lang="en-US" sz="1400">
                          <a:effectLst/>
                        </a:rPr>
                        <a:t>FRA, </a:t>
                      </a:r>
                      <a:br>
                        <a:rPr lang="en-US" sz="1400">
                          <a:effectLst/>
                        </a:rPr>
                      </a:br>
                      <a:r>
                        <a:rPr lang="en-US" sz="1400">
                          <a:effectLst/>
                        </a:rPr>
                        <a:t>SWE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3852941"/>
                  </a:ext>
                </a:extLst>
              </a:tr>
              <a:tr h="440986">
                <a:tc>
                  <a:txBody>
                    <a:bodyPr/>
                    <a:lstStyle/>
                    <a:p>
                      <a:pPr marL="86360">
                        <a:lnSpc>
                          <a:spcPct val="107000"/>
                        </a:lnSpc>
                        <a:spcAft>
                          <a:spcPts val="800"/>
                        </a:spcAft>
                      </a:pPr>
                      <a:r>
                        <a:rPr lang="en-US" sz="1400">
                          <a:effectLst/>
                        </a:rPr>
                        <a:t>GER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61380399"/>
                  </a:ext>
                </a:extLst>
              </a:tr>
              <a:tr h="1000650">
                <a:tc>
                  <a:txBody>
                    <a:bodyPr/>
                    <a:lstStyle/>
                    <a:p>
                      <a:pPr marL="91440" marR="205740" algn="just">
                        <a:lnSpc>
                          <a:spcPct val="113000"/>
                        </a:lnSpc>
                        <a:spcAft>
                          <a:spcPts val="800"/>
                        </a:spcAft>
                      </a:pPr>
                      <a:r>
                        <a:rPr lang="en-US" sz="1400" spc="-25">
                          <a:effectLst/>
                        </a:rPr>
                        <a:t>GRE, </a:t>
                      </a:r>
                      <a:r>
                        <a:rPr lang="en-US" sz="1400" spc="-20">
                          <a:effectLst/>
                        </a:rPr>
                        <a:t>POR, </a:t>
                      </a:r>
                      <a:r>
                        <a:rPr lang="en-US" sz="1400">
                          <a:effectLst/>
                        </a:rPr>
                        <a:t>SPA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8161125"/>
                  </a:ext>
                </a:extLst>
              </a:tr>
              <a:tr h="678344">
                <a:tc>
                  <a:txBody>
                    <a:bodyPr/>
                    <a:lstStyle/>
                    <a:p>
                      <a:pPr marL="91440" marR="182880">
                        <a:lnSpc>
                          <a:spcPct val="115000"/>
                        </a:lnSpc>
                        <a:spcAft>
                          <a:spcPts val="800"/>
                        </a:spcAft>
                      </a:pPr>
                      <a:r>
                        <a:rPr lang="en-US" sz="1400" spc="-15">
                          <a:effectLst/>
                        </a:rPr>
                        <a:t>HUN, </a:t>
                      </a:r>
                      <a:r>
                        <a:rPr lang="en-US" sz="1400">
                          <a:effectLst/>
                        </a:rPr>
                        <a:t>POL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30932896"/>
                  </a:ext>
                </a:extLst>
              </a:tr>
              <a:tr h="437239">
                <a:tc>
                  <a:txBody>
                    <a:bodyPr/>
                    <a:lstStyle/>
                    <a:p>
                      <a:pPr marL="86360">
                        <a:lnSpc>
                          <a:spcPct val="107000"/>
                        </a:lnSpc>
                        <a:spcAft>
                          <a:spcPts val="800"/>
                        </a:spcAft>
                      </a:pPr>
                      <a:r>
                        <a:rPr lang="en-US" sz="1400">
                          <a:effectLst/>
                        </a:rPr>
                        <a:t>FIN, IRE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97226639"/>
                  </a:ext>
                </a:extLst>
              </a:tr>
              <a:tr h="740307">
                <a:tc>
                  <a:txBody>
                    <a:bodyPr/>
                    <a:lstStyle/>
                    <a:p>
                      <a:pPr marL="91440" marR="205740">
                        <a:lnSpc>
                          <a:spcPct val="112000"/>
                        </a:lnSpc>
                        <a:spcAft>
                          <a:spcPts val="800"/>
                        </a:spcAft>
                      </a:pPr>
                      <a:r>
                        <a:rPr lang="en-US" sz="1400">
                          <a:effectLst/>
                        </a:rPr>
                        <a:t>ITA, </a:t>
                      </a:r>
                      <a:r>
                        <a:rPr lang="en-US" sz="1400" spc="-35">
                          <a:effectLst/>
                        </a:rPr>
                        <a:t>ROM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US" sz="1400" dirty="0">
                          <a:effectLst/>
                        </a:rPr>
                        <a:t>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78459507"/>
                  </a:ext>
                </a:extLst>
              </a:tr>
            </a:tbl>
          </a:graphicData>
        </a:graphic>
      </p:graphicFrame>
    </p:spTree>
    <p:extLst>
      <p:ext uri="{BB962C8B-B14F-4D97-AF65-F5344CB8AC3E}">
        <p14:creationId xmlns:p14="http://schemas.microsoft.com/office/powerpoint/2010/main" val="945565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Pasos para realizar </a:t>
            </a:r>
            <a:r>
              <a:rPr lang="es-ES" dirty="0" err="1" smtClean="0"/>
              <a:t>csqca</a:t>
            </a:r>
            <a:endParaRPr lang="en-US" dirty="0"/>
          </a:p>
        </p:txBody>
      </p:sp>
      <p:sp>
        <p:nvSpPr>
          <p:cNvPr id="4" name="Marcador de texto 3"/>
          <p:cNvSpPr>
            <a:spLocks noGrp="1"/>
          </p:cNvSpPr>
          <p:nvPr>
            <p:ph type="body" idx="1"/>
          </p:nvPr>
        </p:nvSpPr>
        <p:spPr/>
        <p:txBody>
          <a:bodyPr/>
          <a:lstStyle/>
          <a:p>
            <a:r>
              <a:rPr lang="es-ES" dirty="0">
                <a:effectLst/>
              </a:rPr>
              <a:t>PASO 4: MINIMIZACIÓN BOOLEANA</a:t>
            </a:r>
            <a:endParaRPr lang="en-US" dirty="0">
              <a:effectLst/>
            </a:endParaRPr>
          </a:p>
        </p:txBody>
      </p:sp>
    </p:spTree>
    <p:extLst>
      <p:ext uri="{BB962C8B-B14F-4D97-AF65-F5344CB8AC3E}">
        <p14:creationId xmlns:p14="http://schemas.microsoft.com/office/powerpoint/2010/main" val="2336904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en-US"/>
          </a:p>
        </p:txBody>
      </p:sp>
      <p:sp>
        <p:nvSpPr>
          <p:cNvPr id="6" name="Marcador de contenido 5"/>
          <p:cNvSpPr>
            <a:spLocks noGrp="1"/>
          </p:cNvSpPr>
          <p:nvPr>
            <p:ph idx="1"/>
          </p:nvPr>
        </p:nvSpPr>
        <p:spPr/>
        <p:txBody>
          <a:bodyPr/>
          <a:lstStyle/>
          <a:p>
            <a:r>
              <a:rPr lang="es-ES" dirty="0"/>
              <a:t>Para esta operación clave del </a:t>
            </a:r>
            <a:r>
              <a:rPr lang="es-ES" dirty="0" err="1"/>
              <a:t>csQCA</a:t>
            </a:r>
            <a:r>
              <a:rPr lang="es-ES" dirty="0"/>
              <a:t>, el material utilizado por el software es la tabla de verdad (Tabla 3.9) con sus nueve configuraciones: tres configuraciones con un resultado [1] (correspondientes a 8 casos) y seis configuraciones con un resultado [0] (correspondientes a 10 casos). </a:t>
            </a:r>
            <a:endParaRPr lang="en-US" dirty="0"/>
          </a:p>
        </p:txBody>
      </p:sp>
    </p:spTree>
    <p:extLst>
      <p:ext uri="{BB962C8B-B14F-4D97-AF65-F5344CB8AC3E}">
        <p14:creationId xmlns:p14="http://schemas.microsoft.com/office/powerpoint/2010/main" val="3039354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Minimización de las configuraciones [1] (sin restos lógicos)</a:t>
            </a:r>
            <a:br>
              <a:rPr lang="es-ES" dirty="0"/>
            </a:br>
            <a:endParaRPr lang="en-US" dirty="0"/>
          </a:p>
        </p:txBody>
      </p:sp>
      <p:sp>
        <p:nvSpPr>
          <p:cNvPr id="3" name="Marcador de contenido 2"/>
          <p:cNvSpPr>
            <a:spLocks noGrp="1"/>
          </p:cNvSpPr>
          <p:nvPr>
            <p:ph idx="1"/>
          </p:nvPr>
        </p:nvSpPr>
        <p:spPr>
          <a:xfrm>
            <a:off x="1141413" y="1907177"/>
            <a:ext cx="9905998" cy="4728754"/>
          </a:xfrm>
        </p:spPr>
        <p:txBody>
          <a:bodyPr>
            <a:normAutofit/>
          </a:bodyPr>
          <a:lstStyle/>
          <a:p>
            <a:r>
              <a:rPr lang="es-ES" dirty="0" smtClean="0"/>
              <a:t>En </a:t>
            </a:r>
            <a:r>
              <a:rPr lang="es-ES" dirty="0"/>
              <a:t>primer lugar, pedimos al software que minimice las configuraciones [1], sin incluir algunos casos no observados. Obtenemos la siguiente fórmula mínima (Fórmula 1):</a:t>
            </a:r>
          </a:p>
          <a:p>
            <a:r>
              <a:rPr lang="es-ES" dirty="0"/>
              <a:t>GNPCAP * ALFABETIZACIÓN * + GNPCAP * urbaniza * → SUPERVIVENCIA</a:t>
            </a:r>
          </a:p>
          <a:p>
            <a:r>
              <a:rPr lang="es-ES" dirty="0"/>
              <a:t>INDLAB * </a:t>
            </a:r>
            <a:r>
              <a:rPr lang="es-ES" dirty="0" smtClean="0"/>
              <a:t>GOVSTAB               </a:t>
            </a:r>
            <a:r>
              <a:rPr lang="es-ES" dirty="0"/>
              <a:t>ALFABETIZACIÓN * GOVSTAB	</a:t>
            </a:r>
          </a:p>
          <a:p>
            <a:r>
              <a:rPr lang="es-ES" dirty="0"/>
              <a:t>(BEL, CZE, T, UK+ (FIN, IRE + FRA, SWE)	</a:t>
            </a:r>
          </a:p>
          <a:p>
            <a:r>
              <a:rPr lang="es-ES" dirty="0"/>
              <a:t>FRA, SWE)	</a:t>
            </a:r>
            <a:endParaRPr lang="es-ES" dirty="0" smtClean="0"/>
          </a:p>
          <a:p>
            <a:endParaRPr lang="es-ES" dirty="0"/>
          </a:p>
          <a:p>
            <a:endParaRPr lang="es-ES" dirty="0"/>
          </a:p>
          <a:p>
            <a:endParaRPr lang="en-US" dirty="0"/>
          </a:p>
        </p:txBody>
      </p:sp>
    </p:spTree>
    <p:extLst>
      <p:ext uri="{BB962C8B-B14F-4D97-AF65-F5344CB8AC3E}">
        <p14:creationId xmlns:p14="http://schemas.microsoft.com/office/powerpoint/2010/main" val="120965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IMPORTANTE</a:t>
            </a:r>
            <a:endParaRPr lang="en-US" dirty="0"/>
          </a:p>
        </p:txBody>
      </p:sp>
      <p:sp>
        <p:nvSpPr>
          <p:cNvPr id="3" name="Marcador de contenido 2"/>
          <p:cNvSpPr>
            <a:spLocks noGrp="1"/>
          </p:cNvSpPr>
          <p:nvPr>
            <p:ph idx="1"/>
          </p:nvPr>
        </p:nvSpPr>
        <p:spPr>
          <a:xfrm>
            <a:off x="1141413" y="2286001"/>
            <a:ext cx="9905998" cy="3505200"/>
          </a:xfrm>
        </p:spPr>
        <p:txBody>
          <a:bodyPr>
            <a:normAutofit/>
          </a:bodyPr>
          <a:lstStyle/>
          <a:p>
            <a:r>
              <a:rPr lang="es-ES" b="1" dirty="0"/>
              <a:t>1 Las principales convenciones del álgebra booleana son las siguientes:</a:t>
            </a:r>
          </a:p>
          <a:p>
            <a:r>
              <a:rPr lang="es-ES" dirty="0"/>
              <a:t>- Una letra mayúscula representa el valor [1] para una variable binaria dada. Así [A] se lee como: "la variable A es grande, presente, alta, ...".</a:t>
            </a:r>
          </a:p>
          <a:p>
            <a:r>
              <a:rPr lang="es-ES" dirty="0"/>
              <a:t>- Una letra minúscula representa el valor [0] para una variable binaria dada. Así, [a] se lee como: "la variable A es pequeña, ausente, baja, ...".</a:t>
            </a:r>
          </a:p>
          <a:p>
            <a:r>
              <a:rPr lang="es-ES" dirty="0"/>
              <a:t>- Un </a:t>
            </a:r>
            <a:r>
              <a:rPr lang="es-ES" dirty="0" err="1"/>
              <a:t>guión</a:t>
            </a:r>
            <a:r>
              <a:rPr lang="es-ES" dirty="0"/>
              <a:t> [-] representa el valor "no me importa" de una variable binaria, es decir, que puede estar presente (1) o ausente (0). También puede ser un valor que desconocemos (por ejemplo, porque es irrelevante o porque faltan datos). No es un valor intermedio entre [1] y </a:t>
            </a:r>
            <a:r>
              <a:rPr lang="es-ES" dirty="0" smtClean="0"/>
              <a:t>[0]</a:t>
            </a:r>
            <a:endParaRPr lang="es-ES" dirty="0"/>
          </a:p>
          <a:p>
            <a:endParaRPr lang="en-US" dirty="0"/>
          </a:p>
        </p:txBody>
      </p:sp>
    </p:spTree>
    <p:extLst>
      <p:ext uri="{BB962C8B-B14F-4D97-AF65-F5344CB8AC3E}">
        <p14:creationId xmlns:p14="http://schemas.microsoft.com/office/powerpoint/2010/main" val="2805861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dirty="0">
                <a:effectLst/>
              </a:rPr>
              <a:t>"Se observa el resultado 1'1 (supervivencia de la democracia):</a:t>
            </a:r>
            <a:endParaRPr lang="en-US" dirty="0">
              <a:effectLst/>
            </a:endParaRPr>
          </a:p>
          <a:p>
            <a:pPr marL="0" indent="0">
              <a:buNone/>
            </a:pPr>
            <a:r>
              <a:rPr lang="es-ES" dirty="0">
                <a:effectLst/>
              </a:rPr>
              <a:t>- En los países que combinan un alto PNB per cápita [PNBPC] Y altas tasas de alfabetización [ALFABETIZACIÓN] Y un alto porcentaje de mano de obra industrial [INDLAB] Y una alta estabilidad gubernamental [GOVSTAB].</a:t>
            </a:r>
            <a:endParaRPr lang="en-US" dirty="0">
              <a:effectLst/>
            </a:endParaRPr>
          </a:p>
          <a:p>
            <a:endParaRPr lang="es-ES" dirty="0" smtClean="0"/>
          </a:p>
          <a:p>
            <a:r>
              <a:rPr lang="es-ES" dirty="0" smtClean="0"/>
              <a:t>- </a:t>
            </a:r>
            <a:r>
              <a:rPr lang="es-ES" dirty="0"/>
              <a:t>En los países que combinan un alto PIB per cápita [PIBPC] Y una baja urbanización [urbaniza] Y altas tasas de alfabetización [ALFABETIZACIÓN] Y una alta estabilidad gubernamental ,[GOVSTAB]".</a:t>
            </a:r>
            <a:endParaRPr lang="en-US" dirty="0"/>
          </a:p>
        </p:txBody>
      </p:sp>
    </p:spTree>
    <p:extLst>
      <p:ext uri="{BB962C8B-B14F-4D97-AF65-F5344CB8AC3E}">
        <p14:creationId xmlns:p14="http://schemas.microsoft.com/office/powerpoint/2010/main" val="159011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Minimización de las configuraciones [0] (sin restos lógicos)</a:t>
            </a:r>
            <a:br>
              <a:rPr lang="es-ES" dirty="0"/>
            </a:br>
            <a:endParaRPr lang="en-US" dirty="0"/>
          </a:p>
        </p:txBody>
      </p:sp>
      <p:sp>
        <p:nvSpPr>
          <p:cNvPr id="3" name="Marcador de contenido 2"/>
          <p:cNvSpPr>
            <a:spLocks noGrp="1"/>
          </p:cNvSpPr>
          <p:nvPr>
            <p:ph idx="1"/>
          </p:nvPr>
        </p:nvSpPr>
        <p:spPr/>
        <p:txBody>
          <a:bodyPr/>
          <a:lstStyle/>
          <a:p>
            <a:r>
              <a:rPr lang="es-ES" dirty="0" smtClean="0"/>
              <a:t>En </a:t>
            </a:r>
            <a:r>
              <a:rPr lang="es-ES" dirty="0"/>
              <a:t>segundo lugar, realizamos exactamente el mismo procedimiento, esta vez para las configuraciones [0] y también sin incluir algunos casos no observados. Obtenemos la siguiente fórmula mínima (Fórmula 3):</a:t>
            </a:r>
          </a:p>
          <a:p>
            <a:r>
              <a:rPr lang="es-ES" dirty="0" err="1"/>
              <a:t>Gnpcap</a:t>
            </a:r>
            <a:r>
              <a:rPr lang="es-ES" dirty="0"/>
              <a:t>*urbaniza*</a:t>
            </a:r>
            <a:r>
              <a:rPr lang="es-ES" dirty="0" err="1"/>
              <a:t>indlah+GNPCAP</a:t>
            </a:r>
            <a:r>
              <a:rPr lang="es-ES" dirty="0"/>
              <a:t>+ ALFABETIZACIÓN * →supervivencia</a:t>
            </a:r>
          </a:p>
          <a:p>
            <a:r>
              <a:rPr lang="es-ES" dirty="0"/>
              <a:t>(EST + GRE, POR, SPA   +INDLAB * </a:t>
            </a:r>
            <a:r>
              <a:rPr lang="es-ES" dirty="0" err="1"/>
              <a:t>govstab</a:t>
            </a:r>
            <a:endParaRPr lang="es-ES" dirty="0"/>
          </a:p>
          <a:p>
            <a:r>
              <a:rPr lang="es-ES" dirty="0"/>
              <a:t>HUN, POL + ITA, ROM)       (AUS + GER)</a:t>
            </a:r>
          </a:p>
          <a:p>
            <a:endParaRPr lang="en-US" dirty="0"/>
          </a:p>
        </p:txBody>
      </p:sp>
    </p:spTree>
    <p:extLst>
      <p:ext uri="{BB962C8B-B14F-4D97-AF65-F5344CB8AC3E}">
        <p14:creationId xmlns:p14="http://schemas.microsoft.com/office/powerpoint/2010/main" val="2433694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Pasos para realizar </a:t>
            </a:r>
            <a:r>
              <a:rPr lang="es-ES" dirty="0" err="1" smtClean="0"/>
              <a:t>csqca</a:t>
            </a:r>
            <a:endParaRPr lang="en-US" dirty="0"/>
          </a:p>
        </p:txBody>
      </p:sp>
      <p:sp>
        <p:nvSpPr>
          <p:cNvPr id="4" name="Marcador de texto 3"/>
          <p:cNvSpPr>
            <a:spLocks noGrp="1"/>
          </p:cNvSpPr>
          <p:nvPr>
            <p:ph type="body" idx="1"/>
          </p:nvPr>
        </p:nvSpPr>
        <p:spPr/>
        <p:txBody>
          <a:bodyPr/>
          <a:lstStyle/>
          <a:p>
            <a:r>
              <a:rPr lang="es-ES" dirty="0">
                <a:effectLst/>
              </a:rPr>
              <a:t>PASO 5: INTRODUCIR LOS CASOS  "RESTOS LÓGICOS" </a:t>
            </a:r>
            <a:endParaRPr lang="en-US" dirty="0">
              <a:effectLst/>
            </a:endParaRPr>
          </a:p>
        </p:txBody>
      </p:sp>
    </p:spTree>
    <p:extLst>
      <p:ext uri="{BB962C8B-B14F-4D97-AF65-F5344CB8AC3E}">
        <p14:creationId xmlns:p14="http://schemas.microsoft.com/office/powerpoint/2010/main" val="3406460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Por qué son útiles los restos lógicos</a:t>
            </a:r>
            <a:br>
              <a:rPr lang="es-ES" dirty="0"/>
            </a:br>
            <a:endParaRPr lang="en-US" dirty="0"/>
          </a:p>
        </p:txBody>
      </p:sp>
      <p:sp>
        <p:nvSpPr>
          <p:cNvPr id="3" name="Marcador de contenido 2"/>
          <p:cNvSpPr>
            <a:spLocks noGrp="1"/>
          </p:cNvSpPr>
          <p:nvPr>
            <p:ph idx="1"/>
          </p:nvPr>
        </p:nvSpPr>
        <p:spPr/>
        <p:txBody>
          <a:bodyPr/>
          <a:lstStyle/>
          <a:p>
            <a:r>
              <a:rPr lang="es-ES" dirty="0" smtClean="0"/>
              <a:t>El </a:t>
            </a:r>
            <a:r>
              <a:rPr lang="es-ES" dirty="0"/>
              <a:t>problema de las fórmulas 1 a 3 es que siguen siendo bastante complejas: Se ha logrado relativamente poca parsimonia. Para lograr más parsimonia, es necesario permitir que el software incluya casos no observados, llamados "restos lógicos".</a:t>
            </a:r>
            <a:endParaRPr lang="en-US" dirty="0"/>
          </a:p>
        </p:txBody>
      </p:sp>
    </p:spTree>
    <p:extLst>
      <p:ext uri="{BB962C8B-B14F-4D97-AF65-F5344CB8AC3E}">
        <p14:creationId xmlns:p14="http://schemas.microsoft.com/office/powerpoint/2010/main" val="803138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dirty="0"/>
              <a:t>Para expresar esos ocho casos de forma más sencilla, basta con expresarlos como parte de una zona más amplia, que también comprende algunos residuos lógicos</a:t>
            </a:r>
            <a:r>
              <a:rPr lang="es-ES" dirty="0" smtClean="0"/>
              <a:t>.</a:t>
            </a:r>
          </a:p>
          <a:p>
            <a:r>
              <a:rPr lang="es-ES" dirty="0">
                <a:effectLst/>
              </a:rPr>
              <a:t>lo que hace el software: selecciona algunos residuos lógicos (sólo los que son útiles para obtener una fórmula mínima más corta), los añade al conjunto de casos observados y hace "suposiciones simplificadoras" con respecto a estos residuos lógicos. Así se obtiene un término más simple en la fórmula mínima</a:t>
            </a:r>
            <a:endParaRPr lang="en-US" dirty="0"/>
          </a:p>
        </p:txBody>
      </p:sp>
    </p:spTree>
    <p:extLst>
      <p:ext uri="{BB962C8B-B14F-4D97-AF65-F5344CB8AC3E}">
        <p14:creationId xmlns:p14="http://schemas.microsoft.com/office/powerpoint/2010/main" val="2375401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Minimización del resultado [1] (con restos lógicos)</a:t>
            </a:r>
            <a:endParaRPr lang="en-US" dirty="0"/>
          </a:p>
        </p:txBody>
      </p:sp>
      <p:sp>
        <p:nvSpPr>
          <p:cNvPr id="3" name="Marcador de contenido 2"/>
          <p:cNvSpPr>
            <a:spLocks noGrp="1"/>
          </p:cNvSpPr>
          <p:nvPr>
            <p:ph idx="1"/>
          </p:nvPr>
        </p:nvSpPr>
        <p:spPr/>
        <p:txBody>
          <a:bodyPr/>
          <a:lstStyle/>
          <a:p>
            <a:r>
              <a:rPr lang="es-ES" dirty="0"/>
              <a:t>Ejecutando de nuevo el procedimiento de minimización, esta vez permitiendo que el software incluya algunos de los restos lógicos, obtenemos la siguiente fórmula mínima (Fórmula 4):</a:t>
            </a:r>
          </a:p>
          <a:p>
            <a:r>
              <a:rPr lang="es-ES" dirty="0"/>
              <a:t>GNPCAP * GOVSTAB SUPERVIVENCIA</a:t>
            </a:r>
          </a:p>
          <a:p>
            <a:r>
              <a:rPr lang="es-ES" dirty="0"/>
              <a:t>(BEL, CZE, NET, UK + FIN, IRE + FRA, SWE)</a:t>
            </a:r>
          </a:p>
          <a:p>
            <a:r>
              <a:rPr lang="es-ES" dirty="0"/>
              <a:t>Se lee como sigue: "Para todos estos países, un PIB per cápita elevado, combinado con la estabilidad gubernamental, ha permitido la supervivencia de las democracias en el periodo de entreguerras". </a:t>
            </a:r>
            <a:endParaRPr lang="en-US" dirty="0"/>
          </a:p>
        </p:txBody>
      </p:sp>
    </p:spTree>
    <p:extLst>
      <p:ext uri="{BB962C8B-B14F-4D97-AF65-F5344CB8AC3E}">
        <p14:creationId xmlns:p14="http://schemas.microsoft.com/office/powerpoint/2010/main" val="8271668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Importante "Buenas </a:t>
            </a:r>
            <a:r>
              <a:rPr lang="es-ES" dirty="0"/>
              <a:t>prácticas" (6): Cuatro procedimientos completos de minimización </a:t>
            </a:r>
            <a:endParaRPr lang="en-US" dirty="0"/>
          </a:p>
        </p:txBody>
      </p:sp>
      <p:sp>
        <p:nvSpPr>
          <p:cNvPr id="3" name="Marcador de contenido 2"/>
          <p:cNvSpPr>
            <a:spLocks noGrp="1"/>
          </p:cNvSpPr>
          <p:nvPr>
            <p:ph idx="1"/>
          </p:nvPr>
        </p:nvSpPr>
        <p:spPr/>
        <p:txBody>
          <a:bodyPr>
            <a:normAutofit fontScale="92500" lnSpcReduction="20000"/>
          </a:bodyPr>
          <a:lstStyle/>
          <a:p>
            <a:r>
              <a:rPr lang="es-ES" dirty="0"/>
              <a:t>Lista de comprobación del procedimiento o procedimientos de minimización, utilizando el programa informático</a:t>
            </a:r>
            <a:r>
              <a:rPr lang="es-ES" dirty="0" smtClean="0"/>
              <a:t>:</a:t>
            </a:r>
          </a:p>
          <a:p>
            <a:r>
              <a:rPr lang="es-ES" dirty="0">
                <a:effectLst/>
              </a:rPr>
              <a:t>- Realice la minimización con y sin inclusión de restos lógicos. Cada uno de estos enfoques puede arrojar información de cierto interés.</a:t>
            </a:r>
            <a:endParaRPr lang="en-US" dirty="0">
              <a:effectLst/>
            </a:endParaRPr>
          </a:p>
          <a:p>
            <a:r>
              <a:rPr lang="es-ES" dirty="0">
                <a:effectLst/>
              </a:rPr>
              <a:t>- Así: Deben ejecutarse cuatro procedimientos de minimización completos:</a:t>
            </a:r>
            <a:endParaRPr lang="en-US" dirty="0">
              <a:effectLst/>
            </a:endParaRPr>
          </a:p>
          <a:p>
            <a:pPr marL="0" indent="0">
              <a:buNone/>
            </a:pPr>
            <a:r>
              <a:rPr lang="es-ES" dirty="0" smtClean="0">
                <a:effectLst/>
              </a:rPr>
              <a:t>[</a:t>
            </a:r>
            <a:r>
              <a:rPr lang="es-ES" dirty="0">
                <a:effectLst/>
              </a:rPr>
              <a:t>1], - configuraciones </a:t>
            </a:r>
            <a:r>
              <a:rPr lang="es-ES" dirty="0" smtClean="0">
                <a:effectLst/>
              </a:rPr>
              <a:t>sin </a:t>
            </a:r>
            <a:r>
              <a:rPr lang="es-ES" dirty="0">
                <a:effectLst/>
              </a:rPr>
              <a:t>residuos lógicos</a:t>
            </a:r>
            <a:endParaRPr lang="en-US" dirty="0">
              <a:effectLst/>
            </a:endParaRPr>
          </a:p>
          <a:p>
            <a:pPr marL="0" indent="0">
              <a:buNone/>
            </a:pPr>
            <a:r>
              <a:rPr lang="es-ES" dirty="0" smtClean="0">
                <a:effectLst/>
              </a:rPr>
              <a:t>[1</a:t>
            </a:r>
            <a:r>
              <a:rPr lang="es-ES" dirty="0">
                <a:effectLst/>
              </a:rPr>
              <a:t>] configuraciones, con residuos lógicos</a:t>
            </a:r>
            <a:endParaRPr lang="en-US" dirty="0">
              <a:effectLst/>
            </a:endParaRPr>
          </a:p>
          <a:p>
            <a:pPr marL="0" indent="0">
              <a:buNone/>
            </a:pPr>
            <a:r>
              <a:rPr lang="es-ES" dirty="0">
                <a:effectLst/>
              </a:rPr>
              <a:t>[0]</a:t>
            </a:r>
            <a:r>
              <a:rPr lang="es-ES" dirty="0" smtClean="0">
                <a:effectLst/>
              </a:rPr>
              <a:t>configuraciones </a:t>
            </a:r>
            <a:r>
              <a:rPr lang="es-ES" dirty="0">
                <a:effectLst/>
              </a:rPr>
              <a:t>sin residuos </a:t>
            </a:r>
            <a:r>
              <a:rPr lang="es-ES" dirty="0" smtClean="0">
                <a:effectLst/>
              </a:rPr>
              <a:t>lógicos</a:t>
            </a:r>
          </a:p>
          <a:p>
            <a:pPr marL="0" indent="0">
              <a:buNone/>
            </a:pPr>
            <a:r>
              <a:rPr lang="es-ES" dirty="0" smtClean="0">
                <a:effectLst/>
              </a:rPr>
              <a:t>[0]configuraciones con </a:t>
            </a:r>
            <a:r>
              <a:rPr lang="es-ES" dirty="0">
                <a:effectLst/>
              </a:rPr>
              <a:t>residuos lógicos</a:t>
            </a:r>
            <a:endParaRPr lang="en-US" dirty="0">
              <a:effectLst/>
            </a:endParaRPr>
          </a:p>
          <a:p>
            <a:endParaRPr lang="en-US" dirty="0"/>
          </a:p>
        </p:txBody>
      </p:sp>
    </p:spTree>
    <p:extLst>
      <p:ext uri="{BB962C8B-B14F-4D97-AF65-F5344CB8AC3E}">
        <p14:creationId xmlns:p14="http://schemas.microsoft.com/office/powerpoint/2010/main" val="954114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Importante "Buenas </a:t>
            </a:r>
            <a:r>
              <a:rPr lang="es-ES" dirty="0"/>
              <a:t>prácticas" (6): Cuatro procedimientos completos de minimización </a:t>
            </a:r>
            <a:endParaRPr lang="en-US" dirty="0"/>
          </a:p>
        </p:txBody>
      </p:sp>
      <p:sp>
        <p:nvSpPr>
          <p:cNvPr id="3" name="Marcador de contenido 2"/>
          <p:cNvSpPr>
            <a:spLocks noGrp="1"/>
          </p:cNvSpPr>
          <p:nvPr>
            <p:ph idx="1"/>
          </p:nvPr>
        </p:nvSpPr>
        <p:spPr>
          <a:xfrm>
            <a:off x="1141413" y="2338251"/>
            <a:ext cx="9905998" cy="4023360"/>
          </a:xfrm>
        </p:spPr>
        <p:txBody>
          <a:bodyPr>
            <a:normAutofit lnSpcReduction="10000"/>
          </a:bodyPr>
          <a:lstStyle/>
          <a:p>
            <a:r>
              <a:rPr lang="es-ES" dirty="0">
                <a:effectLst/>
              </a:rPr>
              <a:t>- Pide al programa informático que enumere las "hipótesis simplificadoras" y muéstralas en tu informe de investigación.</a:t>
            </a:r>
            <a:endParaRPr lang="en-US" dirty="0">
              <a:effectLst/>
            </a:endParaRPr>
          </a:p>
          <a:p>
            <a:r>
              <a:rPr lang="es-ES" dirty="0">
                <a:effectLst/>
              </a:rPr>
              <a:t>- Compruebe la existencia de posibles "hipótesis simplificadoras contradictorias" y, en la medida de lo posible, resuélvalas (véase p. 136).</a:t>
            </a:r>
            <a:endParaRPr lang="en-US" dirty="0">
              <a:effectLst/>
            </a:endParaRPr>
          </a:p>
          <a:p>
            <a:r>
              <a:rPr lang="es-ES" dirty="0">
                <a:effectLst/>
              </a:rPr>
              <a:t>- Presente todas sus fórmulas mínimas (incluidas las etiquetas de los casos) y, si es necesario, utilice representaciones visuales (por ejemplo, diagramas de </a:t>
            </a:r>
            <a:r>
              <a:rPr lang="es-ES" dirty="0" err="1">
                <a:effectLst/>
              </a:rPr>
              <a:t>Venn</a:t>
            </a:r>
            <a:r>
              <a:rPr lang="es-ES" dirty="0">
                <a:effectLst/>
              </a:rPr>
              <a:t>) para que las fórmulas mínimas resulten más comprensibles para el lector.</a:t>
            </a:r>
            <a:endParaRPr lang="en-US" dirty="0">
              <a:effectLst/>
            </a:endParaRPr>
          </a:p>
          <a:p>
            <a:r>
              <a:rPr lang="es-ES" dirty="0">
                <a:effectLst/>
              </a:rPr>
              <a:t>- Si resulta útil para su interpretación, factorice (a mano) algunas condiciones, para hacer más evidentes las regularidades clave de las fórmulas mínimas.</a:t>
            </a:r>
            <a:endParaRPr lang="en-US" dirty="0">
              <a:effectLst/>
            </a:endParaRPr>
          </a:p>
          <a:p>
            <a:r>
              <a:rPr lang="es-ES" dirty="0">
                <a:effectLst/>
              </a:rPr>
              <a:t>- Evalúe la "cobertura" de las fórmulas mínimas, es decir, la conexión entre los términos respectivos de las fórmulas mínimas y los casos observados.</a:t>
            </a:r>
            <a:endParaRPr lang="en-US" dirty="0">
              <a:effectLst/>
            </a:endParaRPr>
          </a:p>
          <a:p>
            <a:endParaRPr lang="en-US" dirty="0"/>
          </a:p>
        </p:txBody>
      </p:sp>
    </p:spTree>
    <p:extLst>
      <p:ext uri="{BB962C8B-B14F-4D97-AF65-F5344CB8AC3E}">
        <p14:creationId xmlns:p14="http://schemas.microsoft.com/office/powerpoint/2010/main" val="1070465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Pasos para realizar </a:t>
            </a:r>
            <a:r>
              <a:rPr lang="es-ES" dirty="0" err="1" smtClean="0"/>
              <a:t>csqca</a:t>
            </a:r>
            <a:endParaRPr lang="en-US" dirty="0"/>
          </a:p>
        </p:txBody>
      </p:sp>
      <p:sp>
        <p:nvSpPr>
          <p:cNvPr id="4" name="Marcador de texto 3"/>
          <p:cNvSpPr>
            <a:spLocks noGrp="1"/>
          </p:cNvSpPr>
          <p:nvPr>
            <p:ph type="body" idx="1"/>
          </p:nvPr>
        </p:nvSpPr>
        <p:spPr/>
        <p:txBody>
          <a:bodyPr/>
          <a:lstStyle/>
          <a:p>
            <a:r>
              <a:rPr lang="es-ES" dirty="0">
                <a:effectLst/>
              </a:rPr>
              <a:t>PASO 6: INTERPRETACIÓN</a:t>
            </a:r>
            <a:endParaRPr lang="en-US" dirty="0">
              <a:effectLst/>
            </a:endParaRPr>
          </a:p>
          <a:p>
            <a:r>
              <a:rPr lang="es-ES" dirty="0" smtClean="0">
                <a:effectLst/>
              </a:rPr>
              <a:t>" </a:t>
            </a:r>
            <a:endParaRPr lang="en-US" dirty="0">
              <a:effectLst/>
            </a:endParaRPr>
          </a:p>
        </p:txBody>
      </p:sp>
    </p:spTree>
    <p:extLst>
      <p:ext uri="{BB962C8B-B14F-4D97-AF65-F5344CB8AC3E}">
        <p14:creationId xmlns:p14="http://schemas.microsoft.com/office/powerpoint/2010/main" val="3479136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dirty="0"/>
              <a:t>El investigador interpreta las fórmulas mínimas. El énfasis puede ponerse más en la teoría o en los casos, o en ambos, dependiendo de los objetivos de la investigación. Evidentemente, para ello es necesario "volver a los casos" utilizando la(s) fórmula(s) mínima(s) que se considere(n) más pertinente(s)</a:t>
            </a:r>
            <a:endParaRPr lang="en-US" dirty="0"/>
          </a:p>
        </p:txBody>
      </p:sp>
    </p:spTree>
    <p:extLst>
      <p:ext uri="{BB962C8B-B14F-4D97-AF65-F5344CB8AC3E}">
        <p14:creationId xmlns:p14="http://schemas.microsoft.com/office/powerpoint/2010/main" val="390006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IMPORTANTE</a:t>
            </a:r>
            <a:endParaRPr lang="en-US" dirty="0"/>
          </a:p>
        </p:txBody>
      </p:sp>
      <p:sp>
        <p:nvSpPr>
          <p:cNvPr id="3" name="Marcador de contenido 2"/>
          <p:cNvSpPr>
            <a:spLocks noGrp="1"/>
          </p:cNvSpPr>
          <p:nvPr>
            <p:ph idx="1"/>
          </p:nvPr>
        </p:nvSpPr>
        <p:spPr>
          <a:xfrm>
            <a:off x="1141413" y="2286001"/>
            <a:ext cx="9905998" cy="3505200"/>
          </a:xfrm>
        </p:spPr>
        <p:txBody>
          <a:bodyPr>
            <a:normAutofit/>
          </a:bodyPr>
          <a:lstStyle/>
          <a:p>
            <a:r>
              <a:rPr lang="es-ES" b="1" dirty="0">
                <a:effectLst/>
              </a:rPr>
              <a:t>2. El álgebra booleana </a:t>
            </a:r>
            <a:r>
              <a:rPr lang="es-ES" dirty="0">
                <a:effectLst/>
              </a:rPr>
              <a:t>utiliza algunos operadores básicos, de los cuales los dos principales son los siguientes:</a:t>
            </a:r>
            <a:endParaRPr lang="en-US" dirty="0">
              <a:effectLst/>
            </a:endParaRPr>
          </a:p>
          <a:p>
            <a:r>
              <a:rPr lang="es-ES" dirty="0">
                <a:effectLst/>
              </a:rPr>
              <a:t>- </a:t>
            </a:r>
            <a:r>
              <a:rPr lang="es-ES" dirty="0" err="1">
                <a:effectLst/>
              </a:rPr>
              <a:t>Logicol</a:t>
            </a:r>
            <a:r>
              <a:rPr lang="es-ES" dirty="0">
                <a:effectLst/>
              </a:rPr>
              <a:t> "AND:' representado por el símbolo r] (multiplicación). NB: También puede representarse con la ausencia de espacio: [A*B] también puede escribirse como: [AB].</a:t>
            </a:r>
            <a:endParaRPr lang="en-US" dirty="0">
              <a:effectLst/>
            </a:endParaRPr>
          </a:p>
          <a:p>
            <a:r>
              <a:rPr lang="es-ES" dirty="0">
                <a:effectLst/>
              </a:rPr>
              <a:t>- "O" lógico, representado por el símbolo [+] (suma</a:t>
            </a:r>
            <a:r>
              <a:rPr lang="es-ES" dirty="0" smtClean="0">
                <a:effectLst/>
              </a:rPr>
              <a:t>).</a:t>
            </a:r>
          </a:p>
          <a:p>
            <a:r>
              <a:rPr lang="es-ES" dirty="0">
                <a:effectLst/>
              </a:rPr>
              <a:t>3. </a:t>
            </a:r>
            <a:r>
              <a:rPr lang="es-ES" b="1" dirty="0">
                <a:effectLst/>
              </a:rPr>
              <a:t>El símbolo de la flecha </a:t>
            </a:r>
            <a:r>
              <a:rPr lang="es-ES" dirty="0" smtClean="0">
                <a:effectLst/>
              </a:rPr>
              <a:t>[    ] </a:t>
            </a:r>
            <a:r>
              <a:rPr lang="es-ES" dirty="0">
                <a:effectLst/>
              </a:rPr>
              <a:t>se utiliza para expresar el vínculo (normalmente causal) entre un conjunto de condiciones, por un lado, y el resultado que intentamos "explicar", por otro.</a:t>
            </a:r>
            <a:endParaRPr lang="en-US" dirty="0">
              <a:effectLst/>
            </a:endParaRPr>
          </a:p>
          <a:p>
            <a:endParaRPr lang="en-US" dirty="0">
              <a:effectLst/>
            </a:endParaRPr>
          </a:p>
        </p:txBody>
      </p:sp>
      <p:cxnSp>
        <p:nvCxnSpPr>
          <p:cNvPr id="5" name="Conector recto de flecha 4"/>
          <p:cNvCxnSpPr/>
          <p:nvPr/>
        </p:nvCxnSpPr>
        <p:spPr>
          <a:xfrm>
            <a:off x="4598126" y="4637314"/>
            <a:ext cx="22206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556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En resumen: </a:t>
            </a:r>
            <a:endParaRPr lang="en-US" dirty="0"/>
          </a:p>
        </p:txBody>
      </p:sp>
      <p:sp>
        <p:nvSpPr>
          <p:cNvPr id="3" name="Marcador de contenido 2"/>
          <p:cNvSpPr>
            <a:spLocks noGrp="1"/>
          </p:cNvSpPr>
          <p:nvPr>
            <p:ph idx="1"/>
          </p:nvPr>
        </p:nvSpPr>
        <p:spPr/>
        <p:txBody>
          <a:bodyPr>
            <a:normAutofit lnSpcReduction="10000"/>
          </a:bodyPr>
          <a:lstStyle/>
          <a:p>
            <a:r>
              <a:rPr lang="es-ES" dirty="0" smtClean="0"/>
              <a:t>las </a:t>
            </a:r>
            <a:r>
              <a:rPr lang="es-ES" dirty="0"/>
              <a:t>fórmulas mínimas del </a:t>
            </a:r>
            <a:r>
              <a:rPr lang="es-ES" dirty="0" err="1"/>
              <a:t>csQCA</a:t>
            </a:r>
            <a:r>
              <a:rPr lang="es-ES" dirty="0"/>
              <a:t> permiten al investigador formular preguntas "causales" más concretas sobre los ingredientes y mecanismos que producen (o no) un resultado de interés, teniendo en cuenta tanto las narrativas dentro de cada caso como los patrones entre casos. Tenga en cuenta que, a menos que las condiciones individuales puedan separarse claramente (por ejemplo, la condición es claramente una condición necesaria o se acerca a ser una condición necesaria y suficiente), es importante abstenerse de interpretar las relaciones entre las condiciones singulares y el resultado. En la fase de interpretación, no hay que perder de vista que la riqueza de las fórmulas mínimas </a:t>
            </a:r>
            <a:r>
              <a:rPr lang="es-ES" dirty="0" err="1"/>
              <a:t>csQCA</a:t>
            </a:r>
            <a:r>
              <a:rPr lang="es-ES" dirty="0"/>
              <a:t> reside precisamente en las combinaciones e "intersecciones" de condiciones. </a:t>
            </a:r>
            <a:endParaRPr lang="en-US" dirty="0"/>
          </a:p>
        </p:txBody>
      </p:sp>
    </p:spTree>
    <p:extLst>
      <p:ext uri="{BB962C8B-B14F-4D97-AF65-F5344CB8AC3E}">
        <p14:creationId xmlns:p14="http://schemas.microsoft.com/office/powerpoint/2010/main" val="7210253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Puntos</a:t>
            </a:r>
            <a:r>
              <a:rPr lang="en-US" dirty="0"/>
              <a:t> clave</a:t>
            </a:r>
          </a:p>
        </p:txBody>
      </p:sp>
      <p:sp>
        <p:nvSpPr>
          <p:cNvPr id="3" name="Marcador de contenido 2"/>
          <p:cNvSpPr>
            <a:spLocks noGrp="1"/>
          </p:cNvSpPr>
          <p:nvPr>
            <p:ph idx="1"/>
          </p:nvPr>
        </p:nvSpPr>
        <p:spPr/>
        <p:txBody>
          <a:bodyPr/>
          <a:lstStyle/>
          <a:p>
            <a:r>
              <a:rPr lang="es-ES" dirty="0"/>
              <a:t>- </a:t>
            </a:r>
            <a:r>
              <a:rPr lang="es-ES" dirty="0" err="1"/>
              <a:t>csQCA</a:t>
            </a:r>
            <a:r>
              <a:rPr lang="es-ES" dirty="0"/>
              <a:t> se basa en un lenguaje específico, el álgebra de Boole, que sólo utiliza datos binarios ([0] o [1]) y se basa en unas pocas operaciones lógicas sencillas. Como cualquier lenguaje, sus convenciones deben utilizarse correctamente. Es un lenguaje formal, pero no estadístico.</a:t>
            </a:r>
          </a:p>
          <a:p>
            <a:r>
              <a:rPr lang="es-ES" dirty="0"/>
              <a:t>- Es importante seguir una secuencia de pasos, desde la construcción de una tabla de datos binarios hasta las "fórmulas mínimas" finales.</a:t>
            </a:r>
          </a:p>
          <a:p>
            <a:endParaRPr lang="en-US" dirty="0"/>
          </a:p>
        </p:txBody>
      </p:sp>
    </p:spTree>
    <p:extLst>
      <p:ext uri="{BB962C8B-B14F-4D97-AF65-F5344CB8AC3E}">
        <p14:creationId xmlns:p14="http://schemas.microsoft.com/office/powerpoint/2010/main" val="1337944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Puntos</a:t>
            </a:r>
            <a:r>
              <a:rPr lang="en-US" dirty="0"/>
              <a:t> clave</a:t>
            </a:r>
          </a:p>
        </p:txBody>
      </p:sp>
      <p:sp>
        <p:nvSpPr>
          <p:cNvPr id="3" name="Marcador de contenido 2"/>
          <p:cNvSpPr>
            <a:spLocks noGrp="1"/>
          </p:cNvSpPr>
          <p:nvPr>
            <p:ph idx="1"/>
          </p:nvPr>
        </p:nvSpPr>
        <p:spPr/>
        <p:txBody>
          <a:bodyPr/>
          <a:lstStyle/>
          <a:p>
            <a:r>
              <a:rPr lang="es-ES" dirty="0" smtClean="0"/>
              <a:t> </a:t>
            </a:r>
            <a:r>
              <a:rPr lang="es-ES" dirty="0">
                <a:effectLst/>
              </a:rPr>
              <a:t>- Dos retos clave en esta secuencia, antes de ejecutar el procedimiento de minimización, son: (1) implementar una </a:t>
            </a:r>
            <a:r>
              <a:rPr lang="es-ES" dirty="0" err="1" smtClean="0">
                <a:effectLst/>
              </a:rPr>
              <a:t>dicotomización</a:t>
            </a:r>
            <a:r>
              <a:rPr lang="es-ES" dirty="0" smtClean="0">
                <a:effectLst/>
              </a:rPr>
              <a:t> </a:t>
            </a:r>
            <a:r>
              <a:rPr lang="es-ES" dirty="0">
                <a:effectLst/>
              </a:rPr>
              <a:t>útil y significativa de cada variable y (2) obtener una "tabla de verdad" (tabla de configuraciones) que esté libre de "configuraciones contradictorias."</a:t>
            </a:r>
            <a:endParaRPr lang="en-US" dirty="0">
              <a:effectLst/>
            </a:endParaRPr>
          </a:p>
          <a:p>
            <a:r>
              <a:rPr lang="es-ES" dirty="0">
                <a:effectLst/>
              </a:rPr>
              <a:t>- El procedimiento clave del </a:t>
            </a:r>
            <a:r>
              <a:rPr lang="es-ES" dirty="0" err="1">
                <a:effectLst/>
              </a:rPr>
              <a:t>csQCA</a:t>
            </a:r>
            <a:r>
              <a:rPr lang="es-ES" dirty="0">
                <a:effectLst/>
              </a:rPr>
              <a:t> es la "minimización booleana". Hay que ejecutar los procedimientos de minimización tanto para los resultados [1] como para los [0], y tanto con como sin "residuos lógicos" (casos no observados).</a:t>
            </a:r>
            <a:endParaRPr lang="en-US" dirty="0">
              <a:effectLst/>
            </a:endParaRPr>
          </a:p>
        </p:txBody>
      </p:sp>
    </p:spTree>
    <p:extLst>
      <p:ext uri="{BB962C8B-B14F-4D97-AF65-F5344CB8AC3E}">
        <p14:creationId xmlns:p14="http://schemas.microsoft.com/office/powerpoint/2010/main" val="28165114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Puntos</a:t>
            </a:r>
            <a:r>
              <a:rPr lang="en-US" dirty="0"/>
              <a:t> clave</a:t>
            </a:r>
          </a:p>
        </p:txBody>
      </p:sp>
      <p:sp>
        <p:nvSpPr>
          <p:cNvPr id="3" name="Marcador de contenido 2"/>
          <p:cNvSpPr>
            <a:spLocks noGrp="1"/>
          </p:cNvSpPr>
          <p:nvPr>
            <p:ph idx="1"/>
          </p:nvPr>
        </p:nvSpPr>
        <p:spPr/>
        <p:txBody>
          <a:bodyPr/>
          <a:lstStyle/>
          <a:p>
            <a:r>
              <a:rPr lang="es-ES" dirty="0" smtClean="0"/>
              <a:t> </a:t>
            </a:r>
            <a:r>
              <a:rPr lang="es-ES" dirty="0">
                <a:effectLst/>
              </a:rPr>
              <a:t>- El uso de "residuos lógicos" y las "suposiciones simplificadoras" que hace el programa sobre ellos plantea algunas dificultades principales y técnicas, pero estas últimas pueden resolverse.</a:t>
            </a:r>
            <a:endParaRPr lang="en-US" dirty="0">
              <a:effectLst/>
            </a:endParaRPr>
          </a:p>
          <a:p>
            <a:r>
              <a:rPr lang="es-ES" dirty="0">
                <a:effectLst/>
              </a:rPr>
              <a:t>- La obtención de fórmulas mínimas es sólo el final de la parte asistida por ordenador de </a:t>
            </a:r>
            <a:r>
              <a:rPr lang="es-ES" dirty="0" err="1">
                <a:effectLst/>
              </a:rPr>
              <a:t>csQCA</a:t>
            </a:r>
            <a:r>
              <a:rPr lang="es-ES" dirty="0">
                <a:effectLst/>
              </a:rPr>
              <a:t>. Marca el comienzo de un último paso clave: la interpretación basada en casos y/o teorías, que debe centrarse en el vínculo entre las combinaciones clave de condiciones y el resultado.</a:t>
            </a:r>
            <a:endParaRPr lang="en-US" dirty="0">
              <a:effectLst/>
            </a:endParaRPr>
          </a:p>
        </p:txBody>
      </p:sp>
    </p:spTree>
    <p:extLst>
      <p:ext uri="{BB962C8B-B14F-4D97-AF65-F5344CB8AC3E}">
        <p14:creationId xmlns:p14="http://schemas.microsoft.com/office/powerpoint/2010/main" val="170879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IMPORTANTE</a:t>
            </a:r>
            <a:endParaRPr lang="en-US" dirty="0"/>
          </a:p>
        </p:txBody>
      </p:sp>
      <p:sp>
        <p:nvSpPr>
          <p:cNvPr id="3" name="Marcador de contenido 2"/>
          <p:cNvSpPr>
            <a:spLocks noGrp="1"/>
          </p:cNvSpPr>
          <p:nvPr>
            <p:ph idx="1"/>
          </p:nvPr>
        </p:nvSpPr>
        <p:spPr>
          <a:xfrm>
            <a:off x="1141413" y="2286001"/>
            <a:ext cx="9905998" cy="3505200"/>
          </a:xfrm>
        </p:spPr>
        <p:txBody>
          <a:bodyPr>
            <a:normAutofit/>
          </a:bodyPr>
          <a:lstStyle/>
          <a:p>
            <a:r>
              <a:rPr lang="es-ES" dirty="0">
                <a:effectLst/>
              </a:rPr>
              <a:t>Con este lenguaje tan básico es posible construir expresiones muy largas y elaboradas, así como realizar un complejo conjunto de operaciones. Una operación clave, que se encuentra en el corazón de </a:t>
            </a:r>
            <a:r>
              <a:rPr lang="es-ES" dirty="0" err="1">
                <a:effectLst/>
              </a:rPr>
              <a:t>csQCA</a:t>
            </a:r>
            <a:r>
              <a:rPr lang="es-ES" dirty="0">
                <a:effectLst/>
              </a:rPr>
              <a:t>, se llama minimización booleana</a:t>
            </a:r>
            <a:endParaRPr lang="en-US" dirty="0">
              <a:effectLst/>
            </a:endParaRPr>
          </a:p>
        </p:txBody>
      </p:sp>
    </p:spTree>
    <p:extLst>
      <p:ext uri="{BB962C8B-B14F-4D97-AF65-F5344CB8AC3E}">
        <p14:creationId xmlns:p14="http://schemas.microsoft.com/office/powerpoint/2010/main" val="199807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Minimización (Reducción) booleana</a:t>
            </a:r>
            <a:endParaRPr lang="en-US" dirty="0"/>
          </a:p>
        </p:txBody>
      </p:sp>
      <p:sp>
        <p:nvSpPr>
          <p:cNvPr id="3" name="Marcador de contenido 2"/>
          <p:cNvSpPr>
            <a:spLocks noGrp="1"/>
          </p:cNvSpPr>
          <p:nvPr>
            <p:ph idx="1"/>
          </p:nvPr>
        </p:nvSpPr>
        <p:spPr/>
        <p:txBody>
          <a:bodyPr/>
          <a:lstStyle/>
          <a:p>
            <a:r>
              <a:rPr lang="es-ES" dirty="0"/>
              <a:t>Es la "reducción" de una expresión larga y compleja a una expresión más corta y parsimoniosa. Se puede resumir verbalmente de la siguiente manera: "si dos expresiones booleanas difieren sólo en una condición causal pero producen el mismo resultado, entonces la condición causal que distingue a las dos expresiones se puede considerar irrelevante y se puede eliminar para crear una expresión combinada más simple" (</a:t>
            </a:r>
            <a:r>
              <a:rPr lang="es-ES" dirty="0" err="1"/>
              <a:t>Ragin</a:t>
            </a:r>
            <a:r>
              <a:rPr lang="es-ES" dirty="0"/>
              <a:t>, 1987, p. 93). </a:t>
            </a:r>
            <a:endParaRPr lang="en-US" dirty="0"/>
          </a:p>
        </p:txBody>
      </p:sp>
    </p:spTree>
    <p:extLst>
      <p:ext uri="{BB962C8B-B14F-4D97-AF65-F5344CB8AC3E}">
        <p14:creationId xmlns:p14="http://schemas.microsoft.com/office/powerpoint/2010/main" val="3244447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a:t>
            </a:r>
            <a:endParaRPr lang="en-US" dirty="0"/>
          </a:p>
        </p:txBody>
      </p:sp>
      <p:sp>
        <p:nvSpPr>
          <p:cNvPr id="3" name="Marcador de contenido 2"/>
          <p:cNvSpPr>
            <a:spLocks noGrp="1"/>
          </p:cNvSpPr>
          <p:nvPr>
            <p:ph idx="1"/>
          </p:nvPr>
        </p:nvSpPr>
        <p:spPr/>
        <p:txBody>
          <a:bodyPr/>
          <a:lstStyle/>
          <a:p>
            <a:r>
              <a:rPr lang="es-ES" dirty="0"/>
              <a:t>R * B </a:t>
            </a:r>
            <a:r>
              <a:rPr lang="es-ES" dirty="0" smtClean="0"/>
              <a:t>*I + R* </a:t>
            </a:r>
            <a:r>
              <a:rPr lang="es-ES" dirty="0"/>
              <a:t>B * </a:t>
            </a:r>
            <a:r>
              <a:rPr lang="es-ES" dirty="0" smtClean="0"/>
              <a:t>Í          </a:t>
            </a:r>
            <a:r>
              <a:rPr lang="es-ES" dirty="0"/>
              <a:t>0</a:t>
            </a:r>
          </a:p>
          <a:p>
            <a:r>
              <a:rPr lang="es-ES" dirty="0"/>
              <a:t>Esta expresión puede leerse como sigue:"[La presencia de R, combinada con la presencia de B y con la presencia de I] O [La presencia de R, combinada con la presencia de B y con la ausencia de I] conducen a la presencia del resultado 0".</a:t>
            </a:r>
          </a:p>
          <a:p>
            <a:endParaRPr lang="en-US" dirty="0"/>
          </a:p>
        </p:txBody>
      </p:sp>
      <p:cxnSp>
        <p:nvCxnSpPr>
          <p:cNvPr id="5" name="Conector recto de flecha 4"/>
          <p:cNvCxnSpPr/>
          <p:nvPr/>
        </p:nvCxnSpPr>
        <p:spPr>
          <a:xfrm>
            <a:off x="3709851" y="3435531"/>
            <a:ext cx="1828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239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TM03457485[[fn=Malla]]</Template>
  <TotalTime>111</TotalTime>
  <Words>5762</Words>
  <Application>Microsoft Office PowerPoint</Application>
  <PresentationFormat>Panorámica</PresentationFormat>
  <Paragraphs>1044</Paragraphs>
  <Slides>63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63</vt:i4>
      </vt:variant>
    </vt:vector>
  </HeadingPairs>
  <TitlesOfParts>
    <vt:vector size="68" baseType="lpstr">
      <vt:lpstr>Arial</vt:lpstr>
      <vt:lpstr>Calibri</vt:lpstr>
      <vt:lpstr>Century Gothic</vt:lpstr>
      <vt:lpstr>Times New Roman</vt:lpstr>
      <vt:lpstr>Malla</vt:lpstr>
      <vt:lpstr>Análisis Cualitativo Comparativo Crisp-Set (csQCA)</vt:lpstr>
      <vt:lpstr>Presentación de PowerPoint</vt:lpstr>
      <vt:lpstr>Presentación de PowerPoint</vt:lpstr>
      <vt:lpstr>Presentación de PowerPoint</vt:lpstr>
      <vt:lpstr>IMPORTANTE</vt:lpstr>
      <vt:lpstr>IMPORTANTE</vt:lpstr>
      <vt:lpstr>IMPORTANTE</vt:lpstr>
      <vt:lpstr>Minimización (Reducción) booleana</vt:lpstr>
      <vt:lpstr>ejemplo</vt:lpstr>
      <vt:lpstr>Reduccion booleana</vt:lpstr>
      <vt:lpstr>Presentación de PowerPoint</vt:lpstr>
      <vt:lpstr>ejemplo</vt:lpstr>
      <vt:lpstr>Tabla 3.1 Tabla de datos brutos (ejemplo de 3 condiciones)</vt:lpstr>
      <vt:lpstr>En este diagrama de Venn</vt:lpstr>
      <vt:lpstr>En este diagrama de Venn</vt:lpstr>
      <vt:lpstr>Pasos para realizar csqca</vt:lpstr>
      <vt:lpstr>ejemplo</vt:lpstr>
      <vt:lpstr>Presentación de PowerPoint</vt:lpstr>
      <vt:lpstr>Presentación de PowerPoint</vt:lpstr>
      <vt:lpstr>Importante "Buenas prácticas" (3): Cómo dicotomizar condiciones de manera significativa</vt:lpstr>
      <vt:lpstr>Importante "Buenas prácticas" (3): Cómo dicotomizar condiciones de manera significativa</vt:lpstr>
      <vt:lpstr>Table 3.3 Lipset's Indicators, Dichotomized Data (4 Conditions)</vt:lpstr>
      <vt:lpstr>Pasos para realizar csqca</vt:lpstr>
      <vt:lpstr>Presentación de PowerPoint</vt:lpstr>
      <vt:lpstr>Cinco tipos de configuraciones </vt:lpstr>
      <vt:lpstr>La Tabla 3.4 muestra la tabla de verdad </vt:lpstr>
      <vt:lpstr>Importante "Buenas prácticas" (4): Aspectos a comprobar para evaluar la calidad de una tabla de verdad</vt:lpstr>
      <vt:lpstr>Importante "Buenas prácticas" (4): Aspectos a comprobar para evaluar la calidad de una tabla de verdad</vt:lpstr>
      <vt:lpstr>Importante "Buenas prácticas" (4): Aspectos a comprobar para evaluar la calidad de una tabla de verdad</vt:lpstr>
      <vt:lpstr>Presentación de PowerPoint</vt:lpstr>
      <vt:lpstr>Presentación de PowerPoint</vt:lpstr>
      <vt:lpstr>Presentación de PowerPoint</vt:lpstr>
      <vt:lpstr>Presentación de PowerPoint</vt:lpstr>
      <vt:lpstr>Pasos para realizar csqca</vt:lpstr>
      <vt:lpstr>Presentación de PowerPoint</vt:lpstr>
      <vt:lpstr>Importante "Buenas prácticas" (5): Cómo resolver Configuraciones Contradictorias".</vt:lpstr>
      <vt:lpstr>Importante "Buenas prácticas" (5): Cómo resolver Configuraciones Contradictorias".</vt:lpstr>
      <vt:lpstr>Importante "Buenas prácticas" (5): Cómo resolver Configuraciones Contradictorias".</vt:lpstr>
      <vt:lpstr>Importante "Buenas prácticas" (5): Cómo resolver Configuraciones Contradictorias".</vt:lpstr>
      <vt:lpstr>Importante "Buenas prácticas" (5): Cómo resolver Configuraciones Contradictorias".</vt:lpstr>
      <vt:lpstr>Presentación de PowerPoint</vt:lpstr>
      <vt:lpstr>Cuadro 3.5 Indicadores de Lipset, datos brutos, más una quinta condición</vt:lpstr>
      <vt:lpstr>Cuadro 3.6 Indicadores de Upset, datos dicotomizados, más una quinta condición</vt:lpstr>
      <vt:lpstr>Tabla 3.7 Tabla verdadero-falso de las configuraciones booleanas (4 + 1 condiciones)</vt:lpstr>
      <vt:lpstr>Tabla 3.8 Indicadores de Upset, datos dicotomizados, más una quinta condición (y GNPCAP recodificada)</vt:lpstr>
      <vt:lpstr>Tabla 3.9 Tabla verdadero-falso de las configuraciones booleanas (4 + 1 Condiciones, GNPCAP Recodificado)</vt:lpstr>
      <vt:lpstr>Pasos para realizar csqca</vt:lpstr>
      <vt:lpstr>Presentación de PowerPoint</vt:lpstr>
      <vt:lpstr>Minimización de las configuraciones [1] (sin restos lógicos) </vt:lpstr>
      <vt:lpstr>Presentación de PowerPoint</vt:lpstr>
      <vt:lpstr>Minimización de las configuraciones [0] (sin restos lógicos) </vt:lpstr>
      <vt:lpstr>Pasos para realizar csqca</vt:lpstr>
      <vt:lpstr>Por qué son útiles los restos lógicos </vt:lpstr>
      <vt:lpstr>Presentación de PowerPoint</vt:lpstr>
      <vt:lpstr>Minimización del resultado [1] (con restos lógicos)</vt:lpstr>
      <vt:lpstr>Importante "Buenas prácticas" (6): Cuatro procedimientos completos de minimización </vt:lpstr>
      <vt:lpstr>Importante "Buenas prácticas" (6): Cuatro procedimientos completos de minimización </vt:lpstr>
      <vt:lpstr>Pasos para realizar csqca</vt:lpstr>
      <vt:lpstr>Presentación de PowerPoint</vt:lpstr>
      <vt:lpstr>En resumen: </vt:lpstr>
      <vt:lpstr>Puntos clave</vt:lpstr>
      <vt:lpstr>Puntos clave</vt:lpstr>
      <vt:lpstr>Puntos clave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Cualitativo Comparativo Crisp-Set (csQCA)</dc:title>
  <dc:creator>Usuario</dc:creator>
  <cp:lastModifiedBy>Usuario</cp:lastModifiedBy>
  <cp:revision>14</cp:revision>
  <dcterms:created xsi:type="dcterms:W3CDTF">2023-05-14T18:38:44Z</dcterms:created>
  <dcterms:modified xsi:type="dcterms:W3CDTF">2023-05-15T00:00:39Z</dcterms:modified>
</cp:coreProperties>
</file>