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63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84" r:id="rId15"/>
    <p:sldId id="272" r:id="rId16"/>
    <p:sldId id="276" r:id="rId17"/>
    <p:sldId id="277" r:id="rId18"/>
    <p:sldId id="278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8EE4132-5494-4EA6-A6F7-1CAA84CC52E5}">
          <p14:sldIdLst>
            <p14:sldId id="257"/>
            <p14:sldId id="262"/>
            <p14:sldId id="263"/>
            <p14:sldId id="261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84"/>
            <p14:sldId id="272"/>
            <p14:sldId id="276"/>
            <p14:sldId id="277"/>
            <p14:sldId id="278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344529"/>
    <a:srgbClr val="2B3922"/>
    <a:srgbClr val="2E3722"/>
    <a:srgbClr val="FCF7F1"/>
    <a:srgbClr val="B8D233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svg"/><Relationship Id="rId1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24.png"/><Relationship Id="rId4" Type="http://schemas.openxmlformats.org/officeDocument/2006/relationships/image" Target="../media/image42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svg"/><Relationship Id="rId1" Type="http://schemas.openxmlformats.org/officeDocument/2006/relationships/image" Target="../media/image25.png"/><Relationship Id="rId4" Type="http://schemas.openxmlformats.org/officeDocument/2006/relationships/image" Target="../media/image4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svg"/><Relationship Id="rId1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svg"/><Relationship Id="rId1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svg"/><Relationship Id="rId1" Type="http://schemas.openxmlformats.org/officeDocument/2006/relationships/image" Target="../media/image20.png"/><Relationship Id="rId4" Type="http://schemas.openxmlformats.org/officeDocument/2006/relationships/image" Target="../media/image38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svg"/><Relationship Id="rId1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24.png"/><Relationship Id="rId4" Type="http://schemas.openxmlformats.org/officeDocument/2006/relationships/image" Target="../media/image4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svg"/><Relationship Id="rId1" Type="http://schemas.openxmlformats.org/officeDocument/2006/relationships/image" Target="../media/image25.png"/><Relationship Id="rId4" Type="http://schemas.openxmlformats.org/officeDocument/2006/relationships/image" Target="../media/image4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svg"/><Relationship Id="rId1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svg"/><Relationship Id="rId1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svg"/><Relationship Id="rId1" Type="http://schemas.openxmlformats.org/officeDocument/2006/relationships/image" Target="../media/image20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28735-F610-4B85-B74D-5A942DFC3B57}" type="doc">
      <dgm:prSet loTypeId="urn:microsoft.com/office/officeart/2005/8/layout/matrix3" loCatId="matrix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44CBB9-03F6-4473-B9DA-99E37EFA6B2B}">
      <dgm:prSet custT="1"/>
      <dgm:spPr/>
      <dgm:t>
        <a:bodyPr/>
        <a:lstStyle/>
        <a:p>
          <a:r>
            <a:rPr lang="es-CL" sz="1800" b="1" dirty="0"/>
            <a:t>1. Busca establecer relaciones entre fenómenos sociales</a:t>
          </a:r>
          <a:endParaRPr lang="en-US" sz="1800" dirty="0"/>
        </a:p>
      </dgm:t>
    </dgm:pt>
    <dgm:pt modelId="{21FDAAB8-BB64-48E1-9FAF-A986A91084DE}" type="parTrans" cxnId="{80DDF5CF-F03F-4EAC-B10B-DEBC84840980}">
      <dgm:prSet/>
      <dgm:spPr/>
      <dgm:t>
        <a:bodyPr/>
        <a:lstStyle/>
        <a:p>
          <a:endParaRPr lang="en-US"/>
        </a:p>
      </dgm:t>
    </dgm:pt>
    <dgm:pt modelId="{6EAFA0A2-081C-4B57-9B02-59D3A0A9C796}" type="sibTrans" cxnId="{80DDF5CF-F03F-4EAC-B10B-DEBC84840980}">
      <dgm:prSet/>
      <dgm:spPr/>
      <dgm:t>
        <a:bodyPr/>
        <a:lstStyle/>
        <a:p>
          <a:endParaRPr lang="en-US"/>
        </a:p>
      </dgm:t>
    </dgm:pt>
    <dgm:pt modelId="{CB2C0BE2-AF73-4670-8D9B-F7A395A9F727}">
      <dgm:prSet custT="1"/>
      <dgm:spPr>
        <a:solidFill>
          <a:srgbClr val="92D050"/>
        </a:solidFill>
      </dgm:spPr>
      <dgm:t>
        <a:bodyPr/>
        <a:lstStyle/>
        <a:p>
          <a:r>
            <a:rPr lang="es-CL" sz="1800" b="1" dirty="0"/>
            <a:t>2. El Método de Mill ayuda a identificar relaciones causales </a:t>
          </a:r>
          <a:endParaRPr lang="en-US" sz="1800" dirty="0"/>
        </a:p>
      </dgm:t>
    </dgm:pt>
    <dgm:pt modelId="{819B260A-1976-4148-A9CA-FCD3F76143AD}" type="parTrans" cxnId="{6A1377A8-0D84-4064-BA55-2D5EB4CE999D}">
      <dgm:prSet/>
      <dgm:spPr/>
      <dgm:t>
        <a:bodyPr/>
        <a:lstStyle/>
        <a:p>
          <a:endParaRPr lang="en-US"/>
        </a:p>
      </dgm:t>
    </dgm:pt>
    <dgm:pt modelId="{F651A394-11E9-4228-97E1-F62574D68BCC}" type="sibTrans" cxnId="{6A1377A8-0D84-4064-BA55-2D5EB4CE999D}">
      <dgm:prSet/>
      <dgm:spPr/>
      <dgm:t>
        <a:bodyPr/>
        <a:lstStyle/>
        <a:p>
          <a:endParaRPr lang="en-US"/>
        </a:p>
      </dgm:t>
    </dgm:pt>
    <dgm:pt modelId="{FA5776A8-6ED6-4F50-8C69-E0B08F1540DD}">
      <dgm:prSet custT="1"/>
      <dgm:spPr>
        <a:solidFill>
          <a:srgbClr val="00B0F0"/>
        </a:solidFill>
      </dgm:spPr>
      <dgm:t>
        <a:bodyPr/>
        <a:lstStyle/>
        <a:p>
          <a:r>
            <a:rPr lang="es-CL" sz="1800" b="1" dirty="0"/>
            <a:t>3. Generalmente, las comparaciones se realizan a través de la construcción de las denominadas “Tablas de Verdad”</a:t>
          </a:r>
          <a:endParaRPr lang="en-US" sz="1800" dirty="0"/>
        </a:p>
      </dgm:t>
    </dgm:pt>
    <dgm:pt modelId="{E2970C8A-3017-40D5-AA32-1FB5ED4D092B}" type="parTrans" cxnId="{5F23A948-3E0A-4128-8DB7-B1C8DD6039A4}">
      <dgm:prSet/>
      <dgm:spPr/>
      <dgm:t>
        <a:bodyPr/>
        <a:lstStyle/>
        <a:p>
          <a:endParaRPr lang="en-US"/>
        </a:p>
      </dgm:t>
    </dgm:pt>
    <dgm:pt modelId="{8A262871-D1E9-4553-AF78-054C4F1D5CAB}" type="sibTrans" cxnId="{5F23A948-3E0A-4128-8DB7-B1C8DD6039A4}">
      <dgm:prSet/>
      <dgm:spPr/>
      <dgm:t>
        <a:bodyPr/>
        <a:lstStyle/>
        <a:p>
          <a:endParaRPr lang="en-US"/>
        </a:p>
      </dgm:t>
    </dgm:pt>
    <dgm:pt modelId="{BAB877D0-52D8-44B0-AF54-54F84D83541A}">
      <dgm:prSet custT="1"/>
      <dgm:spPr>
        <a:solidFill>
          <a:srgbClr val="7030A0"/>
        </a:solidFill>
      </dgm:spPr>
      <dgm:t>
        <a:bodyPr/>
        <a:lstStyle/>
        <a:p>
          <a:r>
            <a:rPr lang="es-CL" sz="1800" b="1" dirty="0"/>
            <a:t>4. Antes explicar la aplicación de las tablas de verdad, buscaremos la lógica de cada una de las operaciones de análisis propuestas por Mill</a:t>
          </a:r>
          <a:endParaRPr lang="en-US" sz="1800" dirty="0"/>
        </a:p>
      </dgm:t>
    </dgm:pt>
    <dgm:pt modelId="{57099C96-52ED-43DE-828D-FC64EFCFF664}" type="parTrans" cxnId="{2F3C46F0-6862-4DF8-ABCD-718B4D81A388}">
      <dgm:prSet/>
      <dgm:spPr/>
      <dgm:t>
        <a:bodyPr/>
        <a:lstStyle/>
        <a:p>
          <a:endParaRPr lang="en-US"/>
        </a:p>
      </dgm:t>
    </dgm:pt>
    <dgm:pt modelId="{1E9DF53B-7755-42C7-AE98-6CA0F603E284}" type="sibTrans" cxnId="{2F3C46F0-6862-4DF8-ABCD-718B4D81A388}">
      <dgm:prSet/>
      <dgm:spPr/>
      <dgm:t>
        <a:bodyPr/>
        <a:lstStyle/>
        <a:p>
          <a:endParaRPr lang="en-US"/>
        </a:p>
      </dgm:t>
    </dgm:pt>
    <dgm:pt modelId="{58EEAF63-4E0B-49E1-8491-9980006D171D}" type="pres">
      <dgm:prSet presAssocID="{19628735-F610-4B85-B74D-5A942DFC3B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6A7A28-C156-47B4-BD72-28C97CB679BA}" type="pres">
      <dgm:prSet presAssocID="{19628735-F610-4B85-B74D-5A942DFC3B57}" presName="diamond" presStyleLbl="bgShp" presStyleIdx="0" presStyleCnt="1"/>
      <dgm:spPr/>
    </dgm:pt>
    <dgm:pt modelId="{299E4FA5-76D4-4751-B5AC-CA697762BFF6}" type="pres">
      <dgm:prSet presAssocID="{19628735-F610-4B85-B74D-5A942DFC3B5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D1823-68AB-4C7C-8635-3B7CD60389B0}" type="pres">
      <dgm:prSet presAssocID="{19628735-F610-4B85-B74D-5A942DFC3B5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7CC85-873E-475D-97DA-BE129056FDC4}" type="pres">
      <dgm:prSet presAssocID="{19628735-F610-4B85-B74D-5A942DFC3B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E8F497-DA81-43C1-889F-0982DEB7A310}" type="pres">
      <dgm:prSet presAssocID="{19628735-F610-4B85-B74D-5A942DFC3B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23A948-3E0A-4128-8DB7-B1C8DD6039A4}" srcId="{19628735-F610-4B85-B74D-5A942DFC3B57}" destId="{FA5776A8-6ED6-4F50-8C69-E0B08F1540DD}" srcOrd="2" destOrd="0" parTransId="{E2970C8A-3017-40D5-AA32-1FB5ED4D092B}" sibTransId="{8A262871-D1E9-4553-AF78-054C4F1D5CAB}"/>
    <dgm:cxn modelId="{8C633B9D-F849-4137-9E12-924DEB3339BC}" type="presOf" srcId="{BAB877D0-52D8-44B0-AF54-54F84D83541A}" destId="{2EE8F497-DA81-43C1-889F-0982DEB7A310}" srcOrd="0" destOrd="0" presId="urn:microsoft.com/office/officeart/2005/8/layout/matrix3"/>
    <dgm:cxn modelId="{2F3C46F0-6862-4DF8-ABCD-718B4D81A388}" srcId="{19628735-F610-4B85-B74D-5A942DFC3B57}" destId="{BAB877D0-52D8-44B0-AF54-54F84D83541A}" srcOrd="3" destOrd="0" parTransId="{57099C96-52ED-43DE-828D-FC64EFCFF664}" sibTransId="{1E9DF53B-7755-42C7-AE98-6CA0F603E284}"/>
    <dgm:cxn modelId="{2ABE60D2-0619-4399-ADF7-831E6BAAD663}" type="presOf" srcId="{CB2C0BE2-AF73-4670-8D9B-F7A395A9F727}" destId="{61ED1823-68AB-4C7C-8635-3B7CD60389B0}" srcOrd="0" destOrd="0" presId="urn:microsoft.com/office/officeart/2005/8/layout/matrix3"/>
    <dgm:cxn modelId="{6B9C8146-BDC5-4942-A006-15E02478EA21}" type="presOf" srcId="{FA5776A8-6ED6-4F50-8C69-E0B08F1540DD}" destId="{38A7CC85-873E-475D-97DA-BE129056FDC4}" srcOrd="0" destOrd="0" presId="urn:microsoft.com/office/officeart/2005/8/layout/matrix3"/>
    <dgm:cxn modelId="{80DDF5CF-F03F-4EAC-B10B-DEBC84840980}" srcId="{19628735-F610-4B85-B74D-5A942DFC3B57}" destId="{C244CBB9-03F6-4473-B9DA-99E37EFA6B2B}" srcOrd="0" destOrd="0" parTransId="{21FDAAB8-BB64-48E1-9FAF-A986A91084DE}" sibTransId="{6EAFA0A2-081C-4B57-9B02-59D3A0A9C796}"/>
    <dgm:cxn modelId="{6A1377A8-0D84-4064-BA55-2D5EB4CE999D}" srcId="{19628735-F610-4B85-B74D-5A942DFC3B57}" destId="{CB2C0BE2-AF73-4670-8D9B-F7A395A9F727}" srcOrd="1" destOrd="0" parTransId="{819B260A-1976-4148-A9CA-FCD3F76143AD}" sibTransId="{F651A394-11E9-4228-97E1-F62574D68BCC}"/>
    <dgm:cxn modelId="{3ABF2444-7570-4FD0-AB98-DDA9A0BDE5E5}" type="presOf" srcId="{19628735-F610-4B85-B74D-5A942DFC3B57}" destId="{58EEAF63-4E0B-49E1-8491-9980006D171D}" srcOrd="0" destOrd="0" presId="urn:microsoft.com/office/officeart/2005/8/layout/matrix3"/>
    <dgm:cxn modelId="{43F3D80F-1D78-4A73-B574-AD080B49D9E6}" type="presOf" srcId="{C244CBB9-03F6-4473-B9DA-99E37EFA6B2B}" destId="{299E4FA5-76D4-4751-B5AC-CA697762BFF6}" srcOrd="0" destOrd="0" presId="urn:microsoft.com/office/officeart/2005/8/layout/matrix3"/>
    <dgm:cxn modelId="{8B01D5E5-4187-415E-A755-894604B35187}" type="presParOf" srcId="{58EEAF63-4E0B-49E1-8491-9980006D171D}" destId="{856A7A28-C156-47B4-BD72-28C97CB679BA}" srcOrd="0" destOrd="0" presId="urn:microsoft.com/office/officeart/2005/8/layout/matrix3"/>
    <dgm:cxn modelId="{55A1E596-CBB4-4C04-8BCD-0DC8D2471933}" type="presParOf" srcId="{58EEAF63-4E0B-49E1-8491-9980006D171D}" destId="{299E4FA5-76D4-4751-B5AC-CA697762BFF6}" srcOrd="1" destOrd="0" presId="urn:microsoft.com/office/officeart/2005/8/layout/matrix3"/>
    <dgm:cxn modelId="{78DFBFEC-129B-4D1F-8065-81B80F504699}" type="presParOf" srcId="{58EEAF63-4E0B-49E1-8491-9980006D171D}" destId="{61ED1823-68AB-4C7C-8635-3B7CD60389B0}" srcOrd="2" destOrd="0" presId="urn:microsoft.com/office/officeart/2005/8/layout/matrix3"/>
    <dgm:cxn modelId="{40B6C2C3-C71C-4D86-85BF-E2AEB22B4E6A}" type="presParOf" srcId="{58EEAF63-4E0B-49E1-8491-9980006D171D}" destId="{38A7CC85-873E-475D-97DA-BE129056FDC4}" srcOrd="3" destOrd="0" presId="urn:microsoft.com/office/officeart/2005/8/layout/matrix3"/>
    <dgm:cxn modelId="{4A8B7683-FD89-4FFB-9E67-6372116BD9DA}" type="presParOf" srcId="{58EEAF63-4E0B-49E1-8491-9980006D171D}" destId="{2EE8F497-DA81-43C1-889F-0982DEB7A3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122224-CE23-4836-8DB3-05A0C978425C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215FB48-1A5B-49AE-A07D-5CA7DB6FCF74}">
      <dgm:prSet phldrT="[Texto]"/>
      <dgm:spPr/>
      <dgm:t>
        <a:bodyPr/>
        <a:lstStyle/>
        <a:p>
          <a:r>
            <a:rPr lang="es-CL" dirty="0"/>
            <a:t>+</a:t>
          </a:r>
        </a:p>
      </dgm:t>
    </dgm:pt>
    <dgm:pt modelId="{3EFBB58C-A1A7-4313-A713-EB4D5AEA7F29}" type="parTrans" cxnId="{AE3824F8-8E69-4E95-AC67-E6C35D1F0B8E}">
      <dgm:prSet/>
      <dgm:spPr/>
      <dgm:t>
        <a:bodyPr/>
        <a:lstStyle/>
        <a:p>
          <a:endParaRPr lang="es-CL"/>
        </a:p>
      </dgm:t>
    </dgm:pt>
    <dgm:pt modelId="{113C83D1-AAF5-4894-8B46-CBAA93C620A4}" type="sibTrans" cxnId="{AE3824F8-8E69-4E95-AC67-E6C35D1F0B8E}">
      <dgm:prSet/>
      <dgm:spPr/>
      <dgm:t>
        <a:bodyPr/>
        <a:lstStyle/>
        <a:p>
          <a:endParaRPr lang="es-CL"/>
        </a:p>
      </dgm:t>
    </dgm:pt>
    <dgm:pt modelId="{98038C18-1F56-476F-859E-65C879EE628B}">
      <dgm:prSet phldrT="[Texto]"/>
      <dgm:spPr/>
      <dgm:t>
        <a:bodyPr/>
        <a:lstStyle/>
        <a:p>
          <a:r>
            <a:rPr lang="es-CL" dirty="0"/>
            <a:t>-</a:t>
          </a:r>
        </a:p>
      </dgm:t>
    </dgm:pt>
    <dgm:pt modelId="{2A6E58A0-18ED-4CF6-9E47-69E17C358D50}" type="parTrans" cxnId="{96B5B57F-7E4C-44CB-9D86-DAE279AE2D40}">
      <dgm:prSet/>
      <dgm:spPr/>
      <dgm:t>
        <a:bodyPr/>
        <a:lstStyle/>
        <a:p>
          <a:endParaRPr lang="es-CL"/>
        </a:p>
      </dgm:t>
    </dgm:pt>
    <dgm:pt modelId="{283FD6B9-F69B-42A1-8892-F4509EE9B4A0}" type="sibTrans" cxnId="{96B5B57F-7E4C-44CB-9D86-DAE279AE2D40}">
      <dgm:prSet/>
      <dgm:spPr/>
      <dgm:t>
        <a:bodyPr/>
        <a:lstStyle/>
        <a:p>
          <a:endParaRPr lang="es-CL"/>
        </a:p>
      </dgm:t>
    </dgm:pt>
    <dgm:pt modelId="{CFD0BF74-E6B8-4495-B8DF-5F71A39B6663}" type="pres">
      <dgm:prSet presAssocID="{5F122224-CE23-4836-8DB3-05A0C97842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0E76FE-E2DF-427B-8924-31884ACB6FFF}" type="pres">
      <dgm:prSet presAssocID="{E215FB48-1A5B-49AE-A07D-5CA7DB6FCF74}" presName="upArrow" presStyleLbl="node1" presStyleIdx="0" presStyleCnt="2"/>
      <dgm:spPr>
        <a:solidFill>
          <a:schemeClr val="accent1">
            <a:hueOff val="0"/>
            <a:satOff val="0"/>
            <a:lumOff val="0"/>
          </a:schemeClr>
        </a:solidFill>
      </dgm:spPr>
    </dgm:pt>
    <dgm:pt modelId="{9E4DD957-089C-4E15-B4B3-E50A7C663ADA}" type="pres">
      <dgm:prSet presAssocID="{E215FB48-1A5B-49AE-A07D-5CA7DB6FCF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980B08-56E0-4E83-9501-427237D7900C}" type="pres">
      <dgm:prSet presAssocID="{98038C18-1F56-476F-859E-65C879EE628B}" presName="downArrow" presStyleLbl="node1" presStyleIdx="1" presStyleCnt="2"/>
      <dgm:spPr/>
    </dgm:pt>
    <dgm:pt modelId="{22F03FC4-8CF4-4712-A2F9-D131C741E392}" type="pres">
      <dgm:prSet presAssocID="{98038C18-1F56-476F-859E-65C879EE628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26D931-29B3-4FE9-8AEF-BF69EE7D4EFF}" type="presOf" srcId="{5F122224-CE23-4836-8DB3-05A0C978425C}" destId="{CFD0BF74-E6B8-4495-B8DF-5F71A39B6663}" srcOrd="0" destOrd="0" presId="urn:microsoft.com/office/officeart/2005/8/layout/arrow4"/>
    <dgm:cxn modelId="{5D5DA44A-779C-44B4-A5F0-AF6A99F1CCBF}" type="presOf" srcId="{E215FB48-1A5B-49AE-A07D-5CA7DB6FCF74}" destId="{9E4DD957-089C-4E15-B4B3-E50A7C663ADA}" srcOrd="0" destOrd="0" presId="urn:microsoft.com/office/officeart/2005/8/layout/arrow4"/>
    <dgm:cxn modelId="{37D81162-322D-4194-9935-30D0C88FF80A}" type="presOf" srcId="{98038C18-1F56-476F-859E-65C879EE628B}" destId="{22F03FC4-8CF4-4712-A2F9-D131C741E392}" srcOrd="0" destOrd="0" presId="urn:microsoft.com/office/officeart/2005/8/layout/arrow4"/>
    <dgm:cxn modelId="{96B5B57F-7E4C-44CB-9D86-DAE279AE2D40}" srcId="{5F122224-CE23-4836-8DB3-05A0C978425C}" destId="{98038C18-1F56-476F-859E-65C879EE628B}" srcOrd="1" destOrd="0" parTransId="{2A6E58A0-18ED-4CF6-9E47-69E17C358D50}" sibTransId="{283FD6B9-F69B-42A1-8892-F4509EE9B4A0}"/>
    <dgm:cxn modelId="{AE3824F8-8E69-4E95-AC67-E6C35D1F0B8E}" srcId="{5F122224-CE23-4836-8DB3-05A0C978425C}" destId="{E215FB48-1A5B-49AE-A07D-5CA7DB6FCF74}" srcOrd="0" destOrd="0" parTransId="{3EFBB58C-A1A7-4313-A713-EB4D5AEA7F29}" sibTransId="{113C83D1-AAF5-4894-8B46-CBAA93C620A4}"/>
    <dgm:cxn modelId="{814D7DE1-2704-4139-9FBB-98BBD8A42168}" type="presParOf" srcId="{CFD0BF74-E6B8-4495-B8DF-5F71A39B6663}" destId="{700E76FE-E2DF-427B-8924-31884ACB6FFF}" srcOrd="0" destOrd="0" presId="urn:microsoft.com/office/officeart/2005/8/layout/arrow4"/>
    <dgm:cxn modelId="{7B8EFCBE-23E0-4C88-BC56-B336F7111B8E}" type="presParOf" srcId="{CFD0BF74-E6B8-4495-B8DF-5F71A39B6663}" destId="{9E4DD957-089C-4E15-B4B3-E50A7C663ADA}" srcOrd="1" destOrd="0" presId="urn:microsoft.com/office/officeart/2005/8/layout/arrow4"/>
    <dgm:cxn modelId="{7AECFEEA-A0DD-436C-A69F-8C8AD6694322}" type="presParOf" srcId="{CFD0BF74-E6B8-4495-B8DF-5F71A39B6663}" destId="{09980B08-56E0-4E83-9501-427237D7900C}" srcOrd="2" destOrd="0" presId="urn:microsoft.com/office/officeart/2005/8/layout/arrow4"/>
    <dgm:cxn modelId="{1C857E7C-9A21-4273-A345-BE6756D34637}" type="presParOf" srcId="{CFD0BF74-E6B8-4495-B8DF-5F71A39B6663}" destId="{22F03FC4-8CF4-4712-A2F9-D131C741E3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122224-CE23-4836-8DB3-05A0C978425C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215FB48-1A5B-49AE-A07D-5CA7DB6FCF74}">
      <dgm:prSet phldrT="[Texto]"/>
      <dgm:spPr/>
      <dgm:t>
        <a:bodyPr/>
        <a:lstStyle/>
        <a:p>
          <a:r>
            <a:rPr lang="es-CL" dirty="0"/>
            <a:t>+</a:t>
          </a:r>
        </a:p>
      </dgm:t>
    </dgm:pt>
    <dgm:pt modelId="{3EFBB58C-A1A7-4313-A713-EB4D5AEA7F29}" type="parTrans" cxnId="{AE3824F8-8E69-4E95-AC67-E6C35D1F0B8E}">
      <dgm:prSet/>
      <dgm:spPr/>
      <dgm:t>
        <a:bodyPr/>
        <a:lstStyle/>
        <a:p>
          <a:endParaRPr lang="es-CL"/>
        </a:p>
      </dgm:t>
    </dgm:pt>
    <dgm:pt modelId="{113C83D1-AAF5-4894-8B46-CBAA93C620A4}" type="sibTrans" cxnId="{AE3824F8-8E69-4E95-AC67-E6C35D1F0B8E}">
      <dgm:prSet/>
      <dgm:spPr/>
      <dgm:t>
        <a:bodyPr/>
        <a:lstStyle/>
        <a:p>
          <a:endParaRPr lang="es-CL"/>
        </a:p>
      </dgm:t>
    </dgm:pt>
    <dgm:pt modelId="{98038C18-1F56-476F-859E-65C879EE628B}">
      <dgm:prSet phldrT="[Texto]"/>
      <dgm:spPr/>
      <dgm:t>
        <a:bodyPr/>
        <a:lstStyle/>
        <a:p>
          <a:r>
            <a:rPr lang="es-CL" dirty="0"/>
            <a:t>-</a:t>
          </a:r>
        </a:p>
      </dgm:t>
    </dgm:pt>
    <dgm:pt modelId="{2A6E58A0-18ED-4CF6-9E47-69E17C358D50}" type="parTrans" cxnId="{96B5B57F-7E4C-44CB-9D86-DAE279AE2D40}">
      <dgm:prSet/>
      <dgm:spPr/>
      <dgm:t>
        <a:bodyPr/>
        <a:lstStyle/>
        <a:p>
          <a:endParaRPr lang="es-CL"/>
        </a:p>
      </dgm:t>
    </dgm:pt>
    <dgm:pt modelId="{283FD6B9-F69B-42A1-8892-F4509EE9B4A0}" type="sibTrans" cxnId="{96B5B57F-7E4C-44CB-9D86-DAE279AE2D40}">
      <dgm:prSet/>
      <dgm:spPr/>
      <dgm:t>
        <a:bodyPr/>
        <a:lstStyle/>
        <a:p>
          <a:endParaRPr lang="es-CL"/>
        </a:p>
      </dgm:t>
    </dgm:pt>
    <dgm:pt modelId="{CFD0BF74-E6B8-4495-B8DF-5F71A39B6663}" type="pres">
      <dgm:prSet presAssocID="{5F122224-CE23-4836-8DB3-05A0C97842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0E76FE-E2DF-427B-8924-31884ACB6FFF}" type="pres">
      <dgm:prSet presAssocID="{E215FB48-1A5B-49AE-A07D-5CA7DB6FCF74}" presName="upArrow" presStyleLbl="node1" presStyleIdx="0" presStyleCnt="2"/>
      <dgm:spPr>
        <a:solidFill>
          <a:schemeClr val="accent2"/>
        </a:solidFill>
      </dgm:spPr>
    </dgm:pt>
    <dgm:pt modelId="{9E4DD957-089C-4E15-B4B3-E50A7C663ADA}" type="pres">
      <dgm:prSet presAssocID="{E215FB48-1A5B-49AE-A07D-5CA7DB6FCF7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980B08-56E0-4E83-9501-427237D7900C}" type="pres">
      <dgm:prSet presAssocID="{98038C18-1F56-476F-859E-65C879EE628B}" presName="downArrow" presStyleLbl="node1" presStyleIdx="1" presStyleCnt="2"/>
      <dgm:spPr>
        <a:solidFill>
          <a:schemeClr val="accent2"/>
        </a:solidFill>
      </dgm:spPr>
    </dgm:pt>
    <dgm:pt modelId="{22F03FC4-8CF4-4712-A2F9-D131C741E392}" type="pres">
      <dgm:prSet presAssocID="{98038C18-1F56-476F-859E-65C879EE628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26D931-29B3-4FE9-8AEF-BF69EE7D4EFF}" type="presOf" srcId="{5F122224-CE23-4836-8DB3-05A0C978425C}" destId="{CFD0BF74-E6B8-4495-B8DF-5F71A39B6663}" srcOrd="0" destOrd="0" presId="urn:microsoft.com/office/officeart/2005/8/layout/arrow4"/>
    <dgm:cxn modelId="{5D5DA44A-779C-44B4-A5F0-AF6A99F1CCBF}" type="presOf" srcId="{E215FB48-1A5B-49AE-A07D-5CA7DB6FCF74}" destId="{9E4DD957-089C-4E15-B4B3-E50A7C663ADA}" srcOrd="0" destOrd="0" presId="urn:microsoft.com/office/officeart/2005/8/layout/arrow4"/>
    <dgm:cxn modelId="{37D81162-322D-4194-9935-30D0C88FF80A}" type="presOf" srcId="{98038C18-1F56-476F-859E-65C879EE628B}" destId="{22F03FC4-8CF4-4712-A2F9-D131C741E392}" srcOrd="0" destOrd="0" presId="urn:microsoft.com/office/officeart/2005/8/layout/arrow4"/>
    <dgm:cxn modelId="{96B5B57F-7E4C-44CB-9D86-DAE279AE2D40}" srcId="{5F122224-CE23-4836-8DB3-05A0C978425C}" destId="{98038C18-1F56-476F-859E-65C879EE628B}" srcOrd="1" destOrd="0" parTransId="{2A6E58A0-18ED-4CF6-9E47-69E17C358D50}" sibTransId="{283FD6B9-F69B-42A1-8892-F4509EE9B4A0}"/>
    <dgm:cxn modelId="{AE3824F8-8E69-4E95-AC67-E6C35D1F0B8E}" srcId="{5F122224-CE23-4836-8DB3-05A0C978425C}" destId="{E215FB48-1A5B-49AE-A07D-5CA7DB6FCF74}" srcOrd="0" destOrd="0" parTransId="{3EFBB58C-A1A7-4313-A713-EB4D5AEA7F29}" sibTransId="{113C83D1-AAF5-4894-8B46-CBAA93C620A4}"/>
    <dgm:cxn modelId="{814D7DE1-2704-4139-9FBB-98BBD8A42168}" type="presParOf" srcId="{CFD0BF74-E6B8-4495-B8DF-5F71A39B6663}" destId="{700E76FE-E2DF-427B-8924-31884ACB6FFF}" srcOrd="0" destOrd="0" presId="urn:microsoft.com/office/officeart/2005/8/layout/arrow4"/>
    <dgm:cxn modelId="{7B8EFCBE-23E0-4C88-BC56-B336F7111B8E}" type="presParOf" srcId="{CFD0BF74-E6B8-4495-B8DF-5F71A39B6663}" destId="{9E4DD957-089C-4E15-B4B3-E50A7C663ADA}" srcOrd="1" destOrd="0" presId="urn:microsoft.com/office/officeart/2005/8/layout/arrow4"/>
    <dgm:cxn modelId="{7AECFEEA-A0DD-436C-A69F-8C8AD6694322}" type="presParOf" srcId="{CFD0BF74-E6B8-4495-B8DF-5F71A39B6663}" destId="{09980B08-56E0-4E83-9501-427237D7900C}" srcOrd="2" destOrd="0" presId="urn:microsoft.com/office/officeart/2005/8/layout/arrow4"/>
    <dgm:cxn modelId="{1C857E7C-9A21-4273-A345-BE6756D34637}" type="presParOf" srcId="{CFD0BF74-E6B8-4495-B8DF-5F71A39B6663}" destId="{22F03FC4-8CF4-4712-A2F9-D131C741E3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D0BEB7-E63B-4874-B7E5-F4DB153F0CB8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1C67B4-88CC-4C61-A66B-D29D0312EF3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La variable independiente (Efecto) está presente en diferentes grados de intensidad</a:t>
          </a:r>
          <a:endParaRPr lang="en-US" dirty="0"/>
        </a:p>
      </dgm:t>
    </dgm:pt>
    <dgm:pt modelId="{17A0BB7D-AB0C-4189-8D92-1FAD86049994}" type="parTrans" cxnId="{B452DF71-FBA9-4098-8F2E-51588975B097}">
      <dgm:prSet/>
      <dgm:spPr/>
      <dgm:t>
        <a:bodyPr/>
        <a:lstStyle/>
        <a:p>
          <a:endParaRPr lang="en-US"/>
        </a:p>
      </dgm:t>
    </dgm:pt>
    <dgm:pt modelId="{7DD89AA2-D7EE-4619-8C05-C765C8F13F73}" type="sibTrans" cxnId="{B452DF71-FBA9-4098-8F2E-51588975B097}">
      <dgm:prSet/>
      <dgm:spPr/>
      <dgm:t>
        <a:bodyPr/>
        <a:lstStyle/>
        <a:p>
          <a:endParaRPr lang="en-US"/>
        </a:p>
      </dgm:t>
    </dgm:pt>
    <dgm:pt modelId="{F6E8D851-232C-4CE5-9525-233C76A77635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Es parecido al método de la concordancia, pero </a:t>
          </a:r>
          <a:r>
            <a:rPr lang="es-CL" b="1"/>
            <a:t>lo que la hace diferente es que el efecto está expresado en diferentes grados a lo largo de los casos</a:t>
          </a:r>
          <a:endParaRPr lang="en-US"/>
        </a:p>
      </dgm:t>
    </dgm:pt>
    <dgm:pt modelId="{4275EA61-2CF6-4D3B-9E34-D84A1867A7C7}" type="parTrans" cxnId="{72F56EE9-3257-4EC4-9C2F-E8FA3FBF698B}">
      <dgm:prSet/>
      <dgm:spPr/>
      <dgm:t>
        <a:bodyPr/>
        <a:lstStyle/>
        <a:p>
          <a:endParaRPr lang="en-US"/>
        </a:p>
      </dgm:t>
    </dgm:pt>
    <dgm:pt modelId="{9F1425C6-51E1-4181-B76B-8EC9EBA86CB8}" type="sibTrans" cxnId="{72F56EE9-3257-4EC4-9C2F-E8FA3FBF698B}">
      <dgm:prSet/>
      <dgm:spPr/>
      <dgm:t>
        <a:bodyPr/>
        <a:lstStyle/>
        <a:p>
          <a:endParaRPr lang="en-US"/>
        </a:p>
      </dgm:t>
    </dgm:pt>
    <dgm:pt modelId="{5F253DCA-46B2-43C0-8F1B-4BF1EDDF120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Se observa que el grado del efecto cambia en la medida que la causa también cambia</a:t>
          </a:r>
          <a:endParaRPr lang="en-US"/>
        </a:p>
      </dgm:t>
    </dgm:pt>
    <dgm:pt modelId="{E7100F71-FA6B-4344-8E77-9FE351707EC1}" type="parTrans" cxnId="{6D6BC83B-550A-4CDC-B555-2525CB9CF2DB}">
      <dgm:prSet/>
      <dgm:spPr/>
      <dgm:t>
        <a:bodyPr/>
        <a:lstStyle/>
        <a:p>
          <a:endParaRPr lang="en-US"/>
        </a:p>
      </dgm:t>
    </dgm:pt>
    <dgm:pt modelId="{3F169F15-0E04-4CF5-ADCF-341BF63FDB45}" type="sibTrans" cxnId="{6D6BC83B-550A-4CDC-B555-2525CB9CF2DB}">
      <dgm:prSet/>
      <dgm:spPr/>
      <dgm:t>
        <a:bodyPr/>
        <a:lstStyle/>
        <a:p>
          <a:endParaRPr lang="en-US"/>
        </a:p>
      </dgm:t>
    </dgm:pt>
    <dgm:pt modelId="{BEA48C1F-FD9D-4D8A-8DFE-A3140A5877F0}" type="pres">
      <dgm:prSet presAssocID="{35D0BEB7-E63B-4874-B7E5-F4DB153F0CB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54CBD2-6FC4-4BC0-8E11-A8A4E91E075F}" type="pres">
      <dgm:prSet presAssocID="{FD1C67B4-88CC-4C61-A66B-D29D0312EF31}" presName="compNode" presStyleCnt="0"/>
      <dgm:spPr/>
    </dgm:pt>
    <dgm:pt modelId="{6C092289-369B-434E-AF28-704CD4F92AD1}" type="pres">
      <dgm:prSet presAssocID="{FD1C67B4-88CC-4C61-A66B-D29D0312EF31}" presName="bgRect" presStyleLbl="bgShp" presStyleIdx="0" presStyleCnt="3"/>
      <dgm:spPr/>
    </dgm:pt>
    <dgm:pt modelId="{6019B71A-E17A-43DD-9ECA-67BDAA6BB433}" type="pres">
      <dgm:prSet presAssocID="{FD1C67B4-88CC-4C61-A66B-D29D0312EF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02AFC02-AC1A-497E-A022-22044BD28B56}" type="pres">
      <dgm:prSet presAssocID="{FD1C67B4-88CC-4C61-A66B-D29D0312EF31}" presName="spaceRect" presStyleCnt="0"/>
      <dgm:spPr/>
    </dgm:pt>
    <dgm:pt modelId="{E8EB4D5E-3B26-47D5-855B-6DE0346A968B}" type="pres">
      <dgm:prSet presAssocID="{FD1C67B4-88CC-4C61-A66B-D29D0312EF3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AC86A50-EC1E-47B6-B4AD-302CE99D8442}" type="pres">
      <dgm:prSet presAssocID="{7DD89AA2-D7EE-4619-8C05-C765C8F13F73}" presName="sibTrans" presStyleCnt="0"/>
      <dgm:spPr/>
    </dgm:pt>
    <dgm:pt modelId="{76C29DDA-D357-4906-B4E1-7F35A61AB3E7}" type="pres">
      <dgm:prSet presAssocID="{F6E8D851-232C-4CE5-9525-233C76A77635}" presName="compNode" presStyleCnt="0"/>
      <dgm:spPr/>
    </dgm:pt>
    <dgm:pt modelId="{774D84F2-54AC-4D33-A8AC-257327B4CA74}" type="pres">
      <dgm:prSet presAssocID="{F6E8D851-232C-4CE5-9525-233C76A77635}" presName="bgRect" presStyleLbl="bgShp" presStyleIdx="1" presStyleCnt="3"/>
      <dgm:spPr/>
    </dgm:pt>
    <dgm:pt modelId="{33D3959F-1ED2-4F5E-98B5-0ABB26E559C3}" type="pres">
      <dgm:prSet presAssocID="{F6E8D851-232C-4CE5-9525-233C76A776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Tendencia alcista"/>
        </a:ext>
      </dgm:extLst>
    </dgm:pt>
    <dgm:pt modelId="{CC10382B-DDE2-4213-9F6F-3BD26A35A357}" type="pres">
      <dgm:prSet presAssocID="{F6E8D851-232C-4CE5-9525-233C76A77635}" presName="spaceRect" presStyleCnt="0"/>
      <dgm:spPr/>
    </dgm:pt>
    <dgm:pt modelId="{C07B2228-1A58-4D87-A0F1-8E7293BBD8C8}" type="pres">
      <dgm:prSet presAssocID="{F6E8D851-232C-4CE5-9525-233C76A7763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DAFB3BF-03AC-4E1D-A3F8-CC37F4AA05D6}" type="pres">
      <dgm:prSet presAssocID="{9F1425C6-51E1-4181-B76B-8EC9EBA86CB8}" presName="sibTrans" presStyleCnt="0"/>
      <dgm:spPr/>
    </dgm:pt>
    <dgm:pt modelId="{1F1832E4-B19B-4049-905C-5D11554CC567}" type="pres">
      <dgm:prSet presAssocID="{5F253DCA-46B2-43C0-8F1B-4BF1EDDF120B}" presName="compNode" presStyleCnt="0"/>
      <dgm:spPr/>
    </dgm:pt>
    <dgm:pt modelId="{12A40715-0D16-40DD-855B-09E7078BD484}" type="pres">
      <dgm:prSet presAssocID="{5F253DCA-46B2-43C0-8F1B-4BF1EDDF120B}" presName="bgRect" presStyleLbl="bgShp" presStyleIdx="2" presStyleCnt="3"/>
      <dgm:spPr/>
    </dgm:pt>
    <dgm:pt modelId="{71D0DA24-9E01-4427-8C2B-4F673E7BE49F}" type="pres">
      <dgm:prSet presAssocID="{5F253DCA-46B2-43C0-8F1B-4BF1EDDF12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15156727-903E-4AA7-8942-0BC20F33D47D}" type="pres">
      <dgm:prSet presAssocID="{5F253DCA-46B2-43C0-8F1B-4BF1EDDF120B}" presName="spaceRect" presStyleCnt="0"/>
      <dgm:spPr/>
    </dgm:pt>
    <dgm:pt modelId="{563B0B6E-CF63-4E6D-9ED0-2E5BD83AA562}" type="pres">
      <dgm:prSet presAssocID="{5F253DCA-46B2-43C0-8F1B-4BF1EDDF120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F43A3DD3-4F6A-4455-88DF-AF5F36B9A630}" type="presOf" srcId="{5F253DCA-46B2-43C0-8F1B-4BF1EDDF120B}" destId="{563B0B6E-CF63-4E6D-9ED0-2E5BD83AA562}" srcOrd="0" destOrd="0" presId="urn:microsoft.com/office/officeart/2018/2/layout/IconVerticalSolidList"/>
    <dgm:cxn modelId="{29CAABAC-2645-4900-930A-A978DBD1317A}" type="presOf" srcId="{F6E8D851-232C-4CE5-9525-233C76A77635}" destId="{C07B2228-1A58-4D87-A0F1-8E7293BBD8C8}" srcOrd="0" destOrd="0" presId="urn:microsoft.com/office/officeart/2018/2/layout/IconVerticalSolidList"/>
    <dgm:cxn modelId="{B452DF71-FBA9-4098-8F2E-51588975B097}" srcId="{35D0BEB7-E63B-4874-B7E5-F4DB153F0CB8}" destId="{FD1C67B4-88CC-4C61-A66B-D29D0312EF31}" srcOrd="0" destOrd="0" parTransId="{17A0BB7D-AB0C-4189-8D92-1FAD86049994}" sibTransId="{7DD89AA2-D7EE-4619-8C05-C765C8F13F73}"/>
    <dgm:cxn modelId="{0AE24FAA-B94C-4033-A208-21DCCD8BED17}" type="presOf" srcId="{FD1C67B4-88CC-4C61-A66B-D29D0312EF31}" destId="{E8EB4D5E-3B26-47D5-855B-6DE0346A968B}" srcOrd="0" destOrd="0" presId="urn:microsoft.com/office/officeart/2018/2/layout/IconVerticalSolidList"/>
    <dgm:cxn modelId="{B8518037-88F9-40EF-98E7-9998F972B1AE}" type="presOf" srcId="{35D0BEB7-E63B-4874-B7E5-F4DB153F0CB8}" destId="{BEA48C1F-FD9D-4D8A-8DFE-A3140A5877F0}" srcOrd="0" destOrd="0" presId="urn:microsoft.com/office/officeart/2018/2/layout/IconVerticalSolidList"/>
    <dgm:cxn modelId="{6D6BC83B-550A-4CDC-B555-2525CB9CF2DB}" srcId="{35D0BEB7-E63B-4874-B7E5-F4DB153F0CB8}" destId="{5F253DCA-46B2-43C0-8F1B-4BF1EDDF120B}" srcOrd="2" destOrd="0" parTransId="{E7100F71-FA6B-4344-8E77-9FE351707EC1}" sibTransId="{3F169F15-0E04-4CF5-ADCF-341BF63FDB45}"/>
    <dgm:cxn modelId="{72F56EE9-3257-4EC4-9C2F-E8FA3FBF698B}" srcId="{35D0BEB7-E63B-4874-B7E5-F4DB153F0CB8}" destId="{F6E8D851-232C-4CE5-9525-233C76A77635}" srcOrd="1" destOrd="0" parTransId="{4275EA61-2CF6-4D3B-9E34-D84A1867A7C7}" sibTransId="{9F1425C6-51E1-4181-B76B-8EC9EBA86CB8}"/>
    <dgm:cxn modelId="{0FCD871F-C836-4CE0-9875-37A72286AE31}" type="presParOf" srcId="{BEA48C1F-FD9D-4D8A-8DFE-A3140A5877F0}" destId="{7554CBD2-6FC4-4BC0-8E11-A8A4E91E075F}" srcOrd="0" destOrd="0" presId="urn:microsoft.com/office/officeart/2018/2/layout/IconVerticalSolidList"/>
    <dgm:cxn modelId="{DA817686-B822-4BA0-BE78-6456244FB4A5}" type="presParOf" srcId="{7554CBD2-6FC4-4BC0-8E11-A8A4E91E075F}" destId="{6C092289-369B-434E-AF28-704CD4F92AD1}" srcOrd="0" destOrd="0" presId="urn:microsoft.com/office/officeart/2018/2/layout/IconVerticalSolidList"/>
    <dgm:cxn modelId="{96190186-1DBC-46CB-81F4-145D7F1E9CAC}" type="presParOf" srcId="{7554CBD2-6FC4-4BC0-8E11-A8A4E91E075F}" destId="{6019B71A-E17A-43DD-9ECA-67BDAA6BB433}" srcOrd="1" destOrd="0" presId="urn:microsoft.com/office/officeart/2018/2/layout/IconVerticalSolidList"/>
    <dgm:cxn modelId="{CDEFEC2D-C385-4B72-8BE4-5BD974AE468F}" type="presParOf" srcId="{7554CBD2-6FC4-4BC0-8E11-A8A4E91E075F}" destId="{B02AFC02-AC1A-497E-A022-22044BD28B56}" srcOrd="2" destOrd="0" presId="urn:microsoft.com/office/officeart/2018/2/layout/IconVerticalSolidList"/>
    <dgm:cxn modelId="{FFF9195B-624F-4D78-B19D-8EB83BBB11A6}" type="presParOf" srcId="{7554CBD2-6FC4-4BC0-8E11-A8A4E91E075F}" destId="{E8EB4D5E-3B26-47D5-855B-6DE0346A968B}" srcOrd="3" destOrd="0" presId="urn:microsoft.com/office/officeart/2018/2/layout/IconVerticalSolidList"/>
    <dgm:cxn modelId="{3B0A6D95-0F98-4E31-AF18-6A0495C5A33C}" type="presParOf" srcId="{BEA48C1F-FD9D-4D8A-8DFE-A3140A5877F0}" destId="{5AC86A50-EC1E-47B6-B4AD-302CE99D8442}" srcOrd="1" destOrd="0" presId="urn:microsoft.com/office/officeart/2018/2/layout/IconVerticalSolidList"/>
    <dgm:cxn modelId="{E88BFE05-F10C-41CB-9C64-1130F9A73DFE}" type="presParOf" srcId="{BEA48C1F-FD9D-4D8A-8DFE-A3140A5877F0}" destId="{76C29DDA-D357-4906-B4E1-7F35A61AB3E7}" srcOrd="2" destOrd="0" presId="urn:microsoft.com/office/officeart/2018/2/layout/IconVerticalSolidList"/>
    <dgm:cxn modelId="{1945DAFA-55BF-4835-911E-18BF9DB88B32}" type="presParOf" srcId="{76C29DDA-D357-4906-B4E1-7F35A61AB3E7}" destId="{774D84F2-54AC-4D33-A8AC-257327B4CA74}" srcOrd="0" destOrd="0" presId="urn:microsoft.com/office/officeart/2018/2/layout/IconVerticalSolidList"/>
    <dgm:cxn modelId="{7FE34002-64FD-4333-9D0D-991F4CFFCDEE}" type="presParOf" srcId="{76C29DDA-D357-4906-B4E1-7F35A61AB3E7}" destId="{33D3959F-1ED2-4F5E-98B5-0ABB26E559C3}" srcOrd="1" destOrd="0" presId="urn:microsoft.com/office/officeart/2018/2/layout/IconVerticalSolidList"/>
    <dgm:cxn modelId="{DF99F2A5-372E-4FD0-91D8-A1990F26450C}" type="presParOf" srcId="{76C29DDA-D357-4906-B4E1-7F35A61AB3E7}" destId="{CC10382B-DDE2-4213-9F6F-3BD26A35A357}" srcOrd="2" destOrd="0" presId="urn:microsoft.com/office/officeart/2018/2/layout/IconVerticalSolidList"/>
    <dgm:cxn modelId="{35EAFAF2-6165-4EB0-9624-FC0BCFF31548}" type="presParOf" srcId="{76C29DDA-D357-4906-B4E1-7F35A61AB3E7}" destId="{C07B2228-1A58-4D87-A0F1-8E7293BBD8C8}" srcOrd="3" destOrd="0" presId="urn:microsoft.com/office/officeart/2018/2/layout/IconVerticalSolidList"/>
    <dgm:cxn modelId="{069065CF-0EA1-47F1-84EA-75AF96C63501}" type="presParOf" srcId="{BEA48C1F-FD9D-4D8A-8DFE-A3140A5877F0}" destId="{FDAFB3BF-03AC-4E1D-A3F8-CC37F4AA05D6}" srcOrd="3" destOrd="0" presId="urn:microsoft.com/office/officeart/2018/2/layout/IconVerticalSolidList"/>
    <dgm:cxn modelId="{9A4D4483-94B5-467C-B7FF-A5C335E0AA77}" type="presParOf" srcId="{BEA48C1F-FD9D-4D8A-8DFE-A3140A5877F0}" destId="{1F1832E4-B19B-4049-905C-5D11554CC567}" srcOrd="4" destOrd="0" presId="urn:microsoft.com/office/officeart/2018/2/layout/IconVerticalSolidList"/>
    <dgm:cxn modelId="{20DB2D4C-7369-4630-94AC-100C9085190D}" type="presParOf" srcId="{1F1832E4-B19B-4049-905C-5D11554CC567}" destId="{12A40715-0D16-40DD-855B-09E7078BD484}" srcOrd="0" destOrd="0" presId="urn:microsoft.com/office/officeart/2018/2/layout/IconVerticalSolidList"/>
    <dgm:cxn modelId="{BCE8CD1E-2805-4C19-A66E-30843921994A}" type="presParOf" srcId="{1F1832E4-B19B-4049-905C-5D11554CC567}" destId="{71D0DA24-9E01-4427-8C2B-4F673E7BE49F}" srcOrd="1" destOrd="0" presId="urn:microsoft.com/office/officeart/2018/2/layout/IconVerticalSolidList"/>
    <dgm:cxn modelId="{39724248-3F39-4F2E-89C1-3D5A1C5DB681}" type="presParOf" srcId="{1F1832E4-B19B-4049-905C-5D11554CC567}" destId="{15156727-903E-4AA7-8942-0BC20F33D47D}" srcOrd="2" destOrd="0" presId="urn:microsoft.com/office/officeart/2018/2/layout/IconVerticalSolidList"/>
    <dgm:cxn modelId="{01A0995A-BE85-411C-A0DF-7131DCE2F66A}" type="presParOf" srcId="{1F1832E4-B19B-4049-905C-5D11554CC567}" destId="{563B0B6E-CF63-4E6D-9ED0-2E5BD83AA5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1: Un camión con carga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2: Un camión sin carga</a:t>
          </a:r>
          <a:endParaRPr lang="es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2"/>
      <dgm:spPr/>
    </dgm:pt>
    <dgm:pt modelId="{F8F49FEE-197F-4E7B-9DC4-F8CD0CA88D31}" type="pres">
      <dgm:prSet presAssocID="{40FC4FFE-8987-4A26-B7F4-8A516F18AD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mión volquete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2"/>
      <dgm:spPr/>
    </dgm:pt>
    <dgm:pt modelId="{1DFDEB9E-7251-4C06-AB7B-720FF439C6C7}" type="pres">
      <dgm:prSet presAssocID="{49225C73-1633-42F1-AB3B-7CB183E5F8B8}" presName="iconRect" presStyleLbl="node1" presStyleIdx="1" presStyleCnt="2" custLinFactNeighborX="4832" custLinFactNeighborY="-33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mión volquete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2" csCatId="mainScheme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1: Waflera encendida, Televisión encendida, Lavadora funcionando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2: Waflera encendida, Lavadora funcionando</a:t>
          </a:r>
          <a:r>
            <a:rPr lang="es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3: Waflera encendida, Televisión encendida, Secadora de cabello funcionando</a:t>
          </a:r>
          <a:endParaRPr lang="es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3" custLinFactNeighborX="-1662" custLinFactNeighborY="-188"/>
      <dgm:spPr/>
    </dgm:pt>
    <dgm:pt modelId="{F8F49FEE-197F-4E7B-9DC4-F8CD0CA88D31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úblico de destin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3"/>
      <dgm:spPr/>
    </dgm:pt>
    <dgm:pt modelId="{1DFDEB9E-7251-4C06-AB7B-720FF439C6C7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Investigar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D8A9C1-01C5-4BBE-9072-2B288FD6EA03}" type="pres">
      <dgm:prSet presAssocID="{9646853A-8964-4519-A5B1-0B7D18B2983D}" presName="sibTrans" presStyleCnt="0"/>
      <dgm:spPr/>
    </dgm:pt>
    <dgm:pt modelId="{0BFDD99F-5A44-40EC-A2B7-8D14570164B3}" type="pres">
      <dgm:prSet presAssocID="{1C383F32-22E8-4F62-A3E0-BDC3D5F48992}" presName="compNode" presStyleCnt="0"/>
      <dgm:spPr/>
    </dgm:pt>
    <dgm:pt modelId="{3151D58E-7F81-4F30-8F27-48699581D98A}" type="pres">
      <dgm:prSet presAssocID="{1C383F32-22E8-4F62-A3E0-BDC3D5F48992}" presName="bgRect" presStyleLbl="bgShp" presStyleIdx="2" presStyleCnt="3"/>
      <dgm:spPr/>
    </dgm:pt>
    <dgm:pt modelId="{1098C1BD-F929-4508-969B-D62CAAF3A777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beza con engranajes"/>
        </a:ext>
      </dgm:extLst>
    </dgm:pt>
    <dgm:pt modelId="{680C9C76-7758-4248-812A-BE92E4344BE0}" type="pres">
      <dgm:prSet presAssocID="{1C383F32-22E8-4F62-A3E0-BDC3D5F48992}" presName="spaceRect" presStyleCnt="0"/>
      <dgm:spPr/>
    </dgm:pt>
    <dgm:pt modelId="{99723B48-A8FE-4723-9B1E-E137990383AE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67C8781F-D5A6-4FF9-A6AD-1B90B44E0D1A}" type="presOf" srcId="{1C383F32-22E8-4F62-A3E0-BDC3D5F48992}" destId="{99723B48-A8FE-4723-9B1E-E137990383AE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  <dgm:cxn modelId="{6C8D247D-8A36-45EA-B54C-BB89ABAF2AD2}" type="presParOf" srcId="{F17EFFCC-DCA2-424E-951A-BC92617ED6C4}" destId="{C7D8A9C1-01C5-4BBE-9072-2B288FD6EA03}" srcOrd="3" destOrd="0" presId="urn:microsoft.com/office/officeart/2018/2/layout/IconVerticalSolidList"/>
    <dgm:cxn modelId="{0577DD49-04DF-4AC0-9BE0-A07A36CB7C86}" type="presParOf" srcId="{F17EFFCC-DCA2-424E-951A-BC92617ED6C4}" destId="{0BFDD99F-5A44-40EC-A2B7-8D14570164B3}" srcOrd="4" destOrd="0" presId="urn:microsoft.com/office/officeart/2018/2/layout/IconVerticalSolidList"/>
    <dgm:cxn modelId="{1AD5F968-F5D2-4EEA-A2E5-118635128009}" type="presParOf" srcId="{0BFDD99F-5A44-40EC-A2B7-8D14570164B3}" destId="{3151D58E-7F81-4F30-8F27-48699581D98A}" srcOrd="0" destOrd="0" presId="urn:microsoft.com/office/officeart/2018/2/layout/IconVerticalSolidList"/>
    <dgm:cxn modelId="{417723BA-341D-4929-BC5D-4C820B62350C}" type="presParOf" srcId="{0BFDD99F-5A44-40EC-A2B7-8D14570164B3}" destId="{1098C1BD-F929-4508-969B-D62CAAF3A777}" srcOrd="1" destOrd="0" presId="urn:microsoft.com/office/officeart/2018/2/layout/IconVerticalSolidList"/>
    <dgm:cxn modelId="{384CB28C-5381-4873-A148-820600BE1519}" type="presParOf" srcId="{0BFDD99F-5A44-40EC-A2B7-8D14570164B3}" destId="{680C9C76-7758-4248-812A-BE92E4344BE0}" srcOrd="2" destOrd="0" presId="urn:microsoft.com/office/officeart/2018/2/layout/IconVerticalSolidList"/>
    <dgm:cxn modelId="{6FB2FCA7-EC7E-439F-AA78-000A54651D18}" type="presParOf" srcId="{0BFDD99F-5A44-40EC-A2B7-8D14570164B3}" destId="{99723B48-A8FE-4723-9B1E-E13799038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2" csCatId="mainScheme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/>
            <a:t>Caso 1: </a:t>
          </a:r>
          <a:r>
            <a:rPr lang="es-CL" b="1"/>
            <a:t>Waflera encendida, </a:t>
          </a:r>
          <a:r>
            <a:rPr lang="es-CL"/>
            <a:t>Televisión encendida, Lavadora funcionando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2: </a:t>
          </a:r>
          <a:r>
            <a:rPr lang="es-CL" b="1" dirty="0"/>
            <a:t>Waflera encendida, </a:t>
          </a:r>
          <a:r>
            <a:rPr lang="es-CL" dirty="0"/>
            <a:t> Lavadora funcionando</a:t>
          </a:r>
          <a:r>
            <a:rPr lang="es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/>
            <a:t>Caso 3: </a:t>
          </a:r>
          <a:r>
            <a:rPr lang="es-CL" b="1"/>
            <a:t>Waflera encendida, </a:t>
          </a:r>
          <a:r>
            <a:rPr lang="es-CL"/>
            <a:t> Televisión encendida, Secadora de cabello funcionando</a:t>
          </a:r>
          <a:endParaRPr lang="es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3" custLinFactNeighborX="580" custLinFactNeighborY="-188"/>
      <dgm:spPr/>
    </dgm:pt>
    <dgm:pt modelId="{F8F49FEE-197F-4E7B-9DC4-F8CD0CA88D31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úblico de destin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3"/>
      <dgm:spPr/>
    </dgm:pt>
    <dgm:pt modelId="{1DFDEB9E-7251-4C06-AB7B-720FF439C6C7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Investigar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D8A9C1-01C5-4BBE-9072-2B288FD6EA03}" type="pres">
      <dgm:prSet presAssocID="{9646853A-8964-4519-A5B1-0B7D18B2983D}" presName="sibTrans" presStyleCnt="0"/>
      <dgm:spPr/>
    </dgm:pt>
    <dgm:pt modelId="{0BFDD99F-5A44-40EC-A2B7-8D14570164B3}" type="pres">
      <dgm:prSet presAssocID="{1C383F32-22E8-4F62-A3E0-BDC3D5F48992}" presName="compNode" presStyleCnt="0"/>
      <dgm:spPr/>
    </dgm:pt>
    <dgm:pt modelId="{3151D58E-7F81-4F30-8F27-48699581D98A}" type="pres">
      <dgm:prSet presAssocID="{1C383F32-22E8-4F62-A3E0-BDC3D5F48992}" presName="bgRect" presStyleLbl="bgShp" presStyleIdx="2" presStyleCnt="3"/>
      <dgm:spPr/>
    </dgm:pt>
    <dgm:pt modelId="{1098C1BD-F929-4508-969B-D62CAAF3A777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abeza con engranajes"/>
        </a:ext>
      </dgm:extLst>
    </dgm:pt>
    <dgm:pt modelId="{680C9C76-7758-4248-812A-BE92E4344BE0}" type="pres">
      <dgm:prSet presAssocID="{1C383F32-22E8-4F62-A3E0-BDC3D5F48992}" presName="spaceRect" presStyleCnt="0"/>
      <dgm:spPr/>
    </dgm:pt>
    <dgm:pt modelId="{99723B48-A8FE-4723-9B1E-E137990383AE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67C8781F-D5A6-4FF9-A6AD-1B90B44E0D1A}" type="presOf" srcId="{1C383F32-22E8-4F62-A3E0-BDC3D5F48992}" destId="{99723B48-A8FE-4723-9B1E-E137990383AE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  <dgm:cxn modelId="{6C8D247D-8A36-45EA-B54C-BB89ABAF2AD2}" type="presParOf" srcId="{F17EFFCC-DCA2-424E-951A-BC92617ED6C4}" destId="{C7D8A9C1-01C5-4BBE-9072-2B288FD6EA03}" srcOrd="3" destOrd="0" presId="urn:microsoft.com/office/officeart/2018/2/layout/IconVerticalSolidList"/>
    <dgm:cxn modelId="{0577DD49-04DF-4AC0-9BE0-A07A36CB7C86}" type="presParOf" srcId="{F17EFFCC-DCA2-424E-951A-BC92617ED6C4}" destId="{0BFDD99F-5A44-40EC-A2B7-8D14570164B3}" srcOrd="4" destOrd="0" presId="urn:microsoft.com/office/officeart/2018/2/layout/IconVerticalSolidList"/>
    <dgm:cxn modelId="{1AD5F968-F5D2-4EEA-A2E5-118635128009}" type="presParOf" srcId="{0BFDD99F-5A44-40EC-A2B7-8D14570164B3}" destId="{3151D58E-7F81-4F30-8F27-48699581D98A}" srcOrd="0" destOrd="0" presId="urn:microsoft.com/office/officeart/2018/2/layout/IconVerticalSolidList"/>
    <dgm:cxn modelId="{417723BA-341D-4929-BC5D-4C820B62350C}" type="presParOf" srcId="{0BFDD99F-5A44-40EC-A2B7-8D14570164B3}" destId="{1098C1BD-F929-4508-969B-D62CAAF3A777}" srcOrd="1" destOrd="0" presId="urn:microsoft.com/office/officeart/2018/2/layout/IconVerticalSolidList"/>
    <dgm:cxn modelId="{384CB28C-5381-4873-A148-820600BE1519}" type="presParOf" srcId="{0BFDD99F-5A44-40EC-A2B7-8D14570164B3}" destId="{680C9C76-7758-4248-812A-BE92E4344BE0}" srcOrd="2" destOrd="0" presId="urn:microsoft.com/office/officeart/2018/2/layout/IconVerticalSolidList"/>
    <dgm:cxn modelId="{6FB2FCA7-EC7E-439F-AA78-000A54651D18}" type="presParOf" srcId="{0BFDD99F-5A44-40EC-A2B7-8D14570164B3}" destId="{99723B48-A8FE-4723-9B1E-E13799038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1: Café arroz, leche, azúcar, sal y mantequilla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2: Arroz, leche, azúcar, sal y mantequilla</a:t>
          </a:r>
          <a:endParaRPr lang="es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2"/>
      <dgm:spPr>
        <a:solidFill>
          <a:srgbClr val="FFC000"/>
        </a:solidFill>
      </dgm:spPr>
    </dgm:pt>
    <dgm:pt modelId="{F8F49FEE-197F-4E7B-9DC4-F8CD0CA88D31}" type="pres">
      <dgm:prSet presAssocID="{40FC4FFE-8987-4A26-B7F4-8A516F18AD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lato tapad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2"/>
      <dgm:spPr>
        <a:solidFill>
          <a:schemeClr val="accent3">
            <a:lumMod val="60000"/>
            <a:lumOff val="40000"/>
          </a:schemeClr>
        </a:solidFill>
      </dgm:spPr>
    </dgm:pt>
    <dgm:pt modelId="{1DFDEB9E-7251-4C06-AB7B-720FF439C6C7}" type="pres">
      <dgm:prSet presAssocID="{49225C73-1633-42F1-AB3B-7CB183E5F8B8}" presName="iconRect" presStyleLbl="node1" presStyleIdx="1" presStyleCnt="2" custLinFactNeighborX="4832" custLinFactNeighborY="-33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Tazón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1: Café arroz, leche, azúcar, sal y mantequilla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Caso 2: Arroz, leche, azúcar, sal y mantequilla</a:t>
          </a:r>
          <a:endParaRPr lang="es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2"/>
      <dgm:spPr>
        <a:solidFill>
          <a:schemeClr val="accent4">
            <a:lumMod val="75000"/>
          </a:schemeClr>
        </a:solidFill>
      </dgm:spPr>
    </dgm:pt>
    <dgm:pt modelId="{F8F49FEE-197F-4E7B-9DC4-F8CD0CA88D31}" type="pres">
      <dgm:prSet presAssocID="{40FC4FFE-8987-4A26-B7F4-8A516F18AD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lato tapad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2"/>
      <dgm:spPr>
        <a:solidFill>
          <a:schemeClr val="accent5">
            <a:lumMod val="75000"/>
          </a:schemeClr>
        </a:solidFill>
      </dgm:spPr>
    </dgm:pt>
    <dgm:pt modelId="{1DFDEB9E-7251-4C06-AB7B-720FF439C6C7}" type="pres">
      <dgm:prSet presAssocID="{49225C73-1633-42F1-AB3B-7CB183E5F8B8}" presName="iconRect" presStyleLbl="node1" presStyleIdx="1" presStyleCnt="2" custLinFactNeighborX="4832" custLinFactNeighborY="-33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Tazón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1: Café, huevos y tocino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2: Café y Panqueques</a:t>
          </a:r>
          <a:endParaRPr lang="es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3: Café y Yogurt</a:t>
          </a:r>
          <a:endParaRPr lang="es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3" custLinFactNeighborX="620" custLinFactNeighborY="-188"/>
      <dgm:spPr/>
    </dgm:pt>
    <dgm:pt modelId="{F8F49FEE-197F-4E7B-9DC4-F8CD0CA88D31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Fruter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3"/>
      <dgm:spPr/>
    </dgm:pt>
    <dgm:pt modelId="{1DFDEB9E-7251-4C06-AB7B-720FF439C6C7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ubierto de mesa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D8A9C1-01C5-4BBE-9072-2B288FD6EA03}" type="pres">
      <dgm:prSet presAssocID="{9646853A-8964-4519-A5B1-0B7D18B2983D}" presName="sibTrans" presStyleCnt="0"/>
      <dgm:spPr/>
    </dgm:pt>
    <dgm:pt modelId="{0BFDD99F-5A44-40EC-A2B7-8D14570164B3}" type="pres">
      <dgm:prSet presAssocID="{1C383F32-22E8-4F62-A3E0-BDC3D5F48992}" presName="compNode" presStyleCnt="0"/>
      <dgm:spPr/>
    </dgm:pt>
    <dgm:pt modelId="{3151D58E-7F81-4F30-8F27-48699581D98A}" type="pres">
      <dgm:prSet presAssocID="{1C383F32-22E8-4F62-A3E0-BDC3D5F48992}" presName="bgRect" presStyleLbl="bgShp" presStyleIdx="2" presStyleCnt="3"/>
      <dgm:spPr/>
    </dgm:pt>
    <dgm:pt modelId="{1098C1BD-F929-4508-969B-D62CAAF3A777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uchillo y tenedor"/>
        </a:ext>
      </dgm:extLst>
    </dgm:pt>
    <dgm:pt modelId="{680C9C76-7758-4248-812A-BE92E4344BE0}" type="pres">
      <dgm:prSet presAssocID="{1C383F32-22E8-4F62-A3E0-BDC3D5F48992}" presName="spaceRect" presStyleCnt="0"/>
      <dgm:spPr/>
    </dgm:pt>
    <dgm:pt modelId="{99723B48-A8FE-4723-9B1E-E137990383AE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67C8781F-D5A6-4FF9-A6AD-1B90B44E0D1A}" type="presOf" srcId="{1C383F32-22E8-4F62-A3E0-BDC3D5F48992}" destId="{99723B48-A8FE-4723-9B1E-E137990383AE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  <dgm:cxn modelId="{6C8D247D-8A36-45EA-B54C-BB89ABAF2AD2}" type="presParOf" srcId="{F17EFFCC-DCA2-424E-951A-BC92617ED6C4}" destId="{C7D8A9C1-01C5-4BBE-9072-2B288FD6EA03}" srcOrd="3" destOrd="0" presId="urn:microsoft.com/office/officeart/2018/2/layout/IconVerticalSolidList"/>
    <dgm:cxn modelId="{0577DD49-04DF-4AC0-9BE0-A07A36CB7C86}" type="presParOf" srcId="{F17EFFCC-DCA2-424E-951A-BC92617ED6C4}" destId="{0BFDD99F-5A44-40EC-A2B7-8D14570164B3}" srcOrd="4" destOrd="0" presId="urn:microsoft.com/office/officeart/2018/2/layout/IconVerticalSolidList"/>
    <dgm:cxn modelId="{1AD5F968-F5D2-4EEA-A2E5-118635128009}" type="presParOf" srcId="{0BFDD99F-5A44-40EC-A2B7-8D14570164B3}" destId="{3151D58E-7F81-4F30-8F27-48699581D98A}" srcOrd="0" destOrd="0" presId="urn:microsoft.com/office/officeart/2018/2/layout/IconVerticalSolidList"/>
    <dgm:cxn modelId="{417723BA-341D-4929-BC5D-4C820B62350C}" type="presParOf" srcId="{0BFDD99F-5A44-40EC-A2B7-8D14570164B3}" destId="{1098C1BD-F929-4508-969B-D62CAAF3A777}" srcOrd="1" destOrd="0" presId="urn:microsoft.com/office/officeart/2018/2/layout/IconVerticalSolidList"/>
    <dgm:cxn modelId="{384CB28C-5381-4873-A148-820600BE1519}" type="presParOf" srcId="{0BFDD99F-5A44-40EC-A2B7-8D14570164B3}" destId="{680C9C76-7758-4248-812A-BE92E4344BE0}" srcOrd="2" destOrd="0" presId="urn:microsoft.com/office/officeart/2018/2/layout/IconVerticalSolidList"/>
    <dgm:cxn modelId="{6FB2FCA7-EC7E-439F-AA78-000A54651D18}" type="presParOf" srcId="{0BFDD99F-5A44-40EC-A2B7-8D14570164B3}" destId="{99723B48-A8FE-4723-9B1E-E13799038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1: Café, huevos y tocino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2: Café y Panqueques</a:t>
          </a:r>
          <a:endParaRPr lang="es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3: Café y Yogurt</a:t>
          </a:r>
          <a:endParaRPr lang="es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3"/>
      <dgm:spPr/>
    </dgm:pt>
    <dgm:pt modelId="{F8F49FEE-197F-4E7B-9DC4-F8CD0CA88D31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Fruter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3"/>
      <dgm:spPr/>
    </dgm:pt>
    <dgm:pt modelId="{1DFDEB9E-7251-4C06-AB7B-720FF439C6C7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ubierto de mesa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D8A9C1-01C5-4BBE-9072-2B288FD6EA03}" type="pres">
      <dgm:prSet presAssocID="{9646853A-8964-4519-A5B1-0B7D18B2983D}" presName="sibTrans" presStyleCnt="0"/>
      <dgm:spPr/>
    </dgm:pt>
    <dgm:pt modelId="{0BFDD99F-5A44-40EC-A2B7-8D14570164B3}" type="pres">
      <dgm:prSet presAssocID="{1C383F32-22E8-4F62-A3E0-BDC3D5F48992}" presName="compNode" presStyleCnt="0"/>
      <dgm:spPr/>
    </dgm:pt>
    <dgm:pt modelId="{3151D58E-7F81-4F30-8F27-48699581D98A}" type="pres">
      <dgm:prSet presAssocID="{1C383F32-22E8-4F62-A3E0-BDC3D5F48992}" presName="bgRect" presStyleLbl="bgShp" presStyleIdx="2" presStyleCnt="3"/>
      <dgm:spPr/>
    </dgm:pt>
    <dgm:pt modelId="{1098C1BD-F929-4508-969B-D62CAAF3A777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uchillo y tenedor"/>
        </a:ext>
      </dgm:extLst>
    </dgm:pt>
    <dgm:pt modelId="{680C9C76-7758-4248-812A-BE92E4344BE0}" type="pres">
      <dgm:prSet presAssocID="{1C383F32-22E8-4F62-A3E0-BDC3D5F48992}" presName="spaceRect" presStyleCnt="0"/>
      <dgm:spPr/>
    </dgm:pt>
    <dgm:pt modelId="{99723B48-A8FE-4723-9B1E-E137990383AE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67C8781F-D5A6-4FF9-A6AD-1B90B44E0D1A}" type="presOf" srcId="{1C383F32-22E8-4F62-A3E0-BDC3D5F48992}" destId="{99723B48-A8FE-4723-9B1E-E137990383AE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  <dgm:cxn modelId="{6C8D247D-8A36-45EA-B54C-BB89ABAF2AD2}" type="presParOf" srcId="{F17EFFCC-DCA2-424E-951A-BC92617ED6C4}" destId="{C7D8A9C1-01C5-4BBE-9072-2B288FD6EA03}" srcOrd="3" destOrd="0" presId="urn:microsoft.com/office/officeart/2018/2/layout/IconVerticalSolidList"/>
    <dgm:cxn modelId="{0577DD49-04DF-4AC0-9BE0-A07A36CB7C86}" type="presParOf" srcId="{F17EFFCC-DCA2-424E-951A-BC92617ED6C4}" destId="{0BFDD99F-5A44-40EC-A2B7-8D14570164B3}" srcOrd="4" destOrd="0" presId="urn:microsoft.com/office/officeart/2018/2/layout/IconVerticalSolidList"/>
    <dgm:cxn modelId="{1AD5F968-F5D2-4EEA-A2E5-118635128009}" type="presParOf" srcId="{0BFDD99F-5A44-40EC-A2B7-8D14570164B3}" destId="{3151D58E-7F81-4F30-8F27-48699581D98A}" srcOrd="0" destOrd="0" presId="urn:microsoft.com/office/officeart/2018/2/layout/IconVerticalSolidList"/>
    <dgm:cxn modelId="{417723BA-341D-4929-BC5D-4C820B62350C}" type="presParOf" srcId="{0BFDD99F-5A44-40EC-A2B7-8D14570164B3}" destId="{1098C1BD-F929-4508-969B-D62CAAF3A777}" srcOrd="1" destOrd="0" presId="urn:microsoft.com/office/officeart/2018/2/layout/IconVerticalSolidList"/>
    <dgm:cxn modelId="{384CB28C-5381-4873-A148-820600BE1519}" type="presParOf" srcId="{0BFDD99F-5A44-40EC-A2B7-8D14570164B3}" destId="{680C9C76-7758-4248-812A-BE92E4344BE0}" srcOrd="2" destOrd="0" presId="urn:microsoft.com/office/officeart/2018/2/layout/IconVerticalSolidList"/>
    <dgm:cxn modelId="{6FB2FCA7-EC7E-439F-AA78-000A54651D18}" type="presParOf" srcId="{0BFDD99F-5A44-40EC-A2B7-8D14570164B3}" destId="{99723B48-A8FE-4723-9B1E-E13799038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1: Café, huevos y tocino</a:t>
          </a:r>
        </a:p>
        <a:p>
          <a:pPr>
            <a:lnSpc>
              <a:spcPct val="100000"/>
            </a:lnSpc>
          </a:pPr>
          <a:r>
            <a:rPr lang="es-CL" dirty="0"/>
            <a:t>Desayuno 1(a): Huevos y tocino</a:t>
          </a:r>
          <a:endParaRPr lang="es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2: Café y Panqueques</a:t>
          </a:r>
        </a:p>
        <a:p>
          <a:pPr>
            <a:lnSpc>
              <a:spcPct val="100000"/>
            </a:lnSpc>
          </a:pPr>
          <a:r>
            <a:rPr lang="es-CL" dirty="0"/>
            <a:t>Desayuno 2 (a): Panqueques</a:t>
          </a:r>
        </a:p>
        <a:p>
          <a:pPr>
            <a:lnSpc>
              <a:spcPct val="100000"/>
            </a:lnSpc>
          </a:pPr>
          <a:endParaRPr lang="es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CL" dirty="0"/>
            <a:t>Desayuno 3: Café y Yogurt</a:t>
          </a:r>
        </a:p>
        <a:p>
          <a:pPr>
            <a:lnSpc>
              <a:spcPct val="100000"/>
            </a:lnSpc>
          </a:pPr>
          <a:r>
            <a:rPr lang="es-CL" dirty="0"/>
            <a:t>Desayuno 3 (a): Yogurt</a:t>
          </a:r>
          <a:endParaRPr lang="es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F17EFFCC-DCA2-424E-951A-BC92617ED6C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483704-FF74-4A7D-A808-52C223C5A7DC}" type="pres">
      <dgm:prSet presAssocID="{40FC4FFE-8987-4A26-B7F4-8A516F18ADAE}" presName="compNode" presStyleCnt="0"/>
      <dgm:spPr/>
    </dgm:pt>
    <dgm:pt modelId="{2D09ACE3-4A35-4259-87E0-741E2C2D07C9}" type="pres">
      <dgm:prSet presAssocID="{40FC4FFE-8987-4A26-B7F4-8A516F18ADAE}" presName="bgRect" presStyleLbl="bgShp" presStyleIdx="0" presStyleCnt="3" custLinFactNeighborX="620" custLinFactNeighborY="-188"/>
      <dgm:spPr/>
    </dgm:pt>
    <dgm:pt modelId="{F8F49FEE-197F-4E7B-9DC4-F8CD0CA88D31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Frutero"/>
        </a:ext>
      </dgm:extLst>
    </dgm:pt>
    <dgm:pt modelId="{D9CAE7CF-DB50-4A3F-8217-46BA7301EF4E}" type="pres">
      <dgm:prSet presAssocID="{40FC4FFE-8987-4A26-B7F4-8A516F18ADAE}" presName="spaceRect" presStyleCnt="0"/>
      <dgm:spPr/>
    </dgm:pt>
    <dgm:pt modelId="{3DEC35E6-2181-44BC-82E6-1A7F53862C8F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64D5F99-6629-499C-B25F-7BFF71B54057}" type="pres">
      <dgm:prSet presAssocID="{5B62599A-5C9B-48E7-896E-EA782AC60C8B}" presName="sibTrans" presStyleCnt="0"/>
      <dgm:spPr/>
    </dgm:pt>
    <dgm:pt modelId="{32352ADB-8372-443C-AB58-3C086C746490}" type="pres">
      <dgm:prSet presAssocID="{49225C73-1633-42F1-AB3B-7CB183E5F8B8}" presName="compNode" presStyleCnt="0"/>
      <dgm:spPr/>
    </dgm:pt>
    <dgm:pt modelId="{B6C0DEC3-8482-40CF-9081-F145F2492CA0}" type="pres">
      <dgm:prSet presAssocID="{49225C73-1633-42F1-AB3B-7CB183E5F8B8}" presName="bgRect" presStyleLbl="bgShp" presStyleIdx="1" presStyleCnt="3"/>
      <dgm:spPr/>
    </dgm:pt>
    <dgm:pt modelId="{1DFDEB9E-7251-4C06-AB7B-720FF439C6C7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ubierto de mesa"/>
        </a:ext>
      </dgm:extLst>
    </dgm:pt>
    <dgm:pt modelId="{6C1497AA-A071-44EE-817A-2D99305D9987}" type="pres">
      <dgm:prSet presAssocID="{49225C73-1633-42F1-AB3B-7CB183E5F8B8}" presName="spaceRect" presStyleCnt="0"/>
      <dgm:spPr/>
    </dgm:pt>
    <dgm:pt modelId="{760CBECD-97F6-42E3-BF05-EE610939D265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D8A9C1-01C5-4BBE-9072-2B288FD6EA03}" type="pres">
      <dgm:prSet presAssocID="{9646853A-8964-4519-A5B1-0B7D18B2983D}" presName="sibTrans" presStyleCnt="0"/>
      <dgm:spPr/>
    </dgm:pt>
    <dgm:pt modelId="{0BFDD99F-5A44-40EC-A2B7-8D14570164B3}" type="pres">
      <dgm:prSet presAssocID="{1C383F32-22E8-4F62-A3E0-BDC3D5F48992}" presName="compNode" presStyleCnt="0"/>
      <dgm:spPr/>
    </dgm:pt>
    <dgm:pt modelId="{3151D58E-7F81-4F30-8F27-48699581D98A}" type="pres">
      <dgm:prSet presAssocID="{1C383F32-22E8-4F62-A3E0-BDC3D5F48992}" presName="bgRect" presStyleLbl="bgShp" presStyleIdx="2" presStyleCnt="3" custLinFactNeighborY="43"/>
      <dgm:spPr/>
    </dgm:pt>
    <dgm:pt modelId="{1098C1BD-F929-4508-969B-D62CAAF3A777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uchillo y tenedor"/>
        </a:ext>
      </dgm:extLst>
    </dgm:pt>
    <dgm:pt modelId="{680C9C76-7758-4248-812A-BE92E4344BE0}" type="pres">
      <dgm:prSet presAssocID="{1C383F32-22E8-4F62-A3E0-BDC3D5F48992}" presName="spaceRect" presStyleCnt="0"/>
      <dgm:spPr/>
    </dgm:pt>
    <dgm:pt modelId="{99723B48-A8FE-4723-9B1E-E137990383AE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BB86A50-090E-4E59-82F3-E89BD9CEB12F}" type="presOf" srcId="{01A66772-F185-4D58-B8BB-E9370D7A7A2B}" destId="{F17EFFCC-DCA2-424E-951A-BC92617ED6C4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977BB9A-DAB6-4A8E-9EDA-E0A90E2B9F0A}" type="presOf" srcId="{49225C73-1633-42F1-AB3B-7CB183E5F8B8}" destId="{760CBECD-97F6-42E3-BF05-EE610939D265}" srcOrd="0" destOrd="0" presId="urn:microsoft.com/office/officeart/2018/2/layout/IconVerticalSolidList"/>
    <dgm:cxn modelId="{67C8781F-D5A6-4FF9-A6AD-1B90B44E0D1A}" type="presOf" srcId="{1C383F32-22E8-4F62-A3E0-BDC3D5F48992}" destId="{99723B48-A8FE-4723-9B1E-E137990383AE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51CD16D1-1105-4AF7-9CB7-E5DAB5445215}" type="presOf" srcId="{40FC4FFE-8987-4A26-B7F4-8A516F18ADAE}" destId="{3DEC35E6-2181-44BC-82E6-1A7F53862C8F}" srcOrd="0" destOrd="0" presId="urn:microsoft.com/office/officeart/2018/2/layout/IconVerticalSolidList"/>
    <dgm:cxn modelId="{C2C51A8B-E485-4E47-B81A-78A027865DD7}" type="presParOf" srcId="{F17EFFCC-DCA2-424E-951A-BC92617ED6C4}" destId="{12483704-FF74-4A7D-A808-52C223C5A7DC}" srcOrd="0" destOrd="0" presId="urn:microsoft.com/office/officeart/2018/2/layout/IconVerticalSolidList"/>
    <dgm:cxn modelId="{B8561920-94AC-49B2-827E-3616CA1EFC03}" type="presParOf" srcId="{12483704-FF74-4A7D-A808-52C223C5A7DC}" destId="{2D09ACE3-4A35-4259-87E0-741E2C2D07C9}" srcOrd="0" destOrd="0" presId="urn:microsoft.com/office/officeart/2018/2/layout/IconVerticalSolidList"/>
    <dgm:cxn modelId="{B2B8AE64-43A3-4AF8-91DA-245A3E6FCA6B}" type="presParOf" srcId="{12483704-FF74-4A7D-A808-52C223C5A7DC}" destId="{F8F49FEE-197F-4E7B-9DC4-F8CD0CA88D31}" srcOrd="1" destOrd="0" presId="urn:microsoft.com/office/officeart/2018/2/layout/IconVerticalSolidList"/>
    <dgm:cxn modelId="{8B3B03DB-4EF5-4D38-966E-B2DF493B94CB}" type="presParOf" srcId="{12483704-FF74-4A7D-A808-52C223C5A7DC}" destId="{D9CAE7CF-DB50-4A3F-8217-46BA7301EF4E}" srcOrd="2" destOrd="0" presId="urn:microsoft.com/office/officeart/2018/2/layout/IconVerticalSolidList"/>
    <dgm:cxn modelId="{0A70567B-9424-47DB-AC87-A5A9E01617FD}" type="presParOf" srcId="{12483704-FF74-4A7D-A808-52C223C5A7DC}" destId="{3DEC35E6-2181-44BC-82E6-1A7F53862C8F}" srcOrd="3" destOrd="0" presId="urn:microsoft.com/office/officeart/2018/2/layout/IconVerticalSolidList"/>
    <dgm:cxn modelId="{5FDD9605-3582-4A31-84BF-15F5DCC0FAE8}" type="presParOf" srcId="{F17EFFCC-DCA2-424E-951A-BC92617ED6C4}" destId="{264D5F99-6629-499C-B25F-7BFF71B54057}" srcOrd="1" destOrd="0" presId="urn:microsoft.com/office/officeart/2018/2/layout/IconVerticalSolidList"/>
    <dgm:cxn modelId="{D0498CA2-9BEB-4576-ABD7-67B154DC4920}" type="presParOf" srcId="{F17EFFCC-DCA2-424E-951A-BC92617ED6C4}" destId="{32352ADB-8372-443C-AB58-3C086C746490}" srcOrd="2" destOrd="0" presId="urn:microsoft.com/office/officeart/2018/2/layout/IconVerticalSolidList"/>
    <dgm:cxn modelId="{A5B5075C-32B2-4829-9B34-9E57DD3E96EA}" type="presParOf" srcId="{32352ADB-8372-443C-AB58-3C086C746490}" destId="{B6C0DEC3-8482-40CF-9081-F145F2492CA0}" srcOrd="0" destOrd="0" presId="urn:microsoft.com/office/officeart/2018/2/layout/IconVerticalSolidList"/>
    <dgm:cxn modelId="{BBE2147F-F8C6-4350-A644-17447059537D}" type="presParOf" srcId="{32352ADB-8372-443C-AB58-3C086C746490}" destId="{1DFDEB9E-7251-4C06-AB7B-720FF439C6C7}" srcOrd="1" destOrd="0" presId="urn:microsoft.com/office/officeart/2018/2/layout/IconVerticalSolidList"/>
    <dgm:cxn modelId="{7CEB4E45-1E81-493C-978F-70B0FBB024E7}" type="presParOf" srcId="{32352ADB-8372-443C-AB58-3C086C746490}" destId="{6C1497AA-A071-44EE-817A-2D99305D9987}" srcOrd="2" destOrd="0" presId="urn:microsoft.com/office/officeart/2018/2/layout/IconVerticalSolidList"/>
    <dgm:cxn modelId="{3BF9DA84-B831-4071-B5CC-A5BC61702992}" type="presParOf" srcId="{32352ADB-8372-443C-AB58-3C086C746490}" destId="{760CBECD-97F6-42E3-BF05-EE610939D265}" srcOrd="3" destOrd="0" presId="urn:microsoft.com/office/officeart/2018/2/layout/IconVerticalSolidList"/>
    <dgm:cxn modelId="{6C8D247D-8A36-45EA-B54C-BB89ABAF2AD2}" type="presParOf" srcId="{F17EFFCC-DCA2-424E-951A-BC92617ED6C4}" destId="{C7D8A9C1-01C5-4BBE-9072-2B288FD6EA03}" srcOrd="3" destOrd="0" presId="urn:microsoft.com/office/officeart/2018/2/layout/IconVerticalSolidList"/>
    <dgm:cxn modelId="{0577DD49-04DF-4AC0-9BE0-A07A36CB7C86}" type="presParOf" srcId="{F17EFFCC-DCA2-424E-951A-BC92617ED6C4}" destId="{0BFDD99F-5A44-40EC-A2B7-8D14570164B3}" srcOrd="4" destOrd="0" presId="urn:microsoft.com/office/officeart/2018/2/layout/IconVerticalSolidList"/>
    <dgm:cxn modelId="{1AD5F968-F5D2-4EEA-A2E5-118635128009}" type="presParOf" srcId="{0BFDD99F-5A44-40EC-A2B7-8D14570164B3}" destId="{3151D58E-7F81-4F30-8F27-48699581D98A}" srcOrd="0" destOrd="0" presId="urn:microsoft.com/office/officeart/2018/2/layout/IconVerticalSolidList"/>
    <dgm:cxn modelId="{417723BA-341D-4929-BC5D-4C820B62350C}" type="presParOf" srcId="{0BFDD99F-5A44-40EC-A2B7-8D14570164B3}" destId="{1098C1BD-F929-4508-969B-D62CAAF3A777}" srcOrd="1" destOrd="0" presId="urn:microsoft.com/office/officeart/2018/2/layout/IconVerticalSolidList"/>
    <dgm:cxn modelId="{384CB28C-5381-4873-A148-820600BE1519}" type="presParOf" srcId="{0BFDD99F-5A44-40EC-A2B7-8D14570164B3}" destId="{680C9C76-7758-4248-812A-BE92E4344BE0}" srcOrd="2" destOrd="0" presId="urn:microsoft.com/office/officeart/2018/2/layout/IconVerticalSolidList"/>
    <dgm:cxn modelId="{6FB2FCA7-EC7E-439F-AA78-000A54651D18}" type="presParOf" srcId="{0BFDD99F-5A44-40EC-A2B7-8D14570164B3}" destId="{99723B48-A8FE-4723-9B1E-E13799038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B08206-9B95-4FBD-957D-41D7BF214F3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212698-7367-4D8D-923A-4F151C7DC20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Al combinar el método de la concordancia y diferencia encontramos evidencia que la causa del nerviosismo después del desayuno es ocasionado por el café</a:t>
          </a:r>
          <a:endParaRPr lang="en-US" dirty="0"/>
        </a:p>
      </dgm:t>
    </dgm:pt>
    <dgm:pt modelId="{C8812BDE-1926-438A-88F1-79A9C33D5796}" type="parTrans" cxnId="{9FB6184B-2356-48B8-98C7-B7F5FA5D747A}">
      <dgm:prSet/>
      <dgm:spPr/>
      <dgm:t>
        <a:bodyPr/>
        <a:lstStyle/>
        <a:p>
          <a:endParaRPr lang="en-US"/>
        </a:p>
      </dgm:t>
    </dgm:pt>
    <dgm:pt modelId="{D6A66637-D09A-4D17-8A70-059D4ABBD5E9}" type="sibTrans" cxnId="{9FB6184B-2356-48B8-98C7-B7F5FA5D747A}">
      <dgm:prSet/>
      <dgm:spPr/>
      <dgm:t>
        <a:bodyPr/>
        <a:lstStyle/>
        <a:p>
          <a:endParaRPr lang="en-US"/>
        </a:p>
      </dgm:t>
    </dgm:pt>
    <dgm:pt modelId="{AA43C22F-8D39-43FA-9C5A-34740454B10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Esto nos permite establecer una </a:t>
          </a:r>
          <a:r>
            <a:rPr lang="es-CL" b="1"/>
            <a:t>relación de causalidad fuerte </a:t>
          </a:r>
          <a:r>
            <a:rPr lang="es-CL"/>
            <a:t>entre el café y el nerviosismo </a:t>
          </a:r>
          <a:endParaRPr lang="en-US"/>
        </a:p>
      </dgm:t>
    </dgm:pt>
    <dgm:pt modelId="{093FFD59-7D04-47E5-B6B6-C6D9C4D72CA4}" type="parTrans" cxnId="{65FEA31A-D766-4530-8B76-320A546D16BA}">
      <dgm:prSet/>
      <dgm:spPr/>
      <dgm:t>
        <a:bodyPr/>
        <a:lstStyle/>
        <a:p>
          <a:endParaRPr lang="en-US"/>
        </a:p>
      </dgm:t>
    </dgm:pt>
    <dgm:pt modelId="{D9C98E18-3AD6-4BF9-B21D-762F1BC8491D}" type="sibTrans" cxnId="{65FEA31A-D766-4530-8B76-320A546D16BA}">
      <dgm:prSet/>
      <dgm:spPr/>
      <dgm:t>
        <a:bodyPr/>
        <a:lstStyle/>
        <a:p>
          <a:endParaRPr lang="en-US"/>
        </a:p>
      </dgm:t>
    </dgm:pt>
    <dgm:pt modelId="{85E6FFB7-A7A4-47F1-AA4D-E18C1094E4DB}" type="pres">
      <dgm:prSet presAssocID="{FEB08206-9B95-4FBD-957D-41D7BF214F3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489EAF-AA7D-46DA-B2C9-85B84B13FDDC}" type="pres">
      <dgm:prSet presAssocID="{E3212698-7367-4D8D-923A-4F151C7DC206}" presName="compNode" presStyleCnt="0"/>
      <dgm:spPr/>
    </dgm:pt>
    <dgm:pt modelId="{8740F215-BC27-4B5A-888D-A490E3A04609}" type="pres">
      <dgm:prSet presAssocID="{E3212698-7367-4D8D-923A-4F151C7DC206}" presName="bgRect" presStyleLbl="bgShp" presStyleIdx="0" presStyleCnt="2" custLinFactNeighborY="-2295"/>
      <dgm:spPr/>
    </dgm:pt>
    <dgm:pt modelId="{41C49201-E153-4BD9-9015-90721572B462}" type="pres">
      <dgm:prSet presAssocID="{E3212698-7367-4D8D-923A-4F151C7DC2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2475F86-C29D-4BFD-B130-1FA18E2BAA46}" type="pres">
      <dgm:prSet presAssocID="{E3212698-7367-4D8D-923A-4F151C7DC206}" presName="spaceRect" presStyleCnt="0"/>
      <dgm:spPr/>
    </dgm:pt>
    <dgm:pt modelId="{79FB7A8B-5C00-43CB-8991-CF9E6D69CCA8}" type="pres">
      <dgm:prSet presAssocID="{E3212698-7367-4D8D-923A-4F151C7DC206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D4F3EE7-BD44-4DFC-8C48-5110B4E54950}" type="pres">
      <dgm:prSet presAssocID="{D6A66637-D09A-4D17-8A70-059D4ABBD5E9}" presName="sibTrans" presStyleCnt="0"/>
      <dgm:spPr/>
    </dgm:pt>
    <dgm:pt modelId="{1D894604-F618-4D2C-9913-8E899FF6103E}" type="pres">
      <dgm:prSet presAssocID="{AA43C22F-8D39-43FA-9C5A-34740454B10D}" presName="compNode" presStyleCnt="0"/>
      <dgm:spPr/>
    </dgm:pt>
    <dgm:pt modelId="{E9AB3D56-9278-4EDB-B320-E1DEF81D5314}" type="pres">
      <dgm:prSet presAssocID="{AA43C22F-8D39-43FA-9C5A-34740454B10D}" presName="bgRect" presStyleLbl="bgShp" presStyleIdx="1" presStyleCnt="2" custLinFactNeighborX="0" custLinFactNeighborY="-2295"/>
      <dgm:spPr/>
    </dgm:pt>
    <dgm:pt modelId="{806AD250-10CA-4045-9404-BEC5C06BB68D}" type="pres">
      <dgm:prSet presAssocID="{AA43C22F-8D39-43FA-9C5A-34740454B1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beza con engranajes"/>
        </a:ext>
      </dgm:extLst>
    </dgm:pt>
    <dgm:pt modelId="{D1ABB453-BC48-436B-A3A6-0B9138277158}" type="pres">
      <dgm:prSet presAssocID="{AA43C22F-8D39-43FA-9C5A-34740454B10D}" presName="spaceRect" presStyleCnt="0"/>
      <dgm:spPr/>
    </dgm:pt>
    <dgm:pt modelId="{F3764DFC-D2A5-46CD-A797-6259079038E4}" type="pres">
      <dgm:prSet presAssocID="{AA43C22F-8D39-43FA-9C5A-34740454B10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A02BD35-3A28-47DA-9BD3-66EA045724DB}" type="presOf" srcId="{AA43C22F-8D39-43FA-9C5A-34740454B10D}" destId="{F3764DFC-D2A5-46CD-A797-6259079038E4}" srcOrd="0" destOrd="0" presId="urn:microsoft.com/office/officeart/2018/2/layout/IconVerticalSolidList"/>
    <dgm:cxn modelId="{5BDB873C-E0E9-4AE0-B836-04DFD00530CD}" type="presOf" srcId="{FEB08206-9B95-4FBD-957D-41D7BF214F3F}" destId="{85E6FFB7-A7A4-47F1-AA4D-E18C1094E4DB}" srcOrd="0" destOrd="0" presId="urn:microsoft.com/office/officeart/2018/2/layout/IconVerticalSolidList"/>
    <dgm:cxn modelId="{89ADCFF8-90E4-4A43-B6C4-56194247F8B7}" type="presOf" srcId="{E3212698-7367-4D8D-923A-4F151C7DC206}" destId="{79FB7A8B-5C00-43CB-8991-CF9E6D69CCA8}" srcOrd="0" destOrd="0" presId="urn:microsoft.com/office/officeart/2018/2/layout/IconVerticalSolidList"/>
    <dgm:cxn modelId="{65FEA31A-D766-4530-8B76-320A546D16BA}" srcId="{FEB08206-9B95-4FBD-957D-41D7BF214F3F}" destId="{AA43C22F-8D39-43FA-9C5A-34740454B10D}" srcOrd="1" destOrd="0" parTransId="{093FFD59-7D04-47E5-B6B6-C6D9C4D72CA4}" sibTransId="{D9C98E18-3AD6-4BF9-B21D-762F1BC8491D}"/>
    <dgm:cxn modelId="{9FB6184B-2356-48B8-98C7-B7F5FA5D747A}" srcId="{FEB08206-9B95-4FBD-957D-41D7BF214F3F}" destId="{E3212698-7367-4D8D-923A-4F151C7DC206}" srcOrd="0" destOrd="0" parTransId="{C8812BDE-1926-438A-88F1-79A9C33D5796}" sibTransId="{D6A66637-D09A-4D17-8A70-059D4ABBD5E9}"/>
    <dgm:cxn modelId="{E4B0EEED-18FB-4F46-9B41-2F8839B991ED}" type="presParOf" srcId="{85E6FFB7-A7A4-47F1-AA4D-E18C1094E4DB}" destId="{18489EAF-AA7D-46DA-B2C9-85B84B13FDDC}" srcOrd="0" destOrd="0" presId="urn:microsoft.com/office/officeart/2018/2/layout/IconVerticalSolidList"/>
    <dgm:cxn modelId="{370AD70D-2C8F-434D-8E79-5F6D3428A9D5}" type="presParOf" srcId="{18489EAF-AA7D-46DA-B2C9-85B84B13FDDC}" destId="{8740F215-BC27-4B5A-888D-A490E3A04609}" srcOrd="0" destOrd="0" presId="urn:microsoft.com/office/officeart/2018/2/layout/IconVerticalSolidList"/>
    <dgm:cxn modelId="{0E55587B-3B2A-46F7-B686-8C6A4D4150C7}" type="presParOf" srcId="{18489EAF-AA7D-46DA-B2C9-85B84B13FDDC}" destId="{41C49201-E153-4BD9-9015-90721572B462}" srcOrd="1" destOrd="0" presId="urn:microsoft.com/office/officeart/2018/2/layout/IconVerticalSolidList"/>
    <dgm:cxn modelId="{DC7A63B7-7779-45CD-9DC4-02B899A3681A}" type="presParOf" srcId="{18489EAF-AA7D-46DA-B2C9-85B84B13FDDC}" destId="{C2475F86-C29D-4BFD-B130-1FA18E2BAA46}" srcOrd="2" destOrd="0" presId="urn:microsoft.com/office/officeart/2018/2/layout/IconVerticalSolidList"/>
    <dgm:cxn modelId="{BE419217-F3E3-4028-9055-253E6CC808C9}" type="presParOf" srcId="{18489EAF-AA7D-46DA-B2C9-85B84B13FDDC}" destId="{79FB7A8B-5C00-43CB-8991-CF9E6D69CCA8}" srcOrd="3" destOrd="0" presId="urn:microsoft.com/office/officeart/2018/2/layout/IconVerticalSolidList"/>
    <dgm:cxn modelId="{F839B5D7-7A77-436E-A079-EB5A28593FF9}" type="presParOf" srcId="{85E6FFB7-A7A4-47F1-AA4D-E18C1094E4DB}" destId="{CD4F3EE7-BD44-4DFC-8C48-5110B4E54950}" srcOrd="1" destOrd="0" presId="urn:microsoft.com/office/officeart/2018/2/layout/IconVerticalSolidList"/>
    <dgm:cxn modelId="{E82DA28D-AC81-49D8-A5C9-5D3A35C29873}" type="presParOf" srcId="{85E6FFB7-A7A4-47F1-AA4D-E18C1094E4DB}" destId="{1D894604-F618-4D2C-9913-8E899FF6103E}" srcOrd="2" destOrd="0" presId="urn:microsoft.com/office/officeart/2018/2/layout/IconVerticalSolidList"/>
    <dgm:cxn modelId="{3A7A2546-DACE-4119-A3E1-4BEDCCEA4AC5}" type="presParOf" srcId="{1D894604-F618-4D2C-9913-8E899FF6103E}" destId="{E9AB3D56-9278-4EDB-B320-E1DEF81D5314}" srcOrd="0" destOrd="0" presId="urn:microsoft.com/office/officeart/2018/2/layout/IconVerticalSolidList"/>
    <dgm:cxn modelId="{67928549-ED81-44C4-AA82-CA211F8245EB}" type="presParOf" srcId="{1D894604-F618-4D2C-9913-8E899FF6103E}" destId="{806AD250-10CA-4045-9404-BEC5C06BB68D}" srcOrd="1" destOrd="0" presId="urn:microsoft.com/office/officeart/2018/2/layout/IconVerticalSolidList"/>
    <dgm:cxn modelId="{B3B69A1B-D5A6-4864-9761-86BAC3D21A8A}" type="presParOf" srcId="{1D894604-F618-4D2C-9913-8E899FF6103E}" destId="{D1ABB453-BC48-436B-A3A6-0B9138277158}" srcOrd="2" destOrd="0" presId="urn:microsoft.com/office/officeart/2018/2/layout/IconVerticalSolidList"/>
    <dgm:cxn modelId="{6FA872E3-8D09-4B78-B135-320B87C3BDF3}" type="presParOf" srcId="{1D894604-F618-4D2C-9913-8E899FF6103E}" destId="{F3764DFC-D2A5-46CD-A797-6259079038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A7A28-C156-47B4-BD72-28C97CB679BA}">
      <dsp:nvSpPr>
        <dsp:cNvPr id="0" name=""/>
        <dsp:cNvSpPr/>
      </dsp:nvSpPr>
      <dsp:spPr>
        <a:xfrm>
          <a:off x="482048" y="0"/>
          <a:ext cx="6579703" cy="65797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E4FA5-76D4-4751-B5AC-CA697762BFF6}">
      <dsp:nvSpPr>
        <dsp:cNvPr id="0" name=""/>
        <dsp:cNvSpPr/>
      </dsp:nvSpPr>
      <dsp:spPr>
        <a:xfrm>
          <a:off x="1107119" y="625071"/>
          <a:ext cx="2566084" cy="25660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1. Busca establecer relaciones entre fenómenos sociales</a:t>
          </a:r>
          <a:endParaRPr lang="en-US" sz="1800" kern="1200" dirty="0"/>
        </a:p>
      </dsp:txBody>
      <dsp:txXfrm>
        <a:off x="1232385" y="750337"/>
        <a:ext cx="2315552" cy="2315552"/>
      </dsp:txXfrm>
    </dsp:sp>
    <dsp:sp modelId="{61ED1823-68AB-4C7C-8635-3B7CD60389B0}">
      <dsp:nvSpPr>
        <dsp:cNvPr id="0" name=""/>
        <dsp:cNvSpPr/>
      </dsp:nvSpPr>
      <dsp:spPr>
        <a:xfrm>
          <a:off x="3870595" y="625071"/>
          <a:ext cx="2566084" cy="2566084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2. El Método de Mill ayuda a identificar relaciones causales </a:t>
          </a:r>
          <a:endParaRPr lang="en-US" sz="1800" kern="1200" dirty="0"/>
        </a:p>
      </dsp:txBody>
      <dsp:txXfrm>
        <a:off x="3995861" y="750337"/>
        <a:ext cx="2315552" cy="2315552"/>
      </dsp:txXfrm>
    </dsp:sp>
    <dsp:sp modelId="{38A7CC85-873E-475D-97DA-BE129056FDC4}">
      <dsp:nvSpPr>
        <dsp:cNvPr id="0" name=""/>
        <dsp:cNvSpPr/>
      </dsp:nvSpPr>
      <dsp:spPr>
        <a:xfrm>
          <a:off x="1107119" y="3388547"/>
          <a:ext cx="2566084" cy="2566084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3. Generalmente, las comparaciones se realizan a través de la construcción de las denominadas “Tablas de Verdad”</a:t>
          </a:r>
          <a:endParaRPr lang="en-US" sz="1800" kern="1200" dirty="0"/>
        </a:p>
      </dsp:txBody>
      <dsp:txXfrm>
        <a:off x="1232385" y="3513813"/>
        <a:ext cx="2315552" cy="2315552"/>
      </dsp:txXfrm>
    </dsp:sp>
    <dsp:sp modelId="{2EE8F497-DA81-43C1-889F-0982DEB7A310}">
      <dsp:nvSpPr>
        <dsp:cNvPr id="0" name=""/>
        <dsp:cNvSpPr/>
      </dsp:nvSpPr>
      <dsp:spPr>
        <a:xfrm>
          <a:off x="3870595" y="3388547"/>
          <a:ext cx="2566084" cy="2566084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4. Antes explicar la aplicación de las tablas de verdad, buscaremos la lógica de cada una de las operaciones de análisis propuestas por Mill</a:t>
          </a:r>
          <a:endParaRPr lang="en-US" sz="1800" kern="1200" dirty="0"/>
        </a:p>
      </dsp:txBody>
      <dsp:txXfrm>
        <a:off x="3995861" y="3513813"/>
        <a:ext cx="2315552" cy="23155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E76FE-E2DF-427B-8924-31884ACB6FFF}">
      <dsp:nvSpPr>
        <dsp:cNvPr id="0" name=""/>
        <dsp:cNvSpPr/>
      </dsp:nvSpPr>
      <dsp:spPr>
        <a:xfrm>
          <a:off x="2565" y="0"/>
          <a:ext cx="1539144" cy="1518665"/>
        </a:xfrm>
        <a:prstGeom prst="upArrow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DD957-089C-4E15-B4B3-E50A7C663ADA}">
      <dsp:nvSpPr>
        <dsp:cNvPr id="0" name=""/>
        <dsp:cNvSpPr/>
      </dsp:nvSpPr>
      <dsp:spPr>
        <a:xfrm>
          <a:off x="1587884" y="0"/>
          <a:ext cx="2611882" cy="151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500" kern="1200" dirty="0"/>
            <a:t>+</a:t>
          </a:r>
        </a:p>
      </dsp:txBody>
      <dsp:txXfrm>
        <a:off x="1587884" y="0"/>
        <a:ext cx="2611882" cy="1518665"/>
      </dsp:txXfrm>
    </dsp:sp>
    <dsp:sp modelId="{09980B08-56E0-4E83-9501-427237D7900C}">
      <dsp:nvSpPr>
        <dsp:cNvPr id="0" name=""/>
        <dsp:cNvSpPr/>
      </dsp:nvSpPr>
      <dsp:spPr>
        <a:xfrm>
          <a:off x="464308" y="1645221"/>
          <a:ext cx="1539144" cy="151866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03FC4-8CF4-4712-A2F9-D131C741E392}">
      <dsp:nvSpPr>
        <dsp:cNvPr id="0" name=""/>
        <dsp:cNvSpPr/>
      </dsp:nvSpPr>
      <dsp:spPr>
        <a:xfrm>
          <a:off x="2049627" y="1645221"/>
          <a:ext cx="2611882" cy="151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500" kern="1200" dirty="0"/>
            <a:t>-</a:t>
          </a:r>
        </a:p>
      </dsp:txBody>
      <dsp:txXfrm>
        <a:off x="2049627" y="1645221"/>
        <a:ext cx="2611882" cy="15186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E76FE-E2DF-427B-8924-31884ACB6FFF}">
      <dsp:nvSpPr>
        <dsp:cNvPr id="0" name=""/>
        <dsp:cNvSpPr/>
      </dsp:nvSpPr>
      <dsp:spPr>
        <a:xfrm>
          <a:off x="2565" y="0"/>
          <a:ext cx="1539144" cy="1518665"/>
        </a:xfrm>
        <a:prstGeom prst="upArrow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DD957-089C-4E15-B4B3-E50A7C663ADA}">
      <dsp:nvSpPr>
        <dsp:cNvPr id="0" name=""/>
        <dsp:cNvSpPr/>
      </dsp:nvSpPr>
      <dsp:spPr>
        <a:xfrm>
          <a:off x="1587884" y="0"/>
          <a:ext cx="2611882" cy="151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500" kern="1200" dirty="0"/>
            <a:t>+</a:t>
          </a:r>
        </a:p>
      </dsp:txBody>
      <dsp:txXfrm>
        <a:off x="1587884" y="0"/>
        <a:ext cx="2611882" cy="1518665"/>
      </dsp:txXfrm>
    </dsp:sp>
    <dsp:sp modelId="{09980B08-56E0-4E83-9501-427237D7900C}">
      <dsp:nvSpPr>
        <dsp:cNvPr id="0" name=""/>
        <dsp:cNvSpPr/>
      </dsp:nvSpPr>
      <dsp:spPr>
        <a:xfrm>
          <a:off x="464308" y="1645221"/>
          <a:ext cx="1539144" cy="1518665"/>
        </a:xfrm>
        <a:prstGeom prst="downArrow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03FC4-8CF4-4712-A2F9-D131C741E392}">
      <dsp:nvSpPr>
        <dsp:cNvPr id="0" name=""/>
        <dsp:cNvSpPr/>
      </dsp:nvSpPr>
      <dsp:spPr>
        <a:xfrm>
          <a:off x="2049627" y="1645221"/>
          <a:ext cx="2611882" cy="151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500" kern="1200" dirty="0"/>
            <a:t>-</a:t>
          </a:r>
        </a:p>
      </dsp:txBody>
      <dsp:txXfrm>
        <a:off x="2049627" y="1645221"/>
        <a:ext cx="2611882" cy="15186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92289-369B-434E-AF28-704CD4F92AD1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9B71A-E17A-43DD-9ECA-67BDAA6BB433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4D5E-3B26-47D5-855B-6DE0346A968B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/>
            <a:t>La variable independiente (Efecto) está presente en diferentes grados de intensidad</a:t>
          </a:r>
          <a:endParaRPr lang="en-US" sz="1700" kern="1200" dirty="0"/>
        </a:p>
      </dsp:txBody>
      <dsp:txXfrm>
        <a:off x="1759790" y="651"/>
        <a:ext cx="5098209" cy="1523627"/>
      </dsp:txXfrm>
    </dsp:sp>
    <dsp:sp modelId="{774D84F2-54AC-4D33-A8AC-257327B4CA74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3959F-1ED2-4F5E-98B5-0ABB26E559C3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2228-1A58-4D87-A0F1-8E7293BBD8C8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Es parecido al método de la concordancia, pero </a:t>
          </a:r>
          <a:r>
            <a:rPr lang="es-CL" sz="1700" b="1" kern="1200"/>
            <a:t>lo que la hace diferente es que el efecto está expresado en diferentes grados a lo largo de los casos</a:t>
          </a:r>
          <a:endParaRPr lang="en-US" sz="1700" kern="1200"/>
        </a:p>
      </dsp:txBody>
      <dsp:txXfrm>
        <a:off x="1759790" y="1905186"/>
        <a:ext cx="5098209" cy="1523627"/>
      </dsp:txXfrm>
    </dsp:sp>
    <dsp:sp modelId="{12A40715-0D16-40DD-855B-09E7078BD484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0DA24-9E01-4427-8C2B-4F673E7BE49F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B0B6E-CF63-4E6D-9ED0-2E5BD83AA562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Se observa que el grado del efecto cambia en la medida que la causa también cambia</a:t>
          </a:r>
          <a:endParaRPr lang="en-US" sz="1700" kern="1200"/>
        </a:p>
      </dsp:txBody>
      <dsp:txXfrm>
        <a:off x="1759790" y="3809720"/>
        <a:ext cx="5098209" cy="15236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866774"/>
          <a:ext cx="6858000" cy="1600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84060" y="1226819"/>
          <a:ext cx="880110" cy="880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848231" y="86677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Caso 1: Un camión con carga</a:t>
          </a:r>
          <a:endParaRPr lang="es" sz="2500" kern="1200" dirty="0"/>
        </a:p>
      </dsp:txBody>
      <dsp:txXfrm>
        <a:off x="1848231" y="866774"/>
        <a:ext cx="5009769" cy="1600200"/>
      </dsp:txXfrm>
    </dsp:sp>
    <dsp:sp modelId="{B6C0DEC3-8482-40CF-9081-F145F2492CA0}">
      <dsp:nvSpPr>
        <dsp:cNvPr id="0" name=""/>
        <dsp:cNvSpPr/>
      </dsp:nvSpPr>
      <dsp:spPr>
        <a:xfrm>
          <a:off x="0" y="2867024"/>
          <a:ext cx="6858000" cy="1600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526587" y="3197480"/>
          <a:ext cx="880110" cy="880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848231" y="286702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Caso 2: Un camión sin carga</a:t>
          </a:r>
          <a:endParaRPr lang="es" sz="2500" kern="1200" dirty="0"/>
        </a:p>
      </dsp:txBody>
      <dsp:txXfrm>
        <a:off x="1848231" y="2867024"/>
        <a:ext cx="5009769" cy="160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0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/>
            <a:t>Caso 1: Waflera encendida, Televisión encendida, Lavadora funcionando</a:t>
          </a:r>
          <a:endParaRPr lang="es" sz="2300" kern="1200" dirty="0"/>
        </a:p>
      </dsp:txBody>
      <dsp:txXfrm>
        <a:off x="1759790" y="651"/>
        <a:ext cx="5098209" cy="1523627"/>
      </dsp:txXfrm>
    </dsp:sp>
    <dsp:sp modelId="{B6C0DEC3-8482-40CF-9081-F145F2492CA0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/>
            <a:t>Caso 2: Waflera encendida, Lavadora funcionando</a:t>
          </a:r>
          <a:r>
            <a:rPr lang="es" sz="2300" kern="1200" dirty="0"/>
            <a:t>.</a:t>
          </a:r>
        </a:p>
      </dsp:txBody>
      <dsp:txXfrm>
        <a:off x="1759790" y="1905186"/>
        <a:ext cx="5098209" cy="1523627"/>
      </dsp:txXfrm>
    </dsp:sp>
    <dsp:sp modelId="{3151D58E-7F81-4F30-8F27-48699581D98A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C1BD-F929-4508-969B-D62CAAF3A777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3B48-A8FE-4723-9B1E-E137990383AE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/>
            <a:t>Caso 3: Waflera encendida, Televisión encendida, Secadora de cabello funcionando</a:t>
          </a:r>
          <a:endParaRPr lang="es" sz="2300" kern="1200" dirty="0"/>
        </a:p>
      </dsp:txBody>
      <dsp:txXfrm>
        <a:off x="1759790" y="3809720"/>
        <a:ext cx="5098209" cy="1523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0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/>
            <a:t>Caso 1: </a:t>
          </a:r>
          <a:r>
            <a:rPr lang="es-CL" sz="2300" b="1" kern="1200"/>
            <a:t>Waflera encendida, </a:t>
          </a:r>
          <a:r>
            <a:rPr lang="es-CL" sz="2300" kern="1200"/>
            <a:t>Televisión encendida, Lavadora funcionando</a:t>
          </a:r>
          <a:endParaRPr lang="es" sz="2300" kern="1200" dirty="0"/>
        </a:p>
      </dsp:txBody>
      <dsp:txXfrm>
        <a:off x="1759790" y="651"/>
        <a:ext cx="5098209" cy="1523627"/>
      </dsp:txXfrm>
    </dsp:sp>
    <dsp:sp modelId="{B6C0DEC3-8482-40CF-9081-F145F2492CA0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/>
            <a:t>Caso 2: </a:t>
          </a:r>
          <a:r>
            <a:rPr lang="es-CL" sz="2300" b="1" kern="1200" dirty="0"/>
            <a:t>Waflera encendida, </a:t>
          </a:r>
          <a:r>
            <a:rPr lang="es-CL" sz="2300" kern="1200" dirty="0"/>
            <a:t> Lavadora funcionando</a:t>
          </a:r>
          <a:r>
            <a:rPr lang="es" sz="2300" kern="1200" dirty="0"/>
            <a:t>.</a:t>
          </a:r>
        </a:p>
      </dsp:txBody>
      <dsp:txXfrm>
        <a:off x="1759790" y="1905186"/>
        <a:ext cx="5098209" cy="1523627"/>
      </dsp:txXfrm>
    </dsp:sp>
    <dsp:sp modelId="{3151D58E-7F81-4F30-8F27-48699581D98A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C1BD-F929-4508-969B-D62CAAF3A777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3B48-A8FE-4723-9B1E-E137990383AE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/>
            <a:t>Caso 3: </a:t>
          </a:r>
          <a:r>
            <a:rPr lang="es-CL" sz="2300" b="1" kern="1200"/>
            <a:t>Waflera encendida, </a:t>
          </a:r>
          <a:r>
            <a:rPr lang="es-CL" sz="2300" kern="1200"/>
            <a:t> Televisión encendida, Secadora de cabello funcionando</a:t>
          </a:r>
          <a:endParaRPr lang="es" sz="2300" kern="1200" dirty="0"/>
        </a:p>
      </dsp:txBody>
      <dsp:txXfrm>
        <a:off x="1759790" y="3809720"/>
        <a:ext cx="5098209" cy="1523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866774"/>
          <a:ext cx="6858000" cy="16002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84060" y="1226819"/>
          <a:ext cx="880110" cy="880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848231" y="86677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Caso 1: Café arroz, leche, azúcar, sal y mantequilla</a:t>
          </a:r>
          <a:endParaRPr lang="es" sz="2500" kern="1200" dirty="0"/>
        </a:p>
      </dsp:txBody>
      <dsp:txXfrm>
        <a:off x="1848231" y="866774"/>
        <a:ext cx="5009769" cy="1600200"/>
      </dsp:txXfrm>
    </dsp:sp>
    <dsp:sp modelId="{B6C0DEC3-8482-40CF-9081-F145F2492CA0}">
      <dsp:nvSpPr>
        <dsp:cNvPr id="0" name=""/>
        <dsp:cNvSpPr/>
      </dsp:nvSpPr>
      <dsp:spPr>
        <a:xfrm>
          <a:off x="0" y="2867024"/>
          <a:ext cx="6858000" cy="16002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526587" y="3197480"/>
          <a:ext cx="880110" cy="880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848231" y="286702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Caso 2: Arroz, leche, azúcar, sal y mantequilla</a:t>
          </a:r>
          <a:endParaRPr lang="es" sz="2500" kern="1200" dirty="0"/>
        </a:p>
      </dsp:txBody>
      <dsp:txXfrm>
        <a:off x="1848231" y="2867024"/>
        <a:ext cx="5009769" cy="1600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866774"/>
          <a:ext cx="6858000" cy="160020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84060" y="1226819"/>
          <a:ext cx="880110" cy="880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848231" y="86677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Caso 1: Café arroz, leche, azúcar, sal y mantequilla</a:t>
          </a:r>
          <a:endParaRPr lang="es" sz="2500" kern="1200" dirty="0"/>
        </a:p>
      </dsp:txBody>
      <dsp:txXfrm>
        <a:off x="1848231" y="866774"/>
        <a:ext cx="5009769" cy="1600200"/>
      </dsp:txXfrm>
    </dsp:sp>
    <dsp:sp modelId="{B6C0DEC3-8482-40CF-9081-F145F2492CA0}">
      <dsp:nvSpPr>
        <dsp:cNvPr id="0" name=""/>
        <dsp:cNvSpPr/>
      </dsp:nvSpPr>
      <dsp:spPr>
        <a:xfrm>
          <a:off x="0" y="2867024"/>
          <a:ext cx="6858000" cy="16002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526587" y="3197480"/>
          <a:ext cx="880110" cy="880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848231" y="286702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Caso 2: Arroz, leche, azúcar, sal y mantequilla</a:t>
          </a:r>
          <a:endParaRPr lang="es" sz="2500" kern="1200" dirty="0"/>
        </a:p>
      </dsp:txBody>
      <dsp:txXfrm>
        <a:off x="1848231" y="2867024"/>
        <a:ext cx="5009769" cy="1600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Desayuno 1: Café, huevos y tocino</a:t>
          </a:r>
          <a:endParaRPr lang="es" sz="2500" kern="1200" dirty="0"/>
        </a:p>
      </dsp:txBody>
      <dsp:txXfrm>
        <a:off x="1759790" y="651"/>
        <a:ext cx="5098209" cy="1523627"/>
      </dsp:txXfrm>
    </dsp:sp>
    <dsp:sp modelId="{B6C0DEC3-8482-40CF-9081-F145F2492CA0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Desayuno 2: Café y Panqueques</a:t>
          </a:r>
          <a:endParaRPr lang="es" sz="2500" kern="1200" dirty="0"/>
        </a:p>
      </dsp:txBody>
      <dsp:txXfrm>
        <a:off x="1759790" y="1905186"/>
        <a:ext cx="5098209" cy="1523627"/>
      </dsp:txXfrm>
    </dsp:sp>
    <dsp:sp modelId="{3151D58E-7F81-4F30-8F27-48699581D98A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C1BD-F929-4508-969B-D62CAAF3A777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3B48-A8FE-4723-9B1E-E137990383AE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Desayuno 3: Café y Yogurt</a:t>
          </a:r>
          <a:endParaRPr lang="es" sz="2500" kern="1200" dirty="0"/>
        </a:p>
      </dsp:txBody>
      <dsp:txXfrm>
        <a:off x="1759790" y="3809720"/>
        <a:ext cx="5098209" cy="1523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551"/>
          <a:ext cx="6858000" cy="12897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390155" y="290749"/>
          <a:ext cx="709372" cy="7093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489682" y="551"/>
          <a:ext cx="5368317" cy="128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01" tIns="136501" rIns="136501" bIns="136501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Desayuno 1: Café, huevos y tocino</a:t>
          </a:r>
          <a:endParaRPr lang="es" sz="2500" kern="1200" dirty="0"/>
        </a:p>
      </dsp:txBody>
      <dsp:txXfrm>
        <a:off x="1489682" y="551"/>
        <a:ext cx="5368317" cy="1289768"/>
      </dsp:txXfrm>
    </dsp:sp>
    <dsp:sp modelId="{B6C0DEC3-8482-40CF-9081-F145F2492CA0}">
      <dsp:nvSpPr>
        <dsp:cNvPr id="0" name=""/>
        <dsp:cNvSpPr/>
      </dsp:nvSpPr>
      <dsp:spPr>
        <a:xfrm>
          <a:off x="0" y="1612762"/>
          <a:ext cx="6858000" cy="12897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390155" y="1902960"/>
          <a:ext cx="709372" cy="7093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489682" y="1612762"/>
          <a:ext cx="5368317" cy="128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01" tIns="136501" rIns="136501" bIns="136501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Desayuno 2: Café y Panqueques</a:t>
          </a:r>
          <a:endParaRPr lang="es" sz="2500" kern="1200" dirty="0"/>
        </a:p>
      </dsp:txBody>
      <dsp:txXfrm>
        <a:off x="1489682" y="1612762"/>
        <a:ext cx="5368317" cy="1289768"/>
      </dsp:txXfrm>
    </dsp:sp>
    <dsp:sp modelId="{3151D58E-7F81-4F30-8F27-48699581D98A}">
      <dsp:nvSpPr>
        <dsp:cNvPr id="0" name=""/>
        <dsp:cNvSpPr/>
      </dsp:nvSpPr>
      <dsp:spPr>
        <a:xfrm>
          <a:off x="0" y="3224973"/>
          <a:ext cx="6858000" cy="12897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C1BD-F929-4508-969B-D62CAAF3A777}">
      <dsp:nvSpPr>
        <dsp:cNvPr id="0" name=""/>
        <dsp:cNvSpPr/>
      </dsp:nvSpPr>
      <dsp:spPr>
        <a:xfrm>
          <a:off x="390155" y="3515171"/>
          <a:ext cx="709372" cy="7093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3B48-A8FE-4723-9B1E-E137990383AE}">
      <dsp:nvSpPr>
        <dsp:cNvPr id="0" name=""/>
        <dsp:cNvSpPr/>
      </dsp:nvSpPr>
      <dsp:spPr>
        <a:xfrm>
          <a:off x="1489682" y="3224973"/>
          <a:ext cx="5368317" cy="128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01" tIns="136501" rIns="136501" bIns="136501" numCol="1" spcCol="1270" rtlCol="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/>
            <a:t>Desayuno 3: Café y Yogurt</a:t>
          </a:r>
          <a:endParaRPr lang="es" sz="2500" kern="1200" dirty="0"/>
        </a:p>
      </dsp:txBody>
      <dsp:txXfrm>
        <a:off x="1489682" y="3224973"/>
        <a:ext cx="5368317" cy="12897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ACE3-4A35-4259-87E0-741E2C2D07C9}">
      <dsp:nvSpPr>
        <dsp:cNvPr id="0" name=""/>
        <dsp:cNvSpPr/>
      </dsp:nvSpPr>
      <dsp:spPr>
        <a:xfrm>
          <a:off x="0" y="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49FEE-197F-4E7B-9DC4-F8CD0CA88D31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C35E6-2181-44BC-82E6-1A7F53862C8F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Desayuno 1: Café, huevos y tocino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Desayuno 1(a): Huevos y tocino</a:t>
          </a:r>
          <a:endParaRPr lang="es" sz="2000" kern="1200" dirty="0"/>
        </a:p>
      </dsp:txBody>
      <dsp:txXfrm>
        <a:off x="1759790" y="651"/>
        <a:ext cx="5098209" cy="1523627"/>
      </dsp:txXfrm>
    </dsp:sp>
    <dsp:sp modelId="{B6C0DEC3-8482-40CF-9081-F145F2492CA0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EB9E-7251-4C06-AB7B-720FF439C6C7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BECD-97F6-42E3-BF05-EE610939D265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Desayuno 2: Café y Panqueques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Desayuno 2 (a): Panqueques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" sz="2000" kern="1200" dirty="0"/>
        </a:p>
      </dsp:txBody>
      <dsp:txXfrm>
        <a:off x="1759790" y="1905186"/>
        <a:ext cx="5098209" cy="1523627"/>
      </dsp:txXfrm>
    </dsp:sp>
    <dsp:sp modelId="{3151D58E-7F81-4F30-8F27-48699581D98A}">
      <dsp:nvSpPr>
        <dsp:cNvPr id="0" name=""/>
        <dsp:cNvSpPr/>
      </dsp:nvSpPr>
      <dsp:spPr>
        <a:xfrm>
          <a:off x="0" y="3810372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C1BD-F929-4508-969B-D62CAAF3A777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3B48-A8FE-4723-9B1E-E137990383AE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rtlCol="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Desayuno 3: Café y Yogurt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Desayuno 3 (a): Yogurt</a:t>
          </a:r>
          <a:endParaRPr lang="es" sz="2000" kern="1200" dirty="0"/>
        </a:p>
      </dsp:txBody>
      <dsp:txXfrm>
        <a:off x="1759790" y="3809720"/>
        <a:ext cx="5098209" cy="1523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0F215-BC27-4B5A-888D-A490E3A04609}">
      <dsp:nvSpPr>
        <dsp:cNvPr id="0" name=""/>
        <dsp:cNvSpPr/>
      </dsp:nvSpPr>
      <dsp:spPr>
        <a:xfrm>
          <a:off x="0" y="703647"/>
          <a:ext cx="10424615" cy="13565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49201-E153-4BD9-9015-90721572B462}">
      <dsp:nvSpPr>
        <dsp:cNvPr id="0" name=""/>
        <dsp:cNvSpPr/>
      </dsp:nvSpPr>
      <dsp:spPr>
        <a:xfrm>
          <a:off x="410345" y="1039995"/>
          <a:ext cx="746083" cy="746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7A8B-5C00-43CB-8991-CF9E6D69CCA8}">
      <dsp:nvSpPr>
        <dsp:cNvPr id="0" name=""/>
        <dsp:cNvSpPr/>
      </dsp:nvSpPr>
      <dsp:spPr>
        <a:xfrm>
          <a:off x="1566775" y="734779"/>
          <a:ext cx="8857839" cy="135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65" tIns="143565" rIns="143565" bIns="143565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Al combinar el método de la concordancia y diferencia encontramos evidencia que la causa del nerviosismo después del desayuno es ocasionado por el café</a:t>
          </a:r>
          <a:endParaRPr lang="en-US" sz="2200" kern="1200" dirty="0"/>
        </a:p>
      </dsp:txBody>
      <dsp:txXfrm>
        <a:off x="1566775" y="734779"/>
        <a:ext cx="8857839" cy="1356515"/>
      </dsp:txXfrm>
    </dsp:sp>
    <dsp:sp modelId="{E9AB3D56-9278-4EDB-B320-E1DEF81D5314}">
      <dsp:nvSpPr>
        <dsp:cNvPr id="0" name=""/>
        <dsp:cNvSpPr/>
      </dsp:nvSpPr>
      <dsp:spPr>
        <a:xfrm>
          <a:off x="0" y="2399291"/>
          <a:ext cx="10424615" cy="13565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AD250-10CA-4045-9404-BEC5C06BB68D}">
      <dsp:nvSpPr>
        <dsp:cNvPr id="0" name=""/>
        <dsp:cNvSpPr/>
      </dsp:nvSpPr>
      <dsp:spPr>
        <a:xfrm>
          <a:off x="410345" y="2735639"/>
          <a:ext cx="746083" cy="7460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64DFC-D2A5-46CD-A797-6259079038E4}">
      <dsp:nvSpPr>
        <dsp:cNvPr id="0" name=""/>
        <dsp:cNvSpPr/>
      </dsp:nvSpPr>
      <dsp:spPr>
        <a:xfrm>
          <a:off x="1566775" y="2430423"/>
          <a:ext cx="8857839" cy="135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65" tIns="143565" rIns="143565" bIns="143565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/>
            <a:t>Esto nos permite establecer una </a:t>
          </a:r>
          <a:r>
            <a:rPr lang="es-CL" sz="2200" b="1" kern="1200"/>
            <a:t>relación de causalidad fuerte </a:t>
          </a:r>
          <a:r>
            <a:rPr lang="es-CL" sz="2200" kern="1200"/>
            <a:t>entre el café y el nerviosismo </a:t>
          </a:r>
          <a:endParaRPr lang="en-US" sz="2200" kern="1200"/>
        </a:p>
      </dsp:txBody>
      <dsp:txXfrm>
        <a:off x="1566775" y="2430423"/>
        <a:ext cx="8857839" cy="135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002C5-35DC-436C-80A8-F7F365A1C05F}" type="datetime1">
              <a:rPr lang="es-ES" smtClean="0"/>
              <a:t>19/04/2023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46148A-B81C-499D-BBDC-E7DC72AD78A6}" type="datetime1">
              <a:rPr lang="es-ES" smtClean="0"/>
              <a:t>19/04/2023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Haga clic para modificar los estilos de texto del patrón</a:t>
            </a:r>
            <a:endParaRPr lang="en-US"/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u="sng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224743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" dirty="0"/>
              <a:t>Haga clic para modificar el estilo de 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128B3612-7596-428F-BEBA-524567D122DA}" type="datetime1">
              <a:rPr lang="es-ES" smtClean="0"/>
              <a:t>19/04/2023</a:t>
            </a:fld>
            <a:endParaRPr lang="en-US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42B49A-4710-49DC-A1E8-E794875F7056}" type="datetime1">
              <a:rPr lang="es-ES" smtClean="0"/>
              <a:t>19/04/2023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2E24F-BFCD-4C7D-A31B-7C8B19637161}" type="datetime1">
              <a:rPr lang="es-ES" smtClean="0"/>
              <a:t>19/04/2023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9B108-2D40-459A-B158-867ABD4B1348}" type="datetime1">
              <a:rPr lang="es-ES" smtClean="0"/>
              <a:t>19/04/2023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" dirty="0"/>
              <a:t>Haga clic para modificar el estilo de título del patrón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AC0F8D7-0A2B-4471-A8AD-A9354B9C481D}" type="datetime1">
              <a:rPr lang="es-ES" smtClean="0"/>
              <a:t>19/04/2023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3A395-2732-409E-9DDF-0AAD960473E8}" type="datetime1">
              <a:rPr lang="es-ES" smtClean="0"/>
              <a:t>19/04/2023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D4F463-B38C-4724-8E19-974CB9EFEB80}" type="datetime1">
              <a:rPr lang="es-ES" smtClean="0"/>
              <a:t>19/04/2023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5089BA-E437-45E0-A84B-86EF204AD4EF}" type="datetime1">
              <a:rPr lang="es-ES" smtClean="0"/>
              <a:t>19/04/2023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FB7C9E-3979-4C02-B5BE-C4A5BB72B56E}" type="datetime1">
              <a:rPr lang="es-ES" smtClean="0"/>
              <a:t>19/04/2023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E6FD8054-BDAA-4DA8-ADFE-61AA54D08F24}" type="datetime1">
              <a:rPr lang="es-ES" smtClean="0"/>
              <a:t>19/04/2023</a:t>
            </a:fld>
            <a:endParaRPr lang="en-U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195F95-D03D-4816-B391-30BA8BD2E8F1}" type="datetime1">
              <a:rPr lang="es-ES" smtClean="0"/>
              <a:t>19/04/2023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CE3C82-A0BA-4FCB-9A65-18297E6F6D17}" type="datetime1">
              <a:rPr lang="es-ES" smtClean="0"/>
              <a:t>19/04/2023</a:t>
            </a:fld>
            <a:endParaRPr lang="en-U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rimer plano de un logotipo&#10;&#10;Descripción generada automá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4" y="2275165"/>
            <a:ext cx="8877479" cy="3031941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es-CL" sz="4400" dirty="0">
                <a:solidFill>
                  <a:schemeClr val="tx1"/>
                </a:solidFill>
              </a:rPr>
              <a:t>los métodos de Mill</a:t>
            </a:r>
            <a:endParaRPr lang="es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s-CL" dirty="0">
                <a:solidFill>
                  <a:schemeClr val="tx1"/>
                </a:solidFill>
              </a:rPr>
              <a:t>Introducción a la comparación</a:t>
            </a:r>
            <a:endParaRPr lang="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0E063C-AB96-4F30-863C-88EC30C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 CONJUNTO de la CONCORDANCIA Y DIFERENCIA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C5672E2-75FD-416C-A22C-B31A8B2A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(</a:t>
            </a:r>
            <a:r>
              <a:rPr lang="es-CL" dirty="0" err="1"/>
              <a:t>Joint</a:t>
            </a:r>
            <a:r>
              <a:rPr lang="es-CL" dirty="0"/>
              <a:t> </a:t>
            </a:r>
            <a:r>
              <a:rPr lang="es-CL" dirty="0" err="1"/>
              <a:t>Method</a:t>
            </a:r>
            <a:r>
              <a:rPr lang="es-C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105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pPr algn="ctr"/>
            <a:r>
              <a:rPr lang="en-US" dirty="0" err="1"/>
              <a:t>Efecto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226789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siente</a:t>
            </a:r>
            <a:r>
              <a:rPr lang="en-US" dirty="0"/>
              <a:t> un poco </a:t>
            </a:r>
            <a:r>
              <a:rPr lang="en-US" dirty="0" err="1"/>
              <a:t>nerviosa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desayunar</a:t>
            </a:r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036495"/>
              </p:ext>
            </p:extLst>
          </p:nvPr>
        </p:nvGraphicFramePr>
        <p:xfrm>
          <a:off x="616140" y="1345608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Cara preocupada sin relleno">
            <a:extLst>
              <a:ext uri="{FF2B5EF4-FFF2-40B4-BE49-F238E27FC236}">
                <a16:creationId xmlns:a16="http://schemas.microsoft.com/office/drawing/2014/main" id="{C239AC61-F7A7-4DDB-9B1D-FD8E9F4D4F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721703" y="3555408"/>
            <a:ext cx="914400" cy="914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42BD6D7-4DC1-40BC-BACF-E01A4DEEF540}"/>
              </a:ext>
            </a:extLst>
          </p:cNvPr>
          <p:cNvSpPr txBox="1"/>
          <p:nvPr/>
        </p:nvSpPr>
        <p:spPr>
          <a:xfrm>
            <a:off x="8729330" y="5358809"/>
            <a:ext cx="270067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accent2">
                    <a:lumMod val="50000"/>
                  </a:schemeClr>
                </a:solidFill>
              </a:rPr>
              <a:t>La causa es el Café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FA96A9-4B87-44EE-A173-B902675313E6}"/>
              </a:ext>
            </a:extLst>
          </p:cNvPr>
          <p:cNvSpPr txBox="1"/>
          <p:nvPr/>
        </p:nvSpPr>
        <p:spPr>
          <a:xfrm>
            <a:off x="616140" y="178392"/>
            <a:ext cx="7539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1.- Se </a:t>
            </a:r>
            <a:r>
              <a:rPr lang="en-US" sz="2800" dirty="0" err="1"/>
              <a:t>aplica</a:t>
            </a:r>
            <a:r>
              <a:rPr lang="en-US" sz="2800" dirty="0"/>
              <a:t> primero el </a:t>
            </a:r>
            <a:r>
              <a:rPr lang="en-US" sz="2800" dirty="0" err="1"/>
              <a:t>Método</a:t>
            </a:r>
            <a:r>
              <a:rPr lang="en-US" sz="2800" dirty="0"/>
              <a:t> de la </a:t>
            </a:r>
            <a:r>
              <a:rPr lang="en-US" sz="2800" dirty="0" err="1"/>
              <a:t>Concordancia</a:t>
            </a:r>
            <a:r>
              <a:rPr lang="en-US" sz="2800" dirty="0"/>
              <a:t/>
            </a:r>
            <a:br>
              <a:rPr lang="en-US" sz="2800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51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Método</a:t>
            </a:r>
            <a:r>
              <a:rPr lang="en-US" dirty="0"/>
              <a:t> de la </a:t>
            </a:r>
            <a:r>
              <a:rPr lang="en-US" dirty="0" err="1"/>
              <a:t>Concordancia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Efecto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226789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siente</a:t>
            </a:r>
            <a:r>
              <a:rPr lang="en-US" dirty="0"/>
              <a:t> un poco </a:t>
            </a:r>
            <a:r>
              <a:rPr lang="en-US" dirty="0" err="1"/>
              <a:t>nerviosa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desayunar</a:t>
            </a:r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566275"/>
              </p:ext>
            </p:extLst>
          </p:nvPr>
        </p:nvGraphicFramePr>
        <p:xfrm>
          <a:off x="685800" y="609600"/>
          <a:ext cx="6858000" cy="451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Cara preocupada sin relleno">
            <a:extLst>
              <a:ext uri="{FF2B5EF4-FFF2-40B4-BE49-F238E27FC236}">
                <a16:creationId xmlns:a16="http://schemas.microsoft.com/office/drawing/2014/main" id="{C239AC61-F7A7-4DDB-9B1D-FD8E9F4D4F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721703" y="3555408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4298157-6242-41FF-AD8E-14EA908EBB54}"/>
              </a:ext>
            </a:extLst>
          </p:cNvPr>
          <p:cNvSpPr txBox="1"/>
          <p:nvPr/>
        </p:nvSpPr>
        <p:spPr>
          <a:xfrm>
            <a:off x="8729330" y="5358809"/>
            <a:ext cx="270067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accent2">
                    <a:lumMod val="50000"/>
                  </a:schemeClr>
                </a:solidFill>
              </a:rPr>
              <a:t>La causa es el Café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1C1DC0-1AF7-46EB-B611-00B2B1909ED9}"/>
              </a:ext>
            </a:extLst>
          </p:cNvPr>
          <p:cNvSpPr txBox="1"/>
          <p:nvPr/>
        </p:nvSpPr>
        <p:spPr>
          <a:xfrm>
            <a:off x="1041991" y="5451141"/>
            <a:ext cx="631042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FF00"/>
                </a:solidFill>
              </a:rPr>
              <a:t>Cuando la evidencia no es muy contundente, se aplica el método de diferencias para validar el resultado</a:t>
            </a:r>
          </a:p>
        </p:txBody>
      </p:sp>
    </p:spTree>
    <p:extLst>
      <p:ext uri="{BB962C8B-B14F-4D97-AF65-F5344CB8AC3E}">
        <p14:creationId xmlns:p14="http://schemas.microsoft.com/office/powerpoint/2010/main" val="11018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371219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Efectos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19655"/>
              </p:ext>
            </p:extLst>
          </p:nvPr>
        </p:nvGraphicFramePr>
        <p:xfrm>
          <a:off x="616140" y="1345608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FA96A9-4B87-44EE-A173-B902675313E6}"/>
              </a:ext>
            </a:extLst>
          </p:cNvPr>
          <p:cNvSpPr txBox="1"/>
          <p:nvPr/>
        </p:nvSpPr>
        <p:spPr>
          <a:xfrm>
            <a:off x="616140" y="178392"/>
            <a:ext cx="753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2.- Se </a:t>
            </a:r>
            <a:r>
              <a:rPr lang="en-US" sz="2800" dirty="0" err="1"/>
              <a:t>aplica</a:t>
            </a:r>
            <a:r>
              <a:rPr lang="en-US" sz="2800" dirty="0"/>
              <a:t> el </a:t>
            </a:r>
            <a:r>
              <a:rPr lang="en-US" sz="2800" dirty="0" err="1"/>
              <a:t>Método</a:t>
            </a:r>
            <a:r>
              <a:rPr lang="en-US" sz="2800" dirty="0"/>
              <a:t> de la </a:t>
            </a:r>
            <a:r>
              <a:rPr lang="en-US" sz="2800" dirty="0" err="1"/>
              <a:t>Diferencia</a:t>
            </a:r>
            <a:r>
              <a:rPr lang="en-US" sz="2800" dirty="0"/>
              <a:t/>
            </a:r>
            <a:br>
              <a:rPr lang="en-US" sz="2800" dirty="0"/>
            </a:br>
            <a:endParaRPr lang="es-CL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118636D-888B-4122-85F9-39D93D634ACA}"/>
              </a:ext>
            </a:extLst>
          </p:cNvPr>
          <p:cNvSpPr/>
          <p:nvPr/>
        </p:nvSpPr>
        <p:spPr>
          <a:xfrm>
            <a:off x="8760342" y="1282590"/>
            <a:ext cx="2837121" cy="152362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L" dirty="0"/>
              <a:t>D1: Se siente nerviosa después</a:t>
            </a:r>
          </a:p>
          <a:p>
            <a:endParaRPr lang="es-CL" dirty="0"/>
          </a:p>
          <a:p>
            <a:r>
              <a:rPr lang="es-CL" dirty="0"/>
              <a:t>D1(a): No se siente nerviosa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F698CF3-2811-45C5-94D1-125D0024C39C}"/>
              </a:ext>
            </a:extLst>
          </p:cNvPr>
          <p:cNvSpPr/>
          <p:nvPr/>
        </p:nvSpPr>
        <p:spPr>
          <a:xfrm>
            <a:off x="8760342" y="3219285"/>
            <a:ext cx="2837121" cy="152362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L" dirty="0"/>
              <a:t>D1: Se siente nerviosa después</a:t>
            </a:r>
          </a:p>
          <a:p>
            <a:endParaRPr lang="es-CL" dirty="0"/>
          </a:p>
          <a:p>
            <a:r>
              <a:rPr lang="es-CL" dirty="0"/>
              <a:t>D1(a): No se siente nerviosa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7D3D81F-36D5-4F69-A249-E365FDD4B241}"/>
              </a:ext>
            </a:extLst>
          </p:cNvPr>
          <p:cNvSpPr/>
          <p:nvPr/>
        </p:nvSpPr>
        <p:spPr>
          <a:xfrm>
            <a:off x="8783042" y="5155980"/>
            <a:ext cx="2837121" cy="1523627"/>
          </a:xfrm>
          <a:prstGeom prst="roundRect">
            <a:avLst>
              <a:gd name="adj" fmla="val 10000"/>
            </a:avLst>
          </a:prstGeom>
          <a:solidFill>
            <a:srgbClr val="00B0F0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L" dirty="0"/>
              <a:t>D1: Se siente nerviosa después</a:t>
            </a:r>
          </a:p>
          <a:p>
            <a:endParaRPr lang="es-CL" dirty="0"/>
          </a:p>
          <a:p>
            <a:r>
              <a:rPr lang="es-CL" dirty="0"/>
              <a:t>D1(a): No se siente nerviosa</a:t>
            </a:r>
          </a:p>
        </p:txBody>
      </p:sp>
      <p:pic>
        <p:nvPicPr>
          <p:cNvPr id="15" name="Gráfico 14" descr="Flecha ligeramente curva">
            <a:extLst>
              <a:ext uri="{FF2B5EF4-FFF2-40B4-BE49-F238E27FC236}">
                <a16:creationId xmlns:a16="http://schemas.microsoft.com/office/drawing/2014/main" id="{11BDCFBC-829F-4C85-A8A1-5D3A0AF2F4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90637" y="1345608"/>
            <a:ext cx="914400" cy="914400"/>
          </a:xfrm>
          <a:prstGeom prst="rect">
            <a:avLst/>
          </a:prstGeom>
        </p:spPr>
      </p:pic>
      <p:pic>
        <p:nvPicPr>
          <p:cNvPr id="16" name="Gráfico 15" descr="Flecha ligeramente curva">
            <a:extLst>
              <a:ext uri="{FF2B5EF4-FFF2-40B4-BE49-F238E27FC236}">
                <a16:creationId xmlns:a16="http://schemas.microsoft.com/office/drawing/2014/main" id="{F4590CDE-F12B-4492-A127-EB22CBBBD7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74140" y="2044403"/>
            <a:ext cx="914400" cy="914400"/>
          </a:xfrm>
          <a:prstGeom prst="rect">
            <a:avLst/>
          </a:prstGeom>
        </p:spPr>
      </p:pic>
      <p:pic>
        <p:nvPicPr>
          <p:cNvPr id="17" name="Gráfico 16" descr="Flecha ligeramente curva">
            <a:extLst>
              <a:ext uri="{FF2B5EF4-FFF2-40B4-BE49-F238E27FC236}">
                <a16:creationId xmlns:a16="http://schemas.microsoft.com/office/drawing/2014/main" id="{1EF97191-46E5-415F-B24D-BE0F5FB5D3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43800" y="3219285"/>
            <a:ext cx="914400" cy="914400"/>
          </a:xfrm>
          <a:prstGeom prst="rect">
            <a:avLst/>
          </a:prstGeom>
        </p:spPr>
      </p:pic>
      <p:pic>
        <p:nvPicPr>
          <p:cNvPr id="18" name="Gráfico 17" descr="Flecha ligeramente curva">
            <a:extLst>
              <a:ext uri="{FF2B5EF4-FFF2-40B4-BE49-F238E27FC236}">
                <a16:creationId xmlns:a16="http://schemas.microsoft.com/office/drawing/2014/main" id="{1A0D37CD-B5C8-4B3D-BD1D-419D536B41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27303" y="3918080"/>
            <a:ext cx="914400" cy="914400"/>
          </a:xfrm>
          <a:prstGeom prst="rect">
            <a:avLst/>
          </a:prstGeom>
        </p:spPr>
      </p:pic>
      <p:pic>
        <p:nvPicPr>
          <p:cNvPr id="19" name="Gráfico 18" descr="Flecha ligeramente curva">
            <a:extLst>
              <a:ext uri="{FF2B5EF4-FFF2-40B4-BE49-F238E27FC236}">
                <a16:creationId xmlns:a16="http://schemas.microsoft.com/office/drawing/2014/main" id="{D508F347-3708-4E28-ACA7-31C4C8B49E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81014" y="5061638"/>
            <a:ext cx="914400" cy="914400"/>
          </a:xfrm>
          <a:prstGeom prst="rect">
            <a:avLst/>
          </a:prstGeom>
        </p:spPr>
      </p:pic>
      <p:pic>
        <p:nvPicPr>
          <p:cNvPr id="20" name="Gráfico 19" descr="Flecha ligeramente curva">
            <a:extLst>
              <a:ext uri="{FF2B5EF4-FFF2-40B4-BE49-F238E27FC236}">
                <a16:creationId xmlns:a16="http://schemas.microsoft.com/office/drawing/2014/main" id="{96F5D338-9C9A-4681-803E-08815AA5DF1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4517" y="57604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537F5B80-4230-4282-91AE-E718A72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Conclusión</a:t>
            </a:r>
          </a:p>
        </p:txBody>
      </p:sp>
      <p:pic>
        <p:nvPicPr>
          <p:cNvPr id="13" name="Marcador de contenido 12" descr="Café">
            <a:extLst>
              <a:ext uri="{FF2B5EF4-FFF2-40B4-BE49-F238E27FC236}">
                <a16:creationId xmlns:a16="http://schemas.microsoft.com/office/drawing/2014/main" id="{BF5192F5-47F3-45C5-B57F-7DC48F8634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10518" y="1825703"/>
            <a:ext cx="3295083" cy="2524529"/>
          </a:xfrm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79C509A-1859-4415-8327-07735D086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170" y="2103120"/>
            <a:ext cx="4663440" cy="3755420"/>
          </a:xfrm>
        </p:spPr>
        <p:txBody>
          <a:bodyPr>
            <a:normAutofit/>
          </a:bodyPr>
          <a:lstStyle/>
          <a:p>
            <a:r>
              <a:rPr lang="es-CL" sz="4000" dirty="0"/>
              <a:t>El café es la causa del nerviosismo</a:t>
            </a:r>
          </a:p>
          <a:p>
            <a:endParaRPr lang="es-CL" sz="4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573415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4797243-B86E-49D1-917E-423DA18A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Importante</a:t>
            </a:r>
          </a:p>
        </p:txBody>
      </p:sp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696F0CB1-FE98-40D6-A15D-DF730C455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91652"/>
              </p:ext>
            </p:extLst>
          </p:nvPr>
        </p:nvGraphicFramePr>
        <p:xfrm>
          <a:off x="777922" y="1693686"/>
          <a:ext cx="10424615" cy="45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2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0E063C-AB96-4F30-863C-88EC30C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 de variaciones concomitantes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C5672E2-75FD-416C-A22C-B31A8B2A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(</a:t>
            </a:r>
            <a:r>
              <a:rPr lang="es-CL" dirty="0" err="1"/>
              <a:t>Concomitant</a:t>
            </a:r>
            <a:r>
              <a:rPr lang="es-CL" dirty="0"/>
              <a:t> </a:t>
            </a:r>
            <a:r>
              <a:rPr lang="es-CL" dirty="0" err="1"/>
              <a:t>Variations</a:t>
            </a:r>
            <a:r>
              <a:rPr lang="es-CL" dirty="0"/>
              <a:t>, variaciones relacionadas)</a:t>
            </a:r>
          </a:p>
        </p:txBody>
      </p:sp>
    </p:spTree>
    <p:extLst>
      <p:ext uri="{BB962C8B-B14F-4D97-AF65-F5344CB8AC3E}">
        <p14:creationId xmlns:p14="http://schemas.microsoft.com/office/powerpoint/2010/main" val="346298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F371EA3-5B50-4FE0-B692-863D9165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mayor altitud mayor adormecimiento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BEC279-A88B-40DB-B3DC-2395F6B9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s-CL" dirty="0"/>
              <a:t>Altitud (causa)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63CA53FF-777E-47DE-B39B-E65FD6816A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7284002"/>
              </p:ext>
            </p:extLst>
          </p:nvPr>
        </p:nvGraphicFramePr>
        <p:xfrm>
          <a:off x="1069975" y="2792413"/>
          <a:ext cx="4664075" cy="31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B4F8BFF-42F4-426E-ADDD-FEB11F547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Sensación de adormecimiento</a:t>
            </a:r>
          </a:p>
        </p:txBody>
      </p:sp>
      <p:graphicFrame>
        <p:nvGraphicFramePr>
          <p:cNvPr id="11" name="Marcador de contenido 9">
            <a:extLst>
              <a:ext uri="{FF2B5EF4-FFF2-40B4-BE49-F238E27FC236}">
                <a16:creationId xmlns:a16="http://schemas.microsoft.com/office/drawing/2014/main" id="{33DE713E-25B5-4666-BC39-F33A88F32F5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5410572"/>
              </p:ext>
            </p:extLst>
          </p:nvPr>
        </p:nvGraphicFramePr>
        <p:xfrm>
          <a:off x="6457950" y="2792413"/>
          <a:ext cx="4664075" cy="31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81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50E9457-12FE-41FC-802D-D0105FC1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2453640"/>
            <a:ext cx="3161963" cy="1645920"/>
          </a:xfrm>
        </p:spPr>
        <p:txBody>
          <a:bodyPr anchor="b">
            <a:normAutofit/>
          </a:bodyPr>
          <a:lstStyle/>
          <a:p>
            <a:r>
              <a:rPr lang="es-CL" dirty="0"/>
              <a:t>En el método de variaciones concomitantes</a:t>
            </a:r>
          </a:p>
        </p:txBody>
      </p:sp>
      <p:graphicFrame>
        <p:nvGraphicFramePr>
          <p:cNvPr id="11" name="Marcador de contenido 8">
            <a:extLst>
              <a:ext uri="{FF2B5EF4-FFF2-40B4-BE49-F238E27FC236}">
                <a16:creationId xmlns:a16="http://schemas.microsoft.com/office/drawing/2014/main" id="{4D1BA0EA-950F-4401-97AC-DF9928962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63930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9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0E063C-AB96-4F30-863C-88EC30C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 de los residuos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C5672E2-75FD-416C-A22C-B31A8B2A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(</a:t>
            </a:r>
            <a:r>
              <a:rPr lang="es-CL" dirty="0" err="1"/>
              <a:t>Residues</a:t>
            </a:r>
            <a:r>
              <a:rPr lang="es-C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9951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E26CF-659F-49A4-B116-3CBBAE01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237" y="2292757"/>
            <a:ext cx="3161963" cy="1645920"/>
          </a:xfrm>
        </p:spPr>
        <p:txBody>
          <a:bodyPr anchor="b">
            <a:normAutofit/>
          </a:bodyPr>
          <a:lstStyle/>
          <a:p>
            <a:pPr algn="ctr"/>
            <a:r>
              <a:rPr lang="es-CL" sz="4000" b="1" dirty="0"/>
              <a:t>Método inductivo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01CF1837-C41B-4ED0-84D4-E0B78CB67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204604"/>
              </p:ext>
            </p:extLst>
          </p:nvPr>
        </p:nvGraphicFramePr>
        <p:xfrm>
          <a:off x="0" y="278296"/>
          <a:ext cx="7543800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57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450779"/>
            <a:ext cx="3161963" cy="811952"/>
          </a:xfrm>
        </p:spPr>
        <p:txBody>
          <a:bodyPr/>
          <a:lstStyle/>
          <a:p>
            <a:pPr algn="ctr"/>
            <a:r>
              <a:rPr lang="en-US" sz="3600" b="1" dirty="0" err="1"/>
              <a:t>Efectos</a:t>
            </a:r>
            <a:endParaRPr lang="en-US" sz="3600" b="1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3362" y="1756697"/>
            <a:ext cx="3161963" cy="1188522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s-CL" dirty="0"/>
          </a:p>
          <a:p>
            <a:pPr>
              <a:lnSpc>
                <a:spcPct val="100000"/>
              </a:lnSpc>
            </a:pPr>
            <a:r>
              <a:rPr lang="es-CL" b="1" dirty="0"/>
              <a:t>Peso aproximado 20 toneladas</a:t>
            </a:r>
          </a:p>
          <a:p>
            <a:endParaRPr lang="es-CL" dirty="0"/>
          </a:p>
          <a:p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733606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76047B-9D0D-4C6A-BA80-047A4BF4E19B}"/>
              </a:ext>
            </a:extLst>
          </p:cNvPr>
          <p:cNvSpPr txBox="1">
            <a:spLocks/>
          </p:cNvSpPr>
          <p:nvPr/>
        </p:nvSpPr>
        <p:spPr>
          <a:xfrm>
            <a:off x="8633363" y="3659372"/>
            <a:ext cx="3161963" cy="1284767"/>
          </a:xfrm>
          <a:prstGeom prst="rect">
            <a:avLst/>
          </a:prstGeom>
          <a:solidFill>
            <a:srgbClr val="5CC6D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  <a:p>
            <a:pPr>
              <a:lnSpc>
                <a:spcPct val="100000"/>
              </a:lnSpc>
            </a:pPr>
            <a:r>
              <a:rPr lang="es-CL" b="1" dirty="0"/>
              <a:t>Peso aproximado 18 toneladas</a:t>
            </a:r>
          </a:p>
          <a:p>
            <a:endParaRPr lang="en-US" dirty="0"/>
          </a:p>
        </p:txBody>
      </p:sp>
      <p:pic>
        <p:nvPicPr>
          <p:cNvPr id="10" name="Gráfico 9" descr="Flecha ligeramente curva">
            <a:extLst>
              <a:ext uri="{FF2B5EF4-FFF2-40B4-BE49-F238E27FC236}">
                <a16:creationId xmlns:a16="http://schemas.microsoft.com/office/drawing/2014/main" id="{D0DDB40C-A5AC-4A74-B9A2-4A5AE700D4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83550" y="1876646"/>
            <a:ext cx="914400" cy="914400"/>
          </a:xfrm>
          <a:prstGeom prst="rect">
            <a:avLst/>
          </a:prstGeom>
        </p:spPr>
      </p:pic>
      <p:pic>
        <p:nvPicPr>
          <p:cNvPr id="14" name="Gráfico 13" descr="Flecha ligeramente curva">
            <a:extLst>
              <a:ext uri="{FF2B5EF4-FFF2-40B4-BE49-F238E27FC236}">
                <a16:creationId xmlns:a16="http://schemas.microsoft.com/office/drawing/2014/main" id="{1539BC0E-D4F9-49CB-AB14-A6C9C83539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76447" y="3772786"/>
            <a:ext cx="914400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25020C-9EAE-47F6-8262-9CE38DE59F93}"/>
              </a:ext>
            </a:extLst>
          </p:cNvPr>
          <p:cNvSpPr txBox="1"/>
          <p:nvPr/>
        </p:nvSpPr>
        <p:spPr>
          <a:xfrm>
            <a:off x="809971" y="5668926"/>
            <a:ext cx="7223676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4"/>
                </a:solidFill>
              </a:rPr>
              <a:t>La carga es causa de 2 toneladas del peso del camión</a:t>
            </a:r>
          </a:p>
        </p:txBody>
      </p:sp>
    </p:spTree>
    <p:extLst>
      <p:ext uri="{BB962C8B-B14F-4D97-AF65-F5344CB8AC3E}">
        <p14:creationId xmlns:p14="http://schemas.microsoft.com/office/powerpoint/2010/main" val="33870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DEE1FF-97D0-48F7-9D66-19F3C03D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En el método de los residuos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7775D5B4-C9FA-46E4-89CE-3F7B7769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67" b="-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F8EBC7F-4493-4614-A421-9BC60D63E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 lnSpcReduction="10000"/>
          </a:bodyPr>
          <a:lstStyle/>
          <a:p>
            <a:r>
              <a:rPr lang="es-CL" sz="2400" b="1"/>
              <a:t>Queremos saber cuánto difiere el efecto en la medida en que difiere la causa </a:t>
            </a:r>
          </a:p>
          <a:p>
            <a:endParaRPr lang="es-CL" sz="2400" b="1"/>
          </a:p>
          <a:p>
            <a:r>
              <a:rPr lang="es-CL" sz="2400" b="1"/>
              <a:t>Así en el ejemplo, la diferencia residual del peso es responsable por el cambio en el peso total </a:t>
            </a:r>
          </a:p>
        </p:txBody>
      </p:sp>
    </p:spTree>
    <p:extLst>
      <p:ext uri="{BB962C8B-B14F-4D97-AF65-F5344CB8AC3E}">
        <p14:creationId xmlns:p14="http://schemas.microsoft.com/office/powerpoint/2010/main" val="23694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BF24E743-8E8C-4F93-848B-B13260E5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197" y="2000662"/>
            <a:ext cx="5244084" cy="772835"/>
          </a:xfrm>
        </p:spPr>
        <p:txBody>
          <a:bodyPr>
            <a:noAutofit/>
          </a:bodyPr>
          <a:lstStyle/>
          <a:p>
            <a:r>
              <a:rPr lang="en-US" sz="4400" dirty="0" err="1"/>
              <a:t>Comparaciones</a:t>
            </a:r>
            <a:endParaRPr lang="en-US" sz="440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5D608B5-B1C0-4835-A97D-A8037F92B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0775" y="2773497"/>
            <a:ext cx="4928929" cy="264664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Una causa para el </a:t>
            </a:r>
            <a:r>
              <a:rPr lang="en-US" sz="1600" dirty="0" err="1"/>
              <a:t>mismo</a:t>
            </a:r>
            <a:r>
              <a:rPr lang="en-US" sz="1600" dirty="0"/>
              <a:t> </a:t>
            </a:r>
            <a:r>
              <a:rPr lang="en-US" sz="1600" dirty="0" err="1"/>
              <a:t>efecto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Diferentes</a:t>
            </a:r>
            <a:r>
              <a:rPr lang="en-US" sz="1600" dirty="0"/>
              <a:t> </a:t>
            </a:r>
            <a:r>
              <a:rPr lang="en-US" sz="1600" dirty="0" err="1"/>
              <a:t>combinaciones</a:t>
            </a:r>
            <a:r>
              <a:rPr lang="en-US" sz="1600" dirty="0"/>
              <a:t> de </a:t>
            </a:r>
            <a:r>
              <a:rPr lang="en-US" sz="1600" dirty="0" err="1"/>
              <a:t>causas</a:t>
            </a:r>
            <a:r>
              <a:rPr lang="en-US" sz="1600" dirty="0"/>
              <a:t> para </a:t>
            </a:r>
            <a:r>
              <a:rPr lang="en-US" sz="1600" dirty="0" err="1"/>
              <a:t>efectos</a:t>
            </a:r>
            <a:r>
              <a:rPr lang="en-US" sz="1600" dirty="0"/>
              <a:t> </a:t>
            </a:r>
            <a:r>
              <a:rPr lang="en-US" sz="1600" dirty="0" err="1"/>
              <a:t>diferentes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Mismas</a:t>
            </a:r>
            <a:r>
              <a:rPr lang="en-US" sz="1600" dirty="0"/>
              <a:t> </a:t>
            </a:r>
            <a:r>
              <a:rPr lang="en-US" sz="1600" dirty="0" err="1"/>
              <a:t>causas</a:t>
            </a:r>
            <a:r>
              <a:rPr lang="en-US" sz="1600" dirty="0"/>
              <a:t> y </a:t>
            </a:r>
            <a:r>
              <a:rPr lang="en-US" sz="1600" dirty="0" err="1"/>
              <a:t>diferencias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los </a:t>
            </a:r>
            <a:r>
              <a:rPr lang="en-US" sz="1600" dirty="0" err="1"/>
              <a:t>efectos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Impacto</a:t>
            </a:r>
            <a:r>
              <a:rPr lang="en-US" sz="1600" dirty="0"/>
              <a:t> </a:t>
            </a:r>
            <a:r>
              <a:rPr lang="en-US" sz="1600" dirty="0" err="1"/>
              <a:t>proporcional</a:t>
            </a:r>
            <a:r>
              <a:rPr lang="en-US" sz="1600" dirty="0"/>
              <a:t> entre la causa y el </a:t>
            </a:r>
            <a:r>
              <a:rPr lang="en-US" sz="1600" dirty="0" err="1"/>
              <a:t>efecto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Impacto</a:t>
            </a:r>
            <a:r>
              <a:rPr lang="en-US" sz="1600" dirty="0"/>
              <a:t> residual </a:t>
            </a:r>
            <a:r>
              <a:rPr lang="en-US" sz="1600" dirty="0" err="1"/>
              <a:t>en</a:t>
            </a:r>
            <a:r>
              <a:rPr lang="en-US" sz="1600" dirty="0"/>
              <a:t> el </a:t>
            </a:r>
            <a:r>
              <a:rPr lang="en-US" sz="1600" dirty="0" err="1"/>
              <a:t>efecto</a:t>
            </a:r>
            <a:r>
              <a:rPr lang="en-US" sz="1600" dirty="0"/>
              <a:t> </a:t>
            </a:r>
            <a:r>
              <a:rPr lang="en-US" sz="1600" dirty="0" err="1"/>
              <a:t>atribuido</a:t>
            </a:r>
            <a:r>
              <a:rPr lang="en-US" sz="1600" dirty="0"/>
              <a:t> a la causa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pic>
        <p:nvPicPr>
          <p:cNvPr id="9" name="Marcador de contenido 8" descr="Manual de estrategia">
            <a:extLst>
              <a:ext uri="{FF2B5EF4-FFF2-40B4-BE49-F238E27FC236}">
                <a16:creationId xmlns:a16="http://schemas.microsoft.com/office/drawing/2014/main" id="{FE2FE240-9DDD-4E17-935A-ABA5E6D4F21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>
          <a:xfrm>
            <a:off x="-287338" y="105603"/>
            <a:ext cx="6383338" cy="6381750"/>
          </a:xfr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11FB80-7182-4B5E-9D8B-0859B15B7265}"/>
              </a:ext>
            </a:extLst>
          </p:cNvPr>
          <p:cNvSpPr txBox="1"/>
          <p:nvPr/>
        </p:nvSpPr>
        <p:spPr>
          <a:xfrm>
            <a:off x="5460775" y="1499191"/>
            <a:ext cx="135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/>
                </a:solidFill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136833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0E063C-AB96-4F30-863C-88EC30C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 de la concordancia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C5672E2-75FD-416C-A22C-B31A8B2A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( Similitudes o </a:t>
            </a:r>
            <a:r>
              <a:rPr lang="es-CL" dirty="0" err="1"/>
              <a:t>Agreement</a:t>
            </a:r>
            <a:r>
              <a:rPr lang="es-C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21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pPr algn="ctr"/>
            <a:r>
              <a:rPr lang="en-US" dirty="0" err="1"/>
              <a:t>Efecto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155471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Saturación del circuito eléctrico</a:t>
            </a:r>
          </a:p>
          <a:p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8847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Bombilla">
            <a:extLst>
              <a:ext uri="{FF2B5EF4-FFF2-40B4-BE49-F238E27FC236}">
                <a16:creationId xmlns:a16="http://schemas.microsoft.com/office/drawing/2014/main" id="{C239AC61-F7A7-4DDB-9B1D-FD8E9F4D4F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668540" y="2971800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BAD8F2B-ACC4-45DF-A835-5BF8D144AF01}"/>
              </a:ext>
            </a:extLst>
          </p:cNvPr>
          <p:cNvSpPr txBox="1"/>
          <p:nvPr/>
        </p:nvSpPr>
        <p:spPr>
          <a:xfrm>
            <a:off x="8633637" y="4667693"/>
            <a:ext cx="265814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2"/>
                </a:solidFill>
              </a:rPr>
              <a:t>Recordar que el efecto en este método siempre es el mismo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83863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Concordancia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(Agreement)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786271"/>
            <a:ext cx="3161963" cy="39340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es-CL" b="1" dirty="0">
                <a:solidFill>
                  <a:srgbClr val="C00000"/>
                </a:solidFill>
              </a:rPr>
              <a:t>Waflera encendida es la Causa de la Saturación del circuito eléctrico</a:t>
            </a:r>
          </a:p>
          <a:p>
            <a:pPr lvl="0"/>
            <a:endParaRPr lang="es-CL" b="1" dirty="0">
              <a:solidFill>
                <a:srgbClr val="C00000"/>
              </a:solidFill>
            </a:endParaRPr>
          </a:p>
          <a:p>
            <a:pPr lvl="0"/>
            <a:endParaRPr lang="es-CL" b="1" dirty="0">
              <a:solidFill>
                <a:srgbClr val="C00000"/>
              </a:solidFill>
            </a:endParaRPr>
          </a:p>
          <a:p>
            <a:pPr lvl="0"/>
            <a:endParaRPr lang="es-CL" b="1" dirty="0">
              <a:solidFill>
                <a:srgbClr val="C00000"/>
              </a:solidFill>
            </a:endParaRPr>
          </a:p>
          <a:p>
            <a:pPr lvl="0"/>
            <a:endParaRPr lang="es-CL" b="1" dirty="0">
              <a:solidFill>
                <a:srgbClr val="C00000"/>
              </a:solidFill>
            </a:endParaRPr>
          </a:p>
          <a:p>
            <a:pPr lvl="0"/>
            <a:r>
              <a:rPr lang="es-CL" b="1" dirty="0">
                <a:solidFill>
                  <a:srgbClr val="C00000"/>
                </a:solidFill>
              </a:rPr>
              <a:t>Porque es la única que está presente en todos los casos</a:t>
            </a:r>
            <a:endParaRPr lang="es-CL" dirty="0"/>
          </a:p>
          <a:p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26495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Bombilla">
            <a:extLst>
              <a:ext uri="{FF2B5EF4-FFF2-40B4-BE49-F238E27FC236}">
                <a16:creationId xmlns:a16="http://schemas.microsoft.com/office/drawing/2014/main" id="{C239AC61-F7A7-4DDB-9B1D-FD8E9F4D4F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81981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0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0E063C-AB96-4F30-863C-88EC30C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 de la DIFERENCIA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C5672E2-75FD-416C-A22C-B31A8B2A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(</a:t>
            </a:r>
            <a:r>
              <a:rPr lang="es-CL" dirty="0" err="1"/>
              <a:t>Differences</a:t>
            </a:r>
            <a:r>
              <a:rPr lang="es-C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543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450779"/>
            <a:ext cx="3161963" cy="811952"/>
          </a:xfrm>
        </p:spPr>
        <p:txBody>
          <a:bodyPr/>
          <a:lstStyle/>
          <a:p>
            <a:pPr algn="ctr"/>
            <a:r>
              <a:rPr lang="en-US" sz="3600" b="1" dirty="0" err="1"/>
              <a:t>Efectos</a:t>
            </a:r>
            <a:endParaRPr lang="en-US" sz="3600" b="1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3362" y="1756697"/>
            <a:ext cx="3161963" cy="811952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s-CL" dirty="0"/>
          </a:p>
          <a:p>
            <a:pPr>
              <a:lnSpc>
                <a:spcPct val="100000"/>
              </a:lnSpc>
            </a:pPr>
            <a:r>
              <a:rPr lang="es-CL" dirty="0"/>
              <a:t>Sabor Amargo</a:t>
            </a:r>
          </a:p>
          <a:p>
            <a:endParaRPr lang="es-CL" dirty="0"/>
          </a:p>
          <a:p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480033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76047B-9D0D-4C6A-BA80-047A4BF4E19B}"/>
              </a:ext>
            </a:extLst>
          </p:cNvPr>
          <p:cNvSpPr txBox="1">
            <a:spLocks/>
          </p:cNvSpPr>
          <p:nvPr/>
        </p:nvSpPr>
        <p:spPr>
          <a:xfrm>
            <a:off x="8633363" y="3659373"/>
            <a:ext cx="3161963" cy="811952"/>
          </a:xfrm>
          <a:prstGeom prst="rect">
            <a:avLst/>
          </a:prstGeom>
          <a:solidFill>
            <a:srgbClr val="5CC6D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  <a:p>
            <a:r>
              <a:rPr lang="es-CL" dirty="0"/>
              <a:t>No sabor Amargo</a:t>
            </a:r>
          </a:p>
          <a:p>
            <a:endParaRPr lang="en-US" dirty="0"/>
          </a:p>
        </p:txBody>
      </p:sp>
      <p:pic>
        <p:nvPicPr>
          <p:cNvPr id="3" name="Gráfico 2" descr="Cara triste sin relleno">
            <a:extLst>
              <a:ext uri="{FF2B5EF4-FFF2-40B4-BE49-F238E27FC236}">
                <a16:creationId xmlns:a16="http://schemas.microsoft.com/office/drawing/2014/main" id="{E4B10E91-9C98-49B0-B81E-A25748CAAB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05763" y="1679861"/>
            <a:ext cx="914400" cy="914400"/>
          </a:xfrm>
          <a:prstGeom prst="rect">
            <a:avLst/>
          </a:prstGeom>
        </p:spPr>
      </p:pic>
      <p:pic>
        <p:nvPicPr>
          <p:cNvPr id="6" name="Gráfico 5" descr="Cara sonriente sin relleno">
            <a:extLst>
              <a:ext uri="{FF2B5EF4-FFF2-40B4-BE49-F238E27FC236}">
                <a16:creationId xmlns:a16="http://schemas.microsoft.com/office/drawing/2014/main" id="{C00F915A-7CD0-479F-9CB2-F4CB0134F01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92321" y="3608149"/>
            <a:ext cx="914400" cy="914400"/>
          </a:xfrm>
          <a:prstGeom prst="rect">
            <a:avLst/>
          </a:prstGeom>
        </p:spPr>
      </p:pic>
      <p:pic>
        <p:nvPicPr>
          <p:cNvPr id="10" name="Gráfico 9" descr="Flecha ligeramente curva">
            <a:extLst>
              <a:ext uri="{FF2B5EF4-FFF2-40B4-BE49-F238E27FC236}">
                <a16:creationId xmlns:a16="http://schemas.microsoft.com/office/drawing/2014/main" id="{D0DDB40C-A5AC-4A74-B9A2-4A5AE700D41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483550" y="1876646"/>
            <a:ext cx="914400" cy="914400"/>
          </a:xfrm>
          <a:prstGeom prst="rect">
            <a:avLst/>
          </a:prstGeom>
        </p:spPr>
      </p:pic>
      <p:pic>
        <p:nvPicPr>
          <p:cNvPr id="14" name="Gráfico 13" descr="Flecha ligeramente curva">
            <a:extLst>
              <a:ext uri="{FF2B5EF4-FFF2-40B4-BE49-F238E27FC236}">
                <a16:creationId xmlns:a16="http://schemas.microsoft.com/office/drawing/2014/main" id="{1539BC0E-D4F9-49CB-AB14-A6C9C835391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76447" y="37727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46024-C3FF-4DA1-9D72-84A521D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450779"/>
            <a:ext cx="3161963" cy="811952"/>
          </a:xfrm>
        </p:spPr>
        <p:txBody>
          <a:bodyPr/>
          <a:lstStyle/>
          <a:p>
            <a:pPr algn="ctr"/>
            <a:r>
              <a:rPr lang="en-US" sz="3600" b="1" dirty="0" err="1"/>
              <a:t>Efectos</a:t>
            </a:r>
            <a:endParaRPr lang="en-US" sz="3600" b="1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7D58CF-186B-480B-861E-36A59257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3362" y="1756697"/>
            <a:ext cx="3161963" cy="811952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s-CL" dirty="0"/>
          </a:p>
          <a:p>
            <a:pPr>
              <a:lnSpc>
                <a:spcPct val="100000"/>
              </a:lnSpc>
            </a:pPr>
            <a:r>
              <a:rPr lang="es-CL" dirty="0"/>
              <a:t>Sabor Amargo</a:t>
            </a:r>
          </a:p>
          <a:p>
            <a:endParaRPr lang="es-CL" dirty="0"/>
          </a:p>
          <a:p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338621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76047B-9D0D-4C6A-BA80-047A4BF4E19B}"/>
              </a:ext>
            </a:extLst>
          </p:cNvPr>
          <p:cNvSpPr txBox="1">
            <a:spLocks/>
          </p:cNvSpPr>
          <p:nvPr/>
        </p:nvSpPr>
        <p:spPr>
          <a:xfrm>
            <a:off x="8633363" y="3659373"/>
            <a:ext cx="3161963" cy="811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  <a:p>
            <a:r>
              <a:rPr lang="es-CL" dirty="0"/>
              <a:t>No sabor Amargo</a:t>
            </a:r>
          </a:p>
          <a:p>
            <a:endParaRPr lang="en-US" dirty="0"/>
          </a:p>
        </p:txBody>
      </p:sp>
      <p:pic>
        <p:nvPicPr>
          <p:cNvPr id="3" name="Gráfico 2" descr="Cara triste sin relleno">
            <a:extLst>
              <a:ext uri="{FF2B5EF4-FFF2-40B4-BE49-F238E27FC236}">
                <a16:creationId xmlns:a16="http://schemas.microsoft.com/office/drawing/2014/main" id="{E4B10E91-9C98-49B0-B81E-A25748CAAB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05763" y="1679861"/>
            <a:ext cx="914400" cy="914400"/>
          </a:xfrm>
          <a:prstGeom prst="rect">
            <a:avLst/>
          </a:prstGeom>
        </p:spPr>
      </p:pic>
      <p:pic>
        <p:nvPicPr>
          <p:cNvPr id="6" name="Gráfico 5" descr="Cara sonriente sin relleno">
            <a:extLst>
              <a:ext uri="{FF2B5EF4-FFF2-40B4-BE49-F238E27FC236}">
                <a16:creationId xmlns:a16="http://schemas.microsoft.com/office/drawing/2014/main" id="{C00F915A-7CD0-479F-9CB2-F4CB0134F01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92321" y="3608149"/>
            <a:ext cx="914400" cy="914400"/>
          </a:xfrm>
          <a:prstGeom prst="rect">
            <a:avLst/>
          </a:prstGeom>
        </p:spPr>
      </p:pic>
      <p:pic>
        <p:nvPicPr>
          <p:cNvPr id="10" name="Gráfico 9" descr="Flecha ligeramente curva">
            <a:extLst>
              <a:ext uri="{FF2B5EF4-FFF2-40B4-BE49-F238E27FC236}">
                <a16:creationId xmlns:a16="http://schemas.microsoft.com/office/drawing/2014/main" id="{D0DDB40C-A5AC-4A74-B9A2-4A5AE700D41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483550" y="1876646"/>
            <a:ext cx="914400" cy="914400"/>
          </a:xfrm>
          <a:prstGeom prst="rect">
            <a:avLst/>
          </a:prstGeom>
        </p:spPr>
      </p:pic>
      <p:pic>
        <p:nvPicPr>
          <p:cNvPr id="14" name="Gráfico 13" descr="Flecha ligeramente curva">
            <a:extLst>
              <a:ext uri="{FF2B5EF4-FFF2-40B4-BE49-F238E27FC236}">
                <a16:creationId xmlns:a16="http://schemas.microsoft.com/office/drawing/2014/main" id="{1539BC0E-D4F9-49CB-AB14-A6C9C835391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76447" y="3772786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3FB4F5-009E-4742-8C3D-22256AFE9F2D}"/>
              </a:ext>
            </a:extLst>
          </p:cNvPr>
          <p:cNvSpPr txBox="1"/>
          <p:nvPr/>
        </p:nvSpPr>
        <p:spPr>
          <a:xfrm>
            <a:off x="956930" y="5301101"/>
            <a:ext cx="714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</a:rPr>
              <a:t>El café </a:t>
            </a:r>
            <a:r>
              <a:rPr lang="es-CL" sz="2400" dirty="0"/>
              <a:t>es responsable del sabor amargo en la receta de pudin de arroz </a:t>
            </a:r>
            <a:r>
              <a:rPr lang="es-CL" sz="2400" b="1" dirty="0">
                <a:solidFill>
                  <a:srgbClr val="C00000"/>
                </a:solidFill>
              </a:rPr>
              <a:t>(</a:t>
            </a:r>
            <a:r>
              <a:rPr lang="es-CL" sz="2400" b="1" dirty="0" err="1">
                <a:solidFill>
                  <a:srgbClr val="C00000"/>
                </a:solidFill>
              </a:rPr>
              <a:t>Difference</a:t>
            </a:r>
            <a:r>
              <a:rPr lang="es-CL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19804" y="5137265"/>
            <a:ext cx="270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En el método de la diferencia el resultado es distinto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4D43F7A-1D59-44F8-A9E4-E34E6BD8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b="1" dirty="0"/>
              <a:t>Importante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F39F7-BAA9-4705-A68F-8BBD54568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7" r="2" b="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290591F-6DDB-4064-BB42-521EC6A8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007165"/>
            <a:ext cx="4663440" cy="4844995"/>
          </a:xfrm>
        </p:spPr>
        <p:txBody>
          <a:bodyPr>
            <a:normAutofit/>
          </a:bodyPr>
          <a:lstStyle/>
          <a:p>
            <a:r>
              <a:rPr lang="es-CL" sz="2400" b="1" dirty="0"/>
              <a:t>En el método de Diferencias (</a:t>
            </a:r>
            <a:r>
              <a:rPr lang="es-CL" sz="2400" b="1" dirty="0" err="1"/>
              <a:t>Difference</a:t>
            </a:r>
            <a:r>
              <a:rPr lang="es-CL" sz="2400" b="1" dirty="0"/>
              <a:t>), la variable independiente (Efecto) puede tener distintos resultados</a:t>
            </a:r>
            <a:r>
              <a:rPr lang="es-CL" sz="2400" dirty="0"/>
              <a:t>.</a:t>
            </a:r>
          </a:p>
          <a:p>
            <a:endParaRPr lang="es-CL" sz="2400" dirty="0"/>
          </a:p>
          <a:p>
            <a:r>
              <a:rPr lang="es-CL" sz="2400" b="1" dirty="0"/>
              <a:t>En el método de Concordancia (</a:t>
            </a:r>
            <a:r>
              <a:rPr lang="es-CL" sz="2400" b="1" dirty="0" err="1"/>
              <a:t>Agreement</a:t>
            </a:r>
            <a:r>
              <a:rPr lang="es-CL" sz="2400" b="1" dirty="0"/>
              <a:t>) la variable independiente (Efecto) tiene el mismo resultado.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05510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49_TF78438558" id="{92C0FBC3-D428-4652-A90F-45466FC76BF8}" vid="{82B1A46E-4D6B-4AF3-BD71-B87BEE2914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Panorámica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Garamond</vt:lpstr>
      <vt:lpstr>SavonVTI</vt:lpstr>
      <vt:lpstr>los métodos de Mill</vt:lpstr>
      <vt:lpstr>Método inductivo</vt:lpstr>
      <vt:lpstr>Método de la concordancia</vt:lpstr>
      <vt:lpstr>Efecto</vt:lpstr>
      <vt:lpstr>Concordancia (Agreement)</vt:lpstr>
      <vt:lpstr>Método de la DIFERENCIA</vt:lpstr>
      <vt:lpstr>Efectos</vt:lpstr>
      <vt:lpstr>Efectos</vt:lpstr>
      <vt:lpstr>Importante</vt:lpstr>
      <vt:lpstr>Método CONJUNTO de la CONCORDANCIA Y DIFERENCIA</vt:lpstr>
      <vt:lpstr>Efecto</vt:lpstr>
      <vt:lpstr> Método de la Concordancia Efecto</vt:lpstr>
      <vt:lpstr>Efectos</vt:lpstr>
      <vt:lpstr>Conclusión</vt:lpstr>
      <vt:lpstr>Importante</vt:lpstr>
      <vt:lpstr>Método de variaciones concomitantes</vt:lpstr>
      <vt:lpstr>A mayor altitud mayor adormecimiento</vt:lpstr>
      <vt:lpstr>En el método de variaciones concomitantes</vt:lpstr>
      <vt:lpstr>Método de los residuos</vt:lpstr>
      <vt:lpstr>Efectos</vt:lpstr>
      <vt:lpstr>En el método de los residuos</vt:lpstr>
      <vt:lpstr>Comparaciones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2020-06-10T21:36:26Z</dcterms:created>
  <dcterms:modified xsi:type="dcterms:W3CDTF">2023-04-19T16:10:53Z</dcterms:modified>
</cp:coreProperties>
</file>