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26"/>
  </p:notesMasterIdLst>
  <p:handoutMasterIdLst>
    <p:handoutMasterId r:id="rId27"/>
  </p:handoutMasterIdLst>
  <p:sldIdLst>
    <p:sldId id="256" r:id="rId2"/>
    <p:sldId id="276" r:id="rId3"/>
    <p:sldId id="289" r:id="rId4"/>
    <p:sldId id="291" r:id="rId5"/>
    <p:sldId id="292" r:id="rId6"/>
    <p:sldId id="293" r:id="rId7"/>
    <p:sldId id="294" r:id="rId8"/>
    <p:sldId id="295" r:id="rId9"/>
    <p:sldId id="296" r:id="rId10"/>
    <p:sldId id="297" r:id="rId11"/>
    <p:sldId id="298" r:id="rId12"/>
    <p:sldId id="290" r:id="rId13"/>
    <p:sldId id="299" r:id="rId14"/>
    <p:sldId id="300" r:id="rId15"/>
    <p:sldId id="301" r:id="rId16"/>
    <p:sldId id="288" r:id="rId17"/>
    <p:sldId id="302" r:id="rId18"/>
    <p:sldId id="303" r:id="rId19"/>
    <p:sldId id="304" r:id="rId20"/>
    <p:sldId id="305" r:id="rId21"/>
    <p:sldId id="277" r:id="rId22"/>
    <p:sldId id="306" r:id="rId23"/>
    <p:sldId id="307" r:id="rId24"/>
    <p:sldId id="285" r:id="rId25"/>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28" userDrawn="1">
          <p15:clr>
            <a:srgbClr val="A4A3A4"/>
          </p15:clr>
        </p15:guide>
        <p15:guide id="2" pos="3864" userDrawn="1">
          <p15:clr>
            <a:srgbClr val="A4A3A4"/>
          </p15:clr>
        </p15:guide>
        <p15:guide id="3" pos="7512" userDrawn="1">
          <p15:clr>
            <a:srgbClr val="A4A3A4"/>
          </p15:clr>
        </p15:guide>
        <p15:guide id="4" pos="144" userDrawn="1">
          <p15:clr>
            <a:srgbClr val="A4A3A4"/>
          </p15:clr>
        </p15:guide>
        <p15:guide id="5" orient="horz" pos="624" userDrawn="1">
          <p15:clr>
            <a:srgbClr val="A4A3A4"/>
          </p15:clr>
        </p15:guide>
        <p15:guide id="6" orient="horz" pos="4056"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6395" autoAdjust="0"/>
  </p:normalViewPr>
  <p:slideViewPr>
    <p:cSldViewPr snapToGrid="0" showGuides="1">
      <p:cViewPr varScale="1">
        <p:scale>
          <a:sx n="73" d="100"/>
          <a:sy n="73" d="100"/>
        </p:scale>
        <p:origin x="618" y="78"/>
      </p:cViewPr>
      <p:guideLst>
        <p:guide orient="horz" pos="2328"/>
        <p:guide pos="3864"/>
        <p:guide pos="7512"/>
        <p:guide pos="144"/>
        <p:guide orient="horz" pos="624"/>
        <p:guide orient="horz" pos="4056"/>
      </p:guideLst>
    </p:cSldViewPr>
  </p:slideViewPr>
  <p:notesTextViewPr>
    <p:cViewPr>
      <p:scale>
        <a:sx n="1" d="1"/>
        <a:sy n="1" d="1"/>
      </p:scale>
      <p:origin x="0" y="0"/>
    </p:cViewPr>
  </p:notesTextViewPr>
  <p:notesViewPr>
    <p:cSldViewPr snapToGrid="0">
      <p:cViewPr varScale="1">
        <p:scale>
          <a:sx n="77" d="100"/>
          <a:sy n="77" d="100"/>
        </p:scale>
        <p:origin x="3864"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a:extLst>
              <a:ext uri="{FF2B5EF4-FFF2-40B4-BE49-F238E27FC236}">
                <a16:creationId xmlns:a16="http://schemas.microsoft.com/office/drawing/2014/main" id="{B46527B0-0B24-4087-B225-DB4F5C738F6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dirty="0"/>
          </a:p>
        </p:txBody>
      </p:sp>
      <p:sp>
        <p:nvSpPr>
          <p:cNvPr id="3" name="Marcador de fecha 2">
            <a:extLst>
              <a:ext uri="{FF2B5EF4-FFF2-40B4-BE49-F238E27FC236}">
                <a16:creationId xmlns:a16="http://schemas.microsoft.com/office/drawing/2014/main" id="{F72798E0-F322-4236-8531-A1882BFE40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5533067C-2384-41D2-8B82-9349FDE7AD9D}" type="datetime1">
              <a:rPr lang="es-ES" smtClean="0"/>
              <a:t>10/05/2023</a:t>
            </a:fld>
            <a:endParaRPr lang="es-ES" dirty="0"/>
          </a:p>
        </p:txBody>
      </p:sp>
      <p:sp>
        <p:nvSpPr>
          <p:cNvPr id="4" name="Marcador de pie de página 3">
            <a:extLst>
              <a:ext uri="{FF2B5EF4-FFF2-40B4-BE49-F238E27FC236}">
                <a16:creationId xmlns:a16="http://schemas.microsoft.com/office/drawing/2014/main" id="{B4E5881F-2FD0-41BC-8E76-C691E59E146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dirty="0"/>
          </a:p>
        </p:txBody>
      </p:sp>
      <p:sp>
        <p:nvSpPr>
          <p:cNvPr id="5" name="Marcador de posición de número de diapositiva 4">
            <a:extLst>
              <a:ext uri="{FF2B5EF4-FFF2-40B4-BE49-F238E27FC236}">
                <a16:creationId xmlns:a16="http://schemas.microsoft.com/office/drawing/2014/main" id="{62CA62C5-8A29-4592-9E3E-4C457F263C0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4E85F6F-0FAD-4AD4-850C-7E4CD14D7D70}" type="slidenum">
              <a:rPr lang="es-ES" smtClean="0"/>
              <a:t>‹Nº›</a:t>
            </a:fld>
            <a:endParaRPr lang="es-ES" dirty="0"/>
          </a:p>
        </p:txBody>
      </p:sp>
    </p:spTree>
    <p:extLst>
      <p:ext uri="{BB962C8B-B14F-4D97-AF65-F5344CB8AC3E}">
        <p14:creationId xmlns:p14="http://schemas.microsoft.com/office/powerpoint/2010/main" val="35832745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dirty="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487F61-0961-4A80-86AF-2E6D11CE3A9F}" type="datetime1">
              <a:rPr lang="es-ES" smtClean="0"/>
              <a:pPr/>
              <a:t>10/05/2023</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dirty="0"/>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dirty="0"/>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E60DC36-8EFA-4378-9855-E019C55AC472}" type="slidenum">
              <a:rPr lang="es-ES" noProof="0" smtClean="0"/>
              <a:t>‹Nº›</a:t>
            </a:fld>
            <a:endParaRPr lang="es-ES" noProof="0" dirty="0"/>
          </a:p>
        </p:txBody>
      </p:sp>
    </p:spTree>
    <p:extLst>
      <p:ext uri="{BB962C8B-B14F-4D97-AF65-F5344CB8AC3E}">
        <p14:creationId xmlns:p14="http://schemas.microsoft.com/office/powerpoint/2010/main" val="1877053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5"/>
          </p:nvPr>
        </p:nvSpPr>
        <p:spPr/>
        <p:txBody>
          <a:bodyPr rtlCol="0"/>
          <a:lstStyle/>
          <a:p>
            <a:pPr rtl="0"/>
            <a:fld id="{BE60DC36-8EFA-4378-9855-E019C55AC472}" type="slidenum">
              <a:rPr lang="es-ES" smtClean="0"/>
              <a:t>1</a:t>
            </a:fld>
            <a:endParaRPr lang="es-ES" dirty="0"/>
          </a:p>
        </p:txBody>
      </p:sp>
    </p:spTree>
    <p:extLst>
      <p:ext uri="{BB962C8B-B14F-4D97-AF65-F5344CB8AC3E}">
        <p14:creationId xmlns:p14="http://schemas.microsoft.com/office/powerpoint/2010/main" val="1479074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5"/>
          </p:nvPr>
        </p:nvSpPr>
        <p:spPr/>
        <p:txBody>
          <a:bodyPr rtlCol="0"/>
          <a:lstStyle/>
          <a:p>
            <a:pPr rtl="0"/>
            <a:fld id="{BE60DC36-8EFA-4378-9855-E019C55AC472}" type="slidenum">
              <a:rPr lang="es-ES" smtClean="0"/>
              <a:t>2</a:t>
            </a:fld>
            <a:endParaRPr lang="es-ES" dirty="0"/>
          </a:p>
        </p:txBody>
      </p:sp>
    </p:spTree>
    <p:extLst>
      <p:ext uri="{BB962C8B-B14F-4D97-AF65-F5344CB8AC3E}">
        <p14:creationId xmlns:p14="http://schemas.microsoft.com/office/powerpoint/2010/main" val="14975797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posición de número de diapositiva 3"/>
          <p:cNvSpPr>
            <a:spLocks noGrp="1"/>
          </p:cNvSpPr>
          <p:nvPr>
            <p:ph type="sldNum" sz="quarter" idx="5"/>
          </p:nvPr>
        </p:nvSpPr>
        <p:spPr/>
        <p:txBody>
          <a:bodyPr rtlCol="0"/>
          <a:lstStyle/>
          <a:p>
            <a:pPr rtl="0"/>
            <a:fld id="{BE60DC36-8EFA-4378-9855-E019C55AC472}" type="slidenum">
              <a:rPr lang="es-ES" smtClean="0"/>
              <a:t>21</a:t>
            </a:fld>
            <a:endParaRPr lang="es-ES" dirty="0"/>
          </a:p>
        </p:txBody>
      </p:sp>
    </p:spTree>
    <p:extLst>
      <p:ext uri="{BB962C8B-B14F-4D97-AF65-F5344CB8AC3E}">
        <p14:creationId xmlns:p14="http://schemas.microsoft.com/office/powerpoint/2010/main" val="16511246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rtlCol="0"/>
          <a:lstStyle/>
          <a:p>
            <a:pPr rtl="0"/>
            <a:endParaRPr lang="es-ES" dirty="0"/>
          </a:p>
        </p:txBody>
      </p:sp>
      <p:sp>
        <p:nvSpPr>
          <p:cNvPr id="4" name="Marcador de número de diapositiva 3"/>
          <p:cNvSpPr>
            <a:spLocks noGrp="1"/>
          </p:cNvSpPr>
          <p:nvPr>
            <p:ph type="sldNum" sz="quarter" idx="5"/>
          </p:nvPr>
        </p:nvSpPr>
        <p:spPr/>
        <p:txBody>
          <a:bodyPr rtlCol="0"/>
          <a:lstStyle/>
          <a:p>
            <a:pPr rtl="0"/>
            <a:fld id="{BE60DC36-8EFA-4378-9855-E019C55AC472}" type="slidenum">
              <a:rPr lang="es-ES" smtClean="0"/>
              <a:t>24</a:t>
            </a:fld>
            <a:endParaRPr lang="es-ES" dirty="0"/>
          </a:p>
        </p:txBody>
      </p:sp>
    </p:spTree>
    <p:extLst>
      <p:ext uri="{BB962C8B-B14F-4D97-AF65-F5344CB8AC3E}">
        <p14:creationId xmlns:p14="http://schemas.microsoft.com/office/powerpoint/2010/main" val="10548011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0F864C-44C4-4000-952D-01F31BFB3FD3}"/>
              </a:ext>
            </a:extLst>
          </p:cNvPr>
          <p:cNvSpPr>
            <a:spLocks noGrp="1"/>
          </p:cNvSpPr>
          <p:nvPr>
            <p:ph type="ctrTitle"/>
          </p:nvPr>
        </p:nvSpPr>
        <p:spPr>
          <a:xfrm>
            <a:off x="1524000" y="1122363"/>
            <a:ext cx="9144000" cy="2387600"/>
          </a:xfrm>
        </p:spPr>
        <p:txBody>
          <a:bodyPr rtlCol="0" anchor="b"/>
          <a:lstStyle>
            <a:lvl1pPr algn="ctr">
              <a:defRPr sz="6000"/>
            </a:lvl1pPr>
          </a:lstStyle>
          <a:p>
            <a:pPr rtl="0"/>
            <a:r>
              <a:rPr lang="es-ES" noProof="0" smtClean="0"/>
              <a:t>Haga clic para modificar el estilo de título del patrón</a:t>
            </a:r>
            <a:endParaRPr lang="es-ES" noProof="0" dirty="0"/>
          </a:p>
        </p:txBody>
      </p:sp>
      <p:sp>
        <p:nvSpPr>
          <p:cNvPr id="3" name="Subtítulo 2">
            <a:extLst>
              <a:ext uri="{FF2B5EF4-FFF2-40B4-BE49-F238E27FC236}">
                <a16:creationId xmlns:a16="http://schemas.microsoft.com/office/drawing/2014/main" id="{21392E06-C914-467E-9D4F-BD763EDA2DD5}"/>
              </a:ext>
            </a:extLst>
          </p:cNvPr>
          <p:cNvSpPr>
            <a:spLocks noGrp="1"/>
          </p:cNvSpPr>
          <p:nvPr>
            <p:ph type="subTitle" idx="1"/>
          </p:nvPr>
        </p:nvSpPr>
        <p:spPr>
          <a:xfrm>
            <a:off x="1524000" y="3602038"/>
            <a:ext cx="9144000" cy="1655762"/>
          </a:xfrm>
        </p:spPr>
        <p:txBody>
          <a:bodyPr rtlCol="0"/>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smtClean="0"/>
              <a:t>Haga clic para editar el estilo de subtítulo del patrón</a:t>
            </a:r>
            <a:endParaRPr lang="es-ES" noProof="0" dirty="0"/>
          </a:p>
        </p:txBody>
      </p:sp>
      <p:sp>
        <p:nvSpPr>
          <p:cNvPr id="4" name="Marcador de fecha 3">
            <a:extLst>
              <a:ext uri="{FF2B5EF4-FFF2-40B4-BE49-F238E27FC236}">
                <a16:creationId xmlns:a16="http://schemas.microsoft.com/office/drawing/2014/main" id="{1FBEFBAF-82E9-49AD-B2CF-7D154E024431}"/>
              </a:ext>
            </a:extLst>
          </p:cNvPr>
          <p:cNvSpPr>
            <a:spLocks noGrp="1"/>
          </p:cNvSpPr>
          <p:nvPr>
            <p:ph type="dt" sz="half" idx="10"/>
          </p:nvPr>
        </p:nvSpPr>
        <p:spPr/>
        <p:txBody>
          <a:bodyPr rtlCol="0"/>
          <a:lstStyle/>
          <a:p>
            <a:pPr rtl="0"/>
            <a:fld id="{0C16DFB5-94AC-45CD-B655-642C94C51F81}" type="datetime1">
              <a:rPr lang="es-ES" noProof="0" smtClean="0"/>
              <a:t>10/05/2023</a:t>
            </a:fld>
            <a:endParaRPr lang="es-ES" noProof="0" dirty="0"/>
          </a:p>
        </p:txBody>
      </p:sp>
      <p:sp>
        <p:nvSpPr>
          <p:cNvPr id="5" name="Marcador de pie de página 4">
            <a:extLst>
              <a:ext uri="{FF2B5EF4-FFF2-40B4-BE49-F238E27FC236}">
                <a16:creationId xmlns:a16="http://schemas.microsoft.com/office/drawing/2014/main" id="{5AD8006A-94B1-44F7-972D-56767EDE3CC3}"/>
              </a:ext>
            </a:extLst>
          </p:cNvPr>
          <p:cNvSpPr>
            <a:spLocks noGrp="1"/>
          </p:cNvSpPr>
          <p:nvPr>
            <p:ph type="ftr" sz="quarter" idx="11"/>
          </p:nvPr>
        </p:nvSpPr>
        <p:spPr/>
        <p:txBody>
          <a:bodyPr rtlCol="0"/>
          <a:lstStyle/>
          <a:p>
            <a:pPr rtl="0"/>
            <a:endParaRPr lang="es-ES" noProof="0" dirty="0"/>
          </a:p>
        </p:txBody>
      </p:sp>
      <p:sp>
        <p:nvSpPr>
          <p:cNvPr id="6" name="Marcador de posición de número de diapositiva 5">
            <a:extLst>
              <a:ext uri="{FF2B5EF4-FFF2-40B4-BE49-F238E27FC236}">
                <a16:creationId xmlns:a16="http://schemas.microsoft.com/office/drawing/2014/main" id="{F5E7BFAB-D84B-45E1-A0BD-2516AC14F8AC}"/>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48564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5F7B869-BFB2-4C20-8AB1-46704BB3D177}"/>
              </a:ext>
            </a:extLst>
          </p:cNvPr>
          <p:cNvSpPr>
            <a:spLocks noGrp="1"/>
          </p:cNvSpPr>
          <p:nvPr>
            <p:ph type="title"/>
          </p:nvPr>
        </p:nvSpPr>
        <p:spPr/>
        <p:txBody>
          <a:bodyPr rtlCol="0"/>
          <a:lstStyle/>
          <a:p>
            <a:pPr rtl="0"/>
            <a:r>
              <a:rPr lang="es-ES" noProof="0" smtClean="0"/>
              <a:t>Haga clic para modificar el estilo de título del patrón</a:t>
            </a:r>
            <a:endParaRPr lang="es-ES" noProof="0" dirty="0"/>
          </a:p>
        </p:txBody>
      </p:sp>
      <p:sp>
        <p:nvSpPr>
          <p:cNvPr id="3" name="Marcador de posición de texto vertical 2">
            <a:extLst>
              <a:ext uri="{FF2B5EF4-FFF2-40B4-BE49-F238E27FC236}">
                <a16:creationId xmlns:a16="http://schemas.microsoft.com/office/drawing/2014/main" id="{19F007DB-4F12-4428-9C48-5120DF07046D}"/>
              </a:ext>
            </a:extLst>
          </p:cNvPr>
          <p:cNvSpPr>
            <a:spLocks noGrp="1"/>
          </p:cNvSpPr>
          <p:nvPr>
            <p:ph type="body" orient="vert" idx="1"/>
          </p:nvPr>
        </p:nvSpPr>
        <p:spPr/>
        <p:txBody>
          <a:bodyPr vert="eaVert"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4" name="Marcador de fecha 3">
            <a:extLst>
              <a:ext uri="{FF2B5EF4-FFF2-40B4-BE49-F238E27FC236}">
                <a16:creationId xmlns:a16="http://schemas.microsoft.com/office/drawing/2014/main" id="{16FFA8DA-0E31-4CA6-BBFC-2467AAD1D30B}"/>
              </a:ext>
            </a:extLst>
          </p:cNvPr>
          <p:cNvSpPr>
            <a:spLocks noGrp="1"/>
          </p:cNvSpPr>
          <p:nvPr>
            <p:ph type="dt" sz="half" idx="10"/>
          </p:nvPr>
        </p:nvSpPr>
        <p:spPr/>
        <p:txBody>
          <a:bodyPr rtlCol="0"/>
          <a:lstStyle/>
          <a:p>
            <a:pPr rtl="0"/>
            <a:fld id="{1BF1ECC5-2A51-4AC7-B15E-A2E400532EC9}" type="datetime1">
              <a:rPr lang="es-ES" noProof="0" smtClean="0"/>
              <a:t>10/05/2023</a:t>
            </a:fld>
            <a:endParaRPr lang="es-ES" noProof="0" dirty="0"/>
          </a:p>
        </p:txBody>
      </p:sp>
      <p:sp>
        <p:nvSpPr>
          <p:cNvPr id="5" name="Marcador de pie de página 4">
            <a:extLst>
              <a:ext uri="{FF2B5EF4-FFF2-40B4-BE49-F238E27FC236}">
                <a16:creationId xmlns:a16="http://schemas.microsoft.com/office/drawing/2014/main" id="{064974BD-9845-459A-9AAA-12731E2507C4}"/>
              </a:ext>
            </a:extLst>
          </p:cNvPr>
          <p:cNvSpPr>
            <a:spLocks noGrp="1"/>
          </p:cNvSpPr>
          <p:nvPr>
            <p:ph type="ftr" sz="quarter" idx="11"/>
          </p:nvPr>
        </p:nvSpPr>
        <p:spPr/>
        <p:txBody>
          <a:bodyPr rtlCol="0"/>
          <a:lstStyle/>
          <a:p>
            <a:pPr rtl="0"/>
            <a:endParaRPr lang="es-ES" noProof="0" dirty="0"/>
          </a:p>
        </p:txBody>
      </p:sp>
      <p:sp>
        <p:nvSpPr>
          <p:cNvPr id="6" name="Marcador de posición de número de diapositiva 5">
            <a:extLst>
              <a:ext uri="{FF2B5EF4-FFF2-40B4-BE49-F238E27FC236}">
                <a16:creationId xmlns:a16="http://schemas.microsoft.com/office/drawing/2014/main" id="{C2A71B0A-FDFB-4B2C-A9EC-2334C590013E}"/>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39314092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60B5D73-1652-4A8E-B5A3-101523D7290A}"/>
              </a:ext>
            </a:extLst>
          </p:cNvPr>
          <p:cNvSpPr>
            <a:spLocks noGrp="1"/>
          </p:cNvSpPr>
          <p:nvPr>
            <p:ph type="title" orient="vert"/>
          </p:nvPr>
        </p:nvSpPr>
        <p:spPr>
          <a:xfrm>
            <a:off x="8724900" y="365125"/>
            <a:ext cx="2628900" cy="5811838"/>
          </a:xfrm>
        </p:spPr>
        <p:txBody>
          <a:bodyPr vert="eaVert" rtlCol="0"/>
          <a:lstStyle/>
          <a:p>
            <a:pPr rtl="0"/>
            <a:r>
              <a:rPr lang="es-ES" noProof="0" smtClean="0"/>
              <a:t>Haga clic para modificar el estilo de título del patrón</a:t>
            </a:r>
            <a:endParaRPr lang="es-ES" noProof="0" dirty="0"/>
          </a:p>
        </p:txBody>
      </p:sp>
      <p:sp>
        <p:nvSpPr>
          <p:cNvPr id="3" name="Marcador de posición de texto vertical 2">
            <a:extLst>
              <a:ext uri="{FF2B5EF4-FFF2-40B4-BE49-F238E27FC236}">
                <a16:creationId xmlns:a16="http://schemas.microsoft.com/office/drawing/2014/main" id="{A9B7FB99-7425-444D-B602-01B672BCE8C6}"/>
              </a:ext>
            </a:extLst>
          </p:cNvPr>
          <p:cNvSpPr>
            <a:spLocks noGrp="1"/>
          </p:cNvSpPr>
          <p:nvPr>
            <p:ph type="body" orient="vert" idx="1"/>
          </p:nvPr>
        </p:nvSpPr>
        <p:spPr>
          <a:xfrm>
            <a:off x="838200" y="365125"/>
            <a:ext cx="7734300" cy="5811838"/>
          </a:xfrm>
        </p:spPr>
        <p:txBody>
          <a:bodyPr vert="eaVert"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4" name="Marcador de fecha 3">
            <a:extLst>
              <a:ext uri="{FF2B5EF4-FFF2-40B4-BE49-F238E27FC236}">
                <a16:creationId xmlns:a16="http://schemas.microsoft.com/office/drawing/2014/main" id="{00EEA9C5-552A-48A1-AB54-ED54209B3B48}"/>
              </a:ext>
            </a:extLst>
          </p:cNvPr>
          <p:cNvSpPr>
            <a:spLocks noGrp="1"/>
          </p:cNvSpPr>
          <p:nvPr>
            <p:ph type="dt" sz="half" idx="10"/>
          </p:nvPr>
        </p:nvSpPr>
        <p:spPr/>
        <p:txBody>
          <a:bodyPr rtlCol="0"/>
          <a:lstStyle/>
          <a:p>
            <a:pPr rtl="0"/>
            <a:fld id="{1E128246-380C-4290-A6AD-7E81562CB6AD}" type="datetime1">
              <a:rPr lang="es-ES" noProof="0" smtClean="0"/>
              <a:t>10/05/2023</a:t>
            </a:fld>
            <a:endParaRPr lang="es-ES" noProof="0" dirty="0"/>
          </a:p>
        </p:txBody>
      </p:sp>
      <p:sp>
        <p:nvSpPr>
          <p:cNvPr id="5" name="Marcador de pie de página 4">
            <a:extLst>
              <a:ext uri="{FF2B5EF4-FFF2-40B4-BE49-F238E27FC236}">
                <a16:creationId xmlns:a16="http://schemas.microsoft.com/office/drawing/2014/main" id="{1A83AAA3-4155-48FB-8F00-16DBE0C9C256}"/>
              </a:ext>
            </a:extLst>
          </p:cNvPr>
          <p:cNvSpPr>
            <a:spLocks noGrp="1"/>
          </p:cNvSpPr>
          <p:nvPr>
            <p:ph type="ftr" sz="quarter" idx="11"/>
          </p:nvPr>
        </p:nvSpPr>
        <p:spPr/>
        <p:txBody>
          <a:bodyPr rtlCol="0"/>
          <a:lstStyle/>
          <a:p>
            <a:pPr rtl="0"/>
            <a:endParaRPr lang="es-ES" noProof="0" dirty="0"/>
          </a:p>
        </p:txBody>
      </p:sp>
      <p:sp>
        <p:nvSpPr>
          <p:cNvPr id="6" name="Marcador de posición de número de diapositiva 5">
            <a:extLst>
              <a:ext uri="{FF2B5EF4-FFF2-40B4-BE49-F238E27FC236}">
                <a16:creationId xmlns:a16="http://schemas.microsoft.com/office/drawing/2014/main" id="{5D694EAE-CB3C-4DEF-A66D-583C7AAC92D8}"/>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1746804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807FBE-061D-452C-A8A6-213063CFD678}"/>
              </a:ext>
            </a:extLst>
          </p:cNvPr>
          <p:cNvSpPr>
            <a:spLocks noGrp="1"/>
          </p:cNvSpPr>
          <p:nvPr>
            <p:ph type="title"/>
          </p:nvPr>
        </p:nvSpPr>
        <p:spPr/>
        <p:txBody>
          <a:bodyPr rtlCol="0"/>
          <a:lstStyle/>
          <a:p>
            <a:pPr rtl="0"/>
            <a:r>
              <a:rPr lang="es-ES" noProof="0" smtClean="0"/>
              <a:t>Haga clic para modificar el estilo de título del patrón</a:t>
            </a:r>
            <a:endParaRPr lang="es-ES" noProof="0" dirty="0"/>
          </a:p>
        </p:txBody>
      </p:sp>
      <p:sp>
        <p:nvSpPr>
          <p:cNvPr id="3" name="Marcador de posición de contenido 2">
            <a:extLst>
              <a:ext uri="{FF2B5EF4-FFF2-40B4-BE49-F238E27FC236}">
                <a16:creationId xmlns:a16="http://schemas.microsoft.com/office/drawing/2014/main" id="{433A3535-1708-499D-B5D2-7D8F9FD182D0}"/>
              </a:ext>
            </a:extLst>
          </p:cNvPr>
          <p:cNvSpPr>
            <a:spLocks noGrp="1"/>
          </p:cNvSpPr>
          <p:nvPr>
            <p:ph idx="1"/>
          </p:nvPr>
        </p:nvSpPr>
        <p:spPr/>
        <p:txBody>
          <a:bodyPr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4" name="Marcador de fecha 3">
            <a:extLst>
              <a:ext uri="{FF2B5EF4-FFF2-40B4-BE49-F238E27FC236}">
                <a16:creationId xmlns:a16="http://schemas.microsoft.com/office/drawing/2014/main" id="{ACB06063-A112-49AB-80C8-504D99ECD771}"/>
              </a:ext>
            </a:extLst>
          </p:cNvPr>
          <p:cNvSpPr>
            <a:spLocks noGrp="1"/>
          </p:cNvSpPr>
          <p:nvPr>
            <p:ph type="dt" sz="half" idx="10"/>
          </p:nvPr>
        </p:nvSpPr>
        <p:spPr/>
        <p:txBody>
          <a:bodyPr rtlCol="0"/>
          <a:lstStyle/>
          <a:p>
            <a:pPr rtl="0"/>
            <a:fld id="{C5383DFE-F986-4781-83AF-3968C48C9EB3}" type="datetime1">
              <a:rPr lang="es-ES" noProof="0" smtClean="0"/>
              <a:t>10/05/2023</a:t>
            </a:fld>
            <a:endParaRPr lang="es-ES" noProof="0" dirty="0"/>
          </a:p>
        </p:txBody>
      </p:sp>
      <p:sp>
        <p:nvSpPr>
          <p:cNvPr id="5" name="Marcador de pie de página 4">
            <a:extLst>
              <a:ext uri="{FF2B5EF4-FFF2-40B4-BE49-F238E27FC236}">
                <a16:creationId xmlns:a16="http://schemas.microsoft.com/office/drawing/2014/main" id="{6344C8D5-F898-4318-A76D-1FBD87329198}"/>
              </a:ext>
            </a:extLst>
          </p:cNvPr>
          <p:cNvSpPr>
            <a:spLocks noGrp="1"/>
          </p:cNvSpPr>
          <p:nvPr>
            <p:ph type="ftr" sz="quarter" idx="11"/>
          </p:nvPr>
        </p:nvSpPr>
        <p:spPr/>
        <p:txBody>
          <a:bodyPr rtlCol="0"/>
          <a:lstStyle/>
          <a:p>
            <a:pPr rtl="0"/>
            <a:endParaRPr lang="es-ES" noProof="0" dirty="0"/>
          </a:p>
        </p:txBody>
      </p:sp>
      <p:sp>
        <p:nvSpPr>
          <p:cNvPr id="6" name="Marcador de posición de número de diapositiva 5">
            <a:extLst>
              <a:ext uri="{FF2B5EF4-FFF2-40B4-BE49-F238E27FC236}">
                <a16:creationId xmlns:a16="http://schemas.microsoft.com/office/drawing/2014/main" id="{2976EC76-E8E8-4FFA-B671-7FA2F3EF5DEF}"/>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2789287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6C2CABF-E3C1-431A-A69C-D4881CC43F0F}"/>
              </a:ext>
            </a:extLst>
          </p:cNvPr>
          <p:cNvSpPr>
            <a:spLocks noGrp="1"/>
          </p:cNvSpPr>
          <p:nvPr>
            <p:ph type="title"/>
          </p:nvPr>
        </p:nvSpPr>
        <p:spPr>
          <a:xfrm>
            <a:off x="831850" y="1709738"/>
            <a:ext cx="10515600" cy="2852737"/>
          </a:xfrm>
        </p:spPr>
        <p:txBody>
          <a:bodyPr rtlCol="0" anchor="b"/>
          <a:lstStyle>
            <a:lvl1pPr>
              <a:defRPr sz="6000"/>
            </a:lvl1pPr>
          </a:lstStyle>
          <a:p>
            <a:pPr rtl="0"/>
            <a:r>
              <a:rPr lang="es-ES" noProof="0" smtClean="0"/>
              <a:t>Haga clic para modificar el estilo de título del patrón</a:t>
            </a:r>
            <a:endParaRPr lang="es-ES" noProof="0" dirty="0"/>
          </a:p>
        </p:txBody>
      </p:sp>
      <p:sp>
        <p:nvSpPr>
          <p:cNvPr id="3" name="Marcador de posición de texto 2">
            <a:extLst>
              <a:ext uri="{FF2B5EF4-FFF2-40B4-BE49-F238E27FC236}">
                <a16:creationId xmlns:a16="http://schemas.microsoft.com/office/drawing/2014/main" id="{D5584226-69DA-4211-B2C8-C29FD05A4A69}"/>
              </a:ext>
            </a:extLst>
          </p:cNvPr>
          <p:cNvSpPr>
            <a:spLocks noGrp="1"/>
          </p:cNvSpPr>
          <p:nvPr>
            <p:ph type="body" idx="1"/>
          </p:nvPr>
        </p:nvSpPr>
        <p:spPr>
          <a:xfrm>
            <a:off x="831850" y="4589463"/>
            <a:ext cx="10515600" cy="1500187"/>
          </a:xfrm>
        </p:spPr>
        <p:txBody>
          <a:bodyPr rtlCol="0"/>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smtClean="0"/>
              <a:t>Editar el estilo de texto del patrón</a:t>
            </a:r>
          </a:p>
        </p:txBody>
      </p:sp>
      <p:sp>
        <p:nvSpPr>
          <p:cNvPr id="4" name="Marcador de fecha 3">
            <a:extLst>
              <a:ext uri="{FF2B5EF4-FFF2-40B4-BE49-F238E27FC236}">
                <a16:creationId xmlns:a16="http://schemas.microsoft.com/office/drawing/2014/main" id="{D5FF82DB-B518-40FD-8A66-44B874C055FB}"/>
              </a:ext>
            </a:extLst>
          </p:cNvPr>
          <p:cNvSpPr>
            <a:spLocks noGrp="1"/>
          </p:cNvSpPr>
          <p:nvPr>
            <p:ph type="dt" sz="half" idx="10"/>
          </p:nvPr>
        </p:nvSpPr>
        <p:spPr/>
        <p:txBody>
          <a:bodyPr rtlCol="0"/>
          <a:lstStyle/>
          <a:p>
            <a:pPr rtl="0"/>
            <a:fld id="{D26E2C9A-6E6B-4DE2-9D7E-0168118DA85E}" type="datetime1">
              <a:rPr lang="es-ES" noProof="0" smtClean="0"/>
              <a:t>10/05/2023</a:t>
            </a:fld>
            <a:endParaRPr lang="es-ES" noProof="0" dirty="0"/>
          </a:p>
        </p:txBody>
      </p:sp>
      <p:sp>
        <p:nvSpPr>
          <p:cNvPr id="5" name="Marcador de pie de página 4">
            <a:extLst>
              <a:ext uri="{FF2B5EF4-FFF2-40B4-BE49-F238E27FC236}">
                <a16:creationId xmlns:a16="http://schemas.microsoft.com/office/drawing/2014/main" id="{FCC1CCEE-725F-4745-837B-87EFB70E71D8}"/>
              </a:ext>
            </a:extLst>
          </p:cNvPr>
          <p:cNvSpPr>
            <a:spLocks noGrp="1"/>
          </p:cNvSpPr>
          <p:nvPr>
            <p:ph type="ftr" sz="quarter" idx="11"/>
          </p:nvPr>
        </p:nvSpPr>
        <p:spPr/>
        <p:txBody>
          <a:bodyPr rtlCol="0"/>
          <a:lstStyle/>
          <a:p>
            <a:pPr rtl="0"/>
            <a:endParaRPr lang="es-ES" noProof="0" dirty="0"/>
          </a:p>
        </p:txBody>
      </p:sp>
      <p:sp>
        <p:nvSpPr>
          <p:cNvPr id="6" name="Marcador de posición de número de diapositiva 5">
            <a:extLst>
              <a:ext uri="{FF2B5EF4-FFF2-40B4-BE49-F238E27FC236}">
                <a16:creationId xmlns:a16="http://schemas.microsoft.com/office/drawing/2014/main" id="{C561522A-E0E6-406B-BF30-A7C7A57294BE}"/>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1230041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BCC9BDC-6F21-4EF5-A8DD-E35E27EACA58}"/>
              </a:ext>
            </a:extLst>
          </p:cNvPr>
          <p:cNvSpPr>
            <a:spLocks noGrp="1"/>
          </p:cNvSpPr>
          <p:nvPr>
            <p:ph type="title"/>
          </p:nvPr>
        </p:nvSpPr>
        <p:spPr/>
        <p:txBody>
          <a:bodyPr rtlCol="0"/>
          <a:lstStyle/>
          <a:p>
            <a:pPr rtl="0"/>
            <a:r>
              <a:rPr lang="es-ES" noProof="0" smtClean="0"/>
              <a:t>Haga clic para modificar el estilo de título del patrón</a:t>
            </a:r>
            <a:endParaRPr lang="es-ES" noProof="0" dirty="0"/>
          </a:p>
        </p:txBody>
      </p:sp>
      <p:sp>
        <p:nvSpPr>
          <p:cNvPr id="3" name="Marcador de posición de contenido 2">
            <a:extLst>
              <a:ext uri="{FF2B5EF4-FFF2-40B4-BE49-F238E27FC236}">
                <a16:creationId xmlns:a16="http://schemas.microsoft.com/office/drawing/2014/main" id="{6B968D5F-2AB6-42D3-A54E-AB3E60325170}"/>
              </a:ext>
            </a:extLst>
          </p:cNvPr>
          <p:cNvSpPr>
            <a:spLocks noGrp="1"/>
          </p:cNvSpPr>
          <p:nvPr>
            <p:ph sz="half" idx="1"/>
          </p:nvPr>
        </p:nvSpPr>
        <p:spPr>
          <a:xfrm>
            <a:off x="838200" y="1825625"/>
            <a:ext cx="5181600" cy="4351338"/>
          </a:xfrm>
        </p:spPr>
        <p:txBody>
          <a:bodyPr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4" name="Marcador de posición de contenido 3">
            <a:extLst>
              <a:ext uri="{FF2B5EF4-FFF2-40B4-BE49-F238E27FC236}">
                <a16:creationId xmlns:a16="http://schemas.microsoft.com/office/drawing/2014/main" id="{465AB07F-D5F7-402A-AE4E-027BF1CA9127}"/>
              </a:ext>
            </a:extLst>
          </p:cNvPr>
          <p:cNvSpPr>
            <a:spLocks noGrp="1"/>
          </p:cNvSpPr>
          <p:nvPr>
            <p:ph sz="half" idx="2"/>
          </p:nvPr>
        </p:nvSpPr>
        <p:spPr>
          <a:xfrm>
            <a:off x="6172200" y="1825625"/>
            <a:ext cx="5181600" cy="4351338"/>
          </a:xfrm>
        </p:spPr>
        <p:txBody>
          <a:bodyPr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5" name="Marcador de fecha 4">
            <a:extLst>
              <a:ext uri="{FF2B5EF4-FFF2-40B4-BE49-F238E27FC236}">
                <a16:creationId xmlns:a16="http://schemas.microsoft.com/office/drawing/2014/main" id="{85108EDC-3863-43B9-93C7-37465DC73B28}"/>
              </a:ext>
            </a:extLst>
          </p:cNvPr>
          <p:cNvSpPr>
            <a:spLocks noGrp="1"/>
          </p:cNvSpPr>
          <p:nvPr>
            <p:ph type="dt" sz="half" idx="10"/>
          </p:nvPr>
        </p:nvSpPr>
        <p:spPr/>
        <p:txBody>
          <a:bodyPr rtlCol="0"/>
          <a:lstStyle/>
          <a:p>
            <a:pPr rtl="0"/>
            <a:fld id="{ADD3C7AD-55D7-4E20-92A5-23F8ADA045B5}" type="datetime1">
              <a:rPr lang="es-ES" noProof="0" smtClean="0"/>
              <a:t>10/05/2023</a:t>
            </a:fld>
            <a:endParaRPr lang="es-ES" noProof="0" dirty="0"/>
          </a:p>
        </p:txBody>
      </p:sp>
      <p:sp>
        <p:nvSpPr>
          <p:cNvPr id="6" name="Marcador de pie de página 5">
            <a:extLst>
              <a:ext uri="{FF2B5EF4-FFF2-40B4-BE49-F238E27FC236}">
                <a16:creationId xmlns:a16="http://schemas.microsoft.com/office/drawing/2014/main" id="{A777D452-958D-4159-A9A4-16DD29680A04}"/>
              </a:ext>
            </a:extLst>
          </p:cNvPr>
          <p:cNvSpPr>
            <a:spLocks noGrp="1"/>
          </p:cNvSpPr>
          <p:nvPr>
            <p:ph type="ftr" sz="quarter" idx="11"/>
          </p:nvPr>
        </p:nvSpPr>
        <p:spPr/>
        <p:txBody>
          <a:bodyPr rtlCol="0"/>
          <a:lstStyle/>
          <a:p>
            <a:pPr rtl="0"/>
            <a:endParaRPr lang="es-ES" noProof="0" dirty="0"/>
          </a:p>
        </p:txBody>
      </p:sp>
      <p:sp>
        <p:nvSpPr>
          <p:cNvPr id="7" name="Marcador de posición de número de diapositiva 6">
            <a:extLst>
              <a:ext uri="{FF2B5EF4-FFF2-40B4-BE49-F238E27FC236}">
                <a16:creationId xmlns:a16="http://schemas.microsoft.com/office/drawing/2014/main" id="{289654B6-1460-48B9-AC7E-592F68BAB276}"/>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397404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EE8C848-926A-4FD3-A311-A100A2662BE1}"/>
              </a:ext>
            </a:extLst>
          </p:cNvPr>
          <p:cNvSpPr>
            <a:spLocks noGrp="1"/>
          </p:cNvSpPr>
          <p:nvPr>
            <p:ph type="title"/>
          </p:nvPr>
        </p:nvSpPr>
        <p:spPr>
          <a:xfrm>
            <a:off x="839788" y="365125"/>
            <a:ext cx="10515600" cy="1325563"/>
          </a:xfrm>
        </p:spPr>
        <p:txBody>
          <a:bodyPr rtlCol="0"/>
          <a:lstStyle/>
          <a:p>
            <a:pPr rtl="0"/>
            <a:r>
              <a:rPr lang="es-ES" noProof="0" smtClean="0"/>
              <a:t>Haga clic para modificar el estilo de título del patrón</a:t>
            </a:r>
            <a:endParaRPr lang="es-ES" noProof="0" dirty="0"/>
          </a:p>
        </p:txBody>
      </p:sp>
      <p:sp>
        <p:nvSpPr>
          <p:cNvPr id="3" name="Marcador de posición de texto 2">
            <a:extLst>
              <a:ext uri="{FF2B5EF4-FFF2-40B4-BE49-F238E27FC236}">
                <a16:creationId xmlns:a16="http://schemas.microsoft.com/office/drawing/2014/main" id="{3C8ECD90-B4F0-4DFB-BB3D-F2310207896F}"/>
              </a:ext>
            </a:extLst>
          </p:cNvPr>
          <p:cNvSpPr>
            <a:spLocks noGrp="1"/>
          </p:cNvSpPr>
          <p:nvPr>
            <p:ph type="body" idx="1"/>
          </p:nvPr>
        </p:nvSpPr>
        <p:spPr>
          <a:xfrm>
            <a:off x="839788" y="1681163"/>
            <a:ext cx="5157787"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smtClean="0"/>
              <a:t>Editar el estilo de texto del patrón</a:t>
            </a:r>
          </a:p>
        </p:txBody>
      </p:sp>
      <p:sp>
        <p:nvSpPr>
          <p:cNvPr id="4" name="Marcador de posición de contenido 3">
            <a:extLst>
              <a:ext uri="{FF2B5EF4-FFF2-40B4-BE49-F238E27FC236}">
                <a16:creationId xmlns:a16="http://schemas.microsoft.com/office/drawing/2014/main" id="{335A6C3A-033E-474B-AB97-D8291A04E7DD}"/>
              </a:ext>
            </a:extLst>
          </p:cNvPr>
          <p:cNvSpPr>
            <a:spLocks noGrp="1"/>
          </p:cNvSpPr>
          <p:nvPr>
            <p:ph sz="half" idx="2"/>
          </p:nvPr>
        </p:nvSpPr>
        <p:spPr>
          <a:xfrm>
            <a:off x="839788" y="2505075"/>
            <a:ext cx="5157787" cy="3684588"/>
          </a:xfrm>
        </p:spPr>
        <p:txBody>
          <a:bodyPr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5" name="Marcador de posición de texto 4">
            <a:extLst>
              <a:ext uri="{FF2B5EF4-FFF2-40B4-BE49-F238E27FC236}">
                <a16:creationId xmlns:a16="http://schemas.microsoft.com/office/drawing/2014/main" id="{A532B928-3A23-4FCA-AD1F-E45A467B54F5}"/>
              </a:ext>
            </a:extLst>
          </p:cNvPr>
          <p:cNvSpPr>
            <a:spLocks noGrp="1"/>
          </p:cNvSpPr>
          <p:nvPr>
            <p:ph type="body" sz="quarter" idx="3"/>
          </p:nvPr>
        </p:nvSpPr>
        <p:spPr>
          <a:xfrm>
            <a:off x="6172200" y="1681163"/>
            <a:ext cx="5183188" cy="823912"/>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ES" noProof="0" smtClean="0"/>
              <a:t>Editar el estilo de texto del patrón</a:t>
            </a:r>
          </a:p>
        </p:txBody>
      </p:sp>
      <p:sp>
        <p:nvSpPr>
          <p:cNvPr id="6" name="Marcador de posición de contenido 5">
            <a:extLst>
              <a:ext uri="{FF2B5EF4-FFF2-40B4-BE49-F238E27FC236}">
                <a16:creationId xmlns:a16="http://schemas.microsoft.com/office/drawing/2014/main" id="{3BDC8376-6FC6-4A11-B0DB-9A148E9C00E2}"/>
              </a:ext>
            </a:extLst>
          </p:cNvPr>
          <p:cNvSpPr>
            <a:spLocks noGrp="1"/>
          </p:cNvSpPr>
          <p:nvPr>
            <p:ph sz="quarter" idx="4"/>
          </p:nvPr>
        </p:nvSpPr>
        <p:spPr>
          <a:xfrm>
            <a:off x="6172200" y="2505075"/>
            <a:ext cx="5183188" cy="3684588"/>
          </a:xfrm>
        </p:spPr>
        <p:txBody>
          <a:bodyPr rtlCol="0"/>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7" name="Marcador de fecha 6">
            <a:extLst>
              <a:ext uri="{FF2B5EF4-FFF2-40B4-BE49-F238E27FC236}">
                <a16:creationId xmlns:a16="http://schemas.microsoft.com/office/drawing/2014/main" id="{6E80206F-8846-425C-A56E-16FFBA442014}"/>
              </a:ext>
            </a:extLst>
          </p:cNvPr>
          <p:cNvSpPr>
            <a:spLocks noGrp="1"/>
          </p:cNvSpPr>
          <p:nvPr>
            <p:ph type="dt" sz="half" idx="10"/>
          </p:nvPr>
        </p:nvSpPr>
        <p:spPr/>
        <p:txBody>
          <a:bodyPr rtlCol="0"/>
          <a:lstStyle/>
          <a:p>
            <a:pPr rtl="0"/>
            <a:fld id="{CD5A9890-7C2F-4316-86E6-1027E38BCA8D}" type="datetime1">
              <a:rPr lang="es-ES" noProof="0" smtClean="0"/>
              <a:t>10/05/2023</a:t>
            </a:fld>
            <a:endParaRPr lang="es-ES" noProof="0" dirty="0"/>
          </a:p>
        </p:txBody>
      </p:sp>
      <p:sp>
        <p:nvSpPr>
          <p:cNvPr id="8" name="Marcador de pie de página 7">
            <a:extLst>
              <a:ext uri="{FF2B5EF4-FFF2-40B4-BE49-F238E27FC236}">
                <a16:creationId xmlns:a16="http://schemas.microsoft.com/office/drawing/2014/main" id="{6A45E89F-12CF-4561-A5F2-1E05783A3063}"/>
              </a:ext>
            </a:extLst>
          </p:cNvPr>
          <p:cNvSpPr>
            <a:spLocks noGrp="1"/>
          </p:cNvSpPr>
          <p:nvPr>
            <p:ph type="ftr" sz="quarter" idx="11"/>
          </p:nvPr>
        </p:nvSpPr>
        <p:spPr/>
        <p:txBody>
          <a:bodyPr rtlCol="0"/>
          <a:lstStyle/>
          <a:p>
            <a:pPr rtl="0"/>
            <a:endParaRPr lang="es-ES" noProof="0" dirty="0"/>
          </a:p>
        </p:txBody>
      </p:sp>
      <p:sp>
        <p:nvSpPr>
          <p:cNvPr id="9" name="Marcador de número de diapositiva 8">
            <a:extLst>
              <a:ext uri="{FF2B5EF4-FFF2-40B4-BE49-F238E27FC236}">
                <a16:creationId xmlns:a16="http://schemas.microsoft.com/office/drawing/2014/main" id="{9EB4DFE4-927C-43B1-A061-5CB97FFB33BE}"/>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4690582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60E367-8DA0-4655-BCBC-F4280D8642CD}"/>
              </a:ext>
            </a:extLst>
          </p:cNvPr>
          <p:cNvSpPr>
            <a:spLocks noGrp="1"/>
          </p:cNvSpPr>
          <p:nvPr>
            <p:ph type="title"/>
          </p:nvPr>
        </p:nvSpPr>
        <p:spPr/>
        <p:txBody>
          <a:bodyPr rtlCol="0"/>
          <a:lstStyle/>
          <a:p>
            <a:pPr rtl="0"/>
            <a:r>
              <a:rPr lang="es-ES" noProof="0" smtClean="0"/>
              <a:t>Haga clic para modificar el estilo de título del patrón</a:t>
            </a:r>
            <a:endParaRPr lang="es-ES" noProof="0" dirty="0"/>
          </a:p>
        </p:txBody>
      </p:sp>
      <p:sp>
        <p:nvSpPr>
          <p:cNvPr id="3" name="Marcador de fecha 2">
            <a:extLst>
              <a:ext uri="{FF2B5EF4-FFF2-40B4-BE49-F238E27FC236}">
                <a16:creationId xmlns:a16="http://schemas.microsoft.com/office/drawing/2014/main" id="{2FEF9592-AA3C-4CF8-A5DB-4D010195A438}"/>
              </a:ext>
            </a:extLst>
          </p:cNvPr>
          <p:cNvSpPr>
            <a:spLocks noGrp="1"/>
          </p:cNvSpPr>
          <p:nvPr>
            <p:ph type="dt" sz="half" idx="10"/>
          </p:nvPr>
        </p:nvSpPr>
        <p:spPr/>
        <p:txBody>
          <a:bodyPr rtlCol="0"/>
          <a:lstStyle/>
          <a:p>
            <a:pPr rtl="0"/>
            <a:fld id="{8B8FD95A-F0F2-4ACB-AC1A-6D40283DCDB8}" type="datetime1">
              <a:rPr lang="es-ES" noProof="0" smtClean="0"/>
              <a:t>10/05/2023</a:t>
            </a:fld>
            <a:endParaRPr lang="es-ES" noProof="0" dirty="0"/>
          </a:p>
        </p:txBody>
      </p:sp>
      <p:sp>
        <p:nvSpPr>
          <p:cNvPr id="4" name="Marcador de pie de página 3">
            <a:extLst>
              <a:ext uri="{FF2B5EF4-FFF2-40B4-BE49-F238E27FC236}">
                <a16:creationId xmlns:a16="http://schemas.microsoft.com/office/drawing/2014/main" id="{3C2C9377-F93E-4515-852A-264707755154}"/>
              </a:ext>
            </a:extLst>
          </p:cNvPr>
          <p:cNvSpPr>
            <a:spLocks noGrp="1"/>
          </p:cNvSpPr>
          <p:nvPr>
            <p:ph type="ftr" sz="quarter" idx="11"/>
          </p:nvPr>
        </p:nvSpPr>
        <p:spPr/>
        <p:txBody>
          <a:bodyPr rtlCol="0"/>
          <a:lstStyle/>
          <a:p>
            <a:pPr rtl="0"/>
            <a:endParaRPr lang="es-ES" noProof="0" dirty="0"/>
          </a:p>
        </p:txBody>
      </p:sp>
      <p:sp>
        <p:nvSpPr>
          <p:cNvPr id="5" name="Marcador de posición de número de diapositiva 4">
            <a:extLst>
              <a:ext uri="{FF2B5EF4-FFF2-40B4-BE49-F238E27FC236}">
                <a16:creationId xmlns:a16="http://schemas.microsoft.com/office/drawing/2014/main" id="{9AED076D-476B-42BA-8795-14FE6C1E6974}"/>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3625551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1EA599B4-6AB2-4190-82B5-7667EE1E922A}"/>
              </a:ext>
            </a:extLst>
          </p:cNvPr>
          <p:cNvSpPr>
            <a:spLocks noGrp="1"/>
          </p:cNvSpPr>
          <p:nvPr>
            <p:ph type="dt" sz="half" idx="10"/>
          </p:nvPr>
        </p:nvSpPr>
        <p:spPr/>
        <p:txBody>
          <a:bodyPr rtlCol="0"/>
          <a:lstStyle/>
          <a:p>
            <a:pPr rtl="0"/>
            <a:fld id="{9713B84F-F510-4A6A-83E4-3731FCBA9972}" type="datetime1">
              <a:rPr lang="es-ES" noProof="0" smtClean="0"/>
              <a:t>10/05/2023</a:t>
            </a:fld>
            <a:endParaRPr lang="es-ES" noProof="0" dirty="0"/>
          </a:p>
        </p:txBody>
      </p:sp>
      <p:sp>
        <p:nvSpPr>
          <p:cNvPr id="3" name="Marcador de pie de página 2">
            <a:extLst>
              <a:ext uri="{FF2B5EF4-FFF2-40B4-BE49-F238E27FC236}">
                <a16:creationId xmlns:a16="http://schemas.microsoft.com/office/drawing/2014/main" id="{1B8FBFB3-AD86-4E39-B8AE-B4EC14528156}"/>
              </a:ext>
            </a:extLst>
          </p:cNvPr>
          <p:cNvSpPr>
            <a:spLocks noGrp="1"/>
          </p:cNvSpPr>
          <p:nvPr>
            <p:ph type="ftr" sz="quarter" idx="11"/>
          </p:nvPr>
        </p:nvSpPr>
        <p:spPr/>
        <p:txBody>
          <a:bodyPr rtlCol="0"/>
          <a:lstStyle/>
          <a:p>
            <a:pPr rtl="0"/>
            <a:endParaRPr lang="es-ES" noProof="0" dirty="0"/>
          </a:p>
        </p:txBody>
      </p:sp>
      <p:sp>
        <p:nvSpPr>
          <p:cNvPr id="4" name="Marcador de número de diapositiva 3">
            <a:extLst>
              <a:ext uri="{FF2B5EF4-FFF2-40B4-BE49-F238E27FC236}">
                <a16:creationId xmlns:a16="http://schemas.microsoft.com/office/drawing/2014/main" id="{B9A4AF55-C114-4B60-9A20-56B00A11B3BF}"/>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3058200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0883DA1-5CB8-405D-9613-8A9B7BC5664C}"/>
              </a:ext>
            </a:extLst>
          </p:cNvPr>
          <p:cNvSpPr>
            <a:spLocks noGrp="1"/>
          </p:cNvSpPr>
          <p:nvPr>
            <p:ph type="title"/>
          </p:nvPr>
        </p:nvSpPr>
        <p:spPr>
          <a:xfrm>
            <a:off x="839788" y="457200"/>
            <a:ext cx="3932237" cy="1600200"/>
          </a:xfrm>
        </p:spPr>
        <p:txBody>
          <a:bodyPr rtlCol="0" anchor="b"/>
          <a:lstStyle>
            <a:lvl1pPr>
              <a:defRPr sz="3200"/>
            </a:lvl1pPr>
          </a:lstStyle>
          <a:p>
            <a:pPr rtl="0"/>
            <a:r>
              <a:rPr lang="es-ES" noProof="0" smtClean="0"/>
              <a:t>Haga clic para modificar el estilo de título del patrón</a:t>
            </a:r>
            <a:endParaRPr lang="es-ES" noProof="0" dirty="0"/>
          </a:p>
        </p:txBody>
      </p:sp>
      <p:sp>
        <p:nvSpPr>
          <p:cNvPr id="3" name="Marcador de posición de contenido 2">
            <a:extLst>
              <a:ext uri="{FF2B5EF4-FFF2-40B4-BE49-F238E27FC236}">
                <a16:creationId xmlns:a16="http://schemas.microsoft.com/office/drawing/2014/main" id="{9842BB15-A24D-42E9-9CAE-BB827226301E}"/>
              </a:ext>
            </a:extLst>
          </p:cNvPr>
          <p:cNvSpPr>
            <a:spLocks noGrp="1"/>
          </p:cNvSpPr>
          <p:nvPr>
            <p:ph idx="1"/>
          </p:nvPr>
        </p:nvSpPr>
        <p:spPr>
          <a:xfrm>
            <a:off x="5183188" y="987425"/>
            <a:ext cx="6172200" cy="4873625"/>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es-ES" noProof="0" smtClean="0"/>
              <a:t>Editar el estilo de texto del patrón</a:t>
            </a:r>
          </a:p>
          <a:p>
            <a:pPr lvl="1" rtl="0"/>
            <a:r>
              <a:rPr lang="es-ES" noProof="0" smtClean="0"/>
              <a:t>Segundo nivel</a:t>
            </a:r>
          </a:p>
          <a:p>
            <a:pPr lvl="2" rtl="0"/>
            <a:r>
              <a:rPr lang="es-ES" noProof="0" smtClean="0"/>
              <a:t>Tercer nivel</a:t>
            </a:r>
          </a:p>
          <a:p>
            <a:pPr lvl="3" rtl="0"/>
            <a:r>
              <a:rPr lang="es-ES" noProof="0" smtClean="0"/>
              <a:t>Cuarto nivel</a:t>
            </a:r>
          </a:p>
          <a:p>
            <a:pPr lvl="4" rtl="0"/>
            <a:r>
              <a:rPr lang="es-ES" noProof="0" smtClean="0"/>
              <a:t>Quinto nivel</a:t>
            </a:r>
            <a:endParaRPr lang="es-ES" noProof="0" dirty="0"/>
          </a:p>
        </p:txBody>
      </p:sp>
      <p:sp>
        <p:nvSpPr>
          <p:cNvPr id="4" name="Marcador de posición de texto 3">
            <a:extLst>
              <a:ext uri="{FF2B5EF4-FFF2-40B4-BE49-F238E27FC236}">
                <a16:creationId xmlns:a16="http://schemas.microsoft.com/office/drawing/2014/main" id="{78F0849D-D3C3-462A-9751-4EAB0B9145E4}"/>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smtClean="0"/>
              <a:t>Editar el estilo de texto del patrón</a:t>
            </a:r>
          </a:p>
        </p:txBody>
      </p:sp>
      <p:sp>
        <p:nvSpPr>
          <p:cNvPr id="5" name="Marcador de fecha 4">
            <a:extLst>
              <a:ext uri="{FF2B5EF4-FFF2-40B4-BE49-F238E27FC236}">
                <a16:creationId xmlns:a16="http://schemas.microsoft.com/office/drawing/2014/main" id="{F180DD20-7A20-4574-98A4-427795876739}"/>
              </a:ext>
            </a:extLst>
          </p:cNvPr>
          <p:cNvSpPr>
            <a:spLocks noGrp="1"/>
          </p:cNvSpPr>
          <p:nvPr>
            <p:ph type="dt" sz="half" idx="10"/>
          </p:nvPr>
        </p:nvSpPr>
        <p:spPr/>
        <p:txBody>
          <a:bodyPr rtlCol="0"/>
          <a:lstStyle/>
          <a:p>
            <a:pPr rtl="0"/>
            <a:fld id="{B413D684-A939-43AF-87DA-DE75AAA6C3E7}" type="datetime1">
              <a:rPr lang="es-ES" noProof="0" smtClean="0"/>
              <a:t>10/05/2023</a:t>
            </a:fld>
            <a:endParaRPr lang="es-ES" noProof="0" dirty="0"/>
          </a:p>
        </p:txBody>
      </p:sp>
      <p:sp>
        <p:nvSpPr>
          <p:cNvPr id="6" name="Marcador de pie de página 5">
            <a:extLst>
              <a:ext uri="{FF2B5EF4-FFF2-40B4-BE49-F238E27FC236}">
                <a16:creationId xmlns:a16="http://schemas.microsoft.com/office/drawing/2014/main" id="{54D0ED2B-71C4-421A-9DB0-676E00C10BDC}"/>
              </a:ext>
            </a:extLst>
          </p:cNvPr>
          <p:cNvSpPr>
            <a:spLocks noGrp="1"/>
          </p:cNvSpPr>
          <p:nvPr>
            <p:ph type="ftr" sz="quarter" idx="11"/>
          </p:nvPr>
        </p:nvSpPr>
        <p:spPr/>
        <p:txBody>
          <a:bodyPr rtlCol="0"/>
          <a:lstStyle/>
          <a:p>
            <a:pPr rtl="0"/>
            <a:endParaRPr lang="es-ES" noProof="0" dirty="0"/>
          </a:p>
        </p:txBody>
      </p:sp>
      <p:sp>
        <p:nvSpPr>
          <p:cNvPr id="7" name="Marcador de posición de número de diapositiva 6">
            <a:extLst>
              <a:ext uri="{FF2B5EF4-FFF2-40B4-BE49-F238E27FC236}">
                <a16:creationId xmlns:a16="http://schemas.microsoft.com/office/drawing/2014/main" id="{78C4572A-ADFC-4C53-BCA2-42BDF693BC4D}"/>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32309509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8F5C67-EEEC-4AB0-9653-0F80D6B10941}"/>
              </a:ext>
            </a:extLst>
          </p:cNvPr>
          <p:cNvSpPr>
            <a:spLocks noGrp="1"/>
          </p:cNvSpPr>
          <p:nvPr>
            <p:ph type="title"/>
          </p:nvPr>
        </p:nvSpPr>
        <p:spPr>
          <a:xfrm>
            <a:off x="839788" y="457200"/>
            <a:ext cx="3932237" cy="1600200"/>
          </a:xfrm>
        </p:spPr>
        <p:txBody>
          <a:bodyPr rtlCol="0" anchor="b"/>
          <a:lstStyle>
            <a:lvl1pPr>
              <a:defRPr sz="3200"/>
            </a:lvl1pPr>
          </a:lstStyle>
          <a:p>
            <a:pPr rtl="0"/>
            <a:r>
              <a:rPr lang="es-ES" noProof="0" smtClean="0"/>
              <a:t>Haga clic para modificar el estilo de título del patrón</a:t>
            </a:r>
            <a:endParaRPr lang="es-ES" noProof="0" dirty="0"/>
          </a:p>
        </p:txBody>
      </p:sp>
      <p:sp>
        <p:nvSpPr>
          <p:cNvPr id="3" name="Marcador de posición de imagen 2">
            <a:extLst>
              <a:ext uri="{FF2B5EF4-FFF2-40B4-BE49-F238E27FC236}">
                <a16:creationId xmlns:a16="http://schemas.microsoft.com/office/drawing/2014/main" id="{1DD50D6D-5277-4324-AF23-5FAF007834EB}"/>
              </a:ext>
            </a:extLst>
          </p:cNvPr>
          <p:cNvSpPr>
            <a:spLocks noGrp="1"/>
          </p:cNvSpPr>
          <p:nvPr>
            <p:ph type="pic" idx="1"/>
          </p:nvPr>
        </p:nvSpPr>
        <p:spPr>
          <a:xfrm>
            <a:off x="5183188" y="987425"/>
            <a:ext cx="6172200" cy="4873625"/>
          </a:xfrm>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ES" noProof="0" smtClean="0"/>
              <a:t>Haga clic en el icono para agregar una imagen</a:t>
            </a:r>
            <a:endParaRPr lang="es-ES" noProof="0" dirty="0"/>
          </a:p>
        </p:txBody>
      </p:sp>
      <p:sp>
        <p:nvSpPr>
          <p:cNvPr id="4" name="Marcador de posición de texto 3">
            <a:extLst>
              <a:ext uri="{FF2B5EF4-FFF2-40B4-BE49-F238E27FC236}">
                <a16:creationId xmlns:a16="http://schemas.microsoft.com/office/drawing/2014/main" id="{75275657-2BF9-4761-96B6-50EE3CFCFAD0}"/>
              </a:ext>
            </a:extLst>
          </p:cNvPr>
          <p:cNvSpPr>
            <a:spLocks noGrp="1"/>
          </p:cNvSpPr>
          <p:nvPr>
            <p:ph type="body" sz="half" idx="2"/>
          </p:nvPr>
        </p:nvSpPr>
        <p:spPr>
          <a:xfrm>
            <a:off x="839788" y="2057400"/>
            <a:ext cx="3932237" cy="3811588"/>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ES" noProof="0" smtClean="0"/>
              <a:t>Editar el estilo de texto del patrón</a:t>
            </a:r>
          </a:p>
        </p:txBody>
      </p:sp>
      <p:sp>
        <p:nvSpPr>
          <p:cNvPr id="5" name="Marcador de fecha 4">
            <a:extLst>
              <a:ext uri="{FF2B5EF4-FFF2-40B4-BE49-F238E27FC236}">
                <a16:creationId xmlns:a16="http://schemas.microsoft.com/office/drawing/2014/main" id="{5C3C3F7B-A4C8-4F9D-8165-BC5186EA0929}"/>
              </a:ext>
            </a:extLst>
          </p:cNvPr>
          <p:cNvSpPr>
            <a:spLocks noGrp="1"/>
          </p:cNvSpPr>
          <p:nvPr>
            <p:ph type="dt" sz="half" idx="10"/>
          </p:nvPr>
        </p:nvSpPr>
        <p:spPr/>
        <p:txBody>
          <a:bodyPr rtlCol="0"/>
          <a:lstStyle/>
          <a:p>
            <a:pPr rtl="0"/>
            <a:fld id="{A81769A3-87E8-43BF-B421-F06378D84A84}" type="datetime1">
              <a:rPr lang="es-ES" noProof="0" smtClean="0"/>
              <a:t>10/05/2023</a:t>
            </a:fld>
            <a:endParaRPr lang="es-ES" noProof="0" dirty="0"/>
          </a:p>
        </p:txBody>
      </p:sp>
      <p:sp>
        <p:nvSpPr>
          <p:cNvPr id="6" name="Marcador de pie de página 5">
            <a:extLst>
              <a:ext uri="{FF2B5EF4-FFF2-40B4-BE49-F238E27FC236}">
                <a16:creationId xmlns:a16="http://schemas.microsoft.com/office/drawing/2014/main" id="{DE696EA5-2FA2-464D-982F-C53E6426A843}"/>
              </a:ext>
            </a:extLst>
          </p:cNvPr>
          <p:cNvSpPr>
            <a:spLocks noGrp="1"/>
          </p:cNvSpPr>
          <p:nvPr>
            <p:ph type="ftr" sz="quarter" idx="11"/>
          </p:nvPr>
        </p:nvSpPr>
        <p:spPr/>
        <p:txBody>
          <a:bodyPr rtlCol="0"/>
          <a:lstStyle/>
          <a:p>
            <a:pPr rtl="0"/>
            <a:endParaRPr lang="es-ES" noProof="0" dirty="0"/>
          </a:p>
        </p:txBody>
      </p:sp>
      <p:sp>
        <p:nvSpPr>
          <p:cNvPr id="7" name="Marcador de posición de número de diapositiva 6">
            <a:extLst>
              <a:ext uri="{FF2B5EF4-FFF2-40B4-BE49-F238E27FC236}">
                <a16:creationId xmlns:a16="http://schemas.microsoft.com/office/drawing/2014/main" id="{8911B398-191B-4AB1-86ED-00D0046EACF5}"/>
              </a:ext>
            </a:extLst>
          </p:cNvPr>
          <p:cNvSpPr>
            <a:spLocks noGrp="1"/>
          </p:cNvSpPr>
          <p:nvPr>
            <p:ph type="sldNum" sz="quarter" idx="12"/>
          </p:nvPr>
        </p:nvSpPr>
        <p:spPr/>
        <p:txBody>
          <a:bodyPr rtlCol="0"/>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1586601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título 1">
            <a:extLst>
              <a:ext uri="{FF2B5EF4-FFF2-40B4-BE49-F238E27FC236}">
                <a16:creationId xmlns:a16="http://schemas.microsoft.com/office/drawing/2014/main" id="{7B3445CA-54C1-4DDE-A216-DD2414E3F59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pPr rtl="0"/>
            <a:r>
              <a:rPr lang="es-ES" noProof="0" dirty="0"/>
              <a:t>Haga clic para modificar el estilo de título del patrón</a:t>
            </a:r>
          </a:p>
        </p:txBody>
      </p:sp>
      <p:sp>
        <p:nvSpPr>
          <p:cNvPr id="3" name="Marcador de posición de texto 2">
            <a:extLst>
              <a:ext uri="{FF2B5EF4-FFF2-40B4-BE49-F238E27FC236}">
                <a16:creationId xmlns:a16="http://schemas.microsoft.com/office/drawing/2014/main" id="{0306395A-6879-4E93-B24E-067F88AC1D6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rtl="0"/>
            <a:r>
              <a:rPr lang="es-ES" noProof="0" dirty="0"/>
              <a:t>Editar estilos de texto del patrón</a:t>
            </a:r>
          </a:p>
          <a:p>
            <a:pPr lvl="1" rtl="0"/>
            <a:r>
              <a:rPr lang="es-ES" noProof="0" dirty="0"/>
              <a:t>Segundo nivel</a:t>
            </a:r>
          </a:p>
          <a:p>
            <a:pPr lvl="2" rtl="0"/>
            <a:r>
              <a:rPr lang="es-ES" noProof="0" dirty="0"/>
              <a:t>Tercer nivel</a:t>
            </a:r>
          </a:p>
          <a:p>
            <a:pPr lvl="3" rtl="0"/>
            <a:r>
              <a:rPr lang="es-ES" noProof="0" dirty="0"/>
              <a:t>Cuarto nivel</a:t>
            </a:r>
          </a:p>
          <a:p>
            <a:pPr lvl="4" rtl="0"/>
            <a:r>
              <a:rPr lang="es-ES" noProof="0" dirty="0"/>
              <a:t>Quinto nivel</a:t>
            </a:r>
          </a:p>
        </p:txBody>
      </p:sp>
      <p:sp>
        <p:nvSpPr>
          <p:cNvPr id="4" name="Marcador de fecha 3">
            <a:extLst>
              <a:ext uri="{FF2B5EF4-FFF2-40B4-BE49-F238E27FC236}">
                <a16:creationId xmlns:a16="http://schemas.microsoft.com/office/drawing/2014/main" id="{9450FF5B-A6A6-4F0F-AA5D-3F0F69A43A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rtl="0"/>
            <a:fld id="{A391CBFF-97A1-49ED-83E9-FDA97DDB726E}" type="datetime1">
              <a:rPr lang="es-ES" noProof="0" smtClean="0"/>
              <a:t>10/05/2023</a:t>
            </a:fld>
            <a:endParaRPr lang="es-ES" noProof="0" dirty="0"/>
          </a:p>
        </p:txBody>
      </p:sp>
      <p:sp>
        <p:nvSpPr>
          <p:cNvPr id="5" name="Marcador de pie de página 4">
            <a:extLst>
              <a:ext uri="{FF2B5EF4-FFF2-40B4-BE49-F238E27FC236}">
                <a16:creationId xmlns:a16="http://schemas.microsoft.com/office/drawing/2014/main" id="{FA798FAA-76CC-42EF-8BE0-466A41BBAB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rtl="0"/>
            <a:endParaRPr lang="es-ES" noProof="0" dirty="0"/>
          </a:p>
        </p:txBody>
      </p:sp>
      <p:sp>
        <p:nvSpPr>
          <p:cNvPr id="6" name="Marcador de posición de número de diapositiva 5">
            <a:extLst>
              <a:ext uri="{FF2B5EF4-FFF2-40B4-BE49-F238E27FC236}">
                <a16:creationId xmlns:a16="http://schemas.microsoft.com/office/drawing/2014/main" id="{5149FF02-6890-4E10-B958-1097AD32C6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rtl="0"/>
            <a:fld id="{06FEDF93-2BFD-41CA-ABC7-B039102F3792}" type="slidenum">
              <a:rPr lang="es-ES" noProof="0" smtClean="0"/>
              <a:t>‹Nº›</a:t>
            </a:fld>
            <a:endParaRPr lang="es-ES" noProof="0" dirty="0"/>
          </a:p>
        </p:txBody>
      </p:sp>
    </p:spTree>
    <p:extLst>
      <p:ext uri="{BB962C8B-B14F-4D97-AF65-F5344CB8AC3E}">
        <p14:creationId xmlns:p14="http://schemas.microsoft.com/office/powerpoint/2010/main" val="2603789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24slides.com/?utm_campaign=mp&amp;utm_medium=ppt&amp;utm_source=pptlink&amp;utm_content=&amp;utm_term=" TargetMode="External"/><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300AEF-1595-4419-801B-6E36A33BB8CF}"/>
              </a:ext>
            </a:extLst>
          </p:cNvPr>
          <p:cNvSpPr>
            <a:spLocks noGrp="1"/>
          </p:cNvSpPr>
          <p:nvPr>
            <p:ph type="ctrTitle"/>
          </p:nvPr>
        </p:nvSpPr>
        <p:spPr>
          <a:xfrm>
            <a:off x="1524000" y="4376036"/>
            <a:ext cx="9144000" cy="1661993"/>
          </a:xfrm>
        </p:spPr>
        <p:txBody>
          <a:bodyPr lIns="0" tIns="0" rIns="0" bIns="0" rtlCol="0" anchor="t">
            <a:spAutoFit/>
          </a:bodyPr>
          <a:lstStyle/>
          <a:p>
            <a:pPr rtl="0"/>
            <a:r>
              <a:rPr lang="es-ES" b="1" dirty="0" smtClean="0">
                <a:solidFill>
                  <a:schemeClr val="bg1"/>
                </a:solidFill>
              </a:rPr>
              <a:t>Diseño de investigación  Comparada</a:t>
            </a:r>
            <a:endParaRPr lang="es-ES" dirty="0">
              <a:solidFill>
                <a:schemeClr val="accent4"/>
              </a:solidFill>
            </a:endParaRPr>
          </a:p>
        </p:txBody>
      </p:sp>
      <p:sp>
        <p:nvSpPr>
          <p:cNvPr id="4" name="Rombo 3">
            <a:extLst>
              <a:ext uri="{FF2B5EF4-FFF2-40B4-BE49-F238E27FC236}">
                <a16:creationId xmlns:a16="http://schemas.microsoft.com/office/drawing/2014/main" id="{1C59176D-59A8-4C02-B448-EE01232FB3E7}"/>
              </a:ext>
              <a:ext uri="{C183D7F6-B498-43B3-948B-1728B52AA6E4}">
                <adec:decorative xmlns="" xmlns:adec="http://schemas.microsoft.com/office/drawing/2017/decorative" val="1"/>
              </a:ext>
            </a:extLst>
          </p:cNvPr>
          <p:cNvSpPr/>
          <p:nvPr/>
        </p:nvSpPr>
        <p:spPr>
          <a:xfrm>
            <a:off x="4792319" y="-608242"/>
            <a:ext cx="2607364" cy="2607364"/>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5" name="Rombo 4">
            <a:extLst>
              <a:ext uri="{FF2B5EF4-FFF2-40B4-BE49-F238E27FC236}">
                <a16:creationId xmlns:a16="http://schemas.microsoft.com/office/drawing/2014/main" id="{A50B1817-3C7F-41BC-8557-7A00C928EE16}"/>
              </a:ext>
              <a:ext uri="{C183D7F6-B498-43B3-948B-1728B52AA6E4}">
                <adec:decorative xmlns="" xmlns:adec="http://schemas.microsoft.com/office/drawing/2017/decorative" val="1"/>
              </a:ext>
            </a:extLst>
          </p:cNvPr>
          <p:cNvSpPr/>
          <p:nvPr/>
        </p:nvSpPr>
        <p:spPr>
          <a:xfrm>
            <a:off x="4325258" y="-1770743"/>
            <a:ext cx="3541486" cy="3541486"/>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grpSp>
        <p:nvGrpSpPr>
          <p:cNvPr id="7" name="Grupo 6" descr="Icono de gráfico. ">
            <a:extLst>
              <a:ext uri="{FF2B5EF4-FFF2-40B4-BE49-F238E27FC236}">
                <a16:creationId xmlns:a16="http://schemas.microsoft.com/office/drawing/2014/main" id="{B95DF07A-CE7E-4D89-9AA0-25F4FFF3B9C7}"/>
              </a:ext>
            </a:extLst>
          </p:cNvPr>
          <p:cNvGrpSpPr/>
          <p:nvPr/>
        </p:nvGrpSpPr>
        <p:grpSpPr>
          <a:xfrm>
            <a:off x="5851021" y="3724968"/>
            <a:ext cx="489958" cy="492680"/>
            <a:chOff x="2025650" y="4786313"/>
            <a:chExt cx="285750" cy="287338"/>
          </a:xfrm>
          <a:solidFill>
            <a:schemeClr val="bg1"/>
          </a:solidFill>
        </p:grpSpPr>
        <p:sp>
          <p:nvSpPr>
            <p:cNvPr id="8" name="Forma libre 565">
              <a:extLst>
                <a:ext uri="{FF2B5EF4-FFF2-40B4-BE49-F238E27FC236}">
                  <a16:creationId xmlns:a16="http://schemas.microsoft.com/office/drawing/2014/main" id="{548FC78B-EF83-4185-A63D-1A5A85640B62}"/>
                </a:ext>
              </a:extLst>
            </p:cNvPr>
            <p:cNvSpPr>
              <a:spLocks noEditPoints="1"/>
            </p:cNvSpPr>
            <p:nvPr/>
          </p:nvSpPr>
          <p:spPr bwMode="auto">
            <a:xfrm>
              <a:off x="2025650" y="4786313"/>
              <a:ext cx="285750" cy="287338"/>
            </a:xfrm>
            <a:custGeom>
              <a:avLst/>
              <a:gdLst>
                <a:gd name="T0" fmla="*/ 812 w 903"/>
                <a:gd name="T1" fmla="*/ 500 h 903"/>
                <a:gd name="T2" fmla="*/ 810 w 903"/>
                <a:gd name="T3" fmla="*/ 505 h 903"/>
                <a:gd name="T4" fmla="*/ 806 w 903"/>
                <a:gd name="T5" fmla="*/ 509 h 903"/>
                <a:gd name="T6" fmla="*/ 800 w 903"/>
                <a:gd name="T7" fmla="*/ 511 h 903"/>
                <a:gd name="T8" fmla="*/ 105 w 903"/>
                <a:gd name="T9" fmla="*/ 511 h 903"/>
                <a:gd name="T10" fmla="*/ 99 w 903"/>
                <a:gd name="T11" fmla="*/ 510 h 903"/>
                <a:gd name="T12" fmla="*/ 95 w 903"/>
                <a:gd name="T13" fmla="*/ 507 h 903"/>
                <a:gd name="T14" fmla="*/ 92 w 903"/>
                <a:gd name="T15" fmla="*/ 502 h 903"/>
                <a:gd name="T16" fmla="*/ 90 w 903"/>
                <a:gd name="T17" fmla="*/ 496 h 903"/>
                <a:gd name="T18" fmla="*/ 90 w 903"/>
                <a:gd name="T19" fmla="*/ 105 h 903"/>
                <a:gd name="T20" fmla="*/ 92 w 903"/>
                <a:gd name="T21" fmla="*/ 100 h 903"/>
                <a:gd name="T22" fmla="*/ 95 w 903"/>
                <a:gd name="T23" fmla="*/ 94 h 903"/>
                <a:gd name="T24" fmla="*/ 99 w 903"/>
                <a:gd name="T25" fmla="*/ 91 h 903"/>
                <a:gd name="T26" fmla="*/ 105 w 903"/>
                <a:gd name="T27" fmla="*/ 90 h 903"/>
                <a:gd name="T28" fmla="*/ 800 w 903"/>
                <a:gd name="T29" fmla="*/ 90 h 903"/>
                <a:gd name="T30" fmla="*/ 806 w 903"/>
                <a:gd name="T31" fmla="*/ 92 h 903"/>
                <a:gd name="T32" fmla="*/ 810 w 903"/>
                <a:gd name="T33" fmla="*/ 96 h 903"/>
                <a:gd name="T34" fmla="*/ 812 w 903"/>
                <a:gd name="T35" fmla="*/ 102 h 903"/>
                <a:gd name="T36" fmla="*/ 813 w 903"/>
                <a:gd name="T37" fmla="*/ 496 h 903"/>
                <a:gd name="T38" fmla="*/ 15 w 903"/>
                <a:gd name="T39" fmla="*/ 0 h 903"/>
                <a:gd name="T40" fmla="*/ 9 w 903"/>
                <a:gd name="T41" fmla="*/ 1 h 903"/>
                <a:gd name="T42" fmla="*/ 5 w 903"/>
                <a:gd name="T43" fmla="*/ 4 h 903"/>
                <a:gd name="T44" fmla="*/ 1 w 903"/>
                <a:gd name="T45" fmla="*/ 8 h 903"/>
                <a:gd name="T46" fmla="*/ 0 w 903"/>
                <a:gd name="T47" fmla="*/ 15 h 903"/>
                <a:gd name="T48" fmla="*/ 0 w 903"/>
                <a:gd name="T49" fmla="*/ 590 h 903"/>
                <a:gd name="T50" fmla="*/ 2 w 903"/>
                <a:gd name="T51" fmla="*/ 595 h 903"/>
                <a:gd name="T52" fmla="*/ 7 w 903"/>
                <a:gd name="T53" fmla="*/ 599 h 903"/>
                <a:gd name="T54" fmla="*/ 12 w 903"/>
                <a:gd name="T55" fmla="*/ 602 h 903"/>
                <a:gd name="T56" fmla="*/ 437 w 903"/>
                <a:gd name="T57" fmla="*/ 602 h 903"/>
                <a:gd name="T58" fmla="*/ 260 w 903"/>
                <a:gd name="T59" fmla="*/ 877 h 903"/>
                <a:gd name="T60" fmla="*/ 257 w 903"/>
                <a:gd name="T61" fmla="*/ 883 h 903"/>
                <a:gd name="T62" fmla="*/ 256 w 903"/>
                <a:gd name="T63" fmla="*/ 888 h 903"/>
                <a:gd name="T64" fmla="*/ 257 w 903"/>
                <a:gd name="T65" fmla="*/ 893 h 903"/>
                <a:gd name="T66" fmla="*/ 260 w 903"/>
                <a:gd name="T67" fmla="*/ 899 h 903"/>
                <a:gd name="T68" fmla="*/ 265 w 903"/>
                <a:gd name="T69" fmla="*/ 902 h 903"/>
                <a:gd name="T70" fmla="*/ 271 w 903"/>
                <a:gd name="T71" fmla="*/ 903 h 903"/>
                <a:gd name="T72" fmla="*/ 277 w 903"/>
                <a:gd name="T73" fmla="*/ 902 h 903"/>
                <a:gd name="T74" fmla="*/ 281 w 903"/>
                <a:gd name="T75" fmla="*/ 899 h 903"/>
                <a:gd name="T76" fmla="*/ 621 w 903"/>
                <a:gd name="T77" fmla="*/ 899 h 903"/>
                <a:gd name="T78" fmla="*/ 627 w 903"/>
                <a:gd name="T79" fmla="*/ 902 h 903"/>
                <a:gd name="T80" fmla="*/ 632 w 903"/>
                <a:gd name="T81" fmla="*/ 903 h 903"/>
                <a:gd name="T82" fmla="*/ 637 w 903"/>
                <a:gd name="T83" fmla="*/ 902 h 903"/>
                <a:gd name="T84" fmla="*/ 643 w 903"/>
                <a:gd name="T85" fmla="*/ 899 h 903"/>
                <a:gd name="T86" fmla="*/ 646 w 903"/>
                <a:gd name="T87" fmla="*/ 893 h 903"/>
                <a:gd name="T88" fmla="*/ 647 w 903"/>
                <a:gd name="T89" fmla="*/ 888 h 903"/>
                <a:gd name="T90" fmla="*/ 646 w 903"/>
                <a:gd name="T91" fmla="*/ 883 h 903"/>
                <a:gd name="T92" fmla="*/ 643 w 903"/>
                <a:gd name="T93" fmla="*/ 877 h 903"/>
                <a:gd name="T94" fmla="*/ 467 w 903"/>
                <a:gd name="T95" fmla="*/ 602 h 903"/>
                <a:gd name="T96" fmla="*/ 892 w 903"/>
                <a:gd name="T97" fmla="*/ 602 h 903"/>
                <a:gd name="T98" fmla="*/ 897 w 903"/>
                <a:gd name="T99" fmla="*/ 599 h 903"/>
                <a:gd name="T100" fmla="*/ 900 w 903"/>
                <a:gd name="T101" fmla="*/ 595 h 903"/>
                <a:gd name="T102" fmla="*/ 902 w 903"/>
                <a:gd name="T103" fmla="*/ 590 h 903"/>
                <a:gd name="T104" fmla="*/ 903 w 903"/>
                <a:gd name="T105" fmla="*/ 15 h 903"/>
                <a:gd name="T106" fmla="*/ 902 w 903"/>
                <a:gd name="T107" fmla="*/ 8 h 903"/>
                <a:gd name="T108" fmla="*/ 899 w 903"/>
                <a:gd name="T109" fmla="*/ 4 h 903"/>
                <a:gd name="T110" fmla="*/ 894 w 903"/>
                <a:gd name="T111" fmla="*/ 1 h 903"/>
                <a:gd name="T112" fmla="*/ 888 w 903"/>
                <a:gd name="T11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3" h="903">
                  <a:moveTo>
                    <a:pt x="813" y="496"/>
                  </a:moveTo>
                  <a:lnTo>
                    <a:pt x="812" y="500"/>
                  </a:lnTo>
                  <a:lnTo>
                    <a:pt x="811" y="502"/>
                  </a:lnTo>
                  <a:lnTo>
                    <a:pt x="810" y="505"/>
                  </a:lnTo>
                  <a:lnTo>
                    <a:pt x="808" y="507"/>
                  </a:lnTo>
                  <a:lnTo>
                    <a:pt x="806" y="509"/>
                  </a:lnTo>
                  <a:lnTo>
                    <a:pt x="804" y="510"/>
                  </a:lnTo>
                  <a:lnTo>
                    <a:pt x="800" y="511"/>
                  </a:lnTo>
                  <a:lnTo>
                    <a:pt x="797" y="511"/>
                  </a:lnTo>
                  <a:lnTo>
                    <a:pt x="105" y="511"/>
                  </a:lnTo>
                  <a:lnTo>
                    <a:pt x="102" y="511"/>
                  </a:lnTo>
                  <a:lnTo>
                    <a:pt x="99" y="510"/>
                  </a:lnTo>
                  <a:lnTo>
                    <a:pt x="97" y="509"/>
                  </a:lnTo>
                  <a:lnTo>
                    <a:pt x="95" y="507"/>
                  </a:lnTo>
                  <a:lnTo>
                    <a:pt x="93" y="505"/>
                  </a:lnTo>
                  <a:lnTo>
                    <a:pt x="92" y="502"/>
                  </a:lnTo>
                  <a:lnTo>
                    <a:pt x="90" y="500"/>
                  </a:lnTo>
                  <a:lnTo>
                    <a:pt x="90" y="496"/>
                  </a:lnTo>
                  <a:lnTo>
                    <a:pt x="90" y="316"/>
                  </a:lnTo>
                  <a:lnTo>
                    <a:pt x="90" y="105"/>
                  </a:lnTo>
                  <a:lnTo>
                    <a:pt x="90" y="102"/>
                  </a:lnTo>
                  <a:lnTo>
                    <a:pt x="92" y="100"/>
                  </a:lnTo>
                  <a:lnTo>
                    <a:pt x="93" y="96"/>
                  </a:lnTo>
                  <a:lnTo>
                    <a:pt x="95" y="94"/>
                  </a:lnTo>
                  <a:lnTo>
                    <a:pt x="97" y="92"/>
                  </a:lnTo>
                  <a:lnTo>
                    <a:pt x="99" y="91"/>
                  </a:lnTo>
                  <a:lnTo>
                    <a:pt x="102" y="90"/>
                  </a:lnTo>
                  <a:lnTo>
                    <a:pt x="105" y="90"/>
                  </a:lnTo>
                  <a:lnTo>
                    <a:pt x="798" y="90"/>
                  </a:lnTo>
                  <a:lnTo>
                    <a:pt x="800" y="90"/>
                  </a:lnTo>
                  <a:lnTo>
                    <a:pt x="804" y="91"/>
                  </a:lnTo>
                  <a:lnTo>
                    <a:pt x="806" y="92"/>
                  </a:lnTo>
                  <a:lnTo>
                    <a:pt x="808" y="94"/>
                  </a:lnTo>
                  <a:lnTo>
                    <a:pt x="810" y="96"/>
                  </a:lnTo>
                  <a:lnTo>
                    <a:pt x="811" y="100"/>
                  </a:lnTo>
                  <a:lnTo>
                    <a:pt x="812" y="102"/>
                  </a:lnTo>
                  <a:lnTo>
                    <a:pt x="813" y="105"/>
                  </a:lnTo>
                  <a:lnTo>
                    <a:pt x="813" y="496"/>
                  </a:lnTo>
                  <a:close/>
                  <a:moveTo>
                    <a:pt x="888" y="0"/>
                  </a:moveTo>
                  <a:lnTo>
                    <a:pt x="15" y="0"/>
                  </a:lnTo>
                  <a:lnTo>
                    <a:pt x="12" y="0"/>
                  </a:lnTo>
                  <a:lnTo>
                    <a:pt x="9" y="1"/>
                  </a:lnTo>
                  <a:lnTo>
                    <a:pt x="7" y="2"/>
                  </a:lnTo>
                  <a:lnTo>
                    <a:pt x="5" y="4"/>
                  </a:lnTo>
                  <a:lnTo>
                    <a:pt x="2" y="6"/>
                  </a:lnTo>
                  <a:lnTo>
                    <a:pt x="1" y="8"/>
                  </a:lnTo>
                  <a:lnTo>
                    <a:pt x="0" y="12"/>
                  </a:lnTo>
                  <a:lnTo>
                    <a:pt x="0" y="15"/>
                  </a:lnTo>
                  <a:lnTo>
                    <a:pt x="0" y="587"/>
                  </a:lnTo>
                  <a:lnTo>
                    <a:pt x="0" y="590"/>
                  </a:lnTo>
                  <a:lnTo>
                    <a:pt x="1" y="593"/>
                  </a:lnTo>
                  <a:lnTo>
                    <a:pt x="2" y="595"/>
                  </a:lnTo>
                  <a:lnTo>
                    <a:pt x="5" y="597"/>
                  </a:lnTo>
                  <a:lnTo>
                    <a:pt x="7" y="599"/>
                  </a:lnTo>
                  <a:lnTo>
                    <a:pt x="9" y="601"/>
                  </a:lnTo>
                  <a:lnTo>
                    <a:pt x="12" y="602"/>
                  </a:lnTo>
                  <a:lnTo>
                    <a:pt x="15" y="602"/>
                  </a:lnTo>
                  <a:lnTo>
                    <a:pt x="437" y="602"/>
                  </a:lnTo>
                  <a:lnTo>
                    <a:pt x="437" y="701"/>
                  </a:lnTo>
                  <a:lnTo>
                    <a:pt x="260" y="877"/>
                  </a:lnTo>
                  <a:lnTo>
                    <a:pt x="259" y="879"/>
                  </a:lnTo>
                  <a:lnTo>
                    <a:pt x="257" y="883"/>
                  </a:lnTo>
                  <a:lnTo>
                    <a:pt x="256" y="885"/>
                  </a:lnTo>
                  <a:lnTo>
                    <a:pt x="256" y="888"/>
                  </a:lnTo>
                  <a:lnTo>
                    <a:pt x="256" y="891"/>
                  </a:lnTo>
                  <a:lnTo>
                    <a:pt x="257" y="893"/>
                  </a:lnTo>
                  <a:lnTo>
                    <a:pt x="259" y="897"/>
                  </a:lnTo>
                  <a:lnTo>
                    <a:pt x="260" y="899"/>
                  </a:lnTo>
                  <a:lnTo>
                    <a:pt x="263" y="901"/>
                  </a:lnTo>
                  <a:lnTo>
                    <a:pt x="265" y="902"/>
                  </a:lnTo>
                  <a:lnTo>
                    <a:pt x="268" y="903"/>
                  </a:lnTo>
                  <a:lnTo>
                    <a:pt x="271" y="903"/>
                  </a:lnTo>
                  <a:lnTo>
                    <a:pt x="274" y="903"/>
                  </a:lnTo>
                  <a:lnTo>
                    <a:pt x="277" y="902"/>
                  </a:lnTo>
                  <a:lnTo>
                    <a:pt x="279" y="901"/>
                  </a:lnTo>
                  <a:lnTo>
                    <a:pt x="281" y="899"/>
                  </a:lnTo>
                  <a:lnTo>
                    <a:pt x="452" y="728"/>
                  </a:lnTo>
                  <a:lnTo>
                    <a:pt x="621" y="899"/>
                  </a:lnTo>
                  <a:lnTo>
                    <a:pt x="623" y="901"/>
                  </a:lnTo>
                  <a:lnTo>
                    <a:pt x="627" y="902"/>
                  </a:lnTo>
                  <a:lnTo>
                    <a:pt x="629" y="903"/>
                  </a:lnTo>
                  <a:lnTo>
                    <a:pt x="632" y="903"/>
                  </a:lnTo>
                  <a:lnTo>
                    <a:pt x="635" y="903"/>
                  </a:lnTo>
                  <a:lnTo>
                    <a:pt x="637" y="902"/>
                  </a:lnTo>
                  <a:lnTo>
                    <a:pt x="641" y="901"/>
                  </a:lnTo>
                  <a:lnTo>
                    <a:pt x="643" y="899"/>
                  </a:lnTo>
                  <a:lnTo>
                    <a:pt x="645" y="897"/>
                  </a:lnTo>
                  <a:lnTo>
                    <a:pt x="646" y="893"/>
                  </a:lnTo>
                  <a:lnTo>
                    <a:pt x="647" y="891"/>
                  </a:lnTo>
                  <a:lnTo>
                    <a:pt x="647" y="888"/>
                  </a:lnTo>
                  <a:lnTo>
                    <a:pt x="647" y="885"/>
                  </a:lnTo>
                  <a:lnTo>
                    <a:pt x="646" y="883"/>
                  </a:lnTo>
                  <a:lnTo>
                    <a:pt x="645" y="879"/>
                  </a:lnTo>
                  <a:lnTo>
                    <a:pt x="643" y="877"/>
                  </a:lnTo>
                  <a:lnTo>
                    <a:pt x="467" y="701"/>
                  </a:lnTo>
                  <a:lnTo>
                    <a:pt x="467" y="602"/>
                  </a:lnTo>
                  <a:lnTo>
                    <a:pt x="888" y="602"/>
                  </a:lnTo>
                  <a:lnTo>
                    <a:pt x="892" y="602"/>
                  </a:lnTo>
                  <a:lnTo>
                    <a:pt x="894" y="601"/>
                  </a:lnTo>
                  <a:lnTo>
                    <a:pt x="897" y="599"/>
                  </a:lnTo>
                  <a:lnTo>
                    <a:pt x="899" y="597"/>
                  </a:lnTo>
                  <a:lnTo>
                    <a:pt x="900" y="595"/>
                  </a:lnTo>
                  <a:lnTo>
                    <a:pt x="902" y="593"/>
                  </a:lnTo>
                  <a:lnTo>
                    <a:pt x="902" y="590"/>
                  </a:lnTo>
                  <a:lnTo>
                    <a:pt x="903" y="587"/>
                  </a:lnTo>
                  <a:lnTo>
                    <a:pt x="903" y="15"/>
                  </a:lnTo>
                  <a:lnTo>
                    <a:pt x="902" y="12"/>
                  </a:lnTo>
                  <a:lnTo>
                    <a:pt x="902" y="8"/>
                  </a:lnTo>
                  <a:lnTo>
                    <a:pt x="900" y="6"/>
                  </a:lnTo>
                  <a:lnTo>
                    <a:pt x="899" y="4"/>
                  </a:lnTo>
                  <a:lnTo>
                    <a:pt x="897" y="2"/>
                  </a:lnTo>
                  <a:lnTo>
                    <a:pt x="894" y="1"/>
                  </a:lnTo>
                  <a:lnTo>
                    <a:pt x="892" y="0"/>
                  </a:lnTo>
                  <a:lnTo>
                    <a:pt x="888"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9" name="Forma libre 566">
              <a:extLst>
                <a:ext uri="{FF2B5EF4-FFF2-40B4-BE49-F238E27FC236}">
                  <a16:creationId xmlns:a16="http://schemas.microsoft.com/office/drawing/2014/main" id="{B7B50F87-A3AA-4FB6-9692-24BF5512FC5B}"/>
                </a:ext>
              </a:extLst>
            </p:cNvPr>
            <p:cNvSpPr>
              <a:spLocks/>
            </p:cNvSpPr>
            <p:nvPr/>
          </p:nvSpPr>
          <p:spPr bwMode="auto">
            <a:xfrm>
              <a:off x="2054225" y="4843463"/>
              <a:ext cx="200025" cy="73025"/>
            </a:xfrm>
            <a:custGeom>
              <a:avLst/>
              <a:gdLst>
                <a:gd name="T0" fmla="*/ 151 w 632"/>
                <a:gd name="T1" fmla="*/ 151 h 226"/>
                <a:gd name="T2" fmla="*/ 157 w 632"/>
                <a:gd name="T3" fmla="*/ 149 h 226"/>
                <a:gd name="T4" fmla="*/ 161 w 632"/>
                <a:gd name="T5" fmla="*/ 146 h 226"/>
                <a:gd name="T6" fmla="*/ 288 w 632"/>
                <a:gd name="T7" fmla="*/ 217 h 226"/>
                <a:gd name="T8" fmla="*/ 292 w 632"/>
                <a:gd name="T9" fmla="*/ 223 h 226"/>
                <a:gd name="T10" fmla="*/ 299 w 632"/>
                <a:gd name="T11" fmla="*/ 226 h 226"/>
                <a:gd name="T12" fmla="*/ 302 w 632"/>
                <a:gd name="T13" fmla="*/ 226 h 226"/>
                <a:gd name="T14" fmla="*/ 307 w 632"/>
                <a:gd name="T15" fmla="*/ 225 h 226"/>
                <a:gd name="T16" fmla="*/ 313 w 632"/>
                <a:gd name="T17" fmla="*/ 222 h 226"/>
                <a:gd name="T18" fmla="*/ 471 w 632"/>
                <a:gd name="T19" fmla="*/ 191 h 226"/>
                <a:gd name="T20" fmla="*/ 477 w 632"/>
                <a:gd name="T21" fmla="*/ 195 h 226"/>
                <a:gd name="T22" fmla="*/ 483 w 632"/>
                <a:gd name="T23" fmla="*/ 196 h 226"/>
                <a:gd name="T24" fmla="*/ 488 w 632"/>
                <a:gd name="T25" fmla="*/ 194 h 226"/>
                <a:gd name="T26" fmla="*/ 494 w 632"/>
                <a:gd name="T27" fmla="*/ 191 h 226"/>
                <a:gd name="T28" fmla="*/ 631 w 632"/>
                <a:gd name="T29" fmla="*/ 23 h 226"/>
                <a:gd name="T30" fmla="*/ 632 w 632"/>
                <a:gd name="T31" fmla="*/ 16 h 226"/>
                <a:gd name="T32" fmla="*/ 632 w 632"/>
                <a:gd name="T33" fmla="*/ 11 h 226"/>
                <a:gd name="T34" fmla="*/ 629 w 632"/>
                <a:gd name="T35" fmla="*/ 5 h 226"/>
                <a:gd name="T36" fmla="*/ 625 w 632"/>
                <a:gd name="T37" fmla="*/ 2 h 226"/>
                <a:gd name="T38" fmla="*/ 619 w 632"/>
                <a:gd name="T39" fmla="*/ 0 h 226"/>
                <a:gd name="T40" fmla="*/ 613 w 632"/>
                <a:gd name="T41" fmla="*/ 1 h 226"/>
                <a:gd name="T42" fmla="*/ 607 w 632"/>
                <a:gd name="T43" fmla="*/ 3 h 226"/>
                <a:gd name="T44" fmla="*/ 481 w 632"/>
                <a:gd name="T45" fmla="*/ 159 h 226"/>
                <a:gd name="T46" fmla="*/ 415 w 632"/>
                <a:gd name="T47" fmla="*/ 93 h 226"/>
                <a:gd name="T48" fmla="*/ 409 w 632"/>
                <a:gd name="T49" fmla="*/ 91 h 226"/>
                <a:gd name="T50" fmla="*/ 404 w 632"/>
                <a:gd name="T51" fmla="*/ 91 h 226"/>
                <a:gd name="T52" fmla="*/ 398 w 632"/>
                <a:gd name="T53" fmla="*/ 93 h 226"/>
                <a:gd name="T54" fmla="*/ 307 w 632"/>
                <a:gd name="T55" fmla="*/ 185 h 226"/>
                <a:gd name="T56" fmla="*/ 247 w 632"/>
                <a:gd name="T57" fmla="*/ 39 h 226"/>
                <a:gd name="T58" fmla="*/ 242 w 632"/>
                <a:gd name="T59" fmla="*/ 34 h 226"/>
                <a:gd name="T60" fmla="*/ 234 w 632"/>
                <a:gd name="T61" fmla="*/ 33 h 226"/>
                <a:gd name="T62" fmla="*/ 227 w 632"/>
                <a:gd name="T63" fmla="*/ 35 h 226"/>
                <a:gd name="T64" fmla="*/ 144 w 632"/>
                <a:gd name="T65" fmla="*/ 121 h 226"/>
                <a:gd name="T66" fmla="*/ 12 w 632"/>
                <a:gd name="T67" fmla="*/ 121 h 226"/>
                <a:gd name="T68" fmla="*/ 7 w 632"/>
                <a:gd name="T69" fmla="*/ 123 h 226"/>
                <a:gd name="T70" fmla="*/ 3 w 632"/>
                <a:gd name="T71" fmla="*/ 128 h 226"/>
                <a:gd name="T72" fmla="*/ 0 w 632"/>
                <a:gd name="T73" fmla="*/ 133 h 226"/>
                <a:gd name="T74" fmla="*/ 0 w 632"/>
                <a:gd name="T75" fmla="*/ 138 h 226"/>
                <a:gd name="T76" fmla="*/ 3 w 632"/>
                <a:gd name="T77" fmla="*/ 144 h 226"/>
                <a:gd name="T78" fmla="*/ 7 w 632"/>
                <a:gd name="T79" fmla="*/ 148 h 226"/>
                <a:gd name="T80" fmla="*/ 12 w 632"/>
                <a:gd name="T81" fmla="*/ 150 h 226"/>
                <a:gd name="T82" fmla="*/ 15 w 632"/>
                <a:gd name="T83" fmla="*/ 151 h 2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632" h="226">
                  <a:moveTo>
                    <a:pt x="15" y="151"/>
                  </a:moveTo>
                  <a:lnTo>
                    <a:pt x="151" y="151"/>
                  </a:lnTo>
                  <a:lnTo>
                    <a:pt x="154" y="150"/>
                  </a:lnTo>
                  <a:lnTo>
                    <a:pt x="157" y="149"/>
                  </a:lnTo>
                  <a:lnTo>
                    <a:pt x="159" y="148"/>
                  </a:lnTo>
                  <a:lnTo>
                    <a:pt x="161" y="146"/>
                  </a:lnTo>
                  <a:lnTo>
                    <a:pt x="230" y="75"/>
                  </a:lnTo>
                  <a:lnTo>
                    <a:pt x="288" y="217"/>
                  </a:lnTo>
                  <a:lnTo>
                    <a:pt x="289" y="220"/>
                  </a:lnTo>
                  <a:lnTo>
                    <a:pt x="292" y="223"/>
                  </a:lnTo>
                  <a:lnTo>
                    <a:pt x="294" y="224"/>
                  </a:lnTo>
                  <a:lnTo>
                    <a:pt x="299" y="226"/>
                  </a:lnTo>
                  <a:lnTo>
                    <a:pt x="300" y="226"/>
                  </a:lnTo>
                  <a:lnTo>
                    <a:pt x="302" y="226"/>
                  </a:lnTo>
                  <a:lnTo>
                    <a:pt x="304" y="226"/>
                  </a:lnTo>
                  <a:lnTo>
                    <a:pt x="307" y="225"/>
                  </a:lnTo>
                  <a:lnTo>
                    <a:pt x="309" y="223"/>
                  </a:lnTo>
                  <a:lnTo>
                    <a:pt x="313" y="222"/>
                  </a:lnTo>
                  <a:lnTo>
                    <a:pt x="407" y="127"/>
                  </a:lnTo>
                  <a:lnTo>
                    <a:pt x="471" y="191"/>
                  </a:lnTo>
                  <a:lnTo>
                    <a:pt x="473" y="193"/>
                  </a:lnTo>
                  <a:lnTo>
                    <a:pt x="477" y="195"/>
                  </a:lnTo>
                  <a:lnTo>
                    <a:pt x="480" y="196"/>
                  </a:lnTo>
                  <a:lnTo>
                    <a:pt x="483" y="196"/>
                  </a:lnTo>
                  <a:lnTo>
                    <a:pt x="486" y="195"/>
                  </a:lnTo>
                  <a:lnTo>
                    <a:pt x="488" y="194"/>
                  </a:lnTo>
                  <a:lnTo>
                    <a:pt x="492" y="193"/>
                  </a:lnTo>
                  <a:lnTo>
                    <a:pt x="494" y="191"/>
                  </a:lnTo>
                  <a:lnTo>
                    <a:pt x="629" y="25"/>
                  </a:lnTo>
                  <a:lnTo>
                    <a:pt x="631" y="23"/>
                  </a:lnTo>
                  <a:lnTo>
                    <a:pt x="632" y="19"/>
                  </a:lnTo>
                  <a:lnTo>
                    <a:pt x="632" y="16"/>
                  </a:lnTo>
                  <a:lnTo>
                    <a:pt x="632" y="14"/>
                  </a:lnTo>
                  <a:lnTo>
                    <a:pt x="632" y="11"/>
                  </a:lnTo>
                  <a:lnTo>
                    <a:pt x="631" y="9"/>
                  </a:lnTo>
                  <a:lnTo>
                    <a:pt x="629" y="5"/>
                  </a:lnTo>
                  <a:lnTo>
                    <a:pt x="627" y="3"/>
                  </a:lnTo>
                  <a:lnTo>
                    <a:pt x="625" y="2"/>
                  </a:lnTo>
                  <a:lnTo>
                    <a:pt x="621" y="1"/>
                  </a:lnTo>
                  <a:lnTo>
                    <a:pt x="619" y="0"/>
                  </a:lnTo>
                  <a:lnTo>
                    <a:pt x="616" y="0"/>
                  </a:lnTo>
                  <a:lnTo>
                    <a:pt x="613" y="1"/>
                  </a:lnTo>
                  <a:lnTo>
                    <a:pt x="611" y="2"/>
                  </a:lnTo>
                  <a:lnTo>
                    <a:pt x="607" y="3"/>
                  </a:lnTo>
                  <a:lnTo>
                    <a:pt x="605" y="5"/>
                  </a:lnTo>
                  <a:lnTo>
                    <a:pt x="481" y="159"/>
                  </a:lnTo>
                  <a:lnTo>
                    <a:pt x="418" y="95"/>
                  </a:lnTo>
                  <a:lnTo>
                    <a:pt x="415" y="93"/>
                  </a:lnTo>
                  <a:lnTo>
                    <a:pt x="412" y="91"/>
                  </a:lnTo>
                  <a:lnTo>
                    <a:pt x="409" y="91"/>
                  </a:lnTo>
                  <a:lnTo>
                    <a:pt x="407" y="90"/>
                  </a:lnTo>
                  <a:lnTo>
                    <a:pt x="404" y="91"/>
                  </a:lnTo>
                  <a:lnTo>
                    <a:pt x="400" y="91"/>
                  </a:lnTo>
                  <a:lnTo>
                    <a:pt x="398" y="93"/>
                  </a:lnTo>
                  <a:lnTo>
                    <a:pt x="396" y="95"/>
                  </a:lnTo>
                  <a:lnTo>
                    <a:pt x="307" y="185"/>
                  </a:lnTo>
                  <a:lnTo>
                    <a:pt x="249" y="42"/>
                  </a:lnTo>
                  <a:lnTo>
                    <a:pt x="247" y="39"/>
                  </a:lnTo>
                  <a:lnTo>
                    <a:pt x="244" y="36"/>
                  </a:lnTo>
                  <a:lnTo>
                    <a:pt x="242" y="34"/>
                  </a:lnTo>
                  <a:lnTo>
                    <a:pt x="237" y="33"/>
                  </a:lnTo>
                  <a:lnTo>
                    <a:pt x="234" y="33"/>
                  </a:lnTo>
                  <a:lnTo>
                    <a:pt x="230" y="33"/>
                  </a:lnTo>
                  <a:lnTo>
                    <a:pt x="227" y="35"/>
                  </a:lnTo>
                  <a:lnTo>
                    <a:pt x="224" y="38"/>
                  </a:lnTo>
                  <a:lnTo>
                    <a:pt x="144" y="121"/>
                  </a:lnTo>
                  <a:lnTo>
                    <a:pt x="15" y="121"/>
                  </a:lnTo>
                  <a:lnTo>
                    <a:pt x="12" y="121"/>
                  </a:lnTo>
                  <a:lnTo>
                    <a:pt x="9" y="122"/>
                  </a:lnTo>
                  <a:lnTo>
                    <a:pt x="7" y="123"/>
                  </a:lnTo>
                  <a:lnTo>
                    <a:pt x="5" y="126"/>
                  </a:lnTo>
                  <a:lnTo>
                    <a:pt x="3" y="128"/>
                  </a:lnTo>
                  <a:lnTo>
                    <a:pt x="2" y="130"/>
                  </a:lnTo>
                  <a:lnTo>
                    <a:pt x="0" y="133"/>
                  </a:lnTo>
                  <a:lnTo>
                    <a:pt x="0" y="136"/>
                  </a:lnTo>
                  <a:lnTo>
                    <a:pt x="0" y="138"/>
                  </a:lnTo>
                  <a:lnTo>
                    <a:pt x="2" y="142"/>
                  </a:lnTo>
                  <a:lnTo>
                    <a:pt x="3" y="144"/>
                  </a:lnTo>
                  <a:lnTo>
                    <a:pt x="5" y="146"/>
                  </a:lnTo>
                  <a:lnTo>
                    <a:pt x="7" y="148"/>
                  </a:lnTo>
                  <a:lnTo>
                    <a:pt x="9" y="150"/>
                  </a:lnTo>
                  <a:lnTo>
                    <a:pt x="12" y="150"/>
                  </a:lnTo>
                  <a:lnTo>
                    <a:pt x="15" y="151"/>
                  </a:lnTo>
                  <a:lnTo>
                    <a:pt x="15" y="151"/>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grpSp>
    </p:spTree>
    <p:extLst>
      <p:ext uri="{BB962C8B-B14F-4D97-AF65-F5344CB8AC3E}">
        <p14:creationId xmlns:p14="http://schemas.microsoft.com/office/powerpoint/2010/main" val="23878490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Al inicio de cualquier investigación debe definirse un área de homogeneidad, un "ámbito de investigación" que establezca los límites dentro de los cuales se seleccionan los casos. Los casos deben ser suficientemente paralelos y comparables en determinadas </a:t>
            </a:r>
            <a:r>
              <a:rPr lang="es-ES" dirty="0" smtClean="0"/>
              <a:t>dimensiones</a:t>
            </a:r>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SELECCIÓN DE CASOS</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0412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lnSpcReduction="10000"/>
          </a:bodyPr>
          <a:lstStyle/>
          <a:p>
            <a:r>
              <a:rPr lang="es-ES" dirty="0"/>
              <a:t>La especificación de los casos relevantes al inicio de una investigación equivale, por tanto, a una hipótesis explícita o implícita de que los casos seleccionados se parecen lo suficiente como para permitir comparaciones. En otras palabras, </a:t>
            </a:r>
            <a:r>
              <a:rPr lang="es-ES" b="1" dirty="0"/>
              <a:t>los casos deben compartir suficientes características de fondo</a:t>
            </a:r>
            <a:r>
              <a:rPr lang="es-ES" dirty="0"/>
              <a:t>, que a su vez pueden considerarse "constantes" en el análisis.  Así pues, la principal consideración a la hora de delimitar los casos para un estudio comparativo de N pequeña o intermedia es el resultado</a:t>
            </a:r>
            <a:endParaRPr lang="en-US" dirty="0"/>
          </a:p>
          <a:p>
            <a:r>
              <a:rPr lang="es-ES" dirty="0" smtClean="0"/>
              <a:t>Una </a:t>
            </a:r>
            <a:r>
              <a:rPr lang="es-ES" dirty="0"/>
              <a:t>segunda consideración se refiere al grado de diversidad dentro del universo seleccionado. A este respecto, debe alcanzarse un máximo de heterogeneidad en un número mínimo de casos</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SELECCIÓN DE CASOS</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8268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diseños de sistemas "más similares" frente a los "más diferentes</a:t>
            </a:r>
            <a:endParaRPr lang="en-US" dirty="0"/>
          </a:p>
        </p:txBody>
      </p:sp>
      <p:sp>
        <p:nvSpPr>
          <p:cNvPr id="3" name="Marcador de contenido 2"/>
          <p:cNvSpPr>
            <a:spLocks noGrp="1"/>
          </p:cNvSpPr>
          <p:nvPr>
            <p:ph idx="1"/>
          </p:nvPr>
        </p:nvSpPr>
        <p:spPr/>
        <p:txBody>
          <a:bodyPr/>
          <a:lstStyle/>
          <a:p>
            <a:r>
              <a:rPr lang="es-ES" dirty="0"/>
              <a:t>Una vez que se han identificado claramente el universo de investigación y el resultado de interés, son posibles dos estrategias opuestas.  Una es el diseño de sistemas más similar y la otra el más diferente</a:t>
            </a:r>
            <a:r>
              <a:rPr lang="es-ES" dirty="0" smtClean="0"/>
              <a:t>.</a:t>
            </a:r>
          </a:p>
          <a:p>
            <a:r>
              <a:rPr lang="es-ES" dirty="0"/>
              <a:t>El diseño de sistemas más similares "se basa en la creencia de que se encontrarán una serie de diferencias teóricamente significativas entre sistemas similares y que estas diferencias pueden utilizarse en la explicación" (p. 39).</a:t>
            </a:r>
            <a:endParaRPr lang="en-US" dirty="0"/>
          </a:p>
        </p:txBody>
      </p:sp>
    </p:spTree>
    <p:extLst>
      <p:ext uri="{BB962C8B-B14F-4D97-AF65-F5344CB8AC3E}">
        <p14:creationId xmlns:p14="http://schemas.microsoft.com/office/powerpoint/2010/main" val="3044151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diseños de sistemas "más similares" frente a los "más diferentes</a:t>
            </a:r>
            <a:endParaRPr lang="en-US" dirty="0"/>
          </a:p>
        </p:txBody>
      </p:sp>
      <p:sp>
        <p:nvSpPr>
          <p:cNvPr id="3" name="Marcador de contenido 2"/>
          <p:cNvSpPr>
            <a:spLocks noGrp="1"/>
          </p:cNvSpPr>
          <p:nvPr>
            <p:ph idx="1"/>
          </p:nvPr>
        </p:nvSpPr>
        <p:spPr/>
        <p:txBody>
          <a:bodyPr/>
          <a:lstStyle/>
          <a:p>
            <a:r>
              <a:rPr lang="es-ES" dirty="0"/>
              <a:t>Al hacer coincidir estas casos similares en la medida de lo posible, la mayoría de las variables pueden "controlarse". El "método indirecto de la diferencia" de </a:t>
            </a:r>
            <a:r>
              <a:rPr lang="es-ES" dirty="0" err="1"/>
              <a:t>Mill</a:t>
            </a:r>
            <a:r>
              <a:rPr lang="es-ES" dirty="0"/>
              <a:t> (1967 [1843</a:t>
            </a:r>
            <a:r>
              <a:rPr lang="es-ES" dirty="0" smtClean="0"/>
              <a:t>]), </a:t>
            </a:r>
            <a:r>
              <a:rPr lang="es-ES" dirty="0"/>
              <a:t>en el que los resultados diferentes pueden atribuirse a los factores restantes que diferencian estos casos, ahora resulta </a:t>
            </a:r>
            <a:r>
              <a:rPr lang="es-ES" dirty="0" smtClean="0"/>
              <a:t>aplicable.</a:t>
            </a:r>
          </a:p>
          <a:p>
            <a:r>
              <a:rPr lang="es-ES" dirty="0"/>
              <a:t>la "validez interna" de las relaciones observadas puede aumentar considerablemente (véase también Cook y Campbell, 1979).</a:t>
            </a:r>
            <a:endParaRPr lang="en-US" dirty="0"/>
          </a:p>
          <a:p>
            <a:pPr marL="0" indent="0">
              <a:buNone/>
            </a:pPr>
            <a:endParaRPr lang="en-US" dirty="0"/>
          </a:p>
        </p:txBody>
      </p:sp>
    </p:spTree>
    <p:extLst>
      <p:ext uri="{BB962C8B-B14F-4D97-AF65-F5344CB8AC3E}">
        <p14:creationId xmlns:p14="http://schemas.microsoft.com/office/powerpoint/2010/main" val="36987085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Los diseños de sistemas "más similares" frente a los "más diferentes</a:t>
            </a:r>
            <a:endParaRPr lang="en-US" dirty="0"/>
          </a:p>
        </p:txBody>
      </p:sp>
      <p:sp>
        <p:nvSpPr>
          <p:cNvPr id="3" name="Marcador de contenido 2"/>
          <p:cNvSpPr>
            <a:spLocks noGrp="1"/>
          </p:cNvSpPr>
          <p:nvPr>
            <p:ph idx="1"/>
          </p:nvPr>
        </p:nvSpPr>
        <p:spPr/>
        <p:txBody>
          <a:bodyPr/>
          <a:lstStyle/>
          <a:p>
            <a:r>
              <a:rPr lang="es-ES" dirty="0"/>
              <a:t>el diseño de sistemas "más diferentes", "busca la máxima heterogeneidad en la muestra de sistemas, [y] se basa en la creencia de que, a pesar de la diferenciación </a:t>
            </a:r>
            <a:r>
              <a:rPr lang="es-ES" dirty="0" err="1"/>
              <a:t>intersistémica</a:t>
            </a:r>
            <a:r>
              <a:rPr lang="es-ES" dirty="0"/>
              <a:t>, las poblaciones diferirán sólo en un número limitado de variables o relaciones" (</a:t>
            </a:r>
            <a:r>
              <a:rPr lang="es-ES" dirty="0" err="1"/>
              <a:t>Przeworski</a:t>
            </a:r>
            <a:r>
              <a:rPr lang="es-ES" dirty="0"/>
              <a:t> y </a:t>
            </a:r>
            <a:r>
              <a:rPr lang="es-ES" dirty="0" err="1"/>
              <a:t>Teune</a:t>
            </a:r>
            <a:r>
              <a:rPr lang="es-ES" dirty="0"/>
              <a:t>, p. 39). </a:t>
            </a:r>
            <a:endParaRPr lang="es-ES" dirty="0" smtClean="0"/>
          </a:p>
          <a:p>
            <a:r>
              <a:rPr lang="es-ES" dirty="0" smtClean="0"/>
              <a:t>Este </a:t>
            </a:r>
            <a:r>
              <a:rPr lang="es-ES" dirty="0"/>
              <a:t>"contraste" de casos elimina así los factores </a:t>
            </a:r>
            <a:r>
              <a:rPr lang="es-ES" dirty="0" smtClean="0"/>
              <a:t>aleatorios a </a:t>
            </a:r>
            <a:r>
              <a:rPr lang="es-ES" dirty="0"/>
              <a:t>través de los observados</a:t>
            </a:r>
            <a:endParaRPr lang="en-US" dirty="0"/>
          </a:p>
          <a:p>
            <a:pPr marL="0" indent="0">
              <a:buNone/>
            </a:pPr>
            <a:endParaRPr lang="en-US" dirty="0"/>
          </a:p>
        </p:txBody>
      </p:sp>
    </p:spTree>
    <p:extLst>
      <p:ext uri="{BB962C8B-B14F-4D97-AF65-F5344CB8AC3E}">
        <p14:creationId xmlns:p14="http://schemas.microsoft.com/office/powerpoint/2010/main" val="4012352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MDSO Más diferente, resultado similar </a:t>
            </a:r>
            <a:endParaRPr lang="es-ES" dirty="0" smtClean="0"/>
          </a:p>
          <a:p>
            <a:r>
              <a:rPr lang="es-ES" dirty="0"/>
              <a:t>MSDO Más similar, resultado diferente </a:t>
            </a:r>
            <a:endParaRPr lang="es-ES" dirty="0" smtClean="0"/>
          </a:p>
          <a:p>
            <a:r>
              <a:rPr lang="es-ES" dirty="0"/>
              <a:t>Estos diseños pueden visualizarse de forma sencilla mostrando las intersecciones respectivas para una equiparación y contraste sistemáticos de los casos</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DISEÑO DE </a:t>
            </a:r>
            <a:endParaRPr lang="es-ES" sz="2800" dirty="0" smtClean="0">
              <a:solidFill>
                <a:schemeClr val="tx1">
                  <a:lumMod val="75000"/>
                  <a:lumOff val="25000"/>
                </a:schemeClr>
              </a:solidFill>
            </a:endParaRPr>
          </a:p>
          <a:p>
            <a:pPr algn="ctr"/>
            <a:r>
              <a:rPr lang="es-ES" sz="2800" dirty="0" smtClean="0">
                <a:solidFill>
                  <a:schemeClr val="tx1">
                    <a:lumMod val="75000"/>
                    <a:lumOff val="25000"/>
                  </a:schemeClr>
                </a:solidFill>
              </a:rPr>
              <a:t>INVESTIGACIÓN </a:t>
            </a:r>
            <a:r>
              <a:rPr lang="es-ES" sz="2800" dirty="0">
                <a:solidFill>
                  <a:schemeClr val="tx1">
                    <a:lumMod val="75000"/>
                    <a:lumOff val="25000"/>
                  </a:schemeClr>
                </a:solidFill>
              </a:rPr>
              <a:t>COMPARATIVA </a:t>
            </a: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46308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47.png"/>
          <p:cNvPicPr/>
          <p:nvPr/>
        </p:nvPicPr>
        <p:blipFill>
          <a:blip r:embed="rId2" cstate="print"/>
          <a:stretch>
            <a:fillRect/>
          </a:stretch>
        </p:blipFill>
        <p:spPr>
          <a:xfrm>
            <a:off x="2189933" y="2245722"/>
            <a:ext cx="2917644" cy="2574471"/>
          </a:xfrm>
          <a:prstGeom prst="rect">
            <a:avLst/>
          </a:prstGeom>
        </p:spPr>
      </p:pic>
      <p:pic>
        <p:nvPicPr>
          <p:cNvPr id="3" name="image48.png"/>
          <p:cNvPicPr/>
          <p:nvPr/>
        </p:nvPicPr>
        <p:blipFill>
          <a:blip r:embed="rId3" cstate="print"/>
          <a:stretch>
            <a:fillRect/>
          </a:stretch>
        </p:blipFill>
        <p:spPr>
          <a:xfrm>
            <a:off x="7350080" y="2133871"/>
            <a:ext cx="3139394" cy="2686321"/>
          </a:xfrm>
          <a:prstGeom prst="rect">
            <a:avLst/>
          </a:prstGeom>
        </p:spPr>
      </p:pic>
      <p:sp>
        <p:nvSpPr>
          <p:cNvPr id="4" name="CuadroTexto 3"/>
          <p:cNvSpPr txBox="1"/>
          <p:nvPr/>
        </p:nvSpPr>
        <p:spPr>
          <a:xfrm>
            <a:off x="1737360" y="1306286"/>
            <a:ext cx="3043646" cy="369332"/>
          </a:xfrm>
          <a:prstGeom prst="rect">
            <a:avLst/>
          </a:prstGeom>
          <a:noFill/>
        </p:spPr>
        <p:txBody>
          <a:bodyPr wrap="square" rtlCol="0">
            <a:spAutoFit/>
          </a:bodyPr>
          <a:lstStyle/>
          <a:p>
            <a:pPr algn="ctr"/>
            <a:r>
              <a:rPr lang="es-ES" dirty="0" smtClean="0"/>
              <a:t>MDSO</a:t>
            </a:r>
            <a:endParaRPr lang="en-US" dirty="0"/>
          </a:p>
        </p:txBody>
      </p:sp>
      <p:sp>
        <p:nvSpPr>
          <p:cNvPr id="5" name="CuadroTexto 4"/>
          <p:cNvSpPr txBox="1"/>
          <p:nvPr/>
        </p:nvSpPr>
        <p:spPr>
          <a:xfrm>
            <a:off x="7445828" y="1306286"/>
            <a:ext cx="3043646" cy="369332"/>
          </a:xfrm>
          <a:prstGeom prst="rect">
            <a:avLst/>
          </a:prstGeom>
          <a:noFill/>
        </p:spPr>
        <p:txBody>
          <a:bodyPr wrap="square" rtlCol="0">
            <a:spAutoFit/>
          </a:bodyPr>
          <a:lstStyle/>
          <a:p>
            <a:pPr algn="ctr"/>
            <a:r>
              <a:rPr lang="es-ES" dirty="0" smtClean="0"/>
              <a:t>MSDO</a:t>
            </a:r>
            <a:endParaRPr lang="en-US" dirty="0"/>
          </a:p>
        </p:txBody>
      </p:sp>
      <p:sp>
        <p:nvSpPr>
          <p:cNvPr id="6" name="Rectángulo 5"/>
          <p:cNvSpPr/>
          <p:nvPr/>
        </p:nvSpPr>
        <p:spPr>
          <a:xfrm>
            <a:off x="4370747" y="338496"/>
            <a:ext cx="5334955" cy="738664"/>
          </a:xfrm>
          <a:prstGeom prst="rect">
            <a:avLst/>
          </a:prstGeom>
        </p:spPr>
        <p:txBody>
          <a:bodyPr wrap="square">
            <a:spAutoFit/>
          </a:bodyPr>
          <a:lstStyle/>
          <a:p>
            <a:r>
              <a:rPr lang="en-US" sz="1400" spc="-5" dirty="0">
                <a:solidFill>
                  <a:srgbClr val="565656"/>
                </a:solidFill>
                <a:latin typeface="Arial" panose="020B0604020202020204" pitchFamily="34" charset="0"/>
                <a:ea typeface="Calibri" panose="020F0502020204030204" pitchFamily="34" charset="0"/>
                <a:cs typeface="Times New Roman" panose="02020603050405020304" pitchFamily="18" charset="0"/>
              </a:rPr>
              <a:t>M</a:t>
            </a:r>
            <a:r>
              <a:rPr lang="en-US" sz="1400" spc="-10" dirty="0">
                <a:solidFill>
                  <a:srgbClr val="333333"/>
                </a:solidFill>
                <a:latin typeface="Arial" panose="020B0604020202020204" pitchFamily="34" charset="0"/>
                <a:ea typeface="Calibri" panose="020F0502020204030204" pitchFamily="34" charset="0"/>
                <a:cs typeface="Times New Roman" panose="02020603050405020304" pitchFamily="18" charset="0"/>
              </a:rPr>
              <a:t>DSO</a:t>
            </a:r>
            <a:r>
              <a:rPr lang="en-US" sz="1400" spc="-25" dirty="0">
                <a:solidFill>
                  <a:srgbClr val="333333"/>
                </a:solidFill>
                <a:latin typeface="Arial" panose="020B0604020202020204" pitchFamily="34" charset="0"/>
                <a:ea typeface="Calibri" panose="020F0502020204030204" pitchFamily="34" charset="0"/>
                <a:cs typeface="Times New Roman" panose="02020603050405020304" pitchFamily="18" charset="0"/>
              </a:rPr>
              <a:t> </a:t>
            </a:r>
            <a:r>
              <a:rPr lang="en-US" sz="1400" dirty="0">
                <a:solidFill>
                  <a:srgbClr val="565656"/>
                </a:solidFill>
                <a:latin typeface="Arial" panose="020B0604020202020204" pitchFamily="34" charset="0"/>
                <a:ea typeface="Calibri" panose="020F0502020204030204" pitchFamily="34" charset="0"/>
                <a:cs typeface="Times New Roman" panose="02020603050405020304" pitchFamily="18" charset="0"/>
              </a:rPr>
              <a:t>Most</a:t>
            </a:r>
            <a:r>
              <a:rPr lang="en-US" sz="1400" spc="-25" dirty="0">
                <a:solidFill>
                  <a:srgbClr val="565656"/>
                </a:solidFill>
                <a:latin typeface="Arial" panose="020B0604020202020204" pitchFamily="34" charset="0"/>
                <a:ea typeface="Calibri" panose="020F0502020204030204" pitchFamily="34" charset="0"/>
                <a:cs typeface="Times New Roman" panose="02020603050405020304" pitchFamily="18" charset="0"/>
              </a:rPr>
              <a:t> </a:t>
            </a:r>
            <a:r>
              <a:rPr lang="en-US" sz="1400" dirty="0" err="1" smtClean="0">
                <a:solidFill>
                  <a:srgbClr val="565656"/>
                </a:solidFill>
                <a:latin typeface="Arial" panose="020B0604020202020204" pitchFamily="34" charset="0"/>
                <a:ea typeface="Calibri" panose="020F0502020204030204" pitchFamily="34" charset="0"/>
                <a:cs typeface="Times New Roman" panose="02020603050405020304" pitchFamily="18" charset="0"/>
              </a:rPr>
              <a:t>Ditfe</a:t>
            </a:r>
            <a:r>
              <a:rPr lang="en-US" sz="1400" spc="-5" dirty="0" err="1" smtClean="0">
                <a:solidFill>
                  <a:srgbClr val="565656"/>
                </a:solidFill>
                <a:latin typeface="Arial" panose="020B0604020202020204" pitchFamily="34" charset="0"/>
                <a:ea typeface="Calibri" panose="020F0502020204030204" pitchFamily="34" charset="0"/>
                <a:cs typeface="Times New Roman" panose="02020603050405020304" pitchFamily="18" charset="0"/>
              </a:rPr>
              <a:t>r</a:t>
            </a:r>
            <a:r>
              <a:rPr lang="en-US" sz="1400" dirty="0" err="1" smtClean="0">
                <a:solidFill>
                  <a:srgbClr val="565656"/>
                </a:solidFill>
                <a:latin typeface="Arial" panose="020B0604020202020204" pitchFamily="34" charset="0"/>
                <a:ea typeface="Calibri" panose="020F0502020204030204" pitchFamily="34" charset="0"/>
                <a:cs typeface="Times New Roman" panose="02020603050405020304" pitchFamily="18" charset="0"/>
              </a:rPr>
              <a:t>ent</a:t>
            </a:r>
            <a:r>
              <a:rPr lang="en-US" sz="1400" dirty="0">
                <a:solidFill>
                  <a:srgbClr val="565656"/>
                </a:solidFill>
                <a:latin typeface="Arial" panose="020B0604020202020204" pitchFamily="34" charset="0"/>
                <a:ea typeface="Calibri" panose="020F0502020204030204" pitchFamily="34" charset="0"/>
                <a:cs typeface="Times New Roman" panose="02020603050405020304" pitchFamily="18" charset="0"/>
              </a:rPr>
              <a:t>,</a:t>
            </a:r>
            <a:r>
              <a:rPr lang="en-US" sz="1400" spc="-35" dirty="0">
                <a:solidFill>
                  <a:srgbClr val="565656"/>
                </a:solidFill>
                <a:latin typeface="Arial" panose="020B0604020202020204" pitchFamily="34" charset="0"/>
                <a:ea typeface="Calibri" panose="020F0502020204030204" pitchFamily="34" charset="0"/>
                <a:cs typeface="Times New Roman" panose="02020603050405020304" pitchFamily="18" charset="0"/>
              </a:rPr>
              <a:t> </a:t>
            </a:r>
            <a:r>
              <a:rPr lang="en-US" sz="1400" spc="-15" dirty="0">
                <a:solidFill>
                  <a:srgbClr val="565656"/>
                </a:solidFill>
                <a:latin typeface="Arial" panose="020B0604020202020204" pitchFamily="34" charset="0"/>
                <a:ea typeface="Calibri" panose="020F0502020204030204" pitchFamily="34" charset="0"/>
                <a:cs typeface="Times New Roman" panose="02020603050405020304" pitchFamily="18" charset="0"/>
              </a:rPr>
              <a:t>Similar</a:t>
            </a:r>
            <a:r>
              <a:rPr lang="en-US" sz="1400" spc="-60" dirty="0">
                <a:solidFill>
                  <a:srgbClr val="565656"/>
                </a:solidFill>
                <a:latin typeface="Arial" panose="020B0604020202020204" pitchFamily="34" charset="0"/>
                <a:ea typeface="Calibri" panose="020F0502020204030204" pitchFamily="34" charset="0"/>
                <a:cs typeface="Times New Roman" panose="02020603050405020304" pitchFamily="18" charset="0"/>
              </a:rPr>
              <a:t> </a:t>
            </a:r>
            <a:r>
              <a:rPr lang="en-US" sz="1400" dirty="0" smtClean="0">
                <a:solidFill>
                  <a:srgbClr val="565656"/>
                </a:solidFill>
                <a:latin typeface="Arial" panose="020B0604020202020204" pitchFamily="34" charset="0"/>
                <a:ea typeface="Calibri" panose="020F0502020204030204" pitchFamily="34" charset="0"/>
                <a:cs typeface="Times New Roman" panose="02020603050405020304" pitchFamily="18" charset="0"/>
              </a:rPr>
              <a:t>Outcome</a:t>
            </a:r>
          </a:p>
          <a:p>
            <a:endParaRPr lang="en-US" sz="1400" spc="125" dirty="0">
              <a:solidFill>
                <a:srgbClr val="565656"/>
              </a:solidFill>
              <a:latin typeface="Arial" panose="020B0604020202020204" pitchFamily="34" charset="0"/>
              <a:ea typeface="Calibri" panose="020F0502020204030204" pitchFamily="34" charset="0"/>
              <a:cs typeface="Times New Roman" panose="02020603050405020304" pitchFamily="18" charset="0"/>
            </a:endParaRPr>
          </a:p>
          <a:p>
            <a:r>
              <a:rPr lang="en-US" sz="1400" spc="-10" dirty="0" smtClean="0">
                <a:solidFill>
                  <a:srgbClr val="565656"/>
                </a:solidFill>
                <a:latin typeface="Arial" panose="020B0604020202020204" pitchFamily="34" charset="0"/>
                <a:ea typeface="Calibri" panose="020F0502020204030204" pitchFamily="34" charset="0"/>
                <a:cs typeface="Times New Roman" panose="02020603050405020304" pitchFamily="18" charset="0"/>
              </a:rPr>
              <a:t>M</a:t>
            </a:r>
            <a:r>
              <a:rPr lang="en-US" sz="1400" spc="-10" dirty="0" smtClean="0">
                <a:solidFill>
                  <a:srgbClr val="333333"/>
                </a:solidFill>
                <a:latin typeface="Arial" panose="020B0604020202020204" pitchFamily="34" charset="0"/>
                <a:ea typeface="Calibri" panose="020F0502020204030204" pitchFamily="34" charset="0"/>
                <a:cs typeface="Times New Roman" panose="02020603050405020304" pitchFamily="18" charset="0"/>
              </a:rPr>
              <a:t>SDO</a:t>
            </a:r>
            <a:r>
              <a:rPr lang="en-US" sz="1400" spc="55" dirty="0" smtClean="0">
                <a:solidFill>
                  <a:srgbClr val="333333"/>
                </a:solidFill>
                <a:latin typeface="Arial" panose="020B0604020202020204" pitchFamily="34" charset="0"/>
                <a:ea typeface="Calibri" panose="020F0502020204030204" pitchFamily="34" charset="0"/>
                <a:cs typeface="Times New Roman" panose="02020603050405020304" pitchFamily="18" charset="0"/>
              </a:rPr>
              <a:t> </a:t>
            </a:r>
            <a:r>
              <a:rPr lang="en-US" sz="1400" dirty="0">
                <a:solidFill>
                  <a:srgbClr val="565656"/>
                </a:solidFill>
                <a:latin typeface="Arial" panose="020B0604020202020204" pitchFamily="34" charset="0"/>
                <a:ea typeface="Calibri" panose="020F0502020204030204" pitchFamily="34" charset="0"/>
                <a:cs typeface="Times New Roman" panose="02020603050405020304" pitchFamily="18" charset="0"/>
              </a:rPr>
              <a:t>Most</a:t>
            </a:r>
            <a:r>
              <a:rPr lang="en-US" sz="1400" spc="25" dirty="0">
                <a:solidFill>
                  <a:srgbClr val="565656"/>
                </a:solidFill>
                <a:latin typeface="Arial" panose="020B0604020202020204" pitchFamily="34" charset="0"/>
                <a:ea typeface="Calibri" panose="020F0502020204030204" pitchFamily="34" charset="0"/>
                <a:cs typeface="Times New Roman" panose="02020603050405020304" pitchFamily="18" charset="0"/>
              </a:rPr>
              <a:t> </a:t>
            </a:r>
            <a:r>
              <a:rPr lang="en-US" sz="1400" dirty="0" smtClean="0">
                <a:solidFill>
                  <a:srgbClr val="565656"/>
                </a:solidFill>
                <a:latin typeface="Arial" panose="020B0604020202020204" pitchFamily="34" charset="0"/>
                <a:ea typeface="Calibri" panose="020F0502020204030204" pitchFamily="34" charset="0"/>
                <a:cs typeface="Times New Roman" panose="02020603050405020304" pitchFamily="18" charset="0"/>
              </a:rPr>
              <a:t>Similar</a:t>
            </a:r>
            <a:r>
              <a:rPr lang="en-US" sz="1400" dirty="0">
                <a:solidFill>
                  <a:srgbClr val="565656"/>
                </a:solidFill>
                <a:latin typeface="Arial" panose="020B0604020202020204" pitchFamily="34" charset="0"/>
                <a:ea typeface="Calibri" panose="020F0502020204030204" pitchFamily="34" charset="0"/>
                <a:cs typeface="Times New Roman" panose="02020603050405020304" pitchFamily="18" charset="0"/>
              </a:rPr>
              <a:t>,</a:t>
            </a:r>
            <a:r>
              <a:rPr lang="en-US" sz="1400" spc="15" dirty="0">
                <a:solidFill>
                  <a:srgbClr val="565656"/>
                </a:solidFill>
                <a:latin typeface="Arial" panose="020B0604020202020204" pitchFamily="34" charset="0"/>
                <a:ea typeface="Calibri" panose="020F0502020204030204" pitchFamily="34" charset="0"/>
                <a:cs typeface="Times New Roman" panose="02020603050405020304" pitchFamily="18" charset="0"/>
              </a:rPr>
              <a:t> </a:t>
            </a:r>
            <a:r>
              <a:rPr lang="en-US" sz="1400" dirty="0" err="1" smtClean="0">
                <a:solidFill>
                  <a:srgbClr val="565656"/>
                </a:solidFill>
                <a:latin typeface="Arial" panose="020B0604020202020204" pitchFamily="34" charset="0"/>
                <a:ea typeface="Calibri" panose="020F0502020204030204" pitchFamily="34" charset="0"/>
                <a:cs typeface="Times New Roman" panose="02020603050405020304" pitchFamily="18" charset="0"/>
              </a:rPr>
              <a:t>Difierent</a:t>
            </a:r>
            <a:r>
              <a:rPr lang="en-US" sz="1400" spc="-55" dirty="0" smtClean="0">
                <a:solidFill>
                  <a:srgbClr val="565656"/>
                </a:solidFill>
                <a:latin typeface="Arial" panose="020B0604020202020204" pitchFamily="34" charset="0"/>
                <a:ea typeface="Calibri" panose="020F0502020204030204" pitchFamily="34" charset="0"/>
                <a:cs typeface="Times New Roman" panose="02020603050405020304" pitchFamily="18" charset="0"/>
              </a:rPr>
              <a:t> </a:t>
            </a:r>
            <a:r>
              <a:rPr lang="en-US" sz="1400" dirty="0">
                <a:solidFill>
                  <a:srgbClr val="565656"/>
                </a:solidFill>
                <a:latin typeface="Arial" panose="020B0604020202020204" pitchFamily="34" charset="0"/>
                <a:ea typeface="Calibri" panose="020F0502020204030204" pitchFamily="34" charset="0"/>
                <a:cs typeface="Times New Roman" panose="02020603050405020304" pitchFamily="18" charset="0"/>
              </a:rPr>
              <a:t>Outcome</a:t>
            </a:r>
            <a:endParaRPr lang="en-US" sz="4000" dirty="0"/>
          </a:p>
        </p:txBody>
      </p:sp>
      <p:sp>
        <p:nvSpPr>
          <p:cNvPr id="7" name="Rectángulo 6"/>
          <p:cNvSpPr/>
          <p:nvPr/>
        </p:nvSpPr>
        <p:spPr>
          <a:xfrm>
            <a:off x="6614160" y="4999740"/>
            <a:ext cx="5455920" cy="1754326"/>
          </a:xfrm>
          <a:prstGeom prst="rect">
            <a:avLst/>
          </a:prstGeom>
        </p:spPr>
        <p:txBody>
          <a:bodyPr wrap="square">
            <a:spAutoFit/>
          </a:bodyPr>
          <a:lstStyle/>
          <a:p>
            <a:r>
              <a:rPr lang="es-ES" dirty="0"/>
              <a:t>tres casos que son</a:t>
            </a:r>
            <a:r>
              <a:rPr lang="es-ES" dirty="0" smtClean="0"/>
              <a:t>, </a:t>
            </a:r>
            <a:r>
              <a:rPr lang="es-ES" dirty="0"/>
              <a:t>"muy similares" pero tienen un resultado diferente (MSDO), los puntos en común de los casos se indican mediante el área blanca, mientras que las áreas sombreadas indican sus idiosincrasias restantes en las que pueden residir las razones del resultado diferente</a:t>
            </a:r>
            <a:endParaRPr lang="en-US" dirty="0"/>
          </a:p>
        </p:txBody>
      </p:sp>
      <p:sp>
        <p:nvSpPr>
          <p:cNvPr id="8" name="Rectángulo 7"/>
          <p:cNvSpPr/>
          <p:nvPr/>
        </p:nvSpPr>
        <p:spPr>
          <a:xfrm>
            <a:off x="211183" y="4999740"/>
            <a:ext cx="4896394" cy="1477328"/>
          </a:xfrm>
          <a:prstGeom prst="rect">
            <a:avLst/>
          </a:prstGeom>
        </p:spPr>
        <p:txBody>
          <a:bodyPr wrap="square">
            <a:spAutoFit/>
          </a:bodyPr>
          <a:lstStyle/>
          <a:p>
            <a:r>
              <a:rPr lang="es-ES" dirty="0"/>
              <a:t>las áreas blancas indican sus condiciones específicas, mientras que las áreas sombreadas de dos o tres casos respectivamente indican sus puntos comunes restantes en los que pueden buscarse las razones del mismo resultado</a:t>
            </a:r>
            <a:endParaRPr lang="en-US" dirty="0"/>
          </a:p>
        </p:txBody>
      </p:sp>
    </p:spTree>
    <p:extLst>
      <p:ext uri="{BB962C8B-B14F-4D97-AF65-F5344CB8AC3E}">
        <p14:creationId xmlns:p14="http://schemas.microsoft.com/office/powerpoint/2010/main" val="8385238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Una diferencia importante entre el enfoque orientado a casos y relativamente pequeño o intermedio que se presenta aquí y los análisis estadísticos habituales de gran número de variables reside en el hecho de que la selección de casos en sí misma es un proceso guiado por la pregunta de investigación subyacente y las hipótesis preliminares que se puedan tener al respecto. Por lo tanto, este proceso de selección de casos puede ser tan tentativo e iterativo como la selección de variables y la especificación de modelos en la investigación orientada a la estadística</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SELECCIÓN DE </a:t>
            </a:r>
            <a:r>
              <a:rPr lang="es-ES" sz="2800" dirty="0" smtClean="0">
                <a:solidFill>
                  <a:schemeClr val="tx1">
                    <a:lumMod val="75000"/>
                    <a:lumOff val="25000"/>
                  </a:schemeClr>
                </a:solidFill>
              </a:rPr>
              <a:t>CASOS</a:t>
            </a:r>
          </a:p>
          <a:p>
            <a:pPr algn="ctr"/>
            <a:r>
              <a:rPr lang="es-ES" sz="2800" dirty="0">
                <a:solidFill>
                  <a:schemeClr val="tx1">
                    <a:lumMod val="75000"/>
                    <a:lumOff val="25000"/>
                  </a:schemeClr>
                </a:solidFill>
              </a:rPr>
              <a:t>Orientación adicional para la selección de casos</a:t>
            </a:r>
            <a:r>
              <a:rPr lang="es-ES" sz="2800" dirty="0" smtClean="0">
                <a:solidFill>
                  <a:schemeClr val="tx1">
                    <a:lumMod val="75000"/>
                    <a:lumOff val="25000"/>
                  </a:schemeClr>
                </a:solidFill>
              </a:rPr>
              <a:t/>
            </a:r>
            <a:br>
              <a:rPr lang="es-ES" sz="2800" dirty="0" smtClean="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7666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si se tienen en cuenta los </a:t>
            </a:r>
            <a:r>
              <a:rPr lang="es-ES" dirty="0" smtClean="0"/>
              <a:t>criterios (</a:t>
            </a:r>
            <a:r>
              <a:rPr lang="es-ES" dirty="0"/>
              <a:t>homogeneidad suficiente del universo de casos considerados y heterogeneidad máxima dentro de este universo), la inclusión de cada caso debe justificarse teóricamente.(</a:t>
            </a:r>
            <a:r>
              <a:rPr lang="es-ES" dirty="0" err="1"/>
              <a:t>Mahoney</a:t>
            </a:r>
            <a:r>
              <a:rPr lang="es-ES" dirty="0"/>
              <a:t> y </a:t>
            </a:r>
            <a:r>
              <a:rPr lang="es-ES" dirty="0" err="1"/>
              <a:t>Goertz</a:t>
            </a:r>
            <a:r>
              <a:rPr lang="es-ES" dirty="0"/>
              <a:t>, 2004; </a:t>
            </a:r>
            <a:r>
              <a:rPr lang="es-ES" dirty="0" err="1"/>
              <a:t>Ragin</a:t>
            </a:r>
            <a:r>
              <a:rPr lang="es-ES" dirty="0"/>
              <a:t>, 1994). </a:t>
            </a:r>
            <a:endParaRPr lang="en-US" dirty="0"/>
          </a:p>
          <a:p>
            <a:r>
              <a:rPr lang="es-ES" dirty="0" smtClean="0"/>
              <a:t>el </a:t>
            </a:r>
            <a:r>
              <a:rPr lang="es-ES" dirty="0"/>
              <a:t>número de casos analizados a menudo no puede fijarse a priori, sino que pueden añadirse nuevos casos, o eliminarse otros, en el: proceso continuo de investigación cuando surgen nuevas hipótesis que pueden confirmarse con más casos similares o falsarse con otros casos </a:t>
            </a:r>
            <a:r>
              <a:rPr lang="es-ES" dirty="0" smtClean="0"/>
              <a:t>contrarios</a:t>
            </a:r>
          </a:p>
          <a:p>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SELECCIÓN DE </a:t>
            </a:r>
            <a:r>
              <a:rPr lang="es-ES" sz="2800" dirty="0" smtClean="0">
                <a:solidFill>
                  <a:schemeClr val="tx1">
                    <a:lumMod val="75000"/>
                    <a:lumOff val="25000"/>
                  </a:schemeClr>
                </a:solidFill>
              </a:rPr>
              <a:t>CASOS</a:t>
            </a:r>
          </a:p>
          <a:p>
            <a:pPr algn="ctr"/>
            <a:r>
              <a:rPr lang="es-ES" sz="2800" dirty="0">
                <a:solidFill>
                  <a:schemeClr val="tx1">
                    <a:lumMod val="75000"/>
                    <a:lumOff val="25000"/>
                  </a:schemeClr>
                </a:solidFill>
              </a:rPr>
              <a:t>Orientación adicional para la selección de casos</a:t>
            </a:r>
            <a:r>
              <a:rPr lang="es-ES" sz="2800" dirty="0" smtClean="0">
                <a:solidFill>
                  <a:schemeClr val="tx1">
                    <a:lumMod val="75000"/>
                    <a:lumOff val="25000"/>
                  </a:schemeClr>
                </a:solidFill>
              </a:rPr>
              <a:t/>
            </a:r>
            <a:br>
              <a:rPr lang="es-ES" sz="2800" dirty="0" smtClean="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95372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smtClean="0"/>
              <a:t>Debe </a:t>
            </a:r>
            <a:r>
              <a:rPr lang="es-ES" dirty="0"/>
              <a:t>haber suficiente "conocimiento basado en el caso" antes de emprender las operaciones técnicas posteriores del </a:t>
            </a:r>
            <a:r>
              <a:rPr lang="es-ES" dirty="0" smtClean="0"/>
              <a:t>AC. </a:t>
            </a:r>
            <a:r>
              <a:rPr lang="es-ES" dirty="0"/>
              <a:t>Sin embargo, por muy importante que sea el conocimiento del caso, la preocupación principal debe seguir siendo la pregunta de investigación original y el uso posterior de la teoría para guiar el </a:t>
            </a:r>
            <a:r>
              <a:rPr lang="es-ES" dirty="0" smtClean="0"/>
              <a:t>caso</a:t>
            </a:r>
          </a:p>
          <a:p>
            <a:r>
              <a:rPr lang="es-ES" dirty="0"/>
              <a:t>¿Cómo puede un investigador elegir un conjunto más reducido de condiciones si demasiadas teorías parecen relevantes? Analizamos cuatro estrategias concretas.</a:t>
            </a:r>
            <a:endParaRPr lang="en-US" dirty="0"/>
          </a:p>
          <a:p>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SELECCIÓN DE </a:t>
            </a:r>
            <a:r>
              <a:rPr lang="es-ES" sz="2800" dirty="0" smtClean="0">
                <a:solidFill>
                  <a:schemeClr val="tx1">
                    <a:lumMod val="75000"/>
                    <a:lumOff val="25000"/>
                  </a:schemeClr>
                </a:solidFill>
              </a:rPr>
              <a:t>CASOS</a:t>
            </a:r>
          </a:p>
          <a:p>
            <a:pPr algn="ctr"/>
            <a:r>
              <a:rPr lang="es-ES" sz="2800" dirty="0">
                <a:solidFill>
                  <a:schemeClr val="tx1">
                    <a:lumMod val="75000"/>
                    <a:lumOff val="25000"/>
                  </a:schemeClr>
                </a:solidFill>
              </a:rPr>
              <a:t>Orientación adicional para la selección de casos</a:t>
            </a:r>
            <a:r>
              <a:rPr lang="es-ES" sz="2800" dirty="0" smtClean="0">
                <a:solidFill>
                  <a:schemeClr val="tx1">
                    <a:lumMod val="75000"/>
                    <a:lumOff val="25000"/>
                  </a:schemeClr>
                </a:solidFill>
              </a:rPr>
              <a:t/>
            </a:r>
            <a:br>
              <a:rPr lang="es-ES" sz="2800" dirty="0" smtClean="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0728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Elipse 22">
            <a:extLst>
              <a:ext uri="{FF2B5EF4-FFF2-40B4-BE49-F238E27FC236}">
                <a16:creationId xmlns:a16="http://schemas.microsoft.com/office/drawing/2014/main" id="{364CFD90-D0E1-4BC3-9D8B-7503E2632C39}"/>
              </a:ext>
              <a:ext uri="{C183D7F6-B498-43B3-948B-1728B52AA6E4}">
                <adec:decorative xmlns="" xmlns:adec="http://schemas.microsoft.com/office/drawing/2017/decorative" val="1"/>
              </a:ext>
            </a:extLst>
          </p:cNvPr>
          <p:cNvSpPr/>
          <p:nvPr/>
        </p:nvSpPr>
        <p:spPr>
          <a:xfrm>
            <a:off x="4111626" y="1720850"/>
            <a:ext cx="3968750" cy="3968750"/>
          </a:xfrm>
          <a:prstGeom prst="ellips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4" name="Título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365125"/>
            <a:ext cx="10515600" cy="1325563"/>
          </a:xfrm>
        </p:spPr>
        <p:txBody>
          <a:bodyPr rtlCol="0"/>
          <a:lstStyle/>
          <a:p>
            <a:r>
              <a:rPr lang="es-ES" dirty="0"/>
              <a:t>Diapositiva de análisis de proyecto 2</a:t>
            </a:r>
          </a:p>
        </p:txBody>
      </p:sp>
      <p:cxnSp>
        <p:nvCxnSpPr>
          <p:cNvPr id="8" name="Conector recto 7">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ítulo 1">
            <a:extLst>
              <a:ext uri="{FF2B5EF4-FFF2-40B4-BE49-F238E27FC236}">
                <a16:creationId xmlns:a16="http://schemas.microsoft.com/office/drawing/2014/main" id="{4E3F5479-058B-4FA8-92E9-18CAB8CDC5C5}"/>
              </a:ext>
            </a:extLst>
          </p:cNvPr>
          <p:cNvSpPr txBox="1">
            <a:spLocks/>
          </p:cNvSpPr>
          <p:nvPr/>
        </p:nvSpPr>
        <p:spPr>
          <a:xfrm>
            <a:off x="228600" y="190500"/>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0"/>
            <a:r>
              <a:rPr lang="es-ES" sz="2800" b="1" dirty="0" smtClean="0">
                <a:solidFill>
                  <a:schemeClr val="tx1">
                    <a:lumMod val="75000"/>
                    <a:lumOff val="25000"/>
                  </a:schemeClr>
                </a:solidFill>
              </a:rPr>
              <a:t>Estructura de la</a:t>
            </a:r>
          </a:p>
          <a:p>
            <a:pPr algn="ctr" rtl="0"/>
            <a:r>
              <a:rPr lang="es-ES" sz="2800" b="1" dirty="0" smtClean="0">
                <a:solidFill>
                  <a:schemeClr val="tx1">
                    <a:lumMod val="75000"/>
                    <a:lumOff val="25000"/>
                  </a:schemeClr>
                </a:solidFill>
              </a:rPr>
              <a:t>presentación</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14" name="Conector recto 13">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13" name="Elipse 12">
            <a:extLst>
              <a:ext uri="{FF2B5EF4-FFF2-40B4-BE49-F238E27FC236}">
                <a16:creationId xmlns:a16="http://schemas.microsoft.com/office/drawing/2014/main" id="{E3ECCC05-FF78-40FA-84FF-172821D8B58A}"/>
              </a:ext>
              <a:ext uri="{C183D7F6-B498-43B3-948B-1728B52AA6E4}">
                <adec:decorative xmlns="" xmlns:adec="http://schemas.microsoft.com/office/drawing/2017/decorative" val="1"/>
              </a:ext>
            </a:extLst>
          </p:cNvPr>
          <p:cNvSpPr/>
          <p:nvPr/>
        </p:nvSpPr>
        <p:spPr>
          <a:xfrm>
            <a:off x="4812862" y="2654775"/>
            <a:ext cx="2472978" cy="210378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sz="1500" b="1" dirty="0" smtClean="0">
                <a:latin typeface="+mj-lt"/>
              </a:rPr>
              <a:t>COMPARACIÓN</a:t>
            </a:r>
            <a:endParaRPr lang="es-ES" sz="1500" b="1" dirty="0">
              <a:latin typeface="+mj-lt"/>
            </a:endParaRPr>
          </a:p>
        </p:txBody>
      </p:sp>
      <p:sp>
        <p:nvSpPr>
          <p:cNvPr id="16" name="Rectángulo: Esquinas redondeadas 15">
            <a:extLst>
              <a:ext uri="{FF2B5EF4-FFF2-40B4-BE49-F238E27FC236}">
                <a16:creationId xmlns:a16="http://schemas.microsoft.com/office/drawing/2014/main" id="{D6178536-4D8A-4FF2-BBDC-4B3E7E0FCF26}"/>
              </a:ext>
              <a:ext uri="{C183D7F6-B498-43B3-948B-1728B52AA6E4}">
                <adec:decorative xmlns="" xmlns:adec="http://schemas.microsoft.com/office/drawing/2017/decorative" val="1"/>
              </a:ext>
            </a:extLst>
          </p:cNvPr>
          <p:cNvSpPr/>
          <p:nvPr/>
        </p:nvSpPr>
        <p:spPr>
          <a:xfrm>
            <a:off x="6943725" y="1613877"/>
            <a:ext cx="5151301" cy="740997"/>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sz="1600" dirty="0" smtClean="0"/>
              <a:t>DISEÑO DE LA INVESTIGACIÓN</a:t>
            </a:r>
            <a:endParaRPr lang="es-ES" sz="1600" dirty="0"/>
          </a:p>
        </p:txBody>
      </p:sp>
      <p:sp>
        <p:nvSpPr>
          <p:cNvPr id="15" name="Elipse 14">
            <a:extLst>
              <a:ext uri="{FF2B5EF4-FFF2-40B4-BE49-F238E27FC236}">
                <a16:creationId xmlns:a16="http://schemas.microsoft.com/office/drawing/2014/main" id="{416F1356-9015-4B5C-9C64-3C1D963E5F59}"/>
              </a:ext>
              <a:ext uri="{C183D7F6-B498-43B3-948B-1728B52AA6E4}">
                <adec:decorative xmlns="" xmlns:adec="http://schemas.microsoft.com/office/drawing/2017/decorative" val="1"/>
              </a:ext>
            </a:extLst>
          </p:cNvPr>
          <p:cNvSpPr/>
          <p:nvPr/>
        </p:nvSpPr>
        <p:spPr>
          <a:xfrm>
            <a:off x="6832600" y="1514475"/>
            <a:ext cx="939800" cy="9398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20" name="Elipse 19">
            <a:extLst>
              <a:ext uri="{FF2B5EF4-FFF2-40B4-BE49-F238E27FC236}">
                <a16:creationId xmlns:a16="http://schemas.microsoft.com/office/drawing/2014/main" id="{88F812F5-70AF-4FBD-80D9-D59B3C456D5E}"/>
              </a:ext>
              <a:ext uri="{C183D7F6-B498-43B3-948B-1728B52AA6E4}">
                <adec:decorative xmlns="" xmlns:adec="http://schemas.microsoft.com/office/drawing/2017/decorative" val="1"/>
              </a:ext>
            </a:extLst>
          </p:cNvPr>
          <p:cNvSpPr/>
          <p:nvPr/>
        </p:nvSpPr>
        <p:spPr>
          <a:xfrm>
            <a:off x="7490264" y="3235325"/>
            <a:ext cx="939800" cy="9398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22" name="Elipse 21">
            <a:extLst>
              <a:ext uri="{FF2B5EF4-FFF2-40B4-BE49-F238E27FC236}">
                <a16:creationId xmlns:a16="http://schemas.microsoft.com/office/drawing/2014/main" id="{A49C5F3A-6F0D-4A0F-AE6E-92F342C22ACD}"/>
              </a:ext>
              <a:ext uri="{C183D7F6-B498-43B3-948B-1728B52AA6E4}">
                <adec:decorative xmlns="" xmlns:adec="http://schemas.microsoft.com/office/drawing/2017/decorative" val="1"/>
              </a:ext>
            </a:extLst>
          </p:cNvPr>
          <p:cNvSpPr/>
          <p:nvPr/>
        </p:nvSpPr>
        <p:spPr>
          <a:xfrm>
            <a:off x="6832600" y="5055576"/>
            <a:ext cx="939800" cy="9398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25" name="Rectángulo: Esquinas redondeadas 24">
            <a:extLst>
              <a:ext uri="{FF2B5EF4-FFF2-40B4-BE49-F238E27FC236}">
                <a16:creationId xmlns:a16="http://schemas.microsoft.com/office/drawing/2014/main" id="{94A75A79-A67A-4A23-8588-7FC5EB9A5183}"/>
              </a:ext>
              <a:ext uri="{C183D7F6-B498-43B3-948B-1728B52AA6E4}">
                <adec:decorative xmlns="" xmlns:adec="http://schemas.microsoft.com/office/drawing/2017/decorative" val="1"/>
              </a:ext>
            </a:extLst>
          </p:cNvPr>
          <p:cNvSpPr/>
          <p:nvPr/>
        </p:nvSpPr>
        <p:spPr>
          <a:xfrm>
            <a:off x="404950" y="1613877"/>
            <a:ext cx="4843326" cy="740997"/>
          </a:xfrm>
          <a:prstGeom prst="roundRect">
            <a:avLst>
              <a:gd name="adj" fmla="val 50000"/>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sz="1600" dirty="0" smtClean="0"/>
              <a:t>QCA COMO UNA APROXIMACIÓN</a:t>
            </a:r>
            <a:endParaRPr lang="es-ES" sz="1600" dirty="0"/>
          </a:p>
        </p:txBody>
      </p:sp>
      <p:sp>
        <p:nvSpPr>
          <p:cNvPr id="26" name="Elipse 25">
            <a:extLst>
              <a:ext uri="{FF2B5EF4-FFF2-40B4-BE49-F238E27FC236}">
                <a16:creationId xmlns:a16="http://schemas.microsoft.com/office/drawing/2014/main" id="{BBC62739-FA35-49F8-8929-743B31F55A69}"/>
              </a:ext>
              <a:ext uri="{C183D7F6-B498-43B3-948B-1728B52AA6E4}">
                <adec:decorative xmlns="" xmlns:adec="http://schemas.microsoft.com/office/drawing/2017/decorative" val="1"/>
              </a:ext>
            </a:extLst>
          </p:cNvPr>
          <p:cNvSpPr/>
          <p:nvPr/>
        </p:nvSpPr>
        <p:spPr>
          <a:xfrm>
            <a:off x="4419600" y="1514475"/>
            <a:ext cx="939800" cy="939800"/>
          </a:xfrm>
          <a:prstGeom prst="ellipse">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27" name="Rectángulo: Esquinas redondeadas 26">
            <a:extLst>
              <a:ext uri="{FF2B5EF4-FFF2-40B4-BE49-F238E27FC236}">
                <a16:creationId xmlns:a16="http://schemas.microsoft.com/office/drawing/2014/main" id="{71BB375D-5EE6-4428-9817-2C7DB6B94332}"/>
              </a:ext>
              <a:ext uri="{C183D7F6-B498-43B3-948B-1728B52AA6E4}">
                <adec:decorative xmlns="" xmlns:adec="http://schemas.microsoft.com/office/drawing/2017/decorative" val="1"/>
              </a:ext>
            </a:extLst>
          </p:cNvPr>
          <p:cNvSpPr/>
          <p:nvPr/>
        </p:nvSpPr>
        <p:spPr>
          <a:xfrm>
            <a:off x="96976" y="3334727"/>
            <a:ext cx="4401999" cy="740997"/>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s-ES" sz="1600" dirty="0" smtClean="0"/>
              <a:t>SELECCIÓN DE CASOS </a:t>
            </a:r>
          </a:p>
          <a:p>
            <a:pPr algn="ctr" rtl="0"/>
            <a:r>
              <a:rPr lang="es-ES" sz="1600" dirty="0" smtClean="0"/>
              <a:t>Y VARIABLES</a:t>
            </a:r>
            <a:endParaRPr lang="es-ES" sz="1600" dirty="0"/>
          </a:p>
        </p:txBody>
      </p:sp>
      <p:sp>
        <p:nvSpPr>
          <p:cNvPr id="28" name="Elipse 27">
            <a:extLst>
              <a:ext uri="{FF2B5EF4-FFF2-40B4-BE49-F238E27FC236}">
                <a16:creationId xmlns:a16="http://schemas.microsoft.com/office/drawing/2014/main" id="{B3A511B7-C7F3-4107-9962-1E10D2E087DD}"/>
              </a:ext>
              <a:ext uri="{C183D7F6-B498-43B3-948B-1728B52AA6E4}">
                <adec:decorative xmlns="" xmlns:adec="http://schemas.microsoft.com/office/drawing/2017/decorative" val="1"/>
              </a:ext>
            </a:extLst>
          </p:cNvPr>
          <p:cNvSpPr/>
          <p:nvPr/>
        </p:nvSpPr>
        <p:spPr>
          <a:xfrm>
            <a:off x="3670300" y="3235325"/>
            <a:ext cx="939800" cy="939800"/>
          </a:xfrm>
          <a:prstGeom prst="ellipse">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grpSp>
        <p:nvGrpSpPr>
          <p:cNvPr id="31" name="Grupo 30" descr="Iconos de gráfico de barras y gráfico de líneas.">
            <a:extLst>
              <a:ext uri="{FF2B5EF4-FFF2-40B4-BE49-F238E27FC236}">
                <a16:creationId xmlns:a16="http://schemas.microsoft.com/office/drawing/2014/main" id="{044C3643-8A0E-47C1-BEB8-C73203B5E58D}"/>
              </a:ext>
            </a:extLst>
          </p:cNvPr>
          <p:cNvGrpSpPr/>
          <p:nvPr/>
        </p:nvGrpSpPr>
        <p:grpSpPr>
          <a:xfrm>
            <a:off x="4715661" y="1810536"/>
            <a:ext cx="347679" cy="347679"/>
            <a:chOff x="4319588" y="2492375"/>
            <a:chExt cx="287338" cy="287338"/>
          </a:xfrm>
          <a:solidFill>
            <a:schemeClr val="bg1"/>
          </a:solidFill>
        </p:grpSpPr>
        <p:sp>
          <p:nvSpPr>
            <p:cNvPr id="32" name="Forma libre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33" name="Forma libre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grpSp>
      <p:sp>
        <p:nvSpPr>
          <p:cNvPr id="34" name="Forma libre 1676" descr="Icono de casilla de verificación. ">
            <a:extLst>
              <a:ext uri="{FF2B5EF4-FFF2-40B4-BE49-F238E27FC236}">
                <a16:creationId xmlns:a16="http://schemas.microsoft.com/office/drawing/2014/main" id="{6FB02354-C73F-4DCF-8004-E9CCA66963EA}"/>
              </a:ext>
            </a:extLst>
          </p:cNvPr>
          <p:cNvSpPr>
            <a:spLocks noEditPoints="1"/>
          </p:cNvSpPr>
          <p:nvPr/>
        </p:nvSpPr>
        <p:spPr bwMode="auto">
          <a:xfrm>
            <a:off x="7129621" y="1811496"/>
            <a:ext cx="345758" cy="345758"/>
          </a:xfrm>
          <a:custGeom>
            <a:avLst/>
            <a:gdLst>
              <a:gd name="T0" fmla="*/ 374 w 719"/>
              <a:gd name="T1" fmla="*/ 267 h 719"/>
              <a:gd name="T2" fmla="*/ 366 w 719"/>
              <a:gd name="T3" fmla="*/ 263 h 719"/>
              <a:gd name="T4" fmla="*/ 362 w 719"/>
              <a:gd name="T5" fmla="*/ 254 h 719"/>
              <a:gd name="T6" fmla="*/ 366 w 719"/>
              <a:gd name="T7" fmla="*/ 247 h 719"/>
              <a:gd name="T8" fmla="*/ 374 w 719"/>
              <a:gd name="T9" fmla="*/ 243 h 719"/>
              <a:gd name="T10" fmla="*/ 621 w 719"/>
              <a:gd name="T11" fmla="*/ 244 h 719"/>
              <a:gd name="T12" fmla="*/ 627 w 719"/>
              <a:gd name="T13" fmla="*/ 250 h 719"/>
              <a:gd name="T14" fmla="*/ 627 w 719"/>
              <a:gd name="T15" fmla="*/ 260 h 719"/>
              <a:gd name="T16" fmla="*/ 621 w 719"/>
              <a:gd name="T17" fmla="*/ 265 h 719"/>
              <a:gd name="T18" fmla="*/ 616 w 719"/>
              <a:gd name="T19" fmla="*/ 528 h 719"/>
              <a:gd name="T20" fmla="*/ 370 w 719"/>
              <a:gd name="T21" fmla="*/ 527 h 719"/>
              <a:gd name="T22" fmla="*/ 363 w 719"/>
              <a:gd name="T23" fmla="*/ 521 h 719"/>
              <a:gd name="T24" fmla="*/ 363 w 719"/>
              <a:gd name="T25" fmla="*/ 512 h 719"/>
              <a:gd name="T26" fmla="*/ 370 w 719"/>
              <a:gd name="T27" fmla="*/ 505 h 719"/>
              <a:gd name="T28" fmla="*/ 616 w 719"/>
              <a:gd name="T29" fmla="*/ 504 h 719"/>
              <a:gd name="T30" fmla="*/ 625 w 719"/>
              <a:gd name="T31" fmla="*/ 507 h 719"/>
              <a:gd name="T32" fmla="*/ 628 w 719"/>
              <a:gd name="T33" fmla="*/ 516 h 719"/>
              <a:gd name="T34" fmla="*/ 625 w 719"/>
              <a:gd name="T35" fmla="*/ 525 h 719"/>
              <a:gd name="T36" fmla="*/ 616 w 719"/>
              <a:gd name="T37" fmla="*/ 528 h 719"/>
              <a:gd name="T38" fmla="*/ 171 w 719"/>
              <a:gd name="T39" fmla="*/ 279 h 719"/>
              <a:gd name="T40" fmla="*/ 164 w 719"/>
              <a:gd name="T41" fmla="*/ 282 h 719"/>
              <a:gd name="T42" fmla="*/ 155 w 719"/>
              <a:gd name="T43" fmla="*/ 279 h 719"/>
              <a:gd name="T44" fmla="*/ 92 w 719"/>
              <a:gd name="T45" fmla="*/ 214 h 719"/>
              <a:gd name="T46" fmla="*/ 92 w 719"/>
              <a:gd name="T47" fmla="*/ 205 h 719"/>
              <a:gd name="T48" fmla="*/ 98 w 719"/>
              <a:gd name="T49" fmla="*/ 198 h 719"/>
              <a:gd name="T50" fmla="*/ 107 w 719"/>
              <a:gd name="T51" fmla="*/ 198 h 719"/>
              <a:gd name="T52" fmla="*/ 164 w 719"/>
              <a:gd name="T53" fmla="*/ 253 h 719"/>
              <a:gd name="T54" fmla="*/ 309 w 719"/>
              <a:gd name="T55" fmla="*/ 109 h 719"/>
              <a:gd name="T56" fmla="*/ 318 w 719"/>
              <a:gd name="T57" fmla="*/ 109 h 719"/>
              <a:gd name="T58" fmla="*/ 325 w 719"/>
              <a:gd name="T59" fmla="*/ 114 h 719"/>
              <a:gd name="T60" fmla="*/ 325 w 719"/>
              <a:gd name="T61" fmla="*/ 124 h 719"/>
              <a:gd name="T62" fmla="*/ 323 w 719"/>
              <a:gd name="T63" fmla="*/ 414 h 719"/>
              <a:gd name="T64" fmla="*/ 168 w 719"/>
              <a:gd name="T65" fmla="*/ 568 h 719"/>
              <a:gd name="T66" fmla="*/ 158 w 719"/>
              <a:gd name="T67" fmla="*/ 568 h 719"/>
              <a:gd name="T68" fmla="*/ 94 w 719"/>
              <a:gd name="T69" fmla="*/ 505 h 719"/>
              <a:gd name="T70" fmla="*/ 91 w 719"/>
              <a:gd name="T71" fmla="*/ 497 h 719"/>
              <a:gd name="T72" fmla="*/ 94 w 719"/>
              <a:gd name="T73" fmla="*/ 488 h 719"/>
              <a:gd name="T74" fmla="*/ 103 w 719"/>
              <a:gd name="T75" fmla="*/ 485 h 719"/>
              <a:gd name="T76" fmla="*/ 111 w 719"/>
              <a:gd name="T77" fmla="*/ 488 h 719"/>
              <a:gd name="T78" fmla="*/ 306 w 719"/>
              <a:gd name="T79" fmla="*/ 397 h 719"/>
              <a:gd name="T80" fmla="*/ 314 w 719"/>
              <a:gd name="T81" fmla="*/ 394 h 719"/>
              <a:gd name="T82" fmla="*/ 323 w 719"/>
              <a:gd name="T83" fmla="*/ 398 h 719"/>
              <a:gd name="T84" fmla="*/ 326 w 719"/>
              <a:gd name="T85" fmla="*/ 406 h 719"/>
              <a:gd name="T86" fmla="*/ 323 w 719"/>
              <a:gd name="T87" fmla="*/ 414 h 719"/>
              <a:gd name="T88" fmla="*/ 12 w 719"/>
              <a:gd name="T89" fmla="*/ 0 h 719"/>
              <a:gd name="T90" fmla="*/ 3 w 719"/>
              <a:gd name="T91" fmla="*/ 5 h 719"/>
              <a:gd name="T92" fmla="*/ 0 w 719"/>
              <a:gd name="T93" fmla="*/ 13 h 719"/>
              <a:gd name="T94" fmla="*/ 1 w 719"/>
              <a:gd name="T95" fmla="*/ 713 h 719"/>
              <a:gd name="T96" fmla="*/ 8 w 719"/>
              <a:gd name="T97" fmla="*/ 719 h 719"/>
              <a:gd name="T98" fmla="*/ 707 w 719"/>
              <a:gd name="T99" fmla="*/ 719 h 719"/>
              <a:gd name="T100" fmla="*/ 716 w 719"/>
              <a:gd name="T101" fmla="*/ 716 h 719"/>
              <a:gd name="T102" fmla="*/ 719 w 719"/>
              <a:gd name="T103" fmla="*/ 707 h 719"/>
              <a:gd name="T104" fmla="*/ 718 w 719"/>
              <a:gd name="T105" fmla="*/ 8 h 719"/>
              <a:gd name="T106" fmla="*/ 711 w 719"/>
              <a:gd name="T107" fmla="*/ 2 h 7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19" h="719">
                <a:moveTo>
                  <a:pt x="616" y="267"/>
                </a:moveTo>
                <a:lnTo>
                  <a:pt x="374" y="267"/>
                </a:lnTo>
                <a:lnTo>
                  <a:pt x="370" y="265"/>
                </a:lnTo>
                <a:lnTo>
                  <a:pt x="366" y="263"/>
                </a:lnTo>
                <a:lnTo>
                  <a:pt x="363" y="260"/>
                </a:lnTo>
                <a:lnTo>
                  <a:pt x="362" y="254"/>
                </a:lnTo>
                <a:lnTo>
                  <a:pt x="363" y="250"/>
                </a:lnTo>
                <a:lnTo>
                  <a:pt x="366" y="247"/>
                </a:lnTo>
                <a:lnTo>
                  <a:pt x="370" y="244"/>
                </a:lnTo>
                <a:lnTo>
                  <a:pt x="374" y="243"/>
                </a:lnTo>
                <a:lnTo>
                  <a:pt x="616" y="243"/>
                </a:lnTo>
                <a:lnTo>
                  <a:pt x="621" y="244"/>
                </a:lnTo>
                <a:lnTo>
                  <a:pt x="625" y="247"/>
                </a:lnTo>
                <a:lnTo>
                  <a:pt x="627" y="250"/>
                </a:lnTo>
                <a:lnTo>
                  <a:pt x="628" y="254"/>
                </a:lnTo>
                <a:lnTo>
                  <a:pt x="627" y="260"/>
                </a:lnTo>
                <a:lnTo>
                  <a:pt x="625" y="263"/>
                </a:lnTo>
                <a:lnTo>
                  <a:pt x="621" y="265"/>
                </a:lnTo>
                <a:lnTo>
                  <a:pt x="616" y="267"/>
                </a:lnTo>
                <a:close/>
                <a:moveTo>
                  <a:pt x="616" y="528"/>
                </a:moveTo>
                <a:lnTo>
                  <a:pt x="374" y="528"/>
                </a:lnTo>
                <a:lnTo>
                  <a:pt x="370" y="527"/>
                </a:lnTo>
                <a:lnTo>
                  <a:pt x="366" y="525"/>
                </a:lnTo>
                <a:lnTo>
                  <a:pt x="363" y="521"/>
                </a:lnTo>
                <a:lnTo>
                  <a:pt x="362" y="516"/>
                </a:lnTo>
                <a:lnTo>
                  <a:pt x="363" y="512"/>
                </a:lnTo>
                <a:lnTo>
                  <a:pt x="366" y="507"/>
                </a:lnTo>
                <a:lnTo>
                  <a:pt x="370" y="505"/>
                </a:lnTo>
                <a:lnTo>
                  <a:pt x="374" y="504"/>
                </a:lnTo>
                <a:lnTo>
                  <a:pt x="616" y="504"/>
                </a:lnTo>
                <a:lnTo>
                  <a:pt x="621" y="505"/>
                </a:lnTo>
                <a:lnTo>
                  <a:pt x="625" y="507"/>
                </a:lnTo>
                <a:lnTo>
                  <a:pt x="627" y="512"/>
                </a:lnTo>
                <a:lnTo>
                  <a:pt x="628" y="516"/>
                </a:lnTo>
                <a:lnTo>
                  <a:pt x="627" y="521"/>
                </a:lnTo>
                <a:lnTo>
                  <a:pt x="625" y="525"/>
                </a:lnTo>
                <a:lnTo>
                  <a:pt x="621" y="527"/>
                </a:lnTo>
                <a:lnTo>
                  <a:pt x="616" y="528"/>
                </a:lnTo>
                <a:close/>
                <a:moveTo>
                  <a:pt x="323" y="127"/>
                </a:moveTo>
                <a:lnTo>
                  <a:pt x="171" y="279"/>
                </a:lnTo>
                <a:lnTo>
                  <a:pt x="168" y="282"/>
                </a:lnTo>
                <a:lnTo>
                  <a:pt x="164" y="282"/>
                </a:lnTo>
                <a:lnTo>
                  <a:pt x="158" y="282"/>
                </a:lnTo>
                <a:lnTo>
                  <a:pt x="155" y="279"/>
                </a:lnTo>
                <a:lnTo>
                  <a:pt x="94" y="218"/>
                </a:lnTo>
                <a:lnTo>
                  <a:pt x="92" y="214"/>
                </a:lnTo>
                <a:lnTo>
                  <a:pt x="91" y="209"/>
                </a:lnTo>
                <a:lnTo>
                  <a:pt x="92" y="205"/>
                </a:lnTo>
                <a:lnTo>
                  <a:pt x="94" y="201"/>
                </a:lnTo>
                <a:lnTo>
                  <a:pt x="98" y="198"/>
                </a:lnTo>
                <a:lnTo>
                  <a:pt x="103" y="197"/>
                </a:lnTo>
                <a:lnTo>
                  <a:pt x="107" y="198"/>
                </a:lnTo>
                <a:lnTo>
                  <a:pt x="111" y="201"/>
                </a:lnTo>
                <a:lnTo>
                  <a:pt x="164" y="253"/>
                </a:lnTo>
                <a:lnTo>
                  <a:pt x="306" y="111"/>
                </a:lnTo>
                <a:lnTo>
                  <a:pt x="309" y="109"/>
                </a:lnTo>
                <a:lnTo>
                  <a:pt x="314" y="108"/>
                </a:lnTo>
                <a:lnTo>
                  <a:pt x="318" y="109"/>
                </a:lnTo>
                <a:lnTo>
                  <a:pt x="323" y="111"/>
                </a:lnTo>
                <a:lnTo>
                  <a:pt x="325" y="114"/>
                </a:lnTo>
                <a:lnTo>
                  <a:pt x="326" y="119"/>
                </a:lnTo>
                <a:lnTo>
                  <a:pt x="325" y="124"/>
                </a:lnTo>
                <a:lnTo>
                  <a:pt x="323" y="127"/>
                </a:lnTo>
                <a:close/>
                <a:moveTo>
                  <a:pt x="323" y="414"/>
                </a:moveTo>
                <a:lnTo>
                  <a:pt x="171" y="565"/>
                </a:lnTo>
                <a:lnTo>
                  <a:pt x="168" y="568"/>
                </a:lnTo>
                <a:lnTo>
                  <a:pt x="164" y="569"/>
                </a:lnTo>
                <a:lnTo>
                  <a:pt x="158" y="568"/>
                </a:lnTo>
                <a:lnTo>
                  <a:pt x="155" y="565"/>
                </a:lnTo>
                <a:lnTo>
                  <a:pt x="94" y="505"/>
                </a:lnTo>
                <a:lnTo>
                  <a:pt x="92" y="502"/>
                </a:lnTo>
                <a:lnTo>
                  <a:pt x="91" y="497"/>
                </a:lnTo>
                <a:lnTo>
                  <a:pt x="92" y="493"/>
                </a:lnTo>
                <a:lnTo>
                  <a:pt x="94" y="488"/>
                </a:lnTo>
                <a:lnTo>
                  <a:pt x="98" y="486"/>
                </a:lnTo>
                <a:lnTo>
                  <a:pt x="103" y="485"/>
                </a:lnTo>
                <a:lnTo>
                  <a:pt x="107" y="486"/>
                </a:lnTo>
                <a:lnTo>
                  <a:pt x="111" y="488"/>
                </a:lnTo>
                <a:lnTo>
                  <a:pt x="164" y="540"/>
                </a:lnTo>
                <a:lnTo>
                  <a:pt x="306" y="397"/>
                </a:lnTo>
                <a:lnTo>
                  <a:pt x="309" y="395"/>
                </a:lnTo>
                <a:lnTo>
                  <a:pt x="314" y="394"/>
                </a:lnTo>
                <a:lnTo>
                  <a:pt x="318" y="395"/>
                </a:lnTo>
                <a:lnTo>
                  <a:pt x="323" y="398"/>
                </a:lnTo>
                <a:lnTo>
                  <a:pt x="325" y="401"/>
                </a:lnTo>
                <a:lnTo>
                  <a:pt x="326" y="406"/>
                </a:lnTo>
                <a:lnTo>
                  <a:pt x="325" y="410"/>
                </a:lnTo>
                <a:lnTo>
                  <a:pt x="323" y="414"/>
                </a:lnTo>
                <a:close/>
                <a:moveTo>
                  <a:pt x="707" y="0"/>
                </a:moveTo>
                <a:lnTo>
                  <a:pt x="12" y="0"/>
                </a:lnTo>
                <a:lnTo>
                  <a:pt x="8" y="2"/>
                </a:lnTo>
                <a:lnTo>
                  <a:pt x="3" y="5"/>
                </a:lnTo>
                <a:lnTo>
                  <a:pt x="1" y="8"/>
                </a:lnTo>
                <a:lnTo>
                  <a:pt x="0" y="13"/>
                </a:lnTo>
                <a:lnTo>
                  <a:pt x="0" y="707"/>
                </a:lnTo>
                <a:lnTo>
                  <a:pt x="1" y="713"/>
                </a:lnTo>
                <a:lnTo>
                  <a:pt x="3" y="716"/>
                </a:lnTo>
                <a:lnTo>
                  <a:pt x="8" y="719"/>
                </a:lnTo>
                <a:lnTo>
                  <a:pt x="12" y="719"/>
                </a:lnTo>
                <a:lnTo>
                  <a:pt x="707" y="719"/>
                </a:lnTo>
                <a:lnTo>
                  <a:pt x="711" y="719"/>
                </a:lnTo>
                <a:lnTo>
                  <a:pt x="716" y="716"/>
                </a:lnTo>
                <a:lnTo>
                  <a:pt x="718" y="713"/>
                </a:lnTo>
                <a:lnTo>
                  <a:pt x="719" y="707"/>
                </a:lnTo>
                <a:lnTo>
                  <a:pt x="719" y="13"/>
                </a:lnTo>
                <a:lnTo>
                  <a:pt x="718" y="8"/>
                </a:lnTo>
                <a:lnTo>
                  <a:pt x="716" y="5"/>
                </a:lnTo>
                <a:lnTo>
                  <a:pt x="711" y="2"/>
                </a:lnTo>
                <a:lnTo>
                  <a:pt x="707" y="0"/>
                </a:lnTo>
                <a:close/>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35" name="Forma libre 4665" descr="Icono de gráfico ">
            <a:extLst>
              <a:ext uri="{FF2B5EF4-FFF2-40B4-BE49-F238E27FC236}">
                <a16:creationId xmlns:a16="http://schemas.microsoft.com/office/drawing/2014/main" id="{557E39B2-E017-4E5C-B53E-DDE3B9D4C92C}"/>
              </a:ext>
            </a:extLst>
          </p:cNvPr>
          <p:cNvSpPr>
            <a:spLocks/>
          </p:cNvSpPr>
          <p:nvPr/>
        </p:nvSpPr>
        <p:spPr bwMode="auto">
          <a:xfrm>
            <a:off x="7877961" y="3531386"/>
            <a:ext cx="347679" cy="34767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es-ES" dirty="0"/>
          </a:p>
        </p:txBody>
      </p:sp>
      <p:grpSp>
        <p:nvGrpSpPr>
          <p:cNvPr id="36" name="Grupo 35" descr="Icono de ser humano y engranaje. ">
            <a:extLst>
              <a:ext uri="{FF2B5EF4-FFF2-40B4-BE49-F238E27FC236}">
                <a16:creationId xmlns:a16="http://schemas.microsoft.com/office/drawing/2014/main" id="{ECC5F635-1712-4572-A9EC-F94E2199DDBD}"/>
              </a:ext>
            </a:extLst>
          </p:cNvPr>
          <p:cNvGrpSpPr/>
          <p:nvPr/>
        </p:nvGrpSpPr>
        <p:grpSpPr>
          <a:xfrm>
            <a:off x="7133464" y="5355478"/>
            <a:ext cx="338073" cy="339996"/>
            <a:chOff x="6450013" y="5349875"/>
            <a:chExt cx="279399" cy="280988"/>
          </a:xfrm>
          <a:solidFill>
            <a:schemeClr val="bg1"/>
          </a:solidFill>
        </p:grpSpPr>
        <p:sp>
          <p:nvSpPr>
            <p:cNvPr id="37" name="Forma libre 3673">
              <a:extLst>
                <a:ext uri="{FF2B5EF4-FFF2-40B4-BE49-F238E27FC236}">
                  <a16:creationId xmlns:a16="http://schemas.microsoft.com/office/drawing/2014/main" id="{D1391604-D4EC-48A8-AE57-EDF194392FB1}"/>
                </a:ext>
              </a:extLst>
            </p:cNvPr>
            <p:cNvSpPr>
              <a:spLocks/>
            </p:cNvSpPr>
            <p:nvPr/>
          </p:nvSpPr>
          <p:spPr bwMode="auto">
            <a:xfrm>
              <a:off x="6450013" y="5349875"/>
              <a:ext cx="182562" cy="238125"/>
            </a:xfrm>
            <a:custGeom>
              <a:avLst/>
              <a:gdLst>
                <a:gd name="T0" fmla="*/ 379 w 459"/>
                <a:gd name="T1" fmla="*/ 550 h 602"/>
                <a:gd name="T2" fmla="*/ 380 w 459"/>
                <a:gd name="T3" fmla="*/ 519 h 602"/>
                <a:gd name="T4" fmla="*/ 345 w 459"/>
                <a:gd name="T5" fmla="*/ 495 h 602"/>
                <a:gd name="T6" fmla="*/ 397 w 459"/>
                <a:gd name="T7" fmla="*/ 400 h 602"/>
                <a:gd name="T8" fmla="*/ 408 w 459"/>
                <a:gd name="T9" fmla="*/ 395 h 602"/>
                <a:gd name="T10" fmla="*/ 450 w 459"/>
                <a:gd name="T11" fmla="*/ 406 h 602"/>
                <a:gd name="T12" fmla="*/ 412 w 459"/>
                <a:gd name="T13" fmla="*/ 384 h 602"/>
                <a:gd name="T14" fmla="*/ 376 w 459"/>
                <a:gd name="T15" fmla="*/ 370 h 602"/>
                <a:gd name="T16" fmla="*/ 361 w 459"/>
                <a:gd name="T17" fmla="*/ 307 h 602"/>
                <a:gd name="T18" fmla="*/ 379 w 459"/>
                <a:gd name="T19" fmla="*/ 288 h 602"/>
                <a:gd name="T20" fmla="*/ 397 w 459"/>
                <a:gd name="T21" fmla="*/ 252 h 602"/>
                <a:gd name="T22" fmla="*/ 406 w 459"/>
                <a:gd name="T23" fmla="*/ 214 h 602"/>
                <a:gd name="T24" fmla="*/ 415 w 459"/>
                <a:gd name="T25" fmla="*/ 202 h 602"/>
                <a:gd name="T26" fmla="*/ 420 w 459"/>
                <a:gd name="T27" fmla="*/ 183 h 602"/>
                <a:gd name="T28" fmla="*/ 416 w 459"/>
                <a:gd name="T29" fmla="*/ 152 h 602"/>
                <a:gd name="T30" fmla="*/ 412 w 459"/>
                <a:gd name="T31" fmla="*/ 121 h 602"/>
                <a:gd name="T32" fmla="*/ 420 w 459"/>
                <a:gd name="T33" fmla="*/ 78 h 602"/>
                <a:gd name="T34" fmla="*/ 415 w 459"/>
                <a:gd name="T35" fmla="*/ 45 h 602"/>
                <a:gd name="T36" fmla="*/ 403 w 459"/>
                <a:gd name="T37" fmla="*/ 27 h 602"/>
                <a:gd name="T38" fmla="*/ 382 w 459"/>
                <a:gd name="T39" fmla="*/ 15 h 602"/>
                <a:gd name="T40" fmla="*/ 341 w 459"/>
                <a:gd name="T41" fmla="*/ 3 h 602"/>
                <a:gd name="T42" fmla="*/ 291 w 459"/>
                <a:gd name="T43" fmla="*/ 0 h 602"/>
                <a:gd name="T44" fmla="*/ 245 w 459"/>
                <a:gd name="T45" fmla="*/ 9 h 602"/>
                <a:gd name="T46" fmla="*/ 213 w 459"/>
                <a:gd name="T47" fmla="*/ 27 h 602"/>
                <a:gd name="T48" fmla="*/ 201 w 459"/>
                <a:gd name="T49" fmla="*/ 42 h 602"/>
                <a:gd name="T50" fmla="*/ 181 w 459"/>
                <a:gd name="T51" fmla="*/ 44 h 602"/>
                <a:gd name="T52" fmla="*/ 163 w 459"/>
                <a:gd name="T53" fmla="*/ 56 h 602"/>
                <a:gd name="T54" fmla="*/ 155 w 459"/>
                <a:gd name="T55" fmla="*/ 87 h 602"/>
                <a:gd name="T56" fmla="*/ 164 w 459"/>
                <a:gd name="T57" fmla="*/ 138 h 602"/>
                <a:gd name="T58" fmla="*/ 159 w 459"/>
                <a:gd name="T59" fmla="*/ 144 h 602"/>
                <a:gd name="T60" fmla="*/ 150 w 459"/>
                <a:gd name="T61" fmla="*/ 162 h 602"/>
                <a:gd name="T62" fmla="*/ 149 w 459"/>
                <a:gd name="T63" fmla="*/ 184 h 602"/>
                <a:gd name="T64" fmla="*/ 154 w 459"/>
                <a:gd name="T65" fmla="*/ 201 h 602"/>
                <a:gd name="T66" fmla="*/ 163 w 459"/>
                <a:gd name="T67" fmla="*/ 214 h 602"/>
                <a:gd name="T68" fmla="*/ 169 w 459"/>
                <a:gd name="T69" fmla="*/ 237 h 602"/>
                <a:gd name="T70" fmla="*/ 179 w 459"/>
                <a:gd name="T71" fmla="*/ 271 h 602"/>
                <a:gd name="T72" fmla="*/ 203 w 459"/>
                <a:gd name="T73" fmla="*/ 306 h 602"/>
                <a:gd name="T74" fmla="*/ 215 w 459"/>
                <a:gd name="T75" fmla="*/ 364 h 602"/>
                <a:gd name="T76" fmla="*/ 171 w 459"/>
                <a:gd name="T77" fmla="*/ 381 h 602"/>
                <a:gd name="T78" fmla="*/ 106 w 459"/>
                <a:gd name="T79" fmla="*/ 401 h 602"/>
                <a:gd name="T80" fmla="*/ 46 w 459"/>
                <a:gd name="T81" fmla="*/ 428 h 602"/>
                <a:gd name="T82" fmla="*/ 22 w 459"/>
                <a:gd name="T83" fmla="*/ 449 h 602"/>
                <a:gd name="T84" fmla="*/ 10 w 459"/>
                <a:gd name="T85" fmla="*/ 479 h 602"/>
                <a:gd name="T86" fmla="*/ 2 w 459"/>
                <a:gd name="T87" fmla="*/ 540 h 602"/>
                <a:gd name="T88" fmla="*/ 1 w 459"/>
                <a:gd name="T89" fmla="*/ 594 h 602"/>
                <a:gd name="T90" fmla="*/ 11 w 459"/>
                <a:gd name="T91" fmla="*/ 602 h 602"/>
                <a:gd name="T92" fmla="*/ 345 w 459"/>
                <a:gd name="T93" fmla="*/ 589 h 602"/>
                <a:gd name="T94" fmla="*/ 352 w 459"/>
                <a:gd name="T95" fmla="*/ 577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459" h="602">
                  <a:moveTo>
                    <a:pt x="352" y="577"/>
                  </a:moveTo>
                  <a:lnTo>
                    <a:pt x="380" y="560"/>
                  </a:lnTo>
                  <a:lnTo>
                    <a:pt x="379" y="550"/>
                  </a:lnTo>
                  <a:lnTo>
                    <a:pt x="379" y="540"/>
                  </a:lnTo>
                  <a:lnTo>
                    <a:pt x="379" y="530"/>
                  </a:lnTo>
                  <a:lnTo>
                    <a:pt x="380" y="519"/>
                  </a:lnTo>
                  <a:lnTo>
                    <a:pt x="352" y="503"/>
                  </a:lnTo>
                  <a:lnTo>
                    <a:pt x="348" y="499"/>
                  </a:lnTo>
                  <a:lnTo>
                    <a:pt x="345" y="495"/>
                  </a:lnTo>
                  <a:lnTo>
                    <a:pt x="345" y="490"/>
                  </a:lnTo>
                  <a:lnTo>
                    <a:pt x="346" y="486"/>
                  </a:lnTo>
                  <a:lnTo>
                    <a:pt x="397" y="400"/>
                  </a:lnTo>
                  <a:lnTo>
                    <a:pt x="399" y="397"/>
                  </a:lnTo>
                  <a:lnTo>
                    <a:pt x="403" y="395"/>
                  </a:lnTo>
                  <a:lnTo>
                    <a:pt x="408" y="395"/>
                  </a:lnTo>
                  <a:lnTo>
                    <a:pt x="413" y="396"/>
                  </a:lnTo>
                  <a:lnTo>
                    <a:pt x="441" y="413"/>
                  </a:lnTo>
                  <a:lnTo>
                    <a:pt x="450" y="406"/>
                  </a:lnTo>
                  <a:lnTo>
                    <a:pt x="459" y="401"/>
                  </a:lnTo>
                  <a:lnTo>
                    <a:pt x="424" y="388"/>
                  </a:lnTo>
                  <a:lnTo>
                    <a:pt x="412" y="384"/>
                  </a:lnTo>
                  <a:lnTo>
                    <a:pt x="400" y="379"/>
                  </a:lnTo>
                  <a:lnTo>
                    <a:pt x="389" y="375"/>
                  </a:lnTo>
                  <a:lnTo>
                    <a:pt x="376" y="370"/>
                  </a:lnTo>
                  <a:lnTo>
                    <a:pt x="368" y="368"/>
                  </a:lnTo>
                  <a:lnTo>
                    <a:pt x="361" y="364"/>
                  </a:lnTo>
                  <a:lnTo>
                    <a:pt x="361" y="307"/>
                  </a:lnTo>
                  <a:lnTo>
                    <a:pt x="366" y="302"/>
                  </a:lnTo>
                  <a:lnTo>
                    <a:pt x="372" y="297"/>
                  </a:lnTo>
                  <a:lnTo>
                    <a:pt x="379" y="288"/>
                  </a:lnTo>
                  <a:lnTo>
                    <a:pt x="385" y="279"/>
                  </a:lnTo>
                  <a:lnTo>
                    <a:pt x="391" y="266"/>
                  </a:lnTo>
                  <a:lnTo>
                    <a:pt x="397" y="252"/>
                  </a:lnTo>
                  <a:lnTo>
                    <a:pt x="400" y="235"/>
                  </a:lnTo>
                  <a:lnTo>
                    <a:pt x="402" y="216"/>
                  </a:lnTo>
                  <a:lnTo>
                    <a:pt x="406" y="214"/>
                  </a:lnTo>
                  <a:lnTo>
                    <a:pt x="409" y="211"/>
                  </a:lnTo>
                  <a:lnTo>
                    <a:pt x="412" y="207"/>
                  </a:lnTo>
                  <a:lnTo>
                    <a:pt x="415" y="202"/>
                  </a:lnTo>
                  <a:lnTo>
                    <a:pt x="417" y="197"/>
                  </a:lnTo>
                  <a:lnTo>
                    <a:pt x="418" y="191"/>
                  </a:lnTo>
                  <a:lnTo>
                    <a:pt x="420" y="183"/>
                  </a:lnTo>
                  <a:lnTo>
                    <a:pt x="420" y="175"/>
                  </a:lnTo>
                  <a:lnTo>
                    <a:pt x="420" y="164"/>
                  </a:lnTo>
                  <a:lnTo>
                    <a:pt x="416" y="152"/>
                  </a:lnTo>
                  <a:lnTo>
                    <a:pt x="412" y="144"/>
                  </a:lnTo>
                  <a:lnTo>
                    <a:pt x="406" y="137"/>
                  </a:lnTo>
                  <a:lnTo>
                    <a:pt x="412" y="121"/>
                  </a:lnTo>
                  <a:lnTo>
                    <a:pt x="417" y="101"/>
                  </a:lnTo>
                  <a:lnTo>
                    <a:pt x="420" y="89"/>
                  </a:lnTo>
                  <a:lnTo>
                    <a:pt x="420" y="78"/>
                  </a:lnTo>
                  <a:lnTo>
                    <a:pt x="420" y="65"/>
                  </a:lnTo>
                  <a:lnTo>
                    <a:pt x="417" y="53"/>
                  </a:lnTo>
                  <a:lnTo>
                    <a:pt x="415" y="45"/>
                  </a:lnTo>
                  <a:lnTo>
                    <a:pt x="412" y="39"/>
                  </a:lnTo>
                  <a:lnTo>
                    <a:pt x="407" y="34"/>
                  </a:lnTo>
                  <a:lnTo>
                    <a:pt x="403" y="27"/>
                  </a:lnTo>
                  <a:lnTo>
                    <a:pt x="397" y="24"/>
                  </a:lnTo>
                  <a:lnTo>
                    <a:pt x="390" y="18"/>
                  </a:lnTo>
                  <a:lnTo>
                    <a:pt x="382" y="15"/>
                  </a:lnTo>
                  <a:lnTo>
                    <a:pt x="376" y="12"/>
                  </a:lnTo>
                  <a:lnTo>
                    <a:pt x="359" y="7"/>
                  </a:lnTo>
                  <a:lnTo>
                    <a:pt x="341" y="3"/>
                  </a:lnTo>
                  <a:lnTo>
                    <a:pt x="325" y="0"/>
                  </a:lnTo>
                  <a:lnTo>
                    <a:pt x="307" y="0"/>
                  </a:lnTo>
                  <a:lnTo>
                    <a:pt x="291" y="0"/>
                  </a:lnTo>
                  <a:lnTo>
                    <a:pt x="276" y="2"/>
                  </a:lnTo>
                  <a:lnTo>
                    <a:pt x="260" y="6"/>
                  </a:lnTo>
                  <a:lnTo>
                    <a:pt x="245" y="9"/>
                  </a:lnTo>
                  <a:lnTo>
                    <a:pt x="231" y="16"/>
                  </a:lnTo>
                  <a:lnTo>
                    <a:pt x="218" y="22"/>
                  </a:lnTo>
                  <a:lnTo>
                    <a:pt x="213" y="27"/>
                  </a:lnTo>
                  <a:lnTo>
                    <a:pt x="209" y="31"/>
                  </a:lnTo>
                  <a:lnTo>
                    <a:pt x="204" y="36"/>
                  </a:lnTo>
                  <a:lnTo>
                    <a:pt x="201" y="42"/>
                  </a:lnTo>
                  <a:lnTo>
                    <a:pt x="194" y="42"/>
                  </a:lnTo>
                  <a:lnTo>
                    <a:pt x="187" y="43"/>
                  </a:lnTo>
                  <a:lnTo>
                    <a:pt x="181" y="44"/>
                  </a:lnTo>
                  <a:lnTo>
                    <a:pt x="176" y="45"/>
                  </a:lnTo>
                  <a:lnTo>
                    <a:pt x="168" y="51"/>
                  </a:lnTo>
                  <a:lnTo>
                    <a:pt x="163" y="56"/>
                  </a:lnTo>
                  <a:lnTo>
                    <a:pt x="158" y="65"/>
                  </a:lnTo>
                  <a:lnTo>
                    <a:pt x="155" y="75"/>
                  </a:lnTo>
                  <a:lnTo>
                    <a:pt x="155" y="87"/>
                  </a:lnTo>
                  <a:lnTo>
                    <a:pt x="155" y="98"/>
                  </a:lnTo>
                  <a:lnTo>
                    <a:pt x="159" y="120"/>
                  </a:lnTo>
                  <a:lnTo>
                    <a:pt x="164" y="138"/>
                  </a:lnTo>
                  <a:lnTo>
                    <a:pt x="164" y="139"/>
                  </a:lnTo>
                  <a:lnTo>
                    <a:pt x="164" y="139"/>
                  </a:lnTo>
                  <a:lnTo>
                    <a:pt x="159" y="144"/>
                  </a:lnTo>
                  <a:lnTo>
                    <a:pt x="154" y="151"/>
                  </a:lnTo>
                  <a:lnTo>
                    <a:pt x="151" y="156"/>
                  </a:lnTo>
                  <a:lnTo>
                    <a:pt x="150" y="162"/>
                  </a:lnTo>
                  <a:lnTo>
                    <a:pt x="149" y="170"/>
                  </a:lnTo>
                  <a:lnTo>
                    <a:pt x="149" y="176"/>
                  </a:lnTo>
                  <a:lnTo>
                    <a:pt x="149" y="184"/>
                  </a:lnTo>
                  <a:lnTo>
                    <a:pt x="150" y="191"/>
                  </a:lnTo>
                  <a:lnTo>
                    <a:pt x="151" y="196"/>
                  </a:lnTo>
                  <a:lnTo>
                    <a:pt x="154" y="201"/>
                  </a:lnTo>
                  <a:lnTo>
                    <a:pt x="156" y="206"/>
                  </a:lnTo>
                  <a:lnTo>
                    <a:pt x="159" y="210"/>
                  </a:lnTo>
                  <a:lnTo>
                    <a:pt x="163" y="214"/>
                  </a:lnTo>
                  <a:lnTo>
                    <a:pt x="167" y="216"/>
                  </a:lnTo>
                  <a:lnTo>
                    <a:pt x="168" y="227"/>
                  </a:lnTo>
                  <a:lnTo>
                    <a:pt x="169" y="237"/>
                  </a:lnTo>
                  <a:lnTo>
                    <a:pt x="172" y="246"/>
                  </a:lnTo>
                  <a:lnTo>
                    <a:pt x="174" y="255"/>
                  </a:lnTo>
                  <a:lnTo>
                    <a:pt x="179" y="271"/>
                  </a:lnTo>
                  <a:lnTo>
                    <a:pt x="187" y="286"/>
                  </a:lnTo>
                  <a:lnTo>
                    <a:pt x="195" y="297"/>
                  </a:lnTo>
                  <a:lnTo>
                    <a:pt x="203" y="306"/>
                  </a:lnTo>
                  <a:lnTo>
                    <a:pt x="210" y="314"/>
                  </a:lnTo>
                  <a:lnTo>
                    <a:pt x="215" y="319"/>
                  </a:lnTo>
                  <a:lnTo>
                    <a:pt x="215" y="364"/>
                  </a:lnTo>
                  <a:lnTo>
                    <a:pt x="201" y="369"/>
                  </a:lnTo>
                  <a:lnTo>
                    <a:pt x="186" y="375"/>
                  </a:lnTo>
                  <a:lnTo>
                    <a:pt x="171" y="381"/>
                  </a:lnTo>
                  <a:lnTo>
                    <a:pt x="155" y="384"/>
                  </a:lnTo>
                  <a:lnTo>
                    <a:pt x="129" y="393"/>
                  </a:lnTo>
                  <a:lnTo>
                    <a:pt x="106" y="401"/>
                  </a:lnTo>
                  <a:lnTo>
                    <a:pt x="83" y="410"/>
                  </a:lnTo>
                  <a:lnTo>
                    <a:pt x="64" y="419"/>
                  </a:lnTo>
                  <a:lnTo>
                    <a:pt x="46" y="428"/>
                  </a:lnTo>
                  <a:lnTo>
                    <a:pt x="32" y="438"/>
                  </a:lnTo>
                  <a:lnTo>
                    <a:pt x="27" y="444"/>
                  </a:lnTo>
                  <a:lnTo>
                    <a:pt x="22" y="449"/>
                  </a:lnTo>
                  <a:lnTo>
                    <a:pt x="18" y="455"/>
                  </a:lnTo>
                  <a:lnTo>
                    <a:pt x="15" y="460"/>
                  </a:lnTo>
                  <a:lnTo>
                    <a:pt x="10" y="479"/>
                  </a:lnTo>
                  <a:lnTo>
                    <a:pt x="6" y="499"/>
                  </a:lnTo>
                  <a:lnTo>
                    <a:pt x="4" y="521"/>
                  </a:lnTo>
                  <a:lnTo>
                    <a:pt x="2" y="540"/>
                  </a:lnTo>
                  <a:lnTo>
                    <a:pt x="0" y="573"/>
                  </a:lnTo>
                  <a:lnTo>
                    <a:pt x="0" y="589"/>
                  </a:lnTo>
                  <a:lnTo>
                    <a:pt x="1" y="594"/>
                  </a:lnTo>
                  <a:lnTo>
                    <a:pt x="4" y="598"/>
                  </a:lnTo>
                  <a:lnTo>
                    <a:pt x="7" y="600"/>
                  </a:lnTo>
                  <a:lnTo>
                    <a:pt x="11" y="602"/>
                  </a:lnTo>
                  <a:lnTo>
                    <a:pt x="350" y="602"/>
                  </a:lnTo>
                  <a:lnTo>
                    <a:pt x="346" y="594"/>
                  </a:lnTo>
                  <a:lnTo>
                    <a:pt x="345" y="589"/>
                  </a:lnTo>
                  <a:lnTo>
                    <a:pt x="345" y="585"/>
                  </a:lnTo>
                  <a:lnTo>
                    <a:pt x="348" y="581"/>
                  </a:lnTo>
                  <a:lnTo>
                    <a:pt x="352" y="57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38" name="Forma libre 3674">
              <a:extLst>
                <a:ext uri="{FF2B5EF4-FFF2-40B4-BE49-F238E27FC236}">
                  <a16:creationId xmlns:a16="http://schemas.microsoft.com/office/drawing/2014/main" id="{44A4D0F8-0767-41BC-BE62-0AED99EC8B25}"/>
                </a:ext>
              </a:extLst>
            </p:cNvPr>
            <p:cNvSpPr>
              <a:spLocks noEditPoints="1"/>
            </p:cNvSpPr>
            <p:nvPr/>
          </p:nvSpPr>
          <p:spPr bwMode="auto">
            <a:xfrm>
              <a:off x="6597650" y="5497513"/>
              <a:ext cx="131762" cy="133350"/>
            </a:xfrm>
            <a:custGeom>
              <a:avLst/>
              <a:gdLst>
                <a:gd name="T0" fmla="*/ 151 w 332"/>
                <a:gd name="T1" fmla="*/ 243 h 336"/>
                <a:gd name="T2" fmla="*/ 129 w 332"/>
                <a:gd name="T3" fmla="*/ 235 h 336"/>
                <a:gd name="T4" fmla="*/ 111 w 332"/>
                <a:gd name="T5" fmla="*/ 222 h 336"/>
                <a:gd name="T6" fmla="*/ 97 w 332"/>
                <a:gd name="T7" fmla="*/ 204 h 336"/>
                <a:gd name="T8" fmla="*/ 89 w 332"/>
                <a:gd name="T9" fmla="*/ 182 h 336"/>
                <a:gd name="T10" fmla="*/ 88 w 332"/>
                <a:gd name="T11" fmla="*/ 159 h 336"/>
                <a:gd name="T12" fmla="*/ 94 w 332"/>
                <a:gd name="T13" fmla="*/ 136 h 336"/>
                <a:gd name="T14" fmla="*/ 106 w 332"/>
                <a:gd name="T15" fmla="*/ 117 h 336"/>
                <a:gd name="T16" fmla="*/ 122 w 332"/>
                <a:gd name="T17" fmla="*/ 103 h 336"/>
                <a:gd name="T18" fmla="*/ 143 w 332"/>
                <a:gd name="T19" fmla="*/ 92 h 336"/>
                <a:gd name="T20" fmla="*/ 166 w 332"/>
                <a:gd name="T21" fmla="*/ 89 h 336"/>
                <a:gd name="T22" fmla="*/ 189 w 332"/>
                <a:gd name="T23" fmla="*/ 92 h 336"/>
                <a:gd name="T24" fmla="*/ 210 w 332"/>
                <a:gd name="T25" fmla="*/ 103 h 336"/>
                <a:gd name="T26" fmla="*/ 226 w 332"/>
                <a:gd name="T27" fmla="*/ 117 h 336"/>
                <a:gd name="T28" fmla="*/ 238 w 332"/>
                <a:gd name="T29" fmla="*/ 136 h 336"/>
                <a:gd name="T30" fmla="*/ 243 w 332"/>
                <a:gd name="T31" fmla="*/ 159 h 336"/>
                <a:gd name="T32" fmla="*/ 242 w 332"/>
                <a:gd name="T33" fmla="*/ 182 h 336"/>
                <a:gd name="T34" fmla="*/ 234 w 332"/>
                <a:gd name="T35" fmla="*/ 204 h 336"/>
                <a:gd name="T36" fmla="*/ 221 w 332"/>
                <a:gd name="T37" fmla="*/ 222 h 336"/>
                <a:gd name="T38" fmla="*/ 203 w 332"/>
                <a:gd name="T39" fmla="*/ 235 h 336"/>
                <a:gd name="T40" fmla="*/ 181 w 332"/>
                <a:gd name="T41" fmla="*/ 243 h 336"/>
                <a:gd name="T42" fmla="*/ 306 w 332"/>
                <a:gd name="T43" fmla="*/ 204 h 336"/>
                <a:gd name="T44" fmla="*/ 300 w 332"/>
                <a:gd name="T45" fmla="*/ 195 h 336"/>
                <a:gd name="T46" fmla="*/ 302 w 332"/>
                <a:gd name="T47" fmla="*/ 167 h 336"/>
                <a:gd name="T48" fmla="*/ 300 w 332"/>
                <a:gd name="T49" fmla="*/ 139 h 336"/>
                <a:gd name="T50" fmla="*/ 306 w 332"/>
                <a:gd name="T51" fmla="*/ 130 h 336"/>
                <a:gd name="T52" fmla="*/ 269 w 332"/>
                <a:gd name="T53" fmla="*/ 64 h 336"/>
                <a:gd name="T54" fmla="*/ 257 w 332"/>
                <a:gd name="T55" fmla="*/ 65 h 336"/>
                <a:gd name="T56" fmla="*/ 242 w 332"/>
                <a:gd name="T57" fmla="*/ 53 h 336"/>
                <a:gd name="T58" fmla="*/ 215 w 332"/>
                <a:gd name="T59" fmla="*/ 35 h 336"/>
                <a:gd name="T60" fmla="*/ 207 w 332"/>
                <a:gd name="T61" fmla="*/ 27 h 336"/>
                <a:gd name="T62" fmla="*/ 135 w 332"/>
                <a:gd name="T63" fmla="*/ 0 h 336"/>
                <a:gd name="T64" fmla="*/ 133 w 332"/>
                <a:gd name="T65" fmla="*/ 31 h 336"/>
                <a:gd name="T66" fmla="*/ 113 w 332"/>
                <a:gd name="T67" fmla="*/ 41 h 336"/>
                <a:gd name="T68" fmla="*/ 77 w 332"/>
                <a:gd name="T69" fmla="*/ 63 h 336"/>
                <a:gd name="T70" fmla="*/ 67 w 332"/>
                <a:gd name="T71" fmla="*/ 65 h 336"/>
                <a:gd name="T72" fmla="*/ 0 w 332"/>
                <a:gd name="T73" fmla="*/ 114 h 336"/>
                <a:gd name="T74" fmla="*/ 31 w 332"/>
                <a:gd name="T75" fmla="*/ 135 h 336"/>
                <a:gd name="T76" fmla="*/ 30 w 332"/>
                <a:gd name="T77" fmla="*/ 154 h 336"/>
                <a:gd name="T78" fmla="*/ 31 w 332"/>
                <a:gd name="T79" fmla="*/ 191 h 336"/>
                <a:gd name="T80" fmla="*/ 29 w 332"/>
                <a:gd name="T81" fmla="*/ 202 h 336"/>
                <a:gd name="T82" fmla="*/ 38 w 332"/>
                <a:gd name="T83" fmla="*/ 284 h 336"/>
                <a:gd name="T84" fmla="*/ 71 w 332"/>
                <a:gd name="T85" fmla="*/ 267 h 336"/>
                <a:gd name="T86" fmla="*/ 89 w 332"/>
                <a:gd name="T87" fmla="*/ 279 h 336"/>
                <a:gd name="T88" fmla="*/ 139 w 332"/>
                <a:gd name="T89" fmla="*/ 300 h 336"/>
                <a:gd name="T90" fmla="*/ 146 w 332"/>
                <a:gd name="T91" fmla="*/ 308 h 336"/>
                <a:gd name="T92" fmla="*/ 207 w 332"/>
                <a:gd name="T93" fmla="*/ 336 h 336"/>
                <a:gd name="T94" fmla="*/ 208 w 332"/>
                <a:gd name="T95" fmla="*/ 306 h 336"/>
                <a:gd name="T96" fmla="*/ 223 w 332"/>
                <a:gd name="T97" fmla="*/ 297 h 336"/>
                <a:gd name="T98" fmla="*/ 246 w 332"/>
                <a:gd name="T99" fmla="*/ 279 h 336"/>
                <a:gd name="T100" fmla="*/ 257 w 332"/>
                <a:gd name="T101" fmla="*/ 268 h 336"/>
                <a:gd name="T102" fmla="*/ 269 w 332"/>
                <a:gd name="T103" fmla="*/ 270 h 336"/>
                <a:gd name="T104" fmla="*/ 306 w 332"/>
                <a:gd name="T105" fmla="*/ 204 h 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332" h="336">
                  <a:moveTo>
                    <a:pt x="166" y="245"/>
                  </a:moveTo>
                  <a:lnTo>
                    <a:pt x="158" y="244"/>
                  </a:lnTo>
                  <a:lnTo>
                    <a:pt x="151" y="243"/>
                  </a:lnTo>
                  <a:lnTo>
                    <a:pt x="143" y="241"/>
                  </a:lnTo>
                  <a:lnTo>
                    <a:pt x="135" y="239"/>
                  </a:lnTo>
                  <a:lnTo>
                    <a:pt x="129" y="235"/>
                  </a:lnTo>
                  <a:lnTo>
                    <a:pt x="122" y="231"/>
                  </a:lnTo>
                  <a:lnTo>
                    <a:pt x="116" y="227"/>
                  </a:lnTo>
                  <a:lnTo>
                    <a:pt x="111" y="222"/>
                  </a:lnTo>
                  <a:lnTo>
                    <a:pt x="106" y="217"/>
                  </a:lnTo>
                  <a:lnTo>
                    <a:pt x="101" y="211"/>
                  </a:lnTo>
                  <a:lnTo>
                    <a:pt x="97" y="204"/>
                  </a:lnTo>
                  <a:lnTo>
                    <a:pt x="94" y="198"/>
                  </a:lnTo>
                  <a:lnTo>
                    <a:pt x="92" y="190"/>
                  </a:lnTo>
                  <a:lnTo>
                    <a:pt x="89" y="182"/>
                  </a:lnTo>
                  <a:lnTo>
                    <a:pt x="88" y="175"/>
                  </a:lnTo>
                  <a:lnTo>
                    <a:pt x="88" y="167"/>
                  </a:lnTo>
                  <a:lnTo>
                    <a:pt x="88" y="159"/>
                  </a:lnTo>
                  <a:lnTo>
                    <a:pt x="89" y="151"/>
                  </a:lnTo>
                  <a:lnTo>
                    <a:pt x="92" y="144"/>
                  </a:lnTo>
                  <a:lnTo>
                    <a:pt x="94" y="136"/>
                  </a:lnTo>
                  <a:lnTo>
                    <a:pt x="97" y="130"/>
                  </a:lnTo>
                  <a:lnTo>
                    <a:pt x="101" y="123"/>
                  </a:lnTo>
                  <a:lnTo>
                    <a:pt x="106" y="117"/>
                  </a:lnTo>
                  <a:lnTo>
                    <a:pt x="111" y="112"/>
                  </a:lnTo>
                  <a:lnTo>
                    <a:pt x="116" y="106"/>
                  </a:lnTo>
                  <a:lnTo>
                    <a:pt x="122" y="103"/>
                  </a:lnTo>
                  <a:lnTo>
                    <a:pt x="129" y="99"/>
                  </a:lnTo>
                  <a:lnTo>
                    <a:pt x="135" y="95"/>
                  </a:lnTo>
                  <a:lnTo>
                    <a:pt x="143" y="92"/>
                  </a:lnTo>
                  <a:lnTo>
                    <a:pt x="151" y="90"/>
                  </a:lnTo>
                  <a:lnTo>
                    <a:pt x="158" y="90"/>
                  </a:lnTo>
                  <a:lnTo>
                    <a:pt x="166" y="89"/>
                  </a:lnTo>
                  <a:lnTo>
                    <a:pt x="174" y="90"/>
                  </a:lnTo>
                  <a:lnTo>
                    <a:pt x="181" y="90"/>
                  </a:lnTo>
                  <a:lnTo>
                    <a:pt x="189" y="92"/>
                  </a:lnTo>
                  <a:lnTo>
                    <a:pt x="196" y="95"/>
                  </a:lnTo>
                  <a:lnTo>
                    <a:pt x="203" y="99"/>
                  </a:lnTo>
                  <a:lnTo>
                    <a:pt x="210" y="103"/>
                  </a:lnTo>
                  <a:lnTo>
                    <a:pt x="215" y="106"/>
                  </a:lnTo>
                  <a:lnTo>
                    <a:pt x="221" y="112"/>
                  </a:lnTo>
                  <a:lnTo>
                    <a:pt x="226" y="117"/>
                  </a:lnTo>
                  <a:lnTo>
                    <a:pt x="230" y="123"/>
                  </a:lnTo>
                  <a:lnTo>
                    <a:pt x="234" y="130"/>
                  </a:lnTo>
                  <a:lnTo>
                    <a:pt x="238" y="136"/>
                  </a:lnTo>
                  <a:lnTo>
                    <a:pt x="241" y="144"/>
                  </a:lnTo>
                  <a:lnTo>
                    <a:pt x="242" y="151"/>
                  </a:lnTo>
                  <a:lnTo>
                    <a:pt x="243" y="159"/>
                  </a:lnTo>
                  <a:lnTo>
                    <a:pt x="244" y="167"/>
                  </a:lnTo>
                  <a:lnTo>
                    <a:pt x="243" y="175"/>
                  </a:lnTo>
                  <a:lnTo>
                    <a:pt x="242" y="182"/>
                  </a:lnTo>
                  <a:lnTo>
                    <a:pt x="241" y="190"/>
                  </a:lnTo>
                  <a:lnTo>
                    <a:pt x="238" y="198"/>
                  </a:lnTo>
                  <a:lnTo>
                    <a:pt x="234" y="204"/>
                  </a:lnTo>
                  <a:lnTo>
                    <a:pt x="230" y="211"/>
                  </a:lnTo>
                  <a:lnTo>
                    <a:pt x="226" y="217"/>
                  </a:lnTo>
                  <a:lnTo>
                    <a:pt x="221" y="222"/>
                  </a:lnTo>
                  <a:lnTo>
                    <a:pt x="215" y="227"/>
                  </a:lnTo>
                  <a:lnTo>
                    <a:pt x="210" y="231"/>
                  </a:lnTo>
                  <a:lnTo>
                    <a:pt x="203" y="235"/>
                  </a:lnTo>
                  <a:lnTo>
                    <a:pt x="196" y="239"/>
                  </a:lnTo>
                  <a:lnTo>
                    <a:pt x="189" y="241"/>
                  </a:lnTo>
                  <a:lnTo>
                    <a:pt x="181" y="243"/>
                  </a:lnTo>
                  <a:lnTo>
                    <a:pt x="174" y="244"/>
                  </a:lnTo>
                  <a:lnTo>
                    <a:pt x="166" y="245"/>
                  </a:lnTo>
                  <a:close/>
                  <a:moveTo>
                    <a:pt x="306" y="204"/>
                  </a:moveTo>
                  <a:lnTo>
                    <a:pt x="302" y="202"/>
                  </a:lnTo>
                  <a:lnTo>
                    <a:pt x="301" y="199"/>
                  </a:lnTo>
                  <a:lnTo>
                    <a:pt x="300" y="195"/>
                  </a:lnTo>
                  <a:lnTo>
                    <a:pt x="300" y="191"/>
                  </a:lnTo>
                  <a:lnTo>
                    <a:pt x="302" y="180"/>
                  </a:lnTo>
                  <a:lnTo>
                    <a:pt x="302" y="167"/>
                  </a:lnTo>
                  <a:lnTo>
                    <a:pt x="302" y="154"/>
                  </a:lnTo>
                  <a:lnTo>
                    <a:pt x="300" y="142"/>
                  </a:lnTo>
                  <a:lnTo>
                    <a:pt x="300" y="139"/>
                  </a:lnTo>
                  <a:lnTo>
                    <a:pt x="301" y="135"/>
                  </a:lnTo>
                  <a:lnTo>
                    <a:pt x="302" y="132"/>
                  </a:lnTo>
                  <a:lnTo>
                    <a:pt x="306" y="130"/>
                  </a:lnTo>
                  <a:lnTo>
                    <a:pt x="332" y="114"/>
                  </a:lnTo>
                  <a:lnTo>
                    <a:pt x="293" y="50"/>
                  </a:lnTo>
                  <a:lnTo>
                    <a:pt x="269" y="64"/>
                  </a:lnTo>
                  <a:lnTo>
                    <a:pt x="265" y="65"/>
                  </a:lnTo>
                  <a:lnTo>
                    <a:pt x="261" y="65"/>
                  </a:lnTo>
                  <a:lnTo>
                    <a:pt x="257" y="65"/>
                  </a:lnTo>
                  <a:lnTo>
                    <a:pt x="255" y="63"/>
                  </a:lnTo>
                  <a:lnTo>
                    <a:pt x="251" y="59"/>
                  </a:lnTo>
                  <a:lnTo>
                    <a:pt x="242" y="53"/>
                  </a:lnTo>
                  <a:lnTo>
                    <a:pt x="233" y="45"/>
                  </a:lnTo>
                  <a:lnTo>
                    <a:pt x="224" y="40"/>
                  </a:lnTo>
                  <a:lnTo>
                    <a:pt x="215" y="35"/>
                  </a:lnTo>
                  <a:lnTo>
                    <a:pt x="211" y="33"/>
                  </a:lnTo>
                  <a:lnTo>
                    <a:pt x="208" y="31"/>
                  </a:lnTo>
                  <a:lnTo>
                    <a:pt x="207" y="27"/>
                  </a:lnTo>
                  <a:lnTo>
                    <a:pt x="207" y="24"/>
                  </a:lnTo>
                  <a:lnTo>
                    <a:pt x="207" y="0"/>
                  </a:lnTo>
                  <a:lnTo>
                    <a:pt x="135" y="0"/>
                  </a:lnTo>
                  <a:lnTo>
                    <a:pt x="135" y="24"/>
                  </a:lnTo>
                  <a:lnTo>
                    <a:pt x="134" y="27"/>
                  </a:lnTo>
                  <a:lnTo>
                    <a:pt x="133" y="31"/>
                  </a:lnTo>
                  <a:lnTo>
                    <a:pt x="130" y="33"/>
                  </a:lnTo>
                  <a:lnTo>
                    <a:pt x="126" y="35"/>
                  </a:lnTo>
                  <a:lnTo>
                    <a:pt x="113" y="41"/>
                  </a:lnTo>
                  <a:lnTo>
                    <a:pt x="101" y="47"/>
                  </a:lnTo>
                  <a:lnTo>
                    <a:pt x="88" y="55"/>
                  </a:lnTo>
                  <a:lnTo>
                    <a:pt x="77" y="63"/>
                  </a:lnTo>
                  <a:lnTo>
                    <a:pt x="75" y="65"/>
                  </a:lnTo>
                  <a:lnTo>
                    <a:pt x="71" y="65"/>
                  </a:lnTo>
                  <a:lnTo>
                    <a:pt x="67" y="65"/>
                  </a:lnTo>
                  <a:lnTo>
                    <a:pt x="63" y="64"/>
                  </a:lnTo>
                  <a:lnTo>
                    <a:pt x="38" y="50"/>
                  </a:lnTo>
                  <a:lnTo>
                    <a:pt x="0" y="114"/>
                  </a:lnTo>
                  <a:lnTo>
                    <a:pt x="26" y="130"/>
                  </a:lnTo>
                  <a:lnTo>
                    <a:pt x="29" y="132"/>
                  </a:lnTo>
                  <a:lnTo>
                    <a:pt x="31" y="135"/>
                  </a:lnTo>
                  <a:lnTo>
                    <a:pt x="33" y="139"/>
                  </a:lnTo>
                  <a:lnTo>
                    <a:pt x="31" y="142"/>
                  </a:lnTo>
                  <a:lnTo>
                    <a:pt x="30" y="154"/>
                  </a:lnTo>
                  <a:lnTo>
                    <a:pt x="30" y="167"/>
                  </a:lnTo>
                  <a:lnTo>
                    <a:pt x="30" y="178"/>
                  </a:lnTo>
                  <a:lnTo>
                    <a:pt x="31" y="191"/>
                  </a:lnTo>
                  <a:lnTo>
                    <a:pt x="33" y="195"/>
                  </a:lnTo>
                  <a:lnTo>
                    <a:pt x="31" y="199"/>
                  </a:lnTo>
                  <a:lnTo>
                    <a:pt x="29" y="202"/>
                  </a:lnTo>
                  <a:lnTo>
                    <a:pt x="26" y="204"/>
                  </a:lnTo>
                  <a:lnTo>
                    <a:pt x="0" y="220"/>
                  </a:lnTo>
                  <a:lnTo>
                    <a:pt x="38" y="284"/>
                  </a:lnTo>
                  <a:lnTo>
                    <a:pt x="63" y="270"/>
                  </a:lnTo>
                  <a:lnTo>
                    <a:pt x="67" y="268"/>
                  </a:lnTo>
                  <a:lnTo>
                    <a:pt x="71" y="267"/>
                  </a:lnTo>
                  <a:lnTo>
                    <a:pt x="75" y="268"/>
                  </a:lnTo>
                  <a:lnTo>
                    <a:pt x="77" y="271"/>
                  </a:lnTo>
                  <a:lnTo>
                    <a:pt x="89" y="279"/>
                  </a:lnTo>
                  <a:lnTo>
                    <a:pt x="106" y="286"/>
                  </a:lnTo>
                  <a:lnTo>
                    <a:pt x="124" y="295"/>
                  </a:lnTo>
                  <a:lnTo>
                    <a:pt x="139" y="300"/>
                  </a:lnTo>
                  <a:lnTo>
                    <a:pt x="142" y="303"/>
                  </a:lnTo>
                  <a:lnTo>
                    <a:pt x="144" y="306"/>
                  </a:lnTo>
                  <a:lnTo>
                    <a:pt x="146" y="308"/>
                  </a:lnTo>
                  <a:lnTo>
                    <a:pt x="147" y="312"/>
                  </a:lnTo>
                  <a:lnTo>
                    <a:pt x="147" y="336"/>
                  </a:lnTo>
                  <a:lnTo>
                    <a:pt x="207" y="336"/>
                  </a:lnTo>
                  <a:lnTo>
                    <a:pt x="207" y="312"/>
                  </a:lnTo>
                  <a:lnTo>
                    <a:pt x="207" y="308"/>
                  </a:lnTo>
                  <a:lnTo>
                    <a:pt x="208" y="306"/>
                  </a:lnTo>
                  <a:lnTo>
                    <a:pt x="211" y="303"/>
                  </a:lnTo>
                  <a:lnTo>
                    <a:pt x="215" y="300"/>
                  </a:lnTo>
                  <a:lnTo>
                    <a:pt x="223" y="297"/>
                  </a:lnTo>
                  <a:lnTo>
                    <a:pt x="230" y="291"/>
                  </a:lnTo>
                  <a:lnTo>
                    <a:pt x="238" y="285"/>
                  </a:lnTo>
                  <a:lnTo>
                    <a:pt x="246" y="279"/>
                  </a:lnTo>
                  <a:lnTo>
                    <a:pt x="250" y="275"/>
                  </a:lnTo>
                  <a:lnTo>
                    <a:pt x="255" y="271"/>
                  </a:lnTo>
                  <a:lnTo>
                    <a:pt x="257" y="268"/>
                  </a:lnTo>
                  <a:lnTo>
                    <a:pt x="261" y="267"/>
                  </a:lnTo>
                  <a:lnTo>
                    <a:pt x="265" y="268"/>
                  </a:lnTo>
                  <a:lnTo>
                    <a:pt x="269" y="270"/>
                  </a:lnTo>
                  <a:lnTo>
                    <a:pt x="295" y="284"/>
                  </a:lnTo>
                  <a:lnTo>
                    <a:pt x="332" y="220"/>
                  </a:lnTo>
                  <a:lnTo>
                    <a:pt x="306" y="2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grpSp>
      <p:grpSp>
        <p:nvGrpSpPr>
          <p:cNvPr id="39" name="Grupo 38" descr="Icono de engranajes. ">
            <a:extLst>
              <a:ext uri="{FF2B5EF4-FFF2-40B4-BE49-F238E27FC236}">
                <a16:creationId xmlns:a16="http://schemas.microsoft.com/office/drawing/2014/main" id="{5BC0E3F0-447D-4721-AB1F-C8243BA36671}"/>
              </a:ext>
            </a:extLst>
          </p:cNvPr>
          <p:cNvGrpSpPr/>
          <p:nvPr/>
        </p:nvGrpSpPr>
        <p:grpSpPr>
          <a:xfrm>
            <a:off x="4717582" y="5353558"/>
            <a:ext cx="343837" cy="343837"/>
            <a:chOff x="7613650" y="1387475"/>
            <a:chExt cx="284163" cy="284163"/>
          </a:xfrm>
          <a:solidFill>
            <a:schemeClr val="bg1"/>
          </a:solidFill>
        </p:grpSpPr>
        <p:sp>
          <p:nvSpPr>
            <p:cNvPr id="40" name="Forma libre 4359">
              <a:extLst>
                <a:ext uri="{FF2B5EF4-FFF2-40B4-BE49-F238E27FC236}">
                  <a16:creationId xmlns:a16="http://schemas.microsoft.com/office/drawing/2014/main" id="{351831F3-9830-4A23-8B34-11A3FCCA027E}"/>
                </a:ext>
              </a:extLst>
            </p:cNvPr>
            <p:cNvSpPr>
              <a:spLocks noEditPoints="1"/>
            </p:cNvSpPr>
            <p:nvPr/>
          </p:nvSpPr>
          <p:spPr bwMode="auto">
            <a:xfrm>
              <a:off x="7613650" y="1471613"/>
              <a:ext cx="200025" cy="200025"/>
            </a:xfrm>
            <a:custGeom>
              <a:avLst/>
              <a:gdLst>
                <a:gd name="T0" fmla="*/ 276 w 629"/>
                <a:gd name="T1" fmla="*/ 436 h 629"/>
                <a:gd name="T2" fmla="*/ 233 w 629"/>
                <a:gd name="T3" fmla="*/ 411 h 629"/>
                <a:gd name="T4" fmla="*/ 202 w 629"/>
                <a:gd name="T5" fmla="*/ 374 h 629"/>
                <a:gd name="T6" fmla="*/ 187 w 629"/>
                <a:gd name="T7" fmla="*/ 325 h 629"/>
                <a:gd name="T8" fmla="*/ 192 w 629"/>
                <a:gd name="T9" fmla="*/ 274 h 629"/>
                <a:gd name="T10" fmla="*/ 216 w 629"/>
                <a:gd name="T11" fmla="*/ 231 h 629"/>
                <a:gd name="T12" fmla="*/ 253 w 629"/>
                <a:gd name="T13" fmla="*/ 199 h 629"/>
                <a:gd name="T14" fmla="*/ 301 w 629"/>
                <a:gd name="T15" fmla="*/ 184 h 629"/>
                <a:gd name="T16" fmla="*/ 352 w 629"/>
                <a:gd name="T17" fmla="*/ 190 h 629"/>
                <a:gd name="T18" fmla="*/ 395 w 629"/>
                <a:gd name="T19" fmla="*/ 213 h 629"/>
                <a:gd name="T20" fmla="*/ 426 w 629"/>
                <a:gd name="T21" fmla="*/ 252 h 629"/>
                <a:gd name="T22" fmla="*/ 441 w 629"/>
                <a:gd name="T23" fmla="*/ 300 h 629"/>
                <a:gd name="T24" fmla="*/ 436 w 629"/>
                <a:gd name="T25" fmla="*/ 350 h 629"/>
                <a:gd name="T26" fmla="*/ 413 w 629"/>
                <a:gd name="T27" fmla="*/ 394 h 629"/>
                <a:gd name="T28" fmla="*/ 375 w 629"/>
                <a:gd name="T29" fmla="*/ 425 h 629"/>
                <a:gd name="T30" fmla="*/ 327 w 629"/>
                <a:gd name="T31" fmla="*/ 440 h 629"/>
                <a:gd name="T32" fmla="*/ 572 w 629"/>
                <a:gd name="T33" fmla="*/ 346 h 629"/>
                <a:gd name="T34" fmla="*/ 574 w 629"/>
                <a:gd name="T35" fmla="*/ 302 h 629"/>
                <a:gd name="T36" fmla="*/ 620 w 629"/>
                <a:gd name="T37" fmla="*/ 241 h 629"/>
                <a:gd name="T38" fmla="*/ 628 w 629"/>
                <a:gd name="T39" fmla="*/ 231 h 629"/>
                <a:gd name="T40" fmla="*/ 625 w 629"/>
                <a:gd name="T41" fmla="*/ 219 h 629"/>
                <a:gd name="T42" fmla="*/ 544 w 629"/>
                <a:gd name="T43" fmla="*/ 84 h 629"/>
                <a:gd name="T44" fmla="*/ 532 w 629"/>
                <a:gd name="T45" fmla="*/ 83 h 629"/>
                <a:gd name="T46" fmla="*/ 447 w 629"/>
                <a:gd name="T47" fmla="*/ 88 h 629"/>
                <a:gd name="T48" fmla="*/ 407 w 629"/>
                <a:gd name="T49" fmla="*/ 69 h 629"/>
                <a:gd name="T50" fmla="*/ 404 w 629"/>
                <a:gd name="T51" fmla="*/ 7 h 629"/>
                <a:gd name="T52" fmla="*/ 395 w 629"/>
                <a:gd name="T53" fmla="*/ 0 h 629"/>
                <a:gd name="T54" fmla="*/ 235 w 629"/>
                <a:gd name="T55" fmla="*/ 1 h 629"/>
                <a:gd name="T56" fmla="*/ 227 w 629"/>
                <a:gd name="T57" fmla="*/ 10 h 629"/>
                <a:gd name="T58" fmla="*/ 216 w 629"/>
                <a:gd name="T59" fmla="*/ 72 h 629"/>
                <a:gd name="T60" fmla="*/ 177 w 629"/>
                <a:gd name="T61" fmla="*/ 91 h 629"/>
                <a:gd name="T62" fmla="*/ 98 w 629"/>
                <a:gd name="T63" fmla="*/ 84 h 629"/>
                <a:gd name="T64" fmla="*/ 87 w 629"/>
                <a:gd name="T65" fmla="*/ 83 h 629"/>
                <a:gd name="T66" fmla="*/ 78 w 629"/>
                <a:gd name="T67" fmla="*/ 90 h 629"/>
                <a:gd name="T68" fmla="*/ 1 w 629"/>
                <a:gd name="T69" fmla="*/ 228 h 629"/>
                <a:gd name="T70" fmla="*/ 57 w 629"/>
                <a:gd name="T71" fmla="*/ 269 h 629"/>
                <a:gd name="T72" fmla="*/ 54 w 629"/>
                <a:gd name="T73" fmla="*/ 313 h 629"/>
                <a:gd name="T74" fmla="*/ 57 w 629"/>
                <a:gd name="T75" fmla="*/ 355 h 629"/>
                <a:gd name="T76" fmla="*/ 2 w 629"/>
                <a:gd name="T77" fmla="*/ 391 h 629"/>
                <a:gd name="T78" fmla="*/ 1 w 629"/>
                <a:gd name="T79" fmla="*/ 402 h 629"/>
                <a:gd name="T80" fmla="*/ 86 w 629"/>
                <a:gd name="T81" fmla="*/ 543 h 629"/>
                <a:gd name="T82" fmla="*/ 98 w 629"/>
                <a:gd name="T83" fmla="*/ 542 h 629"/>
                <a:gd name="T84" fmla="*/ 177 w 629"/>
                <a:gd name="T85" fmla="*/ 533 h 629"/>
                <a:gd name="T86" fmla="*/ 216 w 629"/>
                <a:gd name="T87" fmla="*/ 552 h 629"/>
                <a:gd name="T88" fmla="*/ 227 w 629"/>
                <a:gd name="T89" fmla="*/ 620 h 629"/>
                <a:gd name="T90" fmla="*/ 235 w 629"/>
                <a:gd name="T91" fmla="*/ 628 h 629"/>
                <a:gd name="T92" fmla="*/ 395 w 629"/>
                <a:gd name="T93" fmla="*/ 629 h 629"/>
                <a:gd name="T94" fmla="*/ 404 w 629"/>
                <a:gd name="T95" fmla="*/ 623 h 629"/>
                <a:gd name="T96" fmla="*/ 407 w 629"/>
                <a:gd name="T97" fmla="*/ 556 h 629"/>
                <a:gd name="T98" fmla="*/ 447 w 629"/>
                <a:gd name="T99" fmla="*/ 538 h 629"/>
                <a:gd name="T100" fmla="*/ 533 w 629"/>
                <a:gd name="T101" fmla="*/ 543 h 629"/>
                <a:gd name="T102" fmla="*/ 545 w 629"/>
                <a:gd name="T103" fmla="*/ 543 h 629"/>
                <a:gd name="T104" fmla="*/ 627 w 629"/>
                <a:gd name="T105" fmla="*/ 405 h 629"/>
                <a:gd name="T106" fmla="*/ 628 w 629"/>
                <a:gd name="T107" fmla="*/ 394 h 629"/>
                <a:gd name="T108" fmla="*/ 621 w 629"/>
                <a:gd name="T109" fmla="*/ 385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629" h="629">
                  <a:moveTo>
                    <a:pt x="314" y="441"/>
                  </a:moveTo>
                  <a:lnTo>
                    <a:pt x="301" y="440"/>
                  </a:lnTo>
                  <a:lnTo>
                    <a:pt x="288" y="439"/>
                  </a:lnTo>
                  <a:lnTo>
                    <a:pt x="276" y="436"/>
                  </a:lnTo>
                  <a:lnTo>
                    <a:pt x="264" y="430"/>
                  </a:lnTo>
                  <a:lnTo>
                    <a:pt x="253" y="425"/>
                  </a:lnTo>
                  <a:lnTo>
                    <a:pt x="242" y="418"/>
                  </a:lnTo>
                  <a:lnTo>
                    <a:pt x="233" y="411"/>
                  </a:lnTo>
                  <a:lnTo>
                    <a:pt x="223" y="404"/>
                  </a:lnTo>
                  <a:lnTo>
                    <a:pt x="216" y="394"/>
                  </a:lnTo>
                  <a:lnTo>
                    <a:pt x="208" y="384"/>
                  </a:lnTo>
                  <a:lnTo>
                    <a:pt x="202" y="374"/>
                  </a:lnTo>
                  <a:lnTo>
                    <a:pt x="196" y="362"/>
                  </a:lnTo>
                  <a:lnTo>
                    <a:pt x="192" y="350"/>
                  </a:lnTo>
                  <a:lnTo>
                    <a:pt x="189" y="338"/>
                  </a:lnTo>
                  <a:lnTo>
                    <a:pt x="187" y="325"/>
                  </a:lnTo>
                  <a:lnTo>
                    <a:pt x="186" y="313"/>
                  </a:lnTo>
                  <a:lnTo>
                    <a:pt x="187" y="300"/>
                  </a:lnTo>
                  <a:lnTo>
                    <a:pt x="189" y="287"/>
                  </a:lnTo>
                  <a:lnTo>
                    <a:pt x="192" y="274"/>
                  </a:lnTo>
                  <a:lnTo>
                    <a:pt x="196" y="262"/>
                  </a:lnTo>
                  <a:lnTo>
                    <a:pt x="202" y="252"/>
                  </a:lnTo>
                  <a:lnTo>
                    <a:pt x="208" y="241"/>
                  </a:lnTo>
                  <a:lnTo>
                    <a:pt x="216" y="231"/>
                  </a:lnTo>
                  <a:lnTo>
                    <a:pt x="223" y="222"/>
                  </a:lnTo>
                  <a:lnTo>
                    <a:pt x="233" y="213"/>
                  </a:lnTo>
                  <a:lnTo>
                    <a:pt x="242" y="206"/>
                  </a:lnTo>
                  <a:lnTo>
                    <a:pt x="253" y="199"/>
                  </a:lnTo>
                  <a:lnTo>
                    <a:pt x="264" y="194"/>
                  </a:lnTo>
                  <a:lnTo>
                    <a:pt x="276" y="190"/>
                  </a:lnTo>
                  <a:lnTo>
                    <a:pt x="288" y="186"/>
                  </a:lnTo>
                  <a:lnTo>
                    <a:pt x="301" y="184"/>
                  </a:lnTo>
                  <a:lnTo>
                    <a:pt x="314" y="184"/>
                  </a:lnTo>
                  <a:lnTo>
                    <a:pt x="327" y="184"/>
                  </a:lnTo>
                  <a:lnTo>
                    <a:pt x="340" y="186"/>
                  </a:lnTo>
                  <a:lnTo>
                    <a:pt x="352" y="190"/>
                  </a:lnTo>
                  <a:lnTo>
                    <a:pt x="363" y="194"/>
                  </a:lnTo>
                  <a:lnTo>
                    <a:pt x="375" y="199"/>
                  </a:lnTo>
                  <a:lnTo>
                    <a:pt x="386" y="206"/>
                  </a:lnTo>
                  <a:lnTo>
                    <a:pt x="395" y="213"/>
                  </a:lnTo>
                  <a:lnTo>
                    <a:pt x="404" y="222"/>
                  </a:lnTo>
                  <a:lnTo>
                    <a:pt x="413" y="231"/>
                  </a:lnTo>
                  <a:lnTo>
                    <a:pt x="420" y="241"/>
                  </a:lnTo>
                  <a:lnTo>
                    <a:pt x="426" y="252"/>
                  </a:lnTo>
                  <a:lnTo>
                    <a:pt x="432" y="262"/>
                  </a:lnTo>
                  <a:lnTo>
                    <a:pt x="436" y="274"/>
                  </a:lnTo>
                  <a:lnTo>
                    <a:pt x="439" y="287"/>
                  </a:lnTo>
                  <a:lnTo>
                    <a:pt x="441" y="300"/>
                  </a:lnTo>
                  <a:lnTo>
                    <a:pt x="443" y="313"/>
                  </a:lnTo>
                  <a:lnTo>
                    <a:pt x="441" y="325"/>
                  </a:lnTo>
                  <a:lnTo>
                    <a:pt x="439" y="338"/>
                  </a:lnTo>
                  <a:lnTo>
                    <a:pt x="436" y="350"/>
                  </a:lnTo>
                  <a:lnTo>
                    <a:pt x="432" y="362"/>
                  </a:lnTo>
                  <a:lnTo>
                    <a:pt x="426" y="374"/>
                  </a:lnTo>
                  <a:lnTo>
                    <a:pt x="420" y="384"/>
                  </a:lnTo>
                  <a:lnTo>
                    <a:pt x="413" y="394"/>
                  </a:lnTo>
                  <a:lnTo>
                    <a:pt x="404" y="404"/>
                  </a:lnTo>
                  <a:lnTo>
                    <a:pt x="395" y="411"/>
                  </a:lnTo>
                  <a:lnTo>
                    <a:pt x="386" y="418"/>
                  </a:lnTo>
                  <a:lnTo>
                    <a:pt x="375" y="425"/>
                  </a:lnTo>
                  <a:lnTo>
                    <a:pt x="363" y="430"/>
                  </a:lnTo>
                  <a:lnTo>
                    <a:pt x="352" y="436"/>
                  </a:lnTo>
                  <a:lnTo>
                    <a:pt x="340" y="439"/>
                  </a:lnTo>
                  <a:lnTo>
                    <a:pt x="327" y="440"/>
                  </a:lnTo>
                  <a:lnTo>
                    <a:pt x="314" y="441"/>
                  </a:lnTo>
                  <a:close/>
                  <a:moveTo>
                    <a:pt x="621" y="385"/>
                  </a:moveTo>
                  <a:lnTo>
                    <a:pt x="571" y="355"/>
                  </a:lnTo>
                  <a:lnTo>
                    <a:pt x="572" y="346"/>
                  </a:lnTo>
                  <a:lnTo>
                    <a:pt x="573" y="335"/>
                  </a:lnTo>
                  <a:lnTo>
                    <a:pt x="574" y="323"/>
                  </a:lnTo>
                  <a:lnTo>
                    <a:pt x="574" y="313"/>
                  </a:lnTo>
                  <a:lnTo>
                    <a:pt x="574" y="302"/>
                  </a:lnTo>
                  <a:lnTo>
                    <a:pt x="573" y="291"/>
                  </a:lnTo>
                  <a:lnTo>
                    <a:pt x="572" y="280"/>
                  </a:lnTo>
                  <a:lnTo>
                    <a:pt x="570" y="269"/>
                  </a:lnTo>
                  <a:lnTo>
                    <a:pt x="620" y="241"/>
                  </a:lnTo>
                  <a:lnTo>
                    <a:pt x="623" y="239"/>
                  </a:lnTo>
                  <a:lnTo>
                    <a:pt x="624" y="237"/>
                  </a:lnTo>
                  <a:lnTo>
                    <a:pt x="627" y="234"/>
                  </a:lnTo>
                  <a:lnTo>
                    <a:pt x="628" y="231"/>
                  </a:lnTo>
                  <a:lnTo>
                    <a:pt x="628" y="228"/>
                  </a:lnTo>
                  <a:lnTo>
                    <a:pt x="628" y="226"/>
                  </a:lnTo>
                  <a:lnTo>
                    <a:pt x="628" y="223"/>
                  </a:lnTo>
                  <a:lnTo>
                    <a:pt x="625" y="219"/>
                  </a:lnTo>
                  <a:lnTo>
                    <a:pt x="551" y="90"/>
                  </a:lnTo>
                  <a:lnTo>
                    <a:pt x="548" y="87"/>
                  </a:lnTo>
                  <a:lnTo>
                    <a:pt x="546" y="85"/>
                  </a:lnTo>
                  <a:lnTo>
                    <a:pt x="544" y="84"/>
                  </a:lnTo>
                  <a:lnTo>
                    <a:pt x="541" y="83"/>
                  </a:lnTo>
                  <a:lnTo>
                    <a:pt x="539" y="81"/>
                  </a:lnTo>
                  <a:lnTo>
                    <a:pt x="536" y="81"/>
                  </a:lnTo>
                  <a:lnTo>
                    <a:pt x="532" y="83"/>
                  </a:lnTo>
                  <a:lnTo>
                    <a:pt x="530" y="84"/>
                  </a:lnTo>
                  <a:lnTo>
                    <a:pt x="481" y="113"/>
                  </a:lnTo>
                  <a:lnTo>
                    <a:pt x="465" y="99"/>
                  </a:lnTo>
                  <a:lnTo>
                    <a:pt x="447" y="88"/>
                  </a:lnTo>
                  <a:lnTo>
                    <a:pt x="438" y="83"/>
                  </a:lnTo>
                  <a:lnTo>
                    <a:pt x="429" y="77"/>
                  </a:lnTo>
                  <a:lnTo>
                    <a:pt x="418" y="73"/>
                  </a:lnTo>
                  <a:lnTo>
                    <a:pt x="407" y="69"/>
                  </a:lnTo>
                  <a:lnTo>
                    <a:pt x="407" y="15"/>
                  </a:lnTo>
                  <a:lnTo>
                    <a:pt x="407" y="12"/>
                  </a:lnTo>
                  <a:lnTo>
                    <a:pt x="406" y="10"/>
                  </a:lnTo>
                  <a:lnTo>
                    <a:pt x="404" y="7"/>
                  </a:lnTo>
                  <a:lnTo>
                    <a:pt x="403" y="4"/>
                  </a:lnTo>
                  <a:lnTo>
                    <a:pt x="401" y="2"/>
                  </a:lnTo>
                  <a:lnTo>
                    <a:pt x="398" y="1"/>
                  </a:lnTo>
                  <a:lnTo>
                    <a:pt x="395" y="0"/>
                  </a:lnTo>
                  <a:lnTo>
                    <a:pt x="392" y="0"/>
                  </a:lnTo>
                  <a:lnTo>
                    <a:pt x="241" y="0"/>
                  </a:lnTo>
                  <a:lnTo>
                    <a:pt x="238" y="0"/>
                  </a:lnTo>
                  <a:lnTo>
                    <a:pt x="235" y="1"/>
                  </a:lnTo>
                  <a:lnTo>
                    <a:pt x="233" y="2"/>
                  </a:lnTo>
                  <a:lnTo>
                    <a:pt x="231" y="4"/>
                  </a:lnTo>
                  <a:lnTo>
                    <a:pt x="229" y="7"/>
                  </a:lnTo>
                  <a:lnTo>
                    <a:pt x="227" y="10"/>
                  </a:lnTo>
                  <a:lnTo>
                    <a:pt x="226" y="12"/>
                  </a:lnTo>
                  <a:lnTo>
                    <a:pt x="226" y="15"/>
                  </a:lnTo>
                  <a:lnTo>
                    <a:pt x="226" y="69"/>
                  </a:lnTo>
                  <a:lnTo>
                    <a:pt x="216" y="72"/>
                  </a:lnTo>
                  <a:lnTo>
                    <a:pt x="206" y="76"/>
                  </a:lnTo>
                  <a:lnTo>
                    <a:pt x="196" y="80"/>
                  </a:lnTo>
                  <a:lnTo>
                    <a:pt x="187" y="86"/>
                  </a:lnTo>
                  <a:lnTo>
                    <a:pt x="177" y="91"/>
                  </a:lnTo>
                  <a:lnTo>
                    <a:pt x="168" y="98"/>
                  </a:lnTo>
                  <a:lnTo>
                    <a:pt x="159" y="105"/>
                  </a:lnTo>
                  <a:lnTo>
                    <a:pt x="149" y="113"/>
                  </a:lnTo>
                  <a:lnTo>
                    <a:pt x="98" y="84"/>
                  </a:lnTo>
                  <a:lnTo>
                    <a:pt x="96" y="83"/>
                  </a:lnTo>
                  <a:lnTo>
                    <a:pt x="93" y="81"/>
                  </a:lnTo>
                  <a:lnTo>
                    <a:pt x="90" y="81"/>
                  </a:lnTo>
                  <a:lnTo>
                    <a:pt x="87" y="83"/>
                  </a:lnTo>
                  <a:lnTo>
                    <a:pt x="84" y="84"/>
                  </a:lnTo>
                  <a:lnTo>
                    <a:pt x="82" y="85"/>
                  </a:lnTo>
                  <a:lnTo>
                    <a:pt x="80" y="87"/>
                  </a:lnTo>
                  <a:lnTo>
                    <a:pt x="78" y="90"/>
                  </a:lnTo>
                  <a:lnTo>
                    <a:pt x="3" y="219"/>
                  </a:lnTo>
                  <a:lnTo>
                    <a:pt x="1" y="222"/>
                  </a:lnTo>
                  <a:lnTo>
                    <a:pt x="1" y="225"/>
                  </a:lnTo>
                  <a:lnTo>
                    <a:pt x="1" y="228"/>
                  </a:lnTo>
                  <a:lnTo>
                    <a:pt x="1" y="230"/>
                  </a:lnTo>
                  <a:lnTo>
                    <a:pt x="4" y="236"/>
                  </a:lnTo>
                  <a:lnTo>
                    <a:pt x="8" y="241"/>
                  </a:lnTo>
                  <a:lnTo>
                    <a:pt x="57" y="269"/>
                  </a:lnTo>
                  <a:lnTo>
                    <a:pt x="56" y="280"/>
                  </a:lnTo>
                  <a:lnTo>
                    <a:pt x="55" y="291"/>
                  </a:lnTo>
                  <a:lnTo>
                    <a:pt x="54" y="302"/>
                  </a:lnTo>
                  <a:lnTo>
                    <a:pt x="54" y="313"/>
                  </a:lnTo>
                  <a:lnTo>
                    <a:pt x="54" y="323"/>
                  </a:lnTo>
                  <a:lnTo>
                    <a:pt x="55" y="335"/>
                  </a:lnTo>
                  <a:lnTo>
                    <a:pt x="56" y="346"/>
                  </a:lnTo>
                  <a:lnTo>
                    <a:pt x="57" y="355"/>
                  </a:lnTo>
                  <a:lnTo>
                    <a:pt x="7" y="385"/>
                  </a:lnTo>
                  <a:lnTo>
                    <a:pt x="5" y="387"/>
                  </a:lnTo>
                  <a:lnTo>
                    <a:pt x="3" y="389"/>
                  </a:lnTo>
                  <a:lnTo>
                    <a:pt x="2" y="391"/>
                  </a:lnTo>
                  <a:lnTo>
                    <a:pt x="1" y="394"/>
                  </a:lnTo>
                  <a:lnTo>
                    <a:pt x="0" y="396"/>
                  </a:lnTo>
                  <a:lnTo>
                    <a:pt x="1" y="399"/>
                  </a:lnTo>
                  <a:lnTo>
                    <a:pt x="1" y="402"/>
                  </a:lnTo>
                  <a:lnTo>
                    <a:pt x="2" y="405"/>
                  </a:lnTo>
                  <a:lnTo>
                    <a:pt x="78" y="536"/>
                  </a:lnTo>
                  <a:lnTo>
                    <a:pt x="81" y="540"/>
                  </a:lnTo>
                  <a:lnTo>
                    <a:pt x="86" y="543"/>
                  </a:lnTo>
                  <a:lnTo>
                    <a:pt x="89" y="544"/>
                  </a:lnTo>
                  <a:lnTo>
                    <a:pt x="93" y="544"/>
                  </a:lnTo>
                  <a:lnTo>
                    <a:pt x="95" y="543"/>
                  </a:lnTo>
                  <a:lnTo>
                    <a:pt x="98" y="542"/>
                  </a:lnTo>
                  <a:lnTo>
                    <a:pt x="149" y="513"/>
                  </a:lnTo>
                  <a:lnTo>
                    <a:pt x="159" y="520"/>
                  </a:lnTo>
                  <a:lnTo>
                    <a:pt x="168" y="527"/>
                  </a:lnTo>
                  <a:lnTo>
                    <a:pt x="177" y="533"/>
                  </a:lnTo>
                  <a:lnTo>
                    <a:pt x="187" y="539"/>
                  </a:lnTo>
                  <a:lnTo>
                    <a:pt x="196" y="544"/>
                  </a:lnTo>
                  <a:lnTo>
                    <a:pt x="206" y="549"/>
                  </a:lnTo>
                  <a:lnTo>
                    <a:pt x="216" y="552"/>
                  </a:lnTo>
                  <a:lnTo>
                    <a:pt x="226" y="556"/>
                  </a:lnTo>
                  <a:lnTo>
                    <a:pt x="226" y="614"/>
                  </a:lnTo>
                  <a:lnTo>
                    <a:pt x="226" y="617"/>
                  </a:lnTo>
                  <a:lnTo>
                    <a:pt x="227" y="620"/>
                  </a:lnTo>
                  <a:lnTo>
                    <a:pt x="229" y="623"/>
                  </a:lnTo>
                  <a:lnTo>
                    <a:pt x="231" y="625"/>
                  </a:lnTo>
                  <a:lnTo>
                    <a:pt x="233" y="627"/>
                  </a:lnTo>
                  <a:lnTo>
                    <a:pt x="235" y="628"/>
                  </a:lnTo>
                  <a:lnTo>
                    <a:pt x="238" y="629"/>
                  </a:lnTo>
                  <a:lnTo>
                    <a:pt x="241" y="629"/>
                  </a:lnTo>
                  <a:lnTo>
                    <a:pt x="392" y="629"/>
                  </a:lnTo>
                  <a:lnTo>
                    <a:pt x="395" y="629"/>
                  </a:lnTo>
                  <a:lnTo>
                    <a:pt x="398" y="628"/>
                  </a:lnTo>
                  <a:lnTo>
                    <a:pt x="401" y="627"/>
                  </a:lnTo>
                  <a:lnTo>
                    <a:pt x="403" y="625"/>
                  </a:lnTo>
                  <a:lnTo>
                    <a:pt x="404" y="623"/>
                  </a:lnTo>
                  <a:lnTo>
                    <a:pt x="406" y="620"/>
                  </a:lnTo>
                  <a:lnTo>
                    <a:pt x="407" y="617"/>
                  </a:lnTo>
                  <a:lnTo>
                    <a:pt x="407" y="614"/>
                  </a:lnTo>
                  <a:lnTo>
                    <a:pt x="407" y="556"/>
                  </a:lnTo>
                  <a:lnTo>
                    <a:pt x="418" y="552"/>
                  </a:lnTo>
                  <a:lnTo>
                    <a:pt x="429" y="548"/>
                  </a:lnTo>
                  <a:lnTo>
                    <a:pt x="438" y="544"/>
                  </a:lnTo>
                  <a:lnTo>
                    <a:pt x="447" y="538"/>
                  </a:lnTo>
                  <a:lnTo>
                    <a:pt x="465" y="527"/>
                  </a:lnTo>
                  <a:lnTo>
                    <a:pt x="481" y="513"/>
                  </a:lnTo>
                  <a:lnTo>
                    <a:pt x="530" y="542"/>
                  </a:lnTo>
                  <a:lnTo>
                    <a:pt x="533" y="543"/>
                  </a:lnTo>
                  <a:lnTo>
                    <a:pt x="537" y="544"/>
                  </a:lnTo>
                  <a:lnTo>
                    <a:pt x="539" y="544"/>
                  </a:lnTo>
                  <a:lnTo>
                    <a:pt x="542" y="543"/>
                  </a:lnTo>
                  <a:lnTo>
                    <a:pt x="545" y="543"/>
                  </a:lnTo>
                  <a:lnTo>
                    <a:pt x="547" y="540"/>
                  </a:lnTo>
                  <a:lnTo>
                    <a:pt x="550" y="539"/>
                  </a:lnTo>
                  <a:lnTo>
                    <a:pt x="552" y="536"/>
                  </a:lnTo>
                  <a:lnTo>
                    <a:pt x="627" y="405"/>
                  </a:lnTo>
                  <a:lnTo>
                    <a:pt x="628" y="402"/>
                  </a:lnTo>
                  <a:lnTo>
                    <a:pt x="628" y="399"/>
                  </a:lnTo>
                  <a:lnTo>
                    <a:pt x="629" y="396"/>
                  </a:lnTo>
                  <a:lnTo>
                    <a:pt x="628" y="394"/>
                  </a:lnTo>
                  <a:lnTo>
                    <a:pt x="627" y="391"/>
                  </a:lnTo>
                  <a:lnTo>
                    <a:pt x="625" y="389"/>
                  </a:lnTo>
                  <a:lnTo>
                    <a:pt x="623" y="387"/>
                  </a:lnTo>
                  <a:lnTo>
                    <a:pt x="621" y="38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41" name="Forma libre 4360">
              <a:extLst>
                <a:ext uri="{FF2B5EF4-FFF2-40B4-BE49-F238E27FC236}">
                  <a16:creationId xmlns:a16="http://schemas.microsoft.com/office/drawing/2014/main" id="{CDB8F87B-81A2-480F-ADA8-BFB5FD890ACD}"/>
                </a:ext>
              </a:extLst>
            </p:cNvPr>
            <p:cNvSpPr>
              <a:spLocks noEditPoints="1"/>
            </p:cNvSpPr>
            <p:nvPr/>
          </p:nvSpPr>
          <p:spPr bwMode="auto">
            <a:xfrm>
              <a:off x="7781925" y="1387475"/>
              <a:ext cx="115888" cy="117475"/>
            </a:xfrm>
            <a:custGeom>
              <a:avLst/>
              <a:gdLst>
                <a:gd name="T0" fmla="*/ 160 w 362"/>
                <a:gd name="T1" fmla="*/ 252 h 369"/>
                <a:gd name="T2" fmla="*/ 135 w 362"/>
                <a:gd name="T3" fmla="*/ 238 h 369"/>
                <a:gd name="T4" fmla="*/ 118 w 362"/>
                <a:gd name="T5" fmla="*/ 218 h 369"/>
                <a:gd name="T6" fmla="*/ 109 w 362"/>
                <a:gd name="T7" fmla="*/ 190 h 369"/>
                <a:gd name="T8" fmla="*/ 113 w 362"/>
                <a:gd name="T9" fmla="*/ 162 h 369"/>
                <a:gd name="T10" fmla="*/ 125 w 362"/>
                <a:gd name="T11" fmla="*/ 138 h 369"/>
                <a:gd name="T12" fmla="*/ 147 w 362"/>
                <a:gd name="T13" fmla="*/ 121 h 369"/>
                <a:gd name="T14" fmla="*/ 174 w 362"/>
                <a:gd name="T15" fmla="*/ 112 h 369"/>
                <a:gd name="T16" fmla="*/ 202 w 362"/>
                <a:gd name="T17" fmla="*/ 114 h 369"/>
                <a:gd name="T18" fmla="*/ 226 w 362"/>
                <a:gd name="T19" fmla="*/ 128 h 369"/>
                <a:gd name="T20" fmla="*/ 244 w 362"/>
                <a:gd name="T21" fmla="*/ 149 h 369"/>
                <a:gd name="T22" fmla="*/ 252 w 362"/>
                <a:gd name="T23" fmla="*/ 176 h 369"/>
                <a:gd name="T24" fmla="*/ 250 w 362"/>
                <a:gd name="T25" fmla="*/ 205 h 369"/>
                <a:gd name="T26" fmla="*/ 236 w 362"/>
                <a:gd name="T27" fmla="*/ 229 h 369"/>
                <a:gd name="T28" fmla="*/ 215 w 362"/>
                <a:gd name="T29" fmla="*/ 247 h 369"/>
                <a:gd name="T30" fmla="*/ 189 w 362"/>
                <a:gd name="T31" fmla="*/ 254 h 369"/>
                <a:gd name="T32" fmla="*/ 328 w 362"/>
                <a:gd name="T33" fmla="*/ 195 h 369"/>
                <a:gd name="T34" fmla="*/ 354 w 362"/>
                <a:gd name="T35" fmla="*/ 144 h 369"/>
                <a:gd name="T36" fmla="*/ 361 w 362"/>
                <a:gd name="T37" fmla="*/ 136 h 369"/>
                <a:gd name="T38" fmla="*/ 360 w 362"/>
                <a:gd name="T39" fmla="*/ 124 h 369"/>
                <a:gd name="T40" fmla="*/ 316 w 362"/>
                <a:gd name="T41" fmla="*/ 53 h 369"/>
                <a:gd name="T42" fmla="*/ 304 w 362"/>
                <a:gd name="T43" fmla="*/ 52 h 369"/>
                <a:gd name="T44" fmla="*/ 256 w 362"/>
                <a:gd name="T45" fmla="*/ 56 h 369"/>
                <a:gd name="T46" fmla="*/ 236 w 362"/>
                <a:gd name="T47" fmla="*/ 10 h 369"/>
                <a:gd name="T48" fmla="*/ 229 w 362"/>
                <a:gd name="T49" fmla="*/ 2 h 369"/>
                <a:gd name="T50" fmla="*/ 146 w 362"/>
                <a:gd name="T51" fmla="*/ 0 h 369"/>
                <a:gd name="T52" fmla="*/ 135 w 362"/>
                <a:gd name="T53" fmla="*/ 3 h 369"/>
                <a:gd name="T54" fmla="*/ 131 w 362"/>
                <a:gd name="T55" fmla="*/ 14 h 369"/>
                <a:gd name="T56" fmla="*/ 99 w 362"/>
                <a:gd name="T57" fmla="*/ 63 h 369"/>
                <a:gd name="T58" fmla="*/ 55 w 362"/>
                <a:gd name="T59" fmla="*/ 51 h 369"/>
                <a:gd name="T60" fmla="*/ 44 w 362"/>
                <a:gd name="T61" fmla="*/ 54 h 369"/>
                <a:gd name="T62" fmla="*/ 1 w 362"/>
                <a:gd name="T63" fmla="*/ 126 h 369"/>
                <a:gd name="T64" fmla="*/ 2 w 362"/>
                <a:gd name="T65" fmla="*/ 139 h 369"/>
                <a:gd name="T66" fmla="*/ 36 w 362"/>
                <a:gd name="T67" fmla="*/ 160 h 369"/>
                <a:gd name="T68" fmla="*/ 36 w 362"/>
                <a:gd name="T69" fmla="*/ 207 h 369"/>
                <a:gd name="T70" fmla="*/ 1 w 362"/>
                <a:gd name="T71" fmla="*/ 230 h 369"/>
                <a:gd name="T72" fmla="*/ 1 w 362"/>
                <a:gd name="T73" fmla="*/ 240 h 369"/>
                <a:gd name="T74" fmla="*/ 44 w 362"/>
                <a:gd name="T75" fmla="*/ 313 h 369"/>
                <a:gd name="T76" fmla="*/ 60 w 362"/>
                <a:gd name="T77" fmla="*/ 314 h 369"/>
                <a:gd name="T78" fmla="*/ 120 w 362"/>
                <a:gd name="T79" fmla="*/ 316 h 369"/>
                <a:gd name="T80" fmla="*/ 132 w 362"/>
                <a:gd name="T81" fmla="*/ 359 h 369"/>
                <a:gd name="T82" fmla="*/ 140 w 362"/>
                <a:gd name="T83" fmla="*/ 368 h 369"/>
                <a:gd name="T84" fmla="*/ 225 w 362"/>
                <a:gd name="T85" fmla="*/ 368 h 369"/>
                <a:gd name="T86" fmla="*/ 233 w 362"/>
                <a:gd name="T87" fmla="*/ 361 h 369"/>
                <a:gd name="T88" fmla="*/ 237 w 362"/>
                <a:gd name="T89" fmla="*/ 321 h 369"/>
                <a:gd name="T90" fmla="*/ 274 w 362"/>
                <a:gd name="T91" fmla="*/ 298 h 369"/>
                <a:gd name="T92" fmla="*/ 310 w 362"/>
                <a:gd name="T93" fmla="*/ 316 h 369"/>
                <a:gd name="T94" fmla="*/ 360 w 362"/>
                <a:gd name="T95" fmla="*/ 243 h 369"/>
                <a:gd name="T96" fmla="*/ 362 w 362"/>
                <a:gd name="T97" fmla="*/ 232 h 369"/>
                <a:gd name="T98" fmla="*/ 354 w 362"/>
                <a:gd name="T99" fmla="*/ 223 h 3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362" h="369">
                  <a:moveTo>
                    <a:pt x="181" y="255"/>
                  </a:moveTo>
                  <a:lnTo>
                    <a:pt x="174" y="254"/>
                  </a:lnTo>
                  <a:lnTo>
                    <a:pt x="166" y="253"/>
                  </a:lnTo>
                  <a:lnTo>
                    <a:pt x="160" y="252"/>
                  </a:lnTo>
                  <a:lnTo>
                    <a:pt x="153" y="249"/>
                  </a:lnTo>
                  <a:lnTo>
                    <a:pt x="147" y="247"/>
                  </a:lnTo>
                  <a:lnTo>
                    <a:pt x="141" y="243"/>
                  </a:lnTo>
                  <a:lnTo>
                    <a:pt x="135" y="238"/>
                  </a:lnTo>
                  <a:lnTo>
                    <a:pt x="131" y="234"/>
                  </a:lnTo>
                  <a:lnTo>
                    <a:pt x="125" y="229"/>
                  </a:lnTo>
                  <a:lnTo>
                    <a:pt x="122" y="223"/>
                  </a:lnTo>
                  <a:lnTo>
                    <a:pt x="118" y="218"/>
                  </a:lnTo>
                  <a:lnTo>
                    <a:pt x="115" y="212"/>
                  </a:lnTo>
                  <a:lnTo>
                    <a:pt x="113" y="205"/>
                  </a:lnTo>
                  <a:lnTo>
                    <a:pt x="110" y="198"/>
                  </a:lnTo>
                  <a:lnTo>
                    <a:pt x="109" y="190"/>
                  </a:lnTo>
                  <a:lnTo>
                    <a:pt x="109" y="183"/>
                  </a:lnTo>
                  <a:lnTo>
                    <a:pt x="109" y="176"/>
                  </a:lnTo>
                  <a:lnTo>
                    <a:pt x="110" y="169"/>
                  </a:lnTo>
                  <a:lnTo>
                    <a:pt x="113" y="162"/>
                  </a:lnTo>
                  <a:lnTo>
                    <a:pt x="115" y="156"/>
                  </a:lnTo>
                  <a:lnTo>
                    <a:pt x="118" y="149"/>
                  </a:lnTo>
                  <a:lnTo>
                    <a:pt x="122" y="143"/>
                  </a:lnTo>
                  <a:lnTo>
                    <a:pt x="125" y="138"/>
                  </a:lnTo>
                  <a:lnTo>
                    <a:pt x="131" y="132"/>
                  </a:lnTo>
                  <a:lnTo>
                    <a:pt x="135" y="128"/>
                  </a:lnTo>
                  <a:lnTo>
                    <a:pt x="141" y="124"/>
                  </a:lnTo>
                  <a:lnTo>
                    <a:pt x="147" y="121"/>
                  </a:lnTo>
                  <a:lnTo>
                    <a:pt x="153" y="117"/>
                  </a:lnTo>
                  <a:lnTo>
                    <a:pt x="160" y="114"/>
                  </a:lnTo>
                  <a:lnTo>
                    <a:pt x="166" y="113"/>
                  </a:lnTo>
                  <a:lnTo>
                    <a:pt x="174" y="112"/>
                  </a:lnTo>
                  <a:lnTo>
                    <a:pt x="181" y="111"/>
                  </a:lnTo>
                  <a:lnTo>
                    <a:pt x="189" y="112"/>
                  </a:lnTo>
                  <a:lnTo>
                    <a:pt x="195" y="113"/>
                  </a:lnTo>
                  <a:lnTo>
                    <a:pt x="202" y="114"/>
                  </a:lnTo>
                  <a:lnTo>
                    <a:pt x="209" y="117"/>
                  </a:lnTo>
                  <a:lnTo>
                    <a:pt x="215" y="121"/>
                  </a:lnTo>
                  <a:lnTo>
                    <a:pt x="221" y="124"/>
                  </a:lnTo>
                  <a:lnTo>
                    <a:pt x="226" y="128"/>
                  </a:lnTo>
                  <a:lnTo>
                    <a:pt x="231" y="132"/>
                  </a:lnTo>
                  <a:lnTo>
                    <a:pt x="236" y="138"/>
                  </a:lnTo>
                  <a:lnTo>
                    <a:pt x="240" y="143"/>
                  </a:lnTo>
                  <a:lnTo>
                    <a:pt x="244" y="149"/>
                  </a:lnTo>
                  <a:lnTo>
                    <a:pt x="247" y="156"/>
                  </a:lnTo>
                  <a:lnTo>
                    <a:pt x="250" y="162"/>
                  </a:lnTo>
                  <a:lnTo>
                    <a:pt x="251" y="169"/>
                  </a:lnTo>
                  <a:lnTo>
                    <a:pt x="252" y="176"/>
                  </a:lnTo>
                  <a:lnTo>
                    <a:pt x="253" y="183"/>
                  </a:lnTo>
                  <a:lnTo>
                    <a:pt x="252" y="190"/>
                  </a:lnTo>
                  <a:lnTo>
                    <a:pt x="251" y="198"/>
                  </a:lnTo>
                  <a:lnTo>
                    <a:pt x="250" y="205"/>
                  </a:lnTo>
                  <a:lnTo>
                    <a:pt x="247" y="212"/>
                  </a:lnTo>
                  <a:lnTo>
                    <a:pt x="244" y="218"/>
                  </a:lnTo>
                  <a:lnTo>
                    <a:pt x="240" y="223"/>
                  </a:lnTo>
                  <a:lnTo>
                    <a:pt x="236" y="229"/>
                  </a:lnTo>
                  <a:lnTo>
                    <a:pt x="231" y="234"/>
                  </a:lnTo>
                  <a:lnTo>
                    <a:pt x="226" y="238"/>
                  </a:lnTo>
                  <a:lnTo>
                    <a:pt x="221" y="243"/>
                  </a:lnTo>
                  <a:lnTo>
                    <a:pt x="215" y="247"/>
                  </a:lnTo>
                  <a:lnTo>
                    <a:pt x="209" y="249"/>
                  </a:lnTo>
                  <a:lnTo>
                    <a:pt x="202" y="252"/>
                  </a:lnTo>
                  <a:lnTo>
                    <a:pt x="195" y="253"/>
                  </a:lnTo>
                  <a:lnTo>
                    <a:pt x="189" y="254"/>
                  </a:lnTo>
                  <a:lnTo>
                    <a:pt x="181" y="255"/>
                  </a:lnTo>
                  <a:close/>
                  <a:moveTo>
                    <a:pt x="354" y="223"/>
                  </a:moveTo>
                  <a:lnTo>
                    <a:pt x="327" y="207"/>
                  </a:lnTo>
                  <a:lnTo>
                    <a:pt x="328" y="195"/>
                  </a:lnTo>
                  <a:lnTo>
                    <a:pt x="328" y="183"/>
                  </a:lnTo>
                  <a:lnTo>
                    <a:pt x="328" y="172"/>
                  </a:lnTo>
                  <a:lnTo>
                    <a:pt x="327" y="160"/>
                  </a:lnTo>
                  <a:lnTo>
                    <a:pt x="354" y="144"/>
                  </a:lnTo>
                  <a:lnTo>
                    <a:pt x="357" y="143"/>
                  </a:lnTo>
                  <a:lnTo>
                    <a:pt x="359" y="141"/>
                  </a:lnTo>
                  <a:lnTo>
                    <a:pt x="360" y="139"/>
                  </a:lnTo>
                  <a:lnTo>
                    <a:pt x="361" y="136"/>
                  </a:lnTo>
                  <a:lnTo>
                    <a:pt x="362" y="132"/>
                  </a:lnTo>
                  <a:lnTo>
                    <a:pt x="362" y="129"/>
                  </a:lnTo>
                  <a:lnTo>
                    <a:pt x="361" y="126"/>
                  </a:lnTo>
                  <a:lnTo>
                    <a:pt x="360" y="124"/>
                  </a:lnTo>
                  <a:lnTo>
                    <a:pt x="322" y="59"/>
                  </a:lnTo>
                  <a:lnTo>
                    <a:pt x="320" y="56"/>
                  </a:lnTo>
                  <a:lnTo>
                    <a:pt x="318" y="54"/>
                  </a:lnTo>
                  <a:lnTo>
                    <a:pt x="316" y="53"/>
                  </a:lnTo>
                  <a:lnTo>
                    <a:pt x="313" y="51"/>
                  </a:lnTo>
                  <a:lnTo>
                    <a:pt x="309" y="51"/>
                  </a:lnTo>
                  <a:lnTo>
                    <a:pt x="307" y="51"/>
                  </a:lnTo>
                  <a:lnTo>
                    <a:pt x="304" y="52"/>
                  </a:lnTo>
                  <a:lnTo>
                    <a:pt x="301" y="53"/>
                  </a:lnTo>
                  <a:lnTo>
                    <a:pt x="274" y="69"/>
                  </a:lnTo>
                  <a:lnTo>
                    <a:pt x="266" y="63"/>
                  </a:lnTo>
                  <a:lnTo>
                    <a:pt x="256" y="56"/>
                  </a:lnTo>
                  <a:lnTo>
                    <a:pt x="246" y="51"/>
                  </a:lnTo>
                  <a:lnTo>
                    <a:pt x="237" y="47"/>
                  </a:lnTo>
                  <a:lnTo>
                    <a:pt x="237" y="14"/>
                  </a:lnTo>
                  <a:lnTo>
                    <a:pt x="236" y="10"/>
                  </a:lnTo>
                  <a:lnTo>
                    <a:pt x="236" y="8"/>
                  </a:lnTo>
                  <a:lnTo>
                    <a:pt x="233" y="5"/>
                  </a:lnTo>
                  <a:lnTo>
                    <a:pt x="232" y="3"/>
                  </a:lnTo>
                  <a:lnTo>
                    <a:pt x="229" y="2"/>
                  </a:lnTo>
                  <a:lnTo>
                    <a:pt x="227" y="1"/>
                  </a:lnTo>
                  <a:lnTo>
                    <a:pt x="224" y="0"/>
                  </a:lnTo>
                  <a:lnTo>
                    <a:pt x="222" y="0"/>
                  </a:lnTo>
                  <a:lnTo>
                    <a:pt x="146" y="0"/>
                  </a:lnTo>
                  <a:lnTo>
                    <a:pt x="143" y="0"/>
                  </a:lnTo>
                  <a:lnTo>
                    <a:pt x="140" y="1"/>
                  </a:lnTo>
                  <a:lnTo>
                    <a:pt x="137" y="2"/>
                  </a:lnTo>
                  <a:lnTo>
                    <a:pt x="135" y="3"/>
                  </a:lnTo>
                  <a:lnTo>
                    <a:pt x="134" y="5"/>
                  </a:lnTo>
                  <a:lnTo>
                    <a:pt x="132" y="8"/>
                  </a:lnTo>
                  <a:lnTo>
                    <a:pt x="132" y="10"/>
                  </a:lnTo>
                  <a:lnTo>
                    <a:pt x="131" y="14"/>
                  </a:lnTo>
                  <a:lnTo>
                    <a:pt x="131" y="47"/>
                  </a:lnTo>
                  <a:lnTo>
                    <a:pt x="120" y="52"/>
                  </a:lnTo>
                  <a:lnTo>
                    <a:pt x="109" y="57"/>
                  </a:lnTo>
                  <a:lnTo>
                    <a:pt x="99" y="63"/>
                  </a:lnTo>
                  <a:lnTo>
                    <a:pt x="90" y="69"/>
                  </a:lnTo>
                  <a:lnTo>
                    <a:pt x="61" y="53"/>
                  </a:lnTo>
                  <a:lnTo>
                    <a:pt x="58" y="52"/>
                  </a:lnTo>
                  <a:lnTo>
                    <a:pt x="55" y="51"/>
                  </a:lnTo>
                  <a:lnTo>
                    <a:pt x="53" y="51"/>
                  </a:lnTo>
                  <a:lnTo>
                    <a:pt x="49" y="51"/>
                  </a:lnTo>
                  <a:lnTo>
                    <a:pt x="47" y="52"/>
                  </a:lnTo>
                  <a:lnTo>
                    <a:pt x="44" y="54"/>
                  </a:lnTo>
                  <a:lnTo>
                    <a:pt x="42" y="56"/>
                  </a:lnTo>
                  <a:lnTo>
                    <a:pt x="41" y="59"/>
                  </a:lnTo>
                  <a:lnTo>
                    <a:pt x="2" y="124"/>
                  </a:lnTo>
                  <a:lnTo>
                    <a:pt x="1" y="126"/>
                  </a:lnTo>
                  <a:lnTo>
                    <a:pt x="0" y="129"/>
                  </a:lnTo>
                  <a:lnTo>
                    <a:pt x="0" y="132"/>
                  </a:lnTo>
                  <a:lnTo>
                    <a:pt x="1" y="136"/>
                  </a:lnTo>
                  <a:lnTo>
                    <a:pt x="2" y="139"/>
                  </a:lnTo>
                  <a:lnTo>
                    <a:pt x="3" y="141"/>
                  </a:lnTo>
                  <a:lnTo>
                    <a:pt x="6" y="143"/>
                  </a:lnTo>
                  <a:lnTo>
                    <a:pt x="8" y="144"/>
                  </a:lnTo>
                  <a:lnTo>
                    <a:pt x="36" y="160"/>
                  </a:lnTo>
                  <a:lnTo>
                    <a:pt x="34" y="172"/>
                  </a:lnTo>
                  <a:lnTo>
                    <a:pt x="34" y="183"/>
                  </a:lnTo>
                  <a:lnTo>
                    <a:pt x="34" y="195"/>
                  </a:lnTo>
                  <a:lnTo>
                    <a:pt x="36" y="207"/>
                  </a:lnTo>
                  <a:lnTo>
                    <a:pt x="8" y="223"/>
                  </a:lnTo>
                  <a:lnTo>
                    <a:pt x="6" y="224"/>
                  </a:lnTo>
                  <a:lnTo>
                    <a:pt x="3" y="227"/>
                  </a:lnTo>
                  <a:lnTo>
                    <a:pt x="1" y="230"/>
                  </a:lnTo>
                  <a:lnTo>
                    <a:pt x="0" y="233"/>
                  </a:lnTo>
                  <a:lnTo>
                    <a:pt x="0" y="235"/>
                  </a:lnTo>
                  <a:lnTo>
                    <a:pt x="0" y="237"/>
                  </a:lnTo>
                  <a:lnTo>
                    <a:pt x="1" y="240"/>
                  </a:lnTo>
                  <a:lnTo>
                    <a:pt x="2" y="243"/>
                  </a:lnTo>
                  <a:lnTo>
                    <a:pt x="40" y="309"/>
                  </a:lnTo>
                  <a:lnTo>
                    <a:pt x="42" y="311"/>
                  </a:lnTo>
                  <a:lnTo>
                    <a:pt x="44" y="313"/>
                  </a:lnTo>
                  <a:lnTo>
                    <a:pt x="46" y="314"/>
                  </a:lnTo>
                  <a:lnTo>
                    <a:pt x="48" y="315"/>
                  </a:lnTo>
                  <a:lnTo>
                    <a:pt x="55" y="316"/>
                  </a:lnTo>
                  <a:lnTo>
                    <a:pt x="60" y="314"/>
                  </a:lnTo>
                  <a:lnTo>
                    <a:pt x="90" y="297"/>
                  </a:lnTo>
                  <a:lnTo>
                    <a:pt x="99" y="304"/>
                  </a:lnTo>
                  <a:lnTo>
                    <a:pt x="109" y="310"/>
                  </a:lnTo>
                  <a:lnTo>
                    <a:pt x="120" y="316"/>
                  </a:lnTo>
                  <a:lnTo>
                    <a:pt x="131" y="321"/>
                  </a:lnTo>
                  <a:lnTo>
                    <a:pt x="131" y="354"/>
                  </a:lnTo>
                  <a:lnTo>
                    <a:pt x="132" y="356"/>
                  </a:lnTo>
                  <a:lnTo>
                    <a:pt x="132" y="359"/>
                  </a:lnTo>
                  <a:lnTo>
                    <a:pt x="134" y="361"/>
                  </a:lnTo>
                  <a:lnTo>
                    <a:pt x="135" y="363"/>
                  </a:lnTo>
                  <a:lnTo>
                    <a:pt x="137" y="366"/>
                  </a:lnTo>
                  <a:lnTo>
                    <a:pt x="140" y="368"/>
                  </a:lnTo>
                  <a:lnTo>
                    <a:pt x="143" y="368"/>
                  </a:lnTo>
                  <a:lnTo>
                    <a:pt x="146" y="369"/>
                  </a:lnTo>
                  <a:lnTo>
                    <a:pt x="222" y="369"/>
                  </a:lnTo>
                  <a:lnTo>
                    <a:pt x="225" y="368"/>
                  </a:lnTo>
                  <a:lnTo>
                    <a:pt x="227" y="368"/>
                  </a:lnTo>
                  <a:lnTo>
                    <a:pt x="229" y="366"/>
                  </a:lnTo>
                  <a:lnTo>
                    <a:pt x="232" y="363"/>
                  </a:lnTo>
                  <a:lnTo>
                    <a:pt x="233" y="361"/>
                  </a:lnTo>
                  <a:lnTo>
                    <a:pt x="236" y="359"/>
                  </a:lnTo>
                  <a:lnTo>
                    <a:pt x="236" y="356"/>
                  </a:lnTo>
                  <a:lnTo>
                    <a:pt x="237" y="354"/>
                  </a:lnTo>
                  <a:lnTo>
                    <a:pt x="237" y="321"/>
                  </a:lnTo>
                  <a:lnTo>
                    <a:pt x="246" y="316"/>
                  </a:lnTo>
                  <a:lnTo>
                    <a:pt x="256" y="311"/>
                  </a:lnTo>
                  <a:lnTo>
                    <a:pt x="266" y="305"/>
                  </a:lnTo>
                  <a:lnTo>
                    <a:pt x="274" y="298"/>
                  </a:lnTo>
                  <a:lnTo>
                    <a:pt x="302" y="313"/>
                  </a:lnTo>
                  <a:lnTo>
                    <a:pt x="305" y="315"/>
                  </a:lnTo>
                  <a:lnTo>
                    <a:pt x="307" y="315"/>
                  </a:lnTo>
                  <a:lnTo>
                    <a:pt x="310" y="316"/>
                  </a:lnTo>
                  <a:lnTo>
                    <a:pt x="314" y="316"/>
                  </a:lnTo>
                  <a:lnTo>
                    <a:pt x="319" y="313"/>
                  </a:lnTo>
                  <a:lnTo>
                    <a:pt x="322" y="309"/>
                  </a:lnTo>
                  <a:lnTo>
                    <a:pt x="360" y="243"/>
                  </a:lnTo>
                  <a:lnTo>
                    <a:pt x="362" y="240"/>
                  </a:lnTo>
                  <a:lnTo>
                    <a:pt x="362" y="237"/>
                  </a:lnTo>
                  <a:lnTo>
                    <a:pt x="362" y="234"/>
                  </a:lnTo>
                  <a:lnTo>
                    <a:pt x="362" y="232"/>
                  </a:lnTo>
                  <a:lnTo>
                    <a:pt x="361" y="229"/>
                  </a:lnTo>
                  <a:lnTo>
                    <a:pt x="359" y="227"/>
                  </a:lnTo>
                  <a:lnTo>
                    <a:pt x="357" y="224"/>
                  </a:lnTo>
                  <a:lnTo>
                    <a:pt x="354" y="22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grpSp>
      <p:sp>
        <p:nvSpPr>
          <p:cNvPr id="42" name="Forma libre 4346" descr="Icono de gráfico de cajas y bigotes. ">
            <a:extLst>
              <a:ext uri="{FF2B5EF4-FFF2-40B4-BE49-F238E27FC236}">
                <a16:creationId xmlns:a16="http://schemas.microsoft.com/office/drawing/2014/main" id="{D131817A-5B27-4718-8BAC-45C9CEDA45D9}"/>
              </a:ext>
            </a:extLst>
          </p:cNvPr>
          <p:cNvSpPr>
            <a:spLocks noEditPoints="1"/>
          </p:cNvSpPr>
          <p:nvPr/>
        </p:nvSpPr>
        <p:spPr bwMode="auto">
          <a:xfrm>
            <a:off x="3967321" y="3532346"/>
            <a:ext cx="345758" cy="345758"/>
          </a:xfrm>
          <a:custGeom>
            <a:avLst/>
            <a:gdLst>
              <a:gd name="T0" fmla="*/ 706 w 898"/>
              <a:gd name="T1" fmla="*/ 479 h 898"/>
              <a:gd name="T2" fmla="*/ 652 w 898"/>
              <a:gd name="T3" fmla="*/ 556 h 898"/>
              <a:gd name="T4" fmla="*/ 632 w 898"/>
              <a:gd name="T5" fmla="*/ 551 h 898"/>
              <a:gd name="T6" fmla="*/ 576 w 898"/>
              <a:gd name="T7" fmla="*/ 477 h 898"/>
              <a:gd name="T8" fmla="*/ 571 w 898"/>
              <a:gd name="T9" fmla="*/ 398 h 898"/>
              <a:gd name="T10" fmla="*/ 628 w 898"/>
              <a:gd name="T11" fmla="*/ 129 h 898"/>
              <a:gd name="T12" fmla="*/ 643 w 898"/>
              <a:gd name="T13" fmla="*/ 114 h 898"/>
              <a:gd name="T14" fmla="*/ 658 w 898"/>
              <a:gd name="T15" fmla="*/ 129 h 898"/>
              <a:gd name="T16" fmla="*/ 717 w 898"/>
              <a:gd name="T17" fmla="*/ 398 h 898"/>
              <a:gd name="T18" fmla="*/ 621 w 898"/>
              <a:gd name="T19" fmla="*/ 758 h 898"/>
              <a:gd name="T20" fmla="*/ 589 w 898"/>
              <a:gd name="T21" fmla="*/ 727 h 898"/>
              <a:gd name="T22" fmla="*/ 589 w 898"/>
              <a:gd name="T23" fmla="*/ 680 h 898"/>
              <a:gd name="T24" fmla="*/ 621 w 898"/>
              <a:gd name="T25" fmla="*/ 648 h 898"/>
              <a:gd name="T26" fmla="*/ 667 w 898"/>
              <a:gd name="T27" fmla="*/ 648 h 898"/>
              <a:gd name="T28" fmla="*/ 699 w 898"/>
              <a:gd name="T29" fmla="*/ 680 h 898"/>
              <a:gd name="T30" fmla="*/ 699 w 898"/>
              <a:gd name="T31" fmla="*/ 727 h 898"/>
              <a:gd name="T32" fmla="*/ 667 w 898"/>
              <a:gd name="T33" fmla="*/ 758 h 898"/>
              <a:gd name="T34" fmla="*/ 536 w 898"/>
              <a:gd name="T35" fmla="*/ 294 h 898"/>
              <a:gd name="T36" fmla="*/ 479 w 898"/>
              <a:gd name="T37" fmla="*/ 546 h 898"/>
              <a:gd name="T38" fmla="*/ 461 w 898"/>
              <a:gd name="T39" fmla="*/ 558 h 898"/>
              <a:gd name="T40" fmla="*/ 450 w 898"/>
              <a:gd name="T41" fmla="*/ 299 h 898"/>
              <a:gd name="T42" fmla="*/ 390 w 898"/>
              <a:gd name="T43" fmla="*/ 287 h 898"/>
              <a:gd name="T44" fmla="*/ 398 w 898"/>
              <a:gd name="T45" fmla="*/ 211 h 898"/>
              <a:gd name="T46" fmla="*/ 454 w 898"/>
              <a:gd name="T47" fmla="*/ 118 h 898"/>
              <a:gd name="T48" fmla="*/ 475 w 898"/>
              <a:gd name="T49" fmla="*/ 118 h 898"/>
              <a:gd name="T50" fmla="*/ 530 w 898"/>
              <a:gd name="T51" fmla="*/ 211 h 898"/>
              <a:gd name="T52" fmla="*/ 465 w 898"/>
              <a:gd name="T53" fmla="*/ 763 h 898"/>
              <a:gd name="T54" fmla="*/ 422 w 898"/>
              <a:gd name="T55" fmla="*/ 745 h 898"/>
              <a:gd name="T56" fmla="*/ 405 w 898"/>
              <a:gd name="T57" fmla="*/ 703 h 898"/>
              <a:gd name="T58" fmla="*/ 422 w 898"/>
              <a:gd name="T59" fmla="*/ 661 h 898"/>
              <a:gd name="T60" fmla="*/ 465 w 898"/>
              <a:gd name="T61" fmla="*/ 643 h 898"/>
              <a:gd name="T62" fmla="*/ 506 w 898"/>
              <a:gd name="T63" fmla="*/ 661 h 898"/>
              <a:gd name="T64" fmla="*/ 525 w 898"/>
              <a:gd name="T65" fmla="*/ 703 h 898"/>
              <a:gd name="T66" fmla="*/ 506 w 898"/>
              <a:gd name="T67" fmla="*/ 745 h 898"/>
              <a:gd name="T68" fmla="*/ 465 w 898"/>
              <a:gd name="T69" fmla="*/ 763 h 898"/>
              <a:gd name="T70" fmla="*/ 318 w 898"/>
              <a:gd name="T71" fmla="*/ 419 h 898"/>
              <a:gd name="T72" fmla="*/ 263 w 898"/>
              <a:gd name="T73" fmla="*/ 556 h 898"/>
              <a:gd name="T74" fmla="*/ 242 w 898"/>
              <a:gd name="T75" fmla="*/ 551 h 898"/>
              <a:gd name="T76" fmla="*/ 186 w 898"/>
              <a:gd name="T77" fmla="*/ 417 h 898"/>
              <a:gd name="T78" fmla="*/ 181 w 898"/>
              <a:gd name="T79" fmla="*/ 339 h 898"/>
              <a:gd name="T80" fmla="*/ 240 w 898"/>
              <a:gd name="T81" fmla="*/ 129 h 898"/>
              <a:gd name="T82" fmla="*/ 255 w 898"/>
              <a:gd name="T83" fmla="*/ 114 h 898"/>
              <a:gd name="T84" fmla="*/ 270 w 898"/>
              <a:gd name="T85" fmla="*/ 129 h 898"/>
              <a:gd name="T86" fmla="*/ 329 w 898"/>
              <a:gd name="T87" fmla="*/ 339 h 898"/>
              <a:gd name="T88" fmla="*/ 231 w 898"/>
              <a:gd name="T89" fmla="*/ 758 h 898"/>
              <a:gd name="T90" fmla="*/ 200 w 898"/>
              <a:gd name="T91" fmla="*/ 727 h 898"/>
              <a:gd name="T92" fmla="*/ 200 w 898"/>
              <a:gd name="T93" fmla="*/ 680 h 898"/>
              <a:gd name="T94" fmla="*/ 231 w 898"/>
              <a:gd name="T95" fmla="*/ 648 h 898"/>
              <a:gd name="T96" fmla="*/ 278 w 898"/>
              <a:gd name="T97" fmla="*/ 648 h 898"/>
              <a:gd name="T98" fmla="*/ 311 w 898"/>
              <a:gd name="T99" fmla="*/ 680 h 898"/>
              <a:gd name="T100" fmla="*/ 311 w 898"/>
              <a:gd name="T101" fmla="*/ 727 h 898"/>
              <a:gd name="T102" fmla="*/ 278 w 898"/>
              <a:gd name="T103" fmla="*/ 758 h 898"/>
              <a:gd name="T104" fmla="*/ 10 w 898"/>
              <a:gd name="T105" fmla="*/ 2 h 898"/>
              <a:gd name="T106" fmla="*/ 1 w 898"/>
              <a:gd name="T107" fmla="*/ 886 h 898"/>
              <a:gd name="T108" fmla="*/ 883 w 898"/>
              <a:gd name="T109" fmla="*/ 898 h 898"/>
              <a:gd name="T110" fmla="*/ 898 w 898"/>
              <a:gd name="T111" fmla="*/ 883 h 898"/>
              <a:gd name="T112" fmla="*/ 886 w 898"/>
              <a:gd name="T113" fmla="*/ 0 h 8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898" h="898">
                <a:moveTo>
                  <a:pt x="718" y="464"/>
                </a:moveTo>
                <a:lnTo>
                  <a:pt x="718" y="467"/>
                </a:lnTo>
                <a:lnTo>
                  <a:pt x="717" y="470"/>
                </a:lnTo>
                <a:lnTo>
                  <a:pt x="716" y="472"/>
                </a:lnTo>
                <a:lnTo>
                  <a:pt x="714" y="474"/>
                </a:lnTo>
                <a:lnTo>
                  <a:pt x="712" y="477"/>
                </a:lnTo>
                <a:lnTo>
                  <a:pt x="710" y="478"/>
                </a:lnTo>
                <a:lnTo>
                  <a:pt x="706" y="479"/>
                </a:lnTo>
                <a:lnTo>
                  <a:pt x="703" y="479"/>
                </a:lnTo>
                <a:lnTo>
                  <a:pt x="658" y="479"/>
                </a:lnTo>
                <a:lnTo>
                  <a:pt x="658" y="543"/>
                </a:lnTo>
                <a:lnTo>
                  <a:pt x="658" y="546"/>
                </a:lnTo>
                <a:lnTo>
                  <a:pt x="657" y="549"/>
                </a:lnTo>
                <a:lnTo>
                  <a:pt x="656" y="551"/>
                </a:lnTo>
                <a:lnTo>
                  <a:pt x="654" y="554"/>
                </a:lnTo>
                <a:lnTo>
                  <a:pt x="652" y="556"/>
                </a:lnTo>
                <a:lnTo>
                  <a:pt x="650" y="557"/>
                </a:lnTo>
                <a:lnTo>
                  <a:pt x="647" y="558"/>
                </a:lnTo>
                <a:lnTo>
                  <a:pt x="643" y="558"/>
                </a:lnTo>
                <a:lnTo>
                  <a:pt x="641" y="558"/>
                </a:lnTo>
                <a:lnTo>
                  <a:pt x="638" y="557"/>
                </a:lnTo>
                <a:lnTo>
                  <a:pt x="636" y="556"/>
                </a:lnTo>
                <a:lnTo>
                  <a:pt x="634" y="554"/>
                </a:lnTo>
                <a:lnTo>
                  <a:pt x="632" y="551"/>
                </a:lnTo>
                <a:lnTo>
                  <a:pt x="631" y="549"/>
                </a:lnTo>
                <a:lnTo>
                  <a:pt x="629" y="546"/>
                </a:lnTo>
                <a:lnTo>
                  <a:pt x="628" y="543"/>
                </a:lnTo>
                <a:lnTo>
                  <a:pt x="628" y="479"/>
                </a:lnTo>
                <a:lnTo>
                  <a:pt x="583" y="479"/>
                </a:lnTo>
                <a:lnTo>
                  <a:pt x="581" y="479"/>
                </a:lnTo>
                <a:lnTo>
                  <a:pt x="578" y="478"/>
                </a:lnTo>
                <a:lnTo>
                  <a:pt x="576" y="477"/>
                </a:lnTo>
                <a:lnTo>
                  <a:pt x="574" y="474"/>
                </a:lnTo>
                <a:lnTo>
                  <a:pt x="572" y="472"/>
                </a:lnTo>
                <a:lnTo>
                  <a:pt x="571" y="470"/>
                </a:lnTo>
                <a:lnTo>
                  <a:pt x="570" y="467"/>
                </a:lnTo>
                <a:lnTo>
                  <a:pt x="570" y="464"/>
                </a:lnTo>
                <a:lnTo>
                  <a:pt x="570" y="404"/>
                </a:lnTo>
                <a:lnTo>
                  <a:pt x="570" y="402"/>
                </a:lnTo>
                <a:lnTo>
                  <a:pt x="571" y="398"/>
                </a:lnTo>
                <a:lnTo>
                  <a:pt x="572" y="396"/>
                </a:lnTo>
                <a:lnTo>
                  <a:pt x="574" y="394"/>
                </a:lnTo>
                <a:lnTo>
                  <a:pt x="576" y="392"/>
                </a:lnTo>
                <a:lnTo>
                  <a:pt x="578" y="391"/>
                </a:lnTo>
                <a:lnTo>
                  <a:pt x="581" y="390"/>
                </a:lnTo>
                <a:lnTo>
                  <a:pt x="583" y="389"/>
                </a:lnTo>
                <a:lnTo>
                  <a:pt x="628" y="389"/>
                </a:lnTo>
                <a:lnTo>
                  <a:pt x="628" y="129"/>
                </a:lnTo>
                <a:lnTo>
                  <a:pt x="629" y="126"/>
                </a:lnTo>
                <a:lnTo>
                  <a:pt x="631" y="123"/>
                </a:lnTo>
                <a:lnTo>
                  <a:pt x="632" y="121"/>
                </a:lnTo>
                <a:lnTo>
                  <a:pt x="634" y="118"/>
                </a:lnTo>
                <a:lnTo>
                  <a:pt x="636" y="117"/>
                </a:lnTo>
                <a:lnTo>
                  <a:pt x="638" y="115"/>
                </a:lnTo>
                <a:lnTo>
                  <a:pt x="641" y="114"/>
                </a:lnTo>
                <a:lnTo>
                  <a:pt x="643" y="114"/>
                </a:lnTo>
                <a:lnTo>
                  <a:pt x="647" y="114"/>
                </a:lnTo>
                <a:lnTo>
                  <a:pt x="650" y="115"/>
                </a:lnTo>
                <a:lnTo>
                  <a:pt x="652" y="117"/>
                </a:lnTo>
                <a:lnTo>
                  <a:pt x="654" y="118"/>
                </a:lnTo>
                <a:lnTo>
                  <a:pt x="656" y="121"/>
                </a:lnTo>
                <a:lnTo>
                  <a:pt x="657" y="123"/>
                </a:lnTo>
                <a:lnTo>
                  <a:pt x="658" y="127"/>
                </a:lnTo>
                <a:lnTo>
                  <a:pt x="658" y="129"/>
                </a:lnTo>
                <a:lnTo>
                  <a:pt x="658" y="389"/>
                </a:lnTo>
                <a:lnTo>
                  <a:pt x="703" y="389"/>
                </a:lnTo>
                <a:lnTo>
                  <a:pt x="706" y="390"/>
                </a:lnTo>
                <a:lnTo>
                  <a:pt x="710" y="391"/>
                </a:lnTo>
                <a:lnTo>
                  <a:pt x="712" y="392"/>
                </a:lnTo>
                <a:lnTo>
                  <a:pt x="714" y="394"/>
                </a:lnTo>
                <a:lnTo>
                  <a:pt x="716" y="396"/>
                </a:lnTo>
                <a:lnTo>
                  <a:pt x="717" y="398"/>
                </a:lnTo>
                <a:lnTo>
                  <a:pt x="718" y="402"/>
                </a:lnTo>
                <a:lnTo>
                  <a:pt x="718" y="404"/>
                </a:lnTo>
                <a:lnTo>
                  <a:pt x="718" y="464"/>
                </a:lnTo>
                <a:close/>
                <a:moveTo>
                  <a:pt x="643" y="763"/>
                </a:moveTo>
                <a:lnTo>
                  <a:pt x="638" y="762"/>
                </a:lnTo>
                <a:lnTo>
                  <a:pt x="632" y="762"/>
                </a:lnTo>
                <a:lnTo>
                  <a:pt x="626" y="760"/>
                </a:lnTo>
                <a:lnTo>
                  <a:pt x="621" y="758"/>
                </a:lnTo>
                <a:lnTo>
                  <a:pt x="616" y="756"/>
                </a:lnTo>
                <a:lnTo>
                  <a:pt x="610" y="753"/>
                </a:lnTo>
                <a:lnTo>
                  <a:pt x="606" y="749"/>
                </a:lnTo>
                <a:lnTo>
                  <a:pt x="602" y="745"/>
                </a:lnTo>
                <a:lnTo>
                  <a:pt x="597" y="741"/>
                </a:lnTo>
                <a:lnTo>
                  <a:pt x="594" y="737"/>
                </a:lnTo>
                <a:lnTo>
                  <a:pt x="591" y="731"/>
                </a:lnTo>
                <a:lnTo>
                  <a:pt x="589" y="727"/>
                </a:lnTo>
                <a:lnTo>
                  <a:pt x="587" y="720"/>
                </a:lnTo>
                <a:lnTo>
                  <a:pt x="586" y="715"/>
                </a:lnTo>
                <a:lnTo>
                  <a:pt x="584" y="710"/>
                </a:lnTo>
                <a:lnTo>
                  <a:pt x="583" y="703"/>
                </a:lnTo>
                <a:lnTo>
                  <a:pt x="584" y="697"/>
                </a:lnTo>
                <a:lnTo>
                  <a:pt x="586" y="692"/>
                </a:lnTo>
                <a:lnTo>
                  <a:pt x="587" y="685"/>
                </a:lnTo>
                <a:lnTo>
                  <a:pt x="589" y="680"/>
                </a:lnTo>
                <a:lnTo>
                  <a:pt x="591" y="674"/>
                </a:lnTo>
                <a:lnTo>
                  <a:pt x="594" y="670"/>
                </a:lnTo>
                <a:lnTo>
                  <a:pt x="597" y="665"/>
                </a:lnTo>
                <a:lnTo>
                  <a:pt x="602" y="661"/>
                </a:lnTo>
                <a:lnTo>
                  <a:pt x="606" y="657"/>
                </a:lnTo>
                <a:lnTo>
                  <a:pt x="610" y="653"/>
                </a:lnTo>
                <a:lnTo>
                  <a:pt x="616" y="651"/>
                </a:lnTo>
                <a:lnTo>
                  <a:pt x="621" y="648"/>
                </a:lnTo>
                <a:lnTo>
                  <a:pt x="626" y="646"/>
                </a:lnTo>
                <a:lnTo>
                  <a:pt x="632" y="645"/>
                </a:lnTo>
                <a:lnTo>
                  <a:pt x="638" y="643"/>
                </a:lnTo>
                <a:lnTo>
                  <a:pt x="643" y="643"/>
                </a:lnTo>
                <a:lnTo>
                  <a:pt x="650" y="643"/>
                </a:lnTo>
                <a:lnTo>
                  <a:pt x="656" y="645"/>
                </a:lnTo>
                <a:lnTo>
                  <a:pt x="662" y="646"/>
                </a:lnTo>
                <a:lnTo>
                  <a:pt x="667" y="648"/>
                </a:lnTo>
                <a:lnTo>
                  <a:pt x="672" y="651"/>
                </a:lnTo>
                <a:lnTo>
                  <a:pt x="678" y="653"/>
                </a:lnTo>
                <a:lnTo>
                  <a:pt x="682" y="657"/>
                </a:lnTo>
                <a:lnTo>
                  <a:pt x="686" y="661"/>
                </a:lnTo>
                <a:lnTo>
                  <a:pt x="690" y="665"/>
                </a:lnTo>
                <a:lnTo>
                  <a:pt x="694" y="670"/>
                </a:lnTo>
                <a:lnTo>
                  <a:pt x="697" y="674"/>
                </a:lnTo>
                <a:lnTo>
                  <a:pt x="699" y="680"/>
                </a:lnTo>
                <a:lnTo>
                  <a:pt x="701" y="685"/>
                </a:lnTo>
                <a:lnTo>
                  <a:pt x="702" y="692"/>
                </a:lnTo>
                <a:lnTo>
                  <a:pt x="703" y="697"/>
                </a:lnTo>
                <a:lnTo>
                  <a:pt x="703" y="703"/>
                </a:lnTo>
                <a:lnTo>
                  <a:pt x="703" y="710"/>
                </a:lnTo>
                <a:lnTo>
                  <a:pt x="702" y="715"/>
                </a:lnTo>
                <a:lnTo>
                  <a:pt x="701" y="720"/>
                </a:lnTo>
                <a:lnTo>
                  <a:pt x="699" y="727"/>
                </a:lnTo>
                <a:lnTo>
                  <a:pt x="697" y="731"/>
                </a:lnTo>
                <a:lnTo>
                  <a:pt x="694" y="737"/>
                </a:lnTo>
                <a:lnTo>
                  <a:pt x="690" y="741"/>
                </a:lnTo>
                <a:lnTo>
                  <a:pt x="686" y="745"/>
                </a:lnTo>
                <a:lnTo>
                  <a:pt x="682" y="749"/>
                </a:lnTo>
                <a:lnTo>
                  <a:pt x="678" y="753"/>
                </a:lnTo>
                <a:lnTo>
                  <a:pt x="672" y="756"/>
                </a:lnTo>
                <a:lnTo>
                  <a:pt x="667" y="758"/>
                </a:lnTo>
                <a:lnTo>
                  <a:pt x="662" y="760"/>
                </a:lnTo>
                <a:lnTo>
                  <a:pt x="656" y="762"/>
                </a:lnTo>
                <a:lnTo>
                  <a:pt x="650" y="762"/>
                </a:lnTo>
                <a:lnTo>
                  <a:pt x="643" y="763"/>
                </a:lnTo>
                <a:close/>
                <a:moveTo>
                  <a:pt x="540" y="284"/>
                </a:moveTo>
                <a:lnTo>
                  <a:pt x="538" y="287"/>
                </a:lnTo>
                <a:lnTo>
                  <a:pt x="537" y="290"/>
                </a:lnTo>
                <a:lnTo>
                  <a:pt x="536" y="294"/>
                </a:lnTo>
                <a:lnTo>
                  <a:pt x="534" y="296"/>
                </a:lnTo>
                <a:lnTo>
                  <a:pt x="532" y="297"/>
                </a:lnTo>
                <a:lnTo>
                  <a:pt x="530" y="298"/>
                </a:lnTo>
                <a:lnTo>
                  <a:pt x="527" y="299"/>
                </a:lnTo>
                <a:lnTo>
                  <a:pt x="525" y="299"/>
                </a:lnTo>
                <a:lnTo>
                  <a:pt x="480" y="299"/>
                </a:lnTo>
                <a:lnTo>
                  <a:pt x="480" y="543"/>
                </a:lnTo>
                <a:lnTo>
                  <a:pt x="479" y="546"/>
                </a:lnTo>
                <a:lnTo>
                  <a:pt x="479" y="549"/>
                </a:lnTo>
                <a:lnTo>
                  <a:pt x="476" y="551"/>
                </a:lnTo>
                <a:lnTo>
                  <a:pt x="475" y="554"/>
                </a:lnTo>
                <a:lnTo>
                  <a:pt x="472" y="556"/>
                </a:lnTo>
                <a:lnTo>
                  <a:pt x="470" y="557"/>
                </a:lnTo>
                <a:lnTo>
                  <a:pt x="467" y="558"/>
                </a:lnTo>
                <a:lnTo>
                  <a:pt x="465" y="558"/>
                </a:lnTo>
                <a:lnTo>
                  <a:pt x="461" y="558"/>
                </a:lnTo>
                <a:lnTo>
                  <a:pt x="458" y="557"/>
                </a:lnTo>
                <a:lnTo>
                  <a:pt x="456" y="556"/>
                </a:lnTo>
                <a:lnTo>
                  <a:pt x="454" y="554"/>
                </a:lnTo>
                <a:lnTo>
                  <a:pt x="452" y="551"/>
                </a:lnTo>
                <a:lnTo>
                  <a:pt x="451" y="549"/>
                </a:lnTo>
                <a:lnTo>
                  <a:pt x="450" y="546"/>
                </a:lnTo>
                <a:lnTo>
                  <a:pt x="450" y="543"/>
                </a:lnTo>
                <a:lnTo>
                  <a:pt x="450" y="299"/>
                </a:lnTo>
                <a:lnTo>
                  <a:pt x="405" y="299"/>
                </a:lnTo>
                <a:lnTo>
                  <a:pt x="402" y="299"/>
                </a:lnTo>
                <a:lnTo>
                  <a:pt x="398" y="298"/>
                </a:lnTo>
                <a:lnTo>
                  <a:pt x="396" y="297"/>
                </a:lnTo>
                <a:lnTo>
                  <a:pt x="394" y="296"/>
                </a:lnTo>
                <a:lnTo>
                  <a:pt x="392" y="294"/>
                </a:lnTo>
                <a:lnTo>
                  <a:pt x="391" y="290"/>
                </a:lnTo>
                <a:lnTo>
                  <a:pt x="390" y="287"/>
                </a:lnTo>
                <a:lnTo>
                  <a:pt x="390" y="284"/>
                </a:lnTo>
                <a:lnTo>
                  <a:pt x="390" y="225"/>
                </a:lnTo>
                <a:lnTo>
                  <a:pt x="390" y="222"/>
                </a:lnTo>
                <a:lnTo>
                  <a:pt x="391" y="219"/>
                </a:lnTo>
                <a:lnTo>
                  <a:pt x="392" y="217"/>
                </a:lnTo>
                <a:lnTo>
                  <a:pt x="394" y="214"/>
                </a:lnTo>
                <a:lnTo>
                  <a:pt x="396" y="212"/>
                </a:lnTo>
                <a:lnTo>
                  <a:pt x="398" y="211"/>
                </a:lnTo>
                <a:lnTo>
                  <a:pt x="402" y="210"/>
                </a:lnTo>
                <a:lnTo>
                  <a:pt x="405" y="210"/>
                </a:lnTo>
                <a:lnTo>
                  <a:pt x="450" y="210"/>
                </a:lnTo>
                <a:lnTo>
                  <a:pt x="450" y="129"/>
                </a:lnTo>
                <a:lnTo>
                  <a:pt x="450" y="126"/>
                </a:lnTo>
                <a:lnTo>
                  <a:pt x="451" y="123"/>
                </a:lnTo>
                <a:lnTo>
                  <a:pt x="452" y="121"/>
                </a:lnTo>
                <a:lnTo>
                  <a:pt x="454" y="118"/>
                </a:lnTo>
                <a:lnTo>
                  <a:pt x="456" y="117"/>
                </a:lnTo>
                <a:lnTo>
                  <a:pt x="458" y="115"/>
                </a:lnTo>
                <a:lnTo>
                  <a:pt x="461" y="114"/>
                </a:lnTo>
                <a:lnTo>
                  <a:pt x="465" y="114"/>
                </a:lnTo>
                <a:lnTo>
                  <a:pt x="467" y="114"/>
                </a:lnTo>
                <a:lnTo>
                  <a:pt x="470" y="115"/>
                </a:lnTo>
                <a:lnTo>
                  <a:pt x="472" y="117"/>
                </a:lnTo>
                <a:lnTo>
                  <a:pt x="475" y="118"/>
                </a:lnTo>
                <a:lnTo>
                  <a:pt x="476" y="121"/>
                </a:lnTo>
                <a:lnTo>
                  <a:pt x="479" y="123"/>
                </a:lnTo>
                <a:lnTo>
                  <a:pt x="479" y="127"/>
                </a:lnTo>
                <a:lnTo>
                  <a:pt x="480" y="129"/>
                </a:lnTo>
                <a:lnTo>
                  <a:pt x="480" y="210"/>
                </a:lnTo>
                <a:lnTo>
                  <a:pt x="525" y="210"/>
                </a:lnTo>
                <a:lnTo>
                  <a:pt x="527" y="210"/>
                </a:lnTo>
                <a:lnTo>
                  <a:pt x="530" y="211"/>
                </a:lnTo>
                <a:lnTo>
                  <a:pt x="532" y="212"/>
                </a:lnTo>
                <a:lnTo>
                  <a:pt x="534" y="214"/>
                </a:lnTo>
                <a:lnTo>
                  <a:pt x="536" y="217"/>
                </a:lnTo>
                <a:lnTo>
                  <a:pt x="537" y="219"/>
                </a:lnTo>
                <a:lnTo>
                  <a:pt x="538" y="222"/>
                </a:lnTo>
                <a:lnTo>
                  <a:pt x="540" y="225"/>
                </a:lnTo>
                <a:lnTo>
                  <a:pt x="540" y="284"/>
                </a:lnTo>
                <a:close/>
                <a:moveTo>
                  <a:pt x="465" y="763"/>
                </a:moveTo>
                <a:lnTo>
                  <a:pt x="458" y="762"/>
                </a:lnTo>
                <a:lnTo>
                  <a:pt x="452" y="762"/>
                </a:lnTo>
                <a:lnTo>
                  <a:pt x="446" y="760"/>
                </a:lnTo>
                <a:lnTo>
                  <a:pt x="441" y="758"/>
                </a:lnTo>
                <a:lnTo>
                  <a:pt x="436" y="756"/>
                </a:lnTo>
                <a:lnTo>
                  <a:pt x="430" y="753"/>
                </a:lnTo>
                <a:lnTo>
                  <a:pt x="426" y="749"/>
                </a:lnTo>
                <a:lnTo>
                  <a:pt x="422" y="745"/>
                </a:lnTo>
                <a:lnTo>
                  <a:pt x="419" y="741"/>
                </a:lnTo>
                <a:lnTo>
                  <a:pt x="414" y="737"/>
                </a:lnTo>
                <a:lnTo>
                  <a:pt x="412" y="731"/>
                </a:lnTo>
                <a:lnTo>
                  <a:pt x="409" y="727"/>
                </a:lnTo>
                <a:lnTo>
                  <a:pt x="407" y="720"/>
                </a:lnTo>
                <a:lnTo>
                  <a:pt x="406" y="715"/>
                </a:lnTo>
                <a:lnTo>
                  <a:pt x="405" y="710"/>
                </a:lnTo>
                <a:lnTo>
                  <a:pt x="405" y="703"/>
                </a:lnTo>
                <a:lnTo>
                  <a:pt x="405" y="697"/>
                </a:lnTo>
                <a:lnTo>
                  <a:pt x="406" y="692"/>
                </a:lnTo>
                <a:lnTo>
                  <a:pt x="407" y="685"/>
                </a:lnTo>
                <a:lnTo>
                  <a:pt x="409" y="680"/>
                </a:lnTo>
                <a:lnTo>
                  <a:pt x="412" y="674"/>
                </a:lnTo>
                <a:lnTo>
                  <a:pt x="414" y="670"/>
                </a:lnTo>
                <a:lnTo>
                  <a:pt x="419" y="665"/>
                </a:lnTo>
                <a:lnTo>
                  <a:pt x="422" y="661"/>
                </a:lnTo>
                <a:lnTo>
                  <a:pt x="426" y="657"/>
                </a:lnTo>
                <a:lnTo>
                  <a:pt x="430" y="653"/>
                </a:lnTo>
                <a:lnTo>
                  <a:pt x="436" y="651"/>
                </a:lnTo>
                <a:lnTo>
                  <a:pt x="441" y="648"/>
                </a:lnTo>
                <a:lnTo>
                  <a:pt x="446" y="646"/>
                </a:lnTo>
                <a:lnTo>
                  <a:pt x="452" y="645"/>
                </a:lnTo>
                <a:lnTo>
                  <a:pt x="458" y="643"/>
                </a:lnTo>
                <a:lnTo>
                  <a:pt x="465" y="643"/>
                </a:lnTo>
                <a:lnTo>
                  <a:pt x="470" y="643"/>
                </a:lnTo>
                <a:lnTo>
                  <a:pt x="476" y="645"/>
                </a:lnTo>
                <a:lnTo>
                  <a:pt x="482" y="646"/>
                </a:lnTo>
                <a:lnTo>
                  <a:pt x="487" y="648"/>
                </a:lnTo>
                <a:lnTo>
                  <a:pt x="492" y="651"/>
                </a:lnTo>
                <a:lnTo>
                  <a:pt x="498" y="653"/>
                </a:lnTo>
                <a:lnTo>
                  <a:pt x="502" y="657"/>
                </a:lnTo>
                <a:lnTo>
                  <a:pt x="506" y="661"/>
                </a:lnTo>
                <a:lnTo>
                  <a:pt x="511" y="665"/>
                </a:lnTo>
                <a:lnTo>
                  <a:pt x="514" y="670"/>
                </a:lnTo>
                <a:lnTo>
                  <a:pt x="517" y="674"/>
                </a:lnTo>
                <a:lnTo>
                  <a:pt x="519" y="680"/>
                </a:lnTo>
                <a:lnTo>
                  <a:pt x="521" y="685"/>
                </a:lnTo>
                <a:lnTo>
                  <a:pt x="522" y="692"/>
                </a:lnTo>
                <a:lnTo>
                  <a:pt x="524" y="697"/>
                </a:lnTo>
                <a:lnTo>
                  <a:pt x="525" y="703"/>
                </a:lnTo>
                <a:lnTo>
                  <a:pt x="524" y="710"/>
                </a:lnTo>
                <a:lnTo>
                  <a:pt x="522" y="715"/>
                </a:lnTo>
                <a:lnTo>
                  <a:pt x="521" y="720"/>
                </a:lnTo>
                <a:lnTo>
                  <a:pt x="519" y="727"/>
                </a:lnTo>
                <a:lnTo>
                  <a:pt x="517" y="731"/>
                </a:lnTo>
                <a:lnTo>
                  <a:pt x="514" y="737"/>
                </a:lnTo>
                <a:lnTo>
                  <a:pt x="511" y="741"/>
                </a:lnTo>
                <a:lnTo>
                  <a:pt x="506" y="745"/>
                </a:lnTo>
                <a:lnTo>
                  <a:pt x="502" y="749"/>
                </a:lnTo>
                <a:lnTo>
                  <a:pt x="498" y="753"/>
                </a:lnTo>
                <a:lnTo>
                  <a:pt x="492" y="756"/>
                </a:lnTo>
                <a:lnTo>
                  <a:pt x="487" y="758"/>
                </a:lnTo>
                <a:lnTo>
                  <a:pt x="482" y="760"/>
                </a:lnTo>
                <a:lnTo>
                  <a:pt x="476" y="762"/>
                </a:lnTo>
                <a:lnTo>
                  <a:pt x="470" y="762"/>
                </a:lnTo>
                <a:lnTo>
                  <a:pt x="465" y="763"/>
                </a:lnTo>
                <a:close/>
                <a:moveTo>
                  <a:pt x="330" y="404"/>
                </a:moveTo>
                <a:lnTo>
                  <a:pt x="330" y="407"/>
                </a:lnTo>
                <a:lnTo>
                  <a:pt x="329" y="410"/>
                </a:lnTo>
                <a:lnTo>
                  <a:pt x="328" y="412"/>
                </a:lnTo>
                <a:lnTo>
                  <a:pt x="326" y="414"/>
                </a:lnTo>
                <a:lnTo>
                  <a:pt x="323" y="417"/>
                </a:lnTo>
                <a:lnTo>
                  <a:pt x="320" y="418"/>
                </a:lnTo>
                <a:lnTo>
                  <a:pt x="318" y="419"/>
                </a:lnTo>
                <a:lnTo>
                  <a:pt x="315" y="419"/>
                </a:lnTo>
                <a:lnTo>
                  <a:pt x="270" y="419"/>
                </a:lnTo>
                <a:lnTo>
                  <a:pt x="270" y="543"/>
                </a:lnTo>
                <a:lnTo>
                  <a:pt x="270" y="546"/>
                </a:lnTo>
                <a:lnTo>
                  <a:pt x="269" y="549"/>
                </a:lnTo>
                <a:lnTo>
                  <a:pt x="268" y="551"/>
                </a:lnTo>
                <a:lnTo>
                  <a:pt x="266" y="554"/>
                </a:lnTo>
                <a:lnTo>
                  <a:pt x="263" y="556"/>
                </a:lnTo>
                <a:lnTo>
                  <a:pt x="260" y="557"/>
                </a:lnTo>
                <a:lnTo>
                  <a:pt x="258" y="558"/>
                </a:lnTo>
                <a:lnTo>
                  <a:pt x="255" y="558"/>
                </a:lnTo>
                <a:lnTo>
                  <a:pt x="252" y="558"/>
                </a:lnTo>
                <a:lnTo>
                  <a:pt x="250" y="557"/>
                </a:lnTo>
                <a:lnTo>
                  <a:pt x="246" y="556"/>
                </a:lnTo>
                <a:lnTo>
                  <a:pt x="244" y="554"/>
                </a:lnTo>
                <a:lnTo>
                  <a:pt x="242" y="551"/>
                </a:lnTo>
                <a:lnTo>
                  <a:pt x="241" y="549"/>
                </a:lnTo>
                <a:lnTo>
                  <a:pt x="240" y="546"/>
                </a:lnTo>
                <a:lnTo>
                  <a:pt x="240" y="543"/>
                </a:lnTo>
                <a:lnTo>
                  <a:pt x="240" y="419"/>
                </a:lnTo>
                <a:lnTo>
                  <a:pt x="195" y="419"/>
                </a:lnTo>
                <a:lnTo>
                  <a:pt x="192" y="419"/>
                </a:lnTo>
                <a:lnTo>
                  <a:pt x="190" y="418"/>
                </a:lnTo>
                <a:lnTo>
                  <a:pt x="186" y="417"/>
                </a:lnTo>
                <a:lnTo>
                  <a:pt x="184" y="414"/>
                </a:lnTo>
                <a:lnTo>
                  <a:pt x="183" y="412"/>
                </a:lnTo>
                <a:lnTo>
                  <a:pt x="181" y="410"/>
                </a:lnTo>
                <a:lnTo>
                  <a:pt x="180" y="407"/>
                </a:lnTo>
                <a:lnTo>
                  <a:pt x="180" y="404"/>
                </a:lnTo>
                <a:lnTo>
                  <a:pt x="180" y="344"/>
                </a:lnTo>
                <a:lnTo>
                  <a:pt x="180" y="342"/>
                </a:lnTo>
                <a:lnTo>
                  <a:pt x="181" y="339"/>
                </a:lnTo>
                <a:lnTo>
                  <a:pt x="183" y="336"/>
                </a:lnTo>
                <a:lnTo>
                  <a:pt x="184" y="334"/>
                </a:lnTo>
                <a:lnTo>
                  <a:pt x="186" y="332"/>
                </a:lnTo>
                <a:lnTo>
                  <a:pt x="190" y="331"/>
                </a:lnTo>
                <a:lnTo>
                  <a:pt x="192" y="330"/>
                </a:lnTo>
                <a:lnTo>
                  <a:pt x="195" y="329"/>
                </a:lnTo>
                <a:lnTo>
                  <a:pt x="240" y="329"/>
                </a:lnTo>
                <a:lnTo>
                  <a:pt x="240" y="129"/>
                </a:lnTo>
                <a:lnTo>
                  <a:pt x="240" y="126"/>
                </a:lnTo>
                <a:lnTo>
                  <a:pt x="241" y="123"/>
                </a:lnTo>
                <a:lnTo>
                  <a:pt x="242" y="121"/>
                </a:lnTo>
                <a:lnTo>
                  <a:pt x="244" y="118"/>
                </a:lnTo>
                <a:lnTo>
                  <a:pt x="246" y="117"/>
                </a:lnTo>
                <a:lnTo>
                  <a:pt x="250" y="115"/>
                </a:lnTo>
                <a:lnTo>
                  <a:pt x="252" y="114"/>
                </a:lnTo>
                <a:lnTo>
                  <a:pt x="255" y="114"/>
                </a:lnTo>
                <a:lnTo>
                  <a:pt x="258" y="114"/>
                </a:lnTo>
                <a:lnTo>
                  <a:pt x="260" y="115"/>
                </a:lnTo>
                <a:lnTo>
                  <a:pt x="263" y="117"/>
                </a:lnTo>
                <a:lnTo>
                  <a:pt x="266" y="118"/>
                </a:lnTo>
                <a:lnTo>
                  <a:pt x="268" y="121"/>
                </a:lnTo>
                <a:lnTo>
                  <a:pt x="269" y="123"/>
                </a:lnTo>
                <a:lnTo>
                  <a:pt x="270" y="127"/>
                </a:lnTo>
                <a:lnTo>
                  <a:pt x="270" y="129"/>
                </a:lnTo>
                <a:lnTo>
                  <a:pt x="270" y="329"/>
                </a:lnTo>
                <a:lnTo>
                  <a:pt x="315" y="329"/>
                </a:lnTo>
                <a:lnTo>
                  <a:pt x="318" y="330"/>
                </a:lnTo>
                <a:lnTo>
                  <a:pt x="320" y="331"/>
                </a:lnTo>
                <a:lnTo>
                  <a:pt x="323" y="332"/>
                </a:lnTo>
                <a:lnTo>
                  <a:pt x="326" y="334"/>
                </a:lnTo>
                <a:lnTo>
                  <a:pt x="328" y="336"/>
                </a:lnTo>
                <a:lnTo>
                  <a:pt x="329" y="339"/>
                </a:lnTo>
                <a:lnTo>
                  <a:pt x="330" y="342"/>
                </a:lnTo>
                <a:lnTo>
                  <a:pt x="330" y="344"/>
                </a:lnTo>
                <a:lnTo>
                  <a:pt x="330" y="404"/>
                </a:lnTo>
                <a:close/>
                <a:moveTo>
                  <a:pt x="255" y="763"/>
                </a:moveTo>
                <a:lnTo>
                  <a:pt x="249" y="762"/>
                </a:lnTo>
                <a:lnTo>
                  <a:pt x="243" y="762"/>
                </a:lnTo>
                <a:lnTo>
                  <a:pt x="237" y="760"/>
                </a:lnTo>
                <a:lnTo>
                  <a:pt x="231" y="758"/>
                </a:lnTo>
                <a:lnTo>
                  <a:pt x="226" y="756"/>
                </a:lnTo>
                <a:lnTo>
                  <a:pt x="222" y="753"/>
                </a:lnTo>
                <a:lnTo>
                  <a:pt x="216" y="749"/>
                </a:lnTo>
                <a:lnTo>
                  <a:pt x="212" y="745"/>
                </a:lnTo>
                <a:lnTo>
                  <a:pt x="209" y="741"/>
                </a:lnTo>
                <a:lnTo>
                  <a:pt x="206" y="737"/>
                </a:lnTo>
                <a:lnTo>
                  <a:pt x="203" y="731"/>
                </a:lnTo>
                <a:lnTo>
                  <a:pt x="200" y="727"/>
                </a:lnTo>
                <a:lnTo>
                  <a:pt x="198" y="720"/>
                </a:lnTo>
                <a:lnTo>
                  <a:pt x="196" y="715"/>
                </a:lnTo>
                <a:lnTo>
                  <a:pt x="195" y="710"/>
                </a:lnTo>
                <a:lnTo>
                  <a:pt x="195" y="703"/>
                </a:lnTo>
                <a:lnTo>
                  <a:pt x="195" y="697"/>
                </a:lnTo>
                <a:lnTo>
                  <a:pt x="196" y="692"/>
                </a:lnTo>
                <a:lnTo>
                  <a:pt x="198" y="685"/>
                </a:lnTo>
                <a:lnTo>
                  <a:pt x="200" y="680"/>
                </a:lnTo>
                <a:lnTo>
                  <a:pt x="203" y="674"/>
                </a:lnTo>
                <a:lnTo>
                  <a:pt x="206" y="670"/>
                </a:lnTo>
                <a:lnTo>
                  <a:pt x="209" y="665"/>
                </a:lnTo>
                <a:lnTo>
                  <a:pt x="212" y="661"/>
                </a:lnTo>
                <a:lnTo>
                  <a:pt x="216" y="657"/>
                </a:lnTo>
                <a:lnTo>
                  <a:pt x="222" y="653"/>
                </a:lnTo>
                <a:lnTo>
                  <a:pt x="226" y="651"/>
                </a:lnTo>
                <a:lnTo>
                  <a:pt x="231" y="648"/>
                </a:lnTo>
                <a:lnTo>
                  <a:pt x="237" y="646"/>
                </a:lnTo>
                <a:lnTo>
                  <a:pt x="243" y="645"/>
                </a:lnTo>
                <a:lnTo>
                  <a:pt x="249" y="643"/>
                </a:lnTo>
                <a:lnTo>
                  <a:pt x="255" y="643"/>
                </a:lnTo>
                <a:lnTo>
                  <a:pt x="261" y="643"/>
                </a:lnTo>
                <a:lnTo>
                  <a:pt x="267" y="645"/>
                </a:lnTo>
                <a:lnTo>
                  <a:pt x="273" y="646"/>
                </a:lnTo>
                <a:lnTo>
                  <a:pt x="278" y="648"/>
                </a:lnTo>
                <a:lnTo>
                  <a:pt x="284" y="651"/>
                </a:lnTo>
                <a:lnTo>
                  <a:pt x="288" y="653"/>
                </a:lnTo>
                <a:lnTo>
                  <a:pt x="293" y="657"/>
                </a:lnTo>
                <a:lnTo>
                  <a:pt x="298" y="661"/>
                </a:lnTo>
                <a:lnTo>
                  <a:pt x="301" y="665"/>
                </a:lnTo>
                <a:lnTo>
                  <a:pt x="304" y="670"/>
                </a:lnTo>
                <a:lnTo>
                  <a:pt x="307" y="674"/>
                </a:lnTo>
                <a:lnTo>
                  <a:pt x="311" y="680"/>
                </a:lnTo>
                <a:lnTo>
                  <a:pt x="312" y="685"/>
                </a:lnTo>
                <a:lnTo>
                  <a:pt x="314" y="692"/>
                </a:lnTo>
                <a:lnTo>
                  <a:pt x="315" y="697"/>
                </a:lnTo>
                <a:lnTo>
                  <a:pt x="315" y="703"/>
                </a:lnTo>
                <a:lnTo>
                  <a:pt x="315" y="710"/>
                </a:lnTo>
                <a:lnTo>
                  <a:pt x="314" y="715"/>
                </a:lnTo>
                <a:lnTo>
                  <a:pt x="312" y="720"/>
                </a:lnTo>
                <a:lnTo>
                  <a:pt x="311" y="727"/>
                </a:lnTo>
                <a:lnTo>
                  <a:pt x="307" y="731"/>
                </a:lnTo>
                <a:lnTo>
                  <a:pt x="304" y="737"/>
                </a:lnTo>
                <a:lnTo>
                  <a:pt x="301" y="741"/>
                </a:lnTo>
                <a:lnTo>
                  <a:pt x="298" y="745"/>
                </a:lnTo>
                <a:lnTo>
                  <a:pt x="293" y="749"/>
                </a:lnTo>
                <a:lnTo>
                  <a:pt x="288" y="753"/>
                </a:lnTo>
                <a:lnTo>
                  <a:pt x="284" y="756"/>
                </a:lnTo>
                <a:lnTo>
                  <a:pt x="278" y="758"/>
                </a:lnTo>
                <a:lnTo>
                  <a:pt x="273" y="760"/>
                </a:lnTo>
                <a:lnTo>
                  <a:pt x="267" y="762"/>
                </a:lnTo>
                <a:lnTo>
                  <a:pt x="261" y="762"/>
                </a:lnTo>
                <a:lnTo>
                  <a:pt x="255" y="763"/>
                </a:lnTo>
                <a:close/>
                <a:moveTo>
                  <a:pt x="883" y="0"/>
                </a:moveTo>
                <a:lnTo>
                  <a:pt x="15" y="0"/>
                </a:lnTo>
                <a:lnTo>
                  <a:pt x="13" y="0"/>
                </a:lnTo>
                <a:lnTo>
                  <a:pt x="10" y="2"/>
                </a:lnTo>
                <a:lnTo>
                  <a:pt x="8" y="3"/>
                </a:lnTo>
                <a:lnTo>
                  <a:pt x="6" y="5"/>
                </a:lnTo>
                <a:lnTo>
                  <a:pt x="3" y="7"/>
                </a:lnTo>
                <a:lnTo>
                  <a:pt x="2" y="10"/>
                </a:lnTo>
                <a:lnTo>
                  <a:pt x="1" y="12"/>
                </a:lnTo>
                <a:lnTo>
                  <a:pt x="0" y="15"/>
                </a:lnTo>
                <a:lnTo>
                  <a:pt x="0" y="883"/>
                </a:lnTo>
                <a:lnTo>
                  <a:pt x="1" y="886"/>
                </a:lnTo>
                <a:lnTo>
                  <a:pt x="2" y="888"/>
                </a:lnTo>
                <a:lnTo>
                  <a:pt x="3" y="892"/>
                </a:lnTo>
                <a:lnTo>
                  <a:pt x="6" y="894"/>
                </a:lnTo>
                <a:lnTo>
                  <a:pt x="8" y="895"/>
                </a:lnTo>
                <a:lnTo>
                  <a:pt x="10" y="897"/>
                </a:lnTo>
                <a:lnTo>
                  <a:pt x="13" y="897"/>
                </a:lnTo>
                <a:lnTo>
                  <a:pt x="15" y="898"/>
                </a:lnTo>
                <a:lnTo>
                  <a:pt x="883" y="898"/>
                </a:lnTo>
                <a:lnTo>
                  <a:pt x="886" y="897"/>
                </a:lnTo>
                <a:lnTo>
                  <a:pt x="888" y="897"/>
                </a:lnTo>
                <a:lnTo>
                  <a:pt x="892" y="895"/>
                </a:lnTo>
                <a:lnTo>
                  <a:pt x="894" y="894"/>
                </a:lnTo>
                <a:lnTo>
                  <a:pt x="896" y="892"/>
                </a:lnTo>
                <a:lnTo>
                  <a:pt x="897" y="888"/>
                </a:lnTo>
                <a:lnTo>
                  <a:pt x="898" y="886"/>
                </a:lnTo>
                <a:lnTo>
                  <a:pt x="898" y="883"/>
                </a:lnTo>
                <a:lnTo>
                  <a:pt x="898" y="15"/>
                </a:lnTo>
                <a:lnTo>
                  <a:pt x="898" y="12"/>
                </a:lnTo>
                <a:lnTo>
                  <a:pt x="897" y="10"/>
                </a:lnTo>
                <a:lnTo>
                  <a:pt x="896" y="7"/>
                </a:lnTo>
                <a:lnTo>
                  <a:pt x="894" y="5"/>
                </a:lnTo>
                <a:lnTo>
                  <a:pt x="892" y="3"/>
                </a:lnTo>
                <a:lnTo>
                  <a:pt x="888" y="2"/>
                </a:lnTo>
                <a:lnTo>
                  <a:pt x="886" y="0"/>
                </a:lnTo>
                <a:lnTo>
                  <a:pt x="883" y="0"/>
                </a:lnTo>
                <a:close/>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es-ES" dirty="0"/>
          </a:p>
        </p:txBody>
      </p:sp>
    </p:spTree>
    <p:extLst>
      <p:ext uri="{BB962C8B-B14F-4D97-AF65-F5344CB8AC3E}">
        <p14:creationId xmlns:p14="http://schemas.microsoft.com/office/powerpoint/2010/main" val="3299715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77500" lnSpcReduction="20000"/>
          </a:bodyPr>
          <a:lstStyle/>
          <a:p>
            <a:endParaRPr lang="en-US" dirty="0"/>
          </a:p>
          <a:p>
            <a:r>
              <a:rPr lang="es-ES" dirty="0" smtClean="0"/>
              <a:t> Asegúrese </a:t>
            </a:r>
            <a:r>
              <a:rPr lang="es-ES" dirty="0"/>
              <a:t>de que todos los casos comparten suficientes características de fondo. </a:t>
            </a:r>
          </a:p>
          <a:p>
            <a:r>
              <a:rPr lang="es-ES" dirty="0"/>
              <a:t>Asegúrese de tener una definición muy clara del resultado que intenta "explicar" en todos los casos.</a:t>
            </a:r>
          </a:p>
          <a:p>
            <a:r>
              <a:rPr lang="es-ES" dirty="0"/>
              <a:t>En general, es mejor incluir tanto casos con un resultado "positivo" como casos con un resultado "negativo".</a:t>
            </a:r>
          </a:p>
          <a:p>
            <a:r>
              <a:rPr lang="es-ES" dirty="0"/>
              <a:t>No dé por hecha la población (o muestra) de casos; deje abierta la posibilidad de incluir casos adicionales o eliminar casos en una fase posterior de la investigación.</a:t>
            </a:r>
          </a:p>
          <a:p>
            <a:r>
              <a:rPr lang="es-ES" dirty="0"/>
              <a:t>Si realiza un diseño N pequeño o intermedio: Al reflexionar sobre el número de casos que puede gestionar, pregúntese si puede adquirir suficiente familiaridad ("intimidad'' empírica) con cada caso.</a:t>
            </a:r>
          </a:p>
          <a:p>
            <a:r>
              <a:rPr lang="es-ES" dirty="0"/>
              <a:t>Si participa en un diseño N grande, asegúrese de familiarizarse lo suficiente con los tipos (clases o categorías) de casos.</a:t>
            </a:r>
          </a:p>
          <a:p>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smtClean="0">
                <a:solidFill>
                  <a:schemeClr val="tx1">
                    <a:lumMod val="75000"/>
                    <a:lumOff val="25000"/>
                  </a:schemeClr>
                </a:solidFill>
              </a:rPr>
              <a:t>SELECCIÓN DE CASOS</a:t>
            </a:r>
          </a:p>
          <a:p>
            <a:pPr algn="ctr"/>
            <a:r>
              <a:rPr lang="es-ES" sz="2800" dirty="0" smtClean="0">
                <a:solidFill>
                  <a:schemeClr val="tx1">
                    <a:lumMod val="75000"/>
                    <a:lumOff val="25000"/>
                  </a:schemeClr>
                </a:solidFill>
              </a:rPr>
              <a:t>¡Importante!</a:t>
            </a:r>
            <a:r>
              <a:rPr lang="es-ES" sz="2800" dirty="0" smtClean="0">
                <a:solidFill>
                  <a:schemeClr val="tx1">
                    <a:lumMod val="75000"/>
                    <a:lumOff val="25000"/>
                  </a:schemeClr>
                </a:solidFill>
              </a:rPr>
              <a:t/>
            </a:r>
            <a:br>
              <a:rPr lang="es-ES" sz="2800" dirty="0" smtClean="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50543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hidden="1">
            <a:extLst>
              <a:ext uri="{FF2B5EF4-FFF2-40B4-BE49-F238E27FC236}">
                <a16:creationId xmlns:a16="http://schemas.microsoft.com/office/drawing/2014/main" id="{9FDB6406-0CDB-4213-A1B6-DE47D953FED3}"/>
              </a:ext>
            </a:extLst>
          </p:cNvPr>
          <p:cNvSpPr>
            <a:spLocks noGrp="1"/>
          </p:cNvSpPr>
          <p:nvPr>
            <p:ph type="title" idx="4294967295"/>
          </p:nvPr>
        </p:nvSpPr>
        <p:spPr>
          <a:xfrm>
            <a:off x="0" y="365125"/>
            <a:ext cx="10515600" cy="1325563"/>
          </a:xfrm>
        </p:spPr>
        <p:txBody>
          <a:bodyPr rtlCol="0"/>
          <a:lstStyle/>
          <a:p>
            <a:r>
              <a:rPr lang="es-ES" dirty="0"/>
              <a:t>Diapositiva de análisis de proyecto 3</a:t>
            </a:r>
          </a:p>
        </p:txBody>
      </p:sp>
      <p:cxnSp>
        <p:nvCxnSpPr>
          <p:cNvPr id="8" name="Conector recto 7">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105775" y="522898"/>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ítulo 1">
            <a:extLst>
              <a:ext uri="{FF2B5EF4-FFF2-40B4-BE49-F238E27FC236}">
                <a16:creationId xmlns:a16="http://schemas.microsoft.com/office/drawing/2014/main" id="{4E3F5479-058B-4FA8-92E9-18CAB8CDC5C5}"/>
              </a:ext>
            </a:extLst>
          </p:cNvPr>
          <p:cNvSpPr txBox="1">
            <a:spLocks/>
          </p:cNvSpPr>
          <p:nvPr/>
        </p:nvSpPr>
        <p:spPr>
          <a:xfrm>
            <a:off x="228600" y="190500"/>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0"/>
            <a:r>
              <a:rPr lang="es-ES" sz="2800" dirty="0" smtClean="0">
                <a:solidFill>
                  <a:schemeClr val="tx1">
                    <a:lumMod val="75000"/>
                    <a:lumOff val="25000"/>
                  </a:schemeClr>
                </a:solidFill>
              </a:rPr>
              <a:t>Selección de condiciones</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14" name="Conector recto 13">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0" y="522898"/>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
        <p:nvSpPr>
          <p:cNvPr id="2" name="Trapezoide 1">
            <a:extLst>
              <a:ext uri="{FF2B5EF4-FFF2-40B4-BE49-F238E27FC236}">
                <a16:creationId xmlns:a16="http://schemas.microsoft.com/office/drawing/2014/main" id="{5B804E9F-B6B5-41F9-9B63-9AF435FDC2B7}"/>
              </a:ext>
              <a:ext uri="{C183D7F6-B498-43B3-948B-1728B52AA6E4}">
                <adec:decorative xmlns="" xmlns:adec="http://schemas.microsoft.com/office/drawing/2017/decorative" val="1"/>
              </a:ext>
            </a:extLst>
          </p:cNvPr>
          <p:cNvSpPr/>
          <p:nvPr/>
        </p:nvSpPr>
        <p:spPr>
          <a:xfrm rot="5400000">
            <a:off x="-405667" y="2673357"/>
            <a:ext cx="4336142" cy="2044685"/>
          </a:xfrm>
          <a:prstGeom prst="trapezoid">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43" name="Trapezoide 42">
            <a:extLst>
              <a:ext uri="{FF2B5EF4-FFF2-40B4-BE49-F238E27FC236}">
                <a16:creationId xmlns:a16="http://schemas.microsoft.com/office/drawing/2014/main" id="{0092C447-C8E1-4B12-B012-E6D21CBB1FBE}"/>
              </a:ext>
              <a:ext uri="{C183D7F6-B498-43B3-948B-1728B52AA6E4}">
                <adec:decorative xmlns="" xmlns:adec="http://schemas.microsoft.com/office/drawing/2017/decorative" val="1"/>
              </a:ext>
            </a:extLst>
          </p:cNvPr>
          <p:cNvSpPr/>
          <p:nvPr/>
        </p:nvSpPr>
        <p:spPr>
          <a:xfrm rot="5400000">
            <a:off x="1761132" y="2673357"/>
            <a:ext cx="4336142" cy="2044685"/>
          </a:xfrm>
          <a:prstGeom prst="trapezoid">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44" name="Trapezoide 43">
            <a:extLst>
              <a:ext uri="{FF2B5EF4-FFF2-40B4-BE49-F238E27FC236}">
                <a16:creationId xmlns:a16="http://schemas.microsoft.com/office/drawing/2014/main" id="{7E139379-1914-4446-8D6D-984A47041A54}"/>
              </a:ext>
              <a:ext uri="{C183D7F6-B498-43B3-948B-1728B52AA6E4}">
                <adec:decorative xmlns="" xmlns:adec="http://schemas.microsoft.com/office/drawing/2017/decorative" val="1"/>
              </a:ext>
            </a:extLst>
          </p:cNvPr>
          <p:cNvSpPr/>
          <p:nvPr/>
        </p:nvSpPr>
        <p:spPr>
          <a:xfrm rot="5400000">
            <a:off x="3927930" y="2673357"/>
            <a:ext cx="4336142" cy="2044685"/>
          </a:xfrm>
          <a:prstGeom prst="trapezoid">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45" name="Trapezoide 44">
            <a:extLst>
              <a:ext uri="{FF2B5EF4-FFF2-40B4-BE49-F238E27FC236}">
                <a16:creationId xmlns:a16="http://schemas.microsoft.com/office/drawing/2014/main" id="{F79B51BB-1B30-4ED8-B26D-21EE8BC675B2}"/>
              </a:ext>
              <a:ext uri="{C183D7F6-B498-43B3-948B-1728B52AA6E4}">
                <adec:decorative xmlns="" xmlns:adec="http://schemas.microsoft.com/office/drawing/2017/decorative" val="1"/>
              </a:ext>
            </a:extLst>
          </p:cNvPr>
          <p:cNvSpPr/>
          <p:nvPr/>
        </p:nvSpPr>
        <p:spPr>
          <a:xfrm rot="5400000">
            <a:off x="6094728" y="2631261"/>
            <a:ext cx="4336142" cy="2044685"/>
          </a:xfrm>
          <a:prstGeom prst="trapezoid">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4" name="Rectángulo 3">
            <a:extLst>
              <a:ext uri="{FF2B5EF4-FFF2-40B4-BE49-F238E27FC236}">
                <a16:creationId xmlns:a16="http://schemas.microsoft.com/office/drawing/2014/main" id="{3F19BFA5-D0CA-4CF0-8499-504D956B6563}"/>
              </a:ext>
            </a:extLst>
          </p:cNvPr>
          <p:cNvSpPr/>
          <p:nvPr/>
        </p:nvSpPr>
        <p:spPr>
          <a:xfrm>
            <a:off x="1076604" y="1898713"/>
            <a:ext cx="1371600" cy="492443"/>
          </a:xfrm>
          <a:prstGeom prst="rect">
            <a:avLst/>
          </a:prstGeom>
        </p:spPr>
        <p:txBody>
          <a:bodyPr wrap="square" lIns="0" tIns="0" rIns="0" bIns="0" rtlCol="0">
            <a:spAutoFit/>
          </a:bodyPr>
          <a:lstStyle/>
          <a:p>
            <a:pPr algn="ctr" rtl="0"/>
            <a:r>
              <a:rPr lang="es-ES" sz="1600" b="1" dirty="0" smtClean="0">
                <a:solidFill>
                  <a:schemeClr val="bg1"/>
                </a:solidFill>
              </a:rPr>
              <a:t>PROBAR HIPÓTESIS</a:t>
            </a:r>
            <a:endParaRPr lang="es-ES" sz="1600" b="1" dirty="0">
              <a:solidFill>
                <a:schemeClr val="bg1"/>
              </a:solidFill>
            </a:endParaRPr>
          </a:p>
        </p:txBody>
      </p:sp>
      <p:sp>
        <p:nvSpPr>
          <p:cNvPr id="47" name="Rectángulo 46">
            <a:extLst>
              <a:ext uri="{FF2B5EF4-FFF2-40B4-BE49-F238E27FC236}">
                <a16:creationId xmlns:a16="http://schemas.microsoft.com/office/drawing/2014/main" id="{1751D31D-3535-411D-8BAC-95CCC90AB185}"/>
              </a:ext>
            </a:extLst>
          </p:cNvPr>
          <p:cNvSpPr/>
          <p:nvPr/>
        </p:nvSpPr>
        <p:spPr>
          <a:xfrm>
            <a:off x="3053182" y="1841377"/>
            <a:ext cx="1683932" cy="492443"/>
          </a:xfrm>
          <a:prstGeom prst="rect">
            <a:avLst/>
          </a:prstGeom>
        </p:spPr>
        <p:txBody>
          <a:bodyPr wrap="square" lIns="0" tIns="0" rIns="0" bIns="0" rtlCol="0">
            <a:spAutoFit/>
          </a:bodyPr>
          <a:lstStyle/>
          <a:p>
            <a:pPr algn="ctr"/>
            <a:r>
              <a:rPr lang="es-ES" sz="1600" b="1" dirty="0" smtClean="0">
                <a:solidFill>
                  <a:schemeClr val="bg1"/>
                </a:solidFill>
              </a:rPr>
              <a:t>"HIPÓTESIS COYUNTURALES</a:t>
            </a:r>
            <a:endParaRPr lang="es-ES" sz="1600" b="1" dirty="0">
              <a:solidFill>
                <a:schemeClr val="bg1"/>
              </a:solidFill>
            </a:endParaRPr>
          </a:p>
        </p:txBody>
      </p:sp>
      <p:sp>
        <p:nvSpPr>
          <p:cNvPr id="48" name="Rectángulo 47">
            <a:extLst>
              <a:ext uri="{FF2B5EF4-FFF2-40B4-BE49-F238E27FC236}">
                <a16:creationId xmlns:a16="http://schemas.microsoft.com/office/drawing/2014/main" id="{FA4D735A-8F75-4E2A-8F1A-CC303B0718BA}"/>
              </a:ext>
            </a:extLst>
          </p:cNvPr>
          <p:cNvSpPr/>
          <p:nvPr/>
        </p:nvSpPr>
        <p:spPr>
          <a:xfrm>
            <a:off x="5275001" y="2752881"/>
            <a:ext cx="1751533" cy="492443"/>
          </a:xfrm>
          <a:prstGeom prst="rect">
            <a:avLst/>
          </a:prstGeom>
        </p:spPr>
        <p:txBody>
          <a:bodyPr wrap="square" lIns="0" tIns="0" rIns="0" bIns="0" rtlCol="0">
            <a:spAutoFit/>
          </a:bodyPr>
          <a:lstStyle/>
          <a:p>
            <a:pPr algn="ctr" rtl="0"/>
            <a:r>
              <a:rPr lang="es-ES" sz="1600" b="1" dirty="0" smtClean="0">
                <a:solidFill>
                  <a:schemeClr val="bg1"/>
                </a:solidFill>
              </a:rPr>
              <a:t>APROXIMACION POR PERSPECTIVAS</a:t>
            </a:r>
            <a:endParaRPr lang="es-ES" sz="1600" b="1" dirty="0">
              <a:solidFill>
                <a:schemeClr val="bg1"/>
              </a:solidFill>
            </a:endParaRPr>
          </a:p>
        </p:txBody>
      </p:sp>
      <p:sp>
        <p:nvSpPr>
          <p:cNvPr id="49" name="Rectángulo 48">
            <a:extLst>
              <a:ext uri="{FF2B5EF4-FFF2-40B4-BE49-F238E27FC236}">
                <a16:creationId xmlns:a16="http://schemas.microsoft.com/office/drawing/2014/main" id="{54AB9282-0505-49EB-AABF-998083225E3A}"/>
              </a:ext>
            </a:extLst>
          </p:cNvPr>
          <p:cNvSpPr/>
          <p:nvPr/>
        </p:nvSpPr>
        <p:spPr>
          <a:xfrm>
            <a:off x="7577000" y="2886560"/>
            <a:ext cx="1371600" cy="492443"/>
          </a:xfrm>
          <a:prstGeom prst="rect">
            <a:avLst/>
          </a:prstGeom>
        </p:spPr>
        <p:txBody>
          <a:bodyPr wrap="square" lIns="0" tIns="0" rIns="0" bIns="0" rtlCol="0">
            <a:spAutoFit/>
          </a:bodyPr>
          <a:lstStyle/>
          <a:p>
            <a:pPr algn="ctr" rtl="0"/>
            <a:r>
              <a:rPr lang="es-ES" sz="1600" b="1" dirty="0" smtClean="0">
                <a:solidFill>
                  <a:schemeClr val="bg1"/>
                </a:solidFill>
              </a:rPr>
              <a:t>ESTARTEGIA GLOBAL</a:t>
            </a:r>
            <a:endParaRPr lang="es-ES" sz="1600" b="1" dirty="0">
              <a:solidFill>
                <a:schemeClr val="bg1"/>
              </a:solidFill>
            </a:endParaRPr>
          </a:p>
        </p:txBody>
      </p:sp>
      <p:sp>
        <p:nvSpPr>
          <p:cNvPr id="51" name="Rectángulo 50">
            <a:extLst>
              <a:ext uri="{FF2B5EF4-FFF2-40B4-BE49-F238E27FC236}">
                <a16:creationId xmlns:a16="http://schemas.microsoft.com/office/drawing/2014/main" id="{8AA18108-5B8B-4147-84A7-D30A16BEC4EA}"/>
              </a:ext>
            </a:extLst>
          </p:cNvPr>
          <p:cNvSpPr/>
          <p:nvPr/>
        </p:nvSpPr>
        <p:spPr>
          <a:xfrm>
            <a:off x="886383" y="2805464"/>
            <a:ext cx="1752042" cy="2436564"/>
          </a:xfrm>
          <a:prstGeom prst="rect">
            <a:avLst/>
          </a:prstGeom>
        </p:spPr>
        <p:txBody>
          <a:bodyPr wrap="square" lIns="0" tIns="0" rIns="0" bIns="0" rtlCol="0" anchor="t">
            <a:spAutoFit/>
          </a:bodyPr>
          <a:lstStyle/>
          <a:p>
            <a:pPr algn="ctr">
              <a:lnSpc>
                <a:spcPts val="1900"/>
              </a:lnSpc>
            </a:pPr>
            <a:r>
              <a:rPr lang="es-ES" dirty="0" smtClean="0">
                <a:solidFill>
                  <a:schemeClr val="bg1"/>
                </a:solidFill>
              </a:rPr>
              <a:t>poner </a:t>
            </a:r>
            <a:r>
              <a:rPr lang="es-ES" dirty="0">
                <a:solidFill>
                  <a:schemeClr val="bg1"/>
                </a:solidFill>
              </a:rPr>
              <a:t>a prueba cualquier hipótesis pertinente para el resultado en cuestión de una manera falsificadora estrictamente "popperiana"</a:t>
            </a:r>
            <a:r>
              <a:rPr lang="es-ES" sz="1400" dirty="0" smtClean="0">
                <a:solidFill>
                  <a:schemeClr val="bg1"/>
                </a:solidFill>
                <a:cs typeface="Segoe UI" panose="020B0502040204020203" pitchFamily="34" charset="0"/>
              </a:rPr>
              <a:t>. </a:t>
            </a:r>
            <a:endParaRPr lang="es-ES" sz="1400" dirty="0">
              <a:solidFill>
                <a:schemeClr val="bg1"/>
              </a:solidFill>
              <a:cs typeface="Segoe UI" panose="020B0502040204020203" pitchFamily="34" charset="0"/>
            </a:endParaRPr>
          </a:p>
        </p:txBody>
      </p:sp>
      <p:sp>
        <p:nvSpPr>
          <p:cNvPr id="52" name="Rectángulo 51">
            <a:extLst>
              <a:ext uri="{FF2B5EF4-FFF2-40B4-BE49-F238E27FC236}">
                <a16:creationId xmlns:a16="http://schemas.microsoft.com/office/drawing/2014/main" id="{A8534162-B6E2-4579-9DAD-AD8DE07459BC}"/>
              </a:ext>
            </a:extLst>
          </p:cNvPr>
          <p:cNvSpPr/>
          <p:nvPr/>
        </p:nvSpPr>
        <p:spPr>
          <a:xfrm>
            <a:off x="2985582" y="2886560"/>
            <a:ext cx="1752042" cy="1705595"/>
          </a:xfrm>
          <a:prstGeom prst="rect">
            <a:avLst/>
          </a:prstGeom>
        </p:spPr>
        <p:txBody>
          <a:bodyPr wrap="square" lIns="0" tIns="0" rIns="0" bIns="0" rtlCol="0" anchor="t">
            <a:spAutoFit/>
          </a:bodyPr>
          <a:lstStyle/>
          <a:p>
            <a:pPr algn="ctr">
              <a:lnSpc>
                <a:spcPts val="1900"/>
              </a:lnSpc>
            </a:pPr>
            <a:r>
              <a:rPr lang="es-ES" dirty="0" smtClean="0">
                <a:solidFill>
                  <a:schemeClr val="bg1"/>
                </a:solidFill>
              </a:rPr>
              <a:t>", </a:t>
            </a:r>
            <a:r>
              <a:rPr lang="es-ES" dirty="0">
                <a:solidFill>
                  <a:schemeClr val="bg1"/>
                </a:solidFill>
              </a:rPr>
              <a:t>en las que la selección de las condiciones está guiada por explicaciones de naturaleza combinatoria</a:t>
            </a:r>
            <a:r>
              <a:rPr lang="es-ES" sz="1400" dirty="0" smtClean="0">
                <a:solidFill>
                  <a:schemeClr val="bg1"/>
                </a:solidFill>
                <a:cs typeface="Segoe UI" panose="020B0502040204020203" pitchFamily="34" charset="0"/>
              </a:rPr>
              <a:t>. </a:t>
            </a:r>
            <a:endParaRPr lang="es-ES" sz="1400" dirty="0">
              <a:solidFill>
                <a:schemeClr val="bg1"/>
              </a:solidFill>
              <a:cs typeface="Segoe UI" panose="020B0502040204020203" pitchFamily="34" charset="0"/>
            </a:endParaRPr>
          </a:p>
        </p:txBody>
      </p:sp>
      <p:sp>
        <p:nvSpPr>
          <p:cNvPr id="53" name="Rectángulo 52">
            <a:extLst>
              <a:ext uri="{FF2B5EF4-FFF2-40B4-BE49-F238E27FC236}">
                <a16:creationId xmlns:a16="http://schemas.microsoft.com/office/drawing/2014/main" id="{E1535E1C-6EBC-45D8-BCE1-D5B947A61FB6}"/>
              </a:ext>
            </a:extLst>
          </p:cNvPr>
          <p:cNvSpPr/>
          <p:nvPr/>
        </p:nvSpPr>
        <p:spPr>
          <a:xfrm>
            <a:off x="5219980" y="3290539"/>
            <a:ext cx="1752042" cy="2192908"/>
          </a:xfrm>
          <a:prstGeom prst="rect">
            <a:avLst/>
          </a:prstGeom>
        </p:spPr>
        <p:txBody>
          <a:bodyPr wrap="square" lIns="0" tIns="0" rIns="0" bIns="0" rtlCol="0" anchor="t">
            <a:spAutoFit/>
          </a:bodyPr>
          <a:lstStyle/>
          <a:p>
            <a:pPr algn="ctr">
              <a:lnSpc>
                <a:spcPts val="1900"/>
              </a:lnSpc>
            </a:pPr>
            <a:r>
              <a:rPr lang="es-ES" dirty="0">
                <a:solidFill>
                  <a:schemeClr val="bg1"/>
                </a:solidFill>
              </a:rPr>
              <a:t>aportan una mezcla de condiciones derivadas de las principales perspectivas teóricas de la literatura empírica</a:t>
            </a:r>
            <a:r>
              <a:rPr lang="es-ES" sz="1400" dirty="0" smtClean="0">
                <a:solidFill>
                  <a:schemeClr val="bg1"/>
                </a:solidFill>
                <a:cs typeface="Segoe UI" panose="020B0502040204020203" pitchFamily="34" charset="0"/>
              </a:rPr>
              <a:t>. </a:t>
            </a:r>
            <a:endParaRPr lang="es-ES" sz="1400" dirty="0">
              <a:solidFill>
                <a:schemeClr val="bg1"/>
              </a:solidFill>
              <a:cs typeface="Segoe UI" panose="020B0502040204020203" pitchFamily="34" charset="0"/>
            </a:endParaRPr>
          </a:p>
        </p:txBody>
      </p:sp>
      <p:sp>
        <p:nvSpPr>
          <p:cNvPr id="54" name="Rectángulo 53">
            <a:extLst>
              <a:ext uri="{FF2B5EF4-FFF2-40B4-BE49-F238E27FC236}">
                <a16:creationId xmlns:a16="http://schemas.microsoft.com/office/drawing/2014/main" id="{28FF18A5-7B4E-4493-B38D-E732E033F82F}"/>
              </a:ext>
            </a:extLst>
          </p:cNvPr>
          <p:cNvSpPr/>
          <p:nvPr/>
        </p:nvSpPr>
        <p:spPr>
          <a:xfrm>
            <a:off x="7386779" y="3653603"/>
            <a:ext cx="1752042" cy="1218282"/>
          </a:xfrm>
          <a:prstGeom prst="rect">
            <a:avLst/>
          </a:prstGeom>
        </p:spPr>
        <p:txBody>
          <a:bodyPr wrap="square" lIns="0" tIns="0" rIns="0" bIns="0" rtlCol="0" anchor="t">
            <a:spAutoFit/>
          </a:bodyPr>
          <a:lstStyle/>
          <a:p>
            <a:pPr algn="ctr">
              <a:lnSpc>
                <a:spcPts val="1900"/>
              </a:lnSpc>
            </a:pPr>
            <a:r>
              <a:rPr lang="es-ES" dirty="0" smtClean="0">
                <a:solidFill>
                  <a:schemeClr val="bg1"/>
                </a:solidFill>
              </a:rPr>
              <a:t>se </a:t>
            </a:r>
            <a:r>
              <a:rPr lang="es-ES" dirty="0">
                <a:solidFill>
                  <a:schemeClr val="bg1"/>
                </a:solidFill>
              </a:rPr>
              <a:t>basa en todas las teorías, hipótesis y explicaciones existentes</a:t>
            </a:r>
            <a:r>
              <a:rPr lang="es-ES" sz="1400" dirty="0" smtClean="0">
                <a:solidFill>
                  <a:schemeClr val="bg1"/>
                </a:solidFill>
                <a:cs typeface="Segoe UI" panose="020B0502040204020203" pitchFamily="34" charset="0"/>
              </a:rPr>
              <a:t>. </a:t>
            </a:r>
            <a:endParaRPr lang="es-ES" sz="1400" dirty="0">
              <a:solidFill>
                <a:schemeClr val="bg1"/>
              </a:solidFill>
              <a:cs typeface="Segoe UI" panose="020B0502040204020203" pitchFamily="34" charset="0"/>
            </a:endParaRPr>
          </a:p>
        </p:txBody>
      </p:sp>
      <p:sp>
        <p:nvSpPr>
          <p:cNvPr id="56" name="Forma libre 4197" descr="Icono de carro de la compra.">
            <a:extLst>
              <a:ext uri="{FF2B5EF4-FFF2-40B4-BE49-F238E27FC236}">
                <a16:creationId xmlns:a16="http://schemas.microsoft.com/office/drawing/2014/main" id="{DEC447B3-FDD1-438D-A671-84CC56DF3DFC}"/>
              </a:ext>
            </a:extLst>
          </p:cNvPr>
          <p:cNvSpPr>
            <a:spLocks noEditPoints="1"/>
          </p:cNvSpPr>
          <p:nvPr/>
        </p:nvSpPr>
        <p:spPr bwMode="auto">
          <a:xfrm>
            <a:off x="1572237" y="2313021"/>
            <a:ext cx="380334" cy="348640"/>
          </a:xfrm>
          <a:custGeom>
            <a:avLst/>
            <a:gdLst>
              <a:gd name="T0" fmla="*/ 540 w 901"/>
              <a:gd name="T1" fmla="*/ 161 h 826"/>
              <a:gd name="T2" fmla="*/ 360 w 901"/>
              <a:gd name="T3" fmla="*/ 255 h 826"/>
              <a:gd name="T4" fmla="*/ 360 w 901"/>
              <a:gd name="T5" fmla="*/ 255 h 826"/>
              <a:gd name="T6" fmla="*/ 201 w 901"/>
              <a:gd name="T7" fmla="*/ 255 h 826"/>
              <a:gd name="T8" fmla="*/ 749 w 901"/>
              <a:gd name="T9" fmla="*/ 46 h 826"/>
              <a:gd name="T10" fmla="*/ 692 w 901"/>
              <a:gd name="T11" fmla="*/ 248 h 826"/>
              <a:gd name="T12" fmla="*/ 568 w 901"/>
              <a:gd name="T13" fmla="*/ 103 h 826"/>
              <a:gd name="T14" fmla="*/ 556 w 901"/>
              <a:gd name="T15" fmla="*/ 104 h 826"/>
              <a:gd name="T16" fmla="*/ 341 w 901"/>
              <a:gd name="T17" fmla="*/ 135 h 826"/>
              <a:gd name="T18" fmla="*/ 333 w 901"/>
              <a:gd name="T19" fmla="*/ 141 h 826"/>
              <a:gd name="T20" fmla="*/ 330 w 901"/>
              <a:gd name="T21" fmla="*/ 255 h 826"/>
              <a:gd name="T22" fmla="*/ 120 w 901"/>
              <a:gd name="T23" fmla="*/ 4 h 826"/>
              <a:gd name="T24" fmla="*/ 109 w 901"/>
              <a:gd name="T25" fmla="*/ 0 h 826"/>
              <a:gd name="T26" fmla="*/ 5 w 901"/>
              <a:gd name="T27" fmla="*/ 48 h 826"/>
              <a:gd name="T28" fmla="*/ 0 w 901"/>
              <a:gd name="T29" fmla="*/ 58 h 826"/>
              <a:gd name="T30" fmla="*/ 82 w 901"/>
              <a:gd name="T31" fmla="*/ 255 h 826"/>
              <a:gd name="T32" fmla="*/ 5 w 901"/>
              <a:gd name="T33" fmla="*/ 259 h 826"/>
              <a:gd name="T34" fmla="*/ 0 w 901"/>
              <a:gd name="T35" fmla="*/ 271 h 826"/>
              <a:gd name="T36" fmla="*/ 120 w 901"/>
              <a:gd name="T37" fmla="*/ 643 h 826"/>
              <a:gd name="T38" fmla="*/ 589 w 901"/>
              <a:gd name="T39" fmla="*/ 676 h 826"/>
              <a:gd name="T40" fmla="*/ 157 w 901"/>
              <a:gd name="T41" fmla="*/ 679 h 826"/>
              <a:gd name="T42" fmla="*/ 131 w 901"/>
              <a:gd name="T43" fmla="*/ 693 h 826"/>
              <a:gd name="T44" fmla="*/ 113 w 901"/>
              <a:gd name="T45" fmla="*/ 716 h 826"/>
              <a:gd name="T46" fmla="*/ 105 w 901"/>
              <a:gd name="T47" fmla="*/ 744 h 826"/>
              <a:gd name="T48" fmla="*/ 108 w 901"/>
              <a:gd name="T49" fmla="*/ 774 h 826"/>
              <a:gd name="T50" fmla="*/ 122 w 901"/>
              <a:gd name="T51" fmla="*/ 798 h 826"/>
              <a:gd name="T52" fmla="*/ 144 w 901"/>
              <a:gd name="T53" fmla="*/ 818 h 826"/>
              <a:gd name="T54" fmla="*/ 172 w 901"/>
              <a:gd name="T55" fmla="*/ 826 h 826"/>
              <a:gd name="T56" fmla="*/ 202 w 901"/>
              <a:gd name="T57" fmla="*/ 823 h 826"/>
              <a:gd name="T58" fmla="*/ 228 w 901"/>
              <a:gd name="T59" fmla="*/ 809 h 826"/>
              <a:gd name="T60" fmla="*/ 246 w 901"/>
              <a:gd name="T61" fmla="*/ 787 h 826"/>
              <a:gd name="T62" fmla="*/ 255 w 901"/>
              <a:gd name="T63" fmla="*/ 759 h 826"/>
              <a:gd name="T64" fmla="*/ 246 w 901"/>
              <a:gd name="T65" fmla="*/ 716 h 826"/>
              <a:gd name="T66" fmla="*/ 514 w 901"/>
              <a:gd name="T67" fmla="*/ 727 h 826"/>
              <a:gd name="T68" fmla="*/ 512 w 901"/>
              <a:gd name="T69" fmla="*/ 766 h 826"/>
              <a:gd name="T70" fmla="*/ 523 w 901"/>
              <a:gd name="T71" fmla="*/ 793 h 826"/>
              <a:gd name="T72" fmla="*/ 543 w 901"/>
              <a:gd name="T73" fmla="*/ 813 h 826"/>
              <a:gd name="T74" fmla="*/ 570 w 901"/>
              <a:gd name="T75" fmla="*/ 825 h 826"/>
              <a:gd name="T76" fmla="*/ 601 w 901"/>
              <a:gd name="T77" fmla="*/ 825 h 826"/>
              <a:gd name="T78" fmla="*/ 628 w 901"/>
              <a:gd name="T79" fmla="*/ 813 h 826"/>
              <a:gd name="T80" fmla="*/ 648 w 901"/>
              <a:gd name="T81" fmla="*/ 793 h 826"/>
              <a:gd name="T82" fmla="*/ 659 w 901"/>
              <a:gd name="T83" fmla="*/ 766 h 826"/>
              <a:gd name="T84" fmla="*/ 658 w 901"/>
              <a:gd name="T85" fmla="*/ 730 h 826"/>
              <a:gd name="T86" fmla="*/ 635 w 901"/>
              <a:gd name="T87" fmla="*/ 695 h 826"/>
              <a:gd name="T88" fmla="*/ 630 w 901"/>
              <a:gd name="T89" fmla="*/ 635 h 826"/>
              <a:gd name="T90" fmla="*/ 886 w 901"/>
              <a:gd name="T91" fmla="*/ 75 h 826"/>
              <a:gd name="T92" fmla="*/ 897 w 901"/>
              <a:gd name="T93" fmla="*/ 70 h 826"/>
              <a:gd name="T94" fmla="*/ 901 w 901"/>
              <a:gd name="T95" fmla="*/ 60 h 826"/>
              <a:gd name="T96" fmla="*/ 897 w 901"/>
              <a:gd name="T97" fmla="*/ 49 h 826"/>
              <a:gd name="T98" fmla="*/ 886 w 901"/>
              <a:gd name="T99" fmla="*/ 45 h 82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901" h="826">
                <a:moveTo>
                  <a:pt x="442" y="255"/>
                </a:moveTo>
                <a:lnTo>
                  <a:pt x="540" y="161"/>
                </a:lnTo>
                <a:lnTo>
                  <a:pt x="540" y="161"/>
                </a:lnTo>
                <a:lnTo>
                  <a:pt x="540" y="161"/>
                </a:lnTo>
                <a:lnTo>
                  <a:pt x="562" y="139"/>
                </a:lnTo>
                <a:lnTo>
                  <a:pt x="659" y="255"/>
                </a:lnTo>
                <a:lnTo>
                  <a:pt x="442" y="255"/>
                </a:lnTo>
                <a:close/>
                <a:moveTo>
                  <a:pt x="360" y="255"/>
                </a:moveTo>
                <a:lnTo>
                  <a:pt x="360" y="165"/>
                </a:lnTo>
                <a:lnTo>
                  <a:pt x="493" y="165"/>
                </a:lnTo>
                <a:lnTo>
                  <a:pt x="399" y="255"/>
                </a:lnTo>
                <a:lnTo>
                  <a:pt x="360" y="255"/>
                </a:lnTo>
                <a:close/>
                <a:moveTo>
                  <a:pt x="114" y="255"/>
                </a:moveTo>
                <a:lnTo>
                  <a:pt x="34" y="67"/>
                </a:lnTo>
                <a:lnTo>
                  <a:pt x="101" y="35"/>
                </a:lnTo>
                <a:lnTo>
                  <a:pt x="201" y="255"/>
                </a:lnTo>
                <a:lnTo>
                  <a:pt x="114" y="255"/>
                </a:lnTo>
                <a:close/>
                <a:moveTo>
                  <a:pt x="886" y="45"/>
                </a:moveTo>
                <a:lnTo>
                  <a:pt x="753" y="45"/>
                </a:lnTo>
                <a:lnTo>
                  <a:pt x="749" y="46"/>
                </a:lnTo>
                <a:lnTo>
                  <a:pt x="745" y="48"/>
                </a:lnTo>
                <a:lnTo>
                  <a:pt x="740" y="51"/>
                </a:lnTo>
                <a:lnTo>
                  <a:pt x="739" y="57"/>
                </a:lnTo>
                <a:lnTo>
                  <a:pt x="692" y="248"/>
                </a:lnTo>
                <a:lnTo>
                  <a:pt x="575" y="107"/>
                </a:lnTo>
                <a:lnTo>
                  <a:pt x="573" y="105"/>
                </a:lnTo>
                <a:lnTo>
                  <a:pt x="571" y="104"/>
                </a:lnTo>
                <a:lnTo>
                  <a:pt x="568" y="103"/>
                </a:lnTo>
                <a:lnTo>
                  <a:pt x="564" y="102"/>
                </a:lnTo>
                <a:lnTo>
                  <a:pt x="561" y="102"/>
                </a:lnTo>
                <a:lnTo>
                  <a:pt x="559" y="103"/>
                </a:lnTo>
                <a:lnTo>
                  <a:pt x="556" y="104"/>
                </a:lnTo>
                <a:lnTo>
                  <a:pt x="554" y="106"/>
                </a:lnTo>
                <a:lnTo>
                  <a:pt x="524" y="135"/>
                </a:lnTo>
                <a:lnTo>
                  <a:pt x="345" y="135"/>
                </a:lnTo>
                <a:lnTo>
                  <a:pt x="341" y="135"/>
                </a:lnTo>
                <a:lnTo>
                  <a:pt x="339" y="136"/>
                </a:lnTo>
                <a:lnTo>
                  <a:pt x="336" y="138"/>
                </a:lnTo>
                <a:lnTo>
                  <a:pt x="334" y="139"/>
                </a:lnTo>
                <a:lnTo>
                  <a:pt x="333" y="141"/>
                </a:lnTo>
                <a:lnTo>
                  <a:pt x="331" y="144"/>
                </a:lnTo>
                <a:lnTo>
                  <a:pt x="331" y="147"/>
                </a:lnTo>
                <a:lnTo>
                  <a:pt x="330" y="150"/>
                </a:lnTo>
                <a:lnTo>
                  <a:pt x="330" y="255"/>
                </a:lnTo>
                <a:lnTo>
                  <a:pt x="234" y="255"/>
                </a:lnTo>
                <a:lnTo>
                  <a:pt x="123" y="8"/>
                </a:lnTo>
                <a:lnTo>
                  <a:pt x="122" y="6"/>
                </a:lnTo>
                <a:lnTo>
                  <a:pt x="120" y="4"/>
                </a:lnTo>
                <a:lnTo>
                  <a:pt x="117" y="2"/>
                </a:lnTo>
                <a:lnTo>
                  <a:pt x="114" y="1"/>
                </a:lnTo>
                <a:lnTo>
                  <a:pt x="111" y="0"/>
                </a:lnTo>
                <a:lnTo>
                  <a:pt x="109" y="0"/>
                </a:lnTo>
                <a:lnTo>
                  <a:pt x="106" y="0"/>
                </a:lnTo>
                <a:lnTo>
                  <a:pt x="102" y="1"/>
                </a:lnTo>
                <a:lnTo>
                  <a:pt x="8" y="46"/>
                </a:lnTo>
                <a:lnTo>
                  <a:pt x="5" y="48"/>
                </a:lnTo>
                <a:lnTo>
                  <a:pt x="3" y="50"/>
                </a:lnTo>
                <a:lnTo>
                  <a:pt x="2" y="52"/>
                </a:lnTo>
                <a:lnTo>
                  <a:pt x="1" y="54"/>
                </a:lnTo>
                <a:lnTo>
                  <a:pt x="0" y="58"/>
                </a:lnTo>
                <a:lnTo>
                  <a:pt x="0" y="60"/>
                </a:lnTo>
                <a:lnTo>
                  <a:pt x="0" y="63"/>
                </a:lnTo>
                <a:lnTo>
                  <a:pt x="1" y="66"/>
                </a:lnTo>
                <a:lnTo>
                  <a:pt x="82" y="255"/>
                </a:lnTo>
                <a:lnTo>
                  <a:pt x="15" y="255"/>
                </a:lnTo>
                <a:lnTo>
                  <a:pt x="11" y="256"/>
                </a:lnTo>
                <a:lnTo>
                  <a:pt x="7" y="257"/>
                </a:lnTo>
                <a:lnTo>
                  <a:pt x="5" y="259"/>
                </a:lnTo>
                <a:lnTo>
                  <a:pt x="2" y="261"/>
                </a:lnTo>
                <a:lnTo>
                  <a:pt x="1" y="265"/>
                </a:lnTo>
                <a:lnTo>
                  <a:pt x="0" y="268"/>
                </a:lnTo>
                <a:lnTo>
                  <a:pt x="0" y="271"/>
                </a:lnTo>
                <a:lnTo>
                  <a:pt x="1" y="275"/>
                </a:lnTo>
                <a:lnTo>
                  <a:pt x="114" y="635"/>
                </a:lnTo>
                <a:lnTo>
                  <a:pt x="116" y="640"/>
                </a:lnTo>
                <a:lnTo>
                  <a:pt x="120" y="643"/>
                </a:lnTo>
                <a:lnTo>
                  <a:pt x="123" y="645"/>
                </a:lnTo>
                <a:lnTo>
                  <a:pt x="128" y="646"/>
                </a:lnTo>
                <a:lnTo>
                  <a:pt x="596" y="646"/>
                </a:lnTo>
                <a:lnTo>
                  <a:pt x="589" y="676"/>
                </a:lnTo>
                <a:lnTo>
                  <a:pt x="180" y="676"/>
                </a:lnTo>
                <a:lnTo>
                  <a:pt x="172" y="676"/>
                </a:lnTo>
                <a:lnTo>
                  <a:pt x="165" y="677"/>
                </a:lnTo>
                <a:lnTo>
                  <a:pt x="157" y="679"/>
                </a:lnTo>
                <a:lnTo>
                  <a:pt x="151" y="682"/>
                </a:lnTo>
                <a:lnTo>
                  <a:pt x="144" y="685"/>
                </a:lnTo>
                <a:lnTo>
                  <a:pt x="138" y="689"/>
                </a:lnTo>
                <a:lnTo>
                  <a:pt x="131" y="693"/>
                </a:lnTo>
                <a:lnTo>
                  <a:pt x="127" y="698"/>
                </a:lnTo>
                <a:lnTo>
                  <a:pt x="122" y="703"/>
                </a:lnTo>
                <a:lnTo>
                  <a:pt x="117" y="709"/>
                </a:lnTo>
                <a:lnTo>
                  <a:pt x="113" y="716"/>
                </a:lnTo>
                <a:lnTo>
                  <a:pt x="110" y="722"/>
                </a:lnTo>
                <a:lnTo>
                  <a:pt x="108" y="729"/>
                </a:lnTo>
                <a:lnTo>
                  <a:pt x="106" y="736"/>
                </a:lnTo>
                <a:lnTo>
                  <a:pt x="105" y="744"/>
                </a:lnTo>
                <a:lnTo>
                  <a:pt x="105" y="751"/>
                </a:lnTo>
                <a:lnTo>
                  <a:pt x="105" y="759"/>
                </a:lnTo>
                <a:lnTo>
                  <a:pt x="106" y="766"/>
                </a:lnTo>
                <a:lnTo>
                  <a:pt x="108" y="774"/>
                </a:lnTo>
                <a:lnTo>
                  <a:pt x="110" y="780"/>
                </a:lnTo>
                <a:lnTo>
                  <a:pt x="113" y="787"/>
                </a:lnTo>
                <a:lnTo>
                  <a:pt x="117" y="793"/>
                </a:lnTo>
                <a:lnTo>
                  <a:pt x="122" y="798"/>
                </a:lnTo>
                <a:lnTo>
                  <a:pt x="127" y="804"/>
                </a:lnTo>
                <a:lnTo>
                  <a:pt x="131" y="809"/>
                </a:lnTo>
                <a:lnTo>
                  <a:pt x="138" y="813"/>
                </a:lnTo>
                <a:lnTo>
                  <a:pt x="144" y="818"/>
                </a:lnTo>
                <a:lnTo>
                  <a:pt x="151" y="821"/>
                </a:lnTo>
                <a:lnTo>
                  <a:pt x="157" y="823"/>
                </a:lnTo>
                <a:lnTo>
                  <a:pt x="165" y="825"/>
                </a:lnTo>
                <a:lnTo>
                  <a:pt x="172" y="826"/>
                </a:lnTo>
                <a:lnTo>
                  <a:pt x="180" y="826"/>
                </a:lnTo>
                <a:lnTo>
                  <a:pt x="187" y="826"/>
                </a:lnTo>
                <a:lnTo>
                  <a:pt x="195" y="825"/>
                </a:lnTo>
                <a:lnTo>
                  <a:pt x="202" y="823"/>
                </a:lnTo>
                <a:lnTo>
                  <a:pt x="209" y="821"/>
                </a:lnTo>
                <a:lnTo>
                  <a:pt x="215" y="818"/>
                </a:lnTo>
                <a:lnTo>
                  <a:pt x="221" y="813"/>
                </a:lnTo>
                <a:lnTo>
                  <a:pt x="228" y="809"/>
                </a:lnTo>
                <a:lnTo>
                  <a:pt x="233" y="804"/>
                </a:lnTo>
                <a:lnTo>
                  <a:pt x="238" y="798"/>
                </a:lnTo>
                <a:lnTo>
                  <a:pt x="242" y="793"/>
                </a:lnTo>
                <a:lnTo>
                  <a:pt x="246" y="787"/>
                </a:lnTo>
                <a:lnTo>
                  <a:pt x="249" y="780"/>
                </a:lnTo>
                <a:lnTo>
                  <a:pt x="251" y="774"/>
                </a:lnTo>
                <a:lnTo>
                  <a:pt x="254" y="766"/>
                </a:lnTo>
                <a:lnTo>
                  <a:pt x="255" y="759"/>
                </a:lnTo>
                <a:lnTo>
                  <a:pt x="255" y="751"/>
                </a:lnTo>
                <a:lnTo>
                  <a:pt x="254" y="738"/>
                </a:lnTo>
                <a:lnTo>
                  <a:pt x="250" y="727"/>
                </a:lnTo>
                <a:lnTo>
                  <a:pt x="246" y="716"/>
                </a:lnTo>
                <a:lnTo>
                  <a:pt x="240" y="706"/>
                </a:lnTo>
                <a:lnTo>
                  <a:pt x="526" y="706"/>
                </a:lnTo>
                <a:lnTo>
                  <a:pt x="519" y="716"/>
                </a:lnTo>
                <a:lnTo>
                  <a:pt x="514" y="727"/>
                </a:lnTo>
                <a:lnTo>
                  <a:pt x="511" y="738"/>
                </a:lnTo>
                <a:lnTo>
                  <a:pt x="510" y="751"/>
                </a:lnTo>
                <a:lnTo>
                  <a:pt x="511" y="759"/>
                </a:lnTo>
                <a:lnTo>
                  <a:pt x="512" y="766"/>
                </a:lnTo>
                <a:lnTo>
                  <a:pt x="514" y="774"/>
                </a:lnTo>
                <a:lnTo>
                  <a:pt x="516" y="780"/>
                </a:lnTo>
                <a:lnTo>
                  <a:pt x="519" y="787"/>
                </a:lnTo>
                <a:lnTo>
                  <a:pt x="523" y="793"/>
                </a:lnTo>
                <a:lnTo>
                  <a:pt x="528" y="798"/>
                </a:lnTo>
                <a:lnTo>
                  <a:pt x="532" y="804"/>
                </a:lnTo>
                <a:lnTo>
                  <a:pt x="538" y="809"/>
                </a:lnTo>
                <a:lnTo>
                  <a:pt x="543" y="813"/>
                </a:lnTo>
                <a:lnTo>
                  <a:pt x="549" y="818"/>
                </a:lnTo>
                <a:lnTo>
                  <a:pt x="556" y="821"/>
                </a:lnTo>
                <a:lnTo>
                  <a:pt x="563" y="823"/>
                </a:lnTo>
                <a:lnTo>
                  <a:pt x="570" y="825"/>
                </a:lnTo>
                <a:lnTo>
                  <a:pt x="577" y="826"/>
                </a:lnTo>
                <a:lnTo>
                  <a:pt x="586" y="826"/>
                </a:lnTo>
                <a:lnTo>
                  <a:pt x="593" y="826"/>
                </a:lnTo>
                <a:lnTo>
                  <a:pt x="601" y="825"/>
                </a:lnTo>
                <a:lnTo>
                  <a:pt x="607" y="823"/>
                </a:lnTo>
                <a:lnTo>
                  <a:pt x="615" y="821"/>
                </a:lnTo>
                <a:lnTo>
                  <a:pt x="621" y="818"/>
                </a:lnTo>
                <a:lnTo>
                  <a:pt x="628" y="813"/>
                </a:lnTo>
                <a:lnTo>
                  <a:pt x="633" y="809"/>
                </a:lnTo>
                <a:lnTo>
                  <a:pt x="638" y="804"/>
                </a:lnTo>
                <a:lnTo>
                  <a:pt x="644" y="798"/>
                </a:lnTo>
                <a:lnTo>
                  <a:pt x="648" y="793"/>
                </a:lnTo>
                <a:lnTo>
                  <a:pt x="651" y="787"/>
                </a:lnTo>
                <a:lnTo>
                  <a:pt x="654" y="780"/>
                </a:lnTo>
                <a:lnTo>
                  <a:pt x="658" y="774"/>
                </a:lnTo>
                <a:lnTo>
                  <a:pt x="659" y="766"/>
                </a:lnTo>
                <a:lnTo>
                  <a:pt x="660" y="759"/>
                </a:lnTo>
                <a:lnTo>
                  <a:pt x="661" y="751"/>
                </a:lnTo>
                <a:lnTo>
                  <a:pt x="660" y="740"/>
                </a:lnTo>
                <a:lnTo>
                  <a:pt x="658" y="730"/>
                </a:lnTo>
                <a:lnTo>
                  <a:pt x="653" y="720"/>
                </a:lnTo>
                <a:lnTo>
                  <a:pt x="649" y="710"/>
                </a:lnTo>
                <a:lnTo>
                  <a:pt x="643" y="702"/>
                </a:lnTo>
                <a:lnTo>
                  <a:pt x="635" y="695"/>
                </a:lnTo>
                <a:lnTo>
                  <a:pt x="627" y="689"/>
                </a:lnTo>
                <a:lnTo>
                  <a:pt x="618" y="684"/>
                </a:lnTo>
                <a:lnTo>
                  <a:pt x="629" y="637"/>
                </a:lnTo>
                <a:lnTo>
                  <a:pt x="630" y="635"/>
                </a:lnTo>
                <a:lnTo>
                  <a:pt x="630" y="634"/>
                </a:lnTo>
                <a:lnTo>
                  <a:pt x="717" y="274"/>
                </a:lnTo>
                <a:lnTo>
                  <a:pt x="765" y="75"/>
                </a:lnTo>
                <a:lnTo>
                  <a:pt x="886" y="75"/>
                </a:lnTo>
                <a:lnTo>
                  <a:pt x="889" y="75"/>
                </a:lnTo>
                <a:lnTo>
                  <a:pt x="891" y="74"/>
                </a:lnTo>
                <a:lnTo>
                  <a:pt x="895" y="73"/>
                </a:lnTo>
                <a:lnTo>
                  <a:pt x="897" y="70"/>
                </a:lnTo>
                <a:lnTo>
                  <a:pt x="899" y="68"/>
                </a:lnTo>
                <a:lnTo>
                  <a:pt x="900" y="66"/>
                </a:lnTo>
                <a:lnTo>
                  <a:pt x="901" y="63"/>
                </a:lnTo>
                <a:lnTo>
                  <a:pt x="901" y="60"/>
                </a:lnTo>
                <a:lnTo>
                  <a:pt x="901" y="57"/>
                </a:lnTo>
                <a:lnTo>
                  <a:pt x="900" y="54"/>
                </a:lnTo>
                <a:lnTo>
                  <a:pt x="899" y="51"/>
                </a:lnTo>
                <a:lnTo>
                  <a:pt x="897" y="49"/>
                </a:lnTo>
                <a:lnTo>
                  <a:pt x="895" y="47"/>
                </a:lnTo>
                <a:lnTo>
                  <a:pt x="891" y="46"/>
                </a:lnTo>
                <a:lnTo>
                  <a:pt x="889" y="45"/>
                </a:lnTo>
                <a:lnTo>
                  <a:pt x="886" y="45"/>
                </a:lnTo>
                <a:close/>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57" name="Forma libre 4344" descr="Icono de llave inglesa. ">
            <a:extLst>
              <a:ext uri="{FF2B5EF4-FFF2-40B4-BE49-F238E27FC236}">
                <a16:creationId xmlns:a16="http://schemas.microsoft.com/office/drawing/2014/main" id="{C131659B-1A41-4821-9349-1E69BBBB560E}"/>
              </a:ext>
            </a:extLst>
          </p:cNvPr>
          <p:cNvSpPr>
            <a:spLocks/>
          </p:cNvSpPr>
          <p:nvPr/>
        </p:nvSpPr>
        <p:spPr bwMode="auto">
          <a:xfrm>
            <a:off x="3742205" y="2300343"/>
            <a:ext cx="373996" cy="373996"/>
          </a:xfrm>
          <a:custGeom>
            <a:avLst/>
            <a:gdLst>
              <a:gd name="T0" fmla="*/ 853 w 886"/>
              <a:gd name="T1" fmla="*/ 137 h 886"/>
              <a:gd name="T2" fmla="*/ 842 w 886"/>
              <a:gd name="T3" fmla="*/ 134 h 886"/>
              <a:gd name="T4" fmla="*/ 833 w 886"/>
              <a:gd name="T5" fmla="*/ 138 h 886"/>
              <a:gd name="T6" fmla="*/ 646 w 886"/>
              <a:gd name="T7" fmla="*/ 172 h 886"/>
              <a:gd name="T8" fmla="*/ 754 w 886"/>
              <a:gd name="T9" fmla="*/ 46 h 886"/>
              <a:gd name="T10" fmla="*/ 754 w 886"/>
              <a:gd name="T11" fmla="*/ 37 h 886"/>
              <a:gd name="T12" fmla="*/ 747 w 886"/>
              <a:gd name="T13" fmla="*/ 29 h 886"/>
              <a:gd name="T14" fmla="*/ 704 w 886"/>
              <a:gd name="T15" fmla="*/ 12 h 886"/>
              <a:gd name="T16" fmla="*/ 659 w 886"/>
              <a:gd name="T17" fmla="*/ 2 h 886"/>
              <a:gd name="T18" fmla="*/ 615 w 886"/>
              <a:gd name="T19" fmla="*/ 0 h 886"/>
              <a:gd name="T20" fmla="*/ 577 w 886"/>
              <a:gd name="T21" fmla="*/ 6 h 886"/>
              <a:gd name="T22" fmla="*/ 539 w 886"/>
              <a:gd name="T23" fmla="*/ 15 h 886"/>
              <a:gd name="T24" fmla="*/ 505 w 886"/>
              <a:gd name="T25" fmla="*/ 31 h 886"/>
              <a:gd name="T26" fmla="*/ 473 w 886"/>
              <a:gd name="T27" fmla="*/ 52 h 886"/>
              <a:gd name="T28" fmla="*/ 443 w 886"/>
              <a:gd name="T29" fmla="*/ 76 h 886"/>
              <a:gd name="T30" fmla="*/ 405 w 886"/>
              <a:gd name="T31" fmla="*/ 124 h 886"/>
              <a:gd name="T32" fmla="*/ 380 w 886"/>
              <a:gd name="T33" fmla="*/ 178 h 886"/>
              <a:gd name="T34" fmla="*/ 368 w 886"/>
              <a:gd name="T35" fmla="*/ 235 h 886"/>
              <a:gd name="T36" fmla="*/ 368 w 886"/>
              <a:gd name="T37" fmla="*/ 293 h 886"/>
              <a:gd name="T38" fmla="*/ 382 w 886"/>
              <a:gd name="T39" fmla="*/ 351 h 886"/>
              <a:gd name="T40" fmla="*/ 21 w 886"/>
              <a:gd name="T41" fmla="*/ 738 h 886"/>
              <a:gd name="T42" fmla="*/ 7 w 886"/>
              <a:gd name="T43" fmla="*/ 762 h 886"/>
              <a:gd name="T44" fmla="*/ 1 w 886"/>
              <a:gd name="T45" fmla="*/ 787 h 886"/>
              <a:gd name="T46" fmla="*/ 2 w 886"/>
              <a:gd name="T47" fmla="*/ 813 h 886"/>
              <a:gd name="T48" fmla="*/ 11 w 886"/>
              <a:gd name="T49" fmla="*/ 838 h 886"/>
              <a:gd name="T50" fmla="*/ 27 w 886"/>
              <a:gd name="T51" fmla="*/ 860 h 886"/>
              <a:gd name="T52" fmla="*/ 48 w 886"/>
              <a:gd name="T53" fmla="*/ 875 h 886"/>
              <a:gd name="T54" fmla="*/ 73 w 886"/>
              <a:gd name="T55" fmla="*/ 884 h 886"/>
              <a:gd name="T56" fmla="*/ 99 w 886"/>
              <a:gd name="T57" fmla="*/ 885 h 886"/>
              <a:gd name="T58" fmla="*/ 125 w 886"/>
              <a:gd name="T59" fmla="*/ 879 h 886"/>
              <a:gd name="T60" fmla="*/ 148 w 886"/>
              <a:gd name="T61" fmla="*/ 866 h 886"/>
              <a:gd name="T62" fmla="*/ 530 w 886"/>
              <a:gd name="T63" fmla="*/ 502 h 886"/>
              <a:gd name="T64" fmla="*/ 570 w 886"/>
              <a:gd name="T65" fmla="*/ 515 h 886"/>
              <a:gd name="T66" fmla="*/ 612 w 886"/>
              <a:gd name="T67" fmla="*/ 520 h 886"/>
              <a:gd name="T68" fmla="*/ 626 w 886"/>
              <a:gd name="T69" fmla="*/ 520 h 886"/>
              <a:gd name="T70" fmla="*/ 664 w 886"/>
              <a:gd name="T71" fmla="*/ 518 h 886"/>
              <a:gd name="T72" fmla="*/ 702 w 886"/>
              <a:gd name="T73" fmla="*/ 509 h 886"/>
              <a:gd name="T74" fmla="*/ 737 w 886"/>
              <a:gd name="T75" fmla="*/ 496 h 886"/>
              <a:gd name="T76" fmla="*/ 769 w 886"/>
              <a:gd name="T77" fmla="*/ 477 h 886"/>
              <a:gd name="T78" fmla="*/ 800 w 886"/>
              <a:gd name="T79" fmla="*/ 454 h 886"/>
              <a:gd name="T80" fmla="*/ 837 w 886"/>
              <a:gd name="T81" fmla="*/ 413 h 886"/>
              <a:gd name="T82" fmla="*/ 867 w 886"/>
              <a:gd name="T83" fmla="*/ 360 h 886"/>
              <a:gd name="T84" fmla="*/ 883 w 886"/>
              <a:gd name="T85" fmla="*/ 301 h 886"/>
              <a:gd name="T86" fmla="*/ 885 w 886"/>
              <a:gd name="T87" fmla="*/ 241 h 886"/>
              <a:gd name="T88" fmla="*/ 873 w 886"/>
              <a:gd name="T89" fmla="*/ 181 h 8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886" h="886">
                <a:moveTo>
                  <a:pt x="857" y="143"/>
                </a:moveTo>
                <a:lnTo>
                  <a:pt x="855" y="139"/>
                </a:lnTo>
                <a:lnTo>
                  <a:pt x="853" y="137"/>
                </a:lnTo>
                <a:lnTo>
                  <a:pt x="849" y="135"/>
                </a:lnTo>
                <a:lnTo>
                  <a:pt x="846" y="133"/>
                </a:lnTo>
                <a:lnTo>
                  <a:pt x="842" y="134"/>
                </a:lnTo>
                <a:lnTo>
                  <a:pt x="839" y="135"/>
                </a:lnTo>
                <a:lnTo>
                  <a:pt x="836" y="136"/>
                </a:lnTo>
                <a:lnTo>
                  <a:pt x="833" y="138"/>
                </a:lnTo>
                <a:lnTo>
                  <a:pt x="712" y="259"/>
                </a:lnTo>
                <a:lnTo>
                  <a:pt x="646" y="259"/>
                </a:lnTo>
                <a:lnTo>
                  <a:pt x="646" y="172"/>
                </a:lnTo>
                <a:lnTo>
                  <a:pt x="751" y="53"/>
                </a:lnTo>
                <a:lnTo>
                  <a:pt x="753" y="49"/>
                </a:lnTo>
                <a:lnTo>
                  <a:pt x="754" y="46"/>
                </a:lnTo>
                <a:lnTo>
                  <a:pt x="755" y="43"/>
                </a:lnTo>
                <a:lnTo>
                  <a:pt x="755" y="39"/>
                </a:lnTo>
                <a:lnTo>
                  <a:pt x="754" y="37"/>
                </a:lnTo>
                <a:lnTo>
                  <a:pt x="752" y="33"/>
                </a:lnTo>
                <a:lnTo>
                  <a:pt x="750" y="31"/>
                </a:lnTo>
                <a:lnTo>
                  <a:pt x="747" y="29"/>
                </a:lnTo>
                <a:lnTo>
                  <a:pt x="733" y="23"/>
                </a:lnTo>
                <a:lnTo>
                  <a:pt x="719" y="16"/>
                </a:lnTo>
                <a:lnTo>
                  <a:pt x="704" y="12"/>
                </a:lnTo>
                <a:lnTo>
                  <a:pt x="689" y="8"/>
                </a:lnTo>
                <a:lnTo>
                  <a:pt x="674" y="5"/>
                </a:lnTo>
                <a:lnTo>
                  <a:pt x="659" y="2"/>
                </a:lnTo>
                <a:lnTo>
                  <a:pt x="643" y="1"/>
                </a:lnTo>
                <a:lnTo>
                  <a:pt x="628" y="0"/>
                </a:lnTo>
                <a:lnTo>
                  <a:pt x="615" y="0"/>
                </a:lnTo>
                <a:lnTo>
                  <a:pt x="602" y="1"/>
                </a:lnTo>
                <a:lnTo>
                  <a:pt x="589" y="3"/>
                </a:lnTo>
                <a:lnTo>
                  <a:pt x="577" y="6"/>
                </a:lnTo>
                <a:lnTo>
                  <a:pt x="564" y="8"/>
                </a:lnTo>
                <a:lnTo>
                  <a:pt x="552" y="11"/>
                </a:lnTo>
                <a:lnTo>
                  <a:pt x="539" y="15"/>
                </a:lnTo>
                <a:lnTo>
                  <a:pt x="527" y="19"/>
                </a:lnTo>
                <a:lnTo>
                  <a:pt x="516" y="25"/>
                </a:lnTo>
                <a:lnTo>
                  <a:pt x="505" y="31"/>
                </a:lnTo>
                <a:lnTo>
                  <a:pt x="493" y="37"/>
                </a:lnTo>
                <a:lnTo>
                  <a:pt x="482" y="44"/>
                </a:lnTo>
                <a:lnTo>
                  <a:pt x="473" y="52"/>
                </a:lnTo>
                <a:lnTo>
                  <a:pt x="462" y="59"/>
                </a:lnTo>
                <a:lnTo>
                  <a:pt x="452" y="68"/>
                </a:lnTo>
                <a:lnTo>
                  <a:pt x="443" y="76"/>
                </a:lnTo>
                <a:lnTo>
                  <a:pt x="429" y="91"/>
                </a:lnTo>
                <a:lnTo>
                  <a:pt x="416" y="107"/>
                </a:lnTo>
                <a:lnTo>
                  <a:pt x="405" y="124"/>
                </a:lnTo>
                <a:lnTo>
                  <a:pt x="396" y="141"/>
                </a:lnTo>
                <a:lnTo>
                  <a:pt x="387" y="160"/>
                </a:lnTo>
                <a:lnTo>
                  <a:pt x="380" y="178"/>
                </a:lnTo>
                <a:lnTo>
                  <a:pt x="374" y="196"/>
                </a:lnTo>
                <a:lnTo>
                  <a:pt x="370" y="215"/>
                </a:lnTo>
                <a:lnTo>
                  <a:pt x="368" y="235"/>
                </a:lnTo>
                <a:lnTo>
                  <a:pt x="366" y="254"/>
                </a:lnTo>
                <a:lnTo>
                  <a:pt x="367" y="274"/>
                </a:lnTo>
                <a:lnTo>
                  <a:pt x="368" y="293"/>
                </a:lnTo>
                <a:lnTo>
                  <a:pt x="371" y="313"/>
                </a:lnTo>
                <a:lnTo>
                  <a:pt x="376" y="332"/>
                </a:lnTo>
                <a:lnTo>
                  <a:pt x="382" y="351"/>
                </a:lnTo>
                <a:lnTo>
                  <a:pt x="390" y="369"/>
                </a:lnTo>
                <a:lnTo>
                  <a:pt x="27" y="732"/>
                </a:lnTo>
                <a:lnTo>
                  <a:pt x="21" y="738"/>
                </a:lnTo>
                <a:lnTo>
                  <a:pt x="16" y="746"/>
                </a:lnTo>
                <a:lnTo>
                  <a:pt x="11" y="753"/>
                </a:lnTo>
                <a:lnTo>
                  <a:pt x="7" y="762"/>
                </a:lnTo>
                <a:lnTo>
                  <a:pt x="4" y="769"/>
                </a:lnTo>
                <a:lnTo>
                  <a:pt x="2" y="778"/>
                </a:lnTo>
                <a:lnTo>
                  <a:pt x="1" y="787"/>
                </a:lnTo>
                <a:lnTo>
                  <a:pt x="0" y="796"/>
                </a:lnTo>
                <a:lnTo>
                  <a:pt x="1" y="805"/>
                </a:lnTo>
                <a:lnTo>
                  <a:pt x="2" y="813"/>
                </a:lnTo>
                <a:lnTo>
                  <a:pt x="4" y="822"/>
                </a:lnTo>
                <a:lnTo>
                  <a:pt x="7" y="830"/>
                </a:lnTo>
                <a:lnTo>
                  <a:pt x="11" y="838"/>
                </a:lnTo>
                <a:lnTo>
                  <a:pt x="15" y="845"/>
                </a:lnTo>
                <a:lnTo>
                  <a:pt x="20" y="853"/>
                </a:lnTo>
                <a:lnTo>
                  <a:pt x="27" y="860"/>
                </a:lnTo>
                <a:lnTo>
                  <a:pt x="33" y="866"/>
                </a:lnTo>
                <a:lnTo>
                  <a:pt x="41" y="871"/>
                </a:lnTo>
                <a:lnTo>
                  <a:pt x="48" y="875"/>
                </a:lnTo>
                <a:lnTo>
                  <a:pt x="55" y="879"/>
                </a:lnTo>
                <a:lnTo>
                  <a:pt x="64" y="882"/>
                </a:lnTo>
                <a:lnTo>
                  <a:pt x="73" y="884"/>
                </a:lnTo>
                <a:lnTo>
                  <a:pt x="81" y="885"/>
                </a:lnTo>
                <a:lnTo>
                  <a:pt x="91" y="886"/>
                </a:lnTo>
                <a:lnTo>
                  <a:pt x="99" y="885"/>
                </a:lnTo>
                <a:lnTo>
                  <a:pt x="108" y="884"/>
                </a:lnTo>
                <a:lnTo>
                  <a:pt x="116" y="882"/>
                </a:lnTo>
                <a:lnTo>
                  <a:pt x="125" y="879"/>
                </a:lnTo>
                <a:lnTo>
                  <a:pt x="133" y="875"/>
                </a:lnTo>
                <a:lnTo>
                  <a:pt x="140" y="871"/>
                </a:lnTo>
                <a:lnTo>
                  <a:pt x="148" y="866"/>
                </a:lnTo>
                <a:lnTo>
                  <a:pt x="154" y="860"/>
                </a:lnTo>
                <a:lnTo>
                  <a:pt x="517" y="497"/>
                </a:lnTo>
                <a:lnTo>
                  <a:pt x="530" y="502"/>
                </a:lnTo>
                <a:lnTo>
                  <a:pt x="543" y="507"/>
                </a:lnTo>
                <a:lnTo>
                  <a:pt x="556" y="512"/>
                </a:lnTo>
                <a:lnTo>
                  <a:pt x="570" y="515"/>
                </a:lnTo>
                <a:lnTo>
                  <a:pt x="584" y="517"/>
                </a:lnTo>
                <a:lnTo>
                  <a:pt x="598" y="519"/>
                </a:lnTo>
                <a:lnTo>
                  <a:pt x="612" y="520"/>
                </a:lnTo>
                <a:lnTo>
                  <a:pt x="626" y="520"/>
                </a:lnTo>
                <a:lnTo>
                  <a:pt x="626" y="520"/>
                </a:lnTo>
                <a:lnTo>
                  <a:pt x="626" y="520"/>
                </a:lnTo>
                <a:lnTo>
                  <a:pt x="639" y="520"/>
                </a:lnTo>
                <a:lnTo>
                  <a:pt x="651" y="519"/>
                </a:lnTo>
                <a:lnTo>
                  <a:pt x="664" y="518"/>
                </a:lnTo>
                <a:lnTo>
                  <a:pt x="677" y="516"/>
                </a:lnTo>
                <a:lnTo>
                  <a:pt x="689" y="513"/>
                </a:lnTo>
                <a:lnTo>
                  <a:pt x="702" y="509"/>
                </a:lnTo>
                <a:lnTo>
                  <a:pt x="714" y="505"/>
                </a:lnTo>
                <a:lnTo>
                  <a:pt x="725" y="501"/>
                </a:lnTo>
                <a:lnTo>
                  <a:pt x="737" y="496"/>
                </a:lnTo>
                <a:lnTo>
                  <a:pt x="748" y="490"/>
                </a:lnTo>
                <a:lnTo>
                  <a:pt x="758" y="484"/>
                </a:lnTo>
                <a:lnTo>
                  <a:pt x="769" y="477"/>
                </a:lnTo>
                <a:lnTo>
                  <a:pt x="780" y="470"/>
                </a:lnTo>
                <a:lnTo>
                  <a:pt x="791" y="462"/>
                </a:lnTo>
                <a:lnTo>
                  <a:pt x="800" y="454"/>
                </a:lnTo>
                <a:lnTo>
                  <a:pt x="810" y="444"/>
                </a:lnTo>
                <a:lnTo>
                  <a:pt x="824" y="429"/>
                </a:lnTo>
                <a:lnTo>
                  <a:pt x="837" y="413"/>
                </a:lnTo>
                <a:lnTo>
                  <a:pt x="848" y="396"/>
                </a:lnTo>
                <a:lnTo>
                  <a:pt x="858" y="378"/>
                </a:lnTo>
                <a:lnTo>
                  <a:pt x="867" y="360"/>
                </a:lnTo>
                <a:lnTo>
                  <a:pt x="873" y="340"/>
                </a:lnTo>
                <a:lnTo>
                  <a:pt x="878" y="321"/>
                </a:lnTo>
                <a:lnTo>
                  <a:pt x="883" y="301"/>
                </a:lnTo>
                <a:lnTo>
                  <a:pt x="885" y="282"/>
                </a:lnTo>
                <a:lnTo>
                  <a:pt x="886" y="261"/>
                </a:lnTo>
                <a:lnTo>
                  <a:pt x="885" y="241"/>
                </a:lnTo>
                <a:lnTo>
                  <a:pt x="883" y="221"/>
                </a:lnTo>
                <a:lnTo>
                  <a:pt x="878" y="200"/>
                </a:lnTo>
                <a:lnTo>
                  <a:pt x="873" y="181"/>
                </a:lnTo>
                <a:lnTo>
                  <a:pt x="865" y="162"/>
                </a:lnTo>
                <a:lnTo>
                  <a:pt x="857" y="143"/>
                </a:lnTo>
                <a:close/>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es-ES" dirty="0"/>
          </a:p>
        </p:txBody>
      </p:sp>
      <p:grpSp>
        <p:nvGrpSpPr>
          <p:cNvPr id="58" name="Grupo 57" descr="Icono de dinero. ">
            <a:extLst>
              <a:ext uri="{FF2B5EF4-FFF2-40B4-BE49-F238E27FC236}">
                <a16:creationId xmlns:a16="http://schemas.microsoft.com/office/drawing/2014/main" id="{8FB81822-E09C-4A9F-BCD2-4BB20E38DA03}"/>
              </a:ext>
            </a:extLst>
          </p:cNvPr>
          <p:cNvGrpSpPr/>
          <p:nvPr/>
        </p:nvGrpSpPr>
        <p:grpSpPr>
          <a:xfrm>
            <a:off x="5905833" y="2296118"/>
            <a:ext cx="380334" cy="382447"/>
            <a:chOff x="3746500" y="1344613"/>
            <a:chExt cx="285750" cy="287338"/>
          </a:xfrm>
          <a:solidFill>
            <a:schemeClr val="bg1"/>
          </a:solidFill>
        </p:grpSpPr>
        <p:sp>
          <p:nvSpPr>
            <p:cNvPr id="59" name="Forma libre 497">
              <a:extLst>
                <a:ext uri="{FF2B5EF4-FFF2-40B4-BE49-F238E27FC236}">
                  <a16:creationId xmlns:a16="http://schemas.microsoft.com/office/drawing/2014/main" id="{4325703C-49C2-4EC8-BBAF-CE488FCB0CE1}"/>
                </a:ext>
              </a:extLst>
            </p:cNvPr>
            <p:cNvSpPr>
              <a:spLocks/>
            </p:cNvSpPr>
            <p:nvPr/>
          </p:nvSpPr>
          <p:spPr bwMode="auto">
            <a:xfrm>
              <a:off x="3746500" y="1344613"/>
              <a:ext cx="285750" cy="182563"/>
            </a:xfrm>
            <a:custGeom>
              <a:avLst/>
              <a:gdLst>
                <a:gd name="T0" fmla="*/ 0 w 903"/>
                <a:gd name="T1" fmla="*/ 0 h 573"/>
                <a:gd name="T2" fmla="*/ 0 w 903"/>
                <a:gd name="T3" fmla="*/ 467 h 573"/>
                <a:gd name="T4" fmla="*/ 1 w 903"/>
                <a:gd name="T5" fmla="*/ 459 h 573"/>
                <a:gd name="T6" fmla="*/ 2 w 903"/>
                <a:gd name="T7" fmla="*/ 453 h 573"/>
                <a:gd name="T8" fmla="*/ 5 w 903"/>
                <a:gd name="T9" fmla="*/ 446 h 573"/>
                <a:gd name="T10" fmla="*/ 8 w 903"/>
                <a:gd name="T11" fmla="*/ 440 h 573"/>
                <a:gd name="T12" fmla="*/ 12 w 903"/>
                <a:gd name="T13" fmla="*/ 434 h 573"/>
                <a:gd name="T14" fmla="*/ 18 w 903"/>
                <a:gd name="T15" fmla="*/ 428 h 573"/>
                <a:gd name="T16" fmla="*/ 23 w 903"/>
                <a:gd name="T17" fmla="*/ 423 h 573"/>
                <a:gd name="T18" fmla="*/ 30 w 903"/>
                <a:gd name="T19" fmla="*/ 419 h 573"/>
                <a:gd name="T20" fmla="*/ 30 w 903"/>
                <a:gd name="T21" fmla="*/ 30 h 573"/>
                <a:gd name="T22" fmla="*/ 873 w 903"/>
                <a:gd name="T23" fmla="*/ 30 h 573"/>
                <a:gd name="T24" fmla="*/ 873 w 903"/>
                <a:gd name="T25" fmla="*/ 543 h 573"/>
                <a:gd name="T26" fmla="*/ 481 w 903"/>
                <a:gd name="T27" fmla="*/ 543 h 573"/>
                <a:gd name="T28" fmla="*/ 481 w 903"/>
                <a:gd name="T29" fmla="*/ 573 h 573"/>
                <a:gd name="T30" fmla="*/ 903 w 903"/>
                <a:gd name="T31" fmla="*/ 573 h 573"/>
                <a:gd name="T32" fmla="*/ 903 w 903"/>
                <a:gd name="T33" fmla="*/ 0 h 573"/>
                <a:gd name="T34" fmla="*/ 0 w 903"/>
                <a:gd name="T35" fmla="*/ 0 h 5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903" h="573">
                  <a:moveTo>
                    <a:pt x="0" y="0"/>
                  </a:moveTo>
                  <a:lnTo>
                    <a:pt x="0" y="467"/>
                  </a:lnTo>
                  <a:lnTo>
                    <a:pt x="1" y="459"/>
                  </a:lnTo>
                  <a:lnTo>
                    <a:pt x="2" y="453"/>
                  </a:lnTo>
                  <a:lnTo>
                    <a:pt x="5" y="446"/>
                  </a:lnTo>
                  <a:lnTo>
                    <a:pt x="8" y="440"/>
                  </a:lnTo>
                  <a:lnTo>
                    <a:pt x="12" y="434"/>
                  </a:lnTo>
                  <a:lnTo>
                    <a:pt x="18" y="428"/>
                  </a:lnTo>
                  <a:lnTo>
                    <a:pt x="23" y="423"/>
                  </a:lnTo>
                  <a:lnTo>
                    <a:pt x="30" y="419"/>
                  </a:lnTo>
                  <a:lnTo>
                    <a:pt x="30" y="30"/>
                  </a:lnTo>
                  <a:lnTo>
                    <a:pt x="873" y="30"/>
                  </a:lnTo>
                  <a:lnTo>
                    <a:pt x="873" y="543"/>
                  </a:lnTo>
                  <a:lnTo>
                    <a:pt x="481" y="543"/>
                  </a:lnTo>
                  <a:lnTo>
                    <a:pt x="481" y="573"/>
                  </a:lnTo>
                  <a:lnTo>
                    <a:pt x="903" y="573"/>
                  </a:lnTo>
                  <a:lnTo>
                    <a:pt x="903"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60" name="Forma libre 498">
              <a:extLst>
                <a:ext uri="{FF2B5EF4-FFF2-40B4-BE49-F238E27FC236}">
                  <a16:creationId xmlns:a16="http://schemas.microsoft.com/office/drawing/2014/main" id="{A721923B-8DD3-47E1-B174-6D9950E778E9}"/>
                </a:ext>
              </a:extLst>
            </p:cNvPr>
            <p:cNvSpPr>
              <a:spLocks noEditPoints="1"/>
            </p:cNvSpPr>
            <p:nvPr/>
          </p:nvSpPr>
          <p:spPr bwMode="auto">
            <a:xfrm>
              <a:off x="3775075" y="1373188"/>
              <a:ext cx="228600" cy="125413"/>
            </a:xfrm>
            <a:custGeom>
              <a:avLst/>
              <a:gdLst>
                <a:gd name="T0" fmla="*/ 330 w 723"/>
                <a:gd name="T1" fmla="*/ 283 h 392"/>
                <a:gd name="T2" fmla="*/ 295 w 723"/>
                <a:gd name="T3" fmla="*/ 263 h 392"/>
                <a:gd name="T4" fmla="*/ 269 w 723"/>
                <a:gd name="T5" fmla="*/ 232 h 392"/>
                <a:gd name="T6" fmla="*/ 257 w 723"/>
                <a:gd name="T7" fmla="*/ 192 h 392"/>
                <a:gd name="T8" fmla="*/ 260 w 723"/>
                <a:gd name="T9" fmla="*/ 151 h 392"/>
                <a:gd name="T10" fmla="*/ 281 w 723"/>
                <a:gd name="T11" fmla="*/ 115 h 392"/>
                <a:gd name="T12" fmla="*/ 312 w 723"/>
                <a:gd name="T13" fmla="*/ 90 h 392"/>
                <a:gd name="T14" fmla="*/ 350 w 723"/>
                <a:gd name="T15" fmla="*/ 77 h 392"/>
                <a:gd name="T16" fmla="*/ 392 w 723"/>
                <a:gd name="T17" fmla="*/ 81 h 392"/>
                <a:gd name="T18" fmla="*/ 429 w 723"/>
                <a:gd name="T19" fmla="*/ 100 h 392"/>
                <a:gd name="T20" fmla="*/ 454 w 723"/>
                <a:gd name="T21" fmla="*/ 131 h 392"/>
                <a:gd name="T22" fmla="*/ 466 w 723"/>
                <a:gd name="T23" fmla="*/ 171 h 392"/>
                <a:gd name="T24" fmla="*/ 462 w 723"/>
                <a:gd name="T25" fmla="*/ 213 h 392"/>
                <a:gd name="T26" fmla="*/ 443 w 723"/>
                <a:gd name="T27" fmla="*/ 248 h 392"/>
                <a:gd name="T28" fmla="*/ 412 w 723"/>
                <a:gd name="T29" fmla="*/ 274 h 392"/>
                <a:gd name="T30" fmla="*/ 372 w 723"/>
                <a:gd name="T31" fmla="*/ 287 h 392"/>
                <a:gd name="T32" fmla="*/ 96 w 723"/>
                <a:gd name="T33" fmla="*/ 151 h 392"/>
                <a:gd name="T34" fmla="*/ 68 w 723"/>
                <a:gd name="T35" fmla="*/ 131 h 392"/>
                <a:gd name="T36" fmla="*/ 61 w 723"/>
                <a:gd name="T37" fmla="*/ 97 h 392"/>
                <a:gd name="T38" fmla="*/ 80 w 723"/>
                <a:gd name="T39" fmla="*/ 69 h 392"/>
                <a:gd name="T40" fmla="*/ 114 w 723"/>
                <a:gd name="T41" fmla="*/ 63 h 392"/>
                <a:gd name="T42" fmla="*/ 143 w 723"/>
                <a:gd name="T43" fmla="*/ 81 h 392"/>
                <a:gd name="T44" fmla="*/ 150 w 723"/>
                <a:gd name="T45" fmla="*/ 115 h 392"/>
                <a:gd name="T46" fmla="*/ 131 w 723"/>
                <a:gd name="T47" fmla="*/ 144 h 392"/>
                <a:gd name="T48" fmla="*/ 106 w 723"/>
                <a:gd name="T49" fmla="*/ 152 h 392"/>
                <a:gd name="T50" fmla="*/ 642 w 723"/>
                <a:gd name="T51" fmla="*/ 249 h 392"/>
                <a:gd name="T52" fmla="*/ 661 w 723"/>
                <a:gd name="T53" fmla="*/ 278 h 392"/>
                <a:gd name="T54" fmla="*/ 655 w 723"/>
                <a:gd name="T55" fmla="*/ 313 h 392"/>
                <a:gd name="T56" fmla="*/ 626 w 723"/>
                <a:gd name="T57" fmla="*/ 331 h 392"/>
                <a:gd name="T58" fmla="*/ 592 w 723"/>
                <a:gd name="T59" fmla="*/ 324 h 392"/>
                <a:gd name="T60" fmla="*/ 573 w 723"/>
                <a:gd name="T61" fmla="*/ 297 h 392"/>
                <a:gd name="T62" fmla="*/ 580 w 723"/>
                <a:gd name="T63" fmla="*/ 262 h 392"/>
                <a:gd name="T64" fmla="*/ 608 w 723"/>
                <a:gd name="T65" fmla="*/ 243 h 392"/>
                <a:gd name="T66" fmla="*/ 669 w 723"/>
                <a:gd name="T67" fmla="*/ 392 h 392"/>
                <a:gd name="T68" fmla="*/ 691 w 723"/>
                <a:gd name="T69" fmla="*/ 386 h 392"/>
                <a:gd name="T70" fmla="*/ 709 w 723"/>
                <a:gd name="T71" fmla="*/ 371 h 392"/>
                <a:gd name="T72" fmla="*/ 720 w 723"/>
                <a:gd name="T73" fmla="*/ 350 h 392"/>
                <a:gd name="T74" fmla="*/ 723 w 723"/>
                <a:gd name="T75" fmla="*/ 62 h 392"/>
                <a:gd name="T76" fmla="*/ 718 w 723"/>
                <a:gd name="T77" fmla="*/ 38 h 392"/>
                <a:gd name="T78" fmla="*/ 705 w 723"/>
                <a:gd name="T79" fmla="*/ 19 h 392"/>
                <a:gd name="T80" fmla="*/ 686 w 723"/>
                <a:gd name="T81" fmla="*/ 6 h 392"/>
                <a:gd name="T82" fmla="*/ 663 w 723"/>
                <a:gd name="T83" fmla="*/ 2 h 392"/>
                <a:gd name="T84" fmla="*/ 43 w 723"/>
                <a:gd name="T85" fmla="*/ 4 h 392"/>
                <a:gd name="T86" fmla="*/ 22 w 723"/>
                <a:gd name="T87" fmla="*/ 14 h 392"/>
                <a:gd name="T88" fmla="*/ 7 w 723"/>
                <a:gd name="T89" fmla="*/ 33 h 392"/>
                <a:gd name="T90" fmla="*/ 1 w 723"/>
                <a:gd name="T91" fmla="*/ 55 h 392"/>
                <a:gd name="T92" fmla="*/ 46 w 723"/>
                <a:gd name="T93" fmla="*/ 294 h 392"/>
                <a:gd name="T94" fmla="*/ 151 w 723"/>
                <a:gd name="T95" fmla="*/ 287 h 392"/>
                <a:gd name="T96" fmla="*/ 244 w 723"/>
                <a:gd name="T97" fmla="*/ 293 h 392"/>
                <a:gd name="T98" fmla="*/ 326 w 723"/>
                <a:gd name="T99" fmla="*/ 312 h 392"/>
                <a:gd name="T100" fmla="*/ 373 w 723"/>
                <a:gd name="T101" fmla="*/ 337 h 392"/>
                <a:gd name="T102" fmla="*/ 389 w 723"/>
                <a:gd name="T103" fmla="*/ 362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723" h="392">
                  <a:moveTo>
                    <a:pt x="361" y="287"/>
                  </a:moveTo>
                  <a:lnTo>
                    <a:pt x="350" y="287"/>
                  </a:lnTo>
                  <a:lnTo>
                    <a:pt x="341" y="285"/>
                  </a:lnTo>
                  <a:lnTo>
                    <a:pt x="330" y="283"/>
                  </a:lnTo>
                  <a:lnTo>
                    <a:pt x="320" y="278"/>
                  </a:lnTo>
                  <a:lnTo>
                    <a:pt x="312" y="274"/>
                  </a:lnTo>
                  <a:lnTo>
                    <a:pt x="302" y="269"/>
                  </a:lnTo>
                  <a:lnTo>
                    <a:pt x="295" y="263"/>
                  </a:lnTo>
                  <a:lnTo>
                    <a:pt x="287" y="256"/>
                  </a:lnTo>
                  <a:lnTo>
                    <a:pt x="281" y="248"/>
                  </a:lnTo>
                  <a:lnTo>
                    <a:pt x="274" y="241"/>
                  </a:lnTo>
                  <a:lnTo>
                    <a:pt x="269" y="232"/>
                  </a:lnTo>
                  <a:lnTo>
                    <a:pt x="265" y="223"/>
                  </a:lnTo>
                  <a:lnTo>
                    <a:pt x="260" y="213"/>
                  </a:lnTo>
                  <a:lnTo>
                    <a:pt x="258" y="203"/>
                  </a:lnTo>
                  <a:lnTo>
                    <a:pt x="257" y="192"/>
                  </a:lnTo>
                  <a:lnTo>
                    <a:pt x="256" y="182"/>
                  </a:lnTo>
                  <a:lnTo>
                    <a:pt x="257" y="171"/>
                  </a:lnTo>
                  <a:lnTo>
                    <a:pt x="258" y="160"/>
                  </a:lnTo>
                  <a:lnTo>
                    <a:pt x="260" y="151"/>
                  </a:lnTo>
                  <a:lnTo>
                    <a:pt x="265" y="141"/>
                  </a:lnTo>
                  <a:lnTo>
                    <a:pt x="269" y="131"/>
                  </a:lnTo>
                  <a:lnTo>
                    <a:pt x="274" y="123"/>
                  </a:lnTo>
                  <a:lnTo>
                    <a:pt x="281" y="115"/>
                  </a:lnTo>
                  <a:lnTo>
                    <a:pt x="287" y="108"/>
                  </a:lnTo>
                  <a:lnTo>
                    <a:pt x="295" y="100"/>
                  </a:lnTo>
                  <a:lnTo>
                    <a:pt x="302" y="95"/>
                  </a:lnTo>
                  <a:lnTo>
                    <a:pt x="312" y="90"/>
                  </a:lnTo>
                  <a:lnTo>
                    <a:pt x="320" y="84"/>
                  </a:lnTo>
                  <a:lnTo>
                    <a:pt x="330" y="81"/>
                  </a:lnTo>
                  <a:lnTo>
                    <a:pt x="341" y="79"/>
                  </a:lnTo>
                  <a:lnTo>
                    <a:pt x="350" y="77"/>
                  </a:lnTo>
                  <a:lnTo>
                    <a:pt x="361" y="77"/>
                  </a:lnTo>
                  <a:lnTo>
                    <a:pt x="372" y="77"/>
                  </a:lnTo>
                  <a:lnTo>
                    <a:pt x="383" y="79"/>
                  </a:lnTo>
                  <a:lnTo>
                    <a:pt x="392" y="81"/>
                  </a:lnTo>
                  <a:lnTo>
                    <a:pt x="403" y="84"/>
                  </a:lnTo>
                  <a:lnTo>
                    <a:pt x="412" y="90"/>
                  </a:lnTo>
                  <a:lnTo>
                    <a:pt x="420" y="95"/>
                  </a:lnTo>
                  <a:lnTo>
                    <a:pt x="429" y="100"/>
                  </a:lnTo>
                  <a:lnTo>
                    <a:pt x="436" y="108"/>
                  </a:lnTo>
                  <a:lnTo>
                    <a:pt x="443" y="115"/>
                  </a:lnTo>
                  <a:lnTo>
                    <a:pt x="449" y="123"/>
                  </a:lnTo>
                  <a:lnTo>
                    <a:pt x="454" y="131"/>
                  </a:lnTo>
                  <a:lnTo>
                    <a:pt x="459" y="141"/>
                  </a:lnTo>
                  <a:lnTo>
                    <a:pt x="462" y="151"/>
                  </a:lnTo>
                  <a:lnTo>
                    <a:pt x="465" y="160"/>
                  </a:lnTo>
                  <a:lnTo>
                    <a:pt x="466" y="171"/>
                  </a:lnTo>
                  <a:lnTo>
                    <a:pt x="467" y="182"/>
                  </a:lnTo>
                  <a:lnTo>
                    <a:pt x="466" y="192"/>
                  </a:lnTo>
                  <a:lnTo>
                    <a:pt x="465" y="203"/>
                  </a:lnTo>
                  <a:lnTo>
                    <a:pt x="462" y="213"/>
                  </a:lnTo>
                  <a:lnTo>
                    <a:pt x="459" y="223"/>
                  </a:lnTo>
                  <a:lnTo>
                    <a:pt x="454" y="232"/>
                  </a:lnTo>
                  <a:lnTo>
                    <a:pt x="449" y="241"/>
                  </a:lnTo>
                  <a:lnTo>
                    <a:pt x="443" y="248"/>
                  </a:lnTo>
                  <a:lnTo>
                    <a:pt x="436" y="256"/>
                  </a:lnTo>
                  <a:lnTo>
                    <a:pt x="429" y="263"/>
                  </a:lnTo>
                  <a:lnTo>
                    <a:pt x="420" y="269"/>
                  </a:lnTo>
                  <a:lnTo>
                    <a:pt x="412" y="274"/>
                  </a:lnTo>
                  <a:lnTo>
                    <a:pt x="403" y="278"/>
                  </a:lnTo>
                  <a:lnTo>
                    <a:pt x="392" y="283"/>
                  </a:lnTo>
                  <a:lnTo>
                    <a:pt x="383" y="285"/>
                  </a:lnTo>
                  <a:lnTo>
                    <a:pt x="372" y="287"/>
                  </a:lnTo>
                  <a:lnTo>
                    <a:pt x="361" y="287"/>
                  </a:lnTo>
                  <a:lnTo>
                    <a:pt x="361" y="287"/>
                  </a:lnTo>
                  <a:close/>
                  <a:moveTo>
                    <a:pt x="106" y="152"/>
                  </a:moveTo>
                  <a:lnTo>
                    <a:pt x="96" y="151"/>
                  </a:lnTo>
                  <a:lnTo>
                    <a:pt x="88" y="149"/>
                  </a:lnTo>
                  <a:lnTo>
                    <a:pt x="80" y="144"/>
                  </a:lnTo>
                  <a:lnTo>
                    <a:pt x="74" y="139"/>
                  </a:lnTo>
                  <a:lnTo>
                    <a:pt x="68" y="131"/>
                  </a:lnTo>
                  <a:lnTo>
                    <a:pt x="64" y="124"/>
                  </a:lnTo>
                  <a:lnTo>
                    <a:pt x="61" y="115"/>
                  </a:lnTo>
                  <a:lnTo>
                    <a:pt x="61" y="107"/>
                  </a:lnTo>
                  <a:lnTo>
                    <a:pt x="61" y="97"/>
                  </a:lnTo>
                  <a:lnTo>
                    <a:pt x="64" y="88"/>
                  </a:lnTo>
                  <a:lnTo>
                    <a:pt x="68" y="81"/>
                  </a:lnTo>
                  <a:lnTo>
                    <a:pt x="74" y="74"/>
                  </a:lnTo>
                  <a:lnTo>
                    <a:pt x="80" y="69"/>
                  </a:lnTo>
                  <a:lnTo>
                    <a:pt x="88" y="65"/>
                  </a:lnTo>
                  <a:lnTo>
                    <a:pt x="96" y="63"/>
                  </a:lnTo>
                  <a:lnTo>
                    <a:pt x="106" y="62"/>
                  </a:lnTo>
                  <a:lnTo>
                    <a:pt x="114" y="63"/>
                  </a:lnTo>
                  <a:lnTo>
                    <a:pt x="123" y="65"/>
                  </a:lnTo>
                  <a:lnTo>
                    <a:pt x="131" y="69"/>
                  </a:lnTo>
                  <a:lnTo>
                    <a:pt x="137" y="74"/>
                  </a:lnTo>
                  <a:lnTo>
                    <a:pt x="143" y="81"/>
                  </a:lnTo>
                  <a:lnTo>
                    <a:pt x="147" y="88"/>
                  </a:lnTo>
                  <a:lnTo>
                    <a:pt x="150" y="97"/>
                  </a:lnTo>
                  <a:lnTo>
                    <a:pt x="151" y="107"/>
                  </a:lnTo>
                  <a:lnTo>
                    <a:pt x="150" y="115"/>
                  </a:lnTo>
                  <a:lnTo>
                    <a:pt x="148" y="124"/>
                  </a:lnTo>
                  <a:lnTo>
                    <a:pt x="143" y="131"/>
                  </a:lnTo>
                  <a:lnTo>
                    <a:pt x="137" y="139"/>
                  </a:lnTo>
                  <a:lnTo>
                    <a:pt x="131" y="144"/>
                  </a:lnTo>
                  <a:lnTo>
                    <a:pt x="123" y="149"/>
                  </a:lnTo>
                  <a:lnTo>
                    <a:pt x="114" y="151"/>
                  </a:lnTo>
                  <a:lnTo>
                    <a:pt x="106" y="152"/>
                  </a:lnTo>
                  <a:lnTo>
                    <a:pt x="106" y="152"/>
                  </a:lnTo>
                  <a:close/>
                  <a:moveTo>
                    <a:pt x="617" y="242"/>
                  </a:moveTo>
                  <a:lnTo>
                    <a:pt x="626" y="243"/>
                  </a:lnTo>
                  <a:lnTo>
                    <a:pt x="635" y="245"/>
                  </a:lnTo>
                  <a:lnTo>
                    <a:pt x="642" y="249"/>
                  </a:lnTo>
                  <a:lnTo>
                    <a:pt x="650" y="255"/>
                  </a:lnTo>
                  <a:lnTo>
                    <a:pt x="655" y="262"/>
                  </a:lnTo>
                  <a:lnTo>
                    <a:pt x="659" y="270"/>
                  </a:lnTo>
                  <a:lnTo>
                    <a:pt x="661" y="278"/>
                  </a:lnTo>
                  <a:lnTo>
                    <a:pt x="663" y="287"/>
                  </a:lnTo>
                  <a:lnTo>
                    <a:pt x="661" y="297"/>
                  </a:lnTo>
                  <a:lnTo>
                    <a:pt x="659" y="305"/>
                  </a:lnTo>
                  <a:lnTo>
                    <a:pt x="655" y="313"/>
                  </a:lnTo>
                  <a:lnTo>
                    <a:pt x="650" y="319"/>
                  </a:lnTo>
                  <a:lnTo>
                    <a:pt x="642" y="324"/>
                  </a:lnTo>
                  <a:lnTo>
                    <a:pt x="635" y="329"/>
                  </a:lnTo>
                  <a:lnTo>
                    <a:pt x="626" y="331"/>
                  </a:lnTo>
                  <a:lnTo>
                    <a:pt x="617" y="332"/>
                  </a:lnTo>
                  <a:lnTo>
                    <a:pt x="608" y="331"/>
                  </a:lnTo>
                  <a:lnTo>
                    <a:pt x="600" y="329"/>
                  </a:lnTo>
                  <a:lnTo>
                    <a:pt x="592" y="324"/>
                  </a:lnTo>
                  <a:lnTo>
                    <a:pt x="585" y="319"/>
                  </a:lnTo>
                  <a:lnTo>
                    <a:pt x="580" y="313"/>
                  </a:lnTo>
                  <a:lnTo>
                    <a:pt x="576" y="305"/>
                  </a:lnTo>
                  <a:lnTo>
                    <a:pt x="573" y="297"/>
                  </a:lnTo>
                  <a:lnTo>
                    <a:pt x="572" y="287"/>
                  </a:lnTo>
                  <a:lnTo>
                    <a:pt x="573" y="278"/>
                  </a:lnTo>
                  <a:lnTo>
                    <a:pt x="576" y="270"/>
                  </a:lnTo>
                  <a:lnTo>
                    <a:pt x="580" y="262"/>
                  </a:lnTo>
                  <a:lnTo>
                    <a:pt x="585" y="255"/>
                  </a:lnTo>
                  <a:lnTo>
                    <a:pt x="592" y="249"/>
                  </a:lnTo>
                  <a:lnTo>
                    <a:pt x="600" y="245"/>
                  </a:lnTo>
                  <a:lnTo>
                    <a:pt x="608" y="243"/>
                  </a:lnTo>
                  <a:lnTo>
                    <a:pt x="617" y="242"/>
                  </a:lnTo>
                  <a:close/>
                  <a:moveTo>
                    <a:pt x="391" y="392"/>
                  </a:moveTo>
                  <a:lnTo>
                    <a:pt x="663" y="392"/>
                  </a:lnTo>
                  <a:lnTo>
                    <a:pt x="669" y="392"/>
                  </a:lnTo>
                  <a:lnTo>
                    <a:pt x="674" y="391"/>
                  </a:lnTo>
                  <a:lnTo>
                    <a:pt x="681" y="390"/>
                  </a:lnTo>
                  <a:lnTo>
                    <a:pt x="686" y="388"/>
                  </a:lnTo>
                  <a:lnTo>
                    <a:pt x="691" y="386"/>
                  </a:lnTo>
                  <a:lnTo>
                    <a:pt x="697" y="382"/>
                  </a:lnTo>
                  <a:lnTo>
                    <a:pt x="701" y="379"/>
                  </a:lnTo>
                  <a:lnTo>
                    <a:pt x="705" y="375"/>
                  </a:lnTo>
                  <a:lnTo>
                    <a:pt x="709" y="371"/>
                  </a:lnTo>
                  <a:lnTo>
                    <a:pt x="713" y="366"/>
                  </a:lnTo>
                  <a:lnTo>
                    <a:pt x="715" y="361"/>
                  </a:lnTo>
                  <a:lnTo>
                    <a:pt x="718" y="356"/>
                  </a:lnTo>
                  <a:lnTo>
                    <a:pt x="720" y="350"/>
                  </a:lnTo>
                  <a:lnTo>
                    <a:pt x="721" y="345"/>
                  </a:lnTo>
                  <a:lnTo>
                    <a:pt x="723" y="338"/>
                  </a:lnTo>
                  <a:lnTo>
                    <a:pt x="723" y="332"/>
                  </a:lnTo>
                  <a:lnTo>
                    <a:pt x="723" y="62"/>
                  </a:lnTo>
                  <a:lnTo>
                    <a:pt x="723" y="55"/>
                  </a:lnTo>
                  <a:lnTo>
                    <a:pt x="721" y="49"/>
                  </a:lnTo>
                  <a:lnTo>
                    <a:pt x="720" y="43"/>
                  </a:lnTo>
                  <a:lnTo>
                    <a:pt x="718" y="38"/>
                  </a:lnTo>
                  <a:lnTo>
                    <a:pt x="715" y="33"/>
                  </a:lnTo>
                  <a:lnTo>
                    <a:pt x="713" y="27"/>
                  </a:lnTo>
                  <a:lnTo>
                    <a:pt x="709" y="23"/>
                  </a:lnTo>
                  <a:lnTo>
                    <a:pt x="705" y="19"/>
                  </a:lnTo>
                  <a:lnTo>
                    <a:pt x="701" y="14"/>
                  </a:lnTo>
                  <a:lnTo>
                    <a:pt x="697" y="11"/>
                  </a:lnTo>
                  <a:lnTo>
                    <a:pt x="691" y="8"/>
                  </a:lnTo>
                  <a:lnTo>
                    <a:pt x="686" y="6"/>
                  </a:lnTo>
                  <a:lnTo>
                    <a:pt x="681" y="4"/>
                  </a:lnTo>
                  <a:lnTo>
                    <a:pt x="674" y="3"/>
                  </a:lnTo>
                  <a:lnTo>
                    <a:pt x="669" y="2"/>
                  </a:lnTo>
                  <a:lnTo>
                    <a:pt x="663" y="2"/>
                  </a:lnTo>
                  <a:lnTo>
                    <a:pt x="61" y="0"/>
                  </a:lnTo>
                  <a:lnTo>
                    <a:pt x="54" y="2"/>
                  </a:lnTo>
                  <a:lnTo>
                    <a:pt x="48" y="3"/>
                  </a:lnTo>
                  <a:lnTo>
                    <a:pt x="43" y="4"/>
                  </a:lnTo>
                  <a:lnTo>
                    <a:pt x="37" y="6"/>
                  </a:lnTo>
                  <a:lnTo>
                    <a:pt x="32" y="8"/>
                  </a:lnTo>
                  <a:lnTo>
                    <a:pt x="27" y="11"/>
                  </a:lnTo>
                  <a:lnTo>
                    <a:pt x="22" y="14"/>
                  </a:lnTo>
                  <a:lnTo>
                    <a:pt x="18" y="19"/>
                  </a:lnTo>
                  <a:lnTo>
                    <a:pt x="14" y="23"/>
                  </a:lnTo>
                  <a:lnTo>
                    <a:pt x="10" y="27"/>
                  </a:lnTo>
                  <a:lnTo>
                    <a:pt x="7" y="33"/>
                  </a:lnTo>
                  <a:lnTo>
                    <a:pt x="5" y="38"/>
                  </a:lnTo>
                  <a:lnTo>
                    <a:pt x="3" y="43"/>
                  </a:lnTo>
                  <a:lnTo>
                    <a:pt x="2" y="49"/>
                  </a:lnTo>
                  <a:lnTo>
                    <a:pt x="1" y="55"/>
                  </a:lnTo>
                  <a:lnTo>
                    <a:pt x="0" y="62"/>
                  </a:lnTo>
                  <a:lnTo>
                    <a:pt x="0" y="304"/>
                  </a:lnTo>
                  <a:lnTo>
                    <a:pt x="22" y="299"/>
                  </a:lnTo>
                  <a:lnTo>
                    <a:pt x="46" y="294"/>
                  </a:lnTo>
                  <a:lnTo>
                    <a:pt x="68" y="291"/>
                  </a:lnTo>
                  <a:lnTo>
                    <a:pt x="90" y="290"/>
                  </a:lnTo>
                  <a:lnTo>
                    <a:pt x="126" y="288"/>
                  </a:lnTo>
                  <a:lnTo>
                    <a:pt x="151" y="287"/>
                  </a:lnTo>
                  <a:lnTo>
                    <a:pt x="172" y="288"/>
                  </a:lnTo>
                  <a:lnTo>
                    <a:pt x="206" y="289"/>
                  </a:lnTo>
                  <a:lnTo>
                    <a:pt x="225" y="291"/>
                  </a:lnTo>
                  <a:lnTo>
                    <a:pt x="244" y="293"/>
                  </a:lnTo>
                  <a:lnTo>
                    <a:pt x="266" y="297"/>
                  </a:lnTo>
                  <a:lnTo>
                    <a:pt x="286" y="300"/>
                  </a:lnTo>
                  <a:lnTo>
                    <a:pt x="306" y="305"/>
                  </a:lnTo>
                  <a:lnTo>
                    <a:pt x="326" y="312"/>
                  </a:lnTo>
                  <a:lnTo>
                    <a:pt x="344" y="318"/>
                  </a:lnTo>
                  <a:lnTo>
                    <a:pt x="360" y="327"/>
                  </a:lnTo>
                  <a:lnTo>
                    <a:pt x="366" y="332"/>
                  </a:lnTo>
                  <a:lnTo>
                    <a:pt x="373" y="337"/>
                  </a:lnTo>
                  <a:lnTo>
                    <a:pt x="378" y="343"/>
                  </a:lnTo>
                  <a:lnTo>
                    <a:pt x="383" y="349"/>
                  </a:lnTo>
                  <a:lnTo>
                    <a:pt x="387" y="356"/>
                  </a:lnTo>
                  <a:lnTo>
                    <a:pt x="389" y="362"/>
                  </a:lnTo>
                  <a:lnTo>
                    <a:pt x="391" y="369"/>
                  </a:lnTo>
                  <a:lnTo>
                    <a:pt x="391" y="377"/>
                  </a:lnTo>
                  <a:lnTo>
                    <a:pt x="391" y="39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61" name="Forma libre 499">
              <a:extLst>
                <a:ext uri="{FF2B5EF4-FFF2-40B4-BE49-F238E27FC236}">
                  <a16:creationId xmlns:a16="http://schemas.microsoft.com/office/drawing/2014/main" id="{A8E6691B-D48E-4F27-BFB8-39275098B1B8}"/>
                </a:ext>
              </a:extLst>
            </p:cNvPr>
            <p:cNvSpPr>
              <a:spLocks/>
            </p:cNvSpPr>
            <p:nvPr/>
          </p:nvSpPr>
          <p:spPr bwMode="auto">
            <a:xfrm>
              <a:off x="3756025" y="1598613"/>
              <a:ext cx="133350" cy="33338"/>
            </a:xfrm>
            <a:custGeom>
              <a:avLst/>
              <a:gdLst>
                <a:gd name="T0" fmla="*/ 0 w 421"/>
                <a:gd name="T1" fmla="*/ 44 h 104"/>
                <a:gd name="T2" fmla="*/ 2 w 421"/>
                <a:gd name="T3" fmla="*/ 52 h 104"/>
                <a:gd name="T4" fmla="*/ 5 w 421"/>
                <a:gd name="T5" fmla="*/ 56 h 104"/>
                <a:gd name="T6" fmla="*/ 6 w 421"/>
                <a:gd name="T7" fmla="*/ 59 h 104"/>
                <a:gd name="T8" fmla="*/ 11 w 421"/>
                <a:gd name="T9" fmla="*/ 65 h 104"/>
                <a:gd name="T10" fmla="*/ 13 w 421"/>
                <a:gd name="T11" fmla="*/ 65 h 104"/>
                <a:gd name="T12" fmla="*/ 31 w 421"/>
                <a:gd name="T13" fmla="*/ 76 h 104"/>
                <a:gd name="T14" fmla="*/ 32 w 421"/>
                <a:gd name="T15" fmla="*/ 77 h 104"/>
                <a:gd name="T16" fmla="*/ 41 w 421"/>
                <a:gd name="T17" fmla="*/ 80 h 104"/>
                <a:gd name="T18" fmla="*/ 45 w 421"/>
                <a:gd name="T19" fmla="*/ 81 h 104"/>
                <a:gd name="T20" fmla="*/ 53 w 421"/>
                <a:gd name="T21" fmla="*/ 84 h 104"/>
                <a:gd name="T22" fmla="*/ 61 w 421"/>
                <a:gd name="T23" fmla="*/ 86 h 104"/>
                <a:gd name="T24" fmla="*/ 66 w 421"/>
                <a:gd name="T25" fmla="*/ 87 h 104"/>
                <a:gd name="T26" fmla="*/ 98 w 421"/>
                <a:gd name="T27" fmla="*/ 95 h 104"/>
                <a:gd name="T28" fmla="*/ 133 w 421"/>
                <a:gd name="T29" fmla="*/ 99 h 104"/>
                <a:gd name="T30" fmla="*/ 197 w 421"/>
                <a:gd name="T31" fmla="*/ 104 h 104"/>
                <a:gd name="T32" fmla="*/ 211 w 421"/>
                <a:gd name="T33" fmla="*/ 104 h 104"/>
                <a:gd name="T34" fmla="*/ 225 w 421"/>
                <a:gd name="T35" fmla="*/ 104 h 104"/>
                <a:gd name="T36" fmla="*/ 289 w 421"/>
                <a:gd name="T37" fmla="*/ 99 h 104"/>
                <a:gd name="T38" fmla="*/ 322 w 421"/>
                <a:gd name="T39" fmla="*/ 95 h 104"/>
                <a:gd name="T40" fmla="*/ 356 w 421"/>
                <a:gd name="T41" fmla="*/ 87 h 104"/>
                <a:gd name="T42" fmla="*/ 360 w 421"/>
                <a:gd name="T43" fmla="*/ 86 h 104"/>
                <a:gd name="T44" fmla="*/ 368 w 421"/>
                <a:gd name="T45" fmla="*/ 84 h 104"/>
                <a:gd name="T46" fmla="*/ 376 w 421"/>
                <a:gd name="T47" fmla="*/ 81 h 104"/>
                <a:gd name="T48" fmla="*/ 379 w 421"/>
                <a:gd name="T49" fmla="*/ 80 h 104"/>
                <a:gd name="T50" fmla="*/ 390 w 421"/>
                <a:gd name="T51" fmla="*/ 77 h 104"/>
                <a:gd name="T52" fmla="*/ 391 w 421"/>
                <a:gd name="T53" fmla="*/ 76 h 104"/>
                <a:gd name="T54" fmla="*/ 409 w 421"/>
                <a:gd name="T55" fmla="*/ 65 h 104"/>
                <a:gd name="T56" fmla="*/ 409 w 421"/>
                <a:gd name="T57" fmla="*/ 65 h 104"/>
                <a:gd name="T58" fmla="*/ 416 w 421"/>
                <a:gd name="T59" fmla="*/ 59 h 104"/>
                <a:gd name="T60" fmla="*/ 417 w 421"/>
                <a:gd name="T61" fmla="*/ 56 h 104"/>
                <a:gd name="T62" fmla="*/ 420 w 421"/>
                <a:gd name="T63" fmla="*/ 52 h 104"/>
                <a:gd name="T64" fmla="*/ 421 w 421"/>
                <a:gd name="T65" fmla="*/ 44 h 104"/>
                <a:gd name="T66" fmla="*/ 410 w 421"/>
                <a:gd name="T67" fmla="*/ 4 h 104"/>
                <a:gd name="T68" fmla="*/ 386 w 421"/>
                <a:gd name="T69" fmla="*/ 10 h 104"/>
                <a:gd name="T70" fmla="*/ 344 w 421"/>
                <a:gd name="T71" fmla="*/ 19 h 104"/>
                <a:gd name="T72" fmla="*/ 284 w 421"/>
                <a:gd name="T73" fmla="*/ 25 h 104"/>
                <a:gd name="T74" fmla="*/ 231 w 421"/>
                <a:gd name="T75" fmla="*/ 28 h 104"/>
                <a:gd name="T76" fmla="*/ 191 w 421"/>
                <a:gd name="T77" fmla="*/ 28 h 104"/>
                <a:gd name="T78" fmla="*/ 138 w 421"/>
                <a:gd name="T79" fmla="*/ 25 h 104"/>
                <a:gd name="T80" fmla="*/ 78 w 421"/>
                <a:gd name="T81" fmla="*/ 19 h 104"/>
                <a:gd name="T82" fmla="*/ 35 w 421"/>
                <a:gd name="T83" fmla="*/ 10 h 104"/>
                <a:gd name="T84" fmla="*/ 10 w 421"/>
                <a:gd name="T85" fmla="*/ 4 h 1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421" h="104">
                  <a:moveTo>
                    <a:pt x="0" y="0"/>
                  </a:moveTo>
                  <a:lnTo>
                    <a:pt x="0" y="44"/>
                  </a:lnTo>
                  <a:lnTo>
                    <a:pt x="1" y="48"/>
                  </a:lnTo>
                  <a:lnTo>
                    <a:pt x="2" y="52"/>
                  </a:lnTo>
                  <a:lnTo>
                    <a:pt x="3" y="54"/>
                  </a:lnTo>
                  <a:lnTo>
                    <a:pt x="5" y="56"/>
                  </a:lnTo>
                  <a:lnTo>
                    <a:pt x="5" y="57"/>
                  </a:lnTo>
                  <a:lnTo>
                    <a:pt x="6" y="59"/>
                  </a:lnTo>
                  <a:lnTo>
                    <a:pt x="8" y="62"/>
                  </a:lnTo>
                  <a:lnTo>
                    <a:pt x="11" y="65"/>
                  </a:lnTo>
                  <a:lnTo>
                    <a:pt x="11" y="65"/>
                  </a:lnTo>
                  <a:lnTo>
                    <a:pt x="13" y="65"/>
                  </a:lnTo>
                  <a:lnTo>
                    <a:pt x="20" y="70"/>
                  </a:lnTo>
                  <a:lnTo>
                    <a:pt x="31" y="76"/>
                  </a:lnTo>
                  <a:lnTo>
                    <a:pt x="31" y="76"/>
                  </a:lnTo>
                  <a:lnTo>
                    <a:pt x="32" y="77"/>
                  </a:lnTo>
                  <a:lnTo>
                    <a:pt x="36" y="79"/>
                  </a:lnTo>
                  <a:lnTo>
                    <a:pt x="41" y="80"/>
                  </a:lnTo>
                  <a:lnTo>
                    <a:pt x="44" y="81"/>
                  </a:lnTo>
                  <a:lnTo>
                    <a:pt x="45" y="81"/>
                  </a:lnTo>
                  <a:lnTo>
                    <a:pt x="49" y="83"/>
                  </a:lnTo>
                  <a:lnTo>
                    <a:pt x="53" y="84"/>
                  </a:lnTo>
                  <a:lnTo>
                    <a:pt x="58" y="85"/>
                  </a:lnTo>
                  <a:lnTo>
                    <a:pt x="61" y="86"/>
                  </a:lnTo>
                  <a:lnTo>
                    <a:pt x="64" y="87"/>
                  </a:lnTo>
                  <a:lnTo>
                    <a:pt x="66" y="87"/>
                  </a:lnTo>
                  <a:lnTo>
                    <a:pt x="82" y="92"/>
                  </a:lnTo>
                  <a:lnTo>
                    <a:pt x="98" y="95"/>
                  </a:lnTo>
                  <a:lnTo>
                    <a:pt x="115" y="97"/>
                  </a:lnTo>
                  <a:lnTo>
                    <a:pt x="133" y="99"/>
                  </a:lnTo>
                  <a:lnTo>
                    <a:pt x="166" y="102"/>
                  </a:lnTo>
                  <a:lnTo>
                    <a:pt x="197" y="104"/>
                  </a:lnTo>
                  <a:lnTo>
                    <a:pt x="203" y="104"/>
                  </a:lnTo>
                  <a:lnTo>
                    <a:pt x="211" y="104"/>
                  </a:lnTo>
                  <a:lnTo>
                    <a:pt x="217" y="104"/>
                  </a:lnTo>
                  <a:lnTo>
                    <a:pt x="225" y="104"/>
                  </a:lnTo>
                  <a:lnTo>
                    <a:pt x="255" y="102"/>
                  </a:lnTo>
                  <a:lnTo>
                    <a:pt x="289" y="99"/>
                  </a:lnTo>
                  <a:lnTo>
                    <a:pt x="306" y="97"/>
                  </a:lnTo>
                  <a:lnTo>
                    <a:pt x="322" y="95"/>
                  </a:lnTo>
                  <a:lnTo>
                    <a:pt x="340" y="92"/>
                  </a:lnTo>
                  <a:lnTo>
                    <a:pt x="356" y="87"/>
                  </a:lnTo>
                  <a:lnTo>
                    <a:pt x="358" y="87"/>
                  </a:lnTo>
                  <a:lnTo>
                    <a:pt x="360" y="86"/>
                  </a:lnTo>
                  <a:lnTo>
                    <a:pt x="364" y="85"/>
                  </a:lnTo>
                  <a:lnTo>
                    <a:pt x="368" y="84"/>
                  </a:lnTo>
                  <a:lnTo>
                    <a:pt x="372" y="83"/>
                  </a:lnTo>
                  <a:lnTo>
                    <a:pt x="376" y="81"/>
                  </a:lnTo>
                  <a:lnTo>
                    <a:pt x="378" y="81"/>
                  </a:lnTo>
                  <a:lnTo>
                    <a:pt x="379" y="80"/>
                  </a:lnTo>
                  <a:lnTo>
                    <a:pt x="385" y="79"/>
                  </a:lnTo>
                  <a:lnTo>
                    <a:pt x="390" y="77"/>
                  </a:lnTo>
                  <a:lnTo>
                    <a:pt x="390" y="76"/>
                  </a:lnTo>
                  <a:lnTo>
                    <a:pt x="391" y="76"/>
                  </a:lnTo>
                  <a:lnTo>
                    <a:pt x="401" y="70"/>
                  </a:lnTo>
                  <a:lnTo>
                    <a:pt x="409" y="65"/>
                  </a:lnTo>
                  <a:lnTo>
                    <a:pt x="409" y="65"/>
                  </a:lnTo>
                  <a:lnTo>
                    <a:pt x="409" y="65"/>
                  </a:lnTo>
                  <a:lnTo>
                    <a:pt x="413" y="62"/>
                  </a:lnTo>
                  <a:lnTo>
                    <a:pt x="416" y="59"/>
                  </a:lnTo>
                  <a:lnTo>
                    <a:pt x="417" y="57"/>
                  </a:lnTo>
                  <a:lnTo>
                    <a:pt x="417" y="56"/>
                  </a:lnTo>
                  <a:lnTo>
                    <a:pt x="419" y="54"/>
                  </a:lnTo>
                  <a:lnTo>
                    <a:pt x="420" y="52"/>
                  </a:lnTo>
                  <a:lnTo>
                    <a:pt x="421" y="48"/>
                  </a:lnTo>
                  <a:lnTo>
                    <a:pt x="421" y="44"/>
                  </a:lnTo>
                  <a:lnTo>
                    <a:pt x="421" y="0"/>
                  </a:lnTo>
                  <a:lnTo>
                    <a:pt x="410" y="4"/>
                  </a:lnTo>
                  <a:lnTo>
                    <a:pt x="399" y="7"/>
                  </a:lnTo>
                  <a:lnTo>
                    <a:pt x="386" y="10"/>
                  </a:lnTo>
                  <a:lnTo>
                    <a:pt x="373" y="13"/>
                  </a:lnTo>
                  <a:lnTo>
                    <a:pt x="344" y="19"/>
                  </a:lnTo>
                  <a:lnTo>
                    <a:pt x="314" y="23"/>
                  </a:lnTo>
                  <a:lnTo>
                    <a:pt x="284" y="25"/>
                  </a:lnTo>
                  <a:lnTo>
                    <a:pt x="256" y="27"/>
                  </a:lnTo>
                  <a:lnTo>
                    <a:pt x="231" y="28"/>
                  </a:lnTo>
                  <a:lnTo>
                    <a:pt x="211" y="28"/>
                  </a:lnTo>
                  <a:lnTo>
                    <a:pt x="191" y="28"/>
                  </a:lnTo>
                  <a:lnTo>
                    <a:pt x="166" y="27"/>
                  </a:lnTo>
                  <a:lnTo>
                    <a:pt x="138" y="25"/>
                  </a:lnTo>
                  <a:lnTo>
                    <a:pt x="108" y="23"/>
                  </a:lnTo>
                  <a:lnTo>
                    <a:pt x="78" y="19"/>
                  </a:lnTo>
                  <a:lnTo>
                    <a:pt x="49" y="13"/>
                  </a:lnTo>
                  <a:lnTo>
                    <a:pt x="35" y="10"/>
                  </a:lnTo>
                  <a:lnTo>
                    <a:pt x="22" y="7"/>
                  </a:lnTo>
                  <a:lnTo>
                    <a:pt x="10" y="4"/>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62" name="Forma libre 500">
              <a:extLst>
                <a:ext uri="{FF2B5EF4-FFF2-40B4-BE49-F238E27FC236}">
                  <a16:creationId xmlns:a16="http://schemas.microsoft.com/office/drawing/2014/main" id="{5839F0C0-A423-4156-855A-E09BBC0F1685}"/>
                </a:ext>
              </a:extLst>
            </p:cNvPr>
            <p:cNvSpPr>
              <a:spLocks/>
            </p:cNvSpPr>
            <p:nvPr/>
          </p:nvSpPr>
          <p:spPr bwMode="auto">
            <a:xfrm>
              <a:off x="3756025" y="1474788"/>
              <a:ext cx="133350" cy="28575"/>
            </a:xfrm>
            <a:custGeom>
              <a:avLst/>
              <a:gdLst>
                <a:gd name="T0" fmla="*/ 420 w 420"/>
                <a:gd name="T1" fmla="*/ 58 h 90"/>
                <a:gd name="T2" fmla="*/ 419 w 420"/>
                <a:gd name="T3" fmla="*/ 55 h 90"/>
                <a:gd name="T4" fmla="*/ 418 w 420"/>
                <a:gd name="T5" fmla="*/ 50 h 90"/>
                <a:gd name="T6" fmla="*/ 416 w 420"/>
                <a:gd name="T7" fmla="*/ 47 h 90"/>
                <a:gd name="T8" fmla="*/ 413 w 420"/>
                <a:gd name="T9" fmla="*/ 44 h 90"/>
                <a:gd name="T10" fmla="*/ 406 w 420"/>
                <a:gd name="T11" fmla="*/ 37 h 90"/>
                <a:gd name="T12" fmla="*/ 397 w 420"/>
                <a:gd name="T13" fmla="*/ 32 h 90"/>
                <a:gd name="T14" fmla="*/ 386 w 420"/>
                <a:gd name="T15" fmla="*/ 27 h 90"/>
                <a:gd name="T16" fmla="*/ 374 w 420"/>
                <a:gd name="T17" fmla="*/ 22 h 90"/>
                <a:gd name="T18" fmla="*/ 360 w 420"/>
                <a:gd name="T19" fmla="*/ 18 h 90"/>
                <a:gd name="T20" fmla="*/ 345 w 420"/>
                <a:gd name="T21" fmla="*/ 14 h 90"/>
                <a:gd name="T22" fmla="*/ 313 w 420"/>
                <a:gd name="T23" fmla="*/ 9 h 90"/>
                <a:gd name="T24" fmla="*/ 277 w 420"/>
                <a:gd name="T25" fmla="*/ 3 h 90"/>
                <a:gd name="T26" fmla="*/ 243 w 420"/>
                <a:gd name="T27" fmla="*/ 1 h 90"/>
                <a:gd name="T28" fmla="*/ 210 w 420"/>
                <a:gd name="T29" fmla="*/ 0 h 90"/>
                <a:gd name="T30" fmla="*/ 172 w 420"/>
                <a:gd name="T31" fmla="*/ 1 h 90"/>
                <a:gd name="T32" fmla="*/ 133 w 420"/>
                <a:gd name="T33" fmla="*/ 4 h 90"/>
                <a:gd name="T34" fmla="*/ 113 w 420"/>
                <a:gd name="T35" fmla="*/ 7 h 90"/>
                <a:gd name="T36" fmla="*/ 94 w 420"/>
                <a:gd name="T37" fmla="*/ 11 h 90"/>
                <a:gd name="T38" fmla="*/ 76 w 420"/>
                <a:gd name="T39" fmla="*/ 14 h 90"/>
                <a:gd name="T40" fmla="*/ 59 w 420"/>
                <a:gd name="T41" fmla="*/ 18 h 90"/>
                <a:gd name="T42" fmla="*/ 59 w 420"/>
                <a:gd name="T43" fmla="*/ 18 h 90"/>
                <a:gd name="T44" fmla="*/ 55 w 420"/>
                <a:gd name="T45" fmla="*/ 19 h 90"/>
                <a:gd name="T46" fmla="*/ 52 w 420"/>
                <a:gd name="T47" fmla="*/ 20 h 90"/>
                <a:gd name="T48" fmla="*/ 48 w 420"/>
                <a:gd name="T49" fmla="*/ 21 h 90"/>
                <a:gd name="T50" fmla="*/ 44 w 420"/>
                <a:gd name="T51" fmla="*/ 22 h 90"/>
                <a:gd name="T52" fmla="*/ 43 w 420"/>
                <a:gd name="T53" fmla="*/ 24 h 90"/>
                <a:gd name="T54" fmla="*/ 40 w 420"/>
                <a:gd name="T55" fmla="*/ 24 h 90"/>
                <a:gd name="T56" fmla="*/ 35 w 420"/>
                <a:gd name="T57" fmla="*/ 26 h 90"/>
                <a:gd name="T58" fmla="*/ 31 w 420"/>
                <a:gd name="T59" fmla="*/ 28 h 90"/>
                <a:gd name="T60" fmla="*/ 30 w 420"/>
                <a:gd name="T61" fmla="*/ 28 h 90"/>
                <a:gd name="T62" fmla="*/ 30 w 420"/>
                <a:gd name="T63" fmla="*/ 28 h 90"/>
                <a:gd name="T64" fmla="*/ 19 w 420"/>
                <a:gd name="T65" fmla="*/ 33 h 90"/>
                <a:gd name="T66" fmla="*/ 12 w 420"/>
                <a:gd name="T67" fmla="*/ 40 h 90"/>
                <a:gd name="T68" fmla="*/ 10 w 420"/>
                <a:gd name="T69" fmla="*/ 40 h 90"/>
                <a:gd name="T70" fmla="*/ 10 w 420"/>
                <a:gd name="T71" fmla="*/ 40 h 90"/>
                <a:gd name="T72" fmla="*/ 7 w 420"/>
                <a:gd name="T73" fmla="*/ 43 h 90"/>
                <a:gd name="T74" fmla="*/ 5 w 420"/>
                <a:gd name="T75" fmla="*/ 46 h 90"/>
                <a:gd name="T76" fmla="*/ 4 w 420"/>
                <a:gd name="T77" fmla="*/ 47 h 90"/>
                <a:gd name="T78" fmla="*/ 4 w 420"/>
                <a:gd name="T79" fmla="*/ 48 h 90"/>
                <a:gd name="T80" fmla="*/ 2 w 420"/>
                <a:gd name="T81" fmla="*/ 50 h 90"/>
                <a:gd name="T82" fmla="*/ 1 w 420"/>
                <a:gd name="T83" fmla="*/ 52 h 90"/>
                <a:gd name="T84" fmla="*/ 0 w 420"/>
                <a:gd name="T85" fmla="*/ 56 h 90"/>
                <a:gd name="T86" fmla="*/ 0 w 420"/>
                <a:gd name="T87" fmla="*/ 58 h 90"/>
                <a:gd name="T88" fmla="*/ 8 w 420"/>
                <a:gd name="T89" fmla="*/ 63 h 90"/>
                <a:gd name="T90" fmla="*/ 22 w 420"/>
                <a:gd name="T91" fmla="*/ 68 h 90"/>
                <a:gd name="T92" fmla="*/ 43 w 420"/>
                <a:gd name="T93" fmla="*/ 74 h 90"/>
                <a:gd name="T94" fmla="*/ 67 w 420"/>
                <a:gd name="T95" fmla="*/ 78 h 90"/>
                <a:gd name="T96" fmla="*/ 96 w 420"/>
                <a:gd name="T97" fmla="*/ 84 h 90"/>
                <a:gd name="T98" fmla="*/ 131 w 420"/>
                <a:gd name="T99" fmla="*/ 87 h 90"/>
                <a:gd name="T100" fmla="*/ 168 w 420"/>
                <a:gd name="T101" fmla="*/ 90 h 90"/>
                <a:gd name="T102" fmla="*/ 210 w 420"/>
                <a:gd name="T103" fmla="*/ 90 h 90"/>
                <a:gd name="T104" fmla="*/ 251 w 420"/>
                <a:gd name="T105" fmla="*/ 90 h 90"/>
                <a:gd name="T106" fmla="*/ 289 w 420"/>
                <a:gd name="T107" fmla="*/ 87 h 90"/>
                <a:gd name="T108" fmla="*/ 323 w 420"/>
                <a:gd name="T109" fmla="*/ 84 h 90"/>
                <a:gd name="T110" fmla="*/ 353 w 420"/>
                <a:gd name="T111" fmla="*/ 78 h 90"/>
                <a:gd name="T112" fmla="*/ 377 w 420"/>
                <a:gd name="T113" fmla="*/ 74 h 90"/>
                <a:gd name="T114" fmla="*/ 398 w 420"/>
                <a:gd name="T115" fmla="*/ 68 h 90"/>
                <a:gd name="T116" fmla="*/ 412 w 420"/>
                <a:gd name="T117" fmla="*/ 62 h 90"/>
                <a:gd name="T118" fmla="*/ 420 w 420"/>
                <a:gd name="T119" fmla="*/ 58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420" h="90">
                  <a:moveTo>
                    <a:pt x="420" y="58"/>
                  </a:moveTo>
                  <a:lnTo>
                    <a:pt x="419" y="55"/>
                  </a:lnTo>
                  <a:lnTo>
                    <a:pt x="418" y="50"/>
                  </a:lnTo>
                  <a:lnTo>
                    <a:pt x="416" y="47"/>
                  </a:lnTo>
                  <a:lnTo>
                    <a:pt x="413" y="44"/>
                  </a:lnTo>
                  <a:lnTo>
                    <a:pt x="406" y="37"/>
                  </a:lnTo>
                  <a:lnTo>
                    <a:pt x="397" y="32"/>
                  </a:lnTo>
                  <a:lnTo>
                    <a:pt x="386" y="27"/>
                  </a:lnTo>
                  <a:lnTo>
                    <a:pt x="374" y="22"/>
                  </a:lnTo>
                  <a:lnTo>
                    <a:pt x="360" y="18"/>
                  </a:lnTo>
                  <a:lnTo>
                    <a:pt x="345" y="14"/>
                  </a:lnTo>
                  <a:lnTo>
                    <a:pt x="313" y="9"/>
                  </a:lnTo>
                  <a:lnTo>
                    <a:pt x="277" y="3"/>
                  </a:lnTo>
                  <a:lnTo>
                    <a:pt x="243" y="1"/>
                  </a:lnTo>
                  <a:lnTo>
                    <a:pt x="210" y="0"/>
                  </a:lnTo>
                  <a:lnTo>
                    <a:pt x="172" y="1"/>
                  </a:lnTo>
                  <a:lnTo>
                    <a:pt x="133" y="4"/>
                  </a:lnTo>
                  <a:lnTo>
                    <a:pt x="113" y="7"/>
                  </a:lnTo>
                  <a:lnTo>
                    <a:pt x="94" y="11"/>
                  </a:lnTo>
                  <a:lnTo>
                    <a:pt x="76" y="14"/>
                  </a:lnTo>
                  <a:lnTo>
                    <a:pt x="59" y="18"/>
                  </a:lnTo>
                  <a:lnTo>
                    <a:pt x="59" y="18"/>
                  </a:lnTo>
                  <a:lnTo>
                    <a:pt x="55" y="19"/>
                  </a:lnTo>
                  <a:lnTo>
                    <a:pt x="52" y="20"/>
                  </a:lnTo>
                  <a:lnTo>
                    <a:pt x="48" y="21"/>
                  </a:lnTo>
                  <a:lnTo>
                    <a:pt x="44" y="22"/>
                  </a:lnTo>
                  <a:lnTo>
                    <a:pt x="43" y="24"/>
                  </a:lnTo>
                  <a:lnTo>
                    <a:pt x="40" y="24"/>
                  </a:lnTo>
                  <a:lnTo>
                    <a:pt x="35" y="26"/>
                  </a:lnTo>
                  <a:lnTo>
                    <a:pt x="31" y="28"/>
                  </a:lnTo>
                  <a:lnTo>
                    <a:pt x="30" y="28"/>
                  </a:lnTo>
                  <a:lnTo>
                    <a:pt x="30" y="28"/>
                  </a:lnTo>
                  <a:lnTo>
                    <a:pt x="19" y="33"/>
                  </a:lnTo>
                  <a:lnTo>
                    <a:pt x="12" y="40"/>
                  </a:lnTo>
                  <a:lnTo>
                    <a:pt x="10" y="40"/>
                  </a:lnTo>
                  <a:lnTo>
                    <a:pt x="10" y="40"/>
                  </a:lnTo>
                  <a:lnTo>
                    <a:pt x="7" y="43"/>
                  </a:lnTo>
                  <a:lnTo>
                    <a:pt x="5" y="46"/>
                  </a:lnTo>
                  <a:lnTo>
                    <a:pt x="4" y="47"/>
                  </a:lnTo>
                  <a:lnTo>
                    <a:pt x="4" y="48"/>
                  </a:lnTo>
                  <a:lnTo>
                    <a:pt x="2" y="50"/>
                  </a:lnTo>
                  <a:lnTo>
                    <a:pt x="1" y="52"/>
                  </a:lnTo>
                  <a:lnTo>
                    <a:pt x="0" y="56"/>
                  </a:lnTo>
                  <a:lnTo>
                    <a:pt x="0" y="58"/>
                  </a:lnTo>
                  <a:lnTo>
                    <a:pt x="8" y="63"/>
                  </a:lnTo>
                  <a:lnTo>
                    <a:pt x="22" y="68"/>
                  </a:lnTo>
                  <a:lnTo>
                    <a:pt x="43" y="74"/>
                  </a:lnTo>
                  <a:lnTo>
                    <a:pt x="67" y="78"/>
                  </a:lnTo>
                  <a:lnTo>
                    <a:pt x="96" y="84"/>
                  </a:lnTo>
                  <a:lnTo>
                    <a:pt x="131" y="87"/>
                  </a:lnTo>
                  <a:lnTo>
                    <a:pt x="168" y="90"/>
                  </a:lnTo>
                  <a:lnTo>
                    <a:pt x="210" y="90"/>
                  </a:lnTo>
                  <a:lnTo>
                    <a:pt x="251" y="90"/>
                  </a:lnTo>
                  <a:lnTo>
                    <a:pt x="289" y="87"/>
                  </a:lnTo>
                  <a:lnTo>
                    <a:pt x="323" y="84"/>
                  </a:lnTo>
                  <a:lnTo>
                    <a:pt x="353" y="78"/>
                  </a:lnTo>
                  <a:lnTo>
                    <a:pt x="377" y="74"/>
                  </a:lnTo>
                  <a:lnTo>
                    <a:pt x="398" y="68"/>
                  </a:lnTo>
                  <a:lnTo>
                    <a:pt x="412" y="62"/>
                  </a:lnTo>
                  <a:lnTo>
                    <a:pt x="420" y="5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63" name="Forma libre 501">
              <a:extLst>
                <a:ext uri="{FF2B5EF4-FFF2-40B4-BE49-F238E27FC236}">
                  <a16:creationId xmlns:a16="http://schemas.microsoft.com/office/drawing/2014/main" id="{DBE218E2-EA47-43F9-AF50-BC58701E5EAE}"/>
                </a:ext>
              </a:extLst>
            </p:cNvPr>
            <p:cNvSpPr>
              <a:spLocks/>
            </p:cNvSpPr>
            <p:nvPr/>
          </p:nvSpPr>
          <p:spPr bwMode="auto">
            <a:xfrm>
              <a:off x="3756025" y="1503363"/>
              <a:ext cx="133350" cy="23813"/>
            </a:xfrm>
            <a:custGeom>
              <a:avLst/>
              <a:gdLst>
                <a:gd name="T0" fmla="*/ 0 w 421"/>
                <a:gd name="T1" fmla="*/ 0 h 75"/>
                <a:gd name="T2" fmla="*/ 0 w 421"/>
                <a:gd name="T3" fmla="*/ 42 h 75"/>
                <a:gd name="T4" fmla="*/ 8 w 421"/>
                <a:gd name="T5" fmla="*/ 46 h 75"/>
                <a:gd name="T6" fmla="*/ 22 w 421"/>
                <a:gd name="T7" fmla="*/ 52 h 75"/>
                <a:gd name="T8" fmla="*/ 43 w 421"/>
                <a:gd name="T9" fmla="*/ 57 h 75"/>
                <a:gd name="T10" fmla="*/ 67 w 421"/>
                <a:gd name="T11" fmla="*/ 62 h 75"/>
                <a:gd name="T12" fmla="*/ 97 w 421"/>
                <a:gd name="T13" fmla="*/ 68 h 75"/>
                <a:gd name="T14" fmla="*/ 130 w 421"/>
                <a:gd name="T15" fmla="*/ 71 h 75"/>
                <a:gd name="T16" fmla="*/ 169 w 421"/>
                <a:gd name="T17" fmla="*/ 74 h 75"/>
                <a:gd name="T18" fmla="*/ 211 w 421"/>
                <a:gd name="T19" fmla="*/ 75 h 75"/>
                <a:gd name="T20" fmla="*/ 253 w 421"/>
                <a:gd name="T21" fmla="*/ 74 h 75"/>
                <a:gd name="T22" fmla="*/ 290 w 421"/>
                <a:gd name="T23" fmla="*/ 71 h 75"/>
                <a:gd name="T24" fmla="*/ 325 w 421"/>
                <a:gd name="T25" fmla="*/ 68 h 75"/>
                <a:gd name="T26" fmla="*/ 355 w 421"/>
                <a:gd name="T27" fmla="*/ 62 h 75"/>
                <a:gd name="T28" fmla="*/ 379 w 421"/>
                <a:gd name="T29" fmla="*/ 57 h 75"/>
                <a:gd name="T30" fmla="*/ 399 w 421"/>
                <a:gd name="T31" fmla="*/ 52 h 75"/>
                <a:gd name="T32" fmla="*/ 414 w 421"/>
                <a:gd name="T33" fmla="*/ 46 h 75"/>
                <a:gd name="T34" fmla="*/ 421 w 421"/>
                <a:gd name="T35" fmla="*/ 42 h 75"/>
                <a:gd name="T36" fmla="*/ 421 w 421"/>
                <a:gd name="T37" fmla="*/ 0 h 75"/>
                <a:gd name="T38" fmla="*/ 410 w 421"/>
                <a:gd name="T39" fmla="*/ 4 h 75"/>
                <a:gd name="T40" fmla="*/ 399 w 421"/>
                <a:gd name="T41" fmla="*/ 8 h 75"/>
                <a:gd name="T42" fmla="*/ 386 w 421"/>
                <a:gd name="T43" fmla="*/ 12 h 75"/>
                <a:gd name="T44" fmla="*/ 373 w 421"/>
                <a:gd name="T45" fmla="*/ 14 h 75"/>
                <a:gd name="T46" fmla="*/ 344 w 421"/>
                <a:gd name="T47" fmla="*/ 19 h 75"/>
                <a:gd name="T48" fmla="*/ 314 w 421"/>
                <a:gd name="T49" fmla="*/ 24 h 75"/>
                <a:gd name="T50" fmla="*/ 284 w 421"/>
                <a:gd name="T51" fmla="*/ 27 h 75"/>
                <a:gd name="T52" fmla="*/ 256 w 421"/>
                <a:gd name="T53" fmla="*/ 28 h 75"/>
                <a:gd name="T54" fmla="*/ 231 w 421"/>
                <a:gd name="T55" fmla="*/ 29 h 75"/>
                <a:gd name="T56" fmla="*/ 211 w 421"/>
                <a:gd name="T57" fmla="*/ 30 h 75"/>
                <a:gd name="T58" fmla="*/ 191 w 421"/>
                <a:gd name="T59" fmla="*/ 29 h 75"/>
                <a:gd name="T60" fmla="*/ 166 w 421"/>
                <a:gd name="T61" fmla="*/ 28 h 75"/>
                <a:gd name="T62" fmla="*/ 138 w 421"/>
                <a:gd name="T63" fmla="*/ 27 h 75"/>
                <a:gd name="T64" fmla="*/ 108 w 421"/>
                <a:gd name="T65" fmla="*/ 24 h 75"/>
                <a:gd name="T66" fmla="*/ 78 w 421"/>
                <a:gd name="T67" fmla="*/ 19 h 75"/>
                <a:gd name="T68" fmla="*/ 49 w 421"/>
                <a:gd name="T69" fmla="*/ 15 h 75"/>
                <a:gd name="T70" fmla="*/ 35 w 421"/>
                <a:gd name="T71" fmla="*/ 12 h 75"/>
                <a:gd name="T72" fmla="*/ 22 w 421"/>
                <a:gd name="T73" fmla="*/ 8 h 75"/>
                <a:gd name="T74" fmla="*/ 10 w 421"/>
                <a:gd name="T75" fmla="*/ 4 h 75"/>
                <a:gd name="T76" fmla="*/ 0 w 421"/>
                <a:gd name="T77" fmla="*/ 0 h 75"/>
                <a:gd name="T78" fmla="*/ 0 w 421"/>
                <a:gd name="T79"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21" h="75">
                  <a:moveTo>
                    <a:pt x="0" y="0"/>
                  </a:moveTo>
                  <a:lnTo>
                    <a:pt x="0" y="42"/>
                  </a:lnTo>
                  <a:lnTo>
                    <a:pt x="8" y="46"/>
                  </a:lnTo>
                  <a:lnTo>
                    <a:pt x="22" y="52"/>
                  </a:lnTo>
                  <a:lnTo>
                    <a:pt x="43" y="57"/>
                  </a:lnTo>
                  <a:lnTo>
                    <a:pt x="67" y="62"/>
                  </a:lnTo>
                  <a:lnTo>
                    <a:pt x="97" y="68"/>
                  </a:lnTo>
                  <a:lnTo>
                    <a:pt x="130" y="71"/>
                  </a:lnTo>
                  <a:lnTo>
                    <a:pt x="169" y="74"/>
                  </a:lnTo>
                  <a:lnTo>
                    <a:pt x="211" y="75"/>
                  </a:lnTo>
                  <a:lnTo>
                    <a:pt x="253" y="74"/>
                  </a:lnTo>
                  <a:lnTo>
                    <a:pt x="290" y="71"/>
                  </a:lnTo>
                  <a:lnTo>
                    <a:pt x="325" y="68"/>
                  </a:lnTo>
                  <a:lnTo>
                    <a:pt x="355" y="62"/>
                  </a:lnTo>
                  <a:lnTo>
                    <a:pt x="379" y="57"/>
                  </a:lnTo>
                  <a:lnTo>
                    <a:pt x="399" y="52"/>
                  </a:lnTo>
                  <a:lnTo>
                    <a:pt x="414" y="46"/>
                  </a:lnTo>
                  <a:lnTo>
                    <a:pt x="421" y="42"/>
                  </a:lnTo>
                  <a:lnTo>
                    <a:pt x="421" y="0"/>
                  </a:lnTo>
                  <a:lnTo>
                    <a:pt x="410" y="4"/>
                  </a:lnTo>
                  <a:lnTo>
                    <a:pt x="399" y="8"/>
                  </a:lnTo>
                  <a:lnTo>
                    <a:pt x="386" y="12"/>
                  </a:lnTo>
                  <a:lnTo>
                    <a:pt x="373" y="14"/>
                  </a:lnTo>
                  <a:lnTo>
                    <a:pt x="344" y="19"/>
                  </a:lnTo>
                  <a:lnTo>
                    <a:pt x="314" y="24"/>
                  </a:lnTo>
                  <a:lnTo>
                    <a:pt x="284" y="27"/>
                  </a:lnTo>
                  <a:lnTo>
                    <a:pt x="256" y="28"/>
                  </a:lnTo>
                  <a:lnTo>
                    <a:pt x="231" y="29"/>
                  </a:lnTo>
                  <a:lnTo>
                    <a:pt x="211" y="30"/>
                  </a:lnTo>
                  <a:lnTo>
                    <a:pt x="191" y="29"/>
                  </a:lnTo>
                  <a:lnTo>
                    <a:pt x="166" y="28"/>
                  </a:lnTo>
                  <a:lnTo>
                    <a:pt x="138" y="27"/>
                  </a:lnTo>
                  <a:lnTo>
                    <a:pt x="108" y="24"/>
                  </a:lnTo>
                  <a:lnTo>
                    <a:pt x="78" y="19"/>
                  </a:lnTo>
                  <a:lnTo>
                    <a:pt x="49" y="15"/>
                  </a:lnTo>
                  <a:lnTo>
                    <a:pt x="35" y="12"/>
                  </a:lnTo>
                  <a:lnTo>
                    <a:pt x="22" y="8"/>
                  </a:lnTo>
                  <a:lnTo>
                    <a:pt x="10" y="4"/>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64" name="Forma libre 502">
              <a:extLst>
                <a:ext uri="{FF2B5EF4-FFF2-40B4-BE49-F238E27FC236}">
                  <a16:creationId xmlns:a16="http://schemas.microsoft.com/office/drawing/2014/main" id="{FB53FF3C-7C81-42D7-820B-328F83511B89}"/>
                </a:ext>
              </a:extLst>
            </p:cNvPr>
            <p:cNvSpPr>
              <a:spLocks/>
            </p:cNvSpPr>
            <p:nvPr/>
          </p:nvSpPr>
          <p:spPr bwMode="auto">
            <a:xfrm>
              <a:off x="3756025" y="1574800"/>
              <a:ext cx="133350" cy="23813"/>
            </a:xfrm>
            <a:custGeom>
              <a:avLst/>
              <a:gdLst>
                <a:gd name="T0" fmla="*/ 0 w 421"/>
                <a:gd name="T1" fmla="*/ 0 h 75"/>
                <a:gd name="T2" fmla="*/ 0 w 421"/>
                <a:gd name="T3" fmla="*/ 42 h 75"/>
                <a:gd name="T4" fmla="*/ 8 w 421"/>
                <a:gd name="T5" fmla="*/ 48 h 75"/>
                <a:gd name="T6" fmla="*/ 22 w 421"/>
                <a:gd name="T7" fmla="*/ 53 h 75"/>
                <a:gd name="T8" fmla="*/ 43 w 421"/>
                <a:gd name="T9" fmla="*/ 58 h 75"/>
                <a:gd name="T10" fmla="*/ 67 w 421"/>
                <a:gd name="T11" fmla="*/ 64 h 75"/>
                <a:gd name="T12" fmla="*/ 97 w 421"/>
                <a:gd name="T13" fmla="*/ 68 h 75"/>
                <a:gd name="T14" fmla="*/ 130 w 421"/>
                <a:gd name="T15" fmla="*/ 72 h 75"/>
                <a:gd name="T16" fmla="*/ 169 w 421"/>
                <a:gd name="T17" fmla="*/ 74 h 75"/>
                <a:gd name="T18" fmla="*/ 211 w 421"/>
                <a:gd name="T19" fmla="*/ 75 h 75"/>
                <a:gd name="T20" fmla="*/ 253 w 421"/>
                <a:gd name="T21" fmla="*/ 74 h 75"/>
                <a:gd name="T22" fmla="*/ 290 w 421"/>
                <a:gd name="T23" fmla="*/ 72 h 75"/>
                <a:gd name="T24" fmla="*/ 325 w 421"/>
                <a:gd name="T25" fmla="*/ 68 h 75"/>
                <a:gd name="T26" fmla="*/ 355 w 421"/>
                <a:gd name="T27" fmla="*/ 64 h 75"/>
                <a:gd name="T28" fmla="*/ 379 w 421"/>
                <a:gd name="T29" fmla="*/ 58 h 75"/>
                <a:gd name="T30" fmla="*/ 399 w 421"/>
                <a:gd name="T31" fmla="*/ 53 h 75"/>
                <a:gd name="T32" fmla="*/ 414 w 421"/>
                <a:gd name="T33" fmla="*/ 48 h 75"/>
                <a:gd name="T34" fmla="*/ 421 w 421"/>
                <a:gd name="T35" fmla="*/ 42 h 75"/>
                <a:gd name="T36" fmla="*/ 421 w 421"/>
                <a:gd name="T37" fmla="*/ 0 h 75"/>
                <a:gd name="T38" fmla="*/ 410 w 421"/>
                <a:gd name="T39" fmla="*/ 5 h 75"/>
                <a:gd name="T40" fmla="*/ 399 w 421"/>
                <a:gd name="T41" fmla="*/ 9 h 75"/>
                <a:gd name="T42" fmla="*/ 386 w 421"/>
                <a:gd name="T43" fmla="*/ 12 h 75"/>
                <a:gd name="T44" fmla="*/ 373 w 421"/>
                <a:gd name="T45" fmla="*/ 15 h 75"/>
                <a:gd name="T46" fmla="*/ 344 w 421"/>
                <a:gd name="T47" fmla="*/ 21 h 75"/>
                <a:gd name="T48" fmla="*/ 314 w 421"/>
                <a:gd name="T49" fmla="*/ 24 h 75"/>
                <a:gd name="T50" fmla="*/ 284 w 421"/>
                <a:gd name="T51" fmla="*/ 27 h 75"/>
                <a:gd name="T52" fmla="*/ 256 w 421"/>
                <a:gd name="T53" fmla="*/ 29 h 75"/>
                <a:gd name="T54" fmla="*/ 231 w 421"/>
                <a:gd name="T55" fmla="*/ 30 h 75"/>
                <a:gd name="T56" fmla="*/ 211 w 421"/>
                <a:gd name="T57" fmla="*/ 30 h 75"/>
                <a:gd name="T58" fmla="*/ 191 w 421"/>
                <a:gd name="T59" fmla="*/ 30 h 75"/>
                <a:gd name="T60" fmla="*/ 166 w 421"/>
                <a:gd name="T61" fmla="*/ 29 h 75"/>
                <a:gd name="T62" fmla="*/ 138 w 421"/>
                <a:gd name="T63" fmla="*/ 27 h 75"/>
                <a:gd name="T64" fmla="*/ 108 w 421"/>
                <a:gd name="T65" fmla="*/ 24 h 75"/>
                <a:gd name="T66" fmla="*/ 78 w 421"/>
                <a:gd name="T67" fmla="*/ 21 h 75"/>
                <a:gd name="T68" fmla="*/ 49 w 421"/>
                <a:gd name="T69" fmla="*/ 15 h 75"/>
                <a:gd name="T70" fmla="*/ 35 w 421"/>
                <a:gd name="T71" fmla="*/ 12 h 75"/>
                <a:gd name="T72" fmla="*/ 22 w 421"/>
                <a:gd name="T73" fmla="*/ 9 h 75"/>
                <a:gd name="T74" fmla="*/ 10 w 421"/>
                <a:gd name="T75" fmla="*/ 5 h 75"/>
                <a:gd name="T76" fmla="*/ 0 w 421"/>
                <a:gd name="T77" fmla="*/ 1 h 75"/>
                <a:gd name="T78" fmla="*/ 0 w 421"/>
                <a:gd name="T79"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421" h="75">
                  <a:moveTo>
                    <a:pt x="0" y="0"/>
                  </a:moveTo>
                  <a:lnTo>
                    <a:pt x="0" y="42"/>
                  </a:lnTo>
                  <a:lnTo>
                    <a:pt x="8" y="48"/>
                  </a:lnTo>
                  <a:lnTo>
                    <a:pt x="22" y="53"/>
                  </a:lnTo>
                  <a:lnTo>
                    <a:pt x="43" y="58"/>
                  </a:lnTo>
                  <a:lnTo>
                    <a:pt x="67" y="64"/>
                  </a:lnTo>
                  <a:lnTo>
                    <a:pt x="97" y="68"/>
                  </a:lnTo>
                  <a:lnTo>
                    <a:pt x="130" y="72"/>
                  </a:lnTo>
                  <a:lnTo>
                    <a:pt x="169" y="74"/>
                  </a:lnTo>
                  <a:lnTo>
                    <a:pt x="211" y="75"/>
                  </a:lnTo>
                  <a:lnTo>
                    <a:pt x="253" y="74"/>
                  </a:lnTo>
                  <a:lnTo>
                    <a:pt x="290" y="72"/>
                  </a:lnTo>
                  <a:lnTo>
                    <a:pt x="325" y="68"/>
                  </a:lnTo>
                  <a:lnTo>
                    <a:pt x="355" y="64"/>
                  </a:lnTo>
                  <a:lnTo>
                    <a:pt x="379" y="58"/>
                  </a:lnTo>
                  <a:lnTo>
                    <a:pt x="399" y="53"/>
                  </a:lnTo>
                  <a:lnTo>
                    <a:pt x="414" y="48"/>
                  </a:lnTo>
                  <a:lnTo>
                    <a:pt x="421" y="42"/>
                  </a:lnTo>
                  <a:lnTo>
                    <a:pt x="421" y="0"/>
                  </a:lnTo>
                  <a:lnTo>
                    <a:pt x="410" y="5"/>
                  </a:lnTo>
                  <a:lnTo>
                    <a:pt x="399" y="9"/>
                  </a:lnTo>
                  <a:lnTo>
                    <a:pt x="386" y="12"/>
                  </a:lnTo>
                  <a:lnTo>
                    <a:pt x="373" y="15"/>
                  </a:lnTo>
                  <a:lnTo>
                    <a:pt x="344" y="21"/>
                  </a:lnTo>
                  <a:lnTo>
                    <a:pt x="314" y="24"/>
                  </a:lnTo>
                  <a:lnTo>
                    <a:pt x="284" y="27"/>
                  </a:lnTo>
                  <a:lnTo>
                    <a:pt x="256" y="29"/>
                  </a:lnTo>
                  <a:lnTo>
                    <a:pt x="231" y="30"/>
                  </a:lnTo>
                  <a:lnTo>
                    <a:pt x="211" y="30"/>
                  </a:lnTo>
                  <a:lnTo>
                    <a:pt x="191" y="30"/>
                  </a:lnTo>
                  <a:lnTo>
                    <a:pt x="166" y="29"/>
                  </a:lnTo>
                  <a:lnTo>
                    <a:pt x="138" y="27"/>
                  </a:lnTo>
                  <a:lnTo>
                    <a:pt x="108" y="24"/>
                  </a:lnTo>
                  <a:lnTo>
                    <a:pt x="78" y="21"/>
                  </a:lnTo>
                  <a:lnTo>
                    <a:pt x="49" y="15"/>
                  </a:lnTo>
                  <a:lnTo>
                    <a:pt x="35" y="12"/>
                  </a:lnTo>
                  <a:lnTo>
                    <a:pt x="22" y="9"/>
                  </a:lnTo>
                  <a:lnTo>
                    <a:pt x="10" y="5"/>
                  </a:lnTo>
                  <a:lnTo>
                    <a:pt x="0" y="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65" name="Forma libre 503">
              <a:extLst>
                <a:ext uri="{FF2B5EF4-FFF2-40B4-BE49-F238E27FC236}">
                  <a16:creationId xmlns:a16="http://schemas.microsoft.com/office/drawing/2014/main" id="{B2AFC166-3690-491C-BE8E-D33917F47E78}"/>
                </a:ext>
              </a:extLst>
            </p:cNvPr>
            <p:cNvSpPr>
              <a:spLocks/>
            </p:cNvSpPr>
            <p:nvPr/>
          </p:nvSpPr>
          <p:spPr bwMode="auto">
            <a:xfrm>
              <a:off x="3756025" y="1550988"/>
              <a:ext cx="133350" cy="23813"/>
            </a:xfrm>
            <a:custGeom>
              <a:avLst/>
              <a:gdLst>
                <a:gd name="T0" fmla="*/ 0 w 421"/>
                <a:gd name="T1" fmla="*/ 0 h 75"/>
                <a:gd name="T2" fmla="*/ 0 w 421"/>
                <a:gd name="T3" fmla="*/ 42 h 75"/>
                <a:gd name="T4" fmla="*/ 8 w 421"/>
                <a:gd name="T5" fmla="*/ 47 h 75"/>
                <a:gd name="T6" fmla="*/ 22 w 421"/>
                <a:gd name="T7" fmla="*/ 53 h 75"/>
                <a:gd name="T8" fmla="*/ 43 w 421"/>
                <a:gd name="T9" fmla="*/ 58 h 75"/>
                <a:gd name="T10" fmla="*/ 67 w 421"/>
                <a:gd name="T11" fmla="*/ 64 h 75"/>
                <a:gd name="T12" fmla="*/ 97 w 421"/>
                <a:gd name="T13" fmla="*/ 68 h 75"/>
                <a:gd name="T14" fmla="*/ 130 w 421"/>
                <a:gd name="T15" fmla="*/ 72 h 75"/>
                <a:gd name="T16" fmla="*/ 169 w 421"/>
                <a:gd name="T17" fmla="*/ 74 h 75"/>
                <a:gd name="T18" fmla="*/ 211 w 421"/>
                <a:gd name="T19" fmla="*/ 75 h 75"/>
                <a:gd name="T20" fmla="*/ 253 w 421"/>
                <a:gd name="T21" fmla="*/ 74 h 75"/>
                <a:gd name="T22" fmla="*/ 290 w 421"/>
                <a:gd name="T23" fmla="*/ 72 h 75"/>
                <a:gd name="T24" fmla="*/ 325 w 421"/>
                <a:gd name="T25" fmla="*/ 68 h 75"/>
                <a:gd name="T26" fmla="*/ 355 w 421"/>
                <a:gd name="T27" fmla="*/ 64 h 75"/>
                <a:gd name="T28" fmla="*/ 379 w 421"/>
                <a:gd name="T29" fmla="*/ 58 h 75"/>
                <a:gd name="T30" fmla="*/ 399 w 421"/>
                <a:gd name="T31" fmla="*/ 53 h 75"/>
                <a:gd name="T32" fmla="*/ 414 w 421"/>
                <a:gd name="T33" fmla="*/ 47 h 75"/>
                <a:gd name="T34" fmla="*/ 421 w 421"/>
                <a:gd name="T35" fmla="*/ 42 h 75"/>
                <a:gd name="T36" fmla="*/ 421 w 421"/>
                <a:gd name="T37" fmla="*/ 0 h 75"/>
                <a:gd name="T38" fmla="*/ 410 w 421"/>
                <a:gd name="T39" fmla="*/ 5 h 75"/>
                <a:gd name="T40" fmla="*/ 399 w 421"/>
                <a:gd name="T41" fmla="*/ 9 h 75"/>
                <a:gd name="T42" fmla="*/ 386 w 421"/>
                <a:gd name="T43" fmla="*/ 12 h 75"/>
                <a:gd name="T44" fmla="*/ 373 w 421"/>
                <a:gd name="T45" fmla="*/ 15 h 75"/>
                <a:gd name="T46" fmla="*/ 344 w 421"/>
                <a:gd name="T47" fmla="*/ 21 h 75"/>
                <a:gd name="T48" fmla="*/ 314 w 421"/>
                <a:gd name="T49" fmla="*/ 24 h 75"/>
                <a:gd name="T50" fmla="*/ 284 w 421"/>
                <a:gd name="T51" fmla="*/ 27 h 75"/>
                <a:gd name="T52" fmla="*/ 256 w 421"/>
                <a:gd name="T53" fmla="*/ 29 h 75"/>
                <a:gd name="T54" fmla="*/ 231 w 421"/>
                <a:gd name="T55" fmla="*/ 30 h 75"/>
                <a:gd name="T56" fmla="*/ 211 w 421"/>
                <a:gd name="T57" fmla="*/ 30 h 75"/>
                <a:gd name="T58" fmla="*/ 191 w 421"/>
                <a:gd name="T59" fmla="*/ 30 h 75"/>
                <a:gd name="T60" fmla="*/ 166 w 421"/>
                <a:gd name="T61" fmla="*/ 29 h 75"/>
                <a:gd name="T62" fmla="*/ 138 w 421"/>
                <a:gd name="T63" fmla="*/ 27 h 75"/>
                <a:gd name="T64" fmla="*/ 108 w 421"/>
                <a:gd name="T65" fmla="*/ 24 h 75"/>
                <a:gd name="T66" fmla="*/ 78 w 421"/>
                <a:gd name="T67" fmla="*/ 21 h 75"/>
                <a:gd name="T68" fmla="*/ 49 w 421"/>
                <a:gd name="T69" fmla="*/ 15 h 75"/>
                <a:gd name="T70" fmla="*/ 35 w 421"/>
                <a:gd name="T71" fmla="*/ 12 h 75"/>
                <a:gd name="T72" fmla="*/ 22 w 421"/>
                <a:gd name="T73" fmla="*/ 9 h 75"/>
                <a:gd name="T74" fmla="*/ 10 w 421"/>
                <a:gd name="T75" fmla="*/ 5 h 75"/>
                <a:gd name="T76" fmla="*/ 0 w 421"/>
                <a:gd name="T7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21" h="75">
                  <a:moveTo>
                    <a:pt x="0" y="0"/>
                  </a:moveTo>
                  <a:lnTo>
                    <a:pt x="0" y="42"/>
                  </a:lnTo>
                  <a:lnTo>
                    <a:pt x="8" y="47"/>
                  </a:lnTo>
                  <a:lnTo>
                    <a:pt x="22" y="53"/>
                  </a:lnTo>
                  <a:lnTo>
                    <a:pt x="43" y="58"/>
                  </a:lnTo>
                  <a:lnTo>
                    <a:pt x="67" y="64"/>
                  </a:lnTo>
                  <a:lnTo>
                    <a:pt x="97" y="68"/>
                  </a:lnTo>
                  <a:lnTo>
                    <a:pt x="130" y="72"/>
                  </a:lnTo>
                  <a:lnTo>
                    <a:pt x="169" y="74"/>
                  </a:lnTo>
                  <a:lnTo>
                    <a:pt x="211" y="75"/>
                  </a:lnTo>
                  <a:lnTo>
                    <a:pt x="253" y="74"/>
                  </a:lnTo>
                  <a:lnTo>
                    <a:pt x="290" y="72"/>
                  </a:lnTo>
                  <a:lnTo>
                    <a:pt x="325" y="68"/>
                  </a:lnTo>
                  <a:lnTo>
                    <a:pt x="355" y="64"/>
                  </a:lnTo>
                  <a:lnTo>
                    <a:pt x="379" y="58"/>
                  </a:lnTo>
                  <a:lnTo>
                    <a:pt x="399" y="53"/>
                  </a:lnTo>
                  <a:lnTo>
                    <a:pt x="414" y="47"/>
                  </a:lnTo>
                  <a:lnTo>
                    <a:pt x="421" y="42"/>
                  </a:lnTo>
                  <a:lnTo>
                    <a:pt x="421" y="0"/>
                  </a:lnTo>
                  <a:lnTo>
                    <a:pt x="410" y="5"/>
                  </a:lnTo>
                  <a:lnTo>
                    <a:pt x="399" y="9"/>
                  </a:lnTo>
                  <a:lnTo>
                    <a:pt x="386" y="12"/>
                  </a:lnTo>
                  <a:lnTo>
                    <a:pt x="373" y="15"/>
                  </a:lnTo>
                  <a:lnTo>
                    <a:pt x="344" y="21"/>
                  </a:lnTo>
                  <a:lnTo>
                    <a:pt x="314" y="24"/>
                  </a:lnTo>
                  <a:lnTo>
                    <a:pt x="284" y="27"/>
                  </a:lnTo>
                  <a:lnTo>
                    <a:pt x="256" y="29"/>
                  </a:lnTo>
                  <a:lnTo>
                    <a:pt x="231" y="30"/>
                  </a:lnTo>
                  <a:lnTo>
                    <a:pt x="211" y="30"/>
                  </a:lnTo>
                  <a:lnTo>
                    <a:pt x="191" y="30"/>
                  </a:lnTo>
                  <a:lnTo>
                    <a:pt x="166" y="29"/>
                  </a:lnTo>
                  <a:lnTo>
                    <a:pt x="138" y="27"/>
                  </a:lnTo>
                  <a:lnTo>
                    <a:pt x="108" y="24"/>
                  </a:lnTo>
                  <a:lnTo>
                    <a:pt x="78" y="21"/>
                  </a:lnTo>
                  <a:lnTo>
                    <a:pt x="49" y="15"/>
                  </a:lnTo>
                  <a:lnTo>
                    <a:pt x="35" y="12"/>
                  </a:lnTo>
                  <a:lnTo>
                    <a:pt x="22" y="9"/>
                  </a:lnTo>
                  <a:lnTo>
                    <a:pt x="10" y="5"/>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66" name="Forma libre 504">
              <a:extLst>
                <a:ext uri="{FF2B5EF4-FFF2-40B4-BE49-F238E27FC236}">
                  <a16:creationId xmlns:a16="http://schemas.microsoft.com/office/drawing/2014/main" id="{9740A41F-89FD-44D8-9D1F-332E7D538EDA}"/>
                </a:ext>
              </a:extLst>
            </p:cNvPr>
            <p:cNvSpPr>
              <a:spLocks/>
            </p:cNvSpPr>
            <p:nvPr/>
          </p:nvSpPr>
          <p:spPr bwMode="auto">
            <a:xfrm>
              <a:off x="3756025" y="1527175"/>
              <a:ext cx="133350" cy="23813"/>
            </a:xfrm>
            <a:custGeom>
              <a:avLst/>
              <a:gdLst>
                <a:gd name="T0" fmla="*/ 0 w 421"/>
                <a:gd name="T1" fmla="*/ 0 h 75"/>
                <a:gd name="T2" fmla="*/ 0 w 421"/>
                <a:gd name="T3" fmla="*/ 42 h 75"/>
                <a:gd name="T4" fmla="*/ 8 w 421"/>
                <a:gd name="T5" fmla="*/ 46 h 75"/>
                <a:gd name="T6" fmla="*/ 22 w 421"/>
                <a:gd name="T7" fmla="*/ 52 h 75"/>
                <a:gd name="T8" fmla="*/ 43 w 421"/>
                <a:gd name="T9" fmla="*/ 58 h 75"/>
                <a:gd name="T10" fmla="*/ 67 w 421"/>
                <a:gd name="T11" fmla="*/ 63 h 75"/>
                <a:gd name="T12" fmla="*/ 97 w 421"/>
                <a:gd name="T13" fmla="*/ 68 h 75"/>
                <a:gd name="T14" fmla="*/ 130 w 421"/>
                <a:gd name="T15" fmla="*/ 72 h 75"/>
                <a:gd name="T16" fmla="*/ 169 w 421"/>
                <a:gd name="T17" fmla="*/ 74 h 75"/>
                <a:gd name="T18" fmla="*/ 211 w 421"/>
                <a:gd name="T19" fmla="*/ 75 h 75"/>
                <a:gd name="T20" fmla="*/ 253 w 421"/>
                <a:gd name="T21" fmla="*/ 74 h 75"/>
                <a:gd name="T22" fmla="*/ 290 w 421"/>
                <a:gd name="T23" fmla="*/ 72 h 75"/>
                <a:gd name="T24" fmla="*/ 325 w 421"/>
                <a:gd name="T25" fmla="*/ 68 h 75"/>
                <a:gd name="T26" fmla="*/ 355 w 421"/>
                <a:gd name="T27" fmla="*/ 63 h 75"/>
                <a:gd name="T28" fmla="*/ 379 w 421"/>
                <a:gd name="T29" fmla="*/ 58 h 75"/>
                <a:gd name="T30" fmla="*/ 399 w 421"/>
                <a:gd name="T31" fmla="*/ 52 h 75"/>
                <a:gd name="T32" fmla="*/ 414 w 421"/>
                <a:gd name="T33" fmla="*/ 47 h 75"/>
                <a:gd name="T34" fmla="*/ 421 w 421"/>
                <a:gd name="T35" fmla="*/ 42 h 75"/>
                <a:gd name="T36" fmla="*/ 421 w 421"/>
                <a:gd name="T37" fmla="*/ 0 h 75"/>
                <a:gd name="T38" fmla="*/ 410 w 421"/>
                <a:gd name="T39" fmla="*/ 4 h 75"/>
                <a:gd name="T40" fmla="*/ 399 w 421"/>
                <a:gd name="T41" fmla="*/ 9 h 75"/>
                <a:gd name="T42" fmla="*/ 386 w 421"/>
                <a:gd name="T43" fmla="*/ 12 h 75"/>
                <a:gd name="T44" fmla="*/ 373 w 421"/>
                <a:gd name="T45" fmla="*/ 15 h 75"/>
                <a:gd name="T46" fmla="*/ 344 w 421"/>
                <a:gd name="T47" fmla="*/ 19 h 75"/>
                <a:gd name="T48" fmla="*/ 314 w 421"/>
                <a:gd name="T49" fmla="*/ 24 h 75"/>
                <a:gd name="T50" fmla="*/ 284 w 421"/>
                <a:gd name="T51" fmla="*/ 27 h 75"/>
                <a:gd name="T52" fmla="*/ 256 w 421"/>
                <a:gd name="T53" fmla="*/ 29 h 75"/>
                <a:gd name="T54" fmla="*/ 231 w 421"/>
                <a:gd name="T55" fmla="*/ 29 h 75"/>
                <a:gd name="T56" fmla="*/ 211 w 421"/>
                <a:gd name="T57" fmla="*/ 30 h 75"/>
                <a:gd name="T58" fmla="*/ 191 w 421"/>
                <a:gd name="T59" fmla="*/ 29 h 75"/>
                <a:gd name="T60" fmla="*/ 166 w 421"/>
                <a:gd name="T61" fmla="*/ 28 h 75"/>
                <a:gd name="T62" fmla="*/ 138 w 421"/>
                <a:gd name="T63" fmla="*/ 27 h 75"/>
                <a:gd name="T64" fmla="*/ 108 w 421"/>
                <a:gd name="T65" fmla="*/ 24 h 75"/>
                <a:gd name="T66" fmla="*/ 78 w 421"/>
                <a:gd name="T67" fmla="*/ 19 h 75"/>
                <a:gd name="T68" fmla="*/ 49 w 421"/>
                <a:gd name="T69" fmla="*/ 15 h 75"/>
                <a:gd name="T70" fmla="*/ 35 w 421"/>
                <a:gd name="T71" fmla="*/ 12 h 75"/>
                <a:gd name="T72" fmla="*/ 22 w 421"/>
                <a:gd name="T73" fmla="*/ 9 h 75"/>
                <a:gd name="T74" fmla="*/ 10 w 421"/>
                <a:gd name="T75" fmla="*/ 4 h 75"/>
                <a:gd name="T76" fmla="*/ 0 w 421"/>
                <a:gd name="T77" fmla="*/ 0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421" h="75">
                  <a:moveTo>
                    <a:pt x="0" y="0"/>
                  </a:moveTo>
                  <a:lnTo>
                    <a:pt x="0" y="42"/>
                  </a:lnTo>
                  <a:lnTo>
                    <a:pt x="8" y="46"/>
                  </a:lnTo>
                  <a:lnTo>
                    <a:pt x="22" y="52"/>
                  </a:lnTo>
                  <a:lnTo>
                    <a:pt x="43" y="58"/>
                  </a:lnTo>
                  <a:lnTo>
                    <a:pt x="67" y="63"/>
                  </a:lnTo>
                  <a:lnTo>
                    <a:pt x="97" y="68"/>
                  </a:lnTo>
                  <a:lnTo>
                    <a:pt x="130" y="72"/>
                  </a:lnTo>
                  <a:lnTo>
                    <a:pt x="169" y="74"/>
                  </a:lnTo>
                  <a:lnTo>
                    <a:pt x="211" y="75"/>
                  </a:lnTo>
                  <a:lnTo>
                    <a:pt x="253" y="74"/>
                  </a:lnTo>
                  <a:lnTo>
                    <a:pt x="290" y="72"/>
                  </a:lnTo>
                  <a:lnTo>
                    <a:pt x="325" y="68"/>
                  </a:lnTo>
                  <a:lnTo>
                    <a:pt x="355" y="63"/>
                  </a:lnTo>
                  <a:lnTo>
                    <a:pt x="379" y="58"/>
                  </a:lnTo>
                  <a:lnTo>
                    <a:pt x="399" y="52"/>
                  </a:lnTo>
                  <a:lnTo>
                    <a:pt x="414" y="47"/>
                  </a:lnTo>
                  <a:lnTo>
                    <a:pt x="421" y="42"/>
                  </a:lnTo>
                  <a:lnTo>
                    <a:pt x="421" y="0"/>
                  </a:lnTo>
                  <a:lnTo>
                    <a:pt x="410" y="4"/>
                  </a:lnTo>
                  <a:lnTo>
                    <a:pt x="399" y="9"/>
                  </a:lnTo>
                  <a:lnTo>
                    <a:pt x="386" y="12"/>
                  </a:lnTo>
                  <a:lnTo>
                    <a:pt x="373" y="15"/>
                  </a:lnTo>
                  <a:lnTo>
                    <a:pt x="344" y="19"/>
                  </a:lnTo>
                  <a:lnTo>
                    <a:pt x="314" y="24"/>
                  </a:lnTo>
                  <a:lnTo>
                    <a:pt x="284" y="27"/>
                  </a:lnTo>
                  <a:lnTo>
                    <a:pt x="256" y="29"/>
                  </a:lnTo>
                  <a:lnTo>
                    <a:pt x="231" y="29"/>
                  </a:lnTo>
                  <a:lnTo>
                    <a:pt x="211" y="30"/>
                  </a:lnTo>
                  <a:lnTo>
                    <a:pt x="191" y="29"/>
                  </a:lnTo>
                  <a:lnTo>
                    <a:pt x="166" y="28"/>
                  </a:lnTo>
                  <a:lnTo>
                    <a:pt x="138" y="27"/>
                  </a:lnTo>
                  <a:lnTo>
                    <a:pt x="108" y="24"/>
                  </a:lnTo>
                  <a:lnTo>
                    <a:pt x="78" y="19"/>
                  </a:lnTo>
                  <a:lnTo>
                    <a:pt x="49" y="15"/>
                  </a:lnTo>
                  <a:lnTo>
                    <a:pt x="35" y="12"/>
                  </a:lnTo>
                  <a:lnTo>
                    <a:pt x="22" y="9"/>
                  </a:lnTo>
                  <a:lnTo>
                    <a:pt x="10" y="4"/>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grpSp>
      <p:grpSp>
        <p:nvGrpSpPr>
          <p:cNvPr id="67" name="Grupo 66" descr="Icono de ábaco. ">
            <a:extLst>
              <a:ext uri="{FF2B5EF4-FFF2-40B4-BE49-F238E27FC236}">
                <a16:creationId xmlns:a16="http://schemas.microsoft.com/office/drawing/2014/main" id="{201B668C-AA5F-454E-8E64-CEA32A839FB8}"/>
              </a:ext>
            </a:extLst>
          </p:cNvPr>
          <p:cNvGrpSpPr/>
          <p:nvPr/>
        </p:nvGrpSpPr>
        <p:grpSpPr>
          <a:xfrm>
            <a:off x="8071577" y="2296118"/>
            <a:ext cx="382447" cy="382447"/>
            <a:chOff x="877888" y="771525"/>
            <a:chExt cx="287338" cy="287338"/>
          </a:xfrm>
          <a:solidFill>
            <a:schemeClr val="bg1"/>
          </a:solidFill>
        </p:grpSpPr>
        <p:sp>
          <p:nvSpPr>
            <p:cNvPr id="68" name="Forma libre 324">
              <a:extLst>
                <a:ext uri="{FF2B5EF4-FFF2-40B4-BE49-F238E27FC236}">
                  <a16:creationId xmlns:a16="http://schemas.microsoft.com/office/drawing/2014/main" id="{EEBBB4D9-8AD5-4868-B9F5-568F0C326607}"/>
                </a:ext>
              </a:extLst>
            </p:cNvPr>
            <p:cNvSpPr>
              <a:spLocks/>
            </p:cNvSpPr>
            <p:nvPr/>
          </p:nvSpPr>
          <p:spPr bwMode="auto">
            <a:xfrm>
              <a:off x="877888" y="771525"/>
              <a:ext cx="61913" cy="287338"/>
            </a:xfrm>
            <a:custGeom>
              <a:avLst/>
              <a:gdLst>
                <a:gd name="T0" fmla="*/ 0 w 196"/>
                <a:gd name="T1" fmla="*/ 888 h 903"/>
                <a:gd name="T2" fmla="*/ 1 w 196"/>
                <a:gd name="T3" fmla="*/ 895 h 903"/>
                <a:gd name="T4" fmla="*/ 4 w 196"/>
                <a:gd name="T5" fmla="*/ 899 h 903"/>
                <a:gd name="T6" fmla="*/ 10 w 196"/>
                <a:gd name="T7" fmla="*/ 902 h 903"/>
                <a:gd name="T8" fmla="*/ 15 w 196"/>
                <a:gd name="T9" fmla="*/ 903 h 903"/>
                <a:gd name="T10" fmla="*/ 196 w 196"/>
                <a:gd name="T11" fmla="*/ 798 h 903"/>
                <a:gd name="T12" fmla="*/ 160 w 196"/>
                <a:gd name="T13" fmla="*/ 797 h 903"/>
                <a:gd name="T14" fmla="*/ 149 w 196"/>
                <a:gd name="T15" fmla="*/ 793 h 903"/>
                <a:gd name="T16" fmla="*/ 141 w 196"/>
                <a:gd name="T17" fmla="*/ 785 h 903"/>
                <a:gd name="T18" fmla="*/ 136 w 196"/>
                <a:gd name="T19" fmla="*/ 774 h 903"/>
                <a:gd name="T20" fmla="*/ 136 w 196"/>
                <a:gd name="T21" fmla="*/ 738 h 903"/>
                <a:gd name="T22" fmla="*/ 138 w 196"/>
                <a:gd name="T23" fmla="*/ 726 h 903"/>
                <a:gd name="T24" fmla="*/ 145 w 196"/>
                <a:gd name="T25" fmla="*/ 717 h 903"/>
                <a:gd name="T26" fmla="*/ 155 w 196"/>
                <a:gd name="T27" fmla="*/ 710 h 903"/>
                <a:gd name="T28" fmla="*/ 166 w 196"/>
                <a:gd name="T29" fmla="*/ 708 h 903"/>
                <a:gd name="T30" fmla="*/ 196 w 196"/>
                <a:gd name="T31" fmla="*/ 346 h 903"/>
                <a:gd name="T32" fmla="*/ 160 w 196"/>
                <a:gd name="T33" fmla="*/ 345 h 903"/>
                <a:gd name="T34" fmla="*/ 149 w 196"/>
                <a:gd name="T35" fmla="*/ 341 h 903"/>
                <a:gd name="T36" fmla="*/ 141 w 196"/>
                <a:gd name="T37" fmla="*/ 333 h 903"/>
                <a:gd name="T38" fmla="*/ 136 w 196"/>
                <a:gd name="T39" fmla="*/ 322 h 903"/>
                <a:gd name="T40" fmla="*/ 136 w 196"/>
                <a:gd name="T41" fmla="*/ 286 h 903"/>
                <a:gd name="T42" fmla="*/ 138 w 196"/>
                <a:gd name="T43" fmla="*/ 275 h 903"/>
                <a:gd name="T44" fmla="*/ 145 w 196"/>
                <a:gd name="T45" fmla="*/ 265 h 903"/>
                <a:gd name="T46" fmla="*/ 155 w 196"/>
                <a:gd name="T47" fmla="*/ 259 h 903"/>
                <a:gd name="T48" fmla="*/ 166 w 196"/>
                <a:gd name="T49" fmla="*/ 256 h 903"/>
                <a:gd name="T50" fmla="*/ 196 w 196"/>
                <a:gd name="T51" fmla="*/ 196 h 903"/>
                <a:gd name="T52" fmla="*/ 160 w 196"/>
                <a:gd name="T53" fmla="*/ 195 h 903"/>
                <a:gd name="T54" fmla="*/ 149 w 196"/>
                <a:gd name="T55" fmla="*/ 191 h 903"/>
                <a:gd name="T56" fmla="*/ 141 w 196"/>
                <a:gd name="T57" fmla="*/ 182 h 903"/>
                <a:gd name="T58" fmla="*/ 136 w 196"/>
                <a:gd name="T59" fmla="*/ 172 h 903"/>
                <a:gd name="T60" fmla="*/ 136 w 196"/>
                <a:gd name="T61" fmla="*/ 135 h 903"/>
                <a:gd name="T62" fmla="*/ 138 w 196"/>
                <a:gd name="T63" fmla="*/ 123 h 903"/>
                <a:gd name="T64" fmla="*/ 145 w 196"/>
                <a:gd name="T65" fmla="*/ 115 h 903"/>
                <a:gd name="T66" fmla="*/ 155 w 196"/>
                <a:gd name="T67" fmla="*/ 108 h 903"/>
                <a:gd name="T68" fmla="*/ 166 w 196"/>
                <a:gd name="T69" fmla="*/ 105 h 903"/>
                <a:gd name="T70" fmla="*/ 196 w 196"/>
                <a:gd name="T71" fmla="*/ 0 h 903"/>
                <a:gd name="T72" fmla="*/ 12 w 196"/>
                <a:gd name="T73" fmla="*/ 0 h 903"/>
                <a:gd name="T74" fmla="*/ 7 w 196"/>
                <a:gd name="T75" fmla="*/ 2 h 903"/>
                <a:gd name="T76" fmla="*/ 3 w 196"/>
                <a:gd name="T77" fmla="*/ 6 h 903"/>
                <a:gd name="T78" fmla="*/ 1 w 196"/>
                <a:gd name="T79" fmla="*/ 12 h 903"/>
                <a:gd name="T80" fmla="*/ 0 w 196"/>
                <a:gd name="T81" fmla="*/ 15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6" h="903">
                  <a:moveTo>
                    <a:pt x="0" y="15"/>
                  </a:moveTo>
                  <a:lnTo>
                    <a:pt x="0" y="888"/>
                  </a:lnTo>
                  <a:lnTo>
                    <a:pt x="1" y="891"/>
                  </a:lnTo>
                  <a:lnTo>
                    <a:pt x="1" y="895"/>
                  </a:lnTo>
                  <a:lnTo>
                    <a:pt x="3" y="897"/>
                  </a:lnTo>
                  <a:lnTo>
                    <a:pt x="4" y="899"/>
                  </a:lnTo>
                  <a:lnTo>
                    <a:pt x="7" y="901"/>
                  </a:lnTo>
                  <a:lnTo>
                    <a:pt x="10" y="902"/>
                  </a:lnTo>
                  <a:lnTo>
                    <a:pt x="12" y="903"/>
                  </a:lnTo>
                  <a:lnTo>
                    <a:pt x="15" y="903"/>
                  </a:lnTo>
                  <a:lnTo>
                    <a:pt x="196" y="903"/>
                  </a:lnTo>
                  <a:lnTo>
                    <a:pt x="196" y="798"/>
                  </a:lnTo>
                  <a:lnTo>
                    <a:pt x="166" y="798"/>
                  </a:lnTo>
                  <a:lnTo>
                    <a:pt x="160" y="797"/>
                  </a:lnTo>
                  <a:lnTo>
                    <a:pt x="155" y="796"/>
                  </a:lnTo>
                  <a:lnTo>
                    <a:pt x="149" y="793"/>
                  </a:lnTo>
                  <a:lnTo>
                    <a:pt x="145" y="789"/>
                  </a:lnTo>
                  <a:lnTo>
                    <a:pt x="141" y="785"/>
                  </a:lnTo>
                  <a:lnTo>
                    <a:pt x="138" y="780"/>
                  </a:lnTo>
                  <a:lnTo>
                    <a:pt x="136" y="774"/>
                  </a:lnTo>
                  <a:lnTo>
                    <a:pt x="136" y="768"/>
                  </a:lnTo>
                  <a:lnTo>
                    <a:pt x="136" y="738"/>
                  </a:lnTo>
                  <a:lnTo>
                    <a:pt x="136" y="732"/>
                  </a:lnTo>
                  <a:lnTo>
                    <a:pt x="138" y="726"/>
                  </a:lnTo>
                  <a:lnTo>
                    <a:pt x="141" y="721"/>
                  </a:lnTo>
                  <a:lnTo>
                    <a:pt x="145" y="717"/>
                  </a:lnTo>
                  <a:lnTo>
                    <a:pt x="149" y="713"/>
                  </a:lnTo>
                  <a:lnTo>
                    <a:pt x="155" y="710"/>
                  </a:lnTo>
                  <a:lnTo>
                    <a:pt x="160" y="708"/>
                  </a:lnTo>
                  <a:lnTo>
                    <a:pt x="166" y="708"/>
                  </a:lnTo>
                  <a:lnTo>
                    <a:pt x="196" y="708"/>
                  </a:lnTo>
                  <a:lnTo>
                    <a:pt x="196" y="346"/>
                  </a:lnTo>
                  <a:lnTo>
                    <a:pt x="166" y="346"/>
                  </a:lnTo>
                  <a:lnTo>
                    <a:pt x="160" y="345"/>
                  </a:lnTo>
                  <a:lnTo>
                    <a:pt x="155" y="344"/>
                  </a:lnTo>
                  <a:lnTo>
                    <a:pt x="149" y="341"/>
                  </a:lnTo>
                  <a:lnTo>
                    <a:pt x="145" y="338"/>
                  </a:lnTo>
                  <a:lnTo>
                    <a:pt x="141" y="333"/>
                  </a:lnTo>
                  <a:lnTo>
                    <a:pt x="138" y="328"/>
                  </a:lnTo>
                  <a:lnTo>
                    <a:pt x="136" y="322"/>
                  </a:lnTo>
                  <a:lnTo>
                    <a:pt x="136" y="316"/>
                  </a:lnTo>
                  <a:lnTo>
                    <a:pt x="136" y="286"/>
                  </a:lnTo>
                  <a:lnTo>
                    <a:pt x="136" y="280"/>
                  </a:lnTo>
                  <a:lnTo>
                    <a:pt x="138" y="275"/>
                  </a:lnTo>
                  <a:lnTo>
                    <a:pt x="141" y="269"/>
                  </a:lnTo>
                  <a:lnTo>
                    <a:pt x="145" y="265"/>
                  </a:lnTo>
                  <a:lnTo>
                    <a:pt x="149" y="261"/>
                  </a:lnTo>
                  <a:lnTo>
                    <a:pt x="155" y="259"/>
                  </a:lnTo>
                  <a:lnTo>
                    <a:pt x="160" y="256"/>
                  </a:lnTo>
                  <a:lnTo>
                    <a:pt x="166" y="256"/>
                  </a:lnTo>
                  <a:lnTo>
                    <a:pt x="196" y="256"/>
                  </a:lnTo>
                  <a:lnTo>
                    <a:pt x="196" y="196"/>
                  </a:lnTo>
                  <a:lnTo>
                    <a:pt x="166" y="196"/>
                  </a:lnTo>
                  <a:lnTo>
                    <a:pt x="160" y="195"/>
                  </a:lnTo>
                  <a:lnTo>
                    <a:pt x="155" y="193"/>
                  </a:lnTo>
                  <a:lnTo>
                    <a:pt x="149" y="191"/>
                  </a:lnTo>
                  <a:lnTo>
                    <a:pt x="145" y="187"/>
                  </a:lnTo>
                  <a:lnTo>
                    <a:pt x="141" y="182"/>
                  </a:lnTo>
                  <a:lnTo>
                    <a:pt x="138" y="177"/>
                  </a:lnTo>
                  <a:lnTo>
                    <a:pt x="136" y="172"/>
                  </a:lnTo>
                  <a:lnTo>
                    <a:pt x="136" y="165"/>
                  </a:lnTo>
                  <a:lnTo>
                    <a:pt x="136" y="135"/>
                  </a:lnTo>
                  <a:lnTo>
                    <a:pt x="136" y="130"/>
                  </a:lnTo>
                  <a:lnTo>
                    <a:pt x="138" y="123"/>
                  </a:lnTo>
                  <a:lnTo>
                    <a:pt x="141" y="119"/>
                  </a:lnTo>
                  <a:lnTo>
                    <a:pt x="145" y="115"/>
                  </a:lnTo>
                  <a:lnTo>
                    <a:pt x="149" y="110"/>
                  </a:lnTo>
                  <a:lnTo>
                    <a:pt x="155" y="108"/>
                  </a:lnTo>
                  <a:lnTo>
                    <a:pt x="160" y="106"/>
                  </a:lnTo>
                  <a:lnTo>
                    <a:pt x="166" y="105"/>
                  </a:lnTo>
                  <a:lnTo>
                    <a:pt x="196" y="105"/>
                  </a:lnTo>
                  <a:lnTo>
                    <a:pt x="196" y="0"/>
                  </a:lnTo>
                  <a:lnTo>
                    <a:pt x="15" y="0"/>
                  </a:lnTo>
                  <a:lnTo>
                    <a:pt x="12" y="0"/>
                  </a:lnTo>
                  <a:lnTo>
                    <a:pt x="10" y="1"/>
                  </a:lnTo>
                  <a:lnTo>
                    <a:pt x="7" y="2"/>
                  </a:lnTo>
                  <a:lnTo>
                    <a:pt x="4" y="4"/>
                  </a:lnTo>
                  <a:lnTo>
                    <a:pt x="3" y="6"/>
                  </a:lnTo>
                  <a:lnTo>
                    <a:pt x="1" y="10"/>
                  </a:lnTo>
                  <a:lnTo>
                    <a:pt x="1" y="12"/>
                  </a:lnTo>
                  <a:lnTo>
                    <a:pt x="0" y="15"/>
                  </a:lnTo>
                  <a:lnTo>
                    <a:pt x="0" y="1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69" name="Forma libre 325">
              <a:extLst>
                <a:ext uri="{FF2B5EF4-FFF2-40B4-BE49-F238E27FC236}">
                  <a16:creationId xmlns:a16="http://schemas.microsoft.com/office/drawing/2014/main" id="{4E9C428E-133B-4690-9ED6-8917E4F1E682}"/>
                </a:ext>
              </a:extLst>
            </p:cNvPr>
            <p:cNvSpPr>
              <a:spLocks/>
            </p:cNvSpPr>
            <p:nvPr/>
          </p:nvSpPr>
          <p:spPr bwMode="auto">
            <a:xfrm>
              <a:off x="1027113" y="771525"/>
              <a:ext cx="66675" cy="287338"/>
            </a:xfrm>
            <a:custGeom>
              <a:avLst/>
              <a:gdLst>
                <a:gd name="T0" fmla="*/ 30 w 211"/>
                <a:gd name="T1" fmla="*/ 105 h 903"/>
                <a:gd name="T2" fmla="*/ 41 w 211"/>
                <a:gd name="T3" fmla="*/ 107 h 903"/>
                <a:gd name="T4" fmla="*/ 51 w 211"/>
                <a:gd name="T5" fmla="*/ 115 h 903"/>
                <a:gd name="T6" fmla="*/ 58 w 211"/>
                <a:gd name="T7" fmla="*/ 123 h 903"/>
                <a:gd name="T8" fmla="*/ 60 w 211"/>
                <a:gd name="T9" fmla="*/ 135 h 903"/>
                <a:gd name="T10" fmla="*/ 60 w 211"/>
                <a:gd name="T11" fmla="*/ 172 h 903"/>
                <a:gd name="T12" fmla="*/ 55 w 211"/>
                <a:gd name="T13" fmla="*/ 182 h 903"/>
                <a:gd name="T14" fmla="*/ 47 w 211"/>
                <a:gd name="T15" fmla="*/ 191 h 903"/>
                <a:gd name="T16" fmla="*/ 36 w 211"/>
                <a:gd name="T17" fmla="*/ 195 h 903"/>
                <a:gd name="T18" fmla="*/ 0 w 211"/>
                <a:gd name="T19" fmla="*/ 196 h 903"/>
                <a:gd name="T20" fmla="*/ 30 w 211"/>
                <a:gd name="T21" fmla="*/ 557 h 903"/>
                <a:gd name="T22" fmla="*/ 41 w 211"/>
                <a:gd name="T23" fmla="*/ 560 h 903"/>
                <a:gd name="T24" fmla="*/ 51 w 211"/>
                <a:gd name="T25" fmla="*/ 566 h 903"/>
                <a:gd name="T26" fmla="*/ 58 w 211"/>
                <a:gd name="T27" fmla="*/ 576 h 903"/>
                <a:gd name="T28" fmla="*/ 60 w 211"/>
                <a:gd name="T29" fmla="*/ 587 h 903"/>
                <a:gd name="T30" fmla="*/ 60 w 211"/>
                <a:gd name="T31" fmla="*/ 623 h 903"/>
                <a:gd name="T32" fmla="*/ 55 w 211"/>
                <a:gd name="T33" fmla="*/ 634 h 903"/>
                <a:gd name="T34" fmla="*/ 47 w 211"/>
                <a:gd name="T35" fmla="*/ 643 h 903"/>
                <a:gd name="T36" fmla="*/ 36 w 211"/>
                <a:gd name="T37" fmla="*/ 647 h 903"/>
                <a:gd name="T38" fmla="*/ 0 w 211"/>
                <a:gd name="T39" fmla="*/ 648 h 903"/>
                <a:gd name="T40" fmla="*/ 30 w 211"/>
                <a:gd name="T41" fmla="*/ 708 h 903"/>
                <a:gd name="T42" fmla="*/ 41 w 211"/>
                <a:gd name="T43" fmla="*/ 710 h 903"/>
                <a:gd name="T44" fmla="*/ 51 w 211"/>
                <a:gd name="T45" fmla="*/ 717 h 903"/>
                <a:gd name="T46" fmla="*/ 58 w 211"/>
                <a:gd name="T47" fmla="*/ 726 h 903"/>
                <a:gd name="T48" fmla="*/ 60 w 211"/>
                <a:gd name="T49" fmla="*/ 738 h 903"/>
                <a:gd name="T50" fmla="*/ 60 w 211"/>
                <a:gd name="T51" fmla="*/ 773 h 903"/>
                <a:gd name="T52" fmla="*/ 55 w 211"/>
                <a:gd name="T53" fmla="*/ 785 h 903"/>
                <a:gd name="T54" fmla="*/ 47 w 211"/>
                <a:gd name="T55" fmla="*/ 793 h 903"/>
                <a:gd name="T56" fmla="*/ 36 w 211"/>
                <a:gd name="T57" fmla="*/ 797 h 903"/>
                <a:gd name="T58" fmla="*/ 0 w 211"/>
                <a:gd name="T59" fmla="*/ 798 h 903"/>
                <a:gd name="T60" fmla="*/ 211 w 211"/>
                <a:gd name="T61" fmla="*/ 903 h 903"/>
                <a:gd name="T62" fmla="*/ 181 w 211"/>
                <a:gd name="T63" fmla="*/ 497 h 903"/>
                <a:gd name="T64" fmla="*/ 169 w 211"/>
                <a:gd name="T65" fmla="*/ 495 h 903"/>
                <a:gd name="T66" fmla="*/ 159 w 211"/>
                <a:gd name="T67" fmla="*/ 488 h 903"/>
                <a:gd name="T68" fmla="*/ 153 w 211"/>
                <a:gd name="T69" fmla="*/ 478 h 903"/>
                <a:gd name="T70" fmla="*/ 151 w 211"/>
                <a:gd name="T71" fmla="*/ 467 h 903"/>
                <a:gd name="T72" fmla="*/ 151 w 211"/>
                <a:gd name="T73" fmla="*/ 430 h 903"/>
                <a:gd name="T74" fmla="*/ 155 w 211"/>
                <a:gd name="T75" fmla="*/ 419 h 903"/>
                <a:gd name="T76" fmla="*/ 164 w 211"/>
                <a:gd name="T77" fmla="*/ 412 h 903"/>
                <a:gd name="T78" fmla="*/ 174 w 211"/>
                <a:gd name="T79" fmla="*/ 408 h 903"/>
                <a:gd name="T80" fmla="*/ 211 w 211"/>
                <a:gd name="T81" fmla="*/ 407 h 903"/>
                <a:gd name="T82" fmla="*/ 181 w 211"/>
                <a:gd name="T83" fmla="*/ 346 h 903"/>
                <a:gd name="T84" fmla="*/ 169 w 211"/>
                <a:gd name="T85" fmla="*/ 344 h 903"/>
                <a:gd name="T86" fmla="*/ 159 w 211"/>
                <a:gd name="T87" fmla="*/ 338 h 903"/>
                <a:gd name="T88" fmla="*/ 153 w 211"/>
                <a:gd name="T89" fmla="*/ 328 h 903"/>
                <a:gd name="T90" fmla="*/ 151 w 211"/>
                <a:gd name="T91" fmla="*/ 316 h 903"/>
                <a:gd name="T92" fmla="*/ 151 w 211"/>
                <a:gd name="T93" fmla="*/ 280 h 903"/>
                <a:gd name="T94" fmla="*/ 155 w 211"/>
                <a:gd name="T95" fmla="*/ 269 h 903"/>
                <a:gd name="T96" fmla="*/ 164 w 211"/>
                <a:gd name="T97" fmla="*/ 261 h 903"/>
                <a:gd name="T98" fmla="*/ 174 w 211"/>
                <a:gd name="T99" fmla="*/ 256 h 903"/>
                <a:gd name="T100" fmla="*/ 211 w 211"/>
                <a:gd name="T101" fmla="*/ 256 h 903"/>
                <a:gd name="T102" fmla="*/ 181 w 211"/>
                <a:gd name="T103" fmla="*/ 196 h 903"/>
                <a:gd name="T104" fmla="*/ 169 w 211"/>
                <a:gd name="T105" fmla="*/ 193 h 903"/>
                <a:gd name="T106" fmla="*/ 159 w 211"/>
                <a:gd name="T107" fmla="*/ 187 h 903"/>
                <a:gd name="T108" fmla="*/ 153 w 211"/>
                <a:gd name="T109" fmla="*/ 177 h 903"/>
                <a:gd name="T110" fmla="*/ 151 w 211"/>
                <a:gd name="T111" fmla="*/ 165 h 903"/>
                <a:gd name="T112" fmla="*/ 151 w 211"/>
                <a:gd name="T113" fmla="*/ 130 h 903"/>
                <a:gd name="T114" fmla="*/ 155 w 211"/>
                <a:gd name="T115" fmla="*/ 119 h 903"/>
                <a:gd name="T116" fmla="*/ 164 w 211"/>
                <a:gd name="T117" fmla="*/ 110 h 903"/>
                <a:gd name="T118" fmla="*/ 174 w 211"/>
                <a:gd name="T119" fmla="*/ 106 h 903"/>
                <a:gd name="T120" fmla="*/ 211 w 211"/>
                <a:gd name="T121" fmla="*/ 105 h 903"/>
                <a:gd name="T122" fmla="*/ 0 w 211"/>
                <a:gd name="T12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1" h="903">
                  <a:moveTo>
                    <a:pt x="0" y="105"/>
                  </a:moveTo>
                  <a:lnTo>
                    <a:pt x="30" y="105"/>
                  </a:lnTo>
                  <a:lnTo>
                    <a:pt x="36" y="106"/>
                  </a:lnTo>
                  <a:lnTo>
                    <a:pt x="41" y="107"/>
                  </a:lnTo>
                  <a:lnTo>
                    <a:pt x="47" y="110"/>
                  </a:lnTo>
                  <a:lnTo>
                    <a:pt x="51" y="115"/>
                  </a:lnTo>
                  <a:lnTo>
                    <a:pt x="55" y="119"/>
                  </a:lnTo>
                  <a:lnTo>
                    <a:pt x="58" y="123"/>
                  </a:lnTo>
                  <a:lnTo>
                    <a:pt x="60" y="130"/>
                  </a:lnTo>
                  <a:lnTo>
                    <a:pt x="60" y="135"/>
                  </a:lnTo>
                  <a:lnTo>
                    <a:pt x="60" y="165"/>
                  </a:lnTo>
                  <a:lnTo>
                    <a:pt x="60" y="172"/>
                  </a:lnTo>
                  <a:lnTo>
                    <a:pt x="58" y="177"/>
                  </a:lnTo>
                  <a:lnTo>
                    <a:pt x="55" y="182"/>
                  </a:lnTo>
                  <a:lnTo>
                    <a:pt x="51" y="187"/>
                  </a:lnTo>
                  <a:lnTo>
                    <a:pt x="47" y="191"/>
                  </a:lnTo>
                  <a:lnTo>
                    <a:pt x="41" y="193"/>
                  </a:lnTo>
                  <a:lnTo>
                    <a:pt x="36" y="195"/>
                  </a:lnTo>
                  <a:lnTo>
                    <a:pt x="30" y="196"/>
                  </a:lnTo>
                  <a:lnTo>
                    <a:pt x="0" y="196"/>
                  </a:lnTo>
                  <a:lnTo>
                    <a:pt x="0" y="557"/>
                  </a:lnTo>
                  <a:lnTo>
                    <a:pt x="30" y="557"/>
                  </a:lnTo>
                  <a:lnTo>
                    <a:pt x="36" y="558"/>
                  </a:lnTo>
                  <a:lnTo>
                    <a:pt x="41" y="560"/>
                  </a:lnTo>
                  <a:lnTo>
                    <a:pt x="47" y="562"/>
                  </a:lnTo>
                  <a:lnTo>
                    <a:pt x="51" y="566"/>
                  </a:lnTo>
                  <a:lnTo>
                    <a:pt x="55" y="571"/>
                  </a:lnTo>
                  <a:lnTo>
                    <a:pt x="58" y="576"/>
                  </a:lnTo>
                  <a:lnTo>
                    <a:pt x="60" y="581"/>
                  </a:lnTo>
                  <a:lnTo>
                    <a:pt x="60" y="587"/>
                  </a:lnTo>
                  <a:lnTo>
                    <a:pt x="60" y="618"/>
                  </a:lnTo>
                  <a:lnTo>
                    <a:pt x="60" y="623"/>
                  </a:lnTo>
                  <a:lnTo>
                    <a:pt x="58" y="629"/>
                  </a:lnTo>
                  <a:lnTo>
                    <a:pt x="55" y="634"/>
                  </a:lnTo>
                  <a:lnTo>
                    <a:pt x="51" y="638"/>
                  </a:lnTo>
                  <a:lnTo>
                    <a:pt x="47" y="643"/>
                  </a:lnTo>
                  <a:lnTo>
                    <a:pt x="41" y="645"/>
                  </a:lnTo>
                  <a:lnTo>
                    <a:pt x="36" y="647"/>
                  </a:lnTo>
                  <a:lnTo>
                    <a:pt x="30" y="648"/>
                  </a:lnTo>
                  <a:lnTo>
                    <a:pt x="0" y="648"/>
                  </a:lnTo>
                  <a:lnTo>
                    <a:pt x="0" y="708"/>
                  </a:lnTo>
                  <a:lnTo>
                    <a:pt x="30" y="708"/>
                  </a:lnTo>
                  <a:lnTo>
                    <a:pt x="36" y="708"/>
                  </a:lnTo>
                  <a:lnTo>
                    <a:pt x="41" y="710"/>
                  </a:lnTo>
                  <a:lnTo>
                    <a:pt x="47" y="712"/>
                  </a:lnTo>
                  <a:lnTo>
                    <a:pt x="51" y="717"/>
                  </a:lnTo>
                  <a:lnTo>
                    <a:pt x="55" y="721"/>
                  </a:lnTo>
                  <a:lnTo>
                    <a:pt x="58" y="726"/>
                  </a:lnTo>
                  <a:lnTo>
                    <a:pt x="60" y="732"/>
                  </a:lnTo>
                  <a:lnTo>
                    <a:pt x="60" y="738"/>
                  </a:lnTo>
                  <a:lnTo>
                    <a:pt x="60" y="768"/>
                  </a:lnTo>
                  <a:lnTo>
                    <a:pt x="60" y="773"/>
                  </a:lnTo>
                  <a:lnTo>
                    <a:pt x="58" y="780"/>
                  </a:lnTo>
                  <a:lnTo>
                    <a:pt x="55" y="785"/>
                  </a:lnTo>
                  <a:lnTo>
                    <a:pt x="51" y="789"/>
                  </a:lnTo>
                  <a:lnTo>
                    <a:pt x="47" y="793"/>
                  </a:lnTo>
                  <a:lnTo>
                    <a:pt x="41" y="796"/>
                  </a:lnTo>
                  <a:lnTo>
                    <a:pt x="36" y="797"/>
                  </a:lnTo>
                  <a:lnTo>
                    <a:pt x="30" y="798"/>
                  </a:lnTo>
                  <a:lnTo>
                    <a:pt x="0" y="798"/>
                  </a:lnTo>
                  <a:lnTo>
                    <a:pt x="0" y="903"/>
                  </a:lnTo>
                  <a:lnTo>
                    <a:pt x="211" y="903"/>
                  </a:lnTo>
                  <a:lnTo>
                    <a:pt x="211" y="497"/>
                  </a:lnTo>
                  <a:lnTo>
                    <a:pt x="181" y="497"/>
                  </a:lnTo>
                  <a:lnTo>
                    <a:pt x="174" y="497"/>
                  </a:lnTo>
                  <a:lnTo>
                    <a:pt x="169" y="495"/>
                  </a:lnTo>
                  <a:lnTo>
                    <a:pt x="164" y="491"/>
                  </a:lnTo>
                  <a:lnTo>
                    <a:pt x="159" y="488"/>
                  </a:lnTo>
                  <a:lnTo>
                    <a:pt x="155" y="484"/>
                  </a:lnTo>
                  <a:lnTo>
                    <a:pt x="153" y="478"/>
                  </a:lnTo>
                  <a:lnTo>
                    <a:pt x="151" y="473"/>
                  </a:lnTo>
                  <a:lnTo>
                    <a:pt x="151" y="467"/>
                  </a:lnTo>
                  <a:lnTo>
                    <a:pt x="151" y="437"/>
                  </a:lnTo>
                  <a:lnTo>
                    <a:pt x="151" y="430"/>
                  </a:lnTo>
                  <a:lnTo>
                    <a:pt x="153" y="425"/>
                  </a:lnTo>
                  <a:lnTo>
                    <a:pt x="155" y="419"/>
                  </a:lnTo>
                  <a:lnTo>
                    <a:pt x="159" y="415"/>
                  </a:lnTo>
                  <a:lnTo>
                    <a:pt x="164" y="412"/>
                  </a:lnTo>
                  <a:lnTo>
                    <a:pt x="169" y="409"/>
                  </a:lnTo>
                  <a:lnTo>
                    <a:pt x="174" y="408"/>
                  </a:lnTo>
                  <a:lnTo>
                    <a:pt x="181" y="407"/>
                  </a:lnTo>
                  <a:lnTo>
                    <a:pt x="211" y="407"/>
                  </a:lnTo>
                  <a:lnTo>
                    <a:pt x="211" y="346"/>
                  </a:lnTo>
                  <a:lnTo>
                    <a:pt x="181" y="346"/>
                  </a:lnTo>
                  <a:lnTo>
                    <a:pt x="174" y="345"/>
                  </a:lnTo>
                  <a:lnTo>
                    <a:pt x="169" y="344"/>
                  </a:lnTo>
                  <a:lnTo>
                    <a:pt x="164" y="341"/>
                  </a:lnTo>
                  <a:lnTo>
                    <a:pt x="159" y="338"/>
                  </a:lnTo>
                  <a:lnTo>
                    <a:pt x="155" y="333"/>
                  </a:lnTo>
                  <a:lnTo>
                    <a:pt x="153" y="328"/>
                  </a:lnTo>
                  <a:lnTo>
                    <a:pt x="151" y="322"/>
                  </a:lnTo>
                  <a:lnTo>
                    <a:pt x="151" y="316"/>
                  </a:lnTo>
                  <a:lnTo>
                    <a:pt x="151" y="286"/>
                  </a:lnTo>
                  <a:lnTo>
                    <a:pt x="151" y="280"/>
                  </a:lnTo>
                  <a:lnTo>
                    <a:pt x="153" y="275"/>
                  </a:lnTo>
                  <a:lnTo>
                    <a:pt x="155" y="269"/>
                  </a:lnTo>
                  <a:lnTo>
                    <a:pt x="159" y="265"/>
                  </a:lnTo>
                  <a:lnTo>
                    <a:pt x="164" y="261"/>
                  </a:lnTo>
                  <a:lnTo>
                    <a:pt x="169" y="259"/>
                  </a:lnTo>
                  <a:lnTo>
                    <a:pt x="174" y="256"/>
                  </a:lnTo>
                  <a:lnTo>
                    <a:pt x="181" y="256"/>
                  </a:lnTo>
                  <a:lnTo>
                    <a:pt x="211" y="256"/>
                  </a:lnTo>
                  <a:lnTo>
                    <a:pt x="211" y="196"/>
                  </a:lnTo>
                  <a:lnTo>
                    <a:pt x="181" y="196"/>
                  </a:lnTo>
                  <a:lnTo>
                    <a:pt x="174" y="195"/>
                  </a:lnTo>
                  <a:lnTo>
                    <a:pt x="169" y="193"/>
                  </a:lnTo>
                  <a:lnTo>
                    <a:pt x="164" y="191"/>
                  </a:lnTo>
                  <a:lnTo>
                    <a:pt x="159" y="187"/>
                  </a:lnTo>
                  <a:lnTo>
                    <a:pt x="155" y="182"/>
                  </a:lnTo>
                  <a:lnTo>
                    <a:pt x="153" y="177"/>
                  </a:lnTo>
                  <a:lnTo>
                    <a:pt x="151" y="172"/>
                  </a:lnTo>
                  <a:lnTo>
                    <a:pt x="151" y="165"/>
                  </a:lnTo>
                  <a:lnTo>
                    <a:pt x="151" y="135"/>
                  </a:lnTo>
                  <a:lnTo>
                    <a:pt x="151" y="130"/>
                  </a:lnTo>
                  <a:lnTo>
                    <a:pt x="153" y="123"/>
                  </a:lnTo>
                  <a:lnTo>
                    <a:pt x="155" y="119"/>
                  </a:lnTo>
                  <a:lnTo>
                    <a:pt x="159" y="115"/>
                  </a:lnTo>
                  <a:lnTo>
                    <a:pt x="164" y="110"/>
                  </a:lnTo>
                  <a:lnTo>
                    <a:pt x="169" y="108"/>
                  </a:lnTo>
                  <a:lnTo>
                    <a:pt x="174" y="106"/>
                  </a:lnTo>
                  <a:lnTo>
                    <a:pt x="181" y="105"/>
                  </a:lnTo>
                  <a:lnTo>
                    <a:pt x="211" y="105"/>
                  </a:lnTo>
                  <a:lnTo>
                    <a:pt x="211" y="0"/>
                  </a:lnTo>
                  <a:lnTo>
                    <a:pt x="0" y="0"/>
                  </a:lnTo>
                  <a:lnTo>
                    <a:pt x="0" y="10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70" name="Forma libre 326">
              <a:extLst>
                <a:ext uri="{FF2B5EF4-FFF2-40B4-BE49-F238E27FC236}">
                  <a16:creationId xmlns:a16="http://schemas.microsoft.com/office/drawing/2014/main" id="{505F0C26-0335-4A1D-AA0D-8C830A4F0DE4}"/>
                </a:ext>
              </a:extLst>
            </p:cNvPr>
            <p:cNvSpPr>
              <a:spLocks/>
            </p:cNvSpPr>
            <p:nvPr/>
          </p:nvSpPr>
          <p:spPr bwMode="auto">
            <a:xfrm>
              <a:off x="949325" y="771525"/>
              <a:ext cx="68263" cy="287338"/>
            </a:xfrm>
            <a:custGeom>
              <a:avLst/>
              <a:gdLst>
                <a:gd name="T0" fmla="*/ 30 w 211"/>
                <a:gd name="T1" fmla="*/ 105 h 903"/>
                <a:gd name="T2" fmla="*/ 42 w 211"/>
                <a:gd name="T3" fmla="*/ 107 h 903"/>
                <a:gd name="T4" fmla="*/ 52 w 211"/>
                <a:gd name="T5" fmla="*/ 115 h 903"/>
                <a:gd name="T6" fmla="*/ 58 w 211"/>
                <a:gd name="T7" fmla="*/ 123 h 903"/>
                <a:gd name="T8" fmla="*/ 60 w 211"/>
                <a:gd name="T9" fmla="*/ 135 h 903"/>
                <a:gd name="T10" fmla="*/ 59 w 211"/>
                <a:gd name="T11" fmla="*/ 172 h 903"/>
                <a:gd name="T12" fmla="*/ 55 w 211"/>
                <a:gd name="T13" fmla="*/ 182 h 903"/>
                <a:gd name="T14" fmla="*/ 47 w 211"/>
                <a:gd name="T15" fmla="*/ 191 h 903"/>
                <a:gd name="T16" fmla="*/ 36 w 211"/>
                <a:gd name="T17" fmla="*/ 195 h 903"/>
                <a:gd name="T18" fmla="*/ 0 w 211"/>
                <a:gd name="T19" fmla="*/ 196 h 903"/>
                <a:gd name="T20" fmla="*/ 30 w 211"/>
                <a:gd name="T21" fmla="*/ 256 h 903"/>
                <a:gd name="T22" fmla="*/ 42 w 211"/>
                <a:gd name="T23" fmla="*/ 259 h 903"/>
                <a:gd name="T24" fmla="*/ 52 w 211"/>
                <a:gd name="T25" fmla="*/ 265 h 903"/>
                <a:gd name="T26" fmla="*/ 58 w 211"/>
                <a:gd name="T27" fmla="*/ 275 h 903"/>
                <a:gd name="T28" fmla="*/ 60 w 211"/>
                <a:gd name="T29" fmla="*/ 286 h 903"/>
                <a:gd name="T30" fmla="*/ 59 w 211"/>
                <a:gd name="T31" fmla="*/ 322 h 903"/>
                <a:gd name="T32" fmla="*/ 55 w 211"/>
                <a:gd name="T33" fmla="*/ 333 h 903"/>
                <a:gd name="T34" fmla="*/ 47 w 211"/>
                <a:gd name="T35" fmla="*/ 341 h 903"/>
                <a:gd name="T36" fmla="*/ 36 w 211"/>
                <a:gd name="T37" fmla="*/ 345 h 903"/>
                <a:gd name="T38" fmla="*/ 0 w 211"/>
                <a:gd name="T39" fmla="*/ 346 h 903"/>
                <a:gd name="T40" fmla="*/ 30 w 211"/>
                <a:gd name="T41" fmla="*/ 708 h 903"/>
                <a:gd name="T42" fmla="*/ 42 w 211"/>
                <a:gd name="T43" fmla="*/ 710 h 903"/>
                <a:gd name="T44" fmla="*/ 52 w 211"/>
                <a:gd name="T45" fmla="*/ 717 h 903"/>
                <a:gd name="T46" fmla="*/ 58 w 211"/>
                <a:gd name="T47" fmla="*/ 726 h 903"/>
                <a:gd name="T48" fmla="*/ 60 w 211"/>
                <a:gd name="T49" fmla="*/ 738 h 903"/>
                <a:gd name="T50" fmla="*/ 59 w 211"/>
                <a:gd name="T51" fmla="*/ 773 h 903"/>
                <a:gd name="T52" fmla="*/ 55 w 211"/>
                <a:gd name="T53" fmla="*/ 785 h 903"/>
                <a:gd name="T54" fmla="*/ 47 w 211"/>
                <a:gd name="T55" fmla="*/ 793 h 903"/>
                <a:gd name="T56" fmla="*/ 36 w 211"/>
                <a:gd name="T57" fmla="*/ 797 h 903"/>
                <a:gd name="T58" fmla="*/ 0 w 211"/>
                <a:gd name="T59" fmla="*/ 798 h 903"/>
                <a:gd name="T60" fmla="*/ 211 w 211"/>
                <a:gd name="T61" fmla="*/ 903 h 903"/>
                <a:gd name="T62" fmla="*/ 181 w 211"/>
                <a:gd name="T63" fmla="*/ 798 h 903"/>
                <a:gd name="T64" fmla="*/ 169 w 211"/>
                <a:gd name="T65" fmla="*/ 796 h 903"/>
                <a:gd name="T66" fmla="*/ 159 w 211"/>
                <a:gd name="T67" fmla="*/ 789 h 903"/>
                <a:gd name="T68" fmla="*/ 153 w 211"/>
                <a:gd name="T69" fmla="*/ 780 h 903"/>
                <a:gd name="T70" fmla="*/ 151 w 211"/>
                <a:gd name="T71" fmla="*/ 768 h 903"/>
                <a:gd name="T72" fmla="*/ 152 w 211"/>
                <a:gd name="T73" fmla="*/ 732 h 903"/>
                <a:gd name="T74" fmla="*/ 156 w 211"/>
                <a:gd name="T75" fmla="*/ 721 h 903"/>
                <a:gd name="T76" fmla="*/ 164 w 211"/>
                <a:gd name="T77" fmla="*/ 713 h 903"/>
                <a:gd name="T78" fmla="*/ 175 w 211"/>
                <a:gd name="T79" fmla="*/ 708 h 903"/>
                <a:gd name="T80" fmla="*/ 211 w 211"/>
                <a:gd name="T81" fmla="*/ 708 h 903"/>
                <a:gd name="T82" fmla="*/ 181 w 211"/>
                <a:gd name="T83" fmla="*/ 648 h 903"/>
                <a:gd name="T84" fmla="*/ 169 w 211"/>
                <a:gd name="T85" fmla="*/ 645 h 903"/>
                <a:gd name="T86" fmla="*/ 159 w 211"/>
                <a:gd name="T87" fmla="*/ 638 h 903"/>
                <a:gd name="T88" fmla="*/ 153 w 211"/>
                <a:gd name="T89" fmla="*/ 629 h 903"/>
                <a:gd name="T90" fmla="*/ 151 w 211"/>
                <a:gd name="T91" fmla="*/ 618 h 903"/>
                <a:gd name="T92" fmla="*/ 152 w 211"/>
                <a:gd name="T93" fmla="*/ 581 h 903"/>
                <a:gd name="T94" fmla="*/ 156 w 211"/>
                <a:gd name="T95" fmla="*/ 571 h 903"/>
                <a:gd name="T96" fmla="*/ 164 w 211"/>
                <a:gd name="T97" fmla="*/ 562 h 903"/>
                <a:gd name="T98" fmla="*/ 175 w 211"/>
                <a:gd name="T99" fmla="*/ 558 h 903"/>
                <a:gd name="T100" fmla="*/ 211 w 211"/>
                <a:gd name="T101" fmla="*/ 557 h 903"/>
                <a:gd name="T102" fmla="*/ 181 w 211"/>
                <a:gd name="T103" fmla="*/ 196 h 903"/>
                <a:gd name="T104" fmla="*/ 169 w 211"/>
                <a:gd name="T105" fmla="*/ 193 h 903"/>
                <a:gd name="T106" fmla="*/ 159 w 211"/>
                <a:gd name="T107" fmla="*/ 187 h 903"/>
                <a:gd name="T108" fmla="*/ 153 w 211"/>
                <a:gd name="T109" fmla="*/ 177 h 903"/>
                <a:gd name="T110" fmla="*/ 151 w 211"/>
                <a:gd name="T111" fmla="*/ 165 h 903"/>
                <a:gd name="T112" fmla="*/ 152 w 211"/>
                <a:gd name="T113" fmla="*/ 130 h 903"/>
                <a:gd name="T114" fmla="*/ 156 w 211"/>
                <a:gd name="T115" fmla="*/ 119 h 903"/>
                <a:gd name="T116" fmla="*/ 164 w 211"/>
                <a:gd name="T117" fmla="*/ 110 h 903"/>
                <a:gd name="T118" fmla="*/ 175 w 211"/>
                <a:gd name="T119" fmla="*/ 106 h 903"/>
                <a:gd name="T120" fmla="*/ 211 w 211"/>
                <a:gd name="T121" fmla="*/ 105 h 903"/>
                <a:gd name="T122" fmla="*/ 0 w 211"/>
                <a:gd name="T123"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11" h="903">
                  <a:moveTo>
                    <a:pt x="0" y="105"/>
                  </a:moveTo>
                  <a:lnTo>
                    <a:pt x="30" y="105"/>
                  </a:lnTo>
                  <a:lnTo>
                    <a:pt x="36" y="106"/>
                  </a:lnTo>
                  <a:lnTo>
                    <a:pt x="42" y="107"/>
                  </a:lnTo>
                  <a:lnTo>
                    <a:pt x="47" y="110"/>
                  </a:lnTo>
                  <a:lnTo>
                    <a:pt x="52" y="115"/>
                  </a:lnTo>
                  <a:lnTo>
                    <a:pt x="55" y="119"/>
                  </a:lnTo>
                  <a:lnTo>
                    <a:pt x="58" y="123"/>
                  </a:lnTo>
                  <a:lnTo>
                    <a:pt x="59" y="130"/>
                  </a:lnTo>
                  <a:lnTo>
                    <a:pt x="60" y="135"/>
                  </a:lnTo>
                  <a:lnTo>
                    <a:pt x="60" y="165"/>
                  </a:lnTo>
                  <a:lnTo>
                    <a:pt x="59" y="172"/>
                  </a:lnTo>
                  <a:lnTo>
                    <a:pt x="58" y="177"/>
                  </a:lnTo>
                  <a:lnTo>
                    <a:pt x="55" y="182"/>
                  </a:lnTo>
                  <a:lnTo>
                    <a:pt x="52" y="187"/>
                  </a:lnTo>
                  <a:lnTo>
                    <a:pt x="47" y="191"/>
                  </a:lnTo>
                  <a:lnTo>
                    <a:pt x="42" y="193"/>
                  </a:lnTo>
                  <a:lnTo>
                    <a:pt x="36" y="195"/>
                  </a:lnTo>
                  <a:lnTo>
                    <a:pt x="30" y="196"/>
                  </a:lnTo>
                  <a:lnTo>
                    <a:pt x="0" y="196"/>
                  </a:lnTo>
                  <a:lnTo>
                    <a:pt x="0" y="256"/>
                  </a:lnTo>
                  <a:lnTo>
                    <a:pt x="30" y="256"/>
                  </a:lnTo>
                  <a:lnTo>
                    <a:pt x="36" y="256"/>
                  </a:lnTo>
                  <a:lnTo>
                    <a:pt x="42" y="259"/>
                  </a:lnTo>
                  <a:lnTo>
                    <a:pt x="47" y="261"/>
                  </a:lnTo>
                  <a:lnTo>
                    <a:pt x="52" y="265"/>
                  </a:lnTo>
                  <a:lnTo>
                    <a:pt x="55" y="269"/>
                  </a:lnTo>
                  <a:lnTo>
                    <a:pt x="58" y="275"/>
                  </a:lnTo>
                  <a:lnTo>
                    <a:pt x="59" y="280"/>
                  </a:lnTo>
                  <a:lnTo>
                    <a:pt x="60" y="286"/>
                  </a:lnTo>
                  <a:lnTo>
                    <a:pt x="60" y="316"/>
                  </a:lnTo>
                  <a:lnTo>
                    <a:pt x="59" y="322"/>
                  </a:lnTo>
                  <a:lnTo>
                    <a:pt x="58" y="328"/>
                  </a:lnTo>
                  <a:lnTo>
                    <a:pt x="55" y="333"/>
                  </a:lnTo>
                  <a:lnTo>
                    <a:pt x="52" y="338"/>
                  </a:lnTo>
                  <a:lnTo>
                    <a:pt x="47" y="341"/>
                  </a:lnTo>
                  <a:lnTo>
                    <a:pt x="42" y="344"/>
                  </a:lnTo>
                  <a:lnTo>
                    <a:pt x="36" y="345"/>
                  </a:lnTo>
                  <a:lnTo>
                    <a:pt x="30" y="346"/>
                  </a:lnTo>
                  <a:lnTo>
                    <a:pt x="0" y="346"/>
                  </a:lnTo>
                  <a:lnTo>
                    <a:pt x="0" y="708"/>
                  </a:lnTo>
                  <a:lnTo>
                    <a:pt x="30" y="708"/>
                  </a:lnTo>
                  <a:lnTo>
                    <a:pt x="36" y="708"/>
                  </a:lnTo>
                  <a:lnTo>
                    <a:pt x="42" y="710"/>
                  </a:lnTo>
                  <a:lnTo>
                    <a:pt x="47" y="712"/>
                  </a:lnTo>
                  <a:lnTo>
                    <a:pt x="52" y="717"/>
                  </a:lnTo>
                  <a:lnTo>
                    <a:pt x="55" y="721"/>
                  </a:lnTo>
                  <a:lnTo>
                    <a:pt x="58" y="726"/>
                  </a:lnTo>
                  <a:lnTo>
                    <a:pt x="59" y="732"/>
                  </a:lnTo>
                  <a:lnTo>
                    <a:pt x="60" y="738"/>
                  </a:lnTo>
                  <a:lnTo>
                    <a:pt x="60" y="768"/>
                  </a:lnTo>
                  <a:lnTo>
                    <a:pt x="59" y="773"/>
                  </a:lnTo>
                  <a:lnTo>
                    <a:pt x="58" y="780"/>
                  </a:lnTo>
                  <a:lnTo>
                    <a:pt x="55" y="785"/>
                  </a:lnTo>
                  <a:lnTo>
                    <a:pt x="52" y="789"/>
                  </a:lnTo>
                  <a:lnTo>
                    <a:pt x="47" y="793"/>
                  </a:lnTo>
                  <a:lnTo>
                    <a:pt x="42" y="796"/>
                  </a:lnTo>
                  <a:lnTo>
                    <a:pt x="36" y="797"/>
                  </a:lnTo>
                  <a:lnTo>
                    <a:pt x="30" y="798"/>
                  </a:lnTo>
                  <a:lnTo>
                    <a:pt x="0" y="798"/>
                  </a:lnTo>
                  <a:lnTo>
                    <a:pt x="0" y="903"/>
                  </a:lnTo>
                  <a:lnTo>
                    <a:pt x="211" y="903"/>
                  </a:lnTo>
                  <a:lnTo>
                    <a:pt x="211" y="798"/>
                  </a:lnTo>
                  <a:lnTo>
                    <a:pt x="181" y="798"/>
                  </a:lnTo>
                  <a:lnTo>
                    <a:pt x="175" y="797"/>
                  </a:lnTo>
                  <a:lnTo>
                    <a:pt x="169" y="796"/>
                  </a:lnTo>
                  <a:lnTo>
                    <a:pt x="164" y="793"/>
                  </a:lnTo>
                  <a:lnTo>
                    <a:pt x="159" y="789"/>
                  </a:lnTo>
                  <a:lnTo>
                    <a:pt x="156" y="785"/>
                  </a:lnTo>
                  <a:lnTo>
                    <a:pt x="153" y="780"/>
                  </a:lnTo>
                  <a:lnTo>
                    <a:pt x="152" y="774"/>
                  </a:lnTo>
                  <a:lnTo>
                    <a:pt x="151" y="768"/>
                  </a:lnTo>
                  <a:lnTo>
                    <a:pt x="151" y="738"/>
                  </a:lnTo>
                  <a:lnTo>
                    <a:pt x="152" y="732"/>
                  </a:lnTo>
                  <a:lnTo>
                    <a:pt x="153" y="726"/>
                  </a:lnTo>
                  <a:lnTo>
                    <a:pt x="156" y="721"/>
                  </a:lnTo>
                  <a:lnTo>
                    <a:pt x="159" y="717"/>
                  </a:lnTo>
                  <a:lnTo>
                    <a:pt x="164" y="713"/>
                  </a:lnTo>
                  <a:lnTo>
                    <a:pt x="169" y="710"/>
                  </a:lnTo>
                  <a:lnTo>
                    <a:pt x="175" y="708"/>
                  </a:lnTo>
                  <a:lnTo>
                    <a:pt x="181" y="708"/>
                  </a:lnTo>
                  <a:lnTo>
                    <a:pt x="211" y="708"/>
                  </a:lnTo>
                  <a:lnTo>
                    <a:pt x="211" y="648"/>
                  </a:lnTo>
                  <a:lnTo>
                    <a:pt x="181" y="648"/>
                  </a:lnTo>
                  <a:lnTo>
                    <a:pt x="175" y="647"/>
                  </a:lnTo>
                  <a:lnTo>
                    <a:pt x="169" y="645"/>
                  </a:lnTo>
                  <a:lnTo>
                    <a:pt x="164" y="643"/>
                  </a:lnTo>
                  <a:lnTo>
                    <a:pt x="159" y="638"/>
                  </a:lnTo>
                  <a:lnTo>
                    <a:pt x="156" y="634"/>
                  </a:lnTo>
                  <a:lnTo>
                    <a:pt x="153" y="629"/>
                  </a:lnTo>
                  <a:lnTo>
                    <a:pt x="152" y="623"/>
                  </a:lnTo>
                  <a:lnTo>
                    <a:pt x="151" y="618"/>
                  </a:lnTo>
                  <a:lnTo>
                    <a:pt x="151" y="587"/>
                  </a:lnTo>
                  <a:lnTo>
                    <a:pt x="152" y="581"/>
                  </a:lnTo>
                  <a:lnTo>
                    <a:pt x="153" y="576"/>
                  </a:lnTo>
                  <a:lnTo>
                    <a:pt x="156" y="571"/>
                  </a:lnTo>
                  <a:lnTo>
                    <a:pt x="159" y="566"/>
                  </a:lnTo>
                  <a:lnTo>
                    <a:pt x="164" y="562"/>
                  </a:lnTo>
                  <a:lnTo>
                    <a:pt x="169" y="560"/>
                  </a:lnTo>
                  <a:lnTo>
                    <a:pt x="175" y="558"/>
                  </a:lnTo>
                  <a:lnTo>
                    <a:pt x="181" y="557"/>
                  </a:lnTo>
                  <a:lnTo>
                    <a:pt x="211" y="557"/>
                  </a:lnTo>
                  <a:lnTo>
                    <a:pt x="211" y="196"/>
                  </a:lnTo>
                  <a:lnTo>
                    <a:pt x="181" y="196"/>
                  </a:lnTo>
                  <a:lnTo>
                    <a:pt x="175" y="195"/>
                  </a:lnTo>
                  <a:lnTo>
                    <a:pt x="169" y="193"/>
                  </a:lnTo>
                  <a:lnTo>
                    <a:pt x="164" y="191"/>
                  </a:lnTo>
                  <a:lnTo>
                    <a:pt x="159" y="187"/>
                  </a:lnTo>
                  <a:lnTo>
                    <a:pt x="156" y="182"/>
                  </a:lnTo>
                  <a:lnTo>
                    <a:pt x="153" y="177"/>
                  </a:lnTo>
                  <a:lnTo>
                    <a:pt x="152" y="172"/>
                  </a:lnTo>
                  <a:lnTo>
                    <a:pt x="151" y="165"/>
                  </a:lnTo>
                  <a:lnTo>
                    <a:pt x="151" y="135"/>
                  </a:lnTo>
                  <a:lnTo>
                    <a:pt x="152" y="130"/>
                  </a:lnTo>
                  <a:lnTo>
                    <a:pt x="153" y="123"/>
                  </a:lnTo>
                  <a:lnTo>
                    <a:pt x="156" y="119"/>
                  </a:lnTo>
                  <a:lnTo>
                    <a:pt x="159" y="115"/>
                  </a:lnTo>
                  <a:lnTo>
                    <a:pt x="164" y="110"/>
                  </a:lnTo>
                  <a:lnTo>
                    <a:pt x="169" y="108"/>
                  </a:lnTo>
                  <a:lnTo>
                    <a:pt x="175" y="106"/>
                  </a:lnTo>
                  <a:lnTo>
                    <a:pt x="181" y="105"/>
                  </a:lnTo>
                  <a:lnTo>
                    <a:pt x="211" y="105"/>
                  </a:lnTo>
                  <a:lnTo>
                    <a:pt x="211" y="0"/>
                  </a:lnTo>
                  <a:lnTo>
                    <a:pt x="0" y="0"/>
                  </a:lnTo>
                  <a:lnTo>
                    <a:pt x="0" y="105"/>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71" name="Forma libre 327">
              <a:extLst>
                <a:ext uri="{FF2B5EF4-FFF2-40B4-BE49-F238E27FC236}">
                  <a16:creationId xmlns:a16="http://schemas.microsoft.com/office/drawing/2014/main" id="{EE66CB30-F704-45C9-BA83-17BA7DC13889}"/>
                </a:ext>
              </a:extLst>
            </p:cNvPr>
            <p:cNvSpPr>
              <a:spLocks/>
            </p:cNvSpPr>
            <p:nvPr/>
          </p:nvSpPr>
          <p:spPr bwMode="auto">
            <a:xfrm>
              <a:off x="1103313" y="771525"/>
              <a:ext cx="61913" cy="287338"/>
            </a:xfrm>
            <a:custGeom>
              <a:avLst/>
              <a:gdLst>
                <a:gd name="T0" fmla="*/ 0 w 195"/>
                <a:gd name="T1" fmla="*/ 0 h 903"/>
                <a:gd name="T2" fmla="*/ 30 w 195"/>
                <a:gd name="T3" fmla="*/ 105 h 903"/>
                <a:gd name="T4" fmla="*/ 42 w 195"/>
                <a:gd name="T5" fmla="*/ 107 h 903"/>
                <a:gd name="T6" fmla="*/ 51 w 195"/>
                <a:gd name="T7" fmla="*/ 115 h 903"/>
                <a:gd name="T8" fmla="*/ 58 w 195"/>
                <a:gd name="T9" fmla="*/ 123 h 903"/>
                <a:gd name="T10" fmla="*/ 60 w 195"/>
                <a:gd name="T11" fmla="*/ 135 h 903"/>
                <a:gd name="T12" fmla="*/ 59 w 195"/>
                <a:gd name="T13" fmla="*/ 172 h 903"/>
                <a:gd name="T14" fmla="*/ 55 w 195"/>
                <a:gd name="T15" fmla="*/ 182 h 903"/>
                <a:gd name="T16" fmla="*/ 47 w 195"/>
                <a:gd name="T17" fmla="*/ 191 h 903"/>
                <a:gd name="T18" fmla="*/ 36 w 195"/>
                <a:gd name="T19" fmla="*/ 195 h 903"/>
                <a:gd name="T20" fmla="*/ 0 w 195"/>
                <a:gd name="T21" fmla="*/ 196 h 903"/>
                <a:gd name="T22" fmla="*/ 30 w 195"/>
                <a:gd name="T23" fmla="*/ 256 h 903"/>
                <a:gd name="T24" fmla="*/ 42 w 195"/>
                <a:gd name="T25" fmla="*/ 259 h 903"/>
                <a:gd name="T26" fmla="*/ 51 w 195"/>
                <a:gd name="T27" fmla="*/ 265 h 903"/>
                <a:gd name="T28" fmla="*/ 58 w 195"/>
                <a:gd name="T29" fmla="*/ 275 h 903"/>
                <a:gd name="T30" fmla="*/ 60 w 195"/>
                <a:gd name="T31" fmla="*/ 286 h 903"/>
                <a:gd name="T32" fmla="*/ 59 w 195"/>
                <a:gd name="T33" fmla="*/ 322 h 903"/>
                <a:gd name="T34" fmla="*/ 55 w 195"/>
                <a:gd name="T35" fmla="*/ 333 h 903"/>
                <a:gd name="T36" fmla="*/ 47 w 195"/>
                <a:gd name="T37" fmla="*/ 341 h 903"/>
                <a:gd name="T38" fmla="*/ 36 w 195"/>
                <a:gd name="T39" fmla="*/ 345 h 903"/>
                <a:gd name="T40" fmla="*/ 0 w 195"/>
                <a:gd name="T41" fmla="*/ 346 h 903"/>
                <a:gd name="T42" fmla="*/ 30 w 195"/>
                <a:gd name="T43" fmla="*/ 407 h 903"/>
                <a:gd name="T44" fmla="*/ 42 w 195"/>
                <a:gd name="T45" fmla="*/ 409 h 903"/>
                <a:gd name="T46" fmla="*/ 51 w 195"/>
                <a:gd name="T47" fmla="*/ 415 h 903"/>
                <a:gd name="T48" fmla="*/ 58 w 195"/>
                <a:gd name="T49" fmla="*/ 425 h 903"/>
                <a:gd name="T50" fmla="*/ 60 w 195"/>
                <a:gd name="T51" fmla="*/ 437 h 903"/>
                <a:gd name="T52" fmla="*/ 59 w 195"/>
                <a:gd name="T53" fmla="*/ 473 h 903"/>
                <a:gd name="T54" fmla="*/ 55 w 195"/>
                <a:gd name="T55" fmla="*/ 484 h 903"/>
                <a:gd name="T56" fmla="*/ 47 w 195"/>
                <a:gd name="T57" fmla="*/ 491 h 903"/>
                <a:gd name="T58" fmla="*/ 36 w 195"/>
                <a:gd name="T59" fmla="*/ 497 h 903"/>
                <a:gd name="T60" fmla="*/ 0 w 195"/>
                <a:gd name="T61" fmla="*/ 497 h 903"/>
                <a:gd name="T62" fmla="*/ 180 w 195"/>
                <a:gd name="T63" fmla="*/ 903 h 903"/>
                <a:gd name="T64" fmla="*/ 187 w 195"/>
                <a:gd name="T65" fmla="*/ 902 h 903"/>
                <a:gd name="T66" fmla="*/ 191 w 195"/>
                <a:gd name="T67" fmla="*/ 899 h 903"/>
                <a:gd name="T68" fmla="*/ 194 w 195"/>
                <a:gd name="T69" fmla="*/ 895 h 903"/>
                <a:gd name="T70" fmla="*/ 195 w 195"/>
                <a:gd name="T71" fmla="*/ 888 h 903"/>
                <a:gd name="T72" fmla="*/ 195 w 195"/>
                <a:gd name="T73" fmla="*/ 12 h 903"/>
                <a:gd name="T74" fmla="*/ 193 w 195"/>
                <a:gd name="T75" fmla="*/ 6 h 903"/>
                <a:gd name="T76" fmla="*/ 189 w 195"/>
                <a:gd name="T77" fmla="*/ 2 h 903"/>
                <a:gd name="T78" fmla="*/ 183 w 195"/>
                <a:gd name="T79" fmla="*/ 0 h 903"/>
                <a:gd name="T80" fmla="*/ 180 w 195"/>
                <a:gd name="T81" fmla="*/ 0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95" h="903">
                  <a:moveTo>
                    <a:pt x="180" y="0"/>
                  </a:moveTo>
                  <a:lnTo>
                    <a:pt x="0" y="0"/>
                  </a:lnTo>
                  <a:lnTo>
                    <a:pt x="0" y="105"/>
                  </a:lnTo>
                  <a:lnTo>
                    <a:pt x="30" y="105"/>
                  </a:lnTo>
                  <a:lnTo>
                    <a:pt x="36" y="106"/>
                  </a:lnTo>
                  <a:lnTo>
                    <a:pt x="42" y="107"/>
                  </a:lnTo>
                  <a:lnTo>
                    <a:pt x="47" y="110"/>
                  </a:lnTo>
                  <a:lnTo>
                    <a:pt x="51" y="115"/>
                  </a:lnTo>
                  <a:lnTo>
                    <a:pt x="55" y="119"/>
                  </a:lnTo>
                  <a:lnTo>
                    <a:pt x="58" y="123"/>
                  </a:lnTo>
                  <a:lnTo>
                    <a:pt x="59" y="130"/>
                  </a:lnTo>
                  <a:lnTo>
                    <a:pt x="60" y="135"/>
                  </a:lnTo>
                  <a:lnTo>
                    <a:pt x="60" y="165"/>
                  </a:lnTo>
                  <a:lnTo>
                    <a:pt x="59" y="172"/>
                  </a:lnTo>
                  <a:lnTo>
                    <a:pt x="58" y="177"/>
                  </a:lnTo>
                  <a:lnTo>
                    <a:pt x="55" y="182"/>
                  </a:lnTo>
                  <a:lnTo>
                    <a:pt x="51" y="187"/>
                  </a:lnTo>
                  <a:lnTo>
                    <a:pt x="47" y="191"/>
                  </a:lnTo>
                  <a:lnTo>
                    <a:pt x="42" y="193"/>
                  </a:lnTo>
                  <a:lnTo>
                    <a:pt x="36" y="195"/>
                  </a:lnTo>
                  <a:lnTo>
                    <a:pt x="30" y="196"/>
                  </a:lnTo>
                  <a:lnTo>
                    <a:pt x="0" y="196"/>
                  </a:lnTo>
                  <a:lnTo>
                    <a:pt x="0" y="256"/>
                  </a:lnTo>
                  <a:lnTo>
                    <a:pt x="30" y="256"/>
                  </a:lnTo>
                  <a:lnTo>
                    <a:pt x="36" y="256"/>
                  </a:lnTo>
                  <a:lnTo>
                    <a:pt x="42" y="259"/>
                  </a:lnTo>
                  <a:lnTo>
                    <a:pt x="47" y="261"/>
                  </a:lnTo>
                  <a:lnTo>
                    <a:pt x="51" y="265"/>
                  </a:lnTo>
                  <a:lnTo>
                    <a:pt x="55" y="269"/>
                  </a:lnTo>
                  <a:lnTo>
                    <a:pt x="58" y="275"/>
                  </a:lnTo>
                  <a:lnTo>
                    <a:pt x="59" y="280"/>
                  </a:lnTo>
                  <a:lnTo>
                    <a:pt x="60" y="286"/>
                  </a:lnTo>
                  <a:lnTo>
                    <a:pt x="60" y="316"/>
                  </a:lnTo>
                  <a:lnTo>
                    <a:pt x="59" y="322"/>
                  </a:lnTo>
                  <a:lnTo>
                    <a:pt x="58" y="328"/>
                  </a:lnTo>
                  <a:lnTo>
                    <a:pt x="55" y="333"/>
                  </a:lnTo>
                  <a:lnTo>
                    <a:pt x="51" y="338"/>
                  </a:lnTo>
                  <a:lnTo>
                    <a:pt x="47" y="341"/>
                  </a:lnTo>
                  <a:lnTo>
                    <a:pt x="42" y="344"/>
                  </a:lnTo>
                  <a:lnTo>
                    <a:pt x="36" y="345"/>
                  </a:lnTo>
                  <a:lnTo>
                    <a:pt x="30" y="346"/>
                  </a:lnTo>
                  <a:lnTo>
                    <a:pt x="0" y="346"/>
                  </a:lnTo>
                  <a:lnTo>
                    <a:pt x="0" y="407"/>
                  </a:lnTo>
                  <a:lnTo>
                    <a:pt x="30" y="407"/>
                  </a:lnTo>
                  <a:lnTo>
                    <a:pt x="36" y="408"/>
                  </a:lnTo>
                  <a:lnTo>
                    <a:pt x="42" y="409"/>
                  </a:lnTo>
                  <a:lnTo>
                    <a:pt x="47" y="412"/>
                  </a:lnTo>
                  <a:lnTo>
                    <a:pt x="51" y="415"/>
                  </a:lnTo>
                  <a:lnTo>
                    <a:pt x="55" y="419"/>
                  </a:lnTo>
                  <a:lnTo>
                    <a:pt x="58" y="425"/>
                  </a:lnTo>
                  <a:lnTo>
                    <a:pt x="59" y="430"/>
                  </a:lnTo>
                  <a:lnTo>
                    <a:pt x="60" y="437"/>
                  </a:lnTo>
                  <a:lnTo>
                    <a:pt x="60" y="467"/>
                  </a:lnTo>
                  <a:lnTo>
                    <a:pt x="59" y="473"/>
                  </a:lnTo>
                  <a:lnTo>
                    <a:pt x="58" y="478"/>
                  </a:lnTo>
                  <a:lnTo>
                    <a:pt x="55" y="484"/>
                  </a:lnTo>
                  <a:lnTo>
                    <a:pt x="51" y="488"/>
                  </a:lnTo>
                  <a:lnTo>
                    <a:pt x="47" y="491"/>
                  </a:lnTo>
                  <a:lnTo>
                    <a:pt x="42" y="495"/>
                  </a:lnTo>
                  <a:lnTo>
                    <a:pt x="36" y="497"/>
                  </a:lnTo>
                  <a:lnTo>
                    <a:pt x="30" y="497"/>
                  </a:lnTo>
                  <a:lnTo>
                    <a:pt x="0" y="497"/>
                  </a:lnTo>
                  <a:lnTo>
                    <a:pt x="0" y="903"/>
                  </a:lnTo>
                  <a:lnTo>
                    <a:pt x="180" y="903"/>
                  </a:lnTo>
                  <a:lnTo>
                    <a:pt x="183" y="903"/>
                  </a:lnTo>
                  <a:lnTo>
                    <a:pt x="187" y="902"/>
                  </a:lnTo>
                  <a:lnTo>
                    <a:pt x="189" y="901"/>
                  </a:lnTo>
                  <a:lnTo>
                    <a:pt x="191" y="899"/>
                  </a:lnTo>
                  <a:lnTo>
                    <a:pt x="193" y="897"/>
                  </a:lnTo>
                  <a:lnTo>
                    <a:pt x="194" y="895"/>
                  </a:lnTo>
                  <a:lnTo>
                    <a:pt x="195" y="891"/>
                  </a:lnTo>
                  <a:lnTo>
                    <a:pt x="195" y="888"/>
                  </a:lnTo>
                  <a:lnTo>
                    <a:pt x="195" y="15"/>
                  </a:lnTo>
                  <a:lnTo>
                    <a:pt x="195" y="12"/>
                  </a:lnTo>
                  <a:lnTo>
                    <a:pt x="194" y="10"/>
                  </a:lnTo>
                  <a:lnTo>
                    <a:pt x="193" y="6"/>
                  </a:lnTo>
                  <a:lnTo>
                    <a:pt x="191" y="4"/>
                  </a:lnTo>
                  <a:lnTo>
                    <a:pt x="189" y="2"/>
                  </a:lnTo>
                  <a:lnTo>
                    <a:pt x="187" y="1"/>
                  </a:lnTo>
                  <a:lnTo>
                    <a:pt x="183" y="0"/>
                  </a:lnTo>
                  <a:lnTo>
                    <a:pt x="180" y="0"/>
                  </a:lnTo>
                  <a:lnTo>
                    <a:pt x="18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rtlCol="0" anchor="t" anchorCtr="0" compatLnSpc="1">
              <a:prstTxWarp prst="textNoShape">
                <a:avLst/>
              </a:prstTxWarp>
            </a:bodyPr>
            <a:lstStyle/>
            <a:p>
              <a:pPr rtl="0"/>
              <a:endParaRPr lang="es-ES" dirty="0"/>
            </a:p>
          </p:txBody>
        </p:sp>
      </p:grpSp>
      <p:sp>
        <p:nvSpPr>
          <p:cNvPr id="72" name="Forma libre 2319" descr="Icono de hoja. ">
            <a:extLst>
              <a:ext uri="{FF2B5EF4-FFF2-40B4-BE49-F238E27FC236}">
                <a16:creationId xmlns:a16="http://schemas.microsoft.com/office/drawing/2014/main" id="{4C935A16-4F4C-4B17-B911-F1D554A088A8}"/>
              </a:ext>
            </a:extLst>
          </p:cNvPr>
          <p:cNvSpPr>
            <a:spLocks noEditPoints="1"/>
          </p:cNvSpPr>
          <p:nvPr/>
        </p:nvSpPr>
        <p:spPr bwMode="auto">
          <a:xfrm>
            <a:off x="10247928" y="2303513"/>
            <a:ext cx="367656" cy="367656"/>
          </a:xfrm>
          <a:custGeom>
            <a:avLst/>
            <a:gdLst>
              <a:gd name="T0" fmla="*/ 550 w 868"/>
              <a:gd name="T1" fmla="*/ 453 h 868"/>
              <a:gd name="T2" fmla="*/ 561 w 868"/>
              <a:gd name="T3" fmla="*/ 457 h 868"/>
              <a:gd name="T4" fmla="*/ 565 w 868"/>
              <a:gd name="T5" fmla="*/ 468 h 868"/>
              <a:gd name="T6" fmla="*/ 561 w 868"/>
              <a:gd name="T7" fmla="*/ 479 h 868"/>
              <a:gd name="T8" fmla="*/ 550 w 868"/>
              <a:gd name="T9" fmla="*/ 483 h 868"/>
              <a:gd name="T10" fmla="*/ 432 w 868"/>
              <a:gd name="T11" fmla="*/ 604 h 868"/>
              <a:gd name="T12" fmla="*/ 442 w 868"/>
              <a:gd name="T13" fmla="*/ 611 h 868"/>
              <a:gd name="T14" fmla="*/ 444 w 868"/>
              <a:gd name="T15" fmla="*/ 622 h 868"/>
              <a:gd name="T16" fmla="*/ 437 w 868"/>
              <a:gd name="T17" fmla="*/ 632 h 868"/>
              <a:gd name="T18" fmla="*/ 254 w 868"/>
              <a:gd name="T19" fmla="*/ 634 h 868"/>
              <a:gd name="T20" fmla="*/ 233 w 868"/>
              <a:gd name="T21" fmla="*/ 438 h 868"/>
              <a:gd name="T22" fmla="*/ 237 w 868"/>
              <a:gd name="T23" fmla="*/ 427 h 868"/>
              <a:gd name="T24" fmla="*/ 248 w 868"/>
              <a:gd name="T25" fmla="*/ 423 h 868"/>
              <a:gd name="T26" fmla="*/ 258 w 868"/>
              <a:gd name="T27" fmla="*/ 427 h 868"/>
              <a:gd name="T28" fmla="*/ 263 w 868"/>
              <a:gd name="T29" fmla="*/ 438 h 868"/>
              <a:gd name="T30" fmla="*/ 384 w 868"/>
              <a:gd name="T31" fmla="*/ 315 h 868"/>
              <a:gd name="T32" fmla="*/ 390 w 868"/>
              <a:gd name="T33" fmla="*/ 305 h 868"/>
              <a:gd name="T34" fmla="*/ 402 w 868"/>
              <a:gd name="T35" fmla="*/ 303 h 868"/>
              <a:gd name="T36" fmla="*/ 412 w 868"/>
              <a:gd name="T37" fmla="*/ 309 h 868"/>
              <a:gd name="T38" fmla="*/ 414 w 868"/>
              <a:gd name="T39" fmla="*/ 431 h 868"/>
              <a:gd name="T40" fmla="*/ 536 w 868"/>
              <a:gd name="T41" fmla="*/ 251 h 868"/>
              <a:gd name="T42" fmla="*/ 544 w 868"/>
              <a:gd name="T43" fmla="*/ 243 h 868"/>
              <a:gd name="T44" fmla="*/ 555 w 868"/>
              <a:gd name="T45" fmla="*/ 243 h 868"/>
              <a:gd name="T46" fmla="*/ 564 w 868"/>
              <a:gd name="T47" fmla="*/ 251 h 868"/>
              <a:gd name="T48" fmla="*/ 610 w 868"/>
              <a:gd name="T49" fmla="*/ 302 h 868"/>
              <a:gd name="T50" fmla="*/ 621 w 868"/>
              <a:gd name="T51" fmla="*/ 307 h 868"/>
              <a:gd name="T52" fmla="*/ 625 w 868"/>
              <a:gd name="T53" fmla="*/ 317 h 868"/>
              <a:gd name="T54" fmla="*/ 621 w 868"/>
              <a:gd name="T55" fmla="*/ 328 h 868"/>
              <a:gd name="T56" fmla="*/ 610 w 868"/>
              <a:gd name="T57" fmla="*/ 332 h 868"/>
              <a:gd name="T58" fmla="*/ 854 w 868"/>
              <a:gd name="T59" fmla="*/ 0 h 868"/>
              <a:gd name="T60" fmla="*/ 789 w 868"/>
              <a:gd name="T61" fmla="*/ 9 h 868"/>
              <a:gd name="T62" fmla="*/ 611 w 868"/>
              <a:gd name="T63" fmla="*/ 45 h 868"/>
              <a:gd name="T64" fmla="*/ 472 w 868"/>
              <a:gd name="T65" fmla="*/ 86 h 868"/>
              <a:gd name="T66" fmla="*/ 319 w 868"/>
              <a:gd name="T67" fmla="*/ 147 h 868"/>
              <a:gd name="T68" fmla="*/ 200 w 868"/>
              <a:gd name="T69" fmla="*/ 219 h 868"/>
              <a:gd name="T70" fmla="*/ 114 w 868"/>
              <a:gd name="T71" fmla="*/ 301 h 868"/>
              <a:gd name="T72" fmla="*/ 63 w 868"/>
              <a:gd name="T73" fmla="*/ 386 h 868"/>
              <a:gd name="T74" fmla="*/ 46 w 868"/>
              <a:gd name="T75" fmla="*/ 463 h 868"/>
              <a:gd name="T76" fmla="*/ 49 w 868"/>
              <a:gd name="T77" fmla="*/ 544 h 868"/>
              <a:gd name="T78" fmla="*/ 74 w 868"/>
              <a:gd name="T79" fmla="*/ 630 h 868"/>
              <a:gd name="T80" fmla="*/ 4 w 868"/>
              <a:gd name="T81" fmla="*/ 799 h 868"/>
              <a:gd name="T82" fmla="*/ 0 w 868"/>
              <a:gd name="T83" fmla="*/ 809 h 868"/>
              <a:gd name="T84" fmla="*/ 4 w 868"/>
              <a:gd name="T85" fmla="*/ 820 h 868"/>
              <a:gd name="T86" fmla="*/ 55 w 868"/>
              <a:gd name="T87" fmla="*/ 868 h 868"/>
              <a:gd name="T88" fmla="*/ 66 w 868"/>
              <a:gd name="T89" fmla="*/ 866 h 868"/>
              <a:gd name="T90" fmla="*/ 224 w 868"/>
              <a:gd name="T91" fmla="*/ 786 h 868"/>
              <a:gd name="T92" fmla="*/ 326 w 868"/>
              <a:gd name="T93" fmla="*/ 816 h 868"/>
              <a:gd name="T94" fmla="*/ 405 w 868"/>
              <a:gd name="T95" fmla="*/ 819 h 868"/>
              <a:gd name="T96" fmla="*/ 464 w 868"/>
              <a:gd name="T97" fmla="*/ 806 h 868"/>
              <a:gd name="T98" fmla="*/ 521 w 868"/>
              <a:gd name="T99" fmla="*/ 779 h 868"/>
              <a:gd name="T100" fmla="*/ 575 w 868"/>
              <a:gd name="T101" fmla="*/ 740 h 868"/>
              <a:gd name="T102" fmla="*/ 625 w 868"/>
              <a:gd name="T103" fmla="*/ 690 h 868"/>
              <a:gd name="T104" fmla="*/ 672 w 868"/>
              <a:gd name="T105" fmla="*/ 627 h 868"/>
              <a:gd name="T106" fmla="*/ 715 w 868"/>
              <a:gd name="T107" fmla="*/ 550 h 868"/>
              <a:gd name="T108" fmla="*/ 773 w 868"/>
              <a:gd name="T109" fmla="*/ 415 h 868"/>
              <a:gd name="T110" fmla="*/ 818 w 868"/>
              <a:gd name="T111" fmla="*/ 271 h 868"/>
              <a:gd name="T112" fmla="*/ 862 w 868"/>
              <a:gd name="T113" fmla="*/ 53 h 868"/>
              <a:gd name="T114" fmla="*/ 866 w 868"/>
              <a:gd name="T115" fmla="*/ 10 h 8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68" h="868">
                <a:moveTo>
                  <a:pt x="610" y="332"/>
                </a:moveTo>
                <a:lnTo>
                  <a:pt x="557" y="332"/>
                </a:lnTo>
                <a:lnTo>
                  <a:pt x="435" y="453"/>
                </a:lnTo>
                <a:lnTo>
                  <a:pt x="550" y="453"/>
                </a:lnTo>
                <a:lnTo>
                  <a:pt x="553" y="453"/>
                </a:lnTo>
                <a:lnTo>
                  <a:pt x="555" y="454"/>
                </a:lnTo>
                <a:lnTo>
                  <a:pt x="559" y="456"/>
                </a:lnTo>
                <a:lnTo>
                  <a:pt x="561" y="457"/>
                </a:lnTo>
                <a:lnTo>
                  <a:pt x="563" y="460"/>
                </a:lnTo>
                <a:lnTo>
                  <a:pt x="564" y="463"/>
                </a:lnTo>
                <a:lnTo>
                  <a:pt x="565" y="466"/>
                </a:lnTo>
                <a:lnTo>
                  <a:pt x="565" y="468"/>
                </a:lnTo>
                <a:lnTo>
                  <a:pt x="565" y="471"/>
                </a:lnTo>
                <a:lnTo>
                  <a:pt x="564" y="474"/>
                </a:lnTo>
                <a:lnTo>
                  <a:pt x="563" y="476"/>
                </a:lnTo>
                <a:lnTo>
                  <a:pt x="561" y="479"/>
                </a:lnTo>
                <a:lnTo>
                  <a:pt x="559" y="481"/>
                </a:lnTo>
                <a:lnTo>
                  <a:pt x="555" y="482"/>
                </a:lnTo>
                <a:lnTo>
                  <a:pt x="553" y="483"/>
                </a:lnTo>
                <a:lnTo>
                  <a:pt x="550" y="483"/>
                </a:lnTo>
                <a:lnTo>
                  <a:pt x="405" y="483"/>
                </a:lnTo>
                <a:lnTo>
                  <a:pt x="284" y="604"/>
                </a:lnTo>
                <a:lnTo>
                  <a:pt x="429" y="604"/>
                </a:lnTo>
                <a:lnTo>
                  <a:pt x="432" y="604"/>
                </a:lnTo>
                <a:lnTo>
                  <a:pt x="435" y="605"/>
                </a:lnTo>
                <a:lnTo>
                  <a:pt x="437" y="607"/>
                </a:lnTo>
                <a:lnTo>
                  <a:pt x="440" y="608"/>
                </a:lnTo>
                <a:lnTo>
                  <a:pt x="442" y="611"/>
                </a:lnTo>
                <a:lnTo>
                  <a:pt x="443" y="614"/>
                </a:lnTo>
                <a:lnTo>
                  <a:pt x="444" y="616"/>
                </a:lnTo>
                <a:lnTo>
                  <a:pt x="444" y="619"/>
                </a:lnTo>
                <a:lnTo>
                  <a:pt x="444" y="622"/>
                </a:lnTo>
                <a:lnTo>
                  <a:pt x="443" y="626"/>
                </a:lnTo>
                <a:lnTo>
                  <a:pt x="442" y="628"/>
                </a:lnTo>
                <a:lnTo>
                  <a:pt x="440" y="630"/>
                </a:lnTo>
                <a:lnTo>
                  <a:pt x="437" y="632"/>
                </a:lnTo>
                <a:lnTo>
                  <a:pt x="435" y="633"/>
                </a:lnTo>
                <a:lnTo>
                  <a:pt x="432" y="634"/>
                </a:lnTo>
                <a:lnTo>
                  <a:pt x="429" y="634"/>
                </a:lnTo>
                <a:lnTo>
                  <a:pt x="254" y="634"/>
                </a:lnTo>
                <a:lnTo>
                  <a:pt x="58" y="830"/>
                </a:lnTo>
                <a:lnTo>
                  <a:pt x="36" y="809"/>
                </a:lnTo>
                <a:lnTo>
                  <a:pt x="233" y="613"/>
                </a:lnTo>
                <a:lnTo>
                  <a:pt x="233" y="438"/>
                </a:lnTo>
                <a:lnTo>
                  <a:pt x="233" y="435"/>
                </a:lnTo>
                <a:lnTo>
                  <a:pt x="234" y="433"/>
                </a:lnTo>
                <a:lnTo>
                  <a:pt x="236" y="429"/>
                </a:lnTo>
                <a:lnTo>
                  <a:pt x="237" y="427"/>
                </a:lnTo>
                <a:lnTo>
                  <a:pt x="239" y="426"/>
                </a:lnTo>
                <a:lnTo>
                  <a:pt x="242" y="424"/>
                </a:lnTo>
                <a:lnTo>
                  <a:pt x="244" y="423"/>
                </a:lnTo>
                <a:lnTo>
                  <a:pt x="248" y="423"/>
                </a:lnTo>
                <a:lnTo>
                  <a:pt x="251" y="423"/>
                </a:lnTo>
                <a:lnTo>
                  <a:pt x="254" y="424"/>
                </a:lnTo>
                <a:lnTo>
                  <a:pt x="256" y="426"/>
                </a:lnTo>
                <a:lnTo>
                  <a:pt x="258" y="427"/>
                </a:lnTo>
                <a:lnTo>
                  <a:pt x="261" y="429"/>
                </a:lnTo>
                <a:lnTo>
                  <a:pt x="262" y="433"/>
                </a:lnTo>
                <a:lnTo>
                  <a:pt x="263" y="435"/>
                </a:lnTo>
                <a:lnTo>
                  <a:pt x="263" y="438"/>
                </a:lnTo>
                <a:lnTo>
                  <a:pt x="263" y="583"/>
                </a:lnTo>
                <a:lnTo>
                  <a:pt x="384" y="463"/>
                </a:lnTo>
                <a:lnTo>
                  <a:pt x="384" y="317"/>
                </a:lnTo>
                <a:lnTo>
                  <a:pt x="384" y="315"/>
                </a:lnTo>
                <a:lnTo>
                  <a:pt x="385" y="311"/>
                </a:lnTo>
                <a:lnTo>
                  <a:pt x="386" y="309"/>
                </a:lnTo>
                <a:lnTo>
                  <a:pt x="388" y="307"/>
                </a:lnTo>
                <a:lnTo>
                  <a:pt x="390" y="305"/>
                </a:lnTo>
                <a:lnTo>
                  <a:pt x="393" y="303"/>
                </a:lnTo>
                <a:lnTo>
                  <a:pt x="396" y="303"/>
                </a:lnTo>
                <a:lnTo>
                  <a:pt x="399" y="302"/>
                </a:lnTo>
                <a:lnTo>
                  <a:pt x="402" y="303"/>
                </a:lnTo>
                <a:lnTo>
                  <a:pt x="405" y="303"/>
                </a:lnTo>
                <a:lnTo>
                  <a:pt x="407" y="305"/>
                </a:lnTo>
                <a:lnTo>
                  <a:pt x="410" y="307"/>
                </a:lnTo>
                <a:lnTo>
                  <a:pt x="412" y="309"/>
                </a:lnTo>
                <a:lnTo>
                  <a:pt x="413" y="311"/>
                </a:lnTo>
                <a:lnTo>
                  <a:pt x="414" y="315"/>
                </a:lnTo>
                <a:lnTo>
                  <a:pt x="414" y="317"/>
                </a:lnTo>
                <a:lnTo>
                  <a:pt x="414" y="431"/>
                </a:lnTo>
                <a:lnTo>
                  <a:pt x="535" y="311"/>
                </a:lnTo>
                <a:lnTo>
                  <a:pt x="535" y="257"/>
                </a:lnTo>
                <a:lnTo>
                  <a:pt x="535" y="253"/>
                </a:lnTo>
                <a:lnTo>
                  <a:pt x="536" y="251"/>
                </a:lnTo>
                <a:lnTo>
                  <a:pt x="537" y="248"/>
                </a:lnTo>
                <a:lnTo>
                  <a:pt x="539" y="246"/>
                </a:lnTo>
                <a:lnTo>
                  <a:pt x="542" y="245"/>
                </a:lnTo>
                <a:lnTo>
                  <a:pt x="544" y="243"/>
                </a:lnTo>
                <a:lnTo>
                  <a:pt x="547" y="242"/>
                </a:lnTo>
                <a:lnTo>
                  <a:pt x="550" y="242"/>
                </a:lnTo>
                <a:lnTo>
                  <a:pt x="553" y="242"/>
                </a:lnTo>
                <a:lnTo>
                  <a:pt x="555" y="243"/>
                </a:lnTo>
                <a:lnTo>
                  <a:pt x="559" y="245"/>
                </a:lnTo>
                <a:lnTo>
                  <a:pt x="561" y="246"/>
                </a:lnTo>
                <a:lnTo>
                  <a:pt x="563" y="248"/>
                </a:lnTo>
                <a:lnTo>
                  <a:pt x="564" y="251"/>
                </a:lnTo>
                <a:lnTo>
                  <a:pt x="565" y="253"/>
                </a:lnTo>
                <a:lnTo>
                  <a:pt x="565" y="257"/>
                </a:lnTo>
                <a:lnTo>
                  <a:pt x="565" y="302"/>
                </a:lnTo>
                <a:lnTo>
                  <a:pt x="610" y="302"/>
                </a:lnTo>
                <a:lnTo>
                  <a:pt x="613" y="303"/>
                </a:lnTo>
                <a:lnTo>
                  <a:pt x="617" y="303"/>
                </a:lnTo>
                <a:lnTo>
                  <a:pt x="619" y="305"/>
                </a:lnTo>
                <a:lnTo>
                  <a:pt x="621" y="307"/>
                </a:lnTo>
                <a:lnTo>
                  <a:pt x="623" y="309"/>
                </a:lnTo>
                <a:lnTo>
                  <a:pt x="624" y="311"/>
                </a:lnTo>
                <a:lnTo>
                  <a:pt x="625" y="315"/>
                </a:lnTo>
                <a:lnTo>
                  <a:pt x="625" y="317"/>
                </a:lnTo>
                <a:lnTo>
                  <a:pt x="625" y="320"/>
                </a:lnTo>
                <a:lnTo>
                  <a:pt x="624" y="323"/>
                </a:lnTo>
                <a:lnTo>
                  <a:pt x="623" y="326"/>
                </a:lnTo>
                <a:lnTo>
                  <a:pt x="621" y="328"/>
                </a:lnTo>
                <a:lnTo>
                  <a:pt x="619" y="330"/>
                </a:lnTo>
                <a:lnTo>
                  <a:pt x="617" y="331"/>
                </a:lnTo>
                <a:lnTo>
                  <a:pt x="613" y="332"/>
                </a:lnTo>
                <a:lnTo>
                  <a:pt x="610" y="332"/>
                </a:lnTo>
                <a:close/>
                <a:moveTo>
                  <a:pt x="863" y="5"/>
                </a:moveTo>
                <a:lnTo>
                  <a:pt x="860" y="3"/>
                </a:lnTo>
                <a:lnTo>
                  <a:pt x="857" y="1"/>
                </a:lnTo>
                <a:lnTo>
                  <a:pt x="854" y="0"/>
                </a:lnTo>
                <a:lnTo>
                  <a:pt x="850" y="0"/>
                </a:lnTo>
                <a:lnTo>
                  <a:pt x="843" y="1"/>
                </a:lnTo>
                <a:lnTo>
                  <a:pt x="821" y="5"/>
                </a:lnTo>
                <a:lnTo>
                  <a:pt x="789" y="9"/>
                </a:lnTo>
                <a:lnTo>
                  <a:pt x="747" y="16"/>
                </a:lnTo>
                <a:lnTo>
                  <a:pt x="697" y="26"/>
                </a:lnTo>
                <a:lnTo>
                  <a:pt x="641" y="38"/>
                </a:lnTo>
                <a:lnTo>
                  <a:pt x="611" y="45"/>
                </a:lnTo>
                <a:lnTo>
                  <a:pt x="580" y="54"/>
                </a:lnTo>
                <a:lnTo>
                  <a:pt x="548" y="63"/>
                </a:lnTo>
                <a:lnTo>
                  <a:pt x="516" y="72"/>
                </a:lnTo>
                <a:lnTo>
                  <a:pt x="472" y="86"/>
                </a:lnTo>
                <a:lnTo>
                  <a:pt x="431" y="100"/>
                </a:lnTo>
                <a:lnTo>
                  <a:pt x="391" y="115"/>
                </a:lnTo>
                <a:lnTo>
                  <a:pt x="355" y="131"/>
                </a:lnTo>
                <a:lnTo>
                  <a:pt x="319" y="147"/>
                </a:lnTo>
                <a:lnTo>
                  <a:pt x="286" y="164"/>
                </a:lnTo>
                <a:lnTo>
                  <a:pt x="256" y="182"/>
                </a:lnTo>
                <a:lnTo>
                  <a:pt x="227" y="200"/>
                </a:lnTo>
                <a:lnTo>
                  <a:pt x="200" y="219"/>
                </a:lnTo>
                <a:lnTo>
                  <a:pt x="176" y="238"/>
                </a:lnTo>
                <a:lnTo>
                  <a:pt x="153" y="259"/>
                </a:lnTo>
                <a:lnTo>
                  <a:pt x="133" y="279"/>
                </a:lnTo>
                <a:lnTo>
                  <a:pt x="114" y="301"/>
                </a:lnTo>
                <a:lnTo>
                  <a:pt x="97" y="323"/>
                </a:lnTo>
                <a:lnTo>
                  <a:pt x="84" y="346"/>
                </a:lnTo>
                <a:lnTo>
                  <a:pt x="72" y="368"/>
                </a:lnTo>
                <a:lnTo>
                  <a:pt x="63" y="386"/>
                </a:lnTo>
                <a:lnTo>
                  <a:pt x="57" y="406"/>
                </a:lnTo>
                <a:lnTo>
                  <a:pt x="51" y="424"/>
                </a:lnTo>
                <a:lnTo>
                  <a:pt x="48" y="443"/>
                </a:lnTo>
                <a:lnTo>
                  <a:pt x="46" y="463"/>
                </a:lnTo>
                <a:lnTo>
                  <a:pt x="44" y="483"/>
                </a:lnTo>
                <a:lnTo>
                  <a:pt x="45" y="503"/>
                </a:lnTo>
                <a:lnTo>
                  <a:pt x="46" y="524"/>
                </a:lnTo>
                <a:lnTo>
                  <a:pt x="49" y="544"/>
                </a:lnTo>
                <a:lnTo>
                  <a:pt x="54" y="564"/>
                </a:lnTo>
                <a:lnTo>
                  <a:pt x="59" y="586"/>
                </a:lnTo>
                <a:lnTo>
                  <a:pt x="65" y="607"/>
                </a:lnTo>
                <a:lnTo>
                  <a:pt x="74" y="630"/>
                </a:lnTo>
                <a:lnTo>
                  <a:pt x="84" y="651"/>
                </a:lnTo>
                <a:lnTo>
                  <a:pt x="94" y="674"/>
                </a:lnTo>
                <a:lnTo>
                  <a:pt x="107" y="696"/>
                </a:lnTo>
                <a:lnTo>
                  <a:pt x="4" y="799"/>
                </a:lnTo>
                <a:lnTo>
                  <a:pt x="2" y="801"/>
                </a:lnTo>
                <a:lnTo>
                  <a:pt x="1" y="804"/>
                </a:lnTo>
                <a:lnTo>
                  <a:pt x="0" y="807"/>
                </a:lnTo>
                <a:lnTo>
                  <a:pt x="0" y="809"/>
                </a:lnTo>
                <a:lnTo>
                  <a:pt x="0" y="812"/>
                </a:lnTo>
                <a:lnTo>
                  <a:pt x="1" y="815"/>
                </a:lnTo>
                <a:lnTo>
                  <a:pt x="2" y="817"/>
                </a:lnTo>
                <a:lnTo>
                  <a:pt x="4" y="820"/>
                </a:lnTo>
                <a:lnTo>
                  <a:pt x="47" y="864"/>
                </a:lnTo>
                <a:lnTo>
                  <a:pt x="49" y="866"/>
                </a:lnTo>
                <a:lnTo>
                  <a:pt x="52" y="867"/>
                </a:lnTo>
                <a:lnTo>
                  <a:pt x="55" y="868"/>
                </a:lnTo>
                <a:lnTo>
                  <a:pt x="58" y="868"/>
                </a:lnTo>
                <a:lnTo>
                  <a:pt x="61" y="868"/>
                </a:lnTo>
                <a:lnTo>
                  <a:pt x="63" y="867"/>
                </a:lnTo>
                <a:lnTo>
                  <a:pt x="66" y="866"/>
                </a:lnTo>
                <a:lnTo>
                  <a:pt x="69" y="864"/>
                </a:lnTo>
                <a:lnTo>
                  <a:pt x="171" y="760"/>
                </a:lnTo>
                <a:lnTo>
                  <a:pt x="198" y="773"/>
                </a:lnTo>
                <a:lnTo>
                  <a:pt x="224" y="786"/>
                </a:lnTo>
                <a:lnTo>
                  <a:pt x="250" y="796"/>
                </a:lnTo>
                <a:lnTo>
                  <a:pt x="276" y="805"/>
                </a:lnTo>
                <a:lnTo>
                  <a:pt x="301" y="811"/>
                </a:lnTo>
                <a:lnTo>
                  <a:pt x="326" y="816"/>
                </a:lnTo>
                <a:lnTo>
                  <a:pt x="350" y="819"/>
                </a:lnTo>
                <a:lnTo>
                  <a:pt x="374" y="820"/>
                </a:lnTo>
                <a:lnTo>
                  <a:pt x="389" y="820"/>
                </a:lnTo>
                <a:lnTo>
                  <a:pt x="405" y="819"/>
                </a:lnTo>
                <a:lnTo>
                  <a:pt x="420" y="816"/>
                </a:lnTo>
                <a:lnTo>
                  <a:pt x="435" y="813"/>
                </a:lnTo>
                <a:lnTo>
                  <a:pt x="450" y="810"/>
                </a:lnTo>
                <a:lnTo>
                  <a:pt x="464" y="806"/>
                </a:lnTo>
                <a:lnTo>
                  <a:pt x="479" y="800"/>
                </a:lnTo>
                <a:lnTo>
                  <a:pt x="493" y="794"/>
                </a:lnTo>
                <a:lnTo>
                  <a:pt x="507" y="787"/>
                </a:lnTo>
                <a:lnTo>
                  <a:pt x="521" y="779"/>
                </a:lnTo>
                <a:lnTo>
                  <a:pt x="535" y="770"/>
                </a:lnTo>
                <a:lnTo>
                  <a:pt x="549" y="762"/>
                </a:lnTo>
                <a:lnTo>
                  <a:pt x="562" y="751"/>
                </a:lnTo>
                <a:lnTo>
                  <a:pt x="575" y="740"/>
                </a:lnTo>
                <a:lnTo>
                  <a:pt x="588" y="730"/>
                </a:lnTo>
                <a:lnTo>
                  <a:pt x="600" y="717"/>
                </a:lnTo>
                <a:lnTo>
                  <a:pt x="613" y="704"/>
                </a:lnTo>
                <a:lnTo>
                  <a:pt x="625" y="690"/>
                </a:lnTo>
                <a:lnTo>
                  <a:pt x="638" y="675"/>
                </a:lnTo>
                <a:lnTo>
                  <a:pt x="650" y="660"/>
                </a:lnTo>
                <a:lnTo>
                  <a:pt x="661" y="643"/>
                </a:lnTo>
                <a:lnTo>
                  <a:pt x="672" y="627"/>
                </a:lnTo>
                <a:lnTo>
                  <a:pt x="683" y="608"/>
                </a:lnTo>
                <a:lnTo>
                  <a:pt x="695" y="590"/>
                </a:lnTo>
                <a:lnTo>
                  <a:pt x="706" y="571"/>
                </a:lnTo>
                <a:lnTo>
                  <a:pt x="715" y="550"/>
                </a:lnTo>
                <a:lnTo>
                  <a:pt x="726" y="530"/>
                </a:lnTo>
                <a:lnTo>
                  <a:pt x="736" y="509"/>
                </a:lnTo>
                <a:lnTo>
                  <a:pt x="755" y="464"/>
                </a:lnTo>
                <a:lnTo>
                  <a:pt x="773" y="415"/>
                </a:lnTo>
                <a:lnTo>
                  <a:pt x="786" y="379"/>
                </a:lnTo>
                <a:lnTo>
                  <a:pt x="798" y="341"/>
                </a:lnTo>
                <a:lnTo>
                  <a:pt x="809" y="306"/>
                </a:lnTo>
                <a:lnTo>
                  <a:pt x="818" y="271"/>
                </a:lnTo>
                <a:lnTo>
                  <a:pt x="834" y="204"/>
                </a:lnTo>
                <a:lnTo>
                  <a:pt x="847" y="143"/>
                </a:lnTo>
                <a:lnTo>
                  <a:pt x="856" y="93"/>
                </a:lnTo>
                <a:lnTo>
                  <a:pt x="862" y="53"/>
                </a:lnTo>
                <a:lnTo>
                  <a:pt x="865" y="26"/>
                </a:lnTo>
                <a:lnTo>
                  <a:pt x="868" y="16"/>
                </a:lnTo>
                <a:lnTo>
                  <a:pt x="868" y="13"/>
                </a:lnTo>
                <a:lnTo>
                  <a:pt x="866" y="10"/>
                </a:lnTo>
                <a:lnTo>
                  <a:pt x="865" y="7"/>
                </a:lnTo>
                <a:lnTo>
                  <a:pt x="863" y="5"/>
                </a:lnTo>
                <a:close/>
              </a:path>
            </a:pathLst>
          </a:custGeom>
          <a:solidFill>
            <a:schemeClr val="bg1"/>
          </a:solidFill>
          <a:ln>
            <a:noFill/>
          </a:ln>
          <a:extLst/>
        </p:spPr>
        <p:txBody>
          <a:bodyPr vert="horz" wrap="square" lIns="91440" tIns="45720" rIns="91440" bIns="45720" numCol="1" rtlCol="0" anchor="t" anchorCtr="0" compatLnSpc="1">
            <a:prstTxWarp prst="textNoShape">
              <a:avLst/>
            </a:prstTxWarp>
          </a:bodyPr>
          <a:lstStyle/>
          <a:p>
            <a:pPr rtl="0"/>
            <a:endParaRPr lang="es-ES" dirty="0"/>
          </a:p>
        </p:txBody>
      </p:sp>
      <p:sp>
        <p:nvSpPr>
          <p:cNvPr id="3" name="Rectángulo 2"/>
          <p:cNvSpPr/>
          <p:nvPr/>
        </p:nvSpPr>
        <p:spPr>
          <a:xfrm>
            <a:off x="9621686" y="867634"/>
            <a:ext cx="2095698" cy="5078313"/>
          </a:xfrm>
          <a:prstGeom prst="rect">
            <a:avLst/>
          </a:prstGeom>
        </p:spPr>
        <p:txBody>
          <a:bodyPr wrap="square">
            <a:spAutoFit/>
          </a:bodyPr>
          <a:lstStyle/>
          <a:p>
            <a:r>
              <a:rPr lang="es-ES" b="1" dirty="0"/>
              <a:t>cuanto mejor seamos capaces de identificar las causas fundamentales, más fácil será obtener resultados que puedan probarse en otros casos, e incluso corroborarse o falsarse. Es precisamente esta "</a:t>
            </a:r>
            <a:r>
              <a:rPr lang="es-ES" b="1" dirty="0" err="1"/>
              <a:t>falsabilidad</a:t>
            </a:r>
            <a:r>
              <a:rPr lang="es-ES" b="1" dirty="0"/>
              <a:t>" de los resultados lo que confiere a un método su calidad científica </a:t>
            </a:r>
            <a:endParaRPr lang="en-US" b="1" dirty="0"/>
          </a:p>
        </p:txBody>
      </p:sp>
    </p:spTree>
    <p:extLst>
      <p:ext uri="{BB962C8B-B14F-4D97-AF65-F5344CB8AC3E}">
        <p14:creationId xmlns:p14="http://schemas.microsoft.com/office/powerpoint/2010/main" val="8225691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85000" lnSpcReduction="10000"/>
          </a:bodyPr>
          <a:lstStyle/>
          <a:p>
            <a:r>
              <a:rPr lang="es-ES" dirty="0" smtClean="0"/>
              <a:t> </a:t>
            </a:r>
            <a:r>
              <a:rPr lang="es-ES" dirty="0"/>
              <a:t>No incluya una condición que no varíe en los distintos casos. En otras palabras, "una variable debe variar", de lo contrario es una constante.</a:t>
            </a:r>
          </a:p>
          <a:p>
            <a:r>
              <a:rPr lang="es-ES" dirty="0" smtClean="0"/>
              <a:t> </a:t>
            </a:r>
            <a:r>
              <a:rPr lang="es-ES" dirty="0"/>
              <a:t>Mantenga el número de condiciones relativamente bajo. Un gran número de condiciones tiende a "individualizar" cada caso, lo que dificulta encontrar una regularidad o una explicación sintética del resultado en todos los casos.</a:t>
            </a:r>
          </a:p>
          <a:p>
            <a:r>
              <a:rPr lang="es-ES" dirty="0" smtClean="0"/>
              <a:t> </a:t>
            </a:r>
            <a:r>
              <a:rPr lang="es-ES" dirty="0"/>
              <a:t>En general, debe alcanzarse un buen equilibrio entre el número de casos y el número de condiciones; el equilibrio ideal no es puramente numérico y la mayoría de las veces se encontrará por ensayo y error. Una práctica habitual en un análisis de N intermedios (de 10 a 40 casos, por ejemplo) sería seleccionar entre 4 y 6-7 condiciones.</a:t>
            </a:r>
          </a:p>
          <a:p>
            <a:r>
              <a:rPr lang="es-ES" dirty="0" smtClean="0"/>
              <a:t> </a:t>
            </a:r>
            <a:r>
              <a:rPr lang="es-ES" dirty="0"/>
              <a:t>Para cada condición, formule una hipótesis clara sobre su relación con el resultado; si es posible, formule esta hipótesis en forma de afirmación sobre la necesidad y/o la suficiencia.</a:t>
            </a:r>
          </a:p>
          <a:p>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SELECCIÓN DE </a:t>
            </a:r>
            <a:r>
              <a:rPr lang="es-ES" sz="2800" dirty="0" smtClean="0">
                <a:solidFill>
                  <a:schemeClr val="tx1">
                    <a:lumMod val="75000"/>
                    <a:lumOff val="25000"/>
                  </a:schemeClr>
                </a:solidFill>
              </a:rPr>
              <a:t>CONDICIONES</a:t>
            </a:r>
          </a:p>
          <a:p>
            <a:pPr algn="ctr"/>
            <a:r>
              <a:rPr lang="es-ES" sz="2800" dirty="0">
                <a:solidFill>
                  <a:schemeClr val="tx1">
                    <a:lumMod val="75000"/>
                    <a:lumOff val="25000"/>
                  </a:schemeClr>
                </a:solidFill>
              </a:rPr>
              <a:t>¡</a:t>
            </a:r>
            <a:r>
              <a:rPr lang="es-ES" sz="2800" dirty="0" smtClean="0">
                <a:solidFill>
                  <a:schemeClr val="tx1">
                    <a:lumMod val="75000"/>
                    <a:lumOff val="25000"/>
                  </a:schemeClr>
                </a:solidFill>
              </a:rPr>
              <a:t>Importante!</a:t>
            </a:r>
            <a:r>
              <a:rPr lang="es-ES" sz="2800" dirty="0" smtClean="0">
                <a:solidFill>
                  <a:schemeClr val="tx1">
                    <a:lumMod val="75000"/>
                    <a:lumOff val="25000"/>
                  </a:schemeClr>
                </a:solidFill>
              </a:rPr>
              <a:t/>
            </a:r>
            <a:br>
              <a:rPr lang="es-ES" sz="2800" dirty="0" smtClean="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566770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85000" lnSpcReduction="10000"/>
          </a:bodyPr>
          <a:lstStyle/>
          <a:p>
            <a:r>
              <a:rPr lang="es-ES" dirty="0" smtClean="0"/>
              <a:t> </a:t>
            </a:r>
            <a:r>
              <a:rPr lang="es-ES" dirty="0"/>
              <a:t>No incluya una condición que no varíe en los distintos casos. En otras palabras, "una variable debe variar", de lo contrario es una constante.</a:t>
            </a:r>
          </a:p>
          <a:p>
            <a:r>
              <a:rPr lang="es-ES" dirty="0" smtClean="0"/>
              <a:t> </a:t>
            </a:r>
            <a:r>
              <a:rPr lang="es-ES" dirty="0"/>
              <a:t>Mantenga el número de condiciones relativamente bajo. Un gran número de condiciones tiende a "individualizar" cada caso, lo que dificulta encontrar una regularidad o una explicación sintética del resultado en todos los casos.</a:t>
            </a:r>
          </a:p>
          <a:p>
            <a:r>
              <a:rPr lang="es-ES" dirty="0" smtClean="0"/>
              <a:t> </a:t>
            </a:r>
            <a:r>
              <a:rPr lang="es-ES" dirty="0"/>
              <a:t>En general, debe alcanzarse un buen equilibrio entre el número de casos y el número de condiciones; el equilibrio ideal no es puramente numérico y la mayoría de las veces se encontrará por ensayo y error. Una práctica habitual en un análisis de N intermedios (de 10 a 40 casos, por ejemplo) sería seleccionar entre 4 y 6-7 condiciones.</a:t>
            </a:r>
          </a:p>
          <a:p>
            <a:r>
              <a:rPr lang="es-ES" dirty="0" smtClean="0"/>
              <a:t> </a:t>
            </a:r>
            <a:r>
              <a:rPr lang="es-ES" dirty="0"/>
              <a:t>Para cada condición, formule una hipótesis clara sobre su relación con el resultado; si es posible, formule esta hipótesis en forma de afirmación sobre la necesidad y/o la suficiencia.</a:t>
            </a:r>
          </a:p>
          <a:p>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SELECCIÓN DE </a:t>
            </a:r>
            <a:r>
              <a:rPr lang="es-ES" sz="2800" dirty="0" smtClean="0">
                <a:solidFill>
                  <a:schemeClr val="tx1">
                    <a:lumMod val="75000"/>
                    <a:lumOff val="25000"/>
                  </a:schemeClr>
                </a:solidFill>
              </a:rPr>
              <a:t>CONDICIONES</a:t>
            </a:r>
          </a:p>
          <a:p>
            <a:pPr algn="ctr"/>
            <a:r>
              <a:rPr lang="es-ES" sz="2800" dirty="0">
                <a:solidFill>
                  <a:schemeClr val="tx1">
                    <a:lumMod val="75000"/>
                    <a:lumOff val="25000"/>
                  </a:schemeClr>
                </a:solidFill>
              </a:rPr>
              <a:t>¡</a:t>
            </a:r>
            <a:r>
              <a:rPr lang="es-ES" sz="2800" dirty="0" smtClean="0">
                <a:solidFill>
                  <a:schemeClr val="tx1">
                    <a:lumMod val="75000"/>
                    <a:lumOff val="25000"/>
                  </a:schemeClr>
                </a:solidFill>
              </a:rPr>
              <a:t>Importante!</a:t>
            </a:r>
            <a:r>
              <a:rPr lang="es-ES" sz="2800" dirty="0" smtClean="0">
                <a:solidFill>
                  <a:schemeClr val="tx1">
                    <a:lumMod val="75000"/>
                    <a:lumOff val="25000"/>
                  </a:schemeClr>
                </a:solidFill>
              </a:rPr>
              <a:t/>
            </a:r>
            <a:br>
              <a:rPr lang="es-ES" sz="2800" dirty="0" smtClean="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69401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grpSp>
        <p:nvGrpSpPr>
          <p:cNvPr id="11" name="Grupo 10">
            <a:extLst>
              <a:ext uri="{FF2B5EF4-FFF2-40B4-BE49-F238E27FC236}">
                <a16:creationId xmlns:a16="http://schemas.microsoft.com/office/drawing/2014/main" id="{62A21665-C64F-4BDA-B2DE-442D70605718}"/>
              </a:ext>
              <a:ext uri="{C183D7F6-B498-43B3-948B-1728B52AA6E4}">
                <adec:decorative xmlns="" xmlns:adec="http://schemas.microsoft.com/office/drawing/2017/decorative" val="1"/>
              </a:ext>
            </a:extLst>
          </p:cNvPr>
          <p:cNvGrpSpPr/>
          <p:nvPr/>
        </p:nvGrpSpPr>
        <p:grpSpPr>
          <a:xfrm>
            <a:off x="4325258" y="1544068"/>
            <a:ext cx="3541486" cy="3769865"/>
            <a:chOff x="4325258" y="1229517"/>
            <a:chExt cx="3541486" cy="3769865"/>
          </a:xfrm>
        </p:grpSpPr>
        <p:sp>
          <p:nvSpPr>
            <p:cNvPr id="12" name="Rombo 11">
              <a:extLst>
                <a:ext uri="{FF2B5EF4-FFF2-40B4-BE49-F238E27FC236}">
                  <a16:creationId xmlns:a16="http://schemas.microsoft.com/office/drawing/2014/main" id="{7DC8B409-5FAC-4539-B25A-26BE925A48AF}"/>
                </a:ext>
              </a:extLst>
            </p:cNvPr>
            <p:cNvSpPr/>
            <p:nvPr/>
          </p:nvSpPr>
          <p:spPr>
            <a:xfrm>
              <a:off x="4792319" y="2392018"/>
              <a:ext cx="2607364" cy="2607364"/>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sp>
          <p:nvSpPr>
            <p:cNvPr id="13" name="Rombo 12">
              <a:extLst>
                <a:ext uri="{FF2B5EF4-FFF2-40B4-BE49-F238E27FC236}">
                  <a16:creationId xmlns:a16="http://schemas.microsoft.com/office/drawing/2014/main" id="{91498E2F-539C-46D3-AF7C-BB1DAE76B114}"/>
                </a:ext>
              </a:extLst>
            </p:cNvPr>
            <p:cNvSpPr/>
            <p:nvPr/>
          </p:nvSpPr>
          <p:spPr>
            <a:xfrm>
              <a:off x="4325258" y="1229517"/>
              <a:ext cx="3541486" cy="3541486"/>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dirty="0"/>
            </a:p>
          </p:txBody>
        </p:sp>
      </p:grpSp>
      <p:sp>
        <p:nvSpPr>
          <p:cNvPr id="15" name="Título 1">
            <a:extLst>
              <a:ext uri="{FF2B5EF4-FFF2-40B4-BE49-F238E27FC236}">
                <a16:creationId xmlns:a16="http://schemas.microsoft.com/office/drawing/2014/main" id="{FA061601-468D-486D-B8EE-42BD1BE3ADCC}"/>
              </a:ext>
            </a:extLst>
          </p:cNvPr>
          <p:cNvSpPr>
            <a:spLocks noGrp="1"/>
          </p:cNvSpPr>
          <p:nvPr>
            <p:ph type="ctrTitle"/>
          </p:nvPr>
        </p:nvSpPr>
        <p:spPr>
          <a:xfrm>
            <a:off x="1524000" y="2930403"/>
            <a:ext cx="9144000" cy="997196"/>
          </a:xfrm>
        </p:spPr>
        <p:txBody>
          <a:bodyPr lIns="0" tIns="0" rIns="0" bIns="0" rtlCol="0" anchor="ctr">
            <a:spAutoFit/>
          </a:bodyPr>
          <a:lstStyle/>
          <a:p>
            <a:pPr rtl="0"/>
            <a:r>
              <a:rPr lang="es-ES" sz="7200" b="1" dirty="0">
                <a:solidFill>
                  <a:schemeClr val="bg1"/>
                </a:solidFill>
              </a:rPr>
              <a:t>Gracias</a:t>
            </a:r>
            <a:endParaRPr lang="es-ES" sz="7200" dirty="0">
              <a:solidFill>
                <a:schemeClr val="accent4"/>
              </a:solidFill>
            </a:endParaRPr>
          </a:p>
        </p:txBody>
      </p:sp>
      <p:pic>
        <p:nvPicPr>
          <p:cNvPr id="6" name="Imagen 5" descr="Esta imagen es un icono que indica &quot;24Slides&quot;.">
            <a:hlinkClick r:id="rId3"/>
            <a:extLst>
              <a:ext uri="{FF2B5EF4-FFF2-40B4-BE49-F238E27FC236}">
                <a16:creationId xmlns:a16="http://schemas.microsoft.com/office/drawing/2014/main" id="{A86744F2-5246-4A0A-B119-35E7FB76A0D8}"/>
              </a:ext>
              <a:ext uri="{C183D7F6-B498-43B3-948B-1728B52AA6E4}">
                <adec:decorative xmlns="" xmlns:adec="http://schemas.microsoft.com/office/drawing/2017/decorative" val="0"/>
              </a:ext>
            </a:extLst>
          </p:cNvPr>
          <p:cNvPicPr>
            <a:picLocks noChangeAspect="1"/>
          </p:cNvPicPr>
          <p:nvPr/>
        </p:nvPicPr>
        <p:blipFill>
          <a:blip r:embed="rId4"/>
          <a:stretch>
            <a:fillRect/>
          </a:stretch>
        </p:blipFill>
        <p:spPr>
          <a:xfrm>
            <a:off x="5360332" y="5919419"/>
            <a:ext cx="1471335" cy="420363"/>
          </a:xfrm>
          <a:prstGeom prst="rect">
            <a:avLst/>
          </a:prstGeom>
          <a:effectLst/>
        </p:spPr>
      </p:pic>
    </p:spTree>
    <p:extLst>
      <p:ext uri="{BB962C8B-B14F-4D97-AF65-F5344CB8AC3E}">
        <p14:creationId xmlns:p14="http://schemas.microsoft.com/office/powerpoint/2010/main" val="1923038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Las bases lógicas de este método fueron sentadas por </a:t>
            </a:r>
            <a:r>
              <a:rPr lang="es-ES" dirty="0" err="1"/>
              <a:t>Hume</a:t>
            </a:r>
            <a:r>
              <a:rPr lang="es-ES" dirty="0"/>
              <a:t> (1758) y, en particular, por los "cánones" de J. S. </a:t>
            </a:r>
            <a:r>
              <a:rPr lang="es-ES" dirty="0" err="1"/>
              <a:t>Mill</a:t>
            </a:r>
            <a:r>
              <a:rPr lang="es-ES" dirty="0"/>
              <a:t> ( 1967 [1843</a:t>
            </a:r>
            <a:r>
              <a:rPr lang="es-ES" dirty="0" smtClean="0"/>
              <a:t>])</a:t>
            </a:r>
          </a:p>
          <a:p>
            <a:r>
              <a:rPr lang="es-ES" dirty="0"/>
              <a:t>Entre ellos, el "método del acuerdo" y el "método de la diferencia" son los más importantes. </a:t>
            </a:r>
            <a:endParaRPr lang="es-ES" dirty="0" smtClean="0"/>
          </a:p>
          <a:p>
            <a:r>
              <a:rPr lang="es-ES" dirty="0"/>
              <a:t>A</a:t>
            </a:r>
            <a:r>
              <a:rPr lang="es-ES" dirty="0" smtClean="0"/>
              <a:t>mbos </a:t>
            </a:r>
            <a:r>
              <a:rPr lang="es-ES" dirty="0"/>
              <a:t>métodos se ocupan de la comparación sistemática de casos con el fin de establecer relaciones causales comunes eliminando todas las demás posibilidades</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0"/>
            <a:r>
              <a:rPr lang="es-ES" sz="2800" dirty="0" smtClean="0">
                <a:solidFill>
                  <a:schemeClr val="tx1">
                    <a:lumMod val="75000"/>
                    <a:lumOff val="25000"/>
                  </a:schemeClr>
                </a:solidFill>
              </a:rPr>
              <a:t>El análisis comparado</a:t>
            </a:r>
          </a:p>
          <a:p>
            <a:pPr algn="ctr" rtl="0"/>
            <a:r>
              <a:rPr lang="es-ES" sz="2800" dirty="0" smtClean="0">
                <a:solidFill>
                  <a:schemeClr val="tx1">
                    <a:lumMod val="75000"/>
                    <a:lumOff val="25000"/>
                  </a:schemeClr>
                </a:solidFill>
              </a:rPr>
              <a:t>como una aproximación</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126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nos permiten, con un cierto grado de aproximación, establecer las condiciones para la ocurrencia de un fenómeno, de modo que podemos decir que una hipótesis es lógicamente preferible a otras. (Cohen &amp; </a:t>
            </a:r>
            <a:r>
              <a:rPr lang="es-ES" dirty="0" err="1"/>
              <a:t>Nage</a:t>
            </a:r>
            <a:r>
              <a:rPr lang="es-ES" dirty="0"/>
              <a:t> l, 1934, p. 267; énfasis añadido).</a:t>
            </a:r>
            <a:endParaRPr lang="en-US" dirty="0"/>
          </a:p>
          <a:p>
            <a:endParaRPr lang="en-US" dirty="0"/>
          </a:p>
          <a:p>
            <a:r>
              <a:rPr lang="es-ES" dirty="0"/>
              <a:t>Las diversas técnicas del </a:t>
            </a:r>
            <a:r>
              <a:rPr lang="es-ES" dirty="0" smtClean="0"/>
              <a:t>AC </a:t>
            </a:r>
            <a:r>
              <a:rPr lang="es-ES" dirty="0"/>
              <a:t>identifican y acotan con precisión tales "condiciones de ocurrencia". </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1163395"/>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rtl="0"/>
            <a:r>
              <a:rPr lang="es-ES" sz="2800" dirty="0" smtClean="0">
                <a:solidFill>
                  <a:schemeClr val="tx1">
                    <a:lumMod val="75000"/>
                    <a:lumOff val="25000"/>
                  </a:schemeClr>
                </a:solidFill>
              </a:rPr>
              <a:t>El análisis comparado</a:t>
            </a:r>
          </a:p>
          <a:p>
            <a:pPr algn="ctr" rtl="0"/>
            <a:r>
              <a:rPr lang="es-ES" sz="2800" dirty="0" smtClean="0">
                <a:solidFill>
                  <a:schemeClr val="tx1">
                    <a:lumMod val="75000"/>
                    <a:lumOff val="25000"/>
                  </a:schemeClr>
                </a:solidFill>
              </a:rPr>
              <a:t>como una aproximación</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40426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Las técnicas de análisis comparativo </a:t>
            </a:r>
            <a:r>
              <a:rPr lang="es-ES" dirty="0" err="1"/>
              <a:t>configuracional</a:t>
            </a:r>
            <a:r>
              <a:rPr lang="es-ES" dirty="0"/>
              <a:t> (ACC) están "orientadas a casos", en el sentido de que tratan un número limitado de casos complejos de forma "</a:t>
            </a:r>
            <a:r>
              <a:rPr lang="es-ES" dirty="0" err="1"/>
              <a:t>configuracional</a:t>
            </a:r>
            <a:r>
              <a:rPr lang="es-ES" dirty="0"/>
              <a:t>" </a:t>
            </a:r>
            <a:endParaRPr lang="es-ES" dirty="0" smtClean="0"/>
          </a:p>
          <a:p>
            <a:r>
              <a:rPr lang="es-ES" dirty="0" smtClean="0"/>
              <a:t>Esto </a:t>
            </a:r>
            <a:r>
              <a:rPr lang="es-ES" dirty="0"/>
              <a:t>significa que cada caso individual se considera como una combinación compleja de propiedades, un "todo" específico que no debe perderse ni oscurecerse en el curso del análisis; se trata de una perspectiva </a:t>
            </a:r>
            <a:r>
              <a:rPr lang="es-ES" dirty="0" smtClean="0"/>
              <a:t>holística.</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Casos y teoría</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891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En el proceso de análisis comparativo </a:t>
            </a:r>
            <a:r>
              <a:rPr lang="es-ES" dirty="0" err="1"/>
              <a:t>configuracional</a:t>
            </a:r>
            <a:r>
              <a:rPr lang="es-ES" dirty="0"/>
              <a:t>, el investigador entabla un diálogo entre los casos y las teorías pertinentes. </a:t>
            </a:r>
            <a:r>
              <a:rPr lang="es-ES" dirty="0" smtClean="0"/>
              <a:t>De hecho, la </a:t>
            </a:r>
            <a:r>
              <a:rPr lang="es-ES" dirty="0"/>
              <a:t>elección de las variables (condiciones y resultado) para el análisis debe estar fundamentada </a:t>
            </a:r>
            <a:r>
              <a:rPr lang="es-ES" dirty="0" smtClean="0"/>
              <a:t>teóricamente. En </a:t>
            </a:r>
            <a:r>
              <a:rPr lang="es-ES" dirty="0"/>
              <a:t>este sentido, el ACQ tiene un aspecto </a:t>
            </a:r>
            <a:r>
              <a:rPr lang="es-ES" dirty="0" smtClean="0"/>
              <a:t>deductivo.</a:t>
            </a:r>
          </a:p>
          <a:p>
            <a:r>
              <a:rPr lang="es-ES" dirty="0" smtClean="0"/>
              <a:t>Sin </a:t>
            </a:r>
            <a:r>
              <a:rPr lang="es-ES" dirty="0"/>
              <a:t>embargo, las técnicas de ACQ también pueden utilizarse de forma más inductiva, obteniendo información del conocimiento del caso para identificar los "ingredientes" clave que deben tenerse en cuenta (</a:t>
            </a:r>
            <a:r>
              <a:rPr lang="es-ES" dirty="0" err="1"/>
              <a:t>Rihoux</a:t>
            </a:r>
            <a:r>
              <a:rPr lang="es-ES" dirty="0"/>
              <a:t>, 2003, 2006; </a:t>
            </a:r>
            <a:r>
              <a:rPr lang="es-ES" dirty="0" err="1"/>
              <a:t>Rihoux</a:t>
            </a:r>
            <a:r>
              <a:rPr lang="es-ES" dirty="0"/>
              <a:t> y </a:t>
            </a:r>
            <a:r>
              <a:rPr lang="es-ES" dirty="0" err="1"/>
              <a:t>Lobe</a:t>
            </a:r>
            <a:r>
              <a:rPr lang="es-ES" dirty="0"/>
              <a:t>, 2009)</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Casos y teoría</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30548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En la práctica, la teoría desempeña un papel importante en fases cruciales de la aplicación de las técnicas de </a:t>
            </a:r>
            <a:r>
              <a:rPr lang="es-ES" dirty="0" smtClean="0"/>
              <a:t>AC</a:t>
            </a:r>
          </a:p>
          <a:p>
            <a:r>
              <a:rPr lang="es-ES" dirty="0" smtClean="0"/>
              <a:t>En </a:t>
            </a:r>
            <a:r>
              <a:rPr lang="es-ES" dirty="0"/>
              <a:t>primer lugar, </a:t>
            </a:r>
            <a:r>
              <a:rPr lang="es-ES" dirty="0" smtClean="0"/>
              <a:t> </a:t>
            </a:r>
            <a:r>
              <a:rPr lang="es-ES" dirty="0"/>
              <a:t>cuando hay que elaborar el modelo, la teoría señala las condiciones útiles que deben incluirse en el modelo y ayuda a </a:t>
            </a:r>
            <a:r>
              <a:rPr lang="es-ES" dirty="0" err="1"/>
              <a:t>operacionalizarlas</a:t>
            </a:r>
            <a:r>
              <a:rPr lang="es-ES" dirty="0"/>
              <a:t> (cómo medir su intensidad, qué umbrales utilizar, etc.). </a:t>
            </a:r>
            <a:endParaRPr lang="es-ES" dirty="0" smtClean="0"/>
          </a:p>
          <a:p>
            <a:r>
              <a:rPr lang="es-ES" dirty="0" smtClean="0"/>
              <a:t>Las </a:t>
            </a:r>
            <a:r>
              <a:rPr lang="es-ES" dirty="0"/>
              <a:t>teorías también orientan la selección de casos, en un intento de incluir tanto los casos importantes o típicos como los más paradójicos o </a:t>
            </a:r>
            <a:r>
              <a:rPr lang="es-ES" dirty="0" smtClean="0"/>
              <a:t>contradictorios</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Casos y teoría</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3769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a:bodyPr>
          <a:lstStyle/>
          <a:p>
            <a:r>
              <a:rPr lang="es-ES" dirty="0"/>
              <a:t>En segundo lugar, durante el análisis, los conocimientos teóricos, así como un profundo conocimiento del campo empírico, ayudarán a los investigadores a tomar decisiones en relación con varias operaciones prácticas del </a:t>
            </a:r>
            <a:r>
              <a:rPr lang="es-ES" dirty="0" smtClean="0"/>
              <a:t>AC, </a:t>
            </a:r>
            <a:r>
              <a:rPr lang="es-ES" dirty="0"/>
              <a:t>como la </a:t>
            </a:r>
            <a:r>
              <a:rPr lang="es-ES" dirty="0" err="1"/>
              <a:t>operacionalización</a:t>
            </a:r>
            <a:r>
              <a:rPr lang="es-ES" dirty="0"/>
              <a:t> de las variables y el tratamiento de las denominadas configuraciones contradictorias, es decir, casos que muestran los mismos valores en las variables de condición pero conducen a resultados diferentes </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Casos y teoría</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4775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normAutofit fontScale="92500" lnSpcReduction="10000"/>
          </a:bodyPr>
          <a:lstStyle/>
          <a:p>
            <a:r>
              <a:rPr lang="es-ES" dirty="0"/>
              <a:t>Al inicio de cualquier investigación debe definirse un área de homogeneidad, un "ámbito de investigación" que establezca los límites dentro de los cuales se seleccionan los casos. Los casos deben ser suficientemente paralelos y comparables en determinadas </a:t>
            </a:r>
            <a:r>
              <a:rPr lang="es-ES" dirty="0" smtClean="0"/>
              <a:t>dimensiones</a:t>
            </a:r>
          </a:p>
          <a:p>
            <a:r>
              <a:rPr lang="es-ES" dirty="0"/>
              <a:t>La especificación de los casos relevantes al inicio de una investigación equivale, por tanto, a una hipótesis explícita o implícita de que los casos seleccionados se parecen lo suficiente como para permitir comparaciones. En otras palabras, </a:t>
            </a:r>
            <a:r>
              <a:rPr lang="es-ES" b="1" dirty="0"/>
              <a:t>los casos deben compartir suficientes características de fondo</a:t>
            </a:r>
            <a:r>
              <a:rPr lang="es-ES" dirty="0"/>
              <a:t>, que a su vez pueden considerarse "constantes" en el análisis.  Así pues, la principal consideración a la hora de delimitar los casos para un estudio comparativo de N pequeña o intermedia es el resultado</a:t>
            </a:r>
            <a:endParaRPr lang="en-US" dirty="0"/>
          </a:p>
        </p:txBody>
      </p:sp>
      <p:cxnSp>
        <p:nvCxnSpPr>
          <p:cNvPr id="4" name="Conector recto 3">
            <a:extLst>
              <a:ext uri="{FF2B5EF4-FFF2-40B4-BE49-F238E27FC236}">
                <a16:creationId xmlns:a16="http://schemas.microsoft.com/office/drawing/2014/main" id="{D0986099-F5F2-4E8B-BE17-81194861A00C}"/>
              </a:ext>
              <a:ext uri="{C183D7F6-B498-43B3-948B-1728B52AA6E4}">
                <adec:decorative xmlns="" xmlns:adec="http://schemas.microsoft.com/office/drawing/2017/decorative" val="1"/>
              </a:ext>
            </a:extLst>
          </p:cNvPr>
          <p:cNvCxnSpPr>
            <a:cxnSpLocks/>
          </p:cNvCxnSpPr>
          <p:nvPr/>
        </p:nvCxnSpPr>
        <p:spPr>
          <a:xfrm>
            <a:off x="8066587" y="927159"/>
            <a:ext cx="4086225"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5" name="Título 1">
            <a:extLst>
              <a:ext uri="{FF2B5EF4-FFF2-40B4-BE49-F238E27FC236}">
                <a16:creationId xmlns:a16="http://schemas.microsoft.com/office/drawing/2014/main" id="{4E3F5479-058B-4FA8-92E9-18CAB8CDC5C5}"/>
              </a:ext>
            </a:extLst>
          </p:cNvPr>
          <p:cNvSpPr txBox="1">
            <a:spLocks/>
          </p:cNvSpPr>
          <p:nvPr/>
        </p:nvSpPr>
        <p:spPr>
          <a:xfrm>
            <a:off x="189412" y="594761"/>
            <a:ext cx="11734800" cy="775597"/>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2800" dirty="0">
                <a:solidFill>
                  <a:schemeClr val="tx1">
                    <a:lumMod val="75000"/>
                    <a:lumOff val="25000"/>
                  </a:schemeClr>
                </a:solidFill>
              </a:rPr>
              <a:t>SELECCIÓN DE CASOS</a:t>
            </a:r>
            <a:r>
              <a:rPr lang="es-ES" sz="2800" dirty="0">
                <a:solidFill>
                  <a:schemeClr val="tx1">
                    <a:lumMod val="75000"/>
                    <a:lumOff val="25000"/>
                  </a:schemeClr>
                </a:solidFill>
              </a:rPr>
              <a:t/>
            </a:r>
            <a:br>
              <a:rPr lang="es-ES" sz="2800" dirty="0">
                <a:solidFill>
                  <a:schemeClr val="tx1">
                    <a:lumMod val="75000"/>
                    <a:lumOff val="25000"/>
                  </a:schemeClr>
                </a:solidFill>
              </a:rPr>
            </a:br>
            <a:endParaRPr lang="es-ES" sz="2800" dirty="0">
              <a:solidFill>
                <a:schemeClr val="tx1">
                  <a:lumMod val="75000"/>
                  <a:lumOff val="25000"/>
                </a:schemeClr>
              </a:solidFill>
            </a:endParaRPr>
          </a:p>
        </p:txBody>
      </p:sp>
      <p:cxnSp>
        <p:nvCxnSpPr>
          <p:cNvPr id="6" name="Conector recto 5">
            <a:extLst>
              <a:ext uri="{FF2B5EF4-FFF2-40B4-BE49-F238E27FC236}">
                <a16:creationId xmlns:a16="http://schemas.microsoft.com/office/drawing/2014/main" id="{83E690F4-843A-47A5-8620-4FB01C0D8E68}"/>
              </a:ext>
              <a:ext uri="{C183D7F6-B498-43B3-948B-1728B52AA6E4}">
                <adec:decorative xmlns="" xmlns:adec="http://schemas.microsoft.com/office/drawing/2017/decorative" val="1"/>
              </a:ext>
            </a:extLst>
          </p:cNvPr>
          <p:cNvCxnSpPr>
            <a:cxnSpLocks/>
          </p:cNvCxnSpPr>
          <p:nvPr/>
        </p:nvCxnSpPr>
        <p:spPr>
          <a:xfrm>
            <a:off x="-39188" y="927159"/>
            <a:ext cx="4086225"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32566"/>
      </p:ext>
    </p:extLst>
  </p:cSld>
  <p:clrMapOvr>
    <a:masterClrMapping/>
  </p:clrMapOvr>
</p:sld>
</file>

<file path=ppt/theme/theme1.xml><?xml version="1.0" encoding="utf-8"?>
<a:theme xmlns:a="http://schemas.openxmlformats.org/drawingml/2006/main" name="Tema de Office">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30740559_TF78455520.potx" id="{5EE861E3-3564-47B4-8A02-FBEAC36CFAB2}" vid="{A83930CC-2020-4C50-8F1B-917CB7D55B4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Análisis del proyecto, de 24Slides</Template>
  <TotalTime>0</TotalTime>
  <Words>2158</Words>
  <Application>Microsoft Office PowerPoint</Application>
  <PresentationFormat>Panorámica</PresentationFormat>
  <Paragraphs>108</Paragraphs>
  <Slides>24</Slides>
  <Notes>4</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24</vt:i4>
      </vt:variant>
    </vt:vector>
  </HeadingPairs>
  <TitlesOfParts>
    <vt:vector size="31" baseType="lpstr">
      <vt:lpstr>Arial</vt:lpstr>
      <vt:lpstr>Calibri</vt:lpstr>
      <vt:lpstr>Century Gothic</vt:lpstr>
      <vt:lpstr>Segoe UI</vt:lpstr>
      <vt:lpstr>Segoe UI Light</vt:lpstr>
      <vt:lpstr>Times New Roman</vt:lpstr>
      <vt:lpstr>Tema de Office</vt:lpstr>
      <vt:lpstr>Diseño de investigación  Comparada</vt:lpstr>
      <vt:lpstr>Diapositiva de análisis de proyecto 2</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Los diseños de sistemas "más similares" frente a los "más diferentes</vt:lpstr>
      <vt:lpstr>Los diseños de sistemas "más similares" frente a los "más diferentes</vt:lpstr>
      <vt:lpstr>Los diseños de sistemas "más similares" frente a los "más diferentes</vt:lpstr>
      <vt:lpstr>Presentación de PowerPoint</vt:lpstr>
      <vt:lpstr>Presentación de PowerPoint</vt:lpstr>
      <vt:lpstr>Presentación de PowerPoint</vt:lpstr>
      <vt:lpstr>Presentación de PowerPoint</vt:lpstr>
      <vt:lpstr>Presentación de PowerPoint</vt:lpstr>
      <vt:lpstr>Presentación de PowerPoint</vt:lpstr>
      <vt:lpstr>Diapositiva de análisis de proyecto 3</vt:lpstr>
      <vt:lpstr>Presentación de PowerPoint</vt:lpstr>
      <vt:lpstr>Presentación de PowerPoint</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2023-05-02T18:10:16Z</dcterms:created>
  <dcterms:modified xsi:type="dcterms:W3CDTF">2023-05-10T18:51:21Z</dcterms:modified>
</cp:coreProperties>
</file>