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ffect-size-calculator.herokuapp.com/" TargetMode="External"/><Relationship Id="rId2" Type="http://schemas.openxmlformats.org/officeDocument/2006/relationships/hyperlink" Target="https://campbellcollaboration.org/escalc/html/EffectSizeCalculator-SMD-main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chranelibrary.com/" TargetMode="External"/><Relationship Id="rId4" Type="http://schemas.openxmlformats.org/officeDocument/2006/relationships/hyperlink" Target="https://campbellcollaboration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400" b="1" dirty="0"/>
              <a:t>Taller de Revisión Sistemática y Meta-análisis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Gonzalo Miguez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679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OBJETIVOS ESPECÍFICOS DE LA ASIGNATURA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Conocer los principios y métodos b</a:t>
            </a:r>
            <a:r>
              <a:rPr lang="es-CL" dirty="0" err="1"/>
              <a:t>ásicos</a:t>
            </a:r>
            <a:r>
              <a:rPr lang="es-CL" dirty="0"/>
              <a:t> de la síntesis de investigación y </a:t>
            </a:r>
            <a:r>
              <a:rPr lang="es-ES" dirty="0"/>
              <a:t>los metaanálisis.</a:t>
            </a:r>
            <a:endParaRPr lang="es-CL" dirty="0"/>
          </a:p>
          <a:p>
            <a:pPr lvl="0"/>
            <a:r>
              <a:rPr lang="es-ES" dirty="0"/>
              <a:t>Aprender cómo realizar síntesis de </a:t>
            </a:r>
            <a:r>
              <a:rPr lang="es-ES" dirty="0" err="1"/>
              <a:t>investigaci</a:t>
            </a:r>
            <a:r>
              <a:rPr lang="es-CL" dirty="0" err="1"/>
              <a:t>ón</a:t>
            </a:r>
            <a:r>
              <a:rPr lang="es-CL" dirty="0"/>
              <a:t> y meta-análisis.</a:t>
            </a:r>
          </a:p>
          <a:p>
            <a:r>
              <a:rPr lang="es-ES" dirty="0"/>
              <a:t>Realizar una s</a:t>
            </a:r>
            <a:r>
              <a:rPr lang="es-CL" dirty="0"/>
              <a:t>í</a:t>
            </a:r>
            <a:r>
              <a:rPr lang="es-ES" dirty="0" err="1"/>
              <a:t>ntesis</a:t>
            </a:r>
            <a:r>
              <a:rPr lang="es-ES" dirty="0"/>
              <a:t> de </a:t>
            </a:r>
            <a:r>
              <a:rPr lang="es-ES" dirty="0" err="1"/>
              <a:t>investigaci</a:t>
            </a:r>
            <a:r>
              <a:rPr lang="es-CL" dirty="0" err="1"/>
              <a:t>ón</a:t>
            </a:r>
            <a:r>
              <a:rPr lang="es-CL" dirty="0"/>
              <a:t> y/o un metaanálisis.</a:t>
            </a:r>
          </a:p>
        </p:txBody>
      </p:sp>
    </p:spTree>
    <p:extLst>
      <p:ext uri="{BB962C8B-B14F-4D97-AF65-F5344CB8AC3E}">
        <p14:creationId xmlns:p14="http://schemas.microsoft.com/office/powerpoint/2010/main" val="239346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SABERES / CONTENIDOS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3951" y="2099732"/>
            <a:ext cx="9601196" cy="3318936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ES_tradnl" sz="1600" dirty="0"/>
              <a:t>Qué es un meta-análisis y una revisión sistemática</a:t>
            </a:r>
            <a:endParaRPr lang="es-CL" sz="1600" dirty="0"/>
          </a:p>
          <a:p>
            <a:pPr marL="457200" lvl="0" indent="-457200">
              <a:buFont typeface="+mj-lt"/>
              <a:buAutoNum type="arabicPeriod"/>
            </a:pPr>
            <a:r>
              <a:rPr lang="es-ES_tradnl" sz="1600" dirty="0"/>
              <a:t>Cómo funciona un meta-análisis y una revisión sistemática</a:t>
            </a:r>
            <a:endParaRPr lang="es-CL" sz="1600" dirty="0"/>
          </a:p>
          <a:p>
            <a:pPr marL="457200" lvl="0" indent="-457200">
              <a:buFont typeface="+mj-lt"/>
              <a:buAutoNum type="arabicPeriod"/>
            </a:pPr>
            <a:r>
              <a:rPr lang="es-ES_tradnl" sz="1600" dirty="0"/>
              <a:t>Cuándo hace sentido realizar un meta-análisis</a:t>
            </a:r>
            <a:endParaRPr lang="es-CL" sz="1600" dirty="0"/>
          </a:p>
          <a:p>
            <a:pPr marL="457200" lvl="0" indent="-457200">
              <a:buFont typeface="+mj-lt"/>
              <a:buAutoNum type="arabicPeriod"/>
            </a:pPr>
            <a:r>
              <a:rPr lang="es-ES_tradnl" sz="1600" dirty="0"/>
              <a:t>Cómo realizar un meta-análisis y una revisión sistemática</a:t>
            </a:r>
            <a:endParaRPr lang="es-CL" sz="1600" dirty="0"/>
          </a:p>
          <a:p>
            <a:pPr marL="914400" lvl="1" indent="-457200">
              <a:buFont typeface="+mj-lt"/>
              <a:buAutoNum type="arabicPeriod"/>
            </a:pPr>
            <a:r>
              <a:rPr lang="es-ES_tradnl" sz="1400" dirty="0"/>
              <a:t>4.1 Formulación del problema</a:t>
            </a:r>
            <a:endParaRPr lang="es-CL" sz="1400" dirty="0"/>
          </a:p>
          <a:p>
            <a:pPr marL="914400" lvl="1" indent="-457200">
              <a:buFont typeface="+mj-lt"/>
              <a:buAutoNum type="arabicPeriod"/>
            </a:pPr>
            <a:r>
              <a:rPr lang="es-ES_tradnl" sz="1400" dirty="0"/>
              <a:t>4.2 Búsqueda de la literatura</a:t>
            </a:r>
            <a:endParaRPr lang="es-CL" sz="1400" dirty="0"/>
          </a:p>
          <a:p>
            <a:pPr marL="914400" lvl="1" indent="-457200">
              <a:buFont typeface="+mj-lt"/>
              <a:buAutoNum type="arabicPeriod"/>
            </a:pPr>
            <a:r>
              <a:rPr lang="es-ES_tradnl" sz="1400" dirty="0"/>
              <a:t>4.3 Codificación de la literatura</a:t>
            </a:r>
            <a:endParaRPr lang="es-CL" sz="1400" dirty="0"/>
          </a:p>
          <a:p>
            <a:pPr marL="914400" lvl="1" indent="-457200">
              <a:buFont typeface="+mj-lt"/>
              <a:buAutoNum type="arabicPeriod"/>
            </a:pPr>
            <a:r>
              <a:rPr lang="es-ES_tradnl" sz="1400" dirty="0"/>
              <a:t>4.4 Descripción estadística de resultados de estudios</a:t>
            </a:r>
            <a:endParaRPr lang="es-CL" sz="1400" dirty="0"/>
          </a:p>
          <a:p>
            <a:pPr marL="914400" lvl="1" indent="-457200">
              <a:buFont typeface="+mj-lt"/>
              <a:buAutoNum type="arabicPeriod"/>
            </a:pPr>
            <a:r>
              <a:rPr lang="es-ES_tradnl" sz="1400" dirty="0"/>
              <a:t>4.5 Combinación estadística de tamaños del efecto</a:t>
            </a:r>
            <a:endParaRPr lang="es-CL" sz="1400" dirty="0"/>
          </a:p>
          <a:p>
            <a:pPr marL="914400" lvl="1" indent="-457200">
              <a:buFont typeface="+mj-lt"/>
              <a:buAutoNum type="arabicPeriod"/>
            </a:pPr>
            <a:r>
              <a:rPr lang="es-ES_tradnl" sz="1400" dirty="0"/>
              <a:t>4.6 Interpretación de datos</a:t>
            </a:r>
            <a:endParaRPr lang="es-CL" sz="1400" dirty="0"/>
          </a:p>
          <a:p>
            <a:pPr marL="457200" indent="-457200">
              <a:buFont typeface="+mj-lt"/>
              <a:buAutoNum type="arabicPeriod"/>
            </a:pPr>
            <a:r>
              <a:rPr lang="es-ES_tradnl" sz="1600" dirty="0"/>
              <a:t>Reporte de resultados de meta-análisis y de una revisión sistemática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414512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METODOLOGÍA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ES" sz="1800" dirty="0"/>
              <a:t>La metodología es teórica–práctica. Esta incorpora clases lectivas junto con resolución de problemas. </a:t>
            </a:r>
            <a:endParaRPr lang="es-CL" sz="1800" dirty="0"/>
          </a:p>
          <a:p>
            <a:pPr lvl="0"/>
            <a:r>
              <a:rPr lang="es-ES" sz="1800" dirty="0"/>
              <a:t>Se dará un énfasis a resolver problemas similares o vinculados con el proyecto de tesis de los estudiantes. </a:t>
            </a:r>
            <a:endParaRPr lang="es-CL" sz="1800" dirty="0"/>
          </a:p>
          <a:p>
            <a:pPr lvl="0"/>
            <a:r>
              <a:rPr lang="es-ES" sz="1800" dirty="0"/>
              <a:t>Los/as estudiantes deben entregar ejercicios periódicos mostrando los pasos seguidos para llegar a los resultados y conclusiones. </a:t>
            </a:r>
            <a:endParaRPr lang="es-CL" sz="1800" dirty="0"/>
          </a:p>
          <a:p>
            <a:pPr lvl="0"/>
            <a:r>
              <a:rPr lang="es-ES" sz="1800" dirty="0"/>
              <a:t>Curso tipo taller, con reuniones semanales de discusión.</a:t>
            </a:r>
            <a:endParaRPr lang="es-CL" sz="1800" dirty="0"/>
          </a:p>
          <a:p>
            <a:pPr lvl="0"/>
            <a:r>
              <a:rPr lang="es-ES" sz="1800" dirty="0"/>
              <a:t>Presentaciones de avance semanales del trabajo de investigación meta-analítica de parte de todos los participantes.</a:t>
            </a:r>
            <a:endParaRPr lang="es-CL" sz="1800" dirty="0"/>
          </a:p>
          <a:p>
            <a:pPr lvl="0"/>
            <a:r>
              <a:rPr lang="es-ES" sz="1800" dirty="0"/>
              <a:t>Resolución de problemas de forma grupal.</a:t>
            </a:r>
            <a:endParaRPr lang="es-CL" sz="1800" dirty="0"/>
          </a:p>
          <a:p>
            <a:pPr lvl="0"/>
            <a:r>
              <a:rPr lang="es-ES" sz="1800" dirty="0"/>
              <a:t>Trabajo cooperativo con pares jueces y pares evaluadores.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230292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METODOLOGÍAS DE EVALUACIÓN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evaluará la participación en clases, los informes de avance de investigación, la presentación de resultados y el manuscrito final del estudio realizado.</a:t>
            </a:r>
            <a:endParaRPr lang="es-CL" dirty="0"/>
          </a:p>
          <a:p>
            <a:r>
              <a:rPr lang="es-CL" dirty="0"/>
              <a:t>Participación en clases: 10%</a:t>
            </a:r>
          </a:p>
          <a:p>
            <a:r>
              <a:rPr lang="es-ES_tradnl" dirty="0"/>
              <a:t>Informes de avance: 30% </a:t>
            </a:r>
            <a:endParaRPr lang="es-CL" dirty="0"/>
          </a:p>
          <a:p>
            <a:r>
              <a:rPr lang="es-CL" dirty="0"/>
              <a:t>Presentación de resultados: 15%</a:t>
            </a:r>
          </a:p>
          <a:p>
            <a:r>
              <a:rPr lang="es-CL" dirty="0"/>
              <a:t>Manuscrito final: 45%</a:t>
            </a:r>
          </a:p>
        </p:txBody>
      </p:sp>
    </p:spTree>
    <p:extLst>
      <p:ext uri="{BB962C8B-B14F-4D97-AF65-F5344CB8AC3E}">
        <p14:creationId xmlns:p14="http://schemas.microsoft.com/office/powerpoint/2010/main" val="391745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1050" y="2556932"/>
            <a:ext cx="10439400" cy="3318936"/>
          </a:xfrm>
        </p:spPr>
        <p:txBody>
          <a:bodyPr>
            <a:noAutofit/>
          </a:bodyPr>
          <a:lstStyle/>
          <a:p>
            <a:r>
              <a:rPr lang="es-CL" sz="1600" dirty="0" err="1"/>
              <a:t>Appelbaum</a:t>
            </a:r>
            <a:r>
              <a:rPr lang="es-CL" sz="1600" dirty="0"/>
              <a:t>, M., Cooper, H., </a:t>
            </a:r>
            <a:r>
              <a:rPr lang="es-CL" sz="1600" dirty="0" err="1"/>
              <a:t>Kline</a:t>
            </a:r>
            <a:r>
              <a:rPr lang="es-CL" sz="1600" dirty="0"/>
              <a:t>, R. B., Mayo-Wilson, E., </a:t>
            </a:r>
            <a:r>
              <a:rPr lang="es-CL" sz="1600" dirty="0" err="1"/>
              <a:t>Nezu</a:t>
            </a:r>
            <a:r>
              <a:rPr lang="es-CL" sz="1600" dirty="0"/>
              <a:t>, A. M., &amp; </a:t>
            </a:r>
            <a:r>
              <a:rPr lang="es-CL" sz="1600" dirty="0" err="1"/>
              <a:t>Rao</a:t>
            </a:r>
            <a:r>
              <a:rPr lang="es-CL" sz="1600" dirty="0"/>
              <a:t>, S. M. (2018). </a:t>
            </a:r>
            <a:r>
              <a:rPr lang="en-US" sz="1600" dirty="0"/>
              <a:t>Journal article reporting standards for quantitative research in psychology: The APA Publications and Communications Board task force report.</a:t>
            </a:r>
            <a:r>
              <a:rPr lang="en-US" sz="1600" i="1" dirty="0"/>
              <a:t> </a:t>
            </a:r>
            <a:r>
              <a:rPr lang="de-LI" sz="1600" i="1" dirty="0"/>
              <a:t>American Psychologist, 73</a:t>
            </a:r>
            <a:r>
              <a:rPr lang="de-LI" sz="1600" dirty="0"/>
              <a:t>(1), 3-25. http://dx.doi.org/10.1037/amp0000191</a:t>
            </a:r>
            <a:endParaRPr lang="es-CL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Card, N. A. (2012). Applied meta-analysis for social science research. United States: The Guilford Press. ISBN 978-1-60918-499-5.</a:t>
            </a:r>
            <a:endParaRPr lang="es-CL" sz="1600" dirty="0"/>
          </a:p>
          <a:p>
            <a:pPr marL="0" indent="0">
              <a:buNone/>
            </a:pPr>
            <a:endParaRPr lang="es-CL" sz="1600" dirty="0"/>
          </a:p>
          <a:p>
            <a:r>
              <a:rPr lang="en-US" sz="1600" dirty="0"/>
              <a:t>Cooper, H. M. (2017). </a:t>
            </a:r>
            <a:r>
              <a:rPr lang="en-US" sz="1600" i="1" dirty="0"/>
              <a:t>Research synthesis and meta-analysis: A step-by-step approach</a:t>
            </a:r>
            <a:r>
              <a:rPr lang="en-US" sz="1600" dirty="0"/>
              <a:t>. United States: Sage. ISBN 978-1-4129-3705-4.</a:t>
            </a:r>
          </a:p>
          <a:p>
            <a:endParaRPr lang="en-US" sz="1600" dirty="0"/>
          </a:p>
          <a:p>
            <a:r>
              <a:rPr lang="en-US" sz="1600" dirty="0"/>
              <a:t>Cooper, H. M., Hedges, L. V., &amp; Valentine, J. C. (2009). </a:t>
            </a:r>
            <a:r>
              <a:rPr lang="en-US" sz="1600" i="1" dirty="0"/>
              <a:t>The handbook of research synthesis and meta-analysis</a:t>
            </a:r>
            <a:r>
              <a:rPr lang="en-US" sz="1600" dirty="0"/>
              <a:t>. United States: Sage. ISBN 978-0-87154-163-5.</a:t>
            </a:r>
            <a:endParaRPr lang="es-CL" sz="1600" dirty="0"/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71684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RECURSOS WEB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2501" y="2590799"/>
            <a:ext cx="9601196" cy="3318936"/>
          </a:xfrm>
        </p:spPr>
        <p:txBody>
          <a:bodyPr>
            <a:noAutofit/>
          </a:bodyPr>
          <a:lstStyle/>
          <a:p>
            <a:r>
              <a:rPr lang="es-ES_tradnl" sz="1800" dirty="0"/>
              <a:t>- Calculadoras online de tamaño del efecto:</a:t>
            </a:r>
            <a:endParaRPr lang="es-CL" sz="1800" dirty="0"/>
          </a:p>
          <a:p>
            <a:pPr marL="0" indent="0">
              <a:buNone/>
            </a:pPr>
            <a:r>
              <a:rPr lang="es-ES_tradnl" sz="1800" dirty="0"/>
              <a:t> </a:t>
            </a:r>
            <a:r>
              <a:rPr lang="es-ES_tradnl" sz="1800" u="sng" dirty="0">
                <a:hlinkClick r:id="rId2"/>
              </a:rPr>
              <a:t>https://campbellcollaboration.org/escalc/html/EffectSizeCalculator-SMD-main.php</a:t>
            </a:r>
            <a:endParaRPr lang="es-CL" sz="1800" dirty="0"/>
          </a:p>
          <a:p>
            <a:pPr marL="0" indent="0">
              <a:buNone/>
            </a:pPr>
            <a:endParaRPr lang="es-CL" sz="1800" dirty="0"/>
          </a:p>
          <a:p>
            <a:r>
              <a:rPr lang="es-ES_tradnl" sz="1800" dirty="0"/>
              <a:t>- Calculadoras de intervalos de confianza para tamaños del efecto:</a:t>
            </a:r>
            <a:endParaRPr lang="es-CL" sz="1800" dirty="0"/>
          </a:p>
          <a:p>
            <a:r>
              <a:rPr lang="es-ES_tradnl" sz="1800" u="sng" dirty="0">
                <a:hlinkClick r:id="rId3"/>
              </a:rPr>
              <a:t>https://effect-size-calculator.herokuapp.com/</a:t>
            </a:r>
            <a:r>
              <a:rPr lang="es-ES_tradnl" sz="1800" dirty="0"/>
              <a:t> </a:t>
            </a:r>
            <a:endParaRPr lang="es-CL" sz="1800" dirty="0"/>
          </a:p>
          <a:p>
            <a:pPr marL="0" indent="0">
              <a:buNone/>
            </a:pPr>
            <a:r>
              <a:rPr lang="es-ES_tradnl" sz="1800" dirty="0"/>
              <a:t> </a:t>
            </a:r>
            <a:endParaRPr lang="es-CL" sz="1800" dirty="0"/>
          </a:p>
          <a:p>
            <a:r>
              <a:rPr lang="es-ES_tradnl" sz="1800" dirty="0"/>
              <a:t>Organizaciones dedicadas a las revisiones</a:t>
            </a:r>
            <a:endParaRPr lang="es-CL" sz="1800" dirty="0"/>
          </a:p>
          <a:p>
            <a:r>
              <a:rPr lang="es-ES_tradnl" sz="1800" dirty="0"/>
              <a:t>- </a:t>
            </a:r>
            <a:r>
              <a:rPr lang="es-ES_tradnl" sz="1800" u="sng" dirty="0">
                <a:hlinkClick r:id="rId4"/>
              </a:rPr>
              <a:t>https://campbellcollaboration.org/</a:t>
            </a:r>
            <a:r>
              <a:rPr lang="es-ES_tradnl" sz="1800" dirty="0"/>
              <a:t> (Política Publica)</a:t>
            </a:r>
            <a:endParaRPr lang="es-CL" sz="1800" dirty="0"/>
          </a:p>
          <a:p>
            <a:r>
              <a:rPr lang="es-ES_tradnl" sz="1800" dirty="0"/>
              <a:t>- </a:t>
            </a:r>
            <a:r>
              <a:rPr lang="es-ES_tradnl" sz="1800" u="sng" dirty="0">
                <a:hlinkClick r:id="rId5"/>
              </a:rPr>
              <a:t>https://www.cochranelibrary.com/</a:t>
            </a:r>
            <a:r>
              <a:rPr lang="es-ES_tradnl" sz="1800" dirty="0"/>
              <a:t> (Salud)</a:t>
            </a:r>
            <a:endParaRPr lang="es-CL" sz="1800" dirty="0"/>
          </a:p>
          <a:p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27095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CRONOGRAMA DE ACTIVIDADES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0DA808E-B189-8CEB-5726-8F95B037A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27227"/>
              </p:ext>
            </p:extLst>
          </p:nvPr>
        </p:nvGraphicFramePr>
        <p:xfrm>
          <a:off x="1498840" y="1970495"/>
          <a:ext cx="9194320" cy="405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650">
                  <a:extLst>
                    <a:ext uri="{9D8B030D-6E8A-4147-A177-3AD203B41FA5}">
                      <a16:colId xmlns:a16="http://schemas.microsoft.com/office/drawing/2014/main" val="669263176"/>
                    </a:ext>
                  </a:extLst>
                </a:gridCol>
                <a:gridCol w="3802859">
                  <a:extLst>
                    <a:ext uri="{9D8B030D-6E8A-4147-A177-3AD203B41FA5}">
                      <a16:colId xmlns:a16="http://schemas.microsoft.com/office/drawing/2014/main" val="593952134"/>
                    </a:ext>
                  </a:extLst>
                </a:gridCol>
                <a:gridCol w="2362667">
                  <a:extLst>
                    <a:ext uri="{9D8B030D-6E8A-4147-A177-3AD203B41FA5}">
                      <a16:colId xmlns:a16="http://schemas.microsoft.com/office/drawing/2014/main" val="2714991593"/>
                    </a:ext>
                  </a:extLst>
                </a:gridCol>
                <a:gridCol w="2125144">
                  <a:extLst>
                    <a:ext uri="{9D8B030D-6E8A-4147-A177-3AD203B41FA5}">
                      <a16:colId xmlns:a16="http://schemas.microsoft.com/office/drawing/2014/main" val="3864002699"/>
                    </a:ext>
                  </a:extLst>
                </a:gridCol>
              </a:tblGrid>
              <a:tr h="172700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Fecha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3830" algn="l"/>
                        </a:tabLst>
                      </a:pPr>
                      <a:r>
                        <a:rPr lang="es-ES" sz="1400" dirty="0">
                          <a:effectLst/>
                        </a:rPr>
                        <a:t>Actividad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Lectura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Hitos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extLst>
                  <a:ext uri="{0D108BD9-81ED-4DB2-BD59-A6C34878D82A}">
                    <a16:rowId xmlns:a16="http://schemas.microsoft.com/office/drawing/2014/main" val="846421077"/>
                  </a:ext>
                </a:extLst>
              </a:tr>
              <a:tr h="172700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08/08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  <a:tabLst>
                          <a:tab pos="163830" algn="l"/>
                        </a:tabLst>
                      </a:pPr>
                      <a:r>
                        <a:rPr lang="es-ES" sz="1400">
                          <a:effectLst/>
                        </a:rPr>
                        <a:t>Introducción al curso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Cooper (2017). Capítulos 1 y 9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extLst>
                  <a:ext uri="{0D108BD9-81ED-4DB2-BD59-A6C34878D82A}">
                    <a16:rowId xmlns:a16="http://schemas.microsoft.com/office/drawing/2014/main" val="2968814767"/>
                  </a:ext>
                </a:extLst>
              </a:tr>
              <a:tr h="187091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15/08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  <a:tabLst>
                          <a:tab pos="163830" algn="l"/>
                        </a:tabLst>
                      </a:pPr>
                      <a:r>
                        <a:rPr lang="es-ES" sz="1400">
                          <a:effectLst/>
                        </a:rPr>
                        <a:t>FERIADO CATOLICO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extLst>
                  <a:ext uri="{0D108BD9-81ED-4DB2-BD59-A6C34878D82A}">
                    <a16:rowId xmlns:a16="http://schemas.microsoft.com/office/drawing/2014/main" val="876402151"/>
                  </a:ext>
                </a:extLst>
              </a:tr>
              <a:tr h="345400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22/08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  <a:tabLst>
                          <a:tab pos="163830" algn="l"/>
                        </a:tabLst>
                      </a:pPr>
                      <a:r>
                        <a:rPr lang="es-ES" sz="1400">
                          <a:effectLst/>
                        </a:rPr>
                        <a:t>Formulación del problema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Cooper (2017). Capítulo 2</a:t>
                      </a:r>
                      <a:endParaRPr lang="es-CL" sz="1400">
                        <a:effectLst/>
                      </a:endParaRPr>
                    </a:p>
                    <a:p>
                      <a:r>
                        <a:rPr lang="es-ES" sz="1400">
                          <a:effectLst/>
                        </a:rPr>
                        <a:t>Cooper et al. (2009). Capítulo 2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extLst>
                  <a:ext uri="{0D108BD9-81ED-4DB2-BD59-A6C34878D82A}">
                    <a16:rowId xmlns:a16="http://schemas.microsoft.com/office/drawing/2014/main" val="499612305"/>
                  </a:ext>
                </a:extLst>
              </a:tr>
              <a:tr h="172700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29/08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  <a:tabLst>
                          <a:tab pos="163830" algn="l"/>
                        </a:tabLst>
                      </a:pPr>
                      <a:r>
                        <a:rPr lang="es-ES" sz="1400">
                          <a:effectLst/>
                        </a:rPr>
                        <a:t>Búsqueda de literatura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Cooper (2017). Capítulo 3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extLst>
                  <a:ext uri="{0D108BD9-81ED-4DB2-BD59-A6C34878D82A}">
                    <a16:rowId xmlns:a16="http://schemas.microsoft.com/office/drawing/2014/main" val="3533361512"/>
                  </a:ext>
                </a:extLst>
              </a:tr>
              <a:tr h="345400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05/09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pPr marL="457200">
                        <a:tabLst>
                          <a:tab pos="163830" algn="l"/>
                        </a:tabLst>
                      </a:pPr>
                      <a:r>
                        <a:rPr lang="es-ES" sz="1400">
                          <a:effectLst/>
                        </a:rPr>
                        <a:t>Organización de la información de los estudios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Cooper (2017). Capítulo 4</a:t>
                      </a:r>
                      <a:endParaRPr lang="es-CL" sz="1400">
                        <a:effectLst/>
                      </a:endParaRPr>
                    </a:p>
                    <a:p>
                      <a:r>
                        <a:rPr lang="es-ES" sz="1400">
                          <a:effectLst/>
                        </a:rPr>
                        <a:t>Cooper et al. (2009). Capítulo 9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extLst>
                  <a:ext uri="{0D108BD9-81ED-4DB2-BD59-A6C34878D82A}">
                    <a16:rowId xmlns:a16="http://schemas.microsoft.com/office/drawing/2014/main" val="2068587846"/>
                  </a:ext>
                </a:extLst>
              </a:tr>
              <a:tr h="194887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12/09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  <a:tabLst>
                          <a:tab pos="163830" algn="l"/>
                        </a:tabLst>
                      </a:pPr>
                      <a:r>
                        <a:rPr lang="es-ES" sz="1400">
                          <a:effectLst/>
                        </a:rPr>
                        <a:t>RECESO POSTGRADO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extLst>
                  <a:ext uri="{0D108BD9-81ED-4DB2-BD59-A6C34878D82A}">
                    <a16:rowId xmlns:a16="http://schemas.microsoft.com/office/drawing/2014/main" val="4204671370"/>
                  </a:ext>
                </a:extLst>
              </a:tr>
              <a:tr h="172700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19/09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  <a:tabLst>
                          <a:tab pos="163830" algn="l"/>
                        </a:tabLst>
                      </a:pPr>
                      <a:r>
                        <a:rPr lang="es-ES" sz="1400">
                          <a:effectLst/>
                        </a:rPr>
                        <a:t> FERIADO Fiestas Patrias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extLst>
                  <a:ext uri="{0D108BD9-81ED-4DB2-BD59-A6C34878D82A}">
                    <a16:rowId xmlns:a16="http://schemas.microsoft.com/office/drawing/2014/main" val="3232044142"/>
                  </a:ext>
                </a:extLst>
              </a:tr>
              <a:tr h="518099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26/09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pPr marL="457200">
                        <a:tabLst>
                          <a:tab pos="163830" algn="l"/>
                        </a:tabLst>
                      </a:pPr>
                      <a:r>
                        <a:rPr lang="es-ES" sz="1400">
                          <a:effectLst/>
                        </a:rPr>
                        <a:t>- Organización de la información de los estudios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Card (2012). Capítulo 4</a:t>
                      </a:r>
                      <a:br>
                        <a:rPr lang="es-ES" sz="1400">
                          <a:effectLst/>
                        </a:rPr>
                      </a:br>
                      <a:r>
                        <a:rPr lang="es-ES" sz="1400">
                          <a:effectLst/>
                        </a:rPr>
                        <a:t>Cooper (2017). Capítulo 5</a:t>
                      </a:r>
                      <a:endParaRPr lang="es-CL" sz="1400">
                        <a:effectLst/>
                      </a:endParaRPr>
                    </a:p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extLst>
                  <a:ext uri="{0D108BD9-81ED-4DB2-BD59-A6C34878D82A}">
                    <a16:rowId xmlns:a16="http://schemas.microsoft.com/office/drawing/2014/main" val="161030954"/>
                  </a:ext>
                </a:extLst>
              </a:tr>
              <a:tr h="172700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3/10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  <a:tabLst>
                          <a:tab pos="163830" algn="l"/>
                        </a:tabLst>
                      </a:pPr>
                      <a:r>
                        <a:rPr lang="es-ES" sz="1400">
                          <a:effectLst/>
                        </a:rPr>
                        <a:t>Evaluación de la calidad de los estudios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Cooper et al. (2009). Capítulo 7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extLst>
                  <a:ext uri="{0D108BD9-81ED-4DB2-BD59-A6C34878D82A}">
                    <a16:rowId xmlns:a16="http://schemas.microsoft.com/office/drawing/2014/main" val="87792224"/>
                  </a:ext>
                </a:extLst>
              </a:tr>
              <a:tr h="172700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10/10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  <a:tabLst>
                          <a:tab pos="163830" algn="l"/>
                        </a:tabLst>
                      </a:pPr>
                      <a:r>
                        <a:rPr lang="es-ES" sz="1400">
                          <a:effectLst/>
                        </a:rPr>
                        <a:t>Evaluación de la calidad de los estudios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extLst>
                  <a:ext uri="{0D108BD9-81ED-4DB2-BD59-A6C34878D82A}">
                    <a16:rowId xmlns:a16="http://schemas.microsoft.com/office/drawing/2014/main" val="3276949495"/>
                  </a:ext>
                </a:extLst>
              </a:tr>
              <a:tr h="690799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17/10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  <a:tabLst>
                          <a:tab pos="163830" algn="l"/>
                        </a:tabLst>
                      </a:pPr>
                      <a:r>
                        <a:rPr lang="es-ES" sz="1400">
                          <a:effectLst/>
                        </a:rPr>
                        <a:t>Análisis e integración de los resultados de los estudios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Cooper (2017). Capítulo 6</a:t>
                      </a:r>
                      <a:endParaRPr lang="es-CL" sz="1400">
                        <a:effectLst/>
                      </a:endParaRPr>
                    </a:p>
                    <a:p>
                      <a:r>
                        <a:rPr lang="es-ES" sz="1400">
                          <a:effectLst/>
                        </a:rPr>
                        <a:t>Card (2012). Capítulo 9</a:t>
                      </a:r>
                      <a:endParaRPr lang="es-CL" sz="1400">
                        <a:effectLst/>
                      </a:endParaRPr>
                    </a:p>
                    <a:p>
                      <a:r>
                        <a:rPr lang="es-E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effectLst/>
                        </a:rPr>
                        <a:t>Entrega Parcial (hasta 3 Resultados, selección de estudios, según tabla 9.1 de </a:t>
                      </a:r>
                      <a:r>
                        <a:rPr lang="es-ES" sz="1400" dirty="0" err="1">
                          <a:effectLst/>
                        </a:rPr>
                        <a:t>Appelbaum</a:t>
                      </a:r>
                      <a:r>
                        <a:rPr lang="es-ES" sz="1400" dirty="0">
                          <a:effectLst/>
                        </a:rPr>
                        <a:t> et al, 2018).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2" marR="64762" marT="0" marB="0"/>
                </a:tc>
                <a:extLst>
                  <a:ext uri="{0D108BD9-81ED-4DB2-BD59-A6C34878D82A}">
                    <a16:rowId xmlns:a16="http://schemas.microsoft.com/office/drawing/2014/main" val="27162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66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CRONOGRAMA DE ACTIVIDADES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E53FB30-A325-E704-3041-327F17333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37063"/>
              </p:ext>
            </p:extLst>
          </p:nvPr>
        </p:nvGraphicFramePr>
        <p:xfrm>
          <a:off x="1506747" y="2475782"/>
          <a:ext cx="9178505" cy="3496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747">
                  <a:extLst>
                    <a:ext uri="{9D8B030D-6E8A-4147-A177-3AD203B41FA5}">
                      <a16:colId xmlns:a16="http://schemas.microsoft.com/office/drawing/2014/main" val="1092869337"/>
                    </a:ext>
                  </a:extLst>
                </a:gridCol>
                <a:gridCol w="3470719">
                  <a:extLst>
                    <a:ext uri="{9D8B030D-6E8A-4147-A177-3AD203B41FA5}">
                      <a16:colId xmlns:a16="http://schemas.microsoft.com/office/drawing/2014/main" val="2838772703"/>
                    </a:ext>
                  </a:extLst>
                </a:gridCol>
                <a:gridCol w="2412785">
                  <a:extLst>
                    <a:ext uri="{9D8B030D-6E8A-4147-A177-3AD203B41FA5}">
                      <a16:colId xmlns:a16="http://schemas.microsoft.com/office/drawing/2014/main" val="2118816924"/>
                    </a:ext>
                  </a:extLst>
                </a:gridCol>
                <a:gridCol w="2550254">
                  <a:extLst>
                    <a:ext uri="{9D8B030D-6E8A-4147-A177-3AD203B41FA5}">
                      <a16:colId xmlns:a16="http://schemas.microsoft.com/office/drawing/2014/main" val="1810803288"/>
                    </a:ext>
                  </a:extLst>
                </a:gridCol>
              </a:tblGrid>
              <a:tr h="253042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Fecha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3830" algn="l"/>
                        </a:tabLst>
                      </a:pPr>
                      <a:r>
                        <a:rPr lang="es-ES" sz="1600">
                          <a:effectLst/>
                        </a:rPr>
                        <a:t>Actividad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Lectura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Hitos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374177"/>
                  </a:ext>
                </a:extLst>
              </a:tr>
              <a:tr h="506083">
                <a:tc>
                  <a:txBody>
                    <a:bodyPr/>
                    <a:lstStyle/>
                    <a:p>
                      <a:r>
                        <a:rPr lang="es-ES" sz="1600" dirty="0">
                          <a:effectLst/>
                        </a:rPr>
                        <a:t>24/10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  <a:tabLst>
                          <a:tab pos="163830" algn="l"/>
                        </a:tabLst>
                      </a:pPr>
                      <a:r>
                        <a:rPr lang="es-ES" sz="1600">
                          <a:effectLst/>
                        </a:rPr>
                        <a:t>Análisis e integración de los resultados de los estudios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Card (2012). Capítulo 10</a:t>
                      </a:r>
                      <a:endParaRPr lang="es-CL" sz="1600">
                        <a:effectLst/>
                      </a:endParaRPr>
                    </a:p>
                    <a:p>
                      <a:r>
                        <a:rPr lang="es-ES" sz="1600">
                          <a:effectLst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203096"/>
                  </a:ext>
                </a:extLst>
              </a:tr>
              <a:tr h="506083"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31/10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tabLst>
                          <a:tab pos="163830" algn="l"/>
                        </a:tabLst>
                      </a:pPr>
                      <a:r>
                        <a:rPr lang="es-ES" sz="1600">
                          <a:effectLst/>
                        </a:rPr>
                        <a:t>Interpretación de la evidencia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Cooper (2017). Capítulo 7</a:t>
                      </a:r>
                      <a:endParaRPr lang="es-CL" sz="1600">
                        <a:effectLst/>
                      </a:endParaRPr>
                    </a:p>
                    <a:p>
                      <a:r>
                        <a:rPr lang="es-ES" sz="1600">
                          <a:effectLst/>
                        </a:rPr>
                        <a:t>Cooper et al. (2009). Capítulo 23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261585"/>
                  </a:ext>
                </a:extLst>
              </a:tr>
              <a:tr h="253042"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7/11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  <a:tabLst>
                          <a:tab pos="163830" algn="l"/>
                        </a:tabLst>
                      </a:pPr>
                      <a:r>
                        <a:rPr lang="es-ES" sz="1600">
                          <a:effectLst/>
                        </a:rPr>
                        <a:t>- Interpretación de la evidencia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 Texto metaanálisis multinivel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580432"/>
                  </a:ext>
                </a:extLst>
              </a:tr>
              <a:tr h="253042"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14/11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63830" algn="l"/>
                        </a:tabLst>
                      </a:pPr>
                      <a:r>
                        <a:rPr lang="es-ES" sz="1600">
                          <a:effectLst/>
                        </a:rPr>
                        <a:t>Análisis de Sesgo de Publicación 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Card (2012). Capítulo 11.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8711991"/>
                  </a:ext>
                </a:extLst>
              </a:tr>
              <a:tr h="506083"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21/11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  <a:tabLst>
                          <a:tab pos="163830" algn="l"/>
                        </a:tabLst>
                      </a:pPr>
                      <a:r>
                        <a:rPr lang="es-ES" sz="1600">
                          <a:effectLst/>
                        </a:rPr>
                        <a:t>Presentación de resultados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Cooper (2017). Capítulo 8</a:t>
                      </a:r>
                      <a:endParaRPr lang="es-CL" sz="1600">
                        <a:effectLst/>
                      </a:endParaRPr>
                    </a:p>
                    <a:p>
                      <a:r>
                        <a:rPr lang="es-ES" sz="1600">
                          <a:effectLst/>
                        </a:rPr>
                        <a:t>Card (2012). Capítulo 13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9248981"/>
                  </a:ext>
                </a:extLst>
              </a:tr>
              <a:tr h="253042"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28/11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  <a:tabLst>
                          <a:tab pos="163830" algn="l"/>
                        </a:tabLst>
                      </a:pPr>
                      <a:r>
                        <a:rPr lang="es-ES" sz="1600">
                          <a:effectLst/>
                        </a:rPr>
                        <a:t>Presentación Tipo Congreso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Presentación Tipo Congreso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766142"/>
                  </a:ext>
                </a:extLst>
              </a:tr>
              <a:tr h="506083"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5/12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  <a:tabLst>
                          <a:tab pos="163830" algn="l"/>
                        </a:tabLst>
                      </a:pPr>
                      <a:r>
                        <a:rPr lang="es-ES" sz="1600">
                          <a:effectLst/>
                        </a:rPr>
                        <a:t>Entrega manuscrito final</a:t>
                      </a:r>
                      <a:endParaRPr lang="es-CL" sz="1600">
                        <a:effectLst/>
                      </a:endParaRPr>
                    </a:p>
                    <a:p>
                      <a:pPr marL="457200">
                        <a:tabLst>
                          <a:tab pos="163830" algn="l"/>
                        </a:tabLs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effectLst/>
                        </a:rPr>
                        <a:t>Entrega Final (según tabla 9.1 de </a:t>
                      </a:r>
                      <a:r>
                        <a:rPr lang="es-ES" sz="1600" dirty="0" err="1">
                          <a:effectLst/>
                        </a:rPr>
                        <a:t>Appelbaum</a:t>
                      </a:r>
                      <a:r>
                        <a:rPr lang="es-ES" sz="1600" dirty="0">
                          <a:effectLst/>
                        </a:rPr>
                        <a:t> et al, 2018).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878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572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820</Words>
  <Application>Microsoft Office PowerPoint</Application>
  <PresentationFormat>Panorámica</PresentationFormat>
  <Paragraphs>141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Orgánico</vt:lpstr>
      <vt:lpstr>Taller de Revisión Sistemática y Meta-análisis</vt:lpstr>
      <vt:lpstr>OBJETIVOS ESPECÍFICOS DE LA ASIGNATURA </vt:lpstr>
      <vt:lpstr>SABERES / CONTENIDOS </vt:lpstr>
      <vt:lpstr>METODOLOGÍA </vt:lpstr>
      <vt:lpstr>METODOLOGÍAS DE EVALUACIÓN </vt:lpstr>
      <vt:lpstr>BIBLIOGRAFÍA </vt:lpstr>
      <vt:lpstr>RECURSOS WEB</vt:lpstr>
      <vt:lpstr>CRONOGRAMA DE ACTIVIDADES </vt:lpstr>
      <vt:lpstr>CRONOGRAMA DE ACTIVIDADES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Meta-análisis: Principios y métodos básicos</dc:title>
  <dc:creator>Usuario</dc:creator>
  <cp:lastModifiedBy>Gonzalo Javier Miguez Cavieres (gonzalo_miguez)</cp:lastModifiedBy>
  <cp:revision>10</cp:revision>
  <dcterms:created xsi:type="dcterms:W3CDTF">2019-07-30T14:04:42Z</dcterms:created>
  <dcterms:modified xsi:type="dcterms:W3CDTF">2023-08-08T01:38:35Z</dcterms:modified>
</cp:coreProperties>
</file>