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4" r:id="rId2"/>
    <p:sldId id="316" r:id="rId3"/>
    <p:sldId id="265" r:id="rId4"/>
    <p:sldId id="317" r:id="rId5"/>
    <p:sldId id="267" r:id="rId6"/>
    <p:sldId id="318" r:id="rId7"/>
    <p:sldId id="319" r:id="rId8"/>
    <p:sldId id="299" r:id="rId9"/>
    <p:sldId id="320" r:id="rId10"/>
    <p:sldId id="321" r:id="rId11"/>
    <p:sldId id="322" r:id="rId12"/>
    <p:sldId id="303" r:id="rId13"/>
    <p:sldId id="304" r:id="rId14"/>
    <p:sldId id="323" r:id="rId15"/>
    <p:sldId id="324" r:id="rId16"/>
    <p:sldId id="325" r:id="rId17"/>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p:cViewPr varScale="1">
        <p:scale>
          <a:sx n="128" d="100"/>
          <a:sy n="128" d="100"/>
        </p:scale>
        <p:origin x="4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81E88C-004C-C606-7CCF-D73A42F797C8}"/>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L"/>
          </a:p>
        </p:txBody>
      </p:sp>
      <p:sp>
        <p:nvSpPr>
          <p:cNvPr id="3" name="Subtítulo 2">
            <a:extLst>
              <a:ext uri="{FF2B5EF4-FFF2-40B4-BE49-F238E27FC236}">
                <a16:creationId xmlns:a16="http://schemas.microsoft.com/office/drawing/2014/main" id="{FB4AAF5D-3C70-D77F-F1CD-FE2087012C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L"/>
          </a:p>
        </p:txBody>
      </p:sp>
      <p:sp>
        <p:nvSpPr>
          <p:cNvPr id="4" name="Marcador de fecha 3">
            <a:extLst>
              <a:ext uri="{FF2B5EF4-FFF2-40B4-BE49-F238E27FC236}">
                <a16:creationId xmlns:a16="http://schemas.microsoft.com/office/drawing/2014/main" id="{B7B76539-FFBB-163F-A58E-7113E3679DCC}"/>
              </a:ext>
            </a:extLst>
          </p:cNvPr>
          <p:cNvSpPr>
            <a:spLocks noGrp="1"/>
          </p:cNvSpPr>
          <p:nvPr>
            <p:ph type="dt" sz="half" idx="10"/>
          </p:nvPr>
        </p:nvSpPr>
        <p:spPr/>
        <p:txBody>
          <a:bodyPr/>
          <a:lstStyle/>
          <a:p>
            <a:fld id="{7461BCBE-AEA4-E849-8EC4-CA61AC2BC0FD}" type="datetimeFigureOut">
              <a:rPr lang="es-CL" smtClean="0"/>
              <a:t>06-11-23</a:t>
            </a:fld>
            <a:endParaRPr lang="es-CL"/>
          </a:p>
        </p:txBody>
      </p:sp>
      <p:sp>
        <p:nvSpPr>
          <p:cNvPr id="5" name="Marcador de pie de página 4">
            <a:extLst>
              <a:ext uri="{FF2B5EF4-FFF2-40B4-BE49-F238E27FC236}">
                <a16:creationId xmlns:a16="http://schemas.microsoft.com/office/drawing/2014/main" id="{0E3CB00D-7366-BEF3-CA1B-E6A2A6C9F3C7}"/>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5C078728-BC32-15E7-A819-AFBE75BC1163}"/>
              </a:ext>
            </a:extLst>
          </p:cNvPr>
          <p:cNvSpPr>
            <a:spLocks noGrp="1"/>
          </p:cNvSpPr>
          <p:nvPr>
            <p:ph type="sldNum" sz="quarter" idx="12"/>
          </p:nvPr>
        </p:nvSpPr>
        <p:spPr/>
        <p:txBody>
          <a:bodyPr/>
          <a:lstStyle/>
          <a:p>
            <a:fld id="{58D702FD-A61C-6F43-A2D2-4D7B4351B44F}" type="slidenum">
              <a:rPr lang="es-CL" smtClean="0"/>
              <a:t>‹Nº›</a:t>
            </a:fld>
            <a:endParaRPr lang="es-CL"/>
          </a:p>
        </p:txBody>
      </p:sp>
    </p:spTree>
    <p:extLst>
      <p:ext uri="{BB962C8B-B14F-4D97-AF65-F5344CB8AC3E}">
        <p14:creationId xmlns:p14="http://schemas.microsoft.com/office/powerpoint/2010/main" val="3986121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59EE26-9D96-880A-812E-D763B177D090}"/>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texto vertical 2">
            <a:extLst>
              <a:ext uri="{FF2B5EF4-FFF2-40B4-BE49-F238E27FC236}">
                <a16:creationId xmlns:a16="http://schemas.microsoft.com/office/drawing/2014/main" id="{48B9ED7C-FBE6-9CBD-5263-7D2FE8CC5081}"/>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BE8C75A1-63E9-AE54-2CA8-1A643784669D}"/>
              </a:ext>
            </a:extLst>
          </p:cNvPr>
          <p:cNvSpPr>
            <a:spLocks noGrp="1"/>
          </p:cNvSpPr>
          <p:nvPr>
            <p:ph type="dt" sz="half" idx="10"/>
          </p:nvPr>
        </p:nvSpPr>
        <p:spPr/>
        <p:txBody>
          <a:bodyPr/>
          <a:lstStyle/>
          <a:p>
            <a:fld id="{7461BCBE-AEA4-E849-8EC4-CA61AC2BC0FD}" type="datetimeFigureOut">
              <a:rPr lang="es-CL" smtClean="0"/>
              <a:t>06-11-23</a:t>
            </a:fld>
            <a:endParaRPr lang="es-CL"/>
          </a:p>
        </p:txBody>
      </p:sp>
      <p:sp>
        <p:nvSpPr>
          <p:cNvPr id="5" name="Marcador de pie de página 4">
            <a:extLst>
              <a:ext uri="{FF2B5EF4-FFF2-40B4-BE49-F238E27FC236}">
                <a16:creationId xmlns:a16="http://schemas.microsoft.com/office/drawing/2014/main" id="{9CB73E72-DFEC-22AB-FD8B-010F5ED9994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25C7A33C-8CA5-FA90-5829-4D5A52400079}"/>
              </a:ext>
            </a:extLst>
          </p:cNvPr>
          <p:cNvSpPr>
            <a:spLocks noGrp="1"/>
          </p:cNvSpPr>
          <p:nvPr>
            <p:ph type="sldNum" sz="quarter" idx="12"/>
          </p:nvPr>
        </p:nvSpPr>
        <p:spPr/>
        <p:txBody>
          <a:bodyPr/>
          <a:lstStyle/>
          <a:p>
            <a:fld id="{58D702FD-A61C-6F43-A2D2-4D7B4351B44F}" type="slidenum">
              <a:rPr lang="es-CL" smtClean="0"/>
              <a:t>‹Nº›</a:t>
            </a:fld>
            <a:endParaRPr lang="es-CL"/>
          </a:p>
        </p:txBody>
      </p:sp>
    </p:spTree>
    <p:extLst>
      <p:ext uri="{BB962C8B-B14F-4D97-AF65-F5344CB8AC3E}">
        <p14:creationId xmlns:p14="http://schemas.microsoft.com/office/powerpoint/2010/main" val="1057978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C0C3EF3-F715-51CB-89EF-CC04D4EAE7C5}"/>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L"/>
          </a:p>
        </p:txBody>
      </p:sp>
      <p:sp>
        <p:nvSpPr>
          <p:cNvPr id="3" name="Marcador de texto vertical 2">
            <a:extLst>
              <a:ext uri="{FF2B5EF4-FFF2-40B4-BE49-F238E27FC236}">
                <a16:creationId xmlns:a16="http://schemas.microsoft.com/office/drawing/2014/main" id="{64996DCD-4821-693F-C623-47A9B916EC30}"/>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887E5FE5-C176-A665-A8F7-BDBCE22C7000}"/>
              </a:ext>
            </a:extLst>
          </p:cNvPr>
          <p:cNvSpPr>
            <a:spLocks noGrp="1"/>
          </p:cNvSpPr>
          <p:nvPr>
            <p:ph type="dt" sz="half" idx="10"/>
          </p:nvPr>
        </p:nvSpPr>
        <p:spPr/>
        <p:txBody>
          <a:bodyPr/>
          <a:lstStyle/>
          <a:p>
            <a:fld id="{7461BCBE-AEA4-E849-8EC4-CA61AC2BC0FD}" type="datetimeFigureOut">
              <a:rPr lang="es-CL" smtClean="0"/>
              <a:t>06-11-23</a:t>
            </a:fld>
            <a:endParaRPr lang="es-CL"/>
          </a:p>
        </p:txBody>
      </p:sp>
      <p:sp>
        <p:nvSpPr>
          <p:cNvPr id="5" name="Marcador de pie de página 4">
            <a:extLst>
              <a:ext uri="{FF2B5EF4-FFF2-40B4-BE49-F238E27FC236}">
                <a16:creationId xmlns:a16="http://schemas.microsoft.com/office/drawing/2014/main" id="{B8F1C585-E6E9-7CA5-6C94-CA68D10B0A77}"/>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884A2B14-E929-C9E7-AFB1-4B64E9645CFF}"/>
              </a:ext>
            </a:extLst>
          </p:cNvPr>
          <p:cNvSpPr>
            <a:spLocks noGrp="1"/>
          </p:cNvSpPr>
          <p:nvPr>
            <p:ph type="sldNum" sz="quarter" idx="12"/>
          </p:nvPr>
        </p:nvSpPr>
        <p:spPr/>
        <p:txBody>
          <a:bodyPr/>
          <a:lstStyle/>
          <a:p>
            <a:fld id="{58D702FD-A61C-6F43-A2D2-4D7B4351B44F}" type="slidenum">
              <a:rPr lang="es-CL" smtClean="0"/>
              <a:t>‹Nº›</a:t>
            </a:fld>
            <a:endParaRPr lang="es-CL"/>
          </a:p>
        </p:txBody>
      </p:sp>
    </p:spTree>
    <p:extLst>
      <p:ext uri="{BB962C8B-B14F-4D97-AF65-F5344CB8AC3E}">
        <p14:creationId xmlns:p14="http://schemas.microsoft.com/office/powerpoint/2010/main" val="1889619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7ED434-AA64-3720-D62A-A2861E0556D6}"/>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8F08DA17-6BDB-D96B-6A21-D64FC7B71AD0}"/>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E76D1B2E-6984-C628-A5A0-535622360D11}"/>
              </a:ext>
            </a:extLst>
          </p:cNvPr>
          <p:cNvSpPr>
            <a:spLocks noGrp="1"/>
          </p:cNvSpPr>
          <p:nvPr>
            <p:ph type="dt" sz="half" idx="10"/>
          </p:nvPr>
        </p:nvSpPr>
        <p:spPr/>
        <p:txBody>
          <a:bodyPr/>
          <a:lstStyle/>
          <a:p>
            <a:fld id="{7461BCBE-AEA4-E849-8EC4-CA61AC2BC0FD}" type="datetimeFigureOut">
              <a:rPr lang="es-CL" smtClean="0"/>
              <a:t>06-11-23</a:t>
            </a:fld>
            <a:endParaRPr lang="es-CL"/>
          </a:p>
        </p:txBody>
      </p:sp>
      <p:sp>
        <p:nvSpPr>
          <p:cNvPr id="5" name="Marcador de pie de página 4">
            <a:extLst>
              <a:ext uri="{FF2B5EF4-FFF2-40B4-BE49-F238E27FC236}">
                <a16:creationId xmlns:a16="http://schemas.microsoft.com/office/drawing/2014/main" id="{0C77F921-51B4-67D9-F8D5-F698713E73D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2AF84F0-0310-156C-5C18-BA4BBA1C3BDB}"/>
              </a:ext>
            </a:extLst>
          </p:cNvPr>
          <p:cNvSpPr>
            <a:spLocks noGrp="1"/>
          </p:cNvSpPr>
          <p:nvPr>
            <p:ph type="sldNum" sz="quarter" idx="12"/>
          </p:nvPr>
        </p:nvSpPr>
        <p:spPr/>
        <p:txBody>
          <a:bodyPr/>
          <a:lstStyle/>
          <a:p>
            <a:fld id="{58D702FD-A61C-6F43-A2D2-4D7B4351B44F}" type="slidenum">
              <a:rPr lang="es-CL" smtClean="0"/>
              <a:t>‹Nº›</a:t>
            </a:fld>
            <a:endParaRPr lang="es-CL"/>
          </a:p>
        </p:txBody>
      </p:sp>
    </p:spTree>
    <p:extLst>
      <p:ext uri="{BB962C8B-B14F-4D97-AF65-F5344CB8AC3E}">
        <p14:creationId xmlns:p14="http://schemas.microsoft.com/office/powerpoint/2010/main" val="1224819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A9AF12-BF88-96DD-339D-2CDBCE1EDD8A}"/>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E78B50DE-BA2F-58E3-F163-B337C8E296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15020F81-0B3C-A2E5-A7FE-20B2E18A8F6B}"/>
              </a:ext>
            </a:extLst>
          </p:cNvPr>
          <p:cNvSpPr>
            <a:spLocks noGrp="1"/>
          </p:cNvSpPr>
          <p:nvPr>
            <p:ph type="dt" sz="half" idx="10"/>
          </p:nvPr>
        </p:nvSpPr>
        <p:spPr/>
        <p:txBody>
          <a:bodyPr/>
          <a:lstStyle/>
          <a:p>
            <a:fld id="{7461BCBE-AEA4-E849-8EC4-CA61AC2BC0FD}" type="datetimeFigureOut">
              <a:rPr lang="es-CL" smtClean="0"/>
              <a:t>06-11-23</a:t>
            </a:fld>
            <a:endParaRPr lang="es-CL"/>
          </a:p>
        </p:txBody>
      </p:sp>
      <p:sp>
        <p:nvSpPr>
          <p:cNvPr id="5" name="Marcador de pie de página 4">
            <a:extLst>
              <a:ext uri="{FF2B5EF4-FFF2-40B4-BE49-F238E27FC236}">
                <a16:creationId xmlns:a16="http://schemas.microsoft.com/office/drawing/2014/main" id="{F1962588-8B9C-A032-485B-78359932EEB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9899E94D-5511-7133-5F4B-C1514F04EA0F}"/>
              </a:ext>
            </a:extLst>
          </p:cNvPr>
          <p:cNvSpPr>
            <a:spLocks noGrp="1"/>
          </p:cNvSpPr>
          <p:nvPr>
            <p:ph type="sldNum" sz="quarter" idx="12"/>
          </p:nvPr>
        </p:nvSpPr>
        <p:spPr/>
        <p:txBody>
          <a:bodyPr/>
          <a:lstStyle/>
          <a:p>
            <a:fld id="{58D702FD-A61C-6F43-A2D2-4D7B4351B44F}" type="slidenum">
              <a:rPr lang="es-CL" smtClean="0"/>
              <a:t>‹Nº›</a:t>
            </a:fld>
            <a:endParaRPr lang="es-CL"/>
          </a:p>
        </p:txBody>
      </p:sp>
    </p:spTree>
    <p:extLst>
      <p:ext uri="{BB962C8B-B14F-4D97-AF65-F5344CB8AC3E}">
        <p14:creationId xmlns:p14="http://schemas.microsoft.com/office/powerpoint/2010/main" val="1120513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27EC45-18B0-7183-FB47-60B4CCD3C9FE}"/>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38AC4B33-F396-A4D2-E936-36316DAB02B6}"/>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contenido 3">
            <a:extLst>
              <a:ext uri="{FF2B5EF4-FFF2-40B4-BE49-F238E27FC236}">
                <a16:creationId xmlns:a16="http://schemas.microsoft.com/office/drawing/2014/main" id="{70BFBB40-C258-F2D5-54BE-C8491B81A02D}"/>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5" name="Marcador de fecha 4">
            <a:extLst>
              <a:ext uri="{FF2B5EF4-FFF2-40B4-BE49-F238E27FC236}">
                <a16:creationId xmlns:a16="http://schemas.microsoft.com/office/drawing/2014/main" id="{07DE455C-E958-E9D0-41BF-EE41DCCFD128}"/>
              </a:ext>
            </a:extLst>
          </p:cNvPr>
          <p:cNvSpPr>
            <a:spLocks noGrp="1"/>
          </p:cNvSpPr>
          <p:nvPr>
            <p:ph type="dt" sz="half" idx="10"/>
          </p:nvPr>
        </p:nvSpPr>
        <p:spPr/>
        <p:txBody>
          <a:bodyPr/>
          <a:lstStyle/>
          <a:p>
            <a:fld id="{7461BCBE-AEA4-E849-8EC4-CA61AC2BC0FD}" type="datetimeFigureOut">
              <a:rPr lang="es-CL" smtClean="0"/>
              <a:t>06-11-23</a:t>
            </a:fld>
            <a:endParaRPr lang="es-CL"/>
          </a:p>
        </p:txBody>
      </p:sp>
      <p:sp>
        <p:nvSpPr>
          <p:cNvPr id="6" name="Marcador de pie de página 5">
            <a:extLst>
              <a:ext uri="{FF2B5EF4-FFF2-40B4-BE49-F238E27FC236}">
                <a16:creationId xmlns:a16="http://schemas.microsoft.com/office/drawing/2014/main" id="{F6303219-964B-877A-D065-C7A39427B276}"/>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331363E2-47CD-C67F-2FBA-C5FA0CFA9B6A}"/>
              </a:ext>
            </a:extLst>
          </p:cNvPr>
          <p:cNvSpPr>
            <a:spLocks noGrp="1"/>
          </p:cNvSpPr>
          <p:nvPr>
            <p:ph type="sldNum" sz="quarter" idx="12"/>
          </p:nvPr>
        </p:nvSpPr>
        <p:spPr/>
        <p:txBody>
          <a:bodyPr/>
          <a:lstStyle/>
          <a:p>
            <a:fld id="{58D702FD-A61C-6F43-A2D2-4D7B4351B44F}" type="slidenum">
              <a:rPr lang="es-CL" smtClean="0"/>
              <a:t>‹Nº›</a:t>
            </a:fld>
            <a:endParaRPr lang="es-CL"/>
          </a:p>
        </p:txBody>
      </p:sp>
    </p:spTree>
    <p:extLst>
      <p:ext uri="{BB962C8B-B14F-4D97-AF65-F5344CB8AC3E}">
        <p14:creationId xmlns:p14="http://schemas.microsoft.com/office/powerpoint/2010/main" val="4109983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41772A-1165-AE35-551D-F6CC3BF9E54B}"/>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53BECD8A-04E5-3B61-C1D7-687B5A601E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B2F742A6-6E5C-3FAD-E44A-3C8D1DD35125}"/>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5" name="Marcador de texto 4">
            <a:extLst>
              <a:ext uri="{FF2B5EF4-FFF2-40B4-BE49-F238E27FC236}">
                <a16:creationId xmlns:a16="http://schemas.microsoft.com/office/drawing/2014/main" id="{1F76F650-4206-63DB-0922-51577D94D8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6D6DFAA5-3FAF-22DA-53AF-638F64D10F08}"/>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7" name="Marcador de fecha 6">
            <a:extLst>
              <a:ext uri="{FF2B5EF4-FFF2-40B4-BE49-F238E27FC236}">
                <a16:creationId xmlns:a16="http://schemas.microsoft.com/office/drawing/2014/main" id="{2B3F36ED-8372-AFB1-C7C7-F28BF4848D20}"/>
              </a:ext>
            </a:extLst>
          </p:cNvPr>
          <p:cNvSpPr>
            <a:spLocks noGrp="1"/>
          </p:cNvSpPr>
          <p:nvPr>
            <p:ph type="dt" sz="half" idx="10"/>
          </p:nvPr>
        </p:nvSpPr>
        <p:spPr/>
        <p:txBody>
          <a:bodyPr/>
          <a:lstStyle/>
          <a:p>
            <a:fld id="{7461BCBE-AEA4-E849-8EC4-CA61AC2BC0FD}" type="datetimeFigureOut">
              <a:rPr lang="es-CL" smtClean="0"/>
              <a:t>06-11-23</a:t>
            </a:fld>
            <a:endParaRPr lang="es-CL"/>
          </a:p>
        </p:txBody>
      </p:sp>
      <p:sp>
        <p:nvSpPr>
          <p:cNvPr id="8" name="Marcador de pie de página 7">
            <a:extLst>
              <a:ext uri="{FF2B5EF4-FFF2-40B4-BE49-F238E27FC236}">
                <a16:creationId xmlns:a16="http://schemas.microsoft.com/office/drawing/2014/main" id="{D5E04196-D9B9-5A33-B42F-D0541582999F}"/>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24E851A8-4067-575E-E013-D0AFACC0F756}"/>
              </a:ext>
            </a:extLst>
          </p:cNvPr>
          <p:cNvSpPr>
            <a:spLocks noGrp="1"/>
          </p:cNvSpPr>
          <p:nvPr>
            <p:ph type="sldNum" sz="quarter" idx="12"/>
          </p:nvPr>
        </p:nvSpPr>
        <p:spPr/>
        <p:txBody>
          <a:bodyPr/>
          <a:lstStyle/>
          <a:p>
            <a:fld id="{58D702FD-A61C-6F43-A2D2-4D7B4351B44F}" type="slidenum">
              <a:rPr lang="es-CL" smtClean="0"/>
              <a:t>‹Nº›</a:t>
            </a:fld>
            <a:endParaRPr lang="es-CL"/>
          </a:p>
        </p:txBody>
      </p:sp>
    </p:spTree>
    <p:extLst>
      <p:ext uri="{BB962C8B-B14F-4D97-AF65-F5344CB8AC3E}">
        <p14:creationId xmlns:p14="http://schemas.microsoft.com/office/powerpoint/2010/main" val="2640992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6FBA38-19CB-0817-6063-14AFCDAB5055}"/>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fecha 2">
            <a:extLst>
              <a:ext uri="{FF2B5EF4-FFF2-40B4-BE49-F238E27FC236}">
                <a16:creationId xmlns:a16="http://schemas.microsoft.com/office/drawing/2014/main" id="{CEFB984A-B3D3-C043-5D8E-53518944E0A6}"/>
              </a:ext>
            </a:extLst>
          </p:cNvPr>
          <p:cNvSpPr>
            <a:spLocks noGrp="1"/>
          </p:cNvSpPr>
          <p:nvPr>
            <p:ph type="dt" sz="half" idx="10"/>
          </p:nvPr>
        </p:nvSpPr>
        <p:spPr/>
        <p:txBody>
          <a:bodyPr/>
          <a:lstStyle/>
          <a:p>
            <a:fld id="{7461BCBE-AEA4-E849-8EC4-CA61AC2BC0FD}" type="datetimeFigureOut">
              <a:rPr lang="es-CL" smtClean="0"/>
              <a:t>06-11-23</a:t>
            </a:fld>
            <a:endParaRPr lang="es-CL"/>
          </a:p>
        </p:txBody>
      </p:sp>
      <p:sp>
        <p:nvSpPr>
          <p:cNvPr id="4" name="Marcador de pie de página 3">
            <a:extLst>
              <a:ext uri="{FF2B5EF4-FFF2-40B4-BE49-F238E27FC236}">
                <a16:creationId xmlns:a16="http://schemas.microsoft.com/office/drawing/2014/main" id="{9D521AF9-A7A3-519F-A57E-0ADFAB196CF2}"/>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127A1CE1-5F3B-9085-5E15-5F5F3B6BD692}"/>
              </a:ext>
            </a:extLst>
          </p:cNvPr>
          <p:cNvSpPr>
            <a:spLocks noGrp="1"/>
          </p:cNvSpPr>
          <p:nvPr>
            <p:ph type="sldNum" sz="quarter" idx="12"/>
          </p:nvPr>
        </p:nvSpPr>
        <p:spPr/>
        <p:txBody>
          <a:bodyPr/>
          <a:lstStyle/>
          <a:p>
            <a:fld id="{58D702FD-A61C-6F43-A2D2-4D7B4351B44F}" type="slidenum">
              <a:rPr lang="es-CL" smtClean="0"/>
              <a:t>‹Nº›</a:t>
            </a:fld>
            <a:endParaRPr lang="es-CL"/>
          </a:p>
        </p:txBody>
      </p:sp>
    </p:spTree>
    <p:extLst>
      <p:ext uri="{BB962C8B-B14F-4D97-AF65-F5344CB8AC3E}">
        <p14:creationId xmlns:p14="http://schemas.microsoft.com/office/powerpoint/2010/main" val="568130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2344839-EEC0-8626-582D-1DE64CDE0BE9}"/>
              </a:ext>
            </a:extLst>
          </p:cNvPr>
          <p:cNvSpPr>
            <a:spLocks noGrp="1"/>
          </p:cNvSpPr>
          <p:nvPr>
            <p:ph type="dt" sz="half" idx="10"/>
          </p:nvPr>
        </p:nvSpPr>
        <p:spPr/>
        <p:txBody>
          <a:bodyPr/>
          <a:lstStyle/>
          <a:p>
            <a:fld id="{7461BCBE-AEA4-E849-8EC4-CA61AC2BC0FD}" type="datetimeFigureOut">
              <a:rPr lang="es-CL" smtClean="0"/>
              <a:t>06-11-23</a:t>
            </a:fld>
            <a:endParaRPr lang="es-CL"/>
          </a:p>
        </p:txBody>
      </p:sp>
      <p:sp>
        <p:nvSpPr>
          <p:cNvPr id="3" name="Marcador de pie de página 2">
            <a:extLst>
              <a:ext uri="{FF2B5EF4-FFF2-40B4-BE49-F238E27FC236}">
                <a16:creationId xmlns:a16="http://schemas.microsoft.com/office/drawing/2014/main" id="{608005AD-E21E-30F1-970B-9B4DC4D555CB}"/>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D664112D-6CF2-CF21-EF89-6F5465AB716B}"/>
              </a:ext>
            </a:extLst>
          </p:cNvPr>
          <p:cNvSpPr>
            <a:spLocks noGrp="1"/>
          </p:cNvSpPr>
          <p:nvPr>
            <p:ph type="sldNum" sz="quarter" idx="12"/>
          </p:nvPr>
        </p:nvSpPr>
        <p:spPr/>
        <p:txBody>
          <a:bodyPr/>
          <a:lstStyle/>
          <a:p>
            <a:fld id="{58D702FD-A61C-6F43-A2D2-4D7B4351B44F}" type="slidenum">
              <a:rPr lang="es-CL" smtClean="0"/>
              <a:t>‹Nº›</a:t>
            </a:fld>
            <a:endParaRPr lang="es-CL"/>
          </a:p>
        </p:txBody>
      </p:sp>
    </p:spTree>
    <p:extLst>
      <p:ext uri="{BB962C8B-B14F-4D97-AF65-F5344CB8AC3E}">
        <p14:creationId xmlns:p14="http://schemas.microsoft.com/office/powerpoint/2010/main" val="48629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E915BE-7F90-3C74-4DA8-F97ABAF05EEB}"/>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5D89DE6E-3C66-002B-DD5B-A367453DA8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texto 3">
            <a:extLst>
              <a:ext uri="{FF2B5EF4-FFF2-40B4-BE49-F238E27FC236}">
                <a16:creationId xmlns:a16="http://schemas.microsoft.com/office/drawing/2014/main" id="{962FA44F-98B2-B8E9-E226-75CBB49347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6367B990-943C-3373-1714-6C1F45278461}"/>
              </a:ext>
            </a:extLst>
          </p:cNvPr>
          <p:cNvSpPr>
            <a:spLocks noGrp="1"/>
          </p:cNvSpPr>
          <p:nvPr>
            <p:ph type="dt" sz="half" idx="10"/>
          </p:nvPr>
        </p:nvSpPr>
        <p:spPr/>
        <p:txBody>
          <a:bodyPr/>
          <a:lstStyle/>
          <a:p>
            <a:fld id="{7461BCBE-AEA4-E849-8EC4-CA61AC2BC0FD}" type="datetimeFigureOut">
              <a:rPr lang="es-CL" smtClean="0"/>
              <a:t>06-11-23</a:t>
            </a:fld>
            <a:endParaRPr lang="es-CL"/>
          </a:p>
        </p:txBody>
      </p:sp>
      <p:sp>
        <p:nvSpPr>
          <p:cNvPr id="6" name="Marcador de pie de página 5">
            <a:extLst>
              <a:ext uri="{FF2B5EF4-FFF2-40B4-BE49-F238E27FC236}">
                <a16:creationId xmlns:a16="http://schemas.microsoft.com/office/drawing/2014/main" id="{52C87ECA-8D31-39E2-40E1-B7F6F525A755}"/>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14108477-8323-C36D-3F07-A5DFCB8C5DE7}"/>
              </a:ext>
            </a:extLst>
          </p:cNvPr>
          <p:cNvSpPr>
            <a:spLocks noGrp="1"/>
          </p:cNvSpPr>
          <p:nvPr>
            <p:ph type="sldNum" sz="quarter" idx="12"/>
          </p:nvPr>
        </p:nvSpPr>
        <p:spPr/>
        <p:txBody>
          <a:bodyPr/>
          <a:lstStyle/>
          <a:p>
            <a:fld id="{58D702FD-A61C-6F43-A2D2-4D7B4351B44F}" type="slidenum">
              <a:rPr lang="es-CL" smtClean="0"/>
              <a:t>‹Nº›</a:t>
            </a:fld>
            <a:endParaRPr lang="es-CL"/>
          </a:p>
        </p:txBody>
      </p:sp>
    </p:spTree>
    <p:extLst>
      <p:ext uri="{BB962C8B-B14F-4D97-AF65-F5344CB8AC3E}">
        <p14:creationId xmlns:p14="http://schemas.microsoft.com/office/powerpoint/2010/main" val="1180558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31681B-5ADB-FC79-2DA0-C2FB3E2420B7}"/>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L"/>
          </a:p>
        </p:txBody>
      </p:sp>
      <p:sp>
        <p:nvSpPr>
          <p:cNvPr id="3" name="Marcador de posición de imagen 2">
            <a:extLst>
              <a:ext uri="{FF2B5EF4-FFF2-40B4-BE49-F238E27FC236}">
                <a16:creationId xmlns:a16="http://schemas.microsoft.com/office/drawing/2014/main" id="{8F2D9BDB-4BFC-8C3F-13EB-63055823FC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FDFC06A7-DDDF-B0C2-E8C5-6200A91C3E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65AF61A6-E1EC-5B4F-613C-1C95F346D314}"/>
              </a:ext>
            </a:extLst>
          </p:cNvPr>
          <p:cNvSpPr>
            <a:spLocks noGrp="1"/>
          </p:cNvSpPr>
          <p:nvPr>
            <p:ph type="dt" sz="half" idx="10"/>
          </p:nvPr>
        </p:nvSpPr>
        <p:spPr/>
        <p:txBody>
          <a:bodyPr/>
          <a:lstStyle/>
          <a:p>
            <a:fld id="{7461BCBE-AEA4-E849-8EC4-CA61AC2BC0FD}" type="datetimeFigureOut">
              <a:rPr lang="es-CL" smtClean="0"/>
              <a:t>06-11-23</a:t>
            </a:fld>
            <a:endParaRPr lang="es-CL"/>
          </a:p>
        </p:txBody>
      </p:sp>
      <p:sp>
        <p:nvSpPr>
          <p:cNvPr id="6" name="Marcador de pie de página 5">
            <a:extLst>
              <a:ext uri="{FF2B5EF4-FFF2-40B4-BE49-F238E27FC236}">
                <a16:creationId xmlns:a16="http://schemas.microsoft.com/office/drawing/2014/main" id="{E32DE92B-616E-954B-96CF-3DB58E28D1AA}"/>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76AE9C7C-0F13-E12D-9CA0-44F703864DB9}"/>
              </a:ext>
            </a:extLst>
          </p:cNvPr>
          <p:cNvSpPr>
            <a:spLocks noGrp="1"/>
          </p:cNvSpPr>
          <p:nvPr>
            <p:ph type="sldNum" sz="quarter" idx="12"/>
          </p:nvPr>
        </p:nvSpPr>
        <p:spPr/>
        <p:txBody>
          <a:bodyPr/>
          <a:lstStyle/>
          <a:p>
            <a:fld id="{58D702FD-A61C-6F43-A2D2-4D7B4351B44F}" type="slidenum">
              <a:rPr lang="es-CL" smtClean="0"/>
              <a:t>‹Nº›</a:t>
            </a:fld>
            <a:endParaRPr lang="es-CL"/>
          </a:p>
        </p:txBody>
      </p:sp>
    </p:spTree>
    <p:extLst>
      <p:ext uri="{BB962C8B-B14F-4D97-AF65-F5344CB8AC3E}">
        <p14:creationId xmlns:p14="http://schemas.microsoft.com/office/powerpoint/2010/main" val="2852499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D26D6BD-BE74-C726-19B6-058EC36CFC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B40EAEA5-D862-1E77-3812-112B8FDC5E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90490D03-ABCB-A25F-05A4-4A67E3B508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61BCBE-AEA4-E849-8EC4-CA61AC2BC0FD}" type="datetimeFigureOut">
              <a:rPr lang="es-CL" smtClean="0"/>
              <a:t>06-11-23</a:t>
            </a:fld>
            <a:endParaRPr lang="es-CL"/>
          </a:p>
        </p:txBody>
      </p:sp>
      <p:sp>
        <p:nvSpPr>
          <p:cNvPr id="5" name="Marcador de pie de página 4">
            <a:extLst>
              <a:ext uri="{FF2B5EF4-FFF2-40B4-BE49-F238E27FC236}">
                <a16:creationId xmlns:a16="http://schemas.microsoft.com/office/drawing/2014/main" id="{DF6D200C-6EC0-AF57-691C-93650D9B92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C7424F5C-70B4-5A61-E35F-6326279CFF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D702FD-A61C-6F43-A2D2-4D7B4351B44F}" type="slidenum">
              <a:rPr lang="es-CL" smtClean="0"/>
              <a:t>‹Nº›</a:t>
            </a:fld>
            <a:endParaRPr lang="es-CL"/>
          </a:p>
        </p:txBody>
      </p:sp>
    </p:spTree>
    <p:extLst>
      <p:ext uri="{BB962C8B-B14F-4D97-AF65-F5344CB8AC3E}">
        <p14:creationId xmlns:p14="http://schemas.microsoft.com/office/powerpoint/2010/main" val="4291680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package" Target="../embeddings/Documento_de_Microsoft_Word.docx"/><Relationship Id="rId7"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dios como obejto.jpg"/>
          <p:cNvPicPr>
            <a:picLocks noChangeAspect="1"/>
          </p:cNvPicPr>
          <p:nvPr/>
        </p:nvPicPr>
        <p:blipFill rotWithShape="1">
          <a:blip r:embed="rId2">
            <a:extLst>
              <a:ext uri="{28A0092B-C50C-407E-A947-70E740481C1C}">
                <a14:useLocalDpi xmlns:a14="http://schemas.microsoft.com/office/drawing/2010/main" val="0"/>
              </a:ext>
            </a:extLst>
          </a:blip>
          <a:srcRect l="32618" r="32413" b="10507"/>
          <a:stretch/>
        </p:blipFill>
        <p:spPr>
          <a:xfrm>
            <a:off x="1669722" y="446267"/>
            <a:ext cx="4038557" cy="6029142"/>
          </a:xfrm>
          <a:prstGeom prst="rect">
            <a:avLst/>
          </a:prstGeom>
        </p:spPr>
      </p:pic>
      <p:sp>
        <p:nvSpPr>
          <p:cNvPr id="4" name="Rectángulo 3"/>
          <p:cNvSpPr/>
          <p:nvPr/>
        </p:nvSpPr>
        <p:spPr>
          <a:xfrm>
            <a:off x="5912547" y="449735"/>
            <a:ext cx="4572000" cy="5847754"/>
          </a:xfrm>
          <a:prstGeom prst="rect">
            <a:avLst/>
          </a:prstGeom>
        </p:spPr>
        <p:txBody>
          <a:bodyPr>
            <a:spAutoFit/>
          </a:bodyPr>
          <a:lstStyle/>
          <a:p>
            <a:r>
              <a:rPr lang="es-ES_tradnl" sz="2200" dirty="0"/>
              <a:t>“Semiología salvaje no era un puro ejercicio intelectual”</a:t>
            </a:r>
          </a:p>
          <a:p>
            <a:endParaRPr lang="es-ES_tradnl" sz="2200" dirty="0"/>
          </a:p>
          <a:p>
            <a:endParaRPr lang="es-ES_tradnl" sz="2200" dirty="0"/>
          </a:p>
          <a:p>
            <a:r>
              <a:rPr lang="es-ES_tradnl" sz="2200" dirty="0"/>
              <a:t>estructuralismo = dimensión 			   	intelectual </a:t>
            </a:r>
          </a:p>
          <a:p>
            <a:r>
              <a:rPr lang="es-ES_tradnl" sz="2200" dirty="0"/>
              <a:t>		+ </a:t>
            </a:r>
          </a:p>
          <a:p>
            <a:r>
              <a:rPr lang="es-ES_tradnl" sz="2200" dirty="0"/>
              <a:t>fenomenología = dimensión afectiva</a:t>
            </a:r>
          </a:p>
          <a:p>
            <a:endParaRPr lang="es-ES_tradnl" sz="2200" dirty="0"/>
          </a:p>
          <a:p>
            <a:endParaRPr lang="es-ES_tradnl" sz="2200" dirty="0"/>
          </a:p>
          <a:p>
            <a:endParaRPr lang="es-ES_tradnl" sz="2200" dirty="0">
              <a:solidFill>
                <a:srgbClr val="C00000"/>
              </a:solidFill>
            </a:endParaRPr>
          </a:p>
          <a:p>
            <a:r>
              <a:rPr lang="es-ES_tradnl" sz="2200" dirty="0">
                <a:solidFill>
                  <a:srgbClr val="C00000"/>
                </a:solidFill>
                <a:sym typeface="Wingdings"/>
              </a:rPr>
              <a:t> Fenomenología basada en categoría de LA VIDA</a:t>
            </a:r>
            <a:endParaRPr lang="es-ES_tradnl" sz="2200" dirty="0">
              <a:solidFill>
                <a:srgbClr val="C00000"/>
              </a:solidFill>
            </a:endParaRPr>
          </a:p>
          <a:p>
            <a:endParaRPr lang="es-ES_tradnl" sz="2200" dirty="0">
              <a:solidFill>
                <a:srgbClr val="FFFF00"/>
              </a:solidFill>
            </a:endParaRPr>
          </a:p>
          <a:p>
            <a:endParaRPr lang="es-ES_tradnl" sz="2200" dirty="0"/>
          </a:p>
          <a:p>
            <a:r>
              <a:rPr lang="es-ES_tradnl" sz="2200" dirty="0"/>
              <a:t> </a:t>
            </a:r>
          </a:p>
          <a:p>
            <a:endParaRPr lang="es-ES_tradnl" sz="2200" dirty="0"/>
          </a:p>
        </p:txBody>
      </p:sp>
    </p:spTree>
    <p:extLst>
      <p:ext uri="{BB962C8B-B14F-4D97-AF65-F5344CB8AC3E}">
        <p14:creationId xmlns:p14="http://schemas.microsoft.com/office/powerpoint/2010/main" val="981334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Giovanni-Morelli-Ivan-Lermolieff-Kunstkritische-Studien-ueber-Italienische-Malerei-Di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0616" y="223345"/>
            <a:ext cx="4406451" cy="3691051"/>
          </a:xfrm>
          <a:prstGeom prst="rect">
            <a:avLst/>
          </a:prstGeom>
        </p:spPr>
      </p:pic>
      <p:sp>
        <p:nvSpPr>
          <p:cNvPr id="3" name="Rectángulo 2"/>
          <p:cNvSpPr/>
          <p:nvPr/>
        </p:nvSpPr>
        <p:spPr>
          <a:xfrm>
            <a:off x="1524000" y="13497"/>
            <a:ext cx="4572000" cy="6370974"/>
          </a:xfrm>
          <a:prstGeom prst="rect">
            <a:avLst/>
          </a:prstGeom>
        </p:spPr>
        <p:txBody>
          <a:bodyPr>
            <a:spAutoFit/>
          </a:bodyPr>
          <a:lstStyle/>
          <a:p>
            <a:r>
              <a:rPr lang="es-ES_tradnl" sz="2400" dirty="0"/>
              <a:t>Fin siglo XIX, disciplinas de los “vestigios infinitesimales”</a:t>
            </a:r>
          </a:p>
          <a:p>
            <a:r>
              <a:rPr lang="es-ES_tradnl" sz="2400" dirty="0"/>
              <a:t> </a:t>
            </a:r>
          </a:p>
          <a:p>
            <a:r>
              <a:rPr lang="es-ES_tradnl" sz="2400" dirty="0" err="1"/>
              <a:t>Morelli</a:t>
            </a:r>
            <a:r>
              <a:rPr lang="es-ES_tradnl" sz="2400" dirty="0"/>
              <a:t>: rasgos pictóricos = rasgos inconscientes = no determinados por tradición ni cultura.</a:t>
            </a:r>
          </a:p>
          <a:p>
            <a:endParaRPr lang="es-ES_tradnl" sz="2400" dirty="0"/>
          </a:p>
          <a:p>
            <a:r>
              <a:rPr lang="es-ES_tradnl" sz="2400" dirty="0"/>
              <a:t>Freud: síntomas</a:t>
            </a:r>
          </a:p>
          <a:p>
            <a:r>
              <a:rPr lang="es-ES_tradnl" sz="2400" dirty="0"/>
              <a:t> </a:t>
            </a:r>
          </a:p>
          <a:p>
            <a:r>
              <a:rPr lang="es-ES_tradnl" sz="2400" dirty="0" err="1"/>
              <a:t>Sherlock</a:t>
            </a:r>
            <a:r>
              <a:rPr lang="es-ES_tradnl" sz="2400" dirty="0"/>
              <a:t> Holmes : indicios</a:t>
            </a:r>
          </a:p>
          <a:p>
            <a:endParaRPr lang="es-ES_tradnl" sz="2400" dirty="0"/>
          </a:p>
          <a:p>
            <a:r>
              <a:rPr lang="es-ES_tradnl" sz="2400" dirty="0" err="1"/>
              <a:t>Tylor</a:t>
            </a:r>
            <a:r>
              <a:rPr lang="es-ES_tradnl" sz="2400" dirty="0"/>
              <a:t> = supervivencias culturales</a:t>
            </a:r>
          </a:p>
          <a:p>
            <a:endParaRPr lang="es-ES_tradnl" sz="2400" dirty="0"/>
          </a:p>
          <a:p>
            <a:endParaRPr lang="es-ES_tradnl" sz="2400" dirty="0"/>
          </a:p>
          <a:p>
            <a:pPr marL="285750" indent="-285750">
              <a:buFont typeface="Wingdings" charset="0"/>
              <a:buChar char="à"/>
            </a:pPr>
            <a:r>
              <a:rPr lang="es-ES_tradnl" sz="2400" dirty="0" err="1">
                <a:sym typeface="Wingdings"/>
              </a:rPr>
              <a:t>pb</a:t>
            </a:r>
            <a:r>
              <a:rPr lang="es-ES_tradnl" sz="2400" dirty="0">
                <a:sym typeface="Wingdings"/>
              </a:rPr>
              <a:t>. respecto a intencionalidad:</a:t>
            </a:r>
          </a:p>
          <a:p>
            <a:r>
              <a:rPr lang="es-ES_tradnl" sz="2400" dirty="0">
                <a:sym typeface="Wingdings"/>
              </a:rPr>
              <a:t>Lo más singularmente personal</a:t>
            </a:r>
          </a:p>
          <a:p>
            <a:r>
              <a:rPr lang="es-ES_tradnl" sz="2400" dirty="0">
                <a:sym typeface="Wingdings"/>
              </a:rPr>
              <a:t>=  lo menos consciente</a:t>
            </a:r>
            <a:endParaRPr lang="es-ES_tradnl" sz="2400" dirty="0"/>
          </a:p>
        </p:txBody>
      </p:sp>
    </p:spTree>
    <p:extLst>
      <p:ext uri="{BB962C8B-B14F-4D97-AF65-F5344CB8AC3E}">
        <p14:creationId xmlns:p14="http://schemas.microsoft.com/office/powerpoint/2010/main" val="1560428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Captura de pantalla 2020-05-12 a la(s) 12.58.4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1357" y="189893"/>
            <a:ext cx="8306103" cy="2278666"/>
          </a:xfrm>
          <a:prstGeom prst="rect">
            <a:avLst/>
          </a:prstGeom>
        </p:spPr>
      </p:pic>
      <p:pic>
        <p:nvPicPr>
          <p:cNvPr id="5" name="Imagen 4" descr="Tératologie-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356" y="2577067"/>
            <a:ext cx="5683124" cy="3927348"/>
          </a:xfrm>
          <a:prstGeom prst="rect">
            <a:avLst/>
          </a:prstGeom>
        </p:spPr>
      </p:pic>
      <p:sp>
        <p:nvSpPr>
          <p:cNvPr id="6" name="CuadroTexto 5"/>
          <p:cNvSpPr txBox="1"/>
          <p:nvPr/>
        </p:nvSpPr>
        <p:spPr>
          <a:xfrm>
            <a:off x="7665104" y="2790049"/>
            <a:ext cx="2810336" cy="1754327"/>
          </a:xfrm>
          <a:prstGeom prst="rect">
            <a:avLst/>
          </a:prstGeom>
          <a:noFill/>
        </p:spPr>
        <p:txBody>
          <a:bodyPr wrap="square" rtlCol="0">
            <a:spAutoFit/>
          </a:bodyPr>
          <a:lstStyle/>
          <a:p>
            <a:r>
              <a:rPr lang="es-ES" dirty="0"/>
              <a:t>Como en los </a:t>
            </a:r>
            <a:r>
              <a:rPr lang="es-ES" dirty="0" err="1"/>
              <a:t>mosntruos</a:t>
            </a:r>
            <a:r>
              <a:rPr lang="es-ES" dirty="0"/>
              <a:t> de </a:t>
            </a:r>
            <a:r>
              <a:rPr lang="es-ES" dirty="0" err="1"/>
              <a:t>Geoffroy</a:t>
            </a:r>
            <a:r>
              <a:rPr lang="es-ES" dirty="0"/>
              <a:t> St. </a:t>
            </a:r>
            <a:r>
              <a:rPr lang="es-ES" dirty="0" err="1"/>
              <a:t>Hilaire</a:t>
            </a:r>
            <a:r>
              <a:rPr lang="es-ES" dirty="0"/>
              <a:t>, para </a:t>
            </a:r>
            <a:r>
              <a:rPr lang="es-ES" dirty="0" err="1"/>
              <a:t>Lévi</a:t>
            </a:r>
            <a:r>
              <a:rPr lang="es-ES" dirty="0"/>
              <a:t>-Strauss en mitos también se manifestarían con más libertad leyes de la mente humana</a:t>
            </a:r>
          </a:p>
        </p:txBody>
      </p:sp>
      <p:sp>
        <p:nvSpPr>
          <p:cNvPr id="7" name="CuadroTexto 6"/>
          <p:cNvSpPr txBox="1"/>
          <p:nvPr/>
        </p:nvSpPr>
        <p:spPr>
          <a:xfrm>
            <a:off x="7665105" y="4973789"/>
            <a:ext cx="2643797" cy="1200329"/>
          </a:xfrm>
          <a:prstGeom prst="rect">
            <a:avLst/>
          </a:prstGeom>
          <a:noFill/>
        </p:spPr>
        <p:txBody>
          <a:bodyPr wrap="square" rtlCol="0">
            <a:spAutoFit/>
          </a:bodyPr>
          <a:lstStyle/>
          <a:p>
            <a:r>
              <a:rPr lang="es-ES" dirty="0"/>
              <a:t>Para </a:t>
            </a:r>
            <a:r>
              <a:rPr lang="es-ES" dirty="0" err="1"/>
              <a:t>Morelli</a:t>
            </a:r>
            <a:r>
              <a:rPr lang="es-ES" dirty="0"/>
              <a:t> en detalles se manifiestan con más libertad  rasgos singulares del individuo</a:t>
            </a:r>
          </a:p>
        </p:txBody>
      </p:sp>
    </p:spTree>
    <p:extLst>
      <p:ext uri="{BB962C8B-B14F-4D97-AF65-F5344CB8AC3E}">
        <p14:creationId xmlns:p14="http://schemas.microsoft.com/office/powerpoint/2010/main" val="2919653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ostcolonial Digital Connections - Proceedings">
            <a:extLst>
              <a:ext uri="{FF2B5EF4-FFF2-40B4-BE49-F238E27FC236}">
                <a16:creationId xmlns:a16="http://schemas.microsoft.com/office/drawing/2014/main" id="{846D6441-9F50-5A47-AA1C-24AEDE5016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690689"/>
            <a:ext cx="4876800" cy="347662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E0CF5E24-CD06-7541-B176-107EB08B8F37}"/>
              </a:ext>
            </a:extLst>
          </p:cNvPr>
          <p:cNvSpPr/>
          <p:nvPr/>
        </p:nvSpPr>
        <p:spPr>
          <a:xfrm>
            <a:off x="2747628" y="5373218"/>
            <a:ext cx="6480720" cy="461665"/>
          </a:xfrm>
          <a:prstGeom prst="rect">
            <a:avLst/>
          </a:prstGeom>
        </p:spPr>
        <p:txBody>
          <a:bodyPr wrap="square">
            <a:spAutoFit/>
          </a:bodyPr>
          <a:lstStyle/>
          <a:p>
            <a:r>
              <a:rPr lang="es-CL" sz="1200" dirty="0">
                <a:latin typeface="-webkit-standard"/>
              </a:rPr>
              <a:t>Salomon, Frank. (2001). Una etnohistoria poco étnica: Nociones de lo autóctono en una comunidad campesina peruana. </a:t>
            </a:r>
            <a:r>
              <a:rPr lang="es-CL" sz="1200" i="1" dirty="0">
                <a:latin typeface="-webkit-standard"/>
              </a:rPr>
              <a:t>Desacatos</a:t>
            </a:r>
            <a:r>
              <a:rPr lang="es-CL" sz="1200" dirty="0">
                <a:latin typeface="-webkit-standard"/>
              </a:rPr>
              <a:t>, (7), 65-84.</a:t>
            </a:r>
            <a:endParaRPr lang="es-CL" sz="1200" dirty="0"/>
          </a:p>
        </p:txBody>
      </p:sp>
    </p:spTree>
    <p:extLst>
      <p:ext uri="{BB962C8B-B14F-4D97-AF65-F5344CB8AC3E}">
        <p14:creationId xmlns:p14="http://schemas.microsoft.com/office/powerpoint/2010/main" val="2942967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4924217-22BE-574D-9A9B-CEDB81B57AE1}"/>
              </a:ext>
            </a:extLst>
          </p:cNvPr>
          <p:cNvSpPr/>
          <p:nvPr/>
        </p:nvSpPr>
        <p:spPr>
          <a:xfrm>
            <a:off x="6312024" y="1827424"/>
            <a:ext cx="3078342" cy="4108817"/>
          </a:xfrm>
          <a:prstGeom prst="rect">
            <a:avLst/>
          </a:prstGeom>
        </p:spPr>
        <p:txBody>
          <a:bodyPr wrap="square">
            <a:spAutoFit/>
          </a:bodyPr>
          <a:lstStyle/>
          <a:p>
            <a:r>
              <a:rPr lang="es-CL" sz="900" dirty="0">
                <a:latin typeface="verdana" panose="020B0604030504040204" pitchFamily="34" charset="0"/>
              </a:rPr>
              <a:t>AUTTO -- En el pueblo de Santa Maria de Jesús de Huarochirí en 28 de Junio del año 1,670; el maestro de Camara D</a:t>
            </a:r>
            <a:r>
              <a:rPr lang="es-CL" sz="900" baseline="30000" dirty="0">
                <a:latin typeface="verdana" panose="020B0604030504040204" pitchFamily="34" charset="0"/>
              </a:rPr>
              <a:t>n</a:t>
            </a:r>
            <a:r>
              <a:rPr lang="es-CL" sz="900" dirty="0">
                <a:latin typeface="verdana" panose="020B0604030504040204" pitchFamily="34" charset="0"/>
              </a:rPr>
              <a:t> Jorge Rodriguez de las barillas Corregidor y Justicia Mayor y Alcalde Mayor, de Minas de esta Provincia de Huarochirí, por su Magestad habiendo bisto esta prosecion q' se entrego al maestro de Camara D</a:t>
            </a:r>
            <a:r>
              <a:rPr lang="es-CL" sz="900" baseline="30000" dirty="0">
                <a:latin typeface="verdana" panose="020B0604030504040204" pitchFamily="34" charset="0"/>
              </a:rPr>
              <a:t>n</a:t>
            </a:r>
            <a:r>
              <a:rPr lang="es-CL" sz="900" dirty="0">
                <a:latin typeface="verdana" panose="020B0604030504040204" pitchFamily="34" charset="0"/>
              </a:rPr>
              <a:t> Alonso de Valensuela su antesessor y atento a q' ha nombrado cumpliendo dijo q' la sederia y obedecio con el Despacho y acatamiento devido y mando q' se guarden y cumplan y ejecuten segun y como en ella se contiene y atento a que por carta de su exelencia q' esta por cabeza del lado a proveción se manda publicar en todos los pueblos de esta Provincia, y lo demas q' en ella contiene mando q' se ejecute lo q' por otra carta se manda. Y que con su cumplimiento se pregone y publique lados a provición y carta en este Pueblo que es cabeza de este corregimiento mañana Domingo despues de misa mayor habiendose conbocado la gente y se ponga por feé y lo mismo se haga en los demas Pueblos de esta juridicción puede a entender a los Indios Casiques y cobradores de Tasas para q' asi lo tengan entendido y lo guarden y cumplan por lo q' le tocan y assi lo proueyo, mando y firmo == D</a:t>
            </a:r>
            <a:r>
              <a:rPr lang="es-CL" sz="900" baseline="30000" dirty="0">
                <a:latin typeface="verdana" panose="020B0604030504040204" pitchFamily="34" charset="0"/>
              </a:rPr>
              <a:t>n</a:t>
            </a:r>
            <a:r>
              <a:rPr lang="es-CL" sz="900" dirty="0">
                <a:latin typeface="verdana" panose="020B0604030504040204" pitchFamily="34" charset="0"/>
              </a:rPr>
              <a:t> Jorge Rodriguez de las carrillas; Ante mi Juan Martel Melgarejo escribano de su Magestad Ypaed [sic]</a:t>
            </a:r>
            <a:r>
              <a:rPr lang="es-CL" sz="900" i="1" dirty="0">
                <a:latin typeface="verdana" panose="020B0604030504040204" pitchFamily="34" charset="0"/>
              </a:rPr>
              <a:t>---------------------------</a:t>
            </a:r>
            <a:endParaRPr lang="es-CL" sz="900" dirty="0"/>
          </a:p>
        </p:txBody>
      </p:sp>
      <p:sp>
        <p:nvSpPr>
          <p:cNvPr id="3" name="Rectángulo 2">
            <a:extLst>
              <a:ext uri="{FF2B5EF4-FFF2-40B4-BE49-F238E27FC236}">
                <a16:creationId xmlns:a16="http://schemas.microsoft.com/office/drawing/2014/main" id="{23968C8B-B681-5E42-8675-18899D5CDC7D}"/>
              </a:ext>
            </a:extLst>
          </p:cNvPr>
          <p:cNvSpPr/>
          <p:nvPr/>
        </p:nvSpPr>
        <p:spPr>
          <a:xfrm>
            <a:off x="2667000" y="1646803"/>
            <a:ext cx="3078342" cy="4662815"/>
          </a:xfrm>
          <a:prstGeom prst="rect">
            <a:avLst/>
          </a:prstGeom>
        </p:spPr>
        <p:txBody>
          <a:bodyPr wrap="square">
            <a:spAutoFit/>
          </a:bodyPr>
          <a:lstStyle/>
          <a:p>
            <a:pPr algn="just"/>
            <a:r>
              <a:rPr lang="es-CL" sz="900" i="1" dirty="0">
                <a:latin typeface="verdana" panose="020B0604030504040204" pitchFamily="34" charset="0"/>
              </a:rPr>
              <a:t>[Margen:]</a:t>
            </a:r>
            <a:r>
              <a:rPr lang="es-CL" sz="900" dirty="0">
                <a:latin typeface="verdana" panose="020B0604030504040204" pitchFamily="34" charset="0"/>
              </a:rPr>
              <a:t> Auto</a:t>
            </a:r>
            <a:endParaRPr lang="es-CL" sz="900" dirty="0">
              <a:latin typeface="-webkit-standard"/>
            </a:endParaRPr>
          </a:p>
          <a:p>
            <a:pPr algn="just"/>
            <a:r>
              <a:rPr lang="es-CL" sz="900" dirty="0">
                <a:latin typeface="verdana" panose="020B0604030504040204" pitchFamily="34" charset="0"/>
              </a:rPr>
              <a:t>En el pueblo de Santa Maria Jesús de guarochiri en beynte y ocho de junio de mil y seyscientos y setenta años, el maestro de canpo don Jorge rodrigues de las barrillas. corregidor y justicia mayor y alcalde de mayordomías de esta [roto] prouincia de guarochiri por su magestad haviendo visto esta provission que le entrego el maestro de campo don Alonso de Balensuela su antessessor y atento a que no se ha dado cumplimiento Dixo que la obedecia y obedesio con el respeto y acatamiento devido. y mando que se guarde cumpla y execute segun y como en ella se contiene y atento a que por carta de su ex[celenci]a que esta por cabesa de la dicha provission. se manda publicar en todos los pueblos de esta provincia. y lo demas que en ella se contiene mando que se execute lo que por dicha carta se manda. Y que en su cumplimiento se pregone y publique la dicha provision y carta en este pueblo que es la cabesa de este corregimiento mañana Domingo despues de missa mayor aviendo conbocado la jente y se ponga por fee. y lo mismo hagan en los demas pueblos. de esta jurisdision. y se de a entender a los yndios casiques y cobradores de tassas. para que ansi lo tengan entendido. y lo guarden y cumplan por lo que le tocan y asi lo proueyo - mando y firmo == Don jorge rodríguez de las barrillas -- Ante mi Juan martel melgarejo escribano de su majestad y p[ubli]co</a:t>
            </a:r>
            <a:endParaRPr lang="es-CL" sz="900" dirty="0">
              <a:latin typeface="-webkit-standard"/>
            </a:endParaRPr>
          </a:p>
          <a:p>
            <a:br>
              <a:rPr lang="es-CL" sz="900" dirty="0"/>
            </a:br>
            <a:endParaRPr lang="es-CL" sz="900" dirty="0"/>
          </a:p>
        </p:txBody>
      </p:sp>
      <p:sp>
        <p:nvSpPr>
          <p:cNvPr id="4" name="Rectángulo 3">
            <a:extLst>
              <a:ext uri="{FF2B5EF4-FFF2-40B4-BE49-F238E27FC236}">
                <a16:creationId xmlns:a16="http://schemas.microsoft.com/office/drawing/2014/main" id="{7BFD20CE-A05F-0045-B8F4-CE1AC218ED12}"/>
              </a:ext>
            </a:extLst>
          </p:cNvPr>
          <p:cNvSpPr/>
          <p:nvPr/>
        </p:nvSpPr>
        <p:spPr>
          <a:xfrm>
            <a:off x="2747629" y="998731"/>
            <a:ext cx="3216860" cy="369332"/>
          </a:xfrm>
          <a:prstGeom prst="rect">
            <a:avLst/>
          </a:prstGeom>
        </p:spPr>
        <p:txBody>
          <a:bodyPr wrap="square">
            <a:spAutoFit/>
          </a:bodyPr>
          <a:lstStyle/>
          <a:p>
            <a:r>
              <a:rPr lang="es-CL" sz="900" b="1" dirty="0">
                <a:latin typeface="verdana" panose="020B0604030504040204" pitchFamily="34" charset="0"/>
              </a:rPr>
              <a:t>Transcripción paleogràfica del </a:t>
            </a:r>
            <a:r>
              <a:rPr lang="es-CL" sz="900" b="1" i="1" dirty="0">
                <a:latin typeface="verdana" panose="020B0604030504040204" pitchFamily="34" charset="0"/>
              </a:rPr>
              <a:t>Auto de los muertos</a:t>
            </a:r>
            <a:r>
              <a:rPr lang="es-CL" sz="900" b="1" dirty="0">
                <a:latin typeface="verdana" panose="020B0604030504040204" pitchFamily="34" charset="0"/>
              </a:rPr>
              <a:t> por Frank Salomon</a:t>
            </a:r>
            <a:endParaRPr lang="es-CL" sz="900" dirty="0"/>
          </a:p>
        </p:txBody>
      </p:sp>
      <p:sp>
        <p:nvSpPr>
          <p:cNvPr id="5" name="Rectángulo 4">
            <a:extLst>
              <a:ext uri="{FF2B5EF4-FFF2-40B4-BE49-F238E27FC236}">
                <a16:creationId xmlns:a16="http://schemas.microsoft.com/office/drawing/2014/main" id="{59DA7873-F679-1B47-8579-98000659D4CC}"/>
              </a:ext>
            </a:extLst>
          </p:cNvPr>
          <p:cNvSpPr/>
          <p:nvPr/>
        </p:nvSpPr>
        <p:spPr>
          <a:xfrm>
            <a:off x="6420036" y="996818"/>
            <a:ext cx="3429000" cy="369332"/>
          </a:xfrm>
          <a:prstGeom prst="rect">
            <a:avLst/>
          </a:prstGeom>
        </p:spPr>
        <p:txBody>
          <a:bodyPr>
            <a:spAutoFit/>
          </a:bodyPr>
          <a:lstStyle/>
          <a:p>
            <a:r>
              <a:rPr lang="es-CL" sz="900" b="1" dirty="0">
                <a:latin typeface="verdana" panose="020B0604030504040204" pitchFamily="34" charset="0"/>
              </a:rPr>
              <a:t>Transcripción paleográfica del </a:t>
            </a:r>
            <a:r>
              <a:rPr lang="es-CL" sz="900" b="1" i="1" dirty="0">
                <a:latin typeface="verdana" panose="020B0604030504040204" pitchFamily="34" charset="0"/>
              </a:rPr>
              <a:t>Auto de los muertos</a:t>
            </a:r>
            <a:r>
              <a:rPr lang="es-CL" sz="900" b="1" dirty="0">
                <a:latin typeface="verdana" panose="020B0604030504040204" pitchFamily="34" charset="0"/>
              </a:rPr>
              <a:t> por León Modesto Rojas Alberco</a:t>
            </a:r>
            <a:endParaRPr lang="es-CL" sz="900" dirty="0"/>
          </a:p>
        </p:txBody>
      </p:sp>
    </p:spTree>
    <p:extLst>
      <p:ext uri="{BB962C8B-B14F-4D97-AF65-F5344CB8AC3E}">
        <p14:creationId xmlns:p14="http://schemas.microsoft.com/office/powerpoint/2010/main" val="1800601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94625" y="227272"/>
            <a:ext cx="8597546" cy="6524862"/>
          </a:xfrm>
          <a:prstGeom prst="rect">
            <a:avLst/>
          </a:prstGeom>
        </p:spPr>
        <p:txBody>
          <a:bodyPr wrap="square">
            <a:spAutoFit/>
          </a:bodyPr>
          <a:lstStyle/>
          <a:p>
            <a:r>
              <a:rPr lang="es-ES_tradnl" sz="2200" dirty="0">
                <a:solidFill>
                  <a:srgbClr val="C00000"/>
                </a:solidFill>
              </a:rPr>
              <a:t>Mientras los paleógrafos oficiales (como los historiadores) sólo consideran el “contenido”, vale decir la sucesión de caracteres alfabéticos y su formato legal como significativos, los </a:t>
            </a:r>
            <a:r>
              <a:rPr lang="es-ES_tradnl" sz="2200" dirty="0" err="1">
                <a:solidFill>
                  <a:srgbClr val="C00000"/>
                </a:solidFill>
              </a:rPr>
              <a:t>huarochiranos</a:t>
            </a:r>
            <a:r>
              <a:rPr lang="es-ES_tradnl" sz="2200" dirty="0">
                <a:solidFill>
                  <a:srgbClr val="C00000"/>
                </a:solidFill>
              </a:rPr>
              <a:t> campesinos consideran que todo atributo físico del original tiene significado </a:t>
            </a:r>
            <a:r>
              <a:rPr lang="es-ES_tradnl" sz="2200" dirty="0"/>
              <a:t>[...] A su modo de ver, a medida que la nueva copia refleje con mayor fidelidad aquellos detalles, ésta comunica el «verdadero» contenido del original. Los </a:t>
            </a:r>
            <a:r>
              <a:rPr lang="es-ES_tradnl" sz="2200" dirty="0" err="1"/>
              <a:t>huarochiranos</a:t>
            </a:r>
            <a:r>
              <a:rPr lang="es-ES_tradnl" sz="2200" dirty="0"/>
              <a:t> describen la escritura colonial como mosaico (o con menos frecuencia como latín). </a:t>
            </a:r>
            <a:r>
              <a:rPr lang="es-ES_tradnl" sz="2200" dirty="0">
                <a:solidFill>
                  <a:srgbClr val="C00000"/>
                </a:solidFill>
              </a:rPr>
              <a:t>La tarea del paleógrafo popular es la de producir un artefacto que deje al lector moderno la sensación, no de leer palabras antiguas en letra moderna, sino de leer el mosaico mismo </a:t>
            </a:r>
            <a:r>
              <a:rPr lang="es-ES_tradnl" sz="2200" dirty="0"/>
              <a:t>[...]: </a:t>
            </a:r>
            <a:r>
              <a:rPr lang="es-ES_tradnl" sz="2200" dirty="0">
                <a:solidFill>
                  <a:schemeClr val="accent2">
                    <a:lumMod val="60000"/>
                    <a:lumOff val="40000"/>
                  </a:schemeClr>
                </a:solidFill>
              </a:rPr>
              <a:t>la escritura se imagina como impresión o fósil de un intercambio social total, y no como simulacro de una serie de fonemas codificados</a:t>
            </a:r>
            <a:r>
              <a:rPr lang="es-ES_tradnl" sz="2200" dirty="0"/>
              <a:t> […]. Estos cambios funcionan como una </a:t>
            </a:r>
            <a:r>
              <a:rPr lang="es-ES_tradnl" sz="2200" dirty="0" err="1"/>
              <a:t>instrumentalidad</a:t>
            </a:r>
            <a:r>
              <a:rPr lang="es-ES_tradnl" sz="2200" dirty="0"/>
              <a:t> diseñada para funcionar subconscientemente, para que el lector sienta la presencia de un “original” [...]. De esta forma, la transcripción casera brinda al lector una participación imaginaria en el evento gráfico original. Su finalidad es distinta a la de la transcripción académica o legal, que busca exportar el “contenido” al evento moderno eliminando las “formas” difíciles (</a:t>
            </a:r>
            <a:r>
              <a:rPr lang="es-ES_tradnl" sz="2200" dirty="0" err="1"/>
              <a:t>Salomon</a:t>
            </a:r>
            <a:r>
              <a:rPr lang="es-ES_tradnl" sz="2200" dirty="0"/>
              <a:t>, 2001, p. 73).</a:t>
            </a:r>
          </a:p>
        </p:txBody>
      </p:sp>
    </p:spTree>
    <p:extLst>
      <p:ext uri="{BB962C8B-B14F-4D97-AF65-F5344CB8AC3E}">
        <p14:creationId xmlns:p14="http://schemas.microsoft.com/office/powerpoint/2010/main" val="3038814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77509" y="936956"/>
            <a:ext cx="7223604" cy="1200328"/>
          </a:xfrm>
          <a:prstGeom prst="rect">
            <a:avLst/>
          </a:prstGeom>
          <a:noFill/>
        </p:spPr>
        <p:txBody>
          <a:bodyPr wrap="square" rtlCol="0">
            <a:spAutoFit/>
          </a:bodyPr>
          <a:lstStyle/>
          <a:p>
            <a:r>
              <a:rPr lang="es-ES" sz="2400" dirty="0"/>
              <a:t>Dualismo Estructura/su realización o clase/ejemplar </a:t>
            </a:r>
          </a:p>
          <a:p>
            <a:r>
              <a:rPr lang="es-ES" sz="2400" dirty="0"/>
              <a:t>v/s</a:t>
            </a:r>
          </a:p>
          <a:p>
            <a:r>
              <a:rPr lang="es-ES" sz="2400" dirty="0"/>
              <a:t>Conocimiento de lo singular: Montaje y Anacronismo </a:t>
            </a:r>
          </a:p>
        </p:txBody>
      </p:sp>
      <p:pic>
        <p:nvPicPr>
          <p:cNvPr id="3" name="Imagen 2" descr="216362_portada_el-queso-y-los-gusanos_carlo-ginzburg_201603312138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2081" y="2540192"/>
            <a:ext cx="2191069" cy="3503971"/>
          </a:xfrm>
          <a:prstGeom prst="rect">
            <a:avLst/>
          </a:prstGeom>
        </p:spPr>
      </p:pic>
      <p:sp>
        <p:nvSpPr>
          <p:cNvPr id="4" name="CuadroTexto 3"/>
          <p:cNvSpPr txBox="1"/>
          <p:nvPr/>
        </p:nvSpPr>
        <p:spPr>
          <a:xfrm>
            <a:off x="4542510" y="2810869"/>
            <a:ext cx="5579037" cy="3046988"/>
          </a:xfrm>
          <a:prstGeom prst="rect">
            <a:avLst/>
          </a:prstGeom>
          <a:noFill/>
        </p:spPr>
        <p:txBody>
          <a:bodyPr wrap="square" rtlCol="0">
            <a:spAutoFit/>
          </a:bodyPr>
          <a:lstStyle/>
          <a:p>
            <a:r>
              <a:rPr lang="es-ES" sz="2400" dirty="0"/>
              <a:t>Crítica a Foucault: vestigios (índices) voz del otro</a:t>
            </a:r>
          </a:p>
          <a:p>
            <a:endParaRPr lang="es-ES" sz="2400" dirty="0"/>
          </a:p>
          <a:p>
            <a:r>
              <a:rPr lang="es-ES" sz="2400" dirty="0"/>
              <a:t>Escapa a oposiciones o clasificaciones:</a:t>
            </a:r>
          </a:p>
          <a:p>
            <a:endParaRPr lang="es-ES" sz="2400" dirty="0"/>
          </a:p>
          <a:p>
            <a:r>
              <a:rPr lang="es-ES" sz="2400" dirty="0"/>
              <a:t>cultura popular / cultura oficial</a:t>
            </a:r>
          </a:p>
          <a:p>
            <a:endParaRPr lang="es-ES" sz="2400" dirty="0"/>
          </a:p>
          <a:p>
            <a:r>
              <a:rPr lang="es-ES" sz="2400" dirty="0"/>
              <a:t>Humanismo moderno/chamanismo arcaico</a:t>
            </a:r>
          </a:p>
        </p:txBody>
      </p:sp>
    </p:spTree>
    <p:extLst>
      <p:ext uri="{BB962C8B-B14F-4D97-AF65-F5344CB8AC3E}">
        <p14:creationId xmlns:p14="http://schemas.microsoft.com/office/powerpoint/2010/main" val="1969243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524001" y="5085836"/>
            <a:ext cx="4626645" cy="1569660"/>
          </a:xfrm>
          <a:prstGeom prst="rect">
            <a:avLst/>
          </a:prstGeom>
          <a:noFill/>
        </p:spPr>
        <p:txBody>
          <a:bodyPr wrap="square" rtlCol="0">
            <a:spAutoFit/>
          </a:bodyPr>
          <a:lstStyle/>
          <a:p>
            <a:r>
              <a:rPr lang="es-ES" dirty="0"/>
              <a:t>Fran </a:t>
            </a:r>
            <a:r>
              <a:rPr lang="es-ES" dirty="0" err="1"/>
              <a:t>Angelico</a:t>
            </a:r>
            <a:r>
              <a:rPr lang="es-ES" dirty="0"/>
              <a:t> </a:t>
            </a:r>
            <a:r>
              <a:rPr lang="es-ES" i="1" dirty="0"/>
              <a:t>Virgen de las sombras</a:t>
            </a:r>
            <a:endParaRPr lang="es-ES" dirty="0"/>
          </a:p>
          <a:p>
            <a:endParaRPr lang="es-ES" dirty="0"/>
          </a:p>
          <a:p>
            <a:r>
              <a:rPr lang="es-ES" dirty="0">
                <a:solidFill>
                  <a:srgbClr val="C00000"/>
                </a:solidFill>
              </a:rPr>
              <a:t>“</a:t>
            </a:r>
            <a:r>
              <a:rPr lang="es-ES" sz="2400" dirty="0">
                <a:solidFill>
                  <a:srgbClr val="C00000"/>
                </a:solidFill>
              </a:rPr>
              <a:t>heurística</a:t>
            </a:r>
            <a:r>
              <a:rPr lang="es-ES" sz="2000" dirty="0">
                <a:solidFill>
                  <a:srgbClr val="C00000"/>
                </a:solidFill>
              </a:rPr>
              <a:t> del </a:t>
            </a:r>
            <a:r>
              <a:rPr lang="es-ES" sz="2400" dirty="0" err="1">
                <a:solidFill>
                  <a:srgbClr val="C00000"/>
                </a:solidFill>
              </a:rPr>
              <a:t>ancronismo</a:t>
            </a:r>
            <a:r>
              <a:rPr lang="es-ES" sz="2400" dirty="0">
                <a:solidFill>
                  <a:srgbClr val="C00000"/>
                </a:solidFill>
              </a:rPr>
              <a:t>” </a:t>
            </a:r>
          </a:p>
          <a:p>
            <a:endParaRPr lang="es-ES" dirty="0"/>
          </a:p>
          <a:p>
            <a:r>
              <a:rPr lang="es-ES" dirty="0"/>
              <a:t>(G. </a:t>
            </a:r>
            <a:r>
              <a:rPr lang="es-ES" dirty="0" err="1"/>
              <a:t>Did-Huberman</a:t>
            </a:r>
            <a:r>
              <a:rPr lang="es-ES" dirty="0"/>
              <a:t> </a:t>
            </a:r>
            <a:r>
              <a:rPr lang="es-ES" i="1" dirty="0"/>
              <a:t>Ante el tiempo</a:t>
            </a:r>
            <a:r>
              <a:rPr lang="es-ES" dirty="0"/>
              <a:t>)</a:t>
            </a:r>
          </a:p>
        </p:txBody>
      </p:sp>
      <p:pic>
        <p:nvPicPr>
          <p:cNvPr id="5" name="Imagen 4" descr="frangelico.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367" y="203914"/>
            <a:ext cx="3713286" cy="4343025"/>
          </a:xfrm>
          <a:prstGeom prst="rect">
            <a:avLst/>
          </a:prstGeom>
        </p:spPr>
      </p:pic>
      <p:pic>
        <p:nvPicPr>
          <p:cNvPr id="6" name="Imagen 5" descr="fra-angelico-ombres-san-marco-768x57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6946" y="203914"/>
            <a:ext cx="3607437" cy="2705578"/>
          </a:xfrm>
          <a:prstGeom prst="rect">
            <a:avLst/>
          </a:prstGeom>
        </p:spPr>
      </p:pic>
      <p:pic>
        <p:nvPicPr>
          <p:cNvPr id="7" name="Imagen 6" descr="FRa-Angelico-marbri-finti-1.jpg"/>
          <p:cNvPicPr>
            <a:picLocks noChangeAspect="1"/>
          </p:cNvPicPr>
          <p:nvPr/>
        </p:nvPicPr>
        <p:blipFill rotWithShape="1">
          <a:blip r:embed="rId4">
            <a:extLst>
              <a:ext uri="{28A0092B-C50C-407E-A947-70E740481C1C}">
                <a14:useLocalDpi xmlns:a14="http://schemas.microsoft.com/office/drawing/2010/main" val="0"/>
              </a:ext>
            </a:extLst>
          </a:blip>
          <a:srcRect r="52346"/>
          <a:stretch/>
        </p:blipFill>
        <p:spPr>
          <a:xfrm>
            <a:off x="5859203" y="3060725"/>
            <a:ext cx="2201430" cy="3642938"/>
          </a:xfrm>
          <a:prstGeom prst="rect">
            <a:avLst/>
          </a:prstGeom>
        </p:spPr>
      </p:pic>
      <p:pic>
        <p:nvPicPr>
          <p:cNvPr id="10" name="Imagen 9" descr="daca376b4a13aa523ca310fdfc1aca4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6991" y="3060725"/>
            <a:ext cx="2293048" cy="3435506"/>
          </a:xfrm>
          <a:prstGeom prst="rect">
            <a:avLst/>
          </a:prstGeom>
        </p:spPr>
      </p:pic>
    </p:spTree>
    <p:extLst>
      <p:ext uri="{BB962C8B-B14F-4D97-AF65-F5344CB8AC3E}">
        <p14:creationId xmlns:p14="http://schemas.microsoft.com/office/powerpoint/2010/main" val="243890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56693" y="1165991"/>
            <a:ext cx="7556681" cy="4401205"/>
          </a:xfrm>
          <a:prstGeom prst="rect">
            <a:avLst/>
          </a:prstGeom>
          <a:noFill/>
        </p:spPr>
        <p:txBody>
          <a:bodyPr wrap="square" rtlCol="0">
            <a:spAutoFit/>
          </a:bodyPr>
          <a:lstStyle/>
          <a:p>
            <a:r>
              <a:rPr lang="es-ES_tradnl" sz="2800" dirty="0">
                <a:solidFill>
                  <a:srgbClr val="C00000"/>
                </a:solidFill>
              </a:rPr>
              <a:t>“Si toda conciencia es conciencia de algo, si toda conciencia pide su objeto, éste no se concibe bien sin la vida que de entrada le confiere la misma naturaleza que el sujeto que cobra conciencia de él” (31)</a:t>
            </a:r>
          </a:p>
          <a:p>
            <a:endParaRPr lang="es-ES_tradnl" sz="2000" dirty="0"/>
          </a:p>
          <a:p>
            <a:endParaRPr lang="es-ES_tradnl" sz="2000" dirty="0"/>
          </a:p>
          <a:p>
            <a:r>
              <a:rPr lang="es-ES_tradnl" sz="2000" dirty="0">
                <a:sym typeface="Wingdings"/>
              </a:rPr>
              <a:t> </a:t>
            </a:r>
            <a:r>
              <a:rPr lang="es-ES_tradnl" sz="2000" dirty="0"/>
              <a:t>para conciencia viva lo verdaderamente misterioso es materia inerte, bruta, muerta.</a:t>
            </a:r>
          </a:p>
          <a:p>
            <a:r>
              <a:rPr lang="es-ES_tradnl" sz="2000" dirty="0"/>
              <a:t> </a:t>
            </a:r>
          </a:p>
          <a:p>
            <a:r>
              <a:rPr lang="es-ES_tradnl" sz="2000" dirty="0">
                <a:sym typeface="Wingdings"/>
              </a:rPr>
              <a:t></a:t>
            </a:r>
            <a:r>
              <a:rPr lang="es-ES_tradnl" sz="2000" dirty="0"/>
              <a:t> oposición Pensamiento / Materia inerte = lo impensable</a:t>
            </a:r>
          </a:p>
          <a:p>
            <a:endParaRPr lang="es-ES" sz="2000" dirty="0"/>
          </a:p>
        </p:txBody>
      </p:sp>
    </p:spTree>
    <p:extLst>
      <p:ext uri="{BB962C8B-B14F-4D97-AF65-F5344CB8AC3E}">
        <p14:creationId xmlns:p14="http://schemas.microsoft.com/office/powerpoint/2010/main" val="519121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78078" y="4395"/>
            <a:ext cx="8122651" cy="3877985"/>
          </a:xfrm>
          <a:prstGeom prst="rect">
            <a:avLst/>
          </a:prstGeom>
        </p:spPr>
        <p:txBody>
          <a:bodyPr wrap="square">
            <a:spAutoFit/>
          </a:bodyPr>
          <a:lstStyle/>
          <a:p>
            <a:endParaRPr lang="es-ES_tradnl" dirty="0"/>
          </a:p>
          <a:p>
            <a:r>
              <a:rPr lang="es-ES_tradnl" sz="2400" dirty="0">
                <a:sym typeface="Wingdings"/>
              </a:rPr>
              <a:t></a:t>
            </a:r>
            <a:r>
              <a:rPr lang="es-ES_tradnl" sz="2400" dirty="0"/>
              <a:t> fetiche articula representación y materia bruta</a:t>
            </a:r>
          </a:p>
          <a:p>
            <a:r>
              <a:rPr lang="es-ES_tradnl" sz="2400" dirty="0"/>
              <a:t>= necesidad de comprender / imposibilidad de ser comprendida</a:t>
            </a:r>
          </a:p>
          <a:p>
            <a:endParaRPr lang="es-ES_tradnl" sz="2400" dirty="0"/>
          </a:p>
          <a:p>
            <a:r>
              <a:rPr lang="es-ES_tradnl" sz="2400" dirty="0"/>
              <a:t>Por eso fetiche tiene mínimo antropomorfismo o zoomorfismo = punto de agarre de pensamiento para pensar </a:t>
            </a:r>
            <a:r>
              <a:rPr lang="es-ES_tradnl" sz="2400" dirty="0" err="1"/>
              <a:t>impensabilidad</a:t>
            </a:r>
            <a:r>
              <a:rPr lang="es-ES_tradnl" sz="2400" dirty="0"/>
              <a:t> de la materia</a:t>
            </a:r>
          </a:p>
          <a:p>
            <a:r>
              <a:rPr lang="es-ES_tradnl" sz="2400" dirty="0"/>
              <a:t> </a:t>
            </a:r>
          </a:p>
          <a:p>
            <a:r>
              <a:rPr lang="es-ES_tradnl" sz="2400" dirty="0">
                <a:sym typeface="Wingdings"/>
              </a:rPr>
              <a:t></a:t>
            </a:r>
            <a:r>
              <a:rPr lang="es-ES_tradnl" sz="2400" dirty="0"/>
              <a:t> </a:t>
            </a:r>
            <a:r>
              <a:rPr lang="es-ES_tradnl" sz="2400" dirty="0" err="1"/>
              <a:t>op</a:t>
            </a:r>
            <a:r>
              <a:rPr lang="es-ES_tradnl" sz="2400" dirty="0"/>
              <a:t>. pensar / ser :: (¿episteme / </a:t>
            </a:r>
            <a:r>
              <a:rPr lang="es-ES_tradnl" sz="2400" dirty="0" err="1"/>
              <a:t>doxa</a:t>
            </a:r>
            <a:r>
              <a:rPr lang="es-ES_tradnl" sz="2400" dirty="0"/>
              <a:t>?)</a:t>
            </a:r>
          </a:p>
          <a:p>
            <a:endParaRPr lang="es-ES_tradnl" dirty="0"/>
          </a:p>
          <a:p>
            <a:endParaRPr lang="es-ES_tradnl" dirty="0"/>
          </a:p>
        </p:txBody>
      </p:sp>
      <p:pic>
        <p:nvPicPr>
          <p:cNvPr id="3" name="Imagen 2" descr="boli.png"/>
          <p:cNvPicPr>
            <a:picLocks noChangeAspect="1"/>
          </p:cNvPicPr>
          <p:nvPr/>
        </p:nvPicPr>
        <p:blipFill rotWithShape="1">
          <a:blip r:embed="rId2">
            <a:extLst>
              <a:ext uri="{28A0092B-C50C-407E-A947-70E740481C1C}">
                <a14:useLocalDpi xmlns:a14="http://schemas.microsoft.com/office/drawing/2010/main" val="0"/>
              </a:ext>
            </a:extLst>
          </a:blip>
          <a:srcRect l="3083" r="3295" b="60030"/>
          <a:stretch/>
        </p:blipFill>
        <p:spPr>
          <a:xfrm>
            <a:off x="1690539" y="2720969"/>
            <a:ext cx="5495769" cy="3525407"/>
          </a:xfrm>
          <a:prstGeom prst="rect">
            <a:avLst/>
          </a:prstGeom>
        </p:spPr>
      </p:pic>
      <p:pic>
        <p:nvPicPr>
          <p:cNvPr id="4" name="Imagen 3" descr="nkisi-nkondi-con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3580" y="2457682"/>
            <a:ext cx="2914421" cy="4080190"/>
          </a:xfrm>
          <a:prstGeom prst="rect">
            <a:avLst/>
          </a:prstGeom>
        </p:spPr>
      </p:pic>
    </p:spTree>
    <p:extLst>
      <p:ext uri="{BB962C8B-B14F-4D97-AF65-F5344CB8AC3E}">
        <p14:creationId xmlns:p14="http://schemas.microsoft.com/office/powerpoint/2010/main" val="561895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bandera terremot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1513" y="4389614"/>
            <a:ext cx="2934176" cy="2200633"/>
          </a:xfrm>
          <a:prstGeom prst="rect">
            <a:avLst/>
          </a:prstGeom>
        </p:spPr>
      </p:pic>
      <p:graphicFrame>
        <p:nvGraphicFramePr>
          <p:cNvPr id="5" name="Objeto 4"/>
          <p:cNvGraphicFramePr>
            <a:graphicFrameLocks noChangeAspect="1"/>
          </p:cNvGraphicFramePr>
          <p:nvPr/>
        </p:nvGraphicFramePr>
        <p:xfrm>
          <a:off x="1941513" y="190500"/>
          <a:ext cx="8153400" cy="1760538"/>
        </p:xfrm>
        <a:graphic>
          <a:graphicData uri="http://schemas.openxmlformats.org/presentationml/2006/ole">
            <mc:AlternateContent xmlns:mc="http://schemas.openxmlformats.org/markup-compatibility/2006">
              <mc:Choice xmlns:v="urn:schemas-microsoft-com:vml" Requires="v">
                <p:oleObj name="Documento" r:id="rId3" imgW="5765800" imgH="1244600" progId="Word.Document.12">
                  <p:embed/>
                </p:oleObj>
              </mc:Choice>
              <mc:Fallback>
                <p:oleObj name="Documento" r:id="rId3" imgW="5765800" imgH="1244600" progId="Word.Document.12">
                  <p:embed/>
                  <p:pic>
                    <p:nvPicPr>
                      <p:cNvPr id="5" name="Objeto 4"/>
                      <p:cNvPicPr/>
                      <p:nvPr/>
                    </p:nvPicPr>
                    <p:blipFill>
                      <a:blip r:embed="rId4"/>
                      <a:stretch>
                        <a:fillRect/>
                      </a:stretch>
                    </p:blipFill>
                    <p:spPr>
                      <a:xfrm>
                        <a:off x="1941513" y="190500"/>
                        <a:ext cx="8153400" cy="1760538"/>
                      </a:xfrm>
                      <a:prstGeom prst="rect">
                        <a:avLst/>
                      </a:prstGeom>
                    </p:spPr>
                  </p:pic>
                </p:oleObj>
              </mc:Fallback>
            </mc:AlternateContent>
          </a:graphicData>
        </a:graphic>
      </p:graphicFrame>
      <p:pic>
        <p:nvPicPr>
          <p:cNvPr id="6" name="Imagen 5" descr="lienzos.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1513" y="1819309"/>
            <a:ext cx="2468050" cy="2468050"/>
          </a:xfrm>
          <a:prstGeom prst="rect">
            <a:avLst/>
          </a:prstGeom>
        </p:spPr>
      </p:pic>
      <p:pic>
        <p:nvPicPr>
          <p:cNvPr id="7" name="Imagen 6" descr="bandera.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50531" y="4657368"/>
            <a:ext cx="2904599" cy="1932879"/>
          </a:xfrm>
          <a:prstGeom prst="rect">
            <a:avLst/>
          </a:prstGeom>
        </p:spPr>
      </p:pic>
      <p:pic>
        <p:nvPicPr>
          <p:cNvPr id="8" name="Imagen 7" descr="bandera u.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75818" y="1819309"/>
            <a:ext cx="3441700" cy="2362200"/>
          </a:xfrm>
          <a:prstGeom prst="rect">
            <a:avLst/>
          </a:prstGeom>
        </p:spPr>
      </p:pic>
    </p:spTree>
    <p:extLst>
      <p:ext uri="{BB962C8B-B14F-4D97-AF65-F5344CB8AC3E}">
        <p14:creationId xmlns:p14="http://schemas.microsoft.com/office/powerpoint/2010/main" val="2313864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52990" y="187391"/>
            <a:ext cx="8680815" cy="6001642"/>
          </a:xfrm>
          <a:prstGeom prst="rect">
            <a:avLst/>
          </a:prstGeom>
        </p:spPr>
        <p:txBody>
          <a:bodyPr wrap="square">
            <a:spAutoFit/>
          </a:bodyPr>
          <a:lstStyle/>
          <a:p>
            <a:r>
              <a:rPr lang="es-ES_tradnl" sz="2400" dirty="0"/>
              <a:t>Mundo no dual del paganismo =&gt; inmanencia </a:t>
            </a:r>
            <a:r>
              <a:rPr lang="es-ES_tradnl" sz="2400" dirty="0" err="1"/>
              <a:t>indicial</a:t>
            </a:r>
            <a:endParaRPr lang="es-ES_tradnl" sz="2400" dirty="0"/>
          </a:p>
          <a:p>
            <a:r>
              <a:rPr lang="es-ES_tradnl" sz="2400" dirty="0"/>
              <a:t> </a:t>
            </a:r>
          </a:p>
          <a:p>
            <a:r>
              <a:rPr lang="es-ES_tradnl" sz="2400" dirty="0"/>
              <a:t>Caso chamán = clarividente  No responde a oposiciones</a:t>
            </a:r>
          </a:p>
          <a:p>
            <a:r>
              <a:rPr lang="es-ES_tradnl" sz="2400" dirty="0"/>
              <a:t>Visible / invisible</a:t>
            </a:r>
          </a:p>
          <a:p>
            <a:r>
              <a:rPr lang="es-ES_tradnl" sz="2400" dirty="0"/>
              <a:t>Natural / sobrenatural</a:t>
            </a:r>
          </a:p>
          <a:p>
            <a:endParaRPr lang="es-ES_tradnl" sz="2400" dirty="0"/>
          </a:p>
          <a:p>
            <a:r>
              <a:rPr lang="es-ES_tradnl" sz="2400" dirty="0">
                <a:solidFill>
                  <a:srgbClr val="C00000"/>
                </a:solidFill>
              </a:rPr>
              <a:t>Si todo pide interpretación, desde el malestar pasajero o insistente del cuerpo hasta la sequia prolongada, pasando por el descubrimiento de una piedra o la comprobación de una semejanza entre un niño y su abuelo, ello se debe a que “todo es signo” (p.51). </a:t>
            </a:r>
          </a:p>
          <a:p>
            <a:endParaRPr lang="es-ES_tradnl" sz="2400" dirty="0"/>
          </a:p>
          <a:p>
            <a:r>
              <a:rPr lang="es-ES_tradnl" sz="2400" dirty="0"/>
              <a:t>Universo de rastros, vigilado por aparatos de adivinación</a:t>
            </a:r>
          </a:p>
          <a:p>
            <a:endParaRPr lang="es-ES_tradnl" sz="2400" dirty="0"/>
          </a:p>
          <a:p>
            <a:r>
              <a:rPr lang="es-ES_tradnl" sz="2400" dirty="0"/>
              <a:t>Rastros no de los efectos leyes causales (mecánicas, generales)</a:t>
            </a:r>
          </a:p>
          <a:p>
            <a:r>
              <a:rPr lang="es-ES_tradnl" sz="2400" dirty="0"/>
              <a:t>Rastros = índices de cierta </a:t>
            </a:r>
            <a:r>
              <a:rPr lang="es-ES_tradnl" sz="2400" dirty="0">
                <a:solidFill>
                  <a:srgbClr val="C00000"/>
                </a:solidFill>
              </a:rPr>
              <a:t>intencionalidad</a:t>
            </a:r>
            <a:r>
              <a:rPr lang="es-ES_tradnl" sz="2400" dirty="0"/>
              <a:t> subjetiva (humana o no)</a:t>
            </a:r>
          </a:p>
          <a:p>
            <a:r>
              <a:rPr lang="es-ES_tradnl" sz="2400" dirty="0"/>
              <a:t>	</a:t>
            </a:r>
          </a:p>
        </p:txBody>
      </p:sp>
    </p:spTree>
    <p:extLst>
      <p:ext uri="{BB962C8B-B14F-4D97-AF65-F5344CB8AC3E}">
        <p14:creationId xmlns:p14="http://schemas.microsoft.com/office/powerpoint/2010/main" val="1335797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81201" y="95940"/>
            <a:ext cx="3894667" cy="6986528"/>
          </a:xfrm>
          <a:prstGeom prst="rect">
            <a:avLst/>
          </a:prstGeom>
          <a:noFill/>
        </p:spPr>
        <p:txBody>
          <a:bodyPr wrap="square" rtlCol="0">
            <a:spAutoFit/>
          </a:bodyPr>
          <a:lstStyle/>
          <a:p>
            <a:r>
              <a:rPr lang="es-ES" sz="2800" dirty="0"/>
              <a:t>Visible/invisible		</a:t>
            </a:r>
          </a:p>
          <a:p>
            <a:r>
              <a:rPr lang="es-ES" sz="2800" dirty="0"/>
              <a:t>Natural/sobrenatural	</a:t>
            </a:r>
          </a:p>
          <a:p>
            <a:r>
              <a:rPr lang="es-ES" sz="2800" dirty="0"/>
              <a:t>Físico/metafísico</a:t>
            </a:r>
          </a:p>
          <a:p>
            <a:r>
              <a:rPr lang="es-ES" sz="2800" dirty="0"/>
              <a:t>Inmanente</a:t>
            </a:r>
            <a:r>
              <a:rPr lang="es-ES" sz="2800"/>
              <a:t>/trascendental</a:t>
            </a:r>
            <a:endParaRPr lang="es-ES" sz="2800" dirty="0"/>
          </a:p>
          <a:p>
            <a:r>
              <a:rPr lang="es-ES" sz="2800" dirty="0"/>
              <a:t>Invisible abstracto</a:t>
            </a:r>
          </a:p>
          <a:p>
            <a:endParaRPr lang="es-ES" sz="2800" dirty="0"/>
          </a:p>
          <a:p>
            <a:endParaRPr lang="es-ES" sz="2800" dirty="0"/>
          </a:p>
          <a:p>
            <a:endParaRPr lang="es-ES" sz="2800" dirty="0"/>
          </a:p>
          <a:p>
            <a:r>
              <a:rPr lang="es-ES" sz="2800" dirty="0"/>
              <a:t>Relacione sociales mediadas por $ (Marx)</a:t>
            </a:r>
          </a:p>
          <a:p>
            <a:pPr marL="457200" indent="-457200">
              <a:buFont typeface="Symbol" charset="0"/>
              <a:buChar char=""/>
            </a:pPr>
            <a:r>
              <a:rPr lang="es-ES" sz="2800" dirty="0"/>
              <a:t>Tiempo trabajo de Humano abstracto</a:t>
            </a:r>
          </a:p>
          <a:p>
            <a:pPr marL="457200" indent="-457200">
              <a:buFont typeface="Symbol" charset="0"/>
              <a:buChar char=""/>
            </a:pPr>
            <a:r>
              <a:rPr lang="es-ES" sz="2800" dirty="0"/>
              <a:t>Fetiche (P. </a:t>
            </a:r>
            <a:r>
              <a:rPr lang="es-ES" sz="2800" dirty="0" err="1"/>
              <a:t>Virno</a:t>
            </a:r>
            <a:r>
              <a:rPr lang="es-ES" sz="2800" dirty="0"/>
              <a:t>)</a:t>
            </a:r>
          </a:p>
          <a:p>
            <a:r>
              <a:rPr lang="es-ES" sz="2800" dirty="0"/>
              <a:t>= materialización de abstracción intangible</a:t>
            </a:r>
          </a:p>
          <a:p>
            <a:endParaRPr lang="es-ES" sz="2800" dirty="0"/>
          </a:p>
        </p:txBody>
      </p:sp>
      <p:sp>
        <p:nvSpPr>
          <p:cNvPr id="3" name="CuadroTexto 2"/>
          <p:cNvSpPr txBox="1"/>
          <p:nvPr/>
        </p:nvSpPr>
        <p:spPr>
          <a:xfrm>
            <a:off x="6519334" y="406401"/>
            <a:ext cx="3776133" cy="7417415"/>
          </a:xfrm>
          <a:prstGeom prst="rect">
            <a:avLst/>
          </a:prstGeom>
          <a:noFill/>
        </p:spPr>
        <p:txBody>
          <a:bodyPr wrap="square" rtlCol="0">
            <a:spAutoFit/>
          </a:bodyPr>
          <a:lstStyle/>
          <a:p>
            <a:r>
              <a:rPr lang="es-ES" sz="2800" dirty="0"/>
              <a:t>Invisible</a:t>
            </a:r>
          </a:p>
          <a:p>
            <a:r>
              <a:rPr lang="es-ES" sz="2800" dirty="0"/>
              <a:t>Inmanente</a:t>
            </a:r>
          </a:p>
          <a:p>
            <a:endParaRPr lang="es-ES" sz="2800" dirty="0"/>
          </a:p>
          <a:p>
            <a:r>
              <a:rPr lang="es-ES" sz="2800" dirty="0"/>
              <a:t>Invisible concreto</a:t>
            </a:r>
          </a:p>
          <a:p>
            <a:endParaRPr lang="es-ES" sz="2800" dirty="0"/>
          </a:p>
          <a:p>
            <a:endParaRPr lang="es-ES" sz="2800" dirty="0"/>
          </a:p>
          <a:p>
            <a:endParaRPr lang="es-ES" sz="2800" dirty="0"/>
          </a:p>
          <a:p>
            <a:r>
              <a:rPr lang="es-ES" sz="2800" dirty="0"/>
              <a:t>Caso relaciones sociales concretas (división natural trabajo, Marx)</a:t>
            </a:r>
          </a:p>
          <a:p>
            <a:r>
              <a:rPr lang="es-ES" sz="2800" dirty="0"/>
              <a:t>Sostenidas por objetos</a:t>
            </a:r>
          </a:p>
          <a:p>
            <a:pPr marL="457200" indent="-457200">
              <a:buFont typeface="Symbol" charset="0"/>
              <a:buChar char=""/>
            </a:pPr>
            <a:r>
              <a:rPr lang="es-ES" sz="2800" dirty="0"/>
              <a:t>Reificación (P. </a:t>
            </a:r>
            <a:r>
              <a:rPr lang="es-ES" sz="2800" dirty="0" err="1"/>
              <a:t>Virno</a:t>
            </a:r>
            <a:r>
              <a:rPr lang="es-ES" sz="2800" dirty="0"/>
              <a:t>)</a:t>
            </a:r>
          </a:p>
          <a:p>
            <a:r>
              <a:rPr lang="es-ES" sz="2800" dirty="0"/>
              <a:t>= materialidad que sostiene relación y términos de relación</a:t>
            </a:r>
          </a:p>
          <a:p>
            <a:endParaRPr lang="es-ES" sz="2800" dirty="0"/>
          </a:p>
          <a:p>
            <a:endParaRPr lang="es-ES" sz="2800" dirty="0"/>
          </a:p>
        </p:txBody>
      </p:sp>
      <p:pic>
        <p:nvPicPr>
          <p:cNvPr id="5" name="Imagen 4" descr="lienzos.jpeg"/>
          <p:cNvPicPr>
            <a:picLocks noChangeAspect="1"/>
          </p:cNvPicPr>
          <p:nvPr/>
        </p:nvPicPr>
        <p:blipFill rotWithShape="1">
          <a:blip r:embed="rId2">
            <a:extLst>
              <a:ext uri="{28A0092B-C50C-407E-A947-70E740481C1C}">
                <a14:useLocalDpi xmlns:a14="http://schemas.microsoft.com/office/drawing/2010/main" val="0"/>
              </a:ext>
            </a:extLst>
          </a:blip>
          <a:srcRect t="70349" b="6839"/>
          <a:stretch/>
        </p:blipFill>
        <p:spPr>
          <a:xfrm>
            <a:off x="6269446" y="2455333"/>
            <a:ext cx="4026020" cy="918428"/>
          </a:xfrm>
          <a:prstGeom prst="rect">
            <a:avLst/>
          </a:prstGeom>
        </p:spPr>
      </p:pic>
      <p:pic>
        <p:nvPicPr>
          <p:cNvPr id="6" name="Imagen 5" descr="bandera u.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5466" y="2455333"/>
            <a:ext cx="2082800" cy="1072752"/>
          </a:xfrm>
          <a:prstGeom prst="rect">
            <a:avLst/>
          </a:prstGeom>
        </p:spPr>
      </p:pic>
    </p:spTree>
    <p:extLst>
      <p:ext uri="{BB962C8B-B14F-4D97-AF65-F5344CB8AC3E}">
        <p14:creationId xmlns:p14="http://schemas.microsoft.com/office/powerpoint/2010/main" val="3012445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5C0BA07-1FEC-3159-CFAE-801A4664F908}"/>
              </a:ext>
            </a:extLst>
          </p:cNvPr>
          <p:cNvPicPr>
            <a:picLocks noChangeAspect="1"/>
          </p:cNvPicPr>
          <p:nvPr/>
        </p:nvPicPr>
        <p:blipFill rotWithShape="1">
          <a:blip r:embed="rId2">
            <a:extLst>
              <a:ext uri="{28A0092B-C50C-407E-A947-70E740481C1C}">
                <a14:useLocalDpi xmlns:a14="http://schemas.microsoft.com/office/drawing/2010/main" val="0"/>
              </a:ext>
            </a:extLst>
          </a:blip>
          <a:srcRect l="2072" t="9174" r="2278"/>
          <a:stretch/>
        </p:blipFill>
        <p:spPr>
          <a:xfrm>
            <a:off x="1713187" y="1156138"/>
            <a:ext cx="8734097" cy="4383260"/>
          </a:xfrm>
          <a:prstGeom prst="rect">
            <a:avLst/>
          </a:prstGeom>
        </p:spPr>
      </p:pic>
      <p:sp>
        <p:nvSpPr>
          <p:cNvPr id="8" name="CuadroTexto 7">
            <a:extLst>
              <a:ext uri="{FF2B5EF4-FFF2-40B4-BE49-F238E27FC236}">
                <a16:creationId xmlns:a16="http://schemas.microsoft.com/office/drawing/2014/main" id="{A97E88F4-463D-39A7-AAEC-6DC6F54C9452}"/>
              </a:ext>
            </a:extLst>
          </p:cNvPr>
          <p:cNvSpPr txBox="1"/>
          <p:nvPr/>
        </p:nvSpPr>
        <p:spPr>
          <a:xfrm>
            <a:off x="2070539" y="5917325"/>
            <a:ext cx="6899325" cy="307777"/>
          </a:xfrm>
          <a:prstGeom prst="rect">
            <a:avLst/>
          </a:prstGeom>
          <a:noFill/>
        </p:spPr>
        <p:txBody>
          <a:bodyPr wrap="none" rtlCol="0">
            <a:spAutoFit/>
          </a:bodyPr>
          <a:lstStyle/>
          <a:p>
            <a:r>
              <a:rPr lang="es-CL" sz="1400" dirty="0" err="1"/>
              <a:t>Gallardo</a:t>
            </a:r>
            <a:r>
              <a:rPr lang="es-CL" sz="1400" dirty="0"/>
              <a:t>, F. y V. Castro 1992 “Etnografía en el Río Salado (Desierto de Atacama)” en </a:t>
            </a:r>
            <a:r>
              <a:rPr lang="es-CL" sz="1400" i="1" dirty="0"/>
              <a:t>Creces</a:t>
            </a:r>
            <a:endParaRPr lang="es-CL" sz="1400" dirty="0"/>
          </a:p>
        </p:txBody>
      </p:sp>
    </p:spTree>
    <p:extLst>
      <p:ext uri="{BB962C8B-B14F-4D97-AF65-F5344CB8AC3E}">
        <p14:creationId xmlns:p14="http://schemas.microsoft.com/office/powerpoint/2010/main" val="3880284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7A7CE9E-8AE7-6A67-2FBE-AD12673BBE80}"/>
              </a:ext>
            </a:extLst>
          </p:cNvPr>
          <p:cNvPicPr>
            <a:picLocks noChangeAspect="1"/>
          </p:cNvPicPr>
          <p:nvPr/>
        </p:nvPicPr>
        <p:blipFill rotWithShape="1">
          <a:blip r:embed="rId2">
            <a:extLst>
              <a:ext uri="{28A0092B-C50C-407E-A947-70E740481C1C}">
                <a14:useLocalDpi xmlns:a14="http://schemas.microsoft.com/office/drawing/2010/main" val="0"/>
              </a:ext>
            </a:extLst>
          </a:blip>
          <a:srcRect l="6473" t="8321" r="7962"/>
          <a:stretch/>
        </p:blipFill>
        <p:spPr>
          <a:xfrm>
            <a:off x="2175641" y="1229709"/>
            <a:ext cx="3466897" cy="3258208"/>
          </a:xfrm>
          <a:prstGeom prst="rect">
            <a:avLst/>
          </a:prstGeom>
        </p:spPr>
      </p:pic>
      <p:pic>
        <p:nvPicPr>
          <p:cNvPr id="10" name="Imagen 9">
            <a:extLst>
              <a:ext uri="{FF2B5EF4-FFF2-40B4-BE49-F238E27FC236}">
                <a16:creationId xmlns:a16="http://schemas.microsoft.com/office/drawing/2014/main" id="{4C9FEE3D-D27B-CBF6-B929-756347FD6B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697638"/>
            <a:ext cx="4076700" cy="3124200"/>
          </a:xfrm>
          <a:prstGeom prst="rect">
            <a:avLst/>
          </a:prstGeom>
        </p:spPr>
      </p:pic>
      <p:pic>
        <p:nvPicPr>
          <p:cNvPr id="12" name="Imagen 11">
            <a:extLst>
              <a:ext uri="{FF2B5EF4-FFF2-40B4-BE49-F238E27FC236}">
                <a16:creationId xmlns:a16="http://schemas.microsoft.com/office/drawing/2014/main" id="{1BA72195-D439-3CA0-C84C-2DBDA488422F}"/>
              </a:ext>
            </a:extLst>
          </p:cNvPr>
          <p:cNvPicPr>
            <a:picLocks noChangeAspect="1"/>
          </p:cNvPicPr>
          <p:nvPr/>
        </p:nvPicPr>
        <p:blipFill rotWithShape="1">
          <a:blip r:embed="rId4">
            <a:extLst>
              <a:ext uri="{28A0092B-C50C-407E-A947-70E740481C1C}">
                <a14:useLocalDpi xmlns:a14="http://schemas.microsoft.com/office/drawing/2010/main" val="0"/>
              </a:ext>
            </a:extLst>
          </a:blip>
          <a:srcRect t="61216" r="8285"/>
          <a:stretch/>
        </p:blipFill>
        <p:spPr>
          <a:xfrm>
            <a:off x="6096000" y="761780"/>
            <a:ext cx="4076700" cy="935859"/>
          </a:xfrm>
          <a:prstGeom prst="rect">
            <a:avLst/>
          </a:prstGeom>
        </p:spPr>
      </p:pic>
    </p:spTree>
    <p:extLst>
      <p:ext uri="{BB962C8B-B14F-4D97-AF65-F5344CB8AC3E}">
        <p14:creationId xmlns:p14="http://schemas.microsoft.com/office/powerpoint/2010/main" val="2316327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90538" y="249855"/>
            <a:ext cx="8805719" cy="6555642"/>
          </a:xfrm>
          <a:prstGeom prst="rect">
            <a:avLst/>
          </a:prstGeom>
        </p:spPr>
        <p:txBody>
          <a:bodyPr wrap="square">
            <a:spAutoFit/>
          </a:bodyPr>
          <a:lstStyle/>
          <a:p>
            <a:pPr algn="ctr"/>
            <a:r>
              <a:rPr lang="es-ES_tradnl" sz="2800" dirty="0"/>
              <a:t>El problema del conocimiento de lo singular </a:t>
            </a:r>
          </a:p>
          <a:p>
            <a:pPr algn="ctr"/>
            <a:endParaRPr lang="es-ES_tradnl" sz="2800" dirty="0"/>
          </a:p>
          <a:p>
            <a:r>
              <a:rPr lang="es-ES_tradnl" sz="2800" dirty="0"/>
              <a:t>(tema abducción Pierce)</a:t>
            </a:r>
          </a:p>
          <a:p>
            <a:r>
              <a:rPr lang="es-ES_tradnl" sz="2800" dirty="0"/>
              <a:t> </a:t>
            </a:r>
          </a:p>
          <a:p>
            <a:r>
              <a:rPr lang="es-ES_tradnl" sz="2800" dirty="0"/>
              <a:t>“Indicios. Raíces de un paradigma de inferencias </a:t>
            </a:r>
            <a:r>
              <a:rPr lang="es-ES_tradnl" sz="2800" dirty="0" err="1"/>
              <a:t>indiciales</a:t>
            </a:r>
            <a:r>
              <a:rPr lang="es-ES_tradnl" sz="2800" dirty="0"/>
              <a:t>” de Carlo </a:t>
            </a:r>
            <a:r>
              <a:rPr lang="es-ES_tradnl" sz="2800" dirty="0" err="1"/>
              <a:t>Ginzburg</a:t>
            </a:r>
            <a:r>
              <a:rPr lang="es-ES_tradnl" sz="2800" dirty="0"/>
              <a:t>, 1986.</a:t>
            </a:r>
          </a:p>
          <a:p>
            <a:r>
              <a:rPr lang="es-ES_tradnl" sz="2800" dirty="0"/>
              <a:t> </a:t>
            </a:r>
          </a:p>
          <a:p>
            <a:r>
              <a:rPr lang="es-ES_tradnl" sz="2800" dirty="0"/>
              <a:t>Otra forma de </a:t>
            </a:r>
            <a:r>
              <a:rPr lang="es-ES_tradnl" sz="2800" dirty="0">
                <a:solidFill>
                  <a:srgbClr val="C00000"/>
                </a:solidFill>
              </a:rPr>
              <a:t>articulación mente humana y naturaleza</a:t>
            </a:r>
          </a:p>
          <a:p>
            <a:r>
              <a:rPr lang="es-ES_tradnl" sz="2800" dirty="0"/>
              <a:t> </a:t>
            </a:r>
          </a:p>
          <a:p>
            <a:r>
              <a:rPr lang="es-ES_tradnl" sz="2800" dirty="0"/>
              <a:t>“… intuición baja” que “Vincula estrechamente al animal humano con las demás especies animales”</a:t>
            </a:r>
          </a:p>
          <a:p>
            <a:endParaRPr lang="es-ES_tradnl" sz="2800" dirty="0"/>
          </a:p>
          <a:p>
            <a:r>
              <a:rPr lang="es-ES_tradnl" sz="2800" dirty="0"/>
              <a:t>Gesto del cazador que lee indicios en el mundo</a:t>
            </a:r>
          </a:p>
          <a:p>
            <a:endParaRPr lang="es-ES_tradnl" sz="2800" dirty="0"/>
          </a:p>
          <a:p>
            <a:r>
              <a:rPr lang="es-ES_tradnl" sz="2800" dirty="0"/>
              <a:t>= justicia / medicina / adivinación </a:t>
            </a:r>
          </a:p>
        </p:txBody>
      </p:sp>
    </p:spTree>
    <p:extLst>
      <p:ext uri="{BB962C8B-B14F-4D97-AF65-F5344CB8AC3E}">
        <p14:creationId xmlns:p14="http://schemas.microsoft.com/office/powerpoint/2010/main" val="257676692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1411</Words>
  <Application>Microsoft Macintosh PowerPoint</Application>
  <PresentationFormat>Panorámica</PresentationFormat>
  <Paragraphs>115</Paragraphs>
  <Slides>16</Slides>
  <Notes>0</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16</vt:i4>
      </vt:variant>
    </vt:vector>
  </HeadingPairs>
  <TitlesOfParts>
    <vt:vector size="25" baseType="lpstr">
      <vt:lpstr>-webkit-standard</vt:lpstr>
      <vt:lpstr>Arial</vt:lpstr>
      <vt:lpstr>Calibri</vt:lpstr>
      <vt:lpstr>Calibri Light</vt:lpstr>
      <vt:lpstr>Symbol</vt:lpstr>
      <vt:lpstr>verdana</vt:lpstr>
      <vt:lpstr>Wingdings</vt:lpstr>
      <vt:lpstr>Tema de Office</vt:lpstr>
      <vt:lpstr>Documento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 Menard Poupin (menard)</dc:creator>
  <cp:lastModifiedBy>Andre Menard Poupin (menard)</cp:lastModifiedBy>
  <cp:revision>4</cp:revision>
  <dcterms:created xsi:type="dcterms:W3CDTF">2023-10-23T14:57:00Z</dcterms:created>
  <dcterms:modified xsi:type="dcterms:W3CDTF">2023-11-06T11:37:51Z</dcterms:modified>
</cp:coreProperties>
</file>