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3" r:id="rId8"/>
    <p:sldId id="280" r:id="rId9"/>
    <p:sldId id="281" r:id="rId10"/>
    <p:sldId id="282" r:id="rId11"/>
    <p:sldId id="261" r:id="rId12"/>
    <p:sldId id="294" r:id="rId13"/>
    <p:sldId id="295" r:id="rId14"/>
    <p:sldId id="296" r:id="rId15"/>
    <p:sldId id="287" r:id="rId16"/>
    <p:sldId id="288" r:id="rId17"/>
    <p:sldId id="293" r:id="rId18"/>
    <p:sldId id="286" r:id="rId19"/>
    <p:sldId id="283" r:id="rId20"/>
    <p:sldId id="284" r:id="rId21"/>
    <p:sldId id="285" r:id="rId2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216A2F-1BBA-E21A-0881-4EC0F06548FF}"/>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L"/>
          </a:p>
        </p:txBody>
      </p:sp>
      <p:sp>
        <p:nvSpPr>
          <p:cNvPr id="3" name="Subtítulo 2">
            <a:extLst>
              <a:ext uri="{FF2B5EF4-FFF2-40B4-BE49-F238E27FC236}">
                <a16:creationId xmlns:a16="http://schemas.microsoft.com/office/drawing/2014/main" id="{043E9360-A9DD-1180-109E-60F1A6B720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sp>
        <p:nvSpPr>
          <p:cNvPr id="4" name="Marcador de fecha 3">
            <a:extLst>
              <a:ext uri="{FF2B5EF4-FFF2-40B4-BE49-F238E27FC236}">
                <a16:creationId xmlns:a16="http://schemas.microsoft.com/office/drawing/2014/main" id="{B3BFC28D-E02B-B7B0-D71E-8A58ACD996A6}"/>
              </a:ext>
            </a:extLst>
          </p:cNvPr>
          <p:cNvSpPr>
            <a:spLocks noGrp="1"/>
          </p:cNvSpPr>
          <p:nvPr>
            <p:ph type="dt" sz="half" idx="10"/>
          </p:nvPr>
        </p:nvSpPr>
        <p:spPr/>
        <p:txBody>
          <a:bodyPr/>
          <a:lstStyle/>
          <a:p>
            <a:fld id="{DDDF8D47-A721-9D44-A366-BCE7893DBE46}" type="datetimeFigureOut">
              <a:rPr lang="es-CL" smtClean="0"/>
              <a:t>13-11-23</a:t>
            </a:fld>
            <a:endParaRPr lang="es-CL"/>
          </a:p>
        </p:txBody>
      </p:sp>
      <p:sp>
        <p:nvSpPr>
          <p:cNvPr id="5" name="Marcador de pie de página 4">
            <a:extLst>
              <a:ext uri="{FF2B5EF4-FFF2-40B4-BE49-F238E27FC236}">
                <a16:creationId xmlns:a16="http://schemas.microsoft.com/office/drawing/2014/main" id="{7E5E87DB-7706-9E3C-30F0-99DC90F7C3B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063F7CD-11A7-6996-4C1E-7C3B06FF0868}"/>
              </a:ext>
            </a:extLst>
          </p:cNvPr>
          <p:cNvSpPr>
            <a:spLocks noGrp="1"/>
          </p:cNvSpPr>
          <p:nvPr>
            <p:ph type="sldNum" sz="quarter" idx="12"/>
          </p:nvPr>
        </p:nvSpPr>
        <p:spPr/>
        <p:txBody>
          <a:bodyPr/>
          <a:lstStyle/>
          <a:p>
            <a:fld id="{64620696-F4F2-704B-81B0-9EBE77AFF851}" type="slidenum">
              <a:rPr lang="es-CL" smtClean="0"/>
              <a:t>‹Nº›</a:t>
            </a:fld>
            <a:endParaRPr lang="es-CL"/>
          </a:p>
        </p:txBody>
      </p:sp>
    </p:spTree>
    <p:extLst>
      <p:ext uri="{BB962C8B-B14F-4D97-AF65-F5344CB8AC3E}">
        <p14:creationId xmlns:p14="http://schemas.microsoft.com/office/powerpoint/2010/main" val="19658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0FDFE-A1A9-F144-B684-FE96664C2785}"/>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6EBBD057-D5B8-0F2C-CAEE-8041C99D8DE5}"/>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2DA4B768-A4C1-C1A6-A6EF-FD1B9859450D}"/>
              </a:ext>
            </a:extLst>
          </p:cNvPr>
          <p:cNvSpPr>
            <a:spLocks noGrp="1"/>
          </p:cNvSpPr>
          <p:nvPr>
            <p:ph type="dt" sz="half" idx="10"/>
          </p:nvPr>
        </p:nvSpPr>
        <p:spPr/>
        <p:txBody>
          <a:bodyPr/>
          <a:lstStyle/>
          <a:p>
            <a:fld id="{DDDF8D47-A721-9D44-A366-BCE7893DBE46}" type="datetimeFigureOut">
              <a:rPr lang="es-CL" smtClean="0"/>
              <a:t>13-11-23</a:t>
            </a:fld>
            <a:endParaRPr lang="es-CL"/>
          </a:p>
        </p:txBody>
      </p:sp>
      <p:sp>
        <p:nvSpPr>
          <p:cNvPr id="5" name="Marcador de pie de página 4">
            <a:extLst>
              <a:ext uri="{FF2B5EF4-FFF2-40B4-BE49-F238E27FC236}">
                <a16:creationId xmlns:a16="http://schemas.microsoft.com/office/drawing/2014/main" id="{5A8E360F-3423-D2E2-44BD-41F9DCD2D31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5CA4FFC-D4BD-67A0-8D06-DCF9E710C62D}"/>
              </a:ext>
            </a:extLst>
          </p:cNvPr>
          <p:cNvSpPr>
            <a:spLocks noGrp="1"/>
          </p:cNvSpPr>
          <p:nvPr>
            <p:ph type="sldNum" sz="quarter" idx="12"/>
          </p:nvPr>
        </p:nvSpPr>
        <p:spPr/>
        <p:txBody>
          <a:bodyPr/>
          <a:lstStyle/>
          <a:p>
            <a:fld id="{64620696-F4F2-704B-81B0-9EBE77AFF851}" type="slidenum">
              <a:rPr lang="es-CL" smtClean="0"/>
              <a:t>‹Nº›</a:t>
            </a:fld>
            <a:endParaRPr lang="es-CL"/>
          </a:p>
        </p:txBody>
      </p:sp>
    </p:spTree>
    <p:extLst>
      <p:ext uri="{BB962C8B-B14F-4D97-AF65-F5344CB8AC3E}">
        <p14:creationId xmlns:p14="http://schemas.microsoft.com/office/powerpoint/2010/main" val="1023880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861CDC5-4B89-6448-5906-00B26D181E1B}"/>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C46FF796-2BB4-2112-372D-A3078034F126}"/>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5768DA25-DF96-CED4-8343-B1B1D37AADC0}"/>
              </a:ext>
            </a:extLst>
          </p:cNvPr>
          <p:cNvSpPr>
            <a:spLocks noGrp="1"/>
          </p:cNvSpPr>
          <p:nvPr>
            <p:ph type="dt" sz="half" idx="10"/>
          </p:nvPr>
        </p:nvSpPr>
        <p:spPr/>
        <p:txBody>
          <a:bodyPr/>
          <a:lstStyle/>
          <a:p>
            <a:fld id="{DDDF8D47-A721-9D44-A366-BCE7893DBE46}" type="datetimeFigureOut">
              <a:rPr lang="es-CL" smtClean="0"/>
              <a:t>13-11-23</a:t>
            </a:fld>
            <a:endParaRPr lang="es-CL"/>
          </a:p>
        </p:txBody>
      </p:sp>
      <p:sp>
        <p:nvSpPr>
          <p:cNvPr id="5" name="Marcador de pie de página 4">
            <a:extLst>
              <a:ext uri="{FF2B5EF4-FFF2-40B4-BE49-F238E27FC236}">
                <a16:creationId xmlns:a16="http://schemas.microsoft.com/office/drawing/2014/main" id="{9CE329E7-90C1-38AF-7ACD-8BC8F6F02C2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732F4D9-7D70-DD3E-0B0F-E1C0260CF490}"/>
              </a:ext>
            </a:extLst>
          </p:cNvPr>
          <p:cNvSpPr>
            <a:spLocks noGrp="1"/>
          </p:cNvSpPr>
          <p:nvPr>
            <p:ph type="sldNum" sz="quarter" idx="12"/>
          </p:nvPr>
        </p:nvSpPr>
        <p:spPr/>
        <p:txBody>
          <a:bodyPr/>
          <a:lstStyle/>
          <a:p>
            <a:fld id="{64620696-F4F2-704B-81B0-9EBE77AFF851}" type="slidenum">
              <a:rPr lang="es-CL" smtClean="0"/>
              <a:t>‹Nº›</a:t>
            </a:fld>
            <a:endParaRPr lang="es-CL"/>
          </a:p>
        </p:txBody>
      </p:sp>
    </p:spTree>
    <p:extLst>
      <p:ext uri="{BB962C8B-B14F-4D97-AF65-F5344CB8AC3E}">
        <p14:creationId xmlns:p14="http://schemas.microsoft.com/office/powerpoint/2010/main" val="304046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7666D-6B12-69A5-3D49-273809D0E39A}"/>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8C1C725E-D5D7-BE70-58B4-5C66E2034ED8}"/>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54A4DAB5-CCC2-EFBC-E794-52F59E9F229F}"/>
              </a:ext>
            </a:extLst>
          </p:cNvPr>
          <p:cNvSpPr>
            <a:spLocks noGrp="1"/>
          </p:cNvSpPr>
          <p:nvPr>
            <p:ph type="dt" sz="half" idx="10"/>
          </p:nvPr>
        </p:nvSpPr>
        <p:spPr/>
        <p:txBody>
          <a:bodyPr/>
          <a:lstStyle/>
          <a:p>
            <a:fld id="{DDDF8D47-A721-9D44-A366-BCE7893DBE46}" type="datetimeFigureOut">
              <a:rPr lang="es-CL" smtClean="0"/>
              <a:t>13-11-23</a:t>
            </a:fld>
            <a:endParaRPr lang="es-CL"/>
          </a:p>
        </p:txBody>
      </p:sp>
      <p:sp>
        <p:nvSpPr>
          <p:cNvPr id="5" name="Marcador de pie de página 4">
            <a:extLst>
              <a:ext uri="{FF2B5EF4-FFF2-40B4-BE49-F238E27FC236}">
                <a16:creationId xmlns:a16="http://schemas.microsoft.com/office/drawing/2014/main" id="{6FB8B343-5C10-FC03-622F-6E656428E14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6A27A49-856E-E202-A1C6-3895B20B2522}"/>
              </a:ext>
            </a:extLst>
          </p:cNvPr>
          <p:cNvSpPr>
            <a:spLocks noGrp="1"/>
          </p:cNvSpPr>
          <p:nvPr>
            <p:ph type="sldNum" sz="quarter" idx="12"/>
          </p:nvPr>
        </p:nvSpPr>
        <p:spPr/>
        <p:txBody>
          <a:bodyPr/>
          <a:lstStyle/>
          <a:p>
            <a:fld id="{64620696-F4F2-704B-81B0-9EBE77AFF851}" type="slidenum">
              <a:rPr lang="es-CL" smtClean="0"/>
              <a:t>‹Nº›</a:t>
            </a:fld>
            <a:endParaRPr lang="es-CL"/>
          </a:p>
        </p:txBody>
      </p:sp>
    </p:spTree>
    <p:extLst>
      <p:ext uri="{BB962C8B-B14F-4D97-AF65-F5344CB8AC3E}">
        <p14:creationId xmlns:p14="http://schemas.microsoft.com/office/powerpoint/2010/main" val="187476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7FF49D-6EEF-57EC-9D0F-AD67264429A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934320B1-FE59-11A6-096E-45D0BB21AA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10D9872-3FB0-C266-1791-A42CD8C22A8A}"/>
              </a:ext>
            </a:extLst>
          </p:cNvPr>
          <p:cNvSpPr>
            <a:spLocks noGrp="1"/>
          </p:cNvSpPr>
          <p:nvPr>
            <p:ph type="dt" sz="half" idx="10"/>
          </p:nvPr>
        </p:nvSpPr>
        <p:spPr/>
        <p:txBody>
          <a:bodyPr/>
          <a:lstStyle/>
          <a:p>
            <a:fld id="{DDDF8D47-A721-9D44-A366-BCE7893DBE46}" type="datetimeFigureOut">
              <a:rPr lang="es-CL" smtClean="0"/>
              <a:t>13-11-23</a:t>
            </a:fld>
            <a:endParaRPr lang="es-CL"/>
          </a:p>
        </p:txBody>
      </p:sp>
      <p:sp>
        <p:nvSpPr>
          <p:cNvPr id="5" name="Marcador de pie de página 4">
            <a:extLst>
              <a:ext uri="{FF2B5EF4-FFF2-40B4-BE49-F238E27FC236}">
                <a16:creationId xmlns:a16="http://schemas.microsoft.com/office/drawing/2014/main" id="{BD31BB37-98B6-2536-C879-5AF1C727B15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9AD67AB-E864-79B6-D0C1-9A2EBAB6C11B}"/>
              </a:ext>
            </a:extLst>
          </p:cNvPr>
          <p:cNvSpPr>
            <a:spLocks noGrp="1"/>
          </p:cNvSpPr>
          <p:nvPr>
            <p:ph type="sldNum" sz="quarter" idx="12"/>
          </p:nvPr>
        </p:nvSpPr>
        <p:spPr/>
        <p:txBody>
          <a:bodyPr/>
          <a:lstStyle/>
          <a:p>
            <a:fld id="{64620696-F4F2-704B-81B0-9EBE77AFF851}" type="slidenum">
              <a:rPr lang="es-CL" smtClean="0"/>
              <a:t>‹Nº›</a:t>
            </a:fld>
            <a:endParaRPr lang="es-CL"/>
          </a:p>
        </p:txBody>
      </p:sp>
    </p:spTree>
    <p:extLst>
      <p:ext uri="{BB962C8B-B14F-4D97-AF65-F5344CB8AC3E}">
        <p14:creationId xmlns:p14="http://schemas.microsoft.com/office/powerpoint/2010/main" val="3381604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E0D094-09DF-A253-08EF-BB0C72E0D74B}"/>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1E78ABDD-F7B1-AD25-8F91-DDC6A3B887F1}"/>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contenido 3">
            <a:extLst>
              <a:ext uri="{FF2B5EF4-FFF2-40B4-BE49-F238E27FC236}">
                <a16:creationId xmlns:a16="http://schemas.microsoft.com/office/drawing/2014/main" id="{636C70FF-0102-DF57-12A9-BEF1DB67AE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fecha 4">
            <a:extLst>
              <a:ext uri="{FF2B5EF4-FFF2-40B4-BE49-F238E27FC236}">
                <a16:creationId xmlns:a16="http://schemas.microsoft.com/office/drawing/2014/main" id="{66B7621A-6F86-0C59-A2EA-079B8DE50DF7}"/>
              </a:ext>
            </a:extLst>
          </p:cNvPr>
          <p:cNvSpPr>
            <a:spLocks noGrp="1"/>
          </p:cNvSpPr>
          <p:nvPr>
            <p:ph type="dt" sz="half" idx="10"/>
          </p:nvPr>
        </p:nvSpPr>
        <p:spPr/>
        <p:txBody>
          <a:bodyPr/>
          <a:lstStyle/>
          <a:p>
            <a:fld id="{DDDF8D47-A721-9D44-A366-BCE7893DBE46}" type="datetimeFigureOut">
              <a:rPr lang="es-CL" smtClean="0"/>
              <a:t>13-11-23</a:t>
            </a:fld>
            <a:endParaRPr lang="es-CL"/>
          </a:p>
        </p:txBody>
      </p:sp>
      <p:sp>
        <p:nvSpPr>
          <p:cNvPr id="6" name="Marcador de pie de página 5">
            <a:extLst>
              <a:ext uri="{FF2B5EF4-FFF2-40B4-BE49-F238E27FC236}">
                <a16:creationId xmlns:a16="http://schemas.microsoft.com/office/drawing/2014/main" id="{ABCA8F93-125D-7897-DD9D-A53CC7B081D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D84D693-4F73-DB45-E6E7-D24071661D77}"/>
              </a:ext>
            </a:extLst>
          </p:cNvPr>
          <p:cNvSpPr>
            <a:spLocks noGrp="1"/>
          </p:cNvSpPr>
          <p:nvPr>
            <p:ph type="sldNum" sz="quarter" idx="12"/>
          </p:nvPr>
        </p:nvSpPr>
        <p:spPr/>
        <p:txBody>
          <a:bodyPr/>
          <a:lstStyle/>
          <a:p>
            <a:fld id="{64620696-F4F2-704B-81B0-9EBE77AFF851}" type="slidenum">
              <a:rPr lang="es-CL" smtClean="0"/>
              <a:t>‹Nº›</a:t>
            </a:fld>
            <a:endParaRPr lang="es-CL"/>
          </a:p>
        </p:txBody>
      </p:sp>
    </p:spTree>
    <p:extLst>
      <p:ext uri="{BB962C8B-B14F-4D97-AF65-F5344CB8AC3E}">
        <p14:creationId xmlns:p14="http://schemas.microsoft.com/office/powerpoint/2010/main" val="286882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DCBE8-2190-DBE4-0A62-DD94E78E966C}"/>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53872499-8056-C785-0E50-D3E73C8F8A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8492FE50-45AF-D57A-03A4-F50CEB4C6D13}"/>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texto 4">
            <a:extLst>
              <a:ext uri="{FF2B5EF4-FFF2-40B4-BE49-F238E27FC236}">
                <a16:creationId xmlns:a16="http://schemas.microsoft.com/office/drawing/2014/main" id="{4753516C-69C6-E642-25C1-253B3C173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35A941F0-9182-00BE-BB86-B1F063D41E6C}"/>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7" name="Marcador de fecha 6">
            <a:extLst>
              <a:ext uri="{FF2B5EF4-FFF2-40B4-BE49-F238E27FC236}">
                <a16:creationId xmlns:a16="http://schemas.microsoft.com/office/drawing/2014/main" id="{853DE1C5-0532-D7FE-54AA-3D639B3600B0}"/>
              </a:ext>
            </a:extLst>
          </p:cNvPr>
          <p:cNvSpPr>
            <a:spLocks noGrp="1"/>
          </p:cNvSpPr>
          <p:nvPr>
            <p:ph type="dt" sz="half" idx="10"/>
          </p:nvPr>
        </p:nvSpPr>
        <p:spPr/>
        <p:txBody>
          <a:bodyPr/>
          <a:lstStyle/>
          <a:p>
            <a:fld id="{DDDF8D47-A721-9D44-A366-BCE7893DBE46}" type="datetimeFigureOut">
              <a:rPr lang="es-CL" smtClean="0"/>
              <a:t>13-11-23</a:t>
            </a:fld>
            <a:endParaRPr lang="es-CL"/>
          </a:p>
        </p:txBody>
      </p:sp>
      <p:sp>
        <p:nvSpPr>
          <p:cNvPr id="8" name="Marcador de pie de página 7">
            <a:extLst>
              <a:ext uri="{FF2B5EF4-FFF2-40B4-BE49-F238E27FC236}">
                <a16:creationId xmlns:a16="http://schemas.microsoft.com/office/drawing/2014/main" id="{762D4BEF-E1C7-C8DD-1839-9A1D6704FF75}"/>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B10DC55-E2E5-4358-7100-7C48E2C53CC1}"/>
              </a:ext>
            </a:extLst>
          </p:cNvPr>
          <p:cNvSpPr>
            <a:spLocks noGrp="1"/>
          </p:cNvSpPr>
          <p:nvPr>
            <p:ph type="sldNum" sz="quarter" idx="12"/>
          </p:nvPr>
        </p:nvSpPr>
        <p:spPr/>
        <p:txBody>
          <a:bodyPr/>
          <a:lstStyle/>
          <a:p>
            <a:fld id="{64620696-F4F2-704B-81B0-9EBE77AFF851}" type="slidenum">
              <a:rPr lang="es-CL" smtClean="0"/>
              <a:t>‹Nº›</a:t>
            </a:fld>
            <a:endParaRPr lang="es-CL"/>
          </a:p>
        </p:txBody>
      </p:sp>
    </p:spTree>
    <p:extLst>
      <p:ext uri="{BB962C8B-B14F-4D97-AF65-F5344CB8AC3E}">
        <p14:creationId xmlns:p14="http://schemas.microsoft.com/office/powerpoint/2010/main" val="35540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41F075-F136-B406-9508-B6FF4C51BF0D}"/>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fecha 2">
            <a:extLst>
              <a:ext uri="{FF2B5EF4-FFF2-40B4-BE49-F238E27FC236}">
                <a16:creationId xmlns:a16="http://schemas.microsoft.com/office/drawing/2014/main" id="{DBF8B031-BB77-D874-8B5A-799822D24782}"/>
              </a:ext>
            </a:extLst>
          </p:cNvPr>
          <p:cNvSpPr>
            <a:spLocks noGrp="1"/>
          </p:cNvSpPr>
          <p:nvPr>
            <p:ph type="dt" sz="half" idx="10"/>
          </p:nvPr>
        </p:nvSpPr>
        <p:spPr/>
        <p:txBody>
          <a:bodyPr/>
          <a:lstStyle/>
          <a:p>
            <a:fld id="{DDDF8D47-A721-9D44-A366-BCE7893DBE46}" type="datetimeFigureOut">
              <a:rPr lang="es-CL" smtClean="0"/>
              <a:t>13-11-23</a:t>
            </a:fld>
            <a:endParaRPr lang="es-CL"/>
          </a:p>
        </p:txBody>
      </p:sp>
      <p:sp>
        <p:nvSpPr>
          <p:cNvPr id="4" name="Marcador de pie de página 3">
            <a:extLst>
              <a:ext uri="{FF2B5EF4-FFF2-40B4-BE49-F238E27FC236}">
                <a16:creationId xmlns:a16="http://schemas.microsoft.com/office/drawing/2014/main" id="{FA16F555-4CD2-F45F-1501-A1A6461DBDB7}"/>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C3B88DBE-2F8E-4217-6C8E-D04104640848}"/>
              </a:ext>
            </a:extLst>
          </p:cNvPr>
          <p:cNvSpPr>
            <a:spLocks noGrp="1"/>
          </p:cNvSpPr>
          <p:nvPr>
            <p:ph type="sldNum" sz="quarter" idx="12"/>
          </p:nvPr>
        </p:nvSpPr>
        <p:spPr/>
        <p:txBody>
          <a:bodyPr/>
          <a:lstStyle/>
          <a:p>
            <a:fld id="{64620696-F4F2-704B-81B0-9EBE77AFF851}" type="slidenum">
              <a:rPr lang="es-CL" smtClean="0"/>
              <a:t>‹Nº›</a:t>
            </a:fld>
            <a:endParaRPr lang="es-CL"/>
          </a:p>
        </p:txBody>
      </p:sp>
    </p:spTree>
    <p:extLst>
      <p:ext uri="{BB962C8B-B14F-4D97-AF65-F5344CB8AC3E}">
        <p14:creationId xmlns:p14="http://schemas.microsoft.com/office/powerpoint/2010/main" val="746186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FF9E293-EF5D-8F35-006F-A62E308BCC6E}"/>
              </a:ext>
            </a:extLst>
          </p:cNvPr>
          <p:cNvSpPr>
            <a:spLocks noGrp="1"/>
          </p:cNvSpPr>
          <p:nvPr>
            <p:ph type="dt" sz="half" idx="10"/>
          </p:nvPr>
        </p:nvSpPr>
        <p:spPr/>
        <p:txBody>
          <a:bodyPr/>
          <a:lstStyle/>
          <a:p>
            <a:fld id="{DDDF8D47-A721-9D44-A366-BCE7893DBE46}" type="datetimeFigureOut">
              <a:rPr lang="es-CL" smtClean="0"/>
              <a:t>13-11-23</a:t>
            </a:fld>
            <a:endParaRPr lang="es-CL"/>
          </a:p>
        </p:txBody>
      </p:sp>
      <p:sp>
        <p:nvSpPr>
          <p:cNvPr id="3" name="Marcador de pie de página 2">
            <a:extLst>
              <a:ext uri="{FF2B5EF4-FFF2-40B4-BE49-F238E27FC236}">
                <a16:creationId xmlns:a16="http://schemas.microsoft.com/office/drawing/2014/main" id="{DE78D628-25DC-0B03-A5CE-09980A2D3BF6}"/>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F9DB17A4-28BB-A476-E8D3-DB18813ADB6A}"/>
              </a:ext>
            </a:extLst>
          </p:cNvPr>
          <p:cNvSpPr>
            <a:spLocks noGrp="1"/>
          </p:cNvSpPr>
          <p:nvPr>
            <p:ph type="sldNum" sz="quarter" idx="12"/>
          </p:nvPr>
        </p:nvSpPr>
        <p:spPr/>
        <p:txBody>
          <a:bodyPr/>
          <a:lstStyle/>
          <a:p>
            <a:fld id="{64620696-F4F2-704B-81B0-9EBE77AFF851}" type="slidenum">
              <a:rPr lang="es-CL" smtClean="0"/>
              <a:t>‹Nº›</a:t>
            </a:fld>
            <a:endParaRPr lang="es-CL"/>
          </a:p>
        </p:txBody>
      </p:sp>
    </p:spTree>
    <p:extLst>
      <p:ext uri="{BB962C8B-B14F-4D97-AF65-F5344CB8AC3E}">
        <p14:creationId xmlns:p14="http://schemas.microsoft.com/office/powerpoint/2010/main" val="4007639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75DFB2-B922-85E3-6890-9CDF9A914D6E}"/>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480ADD92-41C1-C4A0-52CA-47D5C71282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texto 3">
            <a:extLst>
              <a:ext uri="{FF2B5EF4-FFF2-40B4-BE49-F238E27FC236}">
                <a16:creationId xmlns:a16="http://schemas.microsoft.com/office/drawing/2014/main" id="{54C0F410-F24E-0432-6745-ECE105FE5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0D377C2-9835-D835-B800-D10F9D65D7DC}"/>
              </a:ext>
            </a:extLst>
          </p:cNvPr>
          <p:cNvSpPr>
            <a:spLocks noGrp="1"/>
          </p:cNvSpPr>
          <p:nvPr>
            <p:ph type="dt" sz="half" idx="10"/>
          </p:nvPr>
        </p:nvSpPr>
        <p:spPr/>
        <p:txBody>
          <a:bodyPr/>
          <a:lstStyle/>
          <a:p>
            <a:fld id="{DDDF8D47-A721-9D44-A366-BCE7893DBE46}" type="datetimeFigureOut">
              <a:rPr lang="es-CL" smtClean="0"/>
              <a:t>13-11-23</a:t>
            </a:fld>
            <a:endParaRPr lang="es-CL"/>
          </a:p>
        </p:txBody>
      </p:sp>
      <p:sp>
        <p:nvSpPr>
          <p:cNvPr id="6" name="Marcador de pie de página 5">
            <a:extLst>
              <a:ext uri="{FF2B5EF4-FFF2-40B4-BE49-F238E27FC236}">
                <a16:creationId xmlns:a16="http://schemas.microsoft.com/office/drawing/2014/main" id="{0AF7F5E5-C616-79AE-E365-675B6A3B852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7417841-BF8B-A130-BB48-D2E33DC7D9BE}"/>
              </a:ext>
            </a:extLst>
          </p:cNvPr>
          <p:cNvSpPr>
            <a:spLocks noGrp="1"/>
          </p:cNvSpPr>
          <p:nvPr>
            <p:ph type="sldNum" sz="quarter" idx="12"/>
          </p:nvPr>
        </p:nvSpPr>
        <p:spPr/>
        <p:txBody>
          <a:bodyPr/>
          <a:lstStyle/>
          <a:p>
            <a:fld id="{64620696-F4F2-704B-81B0-9EBE77AFF851}" type="slidenum">
              <a:rPr lang="es-CL" smtClean="0"/>
              <a:t>‹Nº›</a:t>
            </a:fld>
            <a:endParaRPr lang="es-CL"/>
          </a:p>
        </p:txBody>
      </p:sp>
    </p:spTree>
    <p:extLst>
      <p:ext uri="{BB962C8B-B14F-4D97-AF65-F5344CB8AC3E}">
        <p14:creationId xmlns:p14="http://schemas.microsoft.com/office/powerpoint/2010/main" val="122625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E34AA-B233-448F-B149-C13055F15D3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posición de imagen 2">
            <a:extLst>
              <a:ext uri="{FF2B5EF4-FFF2-40B4-BE49-F238E27FC236}">
                <a16:creationId xmlns:a16="http://schemas.microsoft.com/office/drawing/2014/main" id="{95D78DC3-1BD2-6E93-D6FA-58EA5F01DA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378A726A-6F34-1507-3FA6-19C5D56CD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56FF1F3-8F0B-7D6A-3A4C-43E6C32A54C2}"/>
              </a:ext>
            </a:extLst>
          </p:cNvPr>
          <p:cNvSpPr>
            <a:spLocks noGrp="1"/>
          </p:cNvSpPr>
          <p:nvPr>
            <p:ph type="dt" sz="half" idx="10"/>
          </p:nvPr>
        </p:nvSpPr>
        <p:spPr/>
        <p:txBody>
          <a:bodyPr/>
          <a:lstStyle/>
          <a:p>
            <a:fld id="{DDDF8D47-A721-9D44-A366-BCE7893DBE46}" type="datetimeFigureOut">
              <a:rPr lang="es-CL" smtClean="0"/>
              <a:t>13-11-23</a:t>
            </a:fld>
            <a:endParaRPr lang="es-CL"/>
          </a:p>
        </p:txBody>
      </p:sp>
      <p:sp>
        <p:nvSpPr>
          <p:cNvPr id="6" name="Marcador de pie de página 5">
            <a:extLst>
              <a:ext uri="{FF2B5EF4-FFF2-40B4-BE49-F238E27FC236}">
                <a16:creationId xmlns:a16="http://schemas.microsoft.com/office/drawing/2014/main" id="{B2AA159A-693E-A757-DC01-C1214960C4F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010D53B-0768-A0C4-8BD9-6CD9FA3FBA2A}"/>
              </a:ext>
            </a:extLst>
          </p:cNvPr>
          <p:cNvSpPr>
            <a:spLocks noGrp="1"/>
          </p:cNvSpPr>
          <p:nvPr>
            <p:ph type="sldNum" sz="quarter" idx="12"/>
          </p:nvPr>
        </p:nvSpPr>
        <p:spPr/>
        <p:txBody>
          <a:bodyPr/>
          <a:lstStyle/>
          <a:p>
            <a:fld id="{64620696-F4F2-704B-81B0-9EBE77AFF851}" type="slidenum">
              <a:rPr lang="es-CL" smtClean="0"/>
              <a:t>‹Nº›</a:t>
            </a:fld>
            <a:endParaRPr lang="es-CL"/>
          </a:p>
        </p:txBody>
      </p:sp>
    </p:spTree>
    <p:extLst>
      <p:ext uri="{BB962C8B-B14F-4D97-AF65-F5344CB8AC3E}">
        <p14:creationId xmlns:p14="http://schemas.microsoft.com/office/powerpoint/2010/main" val="741982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B10C3ED-FE34-DD3C-0FFB-4F136A5B39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6767A86A-6FBE-6FA2-9977-2A7396FE06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F471B574-C4EA-1A35-DCDC-B8408BAF62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F8D47-A721-9D44-A366-BCE7893DBE46}" type="datetimeFigureOut">
              <a:rPr lang="es-CL" smtClean="0"/>
              <a:t>13-11-23</a:t>
            </a:fld>
            <a:endParaRPr lang="es-CL"/>
          </a:p>
        </p:txBody>
      </p:sp>
      <p:sp>
        <p:nvSpPr>
          <p:cNvPr id="5" name="Marcador de pie de página 4">
            <a:extLst>
              <a:ext uri="{FF2B5EF4-FFF2-40B4-BE49-F238E27FC236}">
                <a16:creationId xmlns:a16="http://schemas.microsoft.com/office/drawing/2014/main" id="{0F48E519-BE0D-A95A-E253-1C59040C09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707AEAA3-8A98-9033-0839-A5FBDCCA42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20696-F4F2-704B-81B0-9EBE77AFF851}" type="slidenum">
              <a:rPr lang="es-CL" smtClean="0"/>
              <a:t>‹Nº›</a:t>
            </a:fld>
            <a:endParaRPr lang="es-CL"/>
          </a:p>
        </p:txBody>
      </p:sp>
    </p:spTree>
    <p:extLst>
      <p:ext uri="{BB962C8B-B14F-4D97-AF65-F5344CB8AC3E}">
        <p14:creationId xmlns:p14="http://schemas.microsoft.com/office/powerpoint/2010/main" val="3626521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eg"/><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DA0CC-BCB6-EEBF-B900-BF25D2C3C8E9}"/>
              </a:ext>
            </a:extLst>
          </p:cNvPr>
          <p:cNvSpPr>
            <a:spLocks noGrp="1"/>
          </p:cNvSpPr>
          <p:nvPr>
            <p:ph type="ctrTitle"/>
          </p:nvPr>
        </p:nvSpPr>
        <p:spPr/>
        <p:txBody>
          <a:bodyPr/>
          <a:lstStyle/>
          <a:p>
            <a:r>
              <a:rPr lang="es-CL" dirty="0"/>
              <a:t>Latour y Bazin</a:t>
            </a:r>
            <a:br>
              <a:rPr lang="es-CL" dirty="0"/>
            </a:br>
            <a:r>
              <a:rPr lang="es-CL" dirty="0" err="1"/>
              <a:t>factiche</a:t>
            </a:r>
            <a:r>
              <a:rPr lang="es-CL" dirty="0"/>
              <a:t> y fetiche</a:t>
            </a:r>
          </a:p>
        </p:txBody>
      </p:sp>
      <p:sp>
        <p:nvSpPr>
          <p:cNvPr id="3" name="Subtítulo 2">
            <a:extLst>
              <a:ext uri="{FF2B5EF4-FFF2-40B4-BE49-F238E27FC236}">
                <a16:creationId xmlns:a16="http://schemas.microsoft.com/office/drawing/2014/main" id="{CAA9A44D-6C9F-2DB4-35AD-B7B14D035135}"/>
              </a:ext>
            </a:extLst>
          </p:cNvPr>
          <p:cNvSpPr>
            <a:spLocks noGrp="1"/>
          </p:cNvSpPr>
          <p:nvPr>
            <p:ph type="subTitle" idx="1"/>
          </p:nvPr>
        </p:nvSpPr>
        <p:spPr/>
        <p:txBody>
          <a:bodyPr/>
          <a:lstStyle/>
          <a:p>
            <a:endParaRPr lang="es-CL"/>
          </a:p>
        </p:txBody>
      </p:sp>
    </p:spTree>
    <p:extLst>
      <p:ext uri="{BB962C8B-B14F-4D97-AF65-F5344CB8AC3E}">
        <p14:creationId xmlns:p14="http://schemas.microsoft.com/office/powerpoint/2010/main" val="714650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10000" y="1028344"/>
            <a:ext cx="4572000" cy="5078313"/>
          </a:xfrm>
          <a:prstGeom prst="rect">
            <a:avLst/>
          </a:prstGeom>
        </p:spPr>
        <p:txBody>
          <a:bodyPr>
            <a:spAutoFit/>
          </a:bodyPr>
          <a:lstStyle/>
          <a:p>
            <a:r>
              <a:rPr lang="es-ES_tradnl" dirty="0"/>
              <a:t>Para comprender qué es una cosa-dios, hay que proceder mediante otra ontología y suponer que todos los seres pueden ser ubicados en una escala jerárquica en función de su grado de individuación: un peñasco despuntando en el horizonte sería, desde este punto de vista, superior a una pequeña piedra en la playa; asimismo, un león solitario “vale más” que el polluelo de una perdiz, al igual que el soberano es, por su unicidad, radicalmente diferente de cada uno de sus súbditos. En este continuum que va de lo particular a lo singular, de lo común a lo original, de lo masivo a lo puntual, lo divino se emplazaría en uno de los extremos: una cosa más singular que todas las demás, más personal que las personas, sería una cosa divina.</a:t>
            </a:r>
          </a:p>
        </p:txBody>
      </p:sp>
    </p:spTree>
    <p:extLst>
      <p:ext uri="{BB962C8B-B14F-4D97-AF65-F5344CB8AC3E}">
        <p14:creationId xmlns:p14="http://schemas.microsoft.com/office/powerpoint/2010/main" val="3696640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7904943-43C5-F641-AC80-72E71A383F96}"/>
              </a:ext>
            </a:extLst>
          </p:cNvPr>
          <p:cNvSpPr/>
          <p:nvPr/>
        </p:nvSpPr>
        <p:spPr>
          <a:xfrm>
            <a:off x="1720555" y="377711"/>
            <a:ext cx="6383150" cy="4616648"/>
          </a:xfrm>
          <a:prstGeom prst="rect">
            <a:avLst/>
          </a:prstGeom>
        </p:spPr>
        <p:txBody>
          <a:bodyPr wrap="square">
            <a:spAutoFit/>
          </a:bodyPr>
          <a:lstStyle/>
          <a:p>
            <a:r>
              <a:rPr lang="es-ES" sz="1400" dirty="0" err="1">
                <a:latin typeface="Calibri" panose="020F0502020204030204" pitchFamily="34" charset="0"/>
                <a:ea typeface="Calibri" panose="020F0502020204030204" pitchFamily="34" charset="0"/>
                <a:cs typeface="Times New Roman" panose="02020603050405020304" pitchFamily="18" charset="0"/>
              </a:rPr>
              <a:t>Gell</a:t>
            </a:r>
            <a:r>
              <a:rPr lang="es-ES" sz="1400" dirty="0">
                <a:latin typeface="Calibri" panose="020F0502020204030204" pitchFamily="34" charset="0"/>
                <a:ea typeface="Calibri" panose="020F0502020204030204" pitchFamily="34" charset="0"/>
                <a:cs typeface="Times New Roman" panose="02020603050405020304" pitchFamily="18" charset="0"/>
              </a:rPr>
              <a:t> Define persona como: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Todo individuo es la suma de sus relaciones distribuidas en el espacio y el tiempo biográfico, con los demás</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Persona </a:t>
            </a:r>
            <a:r>
              <a:rPr lang="es-ES" sz="1400" dirty="0">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s-ES" sz="1400" dirty="0">
                <a:latin typeface="Calibri" panose="020F0502020204030204" pitchFamily="34" charset="0"/>
                <a:ea typeface="Calibri" panose="020F0502020204030204" pitchFamily="34" charset="0"/>
                <a:cs typeface="Times New Roman" panose="02020603050405020304" pitchFamily="18" charset="0"/>
              </a:rPr>
              <a:t> organismo bilógico limitado</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todos los objetos o sucesos en el entorno del que se puede abducir agencia o personalidad</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Persona = suma de índices que demuestran no solo en vida la existencia biográfica de aquella </a:t>
            </a:r>
            <a:r>
              <a:rPr lang="es-ES" sz="1400" dirty="0">
                <a:latin typeface="Calibri" panose="020F0502020204030204" pitchFamily="34" charset="0"/>
                <a:ea typeface="Calibri" panose="020F0502020204030204" pitchFamily="34" charset="0"/>
                <a:cs typeface="Times New Roman" panose="02020603050405020304" pitchFamily="18" charset="0"/>
                <a:sym typeface="Wingdings" pitchFamily="2" charset="2"/>
              </a:rPr>
              <a:t></a:t>
            </a:r>
            <a:r>
              <a:rPr lang="es-ES" sz="1400" dirty="0">
                <a:latin typeface="Calibri" panose="020F0502020204030204" pitchFamily="34" charset="0"/>
                <a:ea typeface="Calibri" panose="020F0502020204030204" pitchFamily="34" charset="0"/>
                <a:cs typeface="Times New Roman" panose="02020603050405020304" pitchFamily="18" charset="0"/>
              </a:rPr>
              <a:t> objeto distribuido</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Tema efectividad social dispersa del fallecido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Se puede adherir a un índice material </a:t>
            </a:r>
            <a:r>
              <a:rPr lang="es-ES" sz="1400" dirty="0">
                <a:latin typeface="Calibri" panose="020F0502020204030204" pitchFamily="34" charset="0"/>
                <a:ea typeface="Calibri" panose="020F0502020204030204" pitchFamily="34" charset="0"/>
                <a:cs typeface="Times New Roman" panose="02020603050405020304" pitchFamily="18" charset="0"/>
                <a:sym typeface="Wingdings" pitchFamily="2" charset="2"/>
              </a:rPr>
              <a:t></a:t>
            </a:r>
            <a:r>
              <a:rPr lang="es-ES" sz="1400" dirty="0">
                <a:latin typeface="Calibri" panose="020F0502020204030204" pitchFamily="34" charset="0"/>
                <a:ea typeface="Calibri" panose="020F0502020204030204" pitchFamily="34" charset="0"/>
                <a:cs typeface="Times New Roman" panose="02020603050405020304" pitchFamily="18" charset="0"/>
              </a:rPr>
              <a:t> de él se abduce efectividad acumulada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K de individualidad (</a:t>
            </a:r>
            <a:r>
              <a:rPr lang="es-ES" sz="1400" dirty="0" err="1">
                <a:latin typeface="Calibri" panose="020F0502020204030204" pitchFamily="34" charset="0"/>
                <a:ea typeface="Calibri" panose="020F0502020204030204" pitchFamily="34" charset="0"/>
                <a:cs typeface="Times New Roman" panose="02020603050405020304" pitchFamily="18" charset="0"/>
              </a:rPr>
              <a:t>Bazin</a:t>
            </a:r>
            <a:r>
              <a:rPr lang="es-ES" sz="1400" dirty="0">
                <a:latin typeface="Calibri" panose="020F050202020403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pila cargada</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Pin on New Ireland Art Malangan | Malanggan masks">
            <a:extLst>
              <a:ext uri="{FF2B5EF4-FFF2-40B4-BE49-F238E27FC236}">
                <a16:creationId xmlns:a16="http://schemas.microsoft.com/office/drawing/2014/main" id="{18BD2B95-F912-2818-5DAB-DC197BC759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1443" y="745435"/>
            <a:ext cx="1477203" cy="536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331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robriand Islanders">
            <a:extLst>
              <a:ext uri="{FF2B5EF4-FFF2-40B4-BE49-F238E27FC236}">
                <a16:creationId xmlns:a16="http://schemas.microsoft.com/office/drawing/2014/main" id="{0B1B8F70-51A2-03AD-D691-628B18885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018" y="1946792"/>
            <a:ext cx="5681317" cy="426544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945CCD13-A78C-56AA-3F5D-B3F60A8B6936}"/>
              </a:ext>
            </a:extLst>
          </p:cNvPr>
          <p:cNvSpPr txBox="1"/>
          <p:nvPr/>
        </p:nvSpPr>
        <p:spPr>
          <a:xfrm>
            <a:off x="3154017" y="296304"/>
            <a:ext cx="5903844" cy="1200329"/>
          </a:xfrm>
          <a:prstGeom prst="rect">
            <a:avLst/>
          </a:prstGeom>
          <a:noFill/>
        </p:spPr>
        <p:txBody>
          <a:bodyPr wrap="squar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Ej. Persona – objetos en </a:t>
            </a:r>
            <a:r>
              <a:rPr lang="es-ES" dirty="0" err="1">
                <a:latin typeface="Calibri" panose="020F0502020204030204" pitchFamily="34" charset="0"/>
                <a:ea typeface="Calibri" panose="020F0502020204030204" pitchFamily="34" charset="0"/>
                <a:cs typeface="Times New Roman" panose="02020603050405020304" pitchFamily="18" charset="0"/>
              </a:rPr>
              <a:t>kula</a:t>
            </a:r>
            <a:r>
              <a:rPr lang="es-ES" dirty="0">
                <a:latin typeface="Calibri" panose="020F0502020204030204" pitchFamily="34" charset="0"/>
                <a:ea typeface="Calibri" panose="020F0502020204030204" pitchFamily="34" charset="0"/>
                <a:cs typeface="Times New Roman" panose="02020603050405020304" pitchFamily="18" charset="0"/>
              </a:rPr>
              <a:t> = ser expandido y distribuido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Su NOMBRE PROPIO está vinculado con objetos que circulan</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Brazalete o collar no representa a persona / son esa persona</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3403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2A4CE75-41AE-D4C1-CE05-93EDDB4B1E12}"/>
              </a:ext>
            </a:extLst>
          </p:cNvPr>
          <p:cNvSpPr txBox="1"/>
          <p:nvPr/>
        </p:nvSpPr>
        <p:spPr>
          <a:xfrm>
            <a:off x="2199861" y="276425"/>
            <a:ext cx="8080513" cy="1477328"/>
          </a:xfrm>
          <a:prstGeom prst="rect">
            <a:avLst/>
          </a:prstGeom>
          <a:noFill/>
        </p:spPr>
        <p:txBody>
          <a:bodyPr wrap="squar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Ej. Casa maorí  </a:t>
            </a:r>
            <a:r>
              <a:rPr lang="es-ES" i="1" dirty="0" err="1">
                <a:latin typeface="Calibri" panose="020F0502020204030204" pitchFamily="34" charset="0"/>
                <a:ea typeface="Calibri" panose="020F0502020204030204" pitchFamily="34" charset="0"/>
                <a:cs typeface="Times New Roman" panose="02020603050405020304" pitchFamily="18" charset="0"/>
              </a:rPr>
              <a:t>wharenui</a:t>
            </a:r>
            <a:r>
              <a:rPr lang="es-ES" i="1" dirty="0">
                <a:latin typeface="Calibri" panose="020F0502020204030204" pitchFamily="34" charset="0"/>
                <a:ea typeface="Calibri" panose="020F0502020204030204" pitchFamily="34" charset="0"/>
                <a:cs typeface="Times New Roman" panose="02020603050405020304" pitchFamily="18" charset="0"/>
              </a:rPr>
              <a:t> </a:t>
            </a:r>
            <a:r>
              <a:rPr lang="es-ES" dirty="0">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s-ES" dirty="0">
                <a:latin typeface="Calibri" panose="020F0502020204030204" pitchFamily="34" charset="0"/>
                <a:ea typeface="Calibri" panose="020F0502020204030204" pitchFamily="34" charset="0"/>
                <a:cs typeface="Times New Roman" panose="02020603050405020304" pitchFamily="18" charset="0"/>
              </a:rPr>
              <a:t> monumento al ancestro o símbolo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reconstrucción cuerpo del ancestro = lugar de ejercicio de su agencia</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índice de su agencia</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p>
          <a:p>
            <a:r>
              <a:rPr lang="es-ES" dirty="0">
                <a:latin typeface="Calibri" panose="020F0502020204030204" pitchFamily="34" charset="0"/>
                <a:ea typeface="Calibri" panose="020F0502020204030204" pitchFamily="34" charset="0"/>
                <a:cs typeface="Times New Roman" panose="02020603050405020304" pitchFamily="18" charset="0"/>
              </a:rPr>
              <a:t>Ej. Animita</a:t>
            </a:r>
            <a:endParaRPr lang="es-CL" dirty="0"/>
          </a:p>
        </p:txBody>
      </p:sp>
      <p:pic>
        <p:nvPicPr>
          <p:cNvPr id="4" name="Picture 2">
            <a:extLst>
              <a:ext uri="{FF2B5EF4-FFF2-40B4-BE49-F238E27FC236}">
                <a16:creationId xmlns:a16="http://schemas.microsoft.com/office/drawing/2014/main" id="{539C885E-3019-C508-E661-6582DE1D3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939" y="1935576"/>
            <a:ext cx="4294100" cy="26935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raditional Maori house with carved frame, New Zealand 1850 Fotografía de  noticias - Getty Images">
            <a:extLst>
              <a:ext uri="{FF2B5EF4-FFF2-40B4-BE49-F238E27FC236}">
                <a16:creationId xmlns:a16="http://schemas.microsoft.com/office/drawing/2014/main" id="{85655CF2-5FD5-2731-220B-902856B73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117" y="1935577"/>
            <a:ext cx="4040257" cy="265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935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24000" y="440706"/>
            <a:ext cx="2934490" cy="3738823"/>
          </a:xfrm>
          <a:prstGeom prst="rect">
            <a:avLst/>
          </a:prstGeom>
        </p:spPr>
      </p:pic>
      <p:sp>
        <p:nvSpPr>
          <p:cNvPr id="3" name="CuadroTexto 2"/>
          <p:cNvSpPr txBox="1"/>
          <p:nvPr/>
        </p:nvSpPr>
        <p:spPr>
          <a:xfrm>
            <a:off x="1719138" y="4280238"/>
            <a:ext cx="1135046" cy="369332"/>
          </a:xfrm>
          <a:prstGeom prst="rect">
            <a:avLst/>
          </a:prstGeom>
          <a:noFill/>
        </p:spPr>
        <p:txBody>
          <a:bodyPr wrap="none" rtlCol="0">
            <a:spAutoFit/>
          </a:bodyPr>
          <a:lstStyle/>
          <a:p>
            <a:r>
              <a:rPr lang="es-ES" dirty="0"/>
              <a:t>M. </a:t>
            </a:r>
            <a:r>
              <a:rPr lang="es-ES" dirty="0" err="1"/>
              <a:t>Dargas</a:t>
            </a:r>
            <a:endParaRPr lang="es-ES" dirty="0"/>
          </a:p>
        </p:txBody>
      </p:sp>
      <p:pic>
        <p:nvPicPr>
          <p:cNvPr id="4" name="Imagen 3"/>
          <p:cNvPicPr>
            <a:picLocks noChangeAspect="1"/>
          </p:cNvPicPr>
          <p:nvPr/>
        </p:nvPicPr>
        <p:blipFill rotWithShape="1">
          <a:blip r:embed="rId3"/>
          <a:srcRect b="7106"/>
          <a:stretch/>
        </p:blipFill>
        <p:spPr>
          <a:xfrm>
            <a:off x="4677152" y="258910"/>
            <a:ext cx="2629469" cy="3920618"/>
          </a:xfrm>
          <a:prstGeom prst="rect">
            <a:avLst/>
          </a:prstGeom>
        </p:spPr>
      </p:pic>
      <p:sp>
        <p:nvSpPr>
          <p:cNvPr id="5" name="Rectángulo 4"/>
          <p:cNvSpPr/>
          <p:nvPr/>
        </p:nvSpPr>
        <p:spPr>
          <a:xfrm>
            <a:off x="3856578" y="4242713"/>
            <a:ext cx="4009431" cy="369332"/>
          </a:xfrm>
          <a:prstGeom prst="rect">
            <a:avLst/>
          </a:prstGeom>
        </p:spPr>
        <p:txBody>
          <a:bodyPr wrap="none">
            <a:spAutoFit/>
          </a:bodyPr>
          <a:lstStyle/>
          <a:p>
            <a:r>
              <a:rPr lang="es-ES_tradnl" dirty="0"/>
              <a:t>figura de proa de una piragua melanesia </a:t>
            </a:r>
            <a:endParaRPr lang="es-ES" dirty="0"/>
          </a:p>
        </p:txBody>
      </p:sp>
      <p:pic>
        <p:nvPicPr>
          <p:cNvPr id="6" name="Imagen 5"/>
          <p:cNvPicPr>
            <a:picLocks noChangeAspect="1"/>
          </p:cNvPicPr>
          <p:nvPr/>
        </p:nvPicPr>
        <p:blipFill>
          <a:blip r:embed="rId4"/>
          <a:stretch>
            <a:fillRect/>
          </a:stretch>
        </p:blipFill>
        <p:spPr>
          <a:xfrm>
            <a:off x="7815488" y="440705"/>
            <a:ext cx="2852512" cy="3802008"/>
          </a:xfrm>
          <a:prstGeom prst="rect">
            <a:avLst/>
          </a:prstGeom>
        </p:spPr>
      </p:pic>
      <p:sp>
        <p:nvSpPr>
          <p:cNvPr id="7" name="CuadroTexto 6"/>
          <p:cNvSpPr txBox="1"/>
          <p:nvPr/>
        </p:nvSpPr>
        <p:spPr>
          <a:xfrm>
            <a:off x="7998280" y="4894071"/>
            <a:ext cx="2669721" cy="369332"/>
          </a:xfrm>
          <a:prstGeom prst="rect">
            <a:avLst/>
          </a:prstGeom>
          <a:noFill/>
        </p:spPr>
        <p:txBody>
          <a:bodyPr wrap="none" rtlCol="0">
            <a:spAutoFit/>
          </a:bodyPr>
          <a:lstStyle/>
          <a:p>
            <a:r>
              <a:rPr lang="es-ES" dirty="0"/>
              <a:t>Picasso “babuino con cría”</a:t>
            </a:r>
          </a:p>
        </p:txBody>
      </p:sp>
    </p:spTree>
    <p:extLst>
      <p:ext uri="{BB962C8B-B14F-4D97-AF65-F5344CB8AC3E}">
        <p14:creationId xmlns:p14="http://schemas.microsoft.com/office/powerpoint/2010/main" val="1046267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514600" y="736600"/>
            <a:ext cx="7162800" cy="5372100"/>
          </a:xfrm>
          <a:prstGeom prst="rect">
            <a:avLst/>
          </a:prstGeom>
        </p:spPr>
      </p:pic>
    </p:spTree>
    <p:extLst>
      <p:ext uri="{BB962C8B-B14F-4D97-AF65-F5344CB8AC3E}">
        <p14:creationId xmlns:p14="http://schemas.microsoft.com/office/powerpoint/2010/main" val="3815040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41847" y="803888"/>
            <a:ext cx="7829348" cy="5632312"/>
          </a:xfrm>
          <a:prstGeom prst="rect">
            <a:avLst/>
          </a:prstGeom>
        </p:spPr>
        <p:txBody>
          <a:bodyPr wrap="square">
            <a:spAutoFit/>
          </a:bodyPr>
          <a:lstStyle/>
          <a:p>
            <a:r>
              <a:rPr lang="es-ES_tradnl" dirty="0"/>
              <a:t>Desde el momento que uno la notaba, continuaba ocupando la mente. Incluso continuaba no se qué, sin duda su propio quehacer... que sin ser simple, tampoco era realmente compleja, compleja de entrada o por intensión o según un plano complicado. Más bien se </a:t>
            </a:r>
            <a:r>
              <a:rPr lang="es-ES_tradnl" dirty="0" err="1"/>
              <a:t>desimplificaba</a:t>
            </a:r>
            <a:r>
              <a:rPr lang="es-ES_tradnl" dirty="0"/>
              <a:t> a medida que era trabajada... Tal cual era, parecía una mesa hecha de añadidos, como fueron hechos ciertos dibujos de esquizofrénicos llamados abarrotados, y si estaba terminada, era en la medida en que no había forma de añadirle nada más, mesa vuelta cada vez más amontonamiento y menos mesa… No era adecuada para ningún uso, para nada de lo que se espera de una mesa. Pesada, incómoda, apenas se podía transportar. No se sabía por donde agarrarla (ni mental ni manualmente). El tablero, la parte útil de la mesa, progresivamente reducido, desaparecía, terminaba siendo tan poco en relación con el voluminoso armazón, que no se podía pensar en ella como en una mesa, sino que como en un mueble a parte, un instrumento desconocido cuyo empleo se ignoraba. Mesa deshumanizada, desprovista de toda comodidad (…). Que no se prestaba a nada, que rechazaba y se oponía a todo servicio, a toda comunicación. En ella había algo atroz, petrificado. Podría haber evocado un motor detenido.</a:t>
            </a:r>
          </a:p>
          <a:p>
            <a:r>
              <a:rPr lang="es-ES_tradnl" dirty="0"/>
              <a:t>Citado en </a:t>
            </a:r>
            <a:r>
              <a:rPr lang="es-ES_tradnl" dirty="0" err="1"/>
              <a:t>Deleuze</a:t>
            </a:r>
            <a:r>
              <a:rPr lang="es-ES_tradnl" dirty="0"/>
              <a:t>, </a:t>
            </a:r>
            <a:r>
              <a:rPr lang="es-ES_tradnl" dirty="0" err="1"/>
              <a:t>Gilles</a:t>
            </a:r>
            <a:r>
              <a:rPr lang="es-ES_tradnl" dirty="0"/>
              <a:t> y Félix </a:t>
            </a:r>
            <a:r>
              <a:rPr lang="es-ES_tradnl" dirty="0" err="1"/>
              <a:t>Guattari</a:t>
            </a:r>
            <a:r>
              <a:rPr lang="es-ES_tradnl" dirty="0"/>
              <a:t> 1972 </a:t>
            </a:r>
            <a:r>
              <a:rPr lang="es-ES_tradnl" i="1" dirty="0" err="1"/>
              <a:t>L’Antioedipe</a:t>
            </a:r>
            <a:r>
              <a:rPr lang="es-ES_tradnl" i="1" dirty="0"/>
              <a:t>. </a:t>
            </a:r>
            <a:r>
              <a:rPr lang="es-ES_tradnl" i="1" dirty="0" err="1"/>
              <a:t>Capitalisme</a:t>
            </a:r>
            <a:r>
              <a:rPr lang="es-ES_tradnl" i="1" dirty="0"/>
              <a:t> et </a:t>
            </a:r>
            <a:r>
              <a:rPr lang="es-ES_tradnl" i="1" dirty="0" err="1"/>
              <a:t>schizophrénie</a:t>
            </a:r>
            <a:r>
              <a:rPr lang="es-ES_tradnl" i="1" dirty="0"/>
              <a:t> 1</a:t>
            </a:r>
            <a:r>
              <a:rPr lang="es-ES_tradnl" dirty="0"/>
              <a:t>, París: Ed. de </a:t>
            </a:r>
            <a:r>
              <a:rPr lang="es-ES_tradnl" dirty="0" err="1"/>
              <a:t>Minuit</a:t>
            </a:r>
            <a:r>
              <a:rPr lang="es-ES_tradnl" dirty="0"/>
              <a:t>, p. 12-13. [</a:t>
            </a:r>
            <a:r>
              <a:rPr lang="es-ES_tradnl" dirty="0" err="1"/>
              <a:t>versón</a:t>
            </a:r>
            <a:r>
              <a:rPr lang="es-ES_tradnl" dirty="0"/>
              <a:t> en castellano p. 16 traducción modificada]</a:t>
            </a:r>
          </a:p>
        </p:txBody>
      </p:sp>
    </p:spTree>
    <p:extLst>
      <p:ext uri="{BB962C8B-B14F-4D97-AF65-F5344CB8AC3E}">
        <p14:creationId xmlns:p14="http://schemas.microsoft.com/office/powerpoint/2010/main" val="3173413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41847" y="803888"/>
            <a:ext cx="7829348" cy="5632312"/>
          </a:xfrm>
          <a:prstGeom prst="rect">
            <a:avLst/>
          </a:prstGeom>
        </p:spPr>
        <p:txBody>
          <a:bodyPr wrap="square">
            <a:spAutoFit/>
          </a:bodyPr>
          <a:lstStyle/>
          <a:p>
            <a:r>
              <a:rPr lang="es-ES_tradnl" dirty="0"/>
              <a:t>Desde el momento que uno la notaba, continuaba ocupando la mente. Incluso continuaba no se qué, sin duda su propio quehacer... que sin ser simple, tampoco era realmente compleja, compleja de entrada o por intensión o según un plano complicado. </a:t>
            </a:r>
            <a:r>
              <a:rPr lang="es-ES_tradnl" dirty="0">
                <a:solidFill>
                  <a:srgbClr val="F79646"/>
                </a:solidFill>
              </a:rPr>
              <a:t>Más bien se </a:t>
            </a:r>
            <a:r>
              <a:rPr lang="es-ES_tradnl" dirty="0" err="1">
                <a:solidFill>
                  <a:srgbClr val="F79646"/>
                </a:solidFill>
              </a:rPr>
              <a:t>desimplificaba</a:t>
            </a:r>
            <a:r>
              <a:rPr lang="es-ES_tradnl" dirty="0">
                <a:solidFill>
                  <a:srgbClr val="F79646"/>
                </a:solidFill>
              </a:rPr>
              <a:t> a medida que era trabajada</a:t>
            </a:r>
            <a:r>
              <a:rPr lang="es-ES_tradnl" dirty="0"/>
              <a:t>... Tal cual era, parecía una mesa hecha de añadidos, como fueron hechos ciertos dibujos de esquizofrénicos llamados abarrotados, y si estaba terminada, era en la medida en que no había forma de añadirle nada más, </a:t>
            </a:r>
            <a:r>
              <a:rPr lang="es-ES_tradnl" dirty="0">
                <a:solidFill>
                  <a:srgbClr val="F79646"/>
                </a:solidFill>
              </a:rPr>
              <a:t>mesa vuelta cada vez más amontonamiento y menos mesa</a:t>
            </a:r>
            <a:r>
              <a:rPr lang="es-ES_tradnl" dirty="0"/>
              <a:t>… No era adecuada para ningún uso, para nada de lo que se espera de una mesa. Pesada, incómoda, apenas se podía transportar. </a:t>
            </a:r>
            <a:r>
              <a:rPr lang="es-ES_tradnl" dirty="0">
                <a:solidFill>
                  <a:srgbClr val="F79646"/>
                </a:solidFill>
              </a:rPr>
              <a:t>No se sabía por donde agarrarla (ni mental ni manualmente). </a:t>
            </a:r>
            <a:r>
              <a:rPr lang="es-ES_tradnl" dirty="0"/>
              <a:t>El tablero, la parte útil de la mesa, progresivamente reducido, desaparecía, terminaba siendo tan poco en relación con el voluminoso armazón, que no se podía pensar en ella como en una mesa, sino que como en un mueble a parte, un instrumento desconocido cuyo empleo se ignoraba. Mesa deshumanizada, desprovista de toda comodidad (…). Que no se prestaba a nada, que rechazaba y se oponía a todo servicio, a toda comunicación. </a:t>
            </a:r>
            <a:r>
              <a:rPr lang="es-ES_tradnl" dirty="0">
                <a:solidFill>
                  <a:srgbClr val="F79646"/>
                </a:solidFill>
              </a:rPr>
              <a:t>En ella había algo atroz, petrificado. Podría haber evocado un motor detenido.</a:t>
            </a:r>
          </a:p>
          <a:p>
            <a:r>
              <a:rPr lang="es-ES_tradnl" dirty="0"/>
              <a:t>Citado en </a:t>
            </a:r>
            <a:r>
              <a:rPr lang="es-ES_tradnl" dirty="0" err="1"/>
              <a:t>Deleuze</a:t>
            </a:r>
            <a:r>
              <a:rPr lang="es-ES_tradnl" dirty="0"/>
              <a:t>, </a:t>
            </a:r>
            <a:r>
              <a:rPr lang="es-ES_tradnl" dirty="0" err="1"/>
              <a:t>Gilles</a:t>
            </a:r>
            <a:r>
              <a:rPr lang="es-ES_tradnl" dirty="0"/>
              <a:t> y Félix </a:t>
            </a:r>
            <a:r>
              <a:rPr lang="es-ES_tradnl" dirty="0" err="1"/>
              <a:t>Guattari</a:t>
            </a:r>
            <a:r>
              <a:rPr lang="es-ES_tradnl" dirty="0"/>
              <a:t> 1972 </a:t>
            </a:r>
            <a:r>
              <a:rPr lang="es-ES_tradnl" i="1" dirty="0" err="1"/>
              <a:t>L’Antioedipe</a:t>
            </a:r>
            <a:r>
              <a:rPr lang="es-ES_tradnl" i="1" dirty="0"/>
              <a:t>. </a:t>
            </a:r>
            <a:r>
              <a:rPr lang="es-ES_tradnl" i="1" dirty="0" err="1"/>
              <a:t>Capitalisme</a:t>
            </a:r>
            <a:r>
              <a:rPr lang="es-ES_tradnl" i="1" dirty="0"/>
              <a:t> et </a:t>
            </a:r>
            <a:r>
              <a:rPr lang="es-ES_tradnl" i="1" dirty="0" err="1"/>
              <a:t>schizophrénie</a:t>
            </a:r>
            <a:r>
              <a:rPr lang="es-ES_tradnl" i="1" dirty="0"/>
              <a:t> 1</a:t>
            </a:r>
            <a:r>
              <a:rPr lang="es-ES_tradnl" dirty="0"/>
              <a:t>, París: Ed. de </a:t>
            </a:r>
            <a:r>
              <a:rPr lang="es-ES_tradnl" dirty="0" err="1"/>
              <a:t>Minuit</a:t>
            </a:r>
            <a:r>
              <a:rPr lang="es-ES_tradnl" dirty="0"/>
              <a:t>, p. 12-13. [</a:t>
            </a:r>
            <a:r>
              <a:rPr lang="es-ES_tradnl" dirty="0" err="1"/>
              <a:t>versón</a:t>
            </a:r>
            <a:r>
              <a:rPr lang="es-ES_tradnl" dirty="0"/>
              <a:t> en castellano p. 16 traducción modificada]</a:t>
            </a:r>
          </a:p>
        </p:txBody>
      </p:sp>
    </p:spTree>
    <p:extLst>
      <p:ext uri="{BB962C8B-B14F-4D97-AF65-F5344CB8AC3E}">
        <p14:creationId xmlns:p14="http://schemas.microsoft.com/office/powerpoint/2010/main" val="403734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60AF35A-C20A-267C-F44F-E1CA447FEDDF}"/>
              </a:ext>
            </a:extLst>
          </p:cNvPr>
          <p:cNvSpPr txBox="1"/>
          <p:nvPr/>
        </p:nvSpPr>
        <p:spPr>
          <a:xfrm>
            <a:off x="5313405" y="2681416"/>
            <a:ext cx="7092807" cy="584775"/>
          </a:xfrm>
          <a:prstGeom prst="rect">
            <a:avLst/>
          </a:prstGeom>
          <a:noFill/>
        </p:spPr>
        <p:txBody>
          <a:bodyPr wrap="square" rtlCol="0">
            <a:spAutoFit/>
          </a:bodyPr>
          <a:lstStyle/>
          <a:p>
            <a:r>
              <a:rPr lang="es-CL" sz="3200" dirty="0" err="1"/>
              <a:t>Simondon</a:t>
            </a:r>
            <a:endParaRPr lang="es-CL" sz="3200" dirty="0"/>
          </a:p>
        </p:txBody>
      </p:sp>
    </p:spTree>
    <p:extLst>
      <p:ext uri="{BB962C8B-B14F-4D97-AF65-F5344CB8AC3E}">
        <p14:creationId xmlns:p14="http://schemas.microsoft.com/office/powerpoint/2010/main" val="492192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10000" y="197347"/>
            <a:ext cx="4572000" cy="6463309"/>
          </a:xfrm>
          <a:prstGeom prst="rect">
            <a:avLst/>
          </a:prstGeom>
        </p:spPr>
        <p:txBody>
          <a:bodyPr>
            <a:spAutoFit/>
          </a:bodyPr>
          <a:lstStyle/>
          <a:p>
            <a:r>
              <a:rPr lang="es-ES_tradnl" dirty="0"/>
              <a:t>El universo mágico está estructurado según la organización más primitiva y arraigada: la de la </a:t>
            </a:r>
            <a:r>
              <a:rPr lang="es-ES_tradnl" dirty="0" err="1"/>
              <a:t>reticulación</a:t>
            </a:r>
            <a:r>
              <a:rPr lang="es-ES_tradnl" dirty="0"/>
              <a:t> del mundo en lugares privilegiados y en momentos privilegiados. Un lugar privilegiado, un lugar que tiene un poder, es aquel que drena a través suyo la fuerza y la eficacia del área que delimita; resume y contiene la fuerza de una masa compacta de realidad; la resume y la gobierna, tal como un lugar elevado gobierna y domina un paraje; el pico elevado es señor de la montaña, como el lugar más impenetrable del bosque es aquel en que reside toda su realidad. De esta forma el mundo mágico está hecho de una red de lugares y de cosas que tienen un poder y que están vinculadas a las otras cosas y a los otros lugares que también tienen un poder.</a:t>
            </a:r>
          </a:p>
          <a:p>
            <a:r>
              <a:rPr lang="es-ES" dirty="0" err="1"/>
              <a:t>Simondon</a:t>
            </a:r>
            <a:r>
              <a:rPr lang="es-ES" dirty="0"/>
              <a:t>, Gilbert 1969, </a:t>
            </a:r>
            <a:r>
              <a:rPr lang="es-ES" i="1" dirty="0"/>
              <a:t>Le </a:t>
            </a:r>
            <a:r>
              <a:rPr lang="es-ES" i="1" dirty="0" err="1"/>
              <a:t>mode</a:t>
            </a:r>
            <a:r>
              <a:rPr lang="es-ES" i="1" dirty="0"/>
              <a:t> </a:t>
            </a:r>
            <a:r>
              <a:rPr lang="es-ES" i="1" dirty="0" err="1"/>
              <a:t>d’existence</a:t>
            </a:r>
            <a:r>
              <a:rPr lang="es-ES" i="1" dirty="0"/>
              <a:t> des </a:t>
            </a:r>
            <a:r>
              <a:rPr lang="es-ES" i="1" dirty="0" err="1"/>
              <a:t>objets</a:t>
            </a:r>
            <a:r>
              <a:rPr lang="es-ES" i="1" dirty="0"/>
              <a:t> </a:t>
            </a:r>
            <a:r>
              <a:rPr lang="es-ES" i="1" dirty="0" err="1"/>
              <a:t>techniques</a:t>
            </a:r>
            <a:r>
              <a:rPr lang="es-ES" dirty="0"/>
              <a:t>, París: </a:t>
            </a:r>
            <a:r>
              <a:rPr lang="es-ES" dirty="0" err="1"/>
              <a:t>Aubier</a:t>
            </a:r>
            <a:r>
              <a:rPr lang="es-ES" dirty="0"/>
              <a:t>-Montaigne, p. 164-165. </a:t>
            </a:r>
            <a:r>
              <a:rPr lang="es-ES" dirty="0" err="1"/>
              <a:t>Simondon</a:t>
            </a:r>
            <a:r>
              <a:rPr lang="es-ES" dirty="0"/>
              <a:t>, Gilbert 2007, </a:t>
            </a:r>
            <a:r>
              <a:rPr lang="es-ES" i="1" dirty="0"/>
              <a:t>El modo de existencia de los objetos técnicos, </a:t>
            </a:r>
            <a:r>
              <a:rPr lang="es-ES" dirty="0"/>
              <a:t>Buenos Aires: Prometeo, p. 182 (traducción modificada).</a:t>
            </a:r>
            <a:endParaRPr lang="es-ES_tradnl" dirty="0"/>
          </a:p>
        </p:txBody>
      </p:sp>
    </p:spTree>
    <p:extLst>
      <p:ext uri="{BB962C8B-B14F-4D97-AF65-F5344CB8AC3E}">
        <p14:creationId xmlns:p14="http://schemas.microsoft.com/office/powerpoint/2010/main" val="2173337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65A8976-1801-C545-A37D-FA6E470C67C8}"/>
              </a:ext>
            </a:extLst>
          </p:cNvPr>
          <p:cNvSpPr/>
          <p:nvPr/>
        </p:nvSpPr>
        <p:spPr>
          <a:xfrm>
            <a:off x="3993408" y="1535175"/>
            <a:ext cx="3316421" cy="369332"/>
          </a:xfrm>
          <a:prstGeom prst="rect">
            <a:avLst/>
          </a:prstGeom>
        </p:spPr>
        <p:txBody>
          <a:bodyPr wrap="none">
            <a:spAutoFit/>
          </a:bodyPr>
          <a:lstStyle/>
          <a:p>
            <a:r>
              <a:rPr lang="es-ES" dirty="0" err="1">
                <a:latin typeface="Calibri" panose="020F0502020204030204" pitchFamily="34" charset="0"/>
                <a:ea typeface="Calibri" panose="020F0502020204030204" pitchFamily="34" charset="0"/>
                <a:cs typeface="Times New Roman" panose="02020603050405020304" pitchFamily="18" charset="0"/>
              </a:rPr>
              <a:t>Latour</a:t>
            </a:r>
            <a:r>
              <a:rPr lang="es-ES" dirty="0">
                <a:latin typeface="Calibri" panose="020F0502020204030204" pitchFamily="34" charset="0"/>
                <a:ea typeface="Calibri" panose="020F0502020204030204" pitchFamily="34" charset="0"/>
                <a:cs typeface="Times New Roman" panose="02020603050405020304" pitchFamily="18" charset="0"/>
              </a:rPr>
              <a:t> y los </a:t>
            </a:r>
            <a:r>
              <a:rPr lang="es-ES" dirty="0" err="1">
                <a:latin typeface="Calibri" panose="020F0502020204030204" pitchFamily="34" charset="0"/>
                <a:ea typeface="Calibri" panose="020F0502020204030204" pitchFamily="34" charset="0"/>
                <a:cs typeface="Times New Roman" panose="02020603050405020304" pitchFamily="18" charset="0"/>
              </a:rPr>
              <a:t>factiches</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i="1" dirty="0" err="1">
                <a:latin typeface="Calibri" panose="020F0502020204030204" pitchFamily="34" charset="0"/>
                <a:ea typeface="Calibri" panose="020F0502020204030204" pitchFamily="34" charset="0"/>
                <a:cs typeface="Times New Roman" panose="02020603050405020304" pitchFamily="18" charset="0"/>
              </a:rPr>
              <a:t>faitiches</a:t>
            </a:r>
            <a:r>
              <a:rPr lang="es-ES" dirty="0">
                <a:latin typeface="Calibri" panose="020F0502020204030204" pitchFamily="34" charset="0"/>
                <a:ea typeface="Calibri" panose="020F0502020204030204" pitchFamily="34" charset="0"/>
                <a:cs typeface="Times New Roman" panose="02020603050405020304" pitchFamily="18" charset="0"/>
              </a:rPr>
              <a:t>”)</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8B02180C-9DA4-C846-B849-1C33A170DF11}"/>
              </a:ext>
            </a:extLst>
          </p:cNvPr>
          <p:cNvSpPr/>
          <p:nvPr/>
        </p:nvSpPr>
        <p:spPr>
          <a:xfrm>
            <a:off x="1882924" y="2137819"/>
            <a:ext cx="8127051" cy="3139321"/>
          </a:xfrm>
          <a:prstGeom prst="rect">
            <a:avLst/>
          </a:prstGeom>
        </p:spPr>
        <p:txBody>
          <a:bodyPr wrap="square">
            <a:spAutoFit/>
          </a:bodyPr>
          <a:lstStyle/>
          <a:p>
            <a:r>
              <a:rPr lang="es-ES" dirty="0" err="1">
                <a:latin typeface="Calibri" panose="020F0502020204030204" pitchFamily="34" charset="0"/>
                <a:ea typeface="Calibri" panose="020F0502020204030204" pitchFamily="34" charset="0"/>
                <a:cs typeface="Times New Roman" panose="02020603050405020304" pitchFamily="18" charset="0"/>
              </a:rPr>
              <a:t>Dif</a:t>
            </a:r>
            <a:r>
              <a:rPr lang="es-ES" dirty="0">
                <a:latin typeface="Calibri" panose="020F0502020204030204" pitchFamily="34" charset="0"/>
                <a:ea typeface="Calibri" panose="020F0502020204030204" pitchFamily="34" charset="0"/>
                <a:cs typeface="Times New Roman" panose="02020603050405020304" pitchFamily="18" charset="0"/>
              </a:rPr>
              <a:t>. Hecho / hecho = moderna</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Hecho = natural, </a:t>
            </a:r>
            <a:r>
              <a:rPr lang="es-ES" dirty="0" err="1">
                <a:latin typeface="Calibri" panose="020F0502020204030204" pitchFamily="34" charset="0"/>
                <a:ea typeface="Calibri" panose="020F0502020204030204" pitchFamily="34" charset="0"/>
                <a:cs typeface="Times New Roman" panose="02020603050405020304" pitchFamily="18" charset="0"/>
              </a:rPr>
              <a:t>prepolítico</a:t>
            </a:r>
            <a:r>
              <a:rPr lang="es-ES" dirty="0">
                <a:latin typeface="Calibri" panose="020F0502020204030204" pitchFamily="34" charset="0"/>
                <a:ea typeface="Calibri" panose="020F0502020204030204" pitchFamily="34" charset="0"/>
                <a:cs typeface="Times New Roman" panose="02020603050405020304" pitchFamily="18" charset="0"/>
              </a:rPr>
              <a:t>, objetivo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Hecho = social, político, subjetivo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Caso Louis Pasteur y sus microbios</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Caso Samuel Cohen y neutrones</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Teoría Actor Red</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Concepto de acontecimiento </a:t>
            </a:r>
            <a:r>
              <a:rPr lang="es-ES" dirty="0">
                <a:latin typeface="Calibri" panose="020F0502020204030204" pitchFamily="34" charset="0"/>
                <a:ea typeface="Calibri" panose="020F0502020204030204" pitchFamily="34" charset="0"/>
                <a:cs typeface="Times New Roman" panose="02020603050405020304" pitchFamily="18" charset="0"/>
                <a:sym typeface="Wingdings" pitchFamily="2" charset="2"/>
              </a:rPr>
              <a:t> problema agencia</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4554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66507" y="728300"/>
            <a:ext cx="8149918" cy="4524316"/>
          </a:xfrm>
          <a:prstGeom prst="rect">
            <a:avLst/>
          </a:prstGeom>
        </p:spPr>
        <p:txBody>
          <a:bodyPr wrap="square">
            <a:spAutoFit/>
          </a:bodyPr>
          <a:lstStyle/>
          <a:p>
            <a:r>
              <a:rPr lang="es-ES_tradnl" dirty="0"/>
              <a:t>los puntos-clave se objetivan, conservan sólo los caracteres funcionales de mediación, se convierten en instrumentales, móviles, capaces de eficiencia en cualquier lugar y en cualquier momento: en cuanto que figura, </a:t>
            </a:r>
            <a:r>
              <a:rPr lang="es-ES_tradnl" i="1" dirty="0"/>
              <a:t>los puntos-clave, desprendidos del fondo donde eran la clave, se convierten en objetos técnicos, transportables y abstractos respecto del medio. Al mismo tiempo, los puntos-clave pierden su </a:t>
            </a:r>
            <a:r>
              <a:rPr lang="es-ES_tradnl" i="1" dirty="0" err="1"/>
              <a:t>reticulación</a:t>
            </a:r>
            <a:r>
              <a:rPr lang="es-ES_tradnl" i="1" dirty="0"/>
              <a:t> mutua y su poder de influencia a distancia sobre la realidad que los rodeaba; como objetos técnicos, no tienen más que una acción por contacto, punto por punto, instante por instante. </a:t>
            </a:r>
            <a:r>
              <a:rPr lang="es-ES_tradnl" dirty="0"/>
              <a:t>Esta ruptura de la red de los puntos-clave libera los caracteres de fondo que, a su tumo, se desprenden de su propio fondo, estrechamente cualitativo y concreto, para planear sobre todo el universo, en todo el espacio y en toda la duración, bajo la forma de poderes y de fuerzas desprendidas, por encima del mundo. Mientras que los puntos-clave se objetivan bajo la forma de herramientas y de instrumentos concretizados, los poderes de fondo se subjetivan personificándose bajó la forma de lo divino y de lo sagrado (dioses, héroes, sacerdotes).</a:t>
            </a:r>
          </a:p>
          <a:p>
            <a:r>
              <a:rPr lang="es-ES_tradnl" dirty="0" err="1"/>
              <a:t>Op</a:t>
            </a:r>
            <a:r>
              <a:rPr lang="es-ES_tradnl" dirty="0"/>
              <a:t>. cit. p. 185. Mis cursivas.</a:t>
            </a:r>
          </a:p>
        </p:txBody>
      </p:sp>
    </p:spTree>
    <p:extLst>
      <p:ext uri="{BB962C8B-B14F-4D97-AF65-F5344CB8AC3E}">
        <p14:creationId xmlns:p14="http://schemas.microsoft.com/office/powerpoint/2010/main" val="1250681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10000" y="1720840"/>
            <a:ext cx="4572000" cy="3416320"/>
          </a:xfrm>
          <a:prstGeom prst="rect">
            <a:avLst/>
          </a:prstGeom>
        </p:spPr>
        <p:txBody>
          <a:bodyPr>
            <a:spAutoFit/>
          </a:bodyPr>
          <a:lstStyle/>
          <a:p>
            <a:r>
              <a:rPr lang="es-ES_tradnl" dirty="0"/>
              <a:t>La impresión estética implica sentimiento de la perfección completa de un acto, perfección que le da objetivamente un resplandor y una autoridad por la cual se convierte en un punto destacable de la realidad vivida, un nudo de la realidad experimentada. Este acto se convierte en un punto destacable de la red de la vida humana inserta en el mundo; de este punto destacable a los demás se crea un parentesco superior que reconstituye un análogo de la red mágica del universo.</a:t>
            </a:r>
          </a:p>
          <a:p>
            <a:r>
              <a:rPr lang="en-US" dirty="0"/>
              <a:t>Op. cit. p. 198-199.</a:t>
            </a:r>
            <a:endParaRPr lang="es-ES_tradnl" dirty="0"/>
          </a:p>
        </p:txBody>
      </p:sp>
    </p:spTree>
    <p:extLst>
      <p:ext uri="{BB962C8B-B14F-4D97-AF65-F5344CB8AC3E}">
        <p14:creationId xmlns:p14="http://schemas.microsoft.com/office/powerpoint/2010/main" val="537520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805771" y="516889"/>
            <a:ext cx="5601790" cy="1200329"/>
          </a:xfrm>
          <a:prstGeom prst="rect">
            <a:avLst/>
          </a:prstGeom>
          <a:noFill/>
        </p:spPr>
        <p:txBody>
          <a:bodyPr wrap="none" rtlCol="0">
            <a:spAutoFit/>
          </a:bodyPr>
          <a:lstStyle/>
          <a:p>
            <a:r>
              <a:rPr lang="es-ES" dirty="0"/>
              <a:t>Vivir sin amarras… ética v/s moral</a:t>
            </a:r>
          </a:p>
          <a:p>
            <a:endParaRPr lang="es-ES" dirty="0"/>
          </a:p>
          <a:p>
            <a:r>
              <a:rPr lang="es-ES" dirty="0"/>
              <a:t>Contra autonomía individuo tipo Robinson Crusoe  (Marx)</a:t>
            </a:r>
          </a:p>
          <a:p>
            <a:endParaRPr lang="es-ES" dirty="0"/>
          </a:p>
        </p:txBody>
      </p:sp>
      <p:sp>
        <p:nvSpPr>
          <p:cNvPr id="6" name="CuadroTexto 5"/>
          <p:cNvSpPr txBox="1"/>
          <p:nvPr/>
        </p:nvSpPr>
        <p:spPr>
          <a:xfrm>
            <a:off x="1805772" y="2017229"/>
            <a:ext cx="7765835" cy="1138773"/>
          </a:xfrm>
          <a:prstGeom prst="rect">
            <a:avLst/>
          </a:prstGeom>
          <a:noFill/>
        </p:spPr>
        <p:txBody>
          <a:bodyPr wrap="square" rtlCol="0">
            <a:spAutoFit/>
          </a:bodyPr>
          <a:lstStyle/>
          <a:p>
            <a:r>
              <a:rPr lang="es-ES" dirty="0"/>
              <a:t>No se trata de piedra-fetiche sino que de </a:t>
            </a:r>
            <a:r>
              <a:rPr lang="es-ES" i="1" dirty="0" err="1"/>
              <a:t>factiche</a:t>
            </a:r>
            <a:r>
              <a:rPr lang="es-ES" dirty="0"/>
              <a:t>, de esos seres desfasados que permiten vivir, es decir pasar continuamente de la construcción a la autonomía sin nunca creer en una  o en la otra. </a:t>
            </a:r>
          </a:p>
          <a:p>
            <a:pPr algn="r"/>
            <a:r>
              <a:rPr lang="es-ES" sz="1400" dirty="0" err="1"/>
              <a:t>Latour</a:t>
            </a:r>
            <a:r>
              <a:rPr lang="es-ES" sz="1400" dirty="0"/>
              <a:t>, B. 2009 </a:t>
            </a:r>
            <a:r>
              <a:rPr lang="es-ES" sz="1400" i="1" dirty="0"/>
              <a:t>Sur le </a:t>
            </a:r>
            <a:r>
              <a:rPr lang="es-ES" sz="1400" i="1" dirty="0" err="1"/>
              <a:t>culte</a:t>
            </a:r>
            <a:r>
              <a:rPr lang="es-ES" sz="1400" i="1" dirty="0"/>
              <a:t> </a:t>
            </a:r>
            <a:r>
              <a:rPr lang="es-ES" sz="1400" i="1" dirty="0" err="1"/>
              <a:t>moderne</a:t>
            </a:r>
            <a:r>
              <a:rPr lang="es-ES" sz="1400" i="1" dirty="0"/>
              <a:t> des </a:t>
            </a:r>
            <a:r>
              <a:rPr lang="es-ES" sz="1400" i="1" dirty="0" err="1"/>
              <a:t>dieux</a:t>
            </a:r>
            <a:r>
              <a:rPr lang="es-ES" sz="1400" i="1" dirty="0"/>
              <a:t> </a:t>
            </a:r>
            <a:r>
              <a:rPr lang="es-ES" sz="1400" i="1" dirty="0" err="1"/>
              <a:t>faitiches</a:t>
            </a:r>
            <a:r>
              <a:rPr lang="es-ES" sz="1400" i="1" dirty="0"/>
              <a:t>, </a:t>
            </a:r>
            <a:r>
              <a:rPr lang="es-ES" sz="1400" dirty="0"/>
              <a:t> París: La </a:t>
            </a:r>
            <a:r>
              <a:rPr lang="es-ES" sz="1400" dirty="0" err="1"/>
              <a:t>découverte</a:t>
            </a:r>
            <a:r>
              <a:rPr lang="es-ES" sz="1400" dirty="0"/>
              <a:t>, p. 65.</a:t>
            </a:r>
          </a:p>
        </p:txBody>
      </p:sp>
      <p:pic>
        <p:nvPicPr>
          <p:cNvPr id="7" name="Imagen 6">
            <a:extLst>
              <a:ext uri="{FF2B5EF4-FFF2-40B4-BE49-F238E27FC236}">
                <a16:creationId xmlns:a16="http://schemas.microsoft.com/office/drawing/2014/main" id="{8E4A9B44-FAED-1842-9490-75720B410041}"/>
              </a:ext>
            </a:extLst>
          </p:cNvPr>
          <p:cNvPicPr>
            <a:picLocks noChangeAspect="1"/>
          </p:cNvPicPr>
          <p:nvPr/>
        </p:nvPicPr>
        <p:blipFill>
          <a:blip r:embed="rId2"/>
          <a:stretch>
            <a:fillRect/>
          </a:stretch>
        </p:blipFill>
        <p:spPr>
          <a:xfrm>
            <a:off x="5224329" y="3555614"/>
            <a:ext cx="4738665" cy="2665499"/>
          </a:xfrm>
          <a:prstGeom prst="rect">
            <a:avLst/>
          </a:prstGeom>
        </p:spPr>
      </p:pic>
      <p:sp>
        <p:nvSpPr>
          <p:cNvPr id="3" name="Rectángulo 2">
            <a:extLst>
              <a:ext uri="{FF2B5EF4-FFF2-40B4-BE49-F238E27FC236}">
                <a16:creationId xmlns:a16="http://schemas.microsoft.com/office/drawing/2014/main" id="{B7E61807-72AA-8448-A8AD-E6A9BA59FA16}"/>
              </a:ext>
            </a:extLst>
          </p:cNvPr>
          <p:cNvSpPr/>
          <p:nvPr/>
        </p:nvSpPr>
        <p:spPr>
          <a:xfrm>
            <a:off x="1651480" y="5971781"/>
            <a:ext cx="2886239" cy="307777"/>
          </a:xfrm>
          <a:prstGeom prst="rect">
            <a:avLst/>
          </a:prstGeom>
        </p:spPr>
        <p:txBody>
          <a:bodyPr wrap="none">
            <a:spAutoFit/>
          </a:bodyPr>
          <a:lstStyle/>
          <a:p>
            <a:r>
              <a:rPr lang="es-ES_tradnl" sz="1400" dirty="0"/>
              <a:t>Caso </a:t>
            </a:r>
            <a:r>
              <a:rPr lang="es-ES_tradnl" sz="1400" dirty="0" err="1"/>
              <a:t>Jannagath</a:t>
            </a:r>
            <a:r>
              <a:rPr lang="es-ES_tradnl" sz="1400" dirty="0"/>
              <a:t> o </a:t>
            </a:r>
            <a:r>
              <a:rPr lang="es-ES_tradnl" sz="1400" i="1" dirty="0" err="1"/>
              <a:t>Silence</a:t>
            </a:r>
            <a:r>
              <a:rPr lang="es-ES_tradnl" sz="1400" i="1" dirty="0"/>
              <a:t> </a:t>
            </a:r>
            <a:r>
              <a:rPr lang="es-ES_tradnl" sz="1400" dirty="0"/>
              <a:t>de Scorsese</a:t>
            </a:r>
          </a:p>
        </p:txBody>
      </p:sp>
    </p:spTree>
    <p:extLst>
      <p:ext uri="{BB962C8B-B14F-4D97-AF65-F5344CB8AC3E}">
        <p14:creationId xmlns:p14="http://schemas.microsoft.com/office/powerpoint/2010/main" val="37850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20-08-20 a la(s) 09.24.28.png">
            <a:extLst>
              <a:ext uri="{FF2B5EF4-FFF2-40B4-BE49-F238E27FC236}">
                <a16:creationId xmlns:a16="http://schemas.microsoft.com/office/drawing/2014/main" id="{48EA5F59-773F-EB48-AFB8-61A8C7EB3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772" y="3392294"/>
            <a:ext cx="8071251" cy="2354115"/>
          </a:xfrm>
          <a:prstGeom prst="rect">
            <a:avLst/>
          </a:prstGeom>
        </p:spPr>
      </p:pic>
      <p:sp>
        <p:nvSpPr>
          <p:cNvPr id="3" name="Rectángulo 2">
            <a:extLst>
              <a:ext uri="{FF2B5EF4-FFF2-40B4-BE49-F238E27FC236}">
                <a16:creationId xmlns:a16="http://schemas.microsoft.com/office/drawing/2014/main" id="{C7F5261E-2D5A-AF43-BD4B-13E045563263}"/>
              </a:ext>
            </a:extLst>
          </p:cNvPr>
          <p:cNvSpPr/>
          <p:nvPr/>
        </p:nvSpPr>
        <p:spPr>
          <a:xfrm>
            <a:off x="2003827" y="742260"/>
            <a:ext cx="3330335" cy="369332"/>
          </a:xfrm>
          <a:prstGeom prst="rect">
            <a:avLst/>
          </a:prstGeom>
        </p:spPr>
        <p:txBody>
          <a:bodyPr wrap="none">
            <a:spAutoFit/>
          </a:bodyPr>
          <a:lstStyle/>
          <a:p>
            <a:r>
              <a:rPr lang="es-ES" dirty="0"/>
              <a:t>Vivir sin amarras… ética v/s moral</a:t>
            </a:r>
          </a:p>
        </p:txBody>
      </p:sp>
    </p:spTree>
    <p:extLst>
      <p:ext uri="{BB962C8B-B14F-4D97-AF65-F5344CB8AC3E}">
        <p14:creationId xmlns:p14="http://schemas.microsoft.com/office/powerpoint/2010/main" val="110996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madinn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2189" y="914975"/>
            <a:ext cx="1055493" cy="1491094"/>
          </a:xfrm>
          <a:prstGeom prst="rect">
            <a:avLst/>
          </a:prstGeom>
        </p:spPr>
      </p:pic>
      <p:pic>
        <p:nvPicPr>
          <p:cNvPr id="6" name="Imagen 5" descr="boli.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0894" y="3374904"/>
            <a:ext cx="1342726" cy="1228452"/>
          </a:xfrm>
          <a:prstGeom prst="rect">
            <a:avLst/>
          </a:prstGeom>
        </p:spPr>
      </p:pic>
      <p:pic>
        <p:nvPicPr>
          <p:cNvPr id="7" name="Imagen 6" descr="volcan.jpeg"/>
          <p:cNvPicPr>
            <a:picLocks noChangeAspect="1"/>
          </p:cNvPicPr>
          <p:nvPr/>
        </p:nvPicPr>
        <p:blipFill rotWithShape="1">
          <a:blip r:embed="rId4">
            <a:extLst>
              <a:ext uri="{28A0092B-C50C-407E-A947-70E740481C1C}">
                <a14:useLocalDpi xmlns:a14="http://schemas.microsoft.com/office/drawing/2010/main" val="0"/>
              </a:ext>
            </a:extLst>
          </a:blip>
          <a:srcRect l="37475" r="12804"/>
          <a:stretch/>
        </p:blipFill>
        <p:spPr>
          <a:xfrm>
            <a:off x="9049487" y="3166280"/>
            <a:ext cx="1488542" cy="1676518"/>
          </a:xfrm>
          <a:prstGeom prst="rect">
            <a:avLst/>
          </a:prstGeom>
        </p:spPr>
      </p:pic>
      <p:pic>
        <p:nvPicPr>
          <p:cNvPr id="8" name="Imagen 7" descr="camiseta-u-de-chile-autografiada-por-historicos_049fe4f_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3970" y="5336595"/>
            <a:ext cx="1029301" cy="771976"/>
          </a:xfrm>
          <a:prstGeom prst="rect">
            <a:avLst/>
          </a:prstGeom>
        </p:spPr>
      </p:pic>
      <p:pic>
        <p:nvPicPr>
          <p:cNvPr id="9" name="Imagen 8" descr="billet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3374" y="5085832"/>
            <a:ext cx="1044447" cy="501526"/>
          </a:xfrm>
          <a:prstGeom prst="rect">
            <a:avLst/>
          </a:prstGeom>
        </p:spPr>
      </p:pic>
      <p:pic>
        <p:nvPicPr>
          <p:cNvPr id="10" name="Imagen 9" descr="1000-anvers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9193" y="3839129"/>
            <a:ext cx="1086404" cy="509096"/>
          </a:xfrm>
          <a:prstGeom prst="rect">
            <a:avLst/>
          </a:prstGeom>
        </p:spPr>
      </p:pic>
      <p:pic>
        <p:nvPicPr>
          <p:cNvPr id="11" name="Imagen 10" descr="yo.jpg"/>
          <p:cNvPicPr>
            <a:picLocks noChangeAspect="1"/>
          </p:cNvPicPr>
          <p:nvPr/>
        </p:nvPicPr>
        <p:blipFill rotWithShape="1">
          <a:blip r:embed="rId8">
            <a:extLst>
              <a:ext uri="{28A0092B-C50C-407E-A947-70E740481C1C}">
                <a14:useLocalDpi xmlns:a14="http://schemas.microsoft.com/office/drawing/2010/main" val="0"/>
              </a:ext>
            </a:extLst>
          </a:blip>
          <a:srcRect l="34937" t="23075" r="44422" b="4060"/>
          <a:stretch/>
        </p:blipFill>
        <p:spPr>
          <a:xfrm>
            <a:off x="5457821" y="2625336"/>
            <a:ext cx="560333" cy="1978020"/>
          </a:xfrm>
          <a:prstGeom prst="rect">
            <a:avLst/>
          </a:prstGeom>
        </p:spPr>
      </p:pic>
      <p:pic>
        <p:nvPicPr>
          <p:cNvPr id="12" name="Imagen 11" descr="1542630420204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43694" y="1774798"/>
            <a:ext cx="1176660" cy="1069691"/>
          </a:xfrm>
          <a:prstGeom prst="rect">
            <a:avLst/>
          </a:prstGeom>
        </p:spPr>
      </p:pic>
      <p:sp>
        <p:nvSpPr>
          <p:cNvPr id="2" name="CuadroTexto 1"/>
          <p:cNvSpPr txBox="1"/>
          <p:nvPr/>
        </p:nvSpPr>
        <p:spPr>
          <a:xfrm>
            <a:off x="3917990" y="437246"/>
            <a:ext cx="4664198" cy="923330"/>
          </a:xfrm>
          <a:prstGeom prst="rect">
            <a:avLst/>
          </a:prstGeom>
          <a:noFill/>
        </p:spPr>
        <p:txBody>
          <a:bodyPr wrap="square" rtlCol="0">
            <a:spAutoFit/>
          </a:bodyPr>
          <a:lstStyle/>
          <a:p>
            <a:pPr algn="ctr"/>
            <a:r>
              <a:rPr lang="es-ES" dirty="0"/>
              <a:t>Modelo Actor-Red</a:t>
            </a:r>
          </a:p>
          <a:p>
            <a:pPr algn="ctr"/>
            <a:r>
              <a:rPr lang="es-ES" dirty="0"/>
              <a:t>Aplanamiento ontológico </a:t>
            </a:r>
          </a:p>
          <a:p>
            <a:pPr algn="ctr"/>
            <a:r>
              <a:rPr lang="es-ES" dirty="0"/>
              <a:t>(trivialización del acontecimiento)</a:t>
            </a:r>
          </a:p>
        </p:txBody>
      </p:sp>
      <p:pic>
        <p:nvPicPr>
          <p:cNvPr id="13" name="Imagen 12" descr="television.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77049" y="1774098"/>
            <a:ext cx="1185208" cy="1070391"/>
          </a:xfrm>
          <a:prstGeom prst="rect">
            <a:avLst/>
          </a:prstGeom>
        </p:spPr>
      </p:pic>
      <p:cxnSp>
        <p:nvCxnSpPr>
          <p:cNvPr id="15" name="Conector recto 14"/>
          <p:cNvCxnSpPr/>
          <p:nvPr/>
        </p:nvCxnSpPr>
        <p:spPr>
          <a:xfrm>
            <a:off x="4167798" y="2844488"/>
            <a:ext cx="1290023" cy="507734"/>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ector recto 16"/>
          <p:cNvCxnSpPr>
            <a:stCxn id="12" idx="1"/>
          </p:cNvCxnSpPr>
          <p:nvPr/>
        </p:nvCxnSpPr>
        <p:spPr>
          <a:xfrm flipH="1" flipV="1">
            <a:off x="1877894" y="1774797"/>
            <a:ext cx="1265800" cy="5348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Conector recto 18"/>
          <p:cNvCxnSpPr>
            <a:stCxn id="10" idx="3"/>
            <a:endCxn id="11" idx="1"/>
          </p:cNvCxnSpPr>
          <p:nvPr/>
        </p:nvCxnSpPr>
        <p:spPr>
          <a:xfrm flipV="1">
            <a:off x="4935598" y="3614347"/>
            <a:ext cx="522223" cy="4793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Conector recto 20"/>
          <p:cNvCxnSpPr>
            <a:stCxn id="11" idx="2"/>
          </p:cNvCxnSpPr>
          <p:nvPr/>
        </p:nvCxnSpPr>
        <p:spPr>
          <a:xfrm>
            <a:off x="5737987" y="4603356"/>
            <a:ext cx="739062" cy="98400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Conector recto 22"/>
          <p:cNvCxnSpPr/>
          <p:nvPr/>
        </p:nvCxnSpPr>
        <p:spPr>
          <a:xfrm flipH="1">
            <a:off x="5457821" y="6108571"/>
            <a:ext cx="726149" cy="491766"/>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Conector recto 24"/>
          <p:cNvCxnSpPr/>
          <p:nvPr/>
        </p:nvCxnSpPr>
        <p:spPr>
          <a:xfrm flipH="1" flipV="1">
            <a:off x="4688231" y="5587359"/>
            <a:ext cx="20817" cy="101297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Conector recto 26"/>
          <p:cNvCxnSpPr>
            <a:stCxn id="11" idx="3"/>
            <a:endCxn id="6" idx="1"/>
          </p:cNvCxnSpPr>
          <p:nvPr/>
        </p:nvCxnSpPr>
        <p:spPr>
          <a:xfrm>
            <a:off x="6018154" y="3614346"/>
            <a:ext cx="972741" cy="374784"/>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Conector recto 28"/>
          <p:cNvCxnSpPr>
            <a:stCxn id="6" idx="3"/>
            <a:endCxn id="7" idx="1"/>
          </p:cNvCxnSpPr>
          <p:nvPr/>
        </p:nvCxnSpPr>
        <p:spPr>
          <a:xfrm>
            <a:off x="8333621" y="3989131"/>
            <a:ext cx="715867" cy="15409"/>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Conector recto 30"/>
          <p:cNvCxnSpPr/>
          <p:nvPr/>
        </p:nvCxnSpPr>
        <p:spPr>
          <a:xfrm flipV="1">
            <a:off x="6018153" y="2406070"/>
            <a:ext cx="458896" cy="438419"/>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Conector recto 32"/>
          <p:cNvCxnSpPr>
            <a:stCxn id="13" idx="3"/>
          </p:cNvCxnSpPr>
          <p:nvPr/>
        </p:nvCxnSpPr>
        <p:spPr>
          <a:xfrm flipV="1">
            <a:off x="7662257" y="1774097"/>
            <a:ext cx="1387230" cy="535196"/>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Conector recto 34"/>
          <p:cNvCxnSpPr/>
          <p:nvPr/>
        </p:nvCxnSpPr>
        <p:spPr>
          <a:xfrm>
            <a:off x="4320354" y="4093677"/>
            <a:ext cx="914400"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Conector recto 37"/>
          <p:cNvCxnSpPr>
            <a:stCxn id="10" idx="1"/>
          </p:cNvCxnSpPr>
          <p:nvPr/>
        </p:nvCxnSpPr>
        <p:spPr>
          <a:xfrm flipH="1">
            <a:off x="2668953" y="4093678"/>
            <a:ext cx="1180241" cy="99215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4806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45544" y="929899"/>
            <a:ext cx="7685217" cy="830997"/>
          </a:xfrm>
          <a:prstGeom prst="rect">
            <a:avLst/>
          </a:prstGeom>
          <a:noFill/>
        </p:spPr>
        <p:txBody>
          <a:bodyPr wrap="none" rtlCol="0">
            <a:spAutoFit/>
          </a:bodyPr>
          <a:lstStyle/>
          <a:p>
            <a:r>
              <a:rPr lang="es-ES" sz="4800" dirty="0"/>
              <a:t>J. </a:t>
            </a:r>
            <a:r>
              <a:rPr lang="es-ES" sz="4800" dirty="0" err="1"/>
              <a:t>Bazin</a:t>
            </a:r>
            <a:r>
              <a:rPr lang="es-ES" sz="4800" dirty="0"/>
              <a:t> y el Fetiche afirmativo</a:t>
            </a:r>
          </a:p>
        </p:txBody>
      </p:sp>
      <p:pic>
        <p:nvPicPr>
          <p:cNvPr id="4" name="Imagen 3" descr="nkisi-nkondi-con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402" y="2457682"/>
            <a:ext cx="2914421" cy="4080190"/>
          </a:xfrm>
          <a:prstGeom prst="rect">
            <a:avLst/>
          </a:prstGeom>
        </p:spPr>
      </p:pic>
      <p:pic>
        <p:nvPicPr>
          <p:cNvPr id="5" name="Imagen 4"/>
          <p:cNvPicPr>
            <a:picLocks noChangeAspect="1"/>
          </p:cNvPicPr>
          <p:nvPr/>
        </p:nvPicPr>
        <p:blipFill>
          <a:blip r:embed="rId3"/>
          <a:stretch>
            <a:fillRect/>
          </a:stretch>
        </p:blipFill>
        <p:spPr>
          <a:xfrm>
            <a:off x="6799009" y="2339617"/>
            <a:ext cx="2724279" cy="4056807"/>
          </a:xfrm>
          <a:prstGeom prst="rect">
            <a:avLst/>
          </a:prstGeom>
        </p:spPr>
      </p:pic>
    </p:spTree>
    <p:extLst>
      <p:ext uri="{BB962C8B-B14F-4D97-AF65-F5344CB8AC3E}">
        <p14:creationId xmlns:p14="http://schemas.microsoft.com/office/powerpoint/2010/main" val="215686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24000" y="133693"/>
            <a:ext cx="9144000" cy="1384995"/>
          </a:xfrm>
          <a:prstGeom prst="rect">
            <a:avLst/>
          </a:prstGeom>
          <a:noFill/>
        </p:spPr>
        <p:txBody>
          <a:bodyPr wrap="square" rtlCol="0">
            <a:spAutoFit/>
          </a:bodyPr>
          <a:lstStyle/>
          <a:p>
            <a:r>
              <a:rPr lang="es-ES" sz="2100" dirty="0" err="1"/>
              <a:t>Monalisa</a:t>
            </a:r>
            <a:r>
              <a:rPr lang="es-ES" sz="2100" dirty="0"/>
              <a:t> = Fetiche </a:t>
            </a:r>
            <a:r>
              <a:rPr lang="es-ES" sz="2100" dirty="0">
                <a:sym typeface="Wingdings"/>
              </a:rPr>
              <a:t> </a:t>
            </a:r>
            <a:r>
              <a:rPr lang="es-ES" sz="2100" dirty="0"/>
              <a:t>Pb. de la autenticidad, del objeto  singular</a:t>
            </a:r>
          </a:p>
          <a:p>
            <a:endParaRPr lang="es-ES" sz="2100" dirty="0"/>
          </a:p>
          <a:p>
            <a:r>
              <a:rPr lang="es-ES" sz="2100" dirty="0"/>
              <a:t> cosa = suma de todo lo que le ha ocurrido / objeto = cosa menos acontecimiento</a:t>
            </a:r>
          </a:p>
          <a:p>
            <a:r>
              <a:rPr lang="es-ES" sz="2100" dirty="0"/>
              <a:t>Fetiche = cubismo = no representa / expresa, contiene = capital singularidad </a:t>
            </a:r>
          </a:p>
        </p:txBody>
      </p:sp>
      <p:pic>
        <p:nvPicPr>
          <p:cNvPr id="4" name="Imagen 3" descr="nkisi-nkondi-con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402" y="2457682"/>
            <a:ext cx="2914421" cy="4080190"/>
          </a:xfrm>
          <a:prstGeom prst="rect">
            <a:avLst/>
          </a:prstGeom>
        </p:spPr>
      </p:pic>
      <p:pic>
        <p:nvPicPr>
          <p:cNvPr id="5" name="Imagen 4"/>
          <p:cNvPicPr>
            <a:picLocks noChangeAspect="1"/>
          </p:cNvPicPr>
          <p:nvPr/>
        </p:nvPicPr>
        <p:blipFill>
          <a:blip r:embed="rId3"/>
          <a:stretch>
            <a:fillRect/>
          </a:stretch>
        </p:blipFill>
        <p:spPr>
          <a:xfrm>
            <a:off x="6799009" y="2339617"/>
            <a:ext cx="2724279" cy="4056807"/>
          </a:xfrm>
          <a:prstGeom prst="rect">
            <a:avLst/>
          </a:prstGeom>
        </p:spPr>
      </p:pic>
    </p:spTree>
    <p:extLst>
      <p:ext uri="{BB962C8B-B14F-4D97-AF65-F5344CB8AC3E}">
        <p14:creationId xmlns:p14="http://schemas.microsoft.com/office/powerpoint/2010/main" val="4098282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10000" y="2274838"/>
            <a:ext cx="4572000" cy="2308324"/>
          </a:xfrm>
          <a:prstGeom prst="rect">
            <a:avLst/>
          </a:prstGeom>
        </p:spPr>
        <p:txBody>
          <a:bodyPr>
            <a:spAutoFit/>
          </a:bodyPr>
          <a:lstStyle/>
          <a:p>
            <a:r>
              <a:rPr lang="es-ES_tradnl" dirty="0"/>
              <a:t>las enumeraciones de los componentes de un </a:t>
            </a:r>
            <a:r>
              <a:rPr lang="es-ES_tradnl" i="1" dirty="0" err="1"/>
              <a:t>boli</a:t>
            </a:r>
            <a:r>
              <a:rPr lang="es-ES_tradnl" dirty="0"/>
              <a:t> no deben entenderse como fórmulas de algún tipo de alquimia secreta; más bien habría que compararlas, por ejemplo, a esas series de anécdotas legendarias por las que, en una civilización politeísta, el retrato de un dios es esbozado y continuamente retocado. </a:t>
            </a:r>
          </a:p>
          <a:p>
            <a:r>
              <a:rPr lang="en-US" dirty="0" err="1"/>
              <a:t>Bazin</a:t>
            </a:r>
            <a:r>
              <a:rPr lang="en-US" dirty="0"/>
              <a:t> p. 507.</a:t>
            </a:r>
            <a:endParaRPr lang="es-ES_tradnl" dirty="0"/>
          </a:p>
        </p:txBody>
      </p:sp>
    </p:spTree>
    <p:extLst>
      <p:ext uri="{BB962C8B-B14F-4D97-AF65-F5344CB8AC3E}">
        <p14:creationId xmlns:p14="http://schemas.microsoft.com/office/powerpoint/2010/main" val="3582054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10000" y="2274839"/>
            <a:ext cx="4572000" cy="2862323"/>
          </a:xfrm>
          <a:prstGeom prst="rect">
            <a:avLst/>
          </a:prstGeom>
        </p:spPr>
        <p:txBody>
          <a:bodyPr>
            <a:spAutoFit/>
          </a:bodyPr>
          <a:lstStyle/>
          <a:p>
            <a:r>
              <a:rPr lang="es-ES_tradnl" dirty="0"/>
              <a:t>“Un </a:t>
            </a:r>
            <a:r>
              <a:rPr lang="es-ES_tradnl" i="1" dirty="0" err="1"/>
              <a:t>boli</a:t>
            </a:r>
            <a:r>
              <a:rPr lang="es-ES_tradnl" dirty="0"/>
              <a:t> (…) no es definible por una receta; tiene una identidad que puede ser evocada por narraciones”. </a:t>
            </a:r>
          </a:p>
          <a:p>
            <a:endParaRPr lang="es-ES_tradnl" dirty="0"/>
          </a:p>
          <a:p>
            <a:r>
              <a:rPr lang="es-ES_tradnl" dirty="0"/>
              <a:t>De ahí que según </a:t>
            </a:r>
            <a:r>
              <a:rPr lang="es-ES_tradnl" dirty="0" err="1"/>
              <a:t>Bazin</a:t>
            </a:r>
            <a:r>
              <a:rPr lang="es-ES_tradnl" dirty="0"/>
              <a:t> la versión fetichista de un dios supremo sería la de una entidad “a tal punto singular que su descripción ocuparía un tiempo infinito”.</a:t>
            </a:r>
          </a:p>
          <a:p>
            <a:r>
              <a:rPr lang="en-US" dirty="0"/>
              <a:t>Ibid.</a:t>
            </a:r>
            <a:endParaRPr lang="es-ES_tradnl" dirty="0"/>
          </a:p>
          <a:p>
            <a:r>
              <a:rPr lang="en-US" dirty="0"/>
              <a:t>Op. cit. p. 510.</a:t>
            </a:r>
            <a:endParaRPr lang="es-ES_tradnl" dirty="0"/>
          </a:p>
        </p:txBody>
      </p:sp>
    </p:spTree>
    <p:extLst>
      <p:ext uri="{BB962C8B-B14F-4D97-AF65-F5344CB8AC3E}">
        <p14:creationId xmlns:p14="http://schemas.microsoft.com/office/powerpoint/2010/main" val="90244229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1739</Words>
  <Application>Microsoft Macintosh PowerPoint</Application>
  <PresentationFormat>Panorámica</PresentationFormat>
  <Paragraphs>76</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Calibri Light</vt:lpstr>
      <vt:lpstr>Tema de Office</vt:lpstr>
      <vt:lpstr>Latour y Bazin factiche y fetiche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Latour y Bazin factiche y fetiche</dc:title>
  <dc:creator>Andre Menard Poupin (menard)</dc:creator>
  <cp:lastModifiedBy>Andre Menard Poupin (menard)</cp:lastModifiedBy>
  <cp:revision>2</cp:revision>
  <dcterms:created xsi:type="dcterms:W3CDTF">2023-11-13T11:35:53Z</dcterms:created>
  <dcterms:modified xsi:type="dcterms:W3CDTF">2023-11-13T15:01:11Z</dcterms:modified>
</cp:coreProperties>
</file>