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94" r:id="rId4"/>
    <p:sldId id="295" r:id="rId5"/>
    <p:sldId id="286" r:id="rId6"/>
    <p:sldId id="287" r:id="rId7"/>
    <p:sldId id="288" r:id="rId8"/>
    <p:sldId id="293" r:id="rId9"/>
    <p:sldId id="296" r:id="rId10"/>
    <p:sldId id="297" r:id="rId11"/>
    <p:sldId id="298" r:id="rId12"/>
    <p:sldId id="299" r:id="rId13"/>
    <p:sldId id="371" r:id="rId14"/>
    <p:sldId id="341" r:id="rId15"/>
    <p:sldId id="373" r:id="rId16"/>
    <p:sldId id="374" r:id="rId17"/>
    <p:sldId id="266" r:id="rId18"/>
    <p:sldId id="375" r:id="rId19"/>
    <p:sldId id="376" r:id="rId20"/>
    <p:sldId id="377" r:id="rId21"/>
    <p:sldId id="264" r:id="rId2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93ADD-769A-81D5-71D8-A17F0D42F7E7}"/>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BD0F13F6-34EE-EA42-305D-7FB7BAC868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19319369-172A-1E66-8BA4-9264306F0255}"/>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5" name="Marcador de pie de página 4">
            <a:extLst>
              <a:ext uri="{FF2B5EF4-FFF2-40B4-BE49-F238E27FC236}">
                <a16:creationId xmlns:a16="http://schemas.microsoft.com/office/drawing/2014/main" id="{CC6A3D48-AD00-845B-0F2C-A7BB30253D5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999DFED-E252-2F09-934F-71CED926029D}"/>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305652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32115C-42BD-C0EC-52FE-CCB8A7D2A7D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E7D20F86-7624-3818-64A3-3E4E537BFB8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E411FE44-7AA2-9CE0-F3BD-9252BB0E0AB3}"/>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5" name="Marcador de pie de página 4">
            <a:extLst>
              <a:ext uri="{FF2B5EF4-FFF2-40B4-BE49-F238E27FC236}">
                <a16:creationId xmlns:a16="http://schemas.microsoft.com/office/drawing/2014/main" id="{4DAE4360-3D9B-8CC5-E101-2AD450DF6B6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014364A-0766-B066-DA8B-2343A384804B}"/>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205212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0E1708-F599-3010-AF31-04475E5E879B}"/>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E4FDB6D3-7505-E1FB-BC28-874960C39D5C}"/>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0C524E9-59AB-501E-421F-4B0B92E6D495}"/>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5" name="Marcador de pie de página 4">
            <a:extLst>
              <a:ext uri="{FF2B5EF4-FFF2-40B4-BE49-F238E27FC236}">
                <a16:creationId xmlns:a16="http://schemas.microsoft.com/office/drawing/2014/main" id="{EE0DD8FF-F3B9-B5B3-7F76-66E7C4FDBA8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E39203A-B9F7-26D7-770A-DA64C6A5D878}"/>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299642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32307-60BE-8F6C-A73A-C510AA7494DD}"/>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7766BD4B-038D-31AC-0369-C7AD5B14C247}"/>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8D3DA5E-20E2-08E1-8B7C-ACACEB6EF020}"/>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5" name="Marcador de pie de página 4">
            <a:extLst>
              <a:ext uri="{FF2B5EF4-FFF2-40B4-BE49-F238E27FC236}">
                <a16:creationId xmlns:a16="http://schemas.microsoft.com/office/drawing/2014/main" id="{FC71F944-6B06-5901-6846-C592FFFB654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11BA8AF-F87F-97BC-FD26-0DC3ADA74D2F}"/>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372383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2C863-3FE8-44CE-7B6B-EADB4A8A26CF}"/>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56F221C-4721-76AB-63C1-D41C3A7D7A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F51CCBB-DC73-1540-230B-C144868CA866}"/>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5" name="Marcador de pie de página 4">
            <a:extLst>
              <a:ext uri="{FF2B5EF4-FFF2-40B4-BE49-F238E27FC236}">
                <a16:creationId xmlns:a16="http://schemas.microsoft.com/office/drawing/2014/main" id="{4479D9C3-F1AC-95A3-78F4-C90A11161EE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F374B74-FE33-E3AD-9214-15F3FDB01053}"/>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141667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AE9B2D-5D8D-478E-256F-E3BC66A8ABC4}"/>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AD7BD4B-3D8A-E836-9C41-2ACBF002FD4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5B87147C-E1C4-4973-E92D-94FD3B917D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F1EC717D-3084-D569-B31A-585BD017C4CD}"/>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6" name="Marcador de pie de página 5">
            <a:extLst>
              <a:ext uri="{FF2B5EF4-FFF2-40B4-BE49-F238E27FC236}">
                <a16:creationId xmlns:a16="http://schemas.microsoft.com/office/drawing/2014/main" id="{53CF6BDA-FAEA-787A-D36A-7279AA1859B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3692F72-77C0-5BC7-3B1E-AEFA00E6638D}"/>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33572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F5CF69-92D1-16EA-6B73-BA69AE0B217D}"/>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7D4BD26D-1604-283B-06DB-35613B22F0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992C68F1-E90A-C779-E8A9-3189D167F79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D9E9C6-D25E-D329-D587-CF25CB2A13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49DD95B-4A74-A67C-50A0-70F9D4CA0766}"/>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F11A74D5-C139-7FDA-AC69-4CFFE9FEC075}"/>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8" name="Marcador de pie de página 7">
            <a:extLst>
              <a:ext uri="{FF2B5EF4-FFF2-40B4-BE49-F238E27FC236}">
                <a16:creationId xmlns:a16="http://schemas.microsoft.com/office/drawing/2014/main" id="{24BA05EC-76A0-B97D-031E-E94B6395105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8C28596-3048-F591-A9F7-A0BD426B21A7}"/>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368101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C27248-057C-E8B1-5F9A-12A54C5CBF7F}"/>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4052010D-D4E8-5969-64F9-CBC12035DF94}"/>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4" name="Marcador de pie de página 3">
            <a:extLst>
              <a:ext uri="{FF2B5EF4-FFF2-40B4-BE49-F238E27FC236}">
                <a16:creationId xmlns:a16="http://schemas.microsoft.com/office/drawing/2014/main" id="{DE3A25C7-2719-5CF0-9BD4-F859469F35D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D3D6CDA3-DA6D-0792-B441-9D97E027DC88}"/>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173834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69DDC9-0C1D-2F1A-92C8-5D867432243F}"/>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3" name="Marcador de pie de página 2">
            <a:extLst>
              <a:ext uri="{FF2B5EF4-FFF2-40B4-BE49-F238E27FC236}">
                <a16:creationId xmlns:a16="http://schemas.microsoft.com/office/drawing/2014/main" id="{71EAA9C9-5AE5-D9F4-41DA-637F9811C87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AEBF73F4-27E1-CA40-8498-8210F389F79E}"/>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123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B175C2-9CAF-05D8-06F4-FE6E9F863E2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B770DABF-8CA3-76E5-DC5B-9A203374C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E8E8A5DF-C4A7-E6E8-DBFC-CB339DFCF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4622091-A1D2-6FE0-BF94-B326470A59F2}"/>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6" name="Marcador de pie de página 5">
            <a:extLst>
              <a:ext uri="{FF2B5EF4-FFF2-40B4-BE49-F238E27FC236}">
                <a16:creationId xmlns:a16="http://schemas.microsoft.com/office/drawing/2014/main" id="{EE91DC71-52BB-3C34-8EF0-DF7DB0BD3AD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AED3751-6E3B-8604-BA7C-E37EBDAB07DF}"/>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347419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6D05AE-8F17-F193-5820-E91D70E8A45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AC44CEE6-5FEE-5955-2BBE-05EF3ECBCA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19FEAA6-7029-ABFB-AB01-9F3735AC8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220499C-E71A-E628-69FD-C0DA38503947}"/>
              </a:ext>
            </a:extLst>
          </p:cNvPr>
          <p:cNvSpPr>
            <a:spLocks noGrp="1"/>
          </p:cNvSpPr>
          <p:nvPr>
            <p:ph type="dt" sz="half" idx="10"/>
          </p:nvPr>
        </p:nvSpPr>
        <p:spPr/>
        <p:txBody>
          <a:bodyPr/>
          <a:lstStyle/>
          <a:p>
            <a:fld id="{C63E96AE-9F01-614C-8303-AEE93BB88583}" type="datetimeFigureOut">
              <a:rPr lang="es-CL" smtClean="0"/>
              <a:t>13-11-23</a:t>
            </a:fld>
            <a:endParaRPr lang="es-CL"/>
          </a:p>
        </p:txBody>
      </p:sp>
      <p:sp>
        <p:nvSpPr>
          <p:cNvPr id="6" name="Marcador de pie de página 5">
            <a:extLst>
              <a:ext uri="{FF2B5EF4-FFF2-40B4-BE49-F238E27FC236}">
                <a16:creationId xmlns:a16="http://schemas.microsoft.com/office/drawing/2014/main" id="{61948DB1-53BC-2361-8DEA-371493B17F9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BC7B5F3-305E-2F63-A8EF-9EBEEB167E4D}"/>
              </a:ext>
            </a:extLst>
          </p:cNvPr>
          <p:cNvSpPr>
            <a:spLocks noGrp="1"/>
          </p:cNvSpPr>
          <p:nvPr>
            <p:ph type="sldNum" sz="quarter" idx="12"/>
          </p:nvPr>
        </p:nvSpPr>
        <p:spPr/>
        <p:txBody>
          <a:bodyPr/>
          <a:lstStyle/>
          <a:p>
            <a:fld id="{E458FFAB-D080-5E4A-AEF4-95B5ADF19914}" type="slidenum">
              <a:rPr lang="es-CL" smtClean="0"/>
              <a:t>‹Nº›</a:t>
            </a:fld>
            <a:endParaRPr lang="es-CL"/>
          </a:p>
        </p:txBody>
      </p:sp>
    </p:spTree>
    <p:extLst>
      <p:ext uri="{BB962C8B-B14F-4D97-AF65-F5344CB8AC3E}">
        <p14:creationId xmlns:p14="http://schemas.microsoft.com/office/powerpoint/2010/main" val="253467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0B5664E-174D-EE68-010B-A3A51FD414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B27CBD2-ACD8-97E6-BA0B-0652CFAB3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B33D35B3-2C84-9C99-AC0B-C225AAABA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E96AE-9F01-614C-8303-AEE93BB88583}" type="datetimeFigureOut">
              <a:rPr lang="es-CL" smtClean="0"/>
              <a:t>13-11-23</a:t>
            </a:fld>
            <a:endParaRPr lang="es-CL"/>
          </a:p>
        </p:txBody>
      </p:sp>
      <p:sp>
        <p:nvSpPr>
          <p:cNvPr id="5" name="Marcador de pie de página 4">
            <a:extLst>
              <a:ext uri="{FF2B5EF4-FFF2-40B4-BE49-F238E27FC236}">
                <a16:creationId xmlns:a16="http://schemas.microsoft.com/office/drawing/2014/main" id="{DCC8BBD9-93EC-2CBA-5D67-C57FC094CE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0F4845EF-3BCC-5D8E-8B8E-CBE9B3643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8FFAB-D080-5E4A-AEF4-95B5ADF19914}" type="slidenum">
              <a:rPr lang="es-CL" smtClean="0"/>
              <a:t>‹Nº›</a:t>
            </a:fld>
            <a:endParaRPr lang="es-CL"/>
          </a:p>
        </p:txBody>
      </p:sp>
    </p:spTree>
    <p:extLst>
      <p:ext uri="{BB962C8B-B14F-4D97-AF65-F5344CB8AC3E}">
        <p14:creationId xmlns:p14="http://schemas.microsoft.com/office/powerpoint/2010/main" val="571622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636A5-F2C6-B968-CEF4-DB29939D4DAA}"/>
              </a:ext>
            </a:extLst>
          </p:cNvPr>
          <p:cNvSpPr>
            <a:spLocks noGrp="1"/>
          </p:cNvSpPr>
          <p:nvPr>
            <p:ph type="ctrTitle"/>
          </p:nvPr>
        </p:nvSpPr>
        <p:spPr/>
        <p:txBody>
          <a:bodyPr/>
          <a:lstStyle/>
          <a:p>
            <a:r>
              <a:rPr lang="es-CL" dirty="0" err="1"/>
              <a:t>Gell</a:t>
            </a:r>
            <a:br>
              <a:rPr lang="es-CL"/>
            </a:br>
            <a:r>
              <a:rPr lang="es-CL"/>
              <a:t>Simulacro</a:t>
            </a:r>
          </a:p>
        </p:txBody>
      </p:sp>
      <p:sp>
        <p:nvSpPr>
          <p:cNvPr id="3" name="Subtítulo 2">
            <a:extLst>
              <a:ext uri="{FF2B5EF4-FFF2-40B4-BE49-F238E27FC236}">
                <a16:creationId xmlns:a16="http://schemas.microsoft.com/office/drawing/2014/main" id="{26451D6D-B998-7BC6-0163-87C1EF4DD17A}"/>
              </a:ext>
            </a:extLst>
          </p:cNvPr>
          <p:cNvSpPr>
            <a:spLocks noGrp="1"/>
          </p:cNvSpPr>
          <p:nvPr>
            <p:ph type="subTitle" idx="1"/>
          </p:nvPr>
        </p:nvSpPr>
        <p:spPr/>
        <p:txBody>
          <a:bodyPr/>
          <a:lstStyle/>
          <a:p>
            <a:endParaRPr lang="es-CL"/>
          </a:p>
        </p:txBody>
      </p:sp>
    </p:spTree>
    <p:extLst>
      <p:ext uri="{BB962C8B-B14F-4D97-AF65-F5344CB8AC3E}">
        <p14:creationId xmlns:p14="http://schemas.microsoft.com/office/powerpoint/2010/main" val="4068647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go Cult">
            <a:extLst>
              <a:ext uri="{FF2B5EF4-FFF2-40B4-BE49-F238E27FC236}">
                <a16:creationId xmlns:a16="http://schemas.microsoft.com/office/drawing/2014/main" id="{B93907AB-1014-0727-5C14-45EA2B11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1346200"/>
            <a:ext cx="8636000"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9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go cults | Cambridge Encyclopedia of Anthropology">
            <a:extLst>
              <a:ext uri="{FF2B5EF4-FFF2-40B4-BE49-F238E27FC236}">
                <a16:creationId xmlns:a16="http://schemas.microsoft.com/office/drawing/2014/main" id="{8AF3B29B-0999-EEDB-5474-1F30CB2F4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1"/>
            <a:ext cx="9144000" cy="609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72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FC12F8-A811-234A-FD5B-8DF7266AA716}"/>
              </a:ext>
            </a:extLst>
          </p:cNvPr>
          <p:cNvSpPr txBox="1"/>
          <p:nvPr/>
        </p:nvSpPr>
        <p:spPr>
          <a:xfrm>
            <a:off x="1524000" y="705178"/>
            <a:ext cx="9283148" cy="5447645"/>
          </a:xfrm>
          <a:prstGeom prst="rect">
            <a:avLst/>
          </a:prstGeom>
          <a:noFill/>
        </p:spPr>
        <p:txBody>
          <a:bodyPr wrap="square">
            <a:spAutoFit/>
          </a:bodyPr>
          <a:lstStyle/>
          <a:p>
            <a:pPr marL="449580">
              <a:lnSpc>
                <a:spcPct val="150000"/>
              </a:lnSpc>
            </a:pPr>
            <a:r>
              <a:rPr lang="es-ES_tradnl" sz="1600" dirty="0">
                <a:latin typeface="Times New Roman" panose="02020603050405020304" pitchFamily="18" charset="0"/>
                <a:ea typeface="Times New Roman" panose="02020603050405020304" pitchFamily="18" charset="0"/>
              </a:rPr>
              <a:t>Los trabajos de Misterio son únicos e irrepetibles [como el </a:t>
            </a:r>
            <a:r>
              <a:rPr lang="es-ES_tradnl" sz="1600" i="1" dirty="0" err="1">
                <a:latin typeface="Times New Roman" panose="02020603050405020304" pitchFamily="18" charset="0"/>
                <a:ea typeface="Times New Roman" panose="02020603050405020304" pitchFamily="18" charset="0"/>
              </a:rPr>
              <a:t>kanda</a:t>
            </a:r>
            <a:r>
              <a:rPr lang="es-ES_tradnl" sz="1600" dirty="0">
                <a:latin typeface="Times New Roman" panose="02020603050405020304" pitchFamily="18" charset="0"/>
                <a:ea typeface="Times New Roman" panose="02020603050405020304" pitchFamily="18" charset="0"/>
              </a:rPr>
              <a:t>], y cada uno adopta una retórica singular –que no es aplicable a los demás-, capaz, sin embargo, de reorganizar el mundo real en función de sus propios preceptos. Misterio es caprichoso: decreta como leyes de alcance general las visiones oníricas exclusivas del capitán. Misterio es también paródico, en la medida en que copia de manera deliberadamente grotesca los esquemas organizacionales de su rival, Ministerio.</a:t>
            </a:r>
            <a:endParaRPr lang="es-CL" sz="1600" dirty="0">
              <a:latin typeface="Times New Roman" panose="02020603050405020304" pitchFamily="18" charset="0"/>
              <a:ea typeface="Times New Roman" panose="02020603050405020304" pitchFamily="18" charset="0"/>
            </a:endParaRPr>
          </a:p>
          <a:p>
            <a:pPr marL="449580">
              <a:lnSpc>
                <a:spcPct val="150000"/>
              </a:lnSpc>
            </a:pPr>
            <a:r>
              <a:rPr lang="es-ES_tradnl" sz="1600" dirty="0">
                <a:latin typeface="Times New Roman" panose="02020603050405020304" pitchFamily="18" charset="0"/>
                <a:ea typeface="Times New Roman" panose="02020603050405020304" pitchFamily="18" charset="0"/>
              </a:rPr>
              <a:t>	La organización de Ministerio es totalmente distinta. Es un cuerpo cuyas entrañas se exponen al aire libre: sus organigramas son absolutamente accesibles, así como los cambios que sobrevienen en su equipo siguen reglas abiertas para todo el mundo. En ese sentido, Ministerio es superior a Misterio, porque puede modificar abiertamente las reglas del juego sin ponerse en peligro. Ya hemos dicho que el objetivo de su juego es quedarse con los trabajos realizados por Misterio. Una vez en sus manos, el objeto es serializado y puesto en situación de disponibilidad para la publicidad general, según la regla de oro que dice que la Realidad es un servicio público. Si Misterio nace por generación espontánea, Ministerio se reproduce por clonación. Su organigrama de base engendra otros organigramas que, a su vez, producen nuevos organigramas, y así sucesivamente.</a:t>
            </a:r>
            <a:endParaRPr lang="es-CL" sz="1600" dirty="0">
              <a:latin typeface="Times New Roman" panose="02020603050405020304" pitchFamily="18" charset="0"/>
              <a:ea typeface="Times New Roman" panose="02020603050405020304" pitchFamily="18" charset="0"/>
            </a:endParaRPr>
          </a:p>
          <a:p>
            <a:r>
              <a:rPr lang="es-ES_tradnl" sz="1200" dirty="0">
                <a:latin typeface="Times New Roman" panose="02020603050405020304" pitchFamily="18" charset="0"/>
                <a:ea typeface="MS Mincho" panose="02020609040205080304" pitchFamily="49" charset="-128"/>
                <a:cs typeface="Times New Roman" panose="02020603050405020304" pitchFamily="18" charset="0"/>
              </a:rPr>
              <a:t>Ruiz, Raúl 2013 </a:t>
            </a:r>
            <a:r>
              <a:rPr lang="es-ES_tradnl" sz="1200" i="1" dirty="0">
                <a:latin typeface="Times New Roman" panose="02020603050405020304" pitchFamily="18" charset="0"/>
                <a:ea typeface="MS Mincho" panose="02020609040205080304" pitchFamily="49" charset="-128"/>
                <a:cs typeface="Times New Roman" panose="02020603050405020304" pitchFamily="18" charset="0"/>
              </a:rPr>
              <a:t>Poéticas del cine, </a:t>
            </a:r>
            <a:r>
              <a:rPr lang="es-ES_tradnl" sz="1200" dirty="0">
                <a:latin typeface="Times New Roman" panose="02020603050405020304" pitchFamily="18" charset="0"/>
                <a:ea typeface="MS Mincho" panose="02020609040205080304" pitchFamily="49" charset="-128"/>
                <a:cs typeface="Times New Roman" panose="02020603050405020304" pitchFamily="18" charset="0"/>
              </a:rPr>
              <a:t>Santiago: Ediciones Universidad Diego Portales, p. 116.</a:t>
            </a:r>
            <a:endParaRPr lang="es-CL" sz="1200" dirty="0">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747940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7749" b="13356"/>
          <a:stretch>
            <a:fillRect/>
          </a:stretch>
        </p:blipFill>
        <p:spPr bwMode="auto">
          <a:xfrm rot="16200000">
            <a:off x="3118882" y="-1298739"/>
            <a:ext cx="6048672" cy="9023429"/>
          </a:xfrm>
          <a:prstGeom prst="rect">
            <a:avLst/>
          </a:prstGeom>
          <a:noFill/>
          <a:ln w="9525">
            <a:noFill/>
            <a:miter lim="800000"/>
            <a:headEnd/>
            <a:tailEnd/>
          </a:ln>
        </p:spPr>
      </p:pic>
    </p:spTree>
    <p:extLst>
      <p:ext uri="{BB962C8B-B14F-4D97-AF65-F5344CB8AC3E}">
        <p14:creationId xmlns:p14="http://schemas.microsoft.com/office/powerpoint/2010/main" val="330688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257CBC-9B42-856D-5319-2C21D8ACF357}"/>
              </a:ext>
            </a:extLst>
          </p:cNvPr>
          <p:cNvPicPr>
            <a:picLocks noChangeAspect="1"/>
          </p:cNvPicPr>
          <p:nvPr/>
        </p:nvPicPr>
        <p:blipFill>
          <a:blip r:embed="rId2"/>
          <a:stretch>
            <a:fillRect/>
          </a:stretch>
        </p:blipFill>
        <p:spPr>
          <a:xfrm>
            <a:off x="3385693" y="857250"/>
            <a:ext cx="5420614" cy="5143500"/>
          </a:xfrm>
          <a:prstGeom prst="rect">
            <a:avLst/>
          </a:prstGeom>
        </p:spPr>
      </p:pic>
      <p:sp>
        <p:nvSpPr>
          <p:cNvPr id="4" name="CuadroTexto 3">
            <a:extLst>
              <a:ext uri="{FF2B5EF4-FFF2-40B4-BE49-F238E27FC236}">
                <a16:creationId xmlns:a16="http://schemas.microsoft.com/office/drawing/2014/main" id="{9F7FA402-0421-5D1F-1CD7-7329129B3F2F}"/>
              </a:ext>
            </a:extLst>
          </p:cNvPr>
          <p:cNvSpPr txBox="1"/>
          <p:nvPr/>
        </p:nvSpPr>
        <p:spPr>
          <a:xfrm>
            <a:off x="1737154" y="1181614"/>
            <a:ext cx="1633076" cy="300082"/>
          </a:xfrm>
          <a:prstGeom prst="rect">
            <a:avLst/>
          </a:prstGeom>
          <a:noFill/>
        </p:spPr>
        <p:txBody>
          <a:bodyPr wrap="none" rtlCol="0">
            <a:spAutoFit/>
          </a:bodyPr>
          <a:lstStyle/>
          <a:p>
            <a:r>
              <a:rPr lang="es-CL" sz="1350" dirty="0"/>
              <a:t>Caso Recta Provincia</a:t>
            </a:r>
          </a:p>
        </p:txBody>
      </p:sp>
    </p:spTree>
    <p:extLst>
      <p:ext uri="{BB962C8B-B14F-4D97-AF65-F5344CB8AC3E}">
        <p14:creationId xmlns:p14="http://schemas.microsoft.com/office/powerpoint/2010/main" val="3924407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11305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74391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11305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900" y="0"/>
            <a:ext cx="5143500" cy="6858000"/>
          </a:xfrm>
          <a:prstGeom prst="rect">
            <a:avLst/>
          </a:prstGeom>
        </p:spPr>
      </p:pic>
    </p:spTree>
    <p:extLst>
      <p:ext uri="{BB962C8B-B14F-4D97-AF65-F5344CB8AC3E}">
        <p14:creationId xmlns:p14="http://schemas.microsoft.com/office/powerpoint/2010/main" val="2041533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Figura 27"/>
          <p:cNvPicPr/>
          <p:nvPr/>
        </p:nvPicPr>
        <p:blipFill>
          <a:blip r:embed="rId2">
            <a:extLst>
              <a:ext uri="{28A0092B-C50C-407E-A947-70E740481C1C}">
                <a14:useLocalDpi xmlns:a14="http://schemas.microsoft.com/office/drawing/2010/main" val="0"/>
              </a:ext>
            </a:extLst>
          </a:blip>
          <a:srcRect/>
          <a:stretch>
            <a:fillRect/>
          </a:stretch>
        </p:blipFill>
        <p:spPr bwMode="auto">
          <a:xfrm>
            <a:off x="3913474" y="1601154"/>
            <a:ext cx="4431030" cy="3655695"/>
          </a:xfrm>
          <a:prstGeom prst="rect">
            <a:avLst/>
          </a:prstGeom>
          <a:noFill/>
          <a:ln>
            <a:noFill/>
          </a:ln>
        </p:spPr>
      </p:pic>
    </p:spTree>
    <p:extLst>
      <p:ext uri="{BB962C8B-B14F-4D97-AF65-F5344CB8AC3E}">
        <p14:creationId xmlns:p14="http://schemas.microsoft.com/office/powerpoint/2010/main" val="157601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fotos argentina 151"/>
          <p:cNvPicPr>
            <a:picLocks noChangeAspect="1" noChangeArrowheads="1"/>
          </p:cNvPicPr>
          <p:nvPr/>
        </p:nvPicPr>
        <p:blipFill>
          <a:blip r:embed="rId2">
            <a:extLst>
              <a:ext uri="{28A0092B-C50C-407E-A947-70E740481C1C}">
                <a14:useLocalDpi xmlns:a14="http://schemas.microsoft.com/office/drawing/2010/main" val="0"/>
              </a:ext>
            </a:extLst>
          </a:blip>
          <a:srcRect l="18204" t="4861" r="14626" b="8009"/>
          <a:stretch>
            <a:fillRect/>
          </a:stretch>
        </p:blipFill>
        <p:spPr bwMode="auto">
          <a:xfrm>
            <a:off x="4248151" y="0"/>
            <a:ext cx="3965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84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namunc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20638"/>
            <a:ext cx="266065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58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904943-43C5-F641-AC80-72E71A383F96}"/>
              </a:ext>
            </a:extLst>
          </p:cNvPr>
          <p:cNvSpPr/>
          <p:nvPr/>
        </p:nvSpPr>
        <p:spPr>
          <a:xfrm>
            <a:off x="1720555" y="377711"/>
            <a:ext cx="6383150" cy="4616648"/>
          </a:xfrm>
          <a:prstGeom prst="rect">
            <a:avLst/>
          </a:prstGeom>
        </p:spPr>
        <p:txBody>
          <a:bodyPr wrap="square">
            <a:spAutoFit/>
          </a:bodyPr>
          <a:lstStyle/>
          <a:p>
            <a:r>
              <a:rPr lang="es-ES" sz="1400" dirty="0" err="1">
                <a:latin typeface="Calibri" panose="020F0502020204030204" pitchFamily="34" charset="0"/>
                <a:ea typeface="Calibri" panose="020F0502020204030204" pitchFamily="34" charset="0"/>
                <a:cs typeface="Times New Roman" panose="02020603050405020304" pitchFamily="18" charset="0"/>
              </a:rPr>
              <a:t>Gell</a:t>
            </a:r>
            <a:r>
              <a:rPr lang="es-ES" sz="1400" dirty="0">
                <a:latin typeface="Calibri" panose="020F0502020204030204" pitchFamily="34" charset="0"/>
                <a:ea typeface="Calibri" panose="020F0502020204030204" pitchFamily="34" charset="0"/>
                <a:cs typeface="Times New Roman" panose="02020603050405020304" pitchFamily="18" charset="0"/>
              </a:rPr>
              <a:t> Define persona como: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Todo individuo es la suma de sus relaciones distribuidas en el espacio y el tiempo biográfico, con los demás</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Persona </a:t>
            </a:r>
            <a:r>
              <a:rPr lang="es-ES" sz="1400" dirty="0">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1400" dirty="0">
                <a:latin typeface="Calibri" panose="020F0502020204030204" pitchFamily="34" charset="0"/>
                <a:ea typeface="Calibri" panose="020F0502020204030204" pitchFamily="34" charset="0"/>
                <a:cs typeface="Times New Roman" panose="02020603050405020304" pitchFamily="18" charset="0"/>
              </a:rPr>
              <a:t> organismo bilógico limitado</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todos los objetos o sucesos en el entorno del que se puede abducir agencia o personalidad</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Persona = suma de índices que demuestran no solo en vida la existencia biográfica de aquella </a:t>
            </a:r>
            <a:r>
              <a:rPr lang="es-ES" sz="1400" dirty="0">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 sz="1400" dirty="0">
                <a:latin typeface="Calibri" panose="020F0502020204030204" pitchFamily="34" charset="0"/>
                <a:ea typeface="Calibri" panose="020F0502020204030204" pitchFamily="34" charset="0"/>
                <a:cs typeface="Times New Roman" panose="02020603050405020304" pitchFamily="18" charset="0"/>
              </a:rPr>
              <a:t> objeto distribuido</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Tema efectividad social dispersa del fallecido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Se puede adherir a un índice material </a:t>
            </a:r>
            <a:r>
              <a:rPr lang="es-ES" sz="1400" dirty="0">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 sz="1400" dirty="0">
                <a:latin typeface="Calibri" panose="020F0502020204030204" pitchFamily="34" charset="0"/>
                <a:ea typeface="Calibri" panose="020F0502020204030204" pitchFamily="34" charset="0"/>
                <a:cs typeface="Times New Roman" panose="02020603050405020304" pitchFamily="18" charset="0"/>
              </a:rPr>
              <a:t> de él se abduce efectividad acumulada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K de individualidad (</a:t>
            </a:r>
            <a:r>
              <a:rPr lang="es-ES" sz="1400" dirty="0" err="1">
                <a:latin typeface="Calibri" panose="020F0502020204030204" pitchFamily="34" charset="0"/>
                <a:ea typeface="Calibri" panose="020F0502020204030204" pitchFamily="34" charset="0"/>
                <a:cs typeface="Times New Roman" panose="02020603050405020304" pitchFamily="18" charset="0"/>
              </a:rPr>
              <a:t>Bazin</a:t>
            </a:r>
            <a:r>
              <a:rPr lang="es-ES" sz="1400" dirty="0">
                <a:latin typeface="Calibri" panose="020F0502020204030204" pitchFamily="34" charset="0"/>
                <a:ea typeface="Calibri" panose="020F0502020204030204" pitchFamily="34" charset="0"/>
                <a:cs typeface="Times New Roman" panose="02020603050405020304" pitchFamily="18" charset="0"/>
              </a:rPr>
              <a:t>)</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pila cargada</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CL" sz="1400" dirty="0">
              <a:latin typeface="Calibri" panose="020F0502020204030204" pitchFamily="34" charset="0"/>
              <a:ea typeface="Calibri" panose="020F0502020204030204" pitchFamily="34" charset="0"/>
              <a:cs typeface="Times New Roman" panose="02020603050405020304" pitchFamily="18" charset="0"/>
            </a:endParaRPr>
          </a:p>
          <a:p>
            <a:endParaRPr lang="es-CL"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Pin on New Ireland Art Malangan | Malanggan masks">
            <a:extLst>
              <a:ext uri="{FF2B5EF4-FFF2-40B4-BE49-F238E27FC236}">
                <a16:creationId xmlns:a16="http://schemas.microsoft.com/office/drawing/2014/main" id="{18BD2B95-F912-2818-5DAB-DC197BC75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1443" y="745435"/>
            <a:ext cx="1477203" cy="536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31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atri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4"/>
            <a:ext cx="396875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1" name="Picture 5" descr="COLIQU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9" y="188914"/>
            <a:ext cx="4505325" cy="576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83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59634" y="698501"/>
            <a:ext cx="5967182" cy="4904063"/>
          </a:xfrm>
          <a:prstGeom prst="rect">
            <a:avLst/>
          </a:prstGeom>
        </p:spPr>
      </p:pic>
      <p:sp>
        <p:nvSpPr>
          <p:cNvPr id="3" name="CuadroTexto 2"/>
          <p:cNvSpPr txBox="1"/>
          <p:nvPr/>
        </p:nvSpPr>
        <p:spPr>
          <a:xfrm>
            <a:off x="2781300" y="5867991"/>
            <a:ext cx="6629400" cy="461665"/>
          </a:xfrm>
          <a:prstGeom prst="rect">
            <a:avLst/>
          </a:prstGeom>
          <a:noFill/>
        </p:spPr>
        <p:txBody>
          <a:bodyPr wrap="square" rtlCol="0">
            <a:spAutoFit/>
          </a:bodyPr>
          <a:lstStyle/>
          <a:p>
            <a:r>
              <a:rPr lang="es-ES" sz="2400" dirty="0"/>
              <a:t>“escritura” </a:t>
            </a:r>
            <a:r>
              <a:rPr lang="es-ES" sz="2400" dirty="0" err="1"/>
              <a:t>nambikwara</a:t>
            </a:r>
            <a:r>
              <a:rPr lang="es-ES" sz="2400" dirty="0"/>
              <a:t> (</a:t>
            </a:r>
            <a:r>
              <a:rPr lang="es-ES" sz="2400" dirty="0" err="1"/>
              <a:t>Lévi</a:t>
            </a:r>
            <a:r>
              <a:rPr lang="es-ES" sz="2400" dirty="0"/>
              <a:t>-Strauss 1955)</a:t>
            </a:r>
          </a:p>
        </p:txBody>
      </p:sp>
    </p:spTree>
    <p:extLst>
      <p:ext uri="{BB962C8B-B14F-4D97-AF65-F5344CB8AC3E}">
        <p14:creationId xmlns:p14="http://schemas.microsoft.com/office/powerpoint/2010/main" val="230511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obriand Islanders">
            <a:extLst>
              <a:ext uri="{FF2B5EF4-FFF2-40B4-BE49-F238E27FC236}">
                <a16:creationId xmlns:a16="http://schemas.microsoft.com/office/drawing/2014/main" id="{0B1B8F70-51A2-03AD-D691-628B18885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018" y="1946792"/>
            <a:ext cx="5681317" cy="426544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45CCD13-A78C-56AA-3F5D-B3F60A8B6936}"/>
              </a:ext>
            </a:extLst>
          </p:cNvPr>
          <p:cNvSpPr txBox="1"/>
          <p:nvPr/>
        </p:nvSpPr>
        <p:spPr>
          <a:xfrm>
            <a:off x="3154017" y="296304"/>
            <a:ext cx="5903844" cy="1200329"/>
          </a:xfrm>
          <a:prstGeom prst="rect">
            <a:avLst/>
          </a:prstGeom>
          <a:noFill/>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Ej. Persona – objetos en </a:t>
            </a:r>
            <a:r>
              <a:rPr lang="es-ES" dirty="0" err="1">
                <a:latin typeface="Calibri" panose="020F0502020204030204" pitchFamily="34" charset="0"/>
                <a:ea typeface="Calibri" panose="020F0502020204030204" pitchFamily="34" charset="0"/>
                <a:cs typeface="Times New Roman" panose="02020603050405020304" pitchFamily="18" charset="0"/>
              </a:rPr>
              <a:t>kula</a:t>
            </a:r>
            <a:r>
              <a:rPr lang="es-ES" dirty="0">
                <a:latin typeface="Calibri" panose="020F0502020204030204" pitchFamily="34" charset="0"/>
                <a:ea typeface="Calibri" panose="020F0502020204030204" pitchFamily="34" charset="0"/>
                <a:cs typeface="Times New Roman" panose="02020603050405020304" pitchFamily="18" charset="0"/>
              </a:rPr>
              <a:t> = ser expandido y distribuido</a:t>
            </a:r>
            <a:endParaRPr lang="es-CL"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Su NOMBRE PROPIO está vinculado con objetos que circulan</a:t>
            </a:r>
            <a:endParaRPr lang="es-CL"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 </a:t>
            </a:r>
            <a:endParaRPr lang="es-CL"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Brazalete o collar no representa a persona / son esa persona</a:t>
            </a:r>
            <a:endParaRPr lang="es-C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340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A4CE75-41AE-D4C1-CE05-93EDDB4B1E12}"/>
              </a:ext>
            </a:extLst>
          </p:cNvPr>
          <p:cNvSpPr txBox="1"/>
          <p:nvPr/>
        </p:nvSpPr>
        <p:spPr>
          <a:xfrm>
            <a:off x="2199861" y="276425"/>
            <a:ext cx="8080513" cy="1477328"/>
          </a:xfrm>
          <a:prstGeom prst="rect">
            <a:avLst/>
          </a:prstGeom>
          <a:noFill/>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Ej. Casa maorí  </a:t>
            </a:r>
            <a:r>
              <a:rPr lang="es-ES" i="1" dirty="0" err="1">
                <a:latin typeface="Calibri" panose="020F0502020204030204" pitchFamily="34" charset="0"/>
                <a:ea typeface="Calibri" panose="020F0502020204030204" pitchFamily="34" charset="0"/>
                <a:cs typeface="Times New Roman" panose="02020603050405020304" pitchFamily="18" charset="0"/>
              </a:rPr>
              <a:t>wharenui</a:t>
            </a:r>
            <a:r>
              <a:rPr lang="es-ES" i="1" dirty="0">
                <a:latin typeface="Calibri" panose="020F0502020204030204" pitchFamily="34" charset="0"/>
                <a:ea typeface="Calibri" panose="020F0502020204030204" pitchFamily="34" charset="0"/>
                <a:cs typeface="Times New Roman" panose="02020603050405020304" pitchFamily="18" charset="0"/>
              </a:rPr>
              <a:t> </a:t>
            </a:r>
            <a:r>
              <a:rPr lang="es-ES" dirty="0">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dirty="0">
                <a:latin typeface="Calibri" panose="020F0502020204030204" pitchFamily="34" charset="0"/>
                <a:ea typeface="Calibri" panose="020F0502020204030204" pitchFamily="34" charset="0"/>
                <a:cs typeface="Times New Roman" panose="02020603050405020304" pitchFamily="18" charset="0"/>
              </a:rPr>
              <a:t> monumento al ancestro o símbolo</a:t>
            </a:r>
            <a:endParaRPr lang="es-CL"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reconstrucción cuerpo del ancestro = lugar de ejercicio de su agencia</a:t>
            </a:r>
            <a:endParaRPr lang="es-CL"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 índice de su agencia</a:t>
            </a:r>
            <a:endParaRPr lang="es-CL"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Calibri" panose="020F0502020204030204" pitchFamily="34" charset="0"/>
                <a:ea typeface="Calibri" panose="020F0502020204030204" pitchFamily="34" charset="0"/>
                <a:cs typeface="Times New Roman" panose="02020603050405020304" pitchFamily="18" charset="0"/>
              </a:rPr>
              <a:t> </a:t>
            </a:r>
          </a:p>
          <a:p>
            <a:r>
              <a:rPr lang="es-ES" dirty="0">
                <a:latin typeface="Calibri" panose="020F0502020204030204" pitchFamily="34" charset="0"/>
                <a:ea typeface="Calibri" panose="020F0502020204030204" pitchFamily="34" charset="0"/>
                <a:cs typeface="Times New Roman" panose="02020603050405020304" pitchFamily="18" charset="0"/>
              </a:rPr>
              <a:t>Ej. Animita</a:t>
            </a:r>
            <a:endParaRPr lang="es-CL" dirty="0"/>
          </a:p>
        </p:txBody>
      </p:sp>
      <p:pic>
        <p:nvPicPr>
          <p:cNvPr id="4" name="Picture 2">
            <a:extLst>
              <a:ext uri="{FF2B5EF4-FFF2-40B4-BE49-F238E27FC236}">
                <a16:creationId xmlns:a16="http://schemas.microsoft.com/office/drawing/2014/main" id="{539C885E-3019-C508-E661-6582DE1D3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939" y="1935576"/>
            <a:ext cx="4294100" cy="26935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aditional Maori house with carved frame, New Zealand 1850 Fotografía de  noticias - Getty Images">
            <a:extLst>
              <a:ext uri="{FF2B5EF4-FFF2-40B4-BE49-F238E27FC236}">
                <a16:creationId xmlns:a16="http://schemas.microsoft.com/office/drawing/2014/main" id="{85655CF2-5FD5-2731-220B-902856B73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117" y="1935577"/>
            <a:ext cx="4040257" cy="265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93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4000" y="440706"/>
            <a:ext cx="2934490" cy="3738823"/>
          </a:xfrm>
          <a:prstGeom prst="rect">
            <a:avLst/>
          </a:prstGeom>
        </p:spPr>
      </p:pic>
      <p:sp>
        <p:nvSpPr>
          <p:cNvPr id="3" name="CuadroTexto 2"/>
          <p:cNvSpPr txBox="1"/>
          <p:nvPr/>
        </p:nvSpPr>
        <p:spPr>
          <a:xfrm>
            <a:off x="1719138" y="4280238"/>
            <a:ext cx="1135046" cy="369332"/>
          </a:xfrm>
          <a:prstGeom prst="rect">
            <a:avLst/>
          </a:prstGeom>
          <a:noFill/>
        </p:spPr>
        <p:txBody>
          <a:bodyPr wrap="none" rtlCol="0">
            <a:spAutoFit/>
          </a:bodyPr>
          <a:lstStyle/>
          <a:p>
            <a:r>
              <a:rPr lang="es-ES" dirty="0"/>
              <a:t>M. </a:t>
            </a:r>
            <a:r>
              <a:rPr lang="es-ES" dirty="0" err="1"/>
              <a:t>Dargas</a:t>
            </a:r>
            <a:endParaRPr lang="es-ES" dirty="0"/>
          </a:p>
        </p:txBody>
      </p:sp>
      <p:pic>
        <p:nvPicPr>
          <p:cNvPr id="4" name="Imagen 3"/>
          <p:cNvPicPr>
            <a:picLocks noChangeAspect="1"/>
          </p:cNvPicPr>
          <p:nvPr/>
        </p:nvPicPr>
        <p:blipFill rotWithShape="1">
          <a:blip r:embed="rId3"/>
          <a:srcRect b="7106"/>
          <a:stretch/>
        </p:blipFill>
        <p:spPr>
          <a:xfrm>
            <a:off x="4677152" y="258910"/>
            <a:ext cx="2629469" cy="3920618"/>
          </a:xfrm>
          <a:prstGeom prst="rect">
            <a:avLst/>
          </a:prstGeom>
        </p:spPr>
      </p:pic>
      <p:sp>
        <p:nvSpPr>
          <p:cNvPr id="5" name="Rectángulo 4"/>
          <p:cNvSpPr/>
          <p:nvPr/>
        </p:nvSpPr>
        <p:spPr>
          <a:xfrm>
            <a:off x="3856578" y="4242713"/>
            <a:ext cx="4009431" cy="369332"/>
          </a:xfrm>
          <a:prstGeom prst="rect">
            <a:avLst/>
          </a:prstGeom>
        </p:spPr>
        <p:txBody>
          <a:bodyPr wrap="none">
            <a:spAutoFit/>
          </a:bodyPr>
          <a:lstStyle/>
          <a:p>
            <a:r>
              <a:rPr lang="es-ES_tradnl" dirty="0"/>
              <a:t>figura de proa de una piragua melanesia </a:t>
            </a:r>
            <a:endParaRPr lang="es-ES" dirty="0"/>
          </a:p>
        </p:txBody>
      </p:sp>
      <p:pic>
        <p:nvPicPr>
          <p:cNvPr id="6" name="Imagen 5"/>
          <p:cNvPicPr>
            <a:picLocks noChangeAspect="1"/>
          </p:cNvPicPr>
          <p:nvPr/>
        </p:nvPicPr>
        <p:blipFill>
          <a:blip r:embed="rId4"/>
          <a:stretch>
            <a:fillRect/>
          </a:stretch>
        </p:blipFill>
        <p:spPr>
          <a:xfrm>
            <a:off x="7815488" y="440705"/>
            <a:ext cx="2852512" cy="3802008"/>
          </a:xfrm>
          <a:prstGeom prst="rect">
            <a:avLst/>
          </a:prstGeom>
        </p:spPr>
      </p:pic>
      <p:sp>
        <p:nvSpPr>
          <p:cNvPr id="7" name="CuadroTexto 6"/>
          <p:cNvSpPr txBox="1"/>
          <p:nvPr/>
        </p:nvSpPr>
        <p:spPr>
          <a:xfrm>
            <a:off x="7998280" y="4894071"/>
            <a:ext cx="2669721" cy="369332"/>
          </a:xfrm>
          <a:prstGeom prst="rect">
            <a:avLst/>
          </a:prstGeom>
          <a:noFill/>
        </p:spPr>
        <p:txBody>
          <a:bodyPr wrap="none" rtlCol="0">
            <a:spAutoFit/>
          </a:bodyPr>
          <a:lstStyle/>
          <a:p>
            <a:r>
              <a:rPr lang="es-ES" dirty="0"/>
              <a:t>Picasso “babuino con cría”</a:t>
            </a:r>
          </a:p>
        </p:txBody>
      </p:sp>
    </p:spTree>
    <p:extLst>
      <p:ext uri="{BB962C8B-B14F-4D97-AF65-F5344CB8AC3E}">
        <p14:creationId xmlns:p14="http://schemas.microsoft.com/office/powerpoint/2010/main" val="1046267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14600" y="736600"/>
            <a:ext cx="7162800" cy="5372100"/>
          </a:xfrm>
          <a:prstGeom prst="rect">
            <a:avLst/>
          </a:prstGeom>
        </p:spPr>
      </p:pic>
    </p:spTree>
    <p:extLst>
      <p:ext uri="{BB962C8B-B14F-4D97-AF65-F5344CB8AC3E}">
        <p14:creationId xmlns:p14="http://schemas.microsoft.com/office/powerpoint/2010/main" val="381504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41847" y="803888"/>
            <a:ext cx="7829348" cy="5632312"/>
          </a:xfrm>
          <a:prstGeom prst="rect">
            <a:avLst/>
          </a:prstGeom>
        </p:spPr>
        <p:txBody>
          <a:bodyPr wrap="square">
            <a:spAutoFit/>
          </a:bodyPr>
          <a:lstStyle/>
          <a:p>
            <a:r>
              <a:rPr lang="es-ES_tradnl" dirty="0"/>
              <a:t>Desde el momento que uno la notaba, continuaba ocupando la mente. Incluso continuaba no se qué, sin duda su propio quehacer... que sin ser simple, tampoco era realmente compleja, compleja de entrada o por intensión o según un plano complicado. Más bien se </a:t>
            </a:r>
            <a:r>
              <a:rPr lang="es-ES_tradnl" dirty="0" err="1"/>
              <a:t>desimplificaba</a:t>
            </a:r>
            <a:r>
              <a:rPr lang="es-ES_tradnl" dirty="0"/>
              <a:t> a medida que era trabajada... Tal cual era, parecía una mesa hecha de añadidos, como fueron hechos ciertos dibujos de esquizofrénicos llamados abarrotados, y si estaba terminada, era en la medida en que no había forma de añadirle nada más, mesa vuelta cada vez más amontonamiento y menos mesa… No era adecuada para ningún uso, para nada de lo que se espera de una mesa. Pesada, incómoda, apenas se podía transportar. No se sabía por donde agarrarla (ni mental ni manualmente). El tablero, la parte útil de la mesa, progresivamente reducido, desaparecía, terminaba siendo tan poco en relación con el voluminoso armazón, que no se podía pensar en ella como en una mesa, sino que como en un mueble a parte, un instrumento desconocido cuyo empleo se ignoraba. Mesa deshumanizada, desprovista de toda comodidad (…). Que no se prestaba a nada, que rechazaba y se oponía a todo servicio, a toda comunicación. En ella había algo atroz, petrificado. Podría haber evocado un motor detenido.</a:t>
            </a:r>
          </a:p>
          <a:p>
            <a:r>
              <a:rPr lang="es-ES_tradnl" dirty="0"/>
              <a:t>Citado en </a:t>
            </a:r>
            <a:r>
              <a:rPr lang="es-ES_tradnl" dirty="0" err="1"/>
              <a:t>Deleuze</a:t>
            </a:r>
            <a:r>
              <a:rPr lang="es-ES_tradnl" dirty="0"/>
              <a:t>, </a:t>
            </a:r>
            <a:r>
              <a:rPr lang="es-ES_tradnl" dirty="0" err="1"/>
              <a:t>Gilles</a:t>
            </a:r>
            <a:r>
              <a:rPr lang="es-ES_tradnl" dirty="0"/>
              <a:t> y Félix </a:t>
            </a:r>
            <a:r>
              <a:rPr lang="es-ES_tradnl" dirty="0" err="1"/>
              <a:t>Guattari</a:t>
            </a:r>
            <a:r>
              <a:rPr lang="es-ES_tradnl" dirty="0"/>
              <a:t> 1972 </a:t>
            </a:r>
            <a:r>
              <a:rPr lang="es-ES_tradnl" i="1" dirty="0" err="1"/>
              <a:t>L’Antioedipe</a:t>
            </a:r>
            <a:r>
              <a:rPr lang="es-ES_tradnl" i="1" dirty="0"/>
              <a:t>. </a:t>
            </a:r>
            <a:r>
              <a:rPr lang="es-ES_tradnl" i="1" dirty="0" err="1"/>
              <a:t>Capitalisme</a:t>
            </a:r>
            <a:r>
              <a:rPr lang="es-ES_tradnl" i="1" dirty="0"/>
              <a:t> et </a:t>
            </a:r>
            <a:r>
              <a:rPr lang="es-ES_tradnl" i="1" dirty="0" err="1"/>
              <a:t>schizophrénie</a:t>
            </a:r>
            <a:r>
              <a:rPr lang="es-ES_tradnl" i="1" dirty="0"/>
              <a:t> 1</a:t>
            </a:r>
            <a:r>
              <a:rPr lang="es-ES_tradnl" dirty="0"/>
              <a:t>, París: Ed. de </a:t>
            </a:r>
            <a:r>
              <a:rPr lang="es-ES_tradnl" dirty="0" err="1"/>
              <a:t>Minuit</a:t>
            </a:r>
            <a:r>
              <a:rPr lang="es-ES_tradnl" dirty="0"/>
              <a:t>, p. 12-13. [</a:t>
            </a:r>
            <a:r>
              <a:rPr lang="es-ES_tradnl" dirty="0" err="1"/>
              <a:t>versón</a:t>
            </a:r>
            <a:r>
              <a:rPr lang="es-ES_tradnl" dirty="0"/>
              <a:t> en castellano p. 16 traducción modificada]</a:t>
            </a:r>
          </a:p>
        </p:txBody>
      </p:sp>
    </p:spTree>
    <p:extLst>
      <p:ext uri="{BB962C8B-B14F-4D97-AF65-F5344CB8AC3E}">
        <p14:creationId xmlns:p14="http://schemas.microsoft.com/office/powerpoint/2010/main" val="3173413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41847" y="803888"/>
            <a:ext cx="7829348" cy="5632312"/>
          </a:xfrm>
          <a:prstGeom prst="rect">
            <a:avLst/>
          </a:prstGeom>
        </p:spPr>
        <p:txBody>
          <a:bodyPr wrap="square">
            <a:spAutoFit/>
          </a:bodyPr>
          <a:lstStyle/>
          <a:p>
            <a:r>
              <a:rPr lang="es-ES_tradnl" dirty="0"/>
              <a:t>Desde el momento que uno la notaba, continuaba ocupando la mente. Incluso continuaba no se qué, sin duda su propio quehacer... que sin ser simple, tampoco era realmente compleja, compleja de entrada o por intensión o según un plano complicado. </a:t>
            </a:r>
            <a:r>
              <a:rPr lang="es-ES_tradnl" dirty="0">
                <a:solidFill>
                  <a:srgbClr val="F79646"/>
                </a:solidFill>
              </a:rPr>
              <a:t>Más bien se </a:t>
            </a:r>
            <a:r>
              <a:rPr lang="es-ES_tradnl" dirty="0" err="1">
                <a:solidFill>
                  <a:srgbClr val="F79646"/>
                </a:solidFill>
              </a:rPr>
              <a:t>desimplificaba</a:t>
            </a:r>
            <a:r>
              <a:rPr lang="es-ES_tradnl" dirty="0">
                <a:solidFill>
                  <a:srgbClr val="F79646"/>
                </a:solidFill>
              </a:rPr>
              <a:t> a medida que era trabajada</a:t>
            </a:r>
            <a:r>
              <a:rPr lang="es-ES_tradnl" dirty="0"/>
              <a:t>... Tal cual era, parecía una mesa hecha de añadidos, como fueron hechos ciertos dibujos de esquizofrénicos llamados abarrotados, y si estaba terminada, era en la medida en que no había forma de añadirle nada más, </a:t>
            </a:r>
            <a:r>
              <a:rPr lang="es-ES_tradnl" dirty="0">
                <a:solidFill>
                  <a:srgbClr val="F79646"/>
                </a:solidFill>
              </a:rPr>
              <a:t>mesa vuelta cada vez más amontonamiento y menos mesa</a:t>
            </a:r>
            <a:r>
              <a:rPr lang="es-ES_tradnl" dirty="0"/>
              <a:t>… No era adecuada para ningún uso, para nada de lo que se espera de una mesa. Pesada, incómoda, apenas se podía transportar. </a:t>
            </a:r>
            <a:r>
              <a:rPr lang="es-ES_tradnl" dirty="0">
                <a:solidFill>
                  <a:srgbClr val="F79646"/>
                </a:solidFill>
              </a:rPr>
              <a:t>No se sabía por donde agarrarla (ni mental ni manualmente). </a:t>
            </a:r>
            <a:r>
              <a:rPr lang="es-ES_tradnl" dirty="0"/>
              <a:t>El tablero, la parte útil de la mesa, progresivamente reducido, desaparecía, terminaba siendo tan poco en relación con el voluminoso armazón, que no se podía pensar en ella como en una mesa, sino que como en un mueble a parte, un instrumento desconocido cuyo empleo se ignoraba. Mesa deshumanizada, desprovista de toda comodidad (…). Que no se prestaba a nada, que rechazaba y se oponía a todo servicio, a toda comunicación. </a:t>
            </a:r>
            <a:r>
              <a:rPr lang="es-ES_tradnl" dirty="0">
                <a:solidFill>
                  <a:srgbClr val="F79646"/>
                </a:solidFill>
              </a:rPr>
              <a:t>En ella había algo atroz, petrificado. Podría haber evocado un motor detenido.</a:t>
            </a:r>
          </a:p>
          <a:p>
            <a:r>
              <a:rPr lang="es-ES_tradnl" dirty="0"/>
              <a:t>Citado en </a:t>
            </a:r>
            <a:r>
              <a:rPr lang="es-ES_tradnl" dirty="0" err="1"/>
              <a:t>Deleuze</a:t>
            </a:r>
            <a:r>
              <a:rPr lang="es-ES_tradnl" dirty="0"/>
              <a:t>, </a:t>
            </a:r>
            <a:r>
              <a:rPr lang="es-ES_tradnl" dirty="0" err="1"/>
              <a:t>Gilles</a:t>
            </a:r>
            <a:r>
              <a:rPr lang="es-ES_tradnl" dirty="0"/>
              <a:t> y Félix </a:t>
            </a:r>
            <a:r>
              <a:rPr lang="es-ES_tradnl" dirty="0" err="1"/>
              <a:t>Guattari</a:t>
            </a:r>
            <a:r>
              <a:rPr lang="es-ES_tradnl" dirty="0"/>
              <a:t> 1972 </a:t>
            </a:r>
            <a:r>
              <a:rPr lang="es-ES_tradnl" i="1" dirty="0" err="1"/>
              <a:t>L’Antioedipe</a:t>
            </a:r>
            <a:r>
              <a:rPr lang="es-ES_tradnl" i="1" dirty="0"/>
              <a:t>. </a:t>
            </a:r>
            <a:r>
              <a:rPr lang="es-ES_tradnl" i="1" dirty="0" err="1"/>
              <a:t>Capitalisme</a:t>
            </a:r>
            <a:r>
              <a:rPr lang="es-ES_tradnl" i="1" dirty="0"/>
              <a:t> et </a:t>
            </a:r>
            <a:r>
              <a:rPr lang="es-ES_tradnl" i="1" dirty="0" err="1"/>
              <a:t>schizophrénie</a:t>
            </a:r>
            <a:r>
              <a:rPr lang="es-ES_tradnl" i="1" dirty="0"/>
              <a:t> 1</a:t>
            </a:r>
            <a:r>
              <a:rPr lang="es-ES_tradnl" dirty="0"/>
              <a:t>, París: Ed. de </a:t>
            </a:r>
            <a:r>
              <a:rPr lang="es-ES_tradnl" dirty="0" err="1"/>
              <a:t>Minuit</a:t>
            </a:r>
            <a:r>
              <a:rPr lang="es-ES_tradnl" dirty="0"/>
              <a:t>, p. 12-13. [</a:t>
            </a:r>
            <a:r>
              <a:rPr lang="es-ES_tradnl" dirty="0" err="1"/>
              <a:t>versón</a:t>
            </a:r>
            <a:r>
              <a:rPr lang="es-ES_tradnl" dirty="0"/>
              <a:t> en castellano p. 16 traducción modificada]</a:t>
            </a:r>
          </a:p>
        </p:txBody>
      </p:sp>
    </p:spTree>
    <p:extLst>
      <p:ext uri="{BB962C8B-B14F-4D97-AF65-F5344CB8AC3E}">
        <p14:creationId xmlns:p14="http://schemas.microsoft.com/office/powerpoint/2010/main" val="40373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argo Cult of John Frum - The Young Pioneer">
            <a:extLst>
              <a:ext uri="{FF2B5EF4-FFF2-40B4-BE49-F238E27FC236}">
                <a16:creationId xmlns:a16="http://schemas.microsoft.com/office/drawing/2014/main" id="{F8411A35-AF4D-7FFF-C5B1-E575F30AF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217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1021</Words>
  <Application>Microsoft Macintosh PowerPoint</Application>
  <PresentationFormat>Panorámica</PresentationFormat>
  <Paragraphs>39</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Arial</vt:lpstr>
      <vt:lpstr>Calibri</vt:lpstr>
      <vt:lpstr>Calibri Light</vt:lpstr>
      <vt:lpstr>Times New Roman</vt:lpstr>
      <vt:lpstr>Tema de Office</vt:lpstr>
      <vt:lpstr>Gell Simulacro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Gell Simulacro</dc:title>
  <dc:creator>Andre Menard Poupin (menard)</dc:creator>
  <cp:lastModifiedBy>Andre Menard Poupin (menard)</cp:lastModifiedBy>
  <cp:revision>1</cp:revision>
  <dcterms:created xsi:type="dcterms:W3CDTF">2023-11-13T11:39:32Z</dcterms:created>
  <dcterms:modified xsi:type="dcterms:W3CDTF">2023-11-13T11:39:58Z</dcterms:modified>
</cp:coreProperties>
</file>