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309" r:id="rId2"/>
    <p:sldId id="310" r:id="rId3"/>
    <p:sldId id="311" r:id="rId4"/>
    <p:sldId id="303" r:id="rId5"/>
    <p:sldId id="300" r:id="rId6"/>
    <p:sldId id="287" r:id="rId7"/>
    <p:sldId id="292" r:id="rId8"/>
    <p:sldId id="293" r:id="rId9"/>
    <p:sldId id="284" r:id="rId10"/>
    <p:sldId id="291" r:id="rId11"/>
    <p:sldId id="298" r:id="rId12"/>
    <p:sldId id="294" r:id="rId13"/>
    <p:sldId id="270" r:id="rId14"/>
    <p:sldId id="305" r:id="rId15"/>
    <p:sldId id="308" r:id="rId16"/>
    <p:sldId id="271" r:id="rId17"/>
    <p:sldId id="277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414141"/>
        </a:solidFill>
        <a:effectLst/>
        <a:uFillTx/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49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C9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375889"/>
              <a:satOff val="-9195"/>
              <a:lumOff val="-14901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>
              <a:hueOff val="708446"/>
              <a:satOff val="-4821"/>
              <a:lumOff val="-14251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-113918"/>
              <a:satOff val="19024"/>
              <a:lumOff val="19749"/>
              <a:alpha val="35000"/>
            </a:scheme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6"/>
              <a:satOff val="13972"/>
              <a:lumOff val="-24493"/>
            </a:schemeClr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-113918"/>
                  <a:satOff val="19024"/>
                  <a:lumOff val="19749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369194"/>
              <a:satOff val="6343"/>
              <a:lumOff val="-13963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8" autoAdjust="0"/>
    <p:restoredTop sz="94660"/>
  </p:normalViewPr>
  <p:slideViewPr>
    <p:cSldViewPr snapToGrid="0" showGuides="1">
      <p:cViewPr varScale="1">
        <p:scale>
          <a:sx n="51" d="100"/>
          <a:sy n="51" d="100"/>
        </p:scale>
        <p:origin x="1506" y="84"/>
      </p:cViewPr>
      <p:guideLst>
        <p:guide orient="horz" pos="3049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508000" y="6591300"/>
            <a:ext cx="11999453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4089400"/>
            <a:ext cx="12000019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 flipV="1">
            <a:off x="7994302" y="4526255"/>
            <a:ext cx="1" cy="1642759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>
            <a:spLocks noGrp="1"/>
          </p:cNvSpPr>
          <p:nvPr>
            <p:ph type="body" sz="quarter" idx="13"/>
          </p:nvPr>
        </p:nvSpPr>
        <p:spPr>
          <a:xfrm>
            <a:off x="508000" y="3505200"/>
            <a:ext cx="7200900" cy="508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r>
              <a:t>Texto del título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9" name="Shape 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42" name="Shape 4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508000" y="4876800"/>
            <a:ext cx="5676374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0" name="Shape 50"/>
          <p:cNvSpPr/>
          <p:nvPr/>
        </p:nvSpPr>
        <p:spPr>
          <a:xfrm>
            <a:off x="508000" y="2768600"/>
            <a:ext cx="5676316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3"/>
          </p:nvPr>
        </p:nvSpPr>
        <p:spPr>
          <a:xfrm>
            <a:off x="508000" y="2171700"/>
            <a:ext cx="5676900" cy="508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ClrTx/>
              <a:buSzTx/>
              <a:buFontTx/>
              <a:buNone/>
              <a:defRPr sz="2400" i="1"/>
            </a:lvl1pPr>
          </a:lstStyle>
          <a:p>
            <a:r>
              <a:t>Lorem Ipsum Dolor</a:t>
            </a:r>
          </a:p>
        </p:txBody>
      </p:sp>
      <p:sp>
        <p:nvSpPr>
          <p:cNvPr id="52" name="Shape 52"/>
          <p:cNvSpPr>
            <a:spLocks noGrp="1"/>
          </p:cNvSpPr>
          <p:nvPr>
            <p:ph type="pic" sz="half" idx="14"/>
          </p:nvPr>
        </p:nvSpPr>
        <p:spPr>
          <a:xfrm>
            <a:off x="6818219" y="647699"/>
            <a:ext cx="5588001" cy="83312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r>
              <a:t>Texto del título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/>
          </p:cNvSpPr>
          <p:nvPr>
            <p:ph type="pic" sz="quarter" idx="13"/>
          </p:nvPr>
        </p:nvSpPr>
        <p:spPr>
          <a:xfrm>
            <a:off x="6856319" y="4772799"/>
            <a:ext cx="5499101" cy="4229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hape 98"/>
          <p:cNvSpPr>
            <a:spLocks noGrp="1"/>
          </p:cNvSpPr>
          <p:nvPr>
            <p:ph type="pic" sz="quarter" idx="14"/>
          </p:nvPr>
        </p:nvSpPr>
        <p:spPr>
          <a:xfrm>
            <a:off x="6860562" y="609600"/>
            <a:ext cx="5499101" cy="3530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Shape 99"/>
          <p:cNvSpPr>
            <a:spLocks noGrp="1"/>
          </p:cNvSpPr>
          <p:nvPr>
            <p:ph type="pic" sz="half" idx="15"/>
          </p:nvPr>
        </p:nvSpPr>
        <p:spPr>
          <a:xfrm>
            <a:off x="557119" y="609599"/>
            <a:ext cx="5588001" cy="83947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/>
          </p:cNvSpPr>
          <p:nvPr>
            <p:ph type="body" sz="quarter" idx="13"/>
          </p:nvPr>
        </p:nvSpPr>
        <p:spPr>
          <a:xfrm>
            <a:off x="533400" y="5969000"/>
            <a:ext cx="11938000" cy="609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1200"/>
              </a:spcBef>
              <a:buClrTx/>
              <a:buSzTx/>
              <a:buFontTx/>
              <a:buNone/>
              <a:defRPr sz="3000" i="1"/>
            </a:lvl1pPr>
          </a:lstStyle>
          <a:p>
            <a:r>
              <a:t>– Juan López</a:t>
            </a:r>
          </a:p>
        </p:txBody>
      </p:sp>
      <p:sp>
        <p:nvSpPr>
          <p:cNvPr id="108" name="Shape 108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FontTx/>
              <a:buNone/>
            </a:lvl1pPr>
          </a:lstStyle>
          <a:p>
            <a:r>
              <a:t>“Escribir una cita aquí” </a:t>
            </a:r>
          </a:p>
        </p:txBody>
      </p:sp>
      <p:sp>
        <p:nvSpPr>
          <p:cNvPr id="109" name="Shape 10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B58A34-DEB4-4600-A6C7-DDD41FE93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00DB7D3-7267-400A-A712-14462E9442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48019E1-1164-4968-B087-68838F3B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F97AE-F67C-4130-9373-8AFF0B076F51}" type="datetimeFigureOut">
              <a:rPr lang="es-CL" smtClean="0"/>
              <a:t>02-10-2023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58B851-36FC-4EB1-825E-AE75C3498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DFEE5D-7142-4245-83F8-57444C58A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233157" y="9258300"/>
            <a:ext cx="525785" cy="379591"/>
          </a:xfrm>
        </p:spPr>
        <p:txBody>
          <a:bodyPr/>
          <a:lstStyle/>
          <a:p>
            <a:fld id="{410950B5-43B9-4E77-AE86-2154F517589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2404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prstGeom prst="line">
            <a:avLst/>
          </a:pr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6324599" y="9258300"/>
            <a:ext cx="342901" cy="4064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7" r:id="rId5"/>
    <p:sldLayoutId id="2147483658" r:id="rId6"/>
    <p:sldLayoutId id="2147483659" r:id="rId7"/>
    <p:sldLayoutId id="2147483661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marL="0" marR="0" indent="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1pPr>
      <a:lvl2pPr marL="0" marR="0" indent="228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2pPr>
      <a:lvl3pPr marL="0" marR="0" indent="457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3pPr>
      <a:lvl4pPr marL="0" marR="0" indent="685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4pPr>
      <a:lvl5pPr marL="0" marR="0" indent="9144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5pPr>
      <a:lvl6pPr marL="0" marR="0" indent="11430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6pPr>
      <a:lvl7pPr marL="0" marR="0" indent="13716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7pPr>
      <a:lvl8pPr marL="0" marR="0" indent="16002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8pPr>
      <a:lvl9pPr marL="0" marR="0" indent="1828800" algn="ctr" defTabSz="584200" rtl="0" latinLnBrk="0">
        <a:lnSpc>
          <a:spcPct val="90000"/>
        </a:lnSpc>
        <a:spcBef>
          <a:spcPts val="1600"/>
        </a:spcBef>
        <a:spcAft>
          <a:spcPts val="0"/>
        </a:spcAft>
        <a:buClrTx/>
        <a:buSzTx/>
        <a:buFontTx/>
        <a:buNone/>
        <a:tabLst/>
        <a:defRPr sz="7000" b="0" i="0" u="none" strike="noStrike" cap="none" spc="0" baseline="0">
          <a:ln>
            <a:noFill/>
          </a:ln>
          <a:solidFill>
            <a:srgbClr val="D93E2B"/>
          </a:solidFill>
          <a:uFillTx/>
          <a:latin typeface="+mn-lt"/>
          <a:ea typeface="+mn-ea"/>
          <a:cs typeface="+mn-cs"/>
          <a:sym typeface="Bodoni SvtyTwo ITC TT-Book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1pPr>
      <a:lvl2pPr marL="9398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2pPr>
      <a:lvl3pPr marL="14097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3pPr>
      <a:lvl4pPr marL="18796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4pPr>
      <a:lvl5pPr marL="23495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5pPr>
      <a:lvl6pPr marL="28194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6pPr>
      <a:lvl7pPr marL="32893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7pPr>
      <a:lvl8pPr marL="37592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8pPr>
      <a:lvl9pPr marL="4229100" marR="0" indent="-469900" algn="l" defTabSz="584200" rtl="0" latinLnBrk="0">
        <a:lnSpc>
          <a:spcPct val="100000"/>
        </a:lnSpc>
        <a:spcBef>
          <a:spcPts val="2400"/>
        </a:spcBef>
        <a:spcAft>
          <a:spcPts val="0"/>
        </a:spcAft>
        <a:buClr>
          <a:srgbClr val="929292"/>
        </a:buClr>
        <a:buSzPct val="60000"/>
        <a:buFont typeface="Zapf Dingbats"/>
        <a:buChar char="❖"/>
        <a:tabLst/>
        <a:defRPr sz="3600" b="0" i="0" u="none" strike="noStrike" cap="none" spc="0" baseline="0">
          <a:ln>
            <a:noFill/>
          </a:ln>
          <a:solidFill>
            <a:srgbClr val="414141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73F56A-8B40-220A-B8B3-01F91086099C}"/>
              </a:ext>
            </a:extLst>
          </p:cNvPr>
          <p:cNvSpPr txBox="1">
            <a:spLocks/>
          </p:cNvSpPr>
          <p:nvPr/>
        </p:nvSpPr>
        <p:spPr>
          <a:xfrm>
            <a:off x="508000" y="2381250"/>
            <a:ext cx="12496800" cy="6705600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699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1pPr>
            <a:lvl2pPr marL="9398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2pPr>
            <a:lvl3pPr marL="14097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3pPr>
            <a:lvl4pPr marL="18796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4pPr>
            <a:lvl5pPr marL="23495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5pPr>
            <a:lvl6pPr marL="28194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6pPr>
            <a:lvl7pPr marL="32893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7pPr>
            <a:lvl8pPr marL="37592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8pPr>
            <a:lvl9pPr marL="4229100" marR="0" indent="-469900" algn="l" defTabSz="584200" rtl="0" latinLnBrk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929292"/>
              </a:buClr>
              <a:buSzPct val="60000"/>
              <a:buFont typeface="Zapf Dingbats"/>
              <a:buChar char="❖"/>
              <a:tabLst/>
              <a:defRPr sz="3600" b="0" i="0" u="none" strike="noStrike" cap="none" spc="0" baseline="0">
                <a:ln>
                  <a:noFill/>
                </a:ln>
                <a:solidFill>
                  <a:srgbClr val="414141"/>
                </a:solidFill>
                <a:uFillTx/>
                <a:latin typeface="Palatino"/>
                <a:ea typeface="Palatino"/>
                <a:cs typeface="Palatino"/>
                <a:sym typeface="Palatino"/>
              </a:defRPr>
            </a:lvl9pPr>
          </a:lstStyle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endParaRPr lang="es-CL" sz="11200" b="1" dirty="0"/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11200" b="1" dirty="0"/>
              <a:t>Propuesta 	</a:t>
            </a:r>
            <a:r>
              <a:rPr lang="es-CL" sz="9600" b="1" dirty="0"/>
              <a:t>					</a:t>
            </a:r>
            <a:r>
              <a:rPr lang="es-CL" sz="11200" b="1" dirty="0"/>
              <a:t>Etnografías	</a:t>
            </a:r>
            <a:r>
              <a:rPr lang="es-CL" sz="9600" b="1" dirty="0"/>
              <a:t>			</a:t>
            </a:r>
            <a:r>
              <a:rPr lang="es-CL" sz="11200" b="1" dirty="0"/>
              <a:t>Arqueología:</a:t>
            </a:r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9600" dirty="0"/>
              <a:t>Murra (1972)					Webster (1971)				Shimada (1982)	</a:t>
            </a:r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9600" dirty="0"/>
              <a:t>								Brush (1973)					Núñez y </a:t>
            </a:r>
            <a:r>
              <a:rPr lang="es-CL" sz="9600" dirty="0" err="1"/>
              <a:t>Dillehay</a:t>
            </a:r>
            <a:r>
              <a:rPr lang="es-CL" sz="9600" dirty="0"/>
              <a:t> (1979) </a:t>
            </a:r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9600" dirty="0"/>
              <a:t>								Platt (1971)				</a:t>
            </a:r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11200" b="1" dirty="0"/>
              <a:t>Precursores:	</a:t>
            </a:r>
            <a:r>
              <a:rPr lang="es-CL" sz="9600" b="1" dirty="0"/>
              <a:t>				</a:t>
            </a:r>
            <a:r>
              <a:rPr lang="es-CL" sz="9600" dirty="0"/>
              <a:t>Harris (1978)</a:t>
            </a:r>
            <a:endParaRPr lang="es-CL" sz="9600" b="1" dirty="0"/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9600" dirty="0"/>
              <a:t>Troll (</a:t>
            </a:r>
            <a:r>
              <a:rPr lang="es-ES" sz="9600" dirty="0"/>
              <a:t>1943</a:t>
            </a:r>
            <a:r>
              <a:rPr lang="es-CL" sz="9600" dirty="0"/>
              <a:t>)						</a:t>
            </a:r>
            <a:r>
              <a:rPr lang="es-CL" sz="9600" dirty="0" err="1"/>
              <a:t>Golte</a:t>
            </a:r>
            <a:r>
              <a:rPr lang="es-CL" sz="9600" dirty="0"/>
              <a:t> (1980)					</a:t>
            </a:r>
            <a:r>
              <a:rPr lang="es-CL" sz="11200" b="1" dirty="0"/>
              <a:t>Síntesis</a:t>
            </a:r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9600" dirty="0"/>
              <a:t>Condarco (1971)					Camino (1982)				Salomon (1985)											De la Cadena (1986)	</a:t>
            </a:r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9600" dirty="0"/>
              <a:t>								Fonseca y Mayer (1988)					</a:t>
            </a:r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11200" b="1" dirty="0"/>
              <a:t>Etnohistoria: </a:t>
            </a:r>
            <a:r>
              <a:rPr lang="es-CL" sz="9600" b="1" dirty="0"/>
              <a:t>	</a:t>
            </a:r>
            <a:r>
              <a:rPr lang="es-CL" sz="9600" dirty="0"/>
              <a:t>				Masuda (Ed.) (1981)									</a:t>
            </a:r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9600" dirty="0" err="1"/>
              <a:t>Oberem</a:t>
            </a:r>
            <a:r>
              <a:rPr lang="es-CL" sz="9600" dirty="0"/>
              <a:t> (1976)</a:t>
            </a:r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9600" dirty="0" err="1"/>
              <a:t>Rostworoski</a:t>
            </a:r>
            <a:r>
              <a:rPr lang="es-CL" sz="9600" dirty="0"/>
              <a:t> (1973; 1975</a:t>
            </a:r>
            <a:r>
              <a:rPr lang="es-ES" sz="9600" dirty="0"/>
              <a:t>)</a:t>
            </a:r>
            <a:r>
              <a:rPr lang="es-CL" sz="9600" dirty="0"/>
              <a:t> </a:t>
            </a:r>
          </a:p>
          <a:p>
            <a:pPr marL="0" indent="0" hangingPunct="1">
              <a:lnSpc>
                <a:spcPct val="140000"/>
              </a:lnSpc>
              <a:spcBef>
                <a:spcPts val="0"/>
              </a:spcBef>
              <a:buFont typeface="Zapf Dingbats"/>
              <a:buNone/>
            </a:pPr>
            <a:r>
              <a:rPr lang="es-CL" sz="9600" dirty="0"/>
              <a:t>Hidalgo (1984)											</a:t>
            </a:r>
            <a:endParaRPr lang="es-CL" sz="8000" b="1" dirty="0"/>
          </a:p>
          <a:p>
            <a:pPr marL="0" indent="0" hangingPunct="1">
              <a:spcBef>
                <a:spcPts val="0"/>
              </a:spcBef>
              <a:buFont typeface="Zapf Dingbats"/>
              <a:buNone/>
            </a:pPr>
            <a:r>
              <a:rPr lang="es-CL" sz="8000" b="1" dirty="0"/>
              <a:t>								</a:t>
            </a:r>
          </a:p>
          <a:p>
            <a:pPr marL="0" indent="0" hangingPunct="1">
              <a:spcBef>
                <a:spcPts val="0"/>
              </a:spcBef>
              <a:buFont typeface="Zapf Dingbats"/>
              <a:buNone/>
            </a:pPr>
            <a:r>
              <a:rPr lang="es-CL" sz="8000" dirty="0"/>
              <a:t>				</a:t>
            </a:r>
          </a:p>
          <a:p>
            <a:pPr marL="0" indent="0" hangingPunct="1">
              <a:spcBef>
                <a:spcPts val="0"/>
              </a:spcBef>
              <a:buFont typeface="Zapf Dingbats"/>
              <a:buNone/>
            </a:pPr>
            <a:r>
              <a:rPr lang="es-CL" sz="8000" dirty="0"/>
              <a:t>								</a:t>
            </a:r>
          </a:p>
          <a:p>
            <a:pPr marL="0" indent="0" hangingPunct="1">
              <a:spcBef>
                <a:spcPts val="0"/>
              </a:spcBef>
              <a:buFont typeface="Zapf Dingbats"/>
              <a:buNone/>
            </a:pPr>
            <a:r>
              <a:rPr lang="es-CL" sz="8000" b="1" dirty="0"/>
              <a:t>							</a:t>
            </a:r>
          </a:p>
          <a:p>
            <a:pPr marL="0" indent="0" hangingPunct="1">
              <a:spcBef>
                <a:spcPts val="0"/>
              </a:spcBef>
              <a:buFont typeface="Zapf Dingbats"/>
              <a:buNone/>
            </a:pPr>
            <a:r>
              <a:rPr lang="es-CL" sz="8000" b="1" dirty="0"/>
              <a:t>					</a:t>
            </a:r>
          </a:p>
          <a:p>
            <a:pPr marL="0" indent="0" hangingPunct="1">
              <a:spcBef>
                <a:spcPts val="0"/>
              </a:spcBef>
              <a:buFont typeface="Zapf Dingbats"/>
              <a:buNone/>
            </a:pPr>
            <a:r>
              <a:rPr lang="es-CL" sz="8000" dirty="0"/>
              <a:t>		</a:t>
            </a:r>
          </a:p>
          <a:p>
            <a:pPr marL="0" indent="0" hangingPunct="1">
              <a:spcBef>
                <a:spcPts val="0"/>
              </a:spcBef>
              <a:buFont typeface="Zapf Dingbats"/>
              <a:buNone/>
            </a:pPr>
            <a:r>
              <a:rPr lang="es-CL" sz="8000" dirty="0"/>
              <a:t>								</a:t>
            </a:r>
          </a:p>
          <a:p>
            <a:pPr marL="0" indent="0" hangingPunct="1">
              <a:spcBef>
                <a:spcPts val="0"/>
              </a:spcBef>
              <a:buFont typeface="Zapf Dingbats"/>
              <a:buNone/>
            </a:pPr>
            <a:r>
              <a:rPr lang="es-CL" sz="8000" b="1" dirty="0"/>
              <a:t>					</a:t>
            </a:r>
          </a:p>
          <a:p>
            <a:pPr marL="0" indent="0" hangingPunct="1">
              <a:spcBef>
                <a:spcPts val="0"/>
              </a:spcBef>
              <a:buFont typeface="Zapf Dingbats"/>
              <a:buNone/>
            </a:pPr>
            <a:r>
              <a:rPr lang="es-CL" sz="8000" dirty="0"/>
              <a:t>			</a:t>
            </a:r>
          </a:p>
          <a:p>
            <a:pPr marL="0" indent="0" hangingPunct="1">
              <a:spcBef>
                <a:spcPts val="0"/>
              </a:spcBef>
              <a:buFont typeface="Zapf Dingbats"/>
              <a:buNone/>
            </a:pPr>
            <a:endParaRPr lang="es-CL" sz="8000" dirty="0"/>
          </a:p>
          <a:p>
            <a:pPr marL="0" indent="0" hangingPunct="1">
              <a:buFont typeface="Zapf Dingbats"/>
              <a:buNone/>
            </a:pPr>
            <a:endParaRPr lang="es-CL" dirty="0"/>
          </a:p>
          <a:p>
            <a:pPr marL="0" indent="0" hangingPunct="1">
              <a:buFont typeface="Zapf Dingbats"/>
              <a:buNone/>
            </a:pPr>
            <a:endParaRPr lang="es-CL" dirty="0"/>
          </a:p>
          <a:p>
            <a:pPr marL="0" indent="0" hangingPunct="1">
              <a:buFont typeface="Zapf Dingbats"/>
              <a:buNone/>
            </a:pPr>
            <a:endParaRPr lang="es-CL" dirty="0"/>
          </a:p>
          <a:p>
            <a:pPr marL="0" indent="0" hangingPunct="1">
              <a:buFont typeface="Zapf Dingbats"/>
              <a:buNone/>
            </a:pPr>
            <a:endParaRPr lang="es-CL" dirty="0"/>
          </a:p>
          <a:p>
            <a:pPr marL="0" indent="0" hangingPunct="1">
              <a:buFont typeface="Zapf Dingbats"/>
              <a:buNone/>
            </a:pPr>
            <a:endParaRPr lang="es-CL" dirty="0"/>
          </a:p>
          <a:p>
            <a:pPr marL="0" indent="0" hangingPunct="1">
              <a:buFont typeface="Zapf Dingbats"/>
              <a:buNone/>
            </a:pPr>
            <a:endParaRPr lang="es-CL" dirty="0"/>
          </a:p>
          <a:p>
            <a:pPr marL="0" indent="0" hangingPunct="1">
              <a:buFont typeface="Zapf Dingbats"/>
              <a:buNone/>
            </a:pPr>
            <a:endParaRPr lang="es-CL" dirty="0"/>
          </a:p>
          <a:p>
            <a:pPr marL="0" indent="0" hangingPunct="1">
              <a:buFont typeface="Zapf Dingbats"/>
              <a:buNone/>
            </a:pPr>
            <a:endParaRPr lang="es-CL" dirty="0"/>
          </a:p>
          <a:p>
            <a:pPr marL="0" indent="0" hangingPunct="1">
              <a:buFont typeface="Zapf Dingbats"/>
              <a:buNone/>
            </a:pPr>
            <a:endParaRPr lang="es-CL" dirty="0"/>
          </a:p>
          <a:p>
            <a:pPr marL="0" indent="0" hangingPunct="1">
              <a:buFont typeface="Zapf Dingbats"/>
              <a:buNone/>
            </a:pPr>
            <a:endParaRPr lang="es-CL" dirty="0"/>
          </a:p>
          <a:p>
            <a:pPr marL="0" indent="0" hangingPunct="1">
              <a:buFont typeface="Zapf Dingbats"/>
              <a:buNone/>
            </a:pPr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FB6718-5BA0-6D93-8472-442DF47DBF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800100"/>
            <a:ext cx="12160250" cy="1219200"/>
          </a:xfrm>
        </p:spPr>
        <p:txBody>
          <a:bodyPr>
            <a:noAutofit/>
          </a:bodyPr>
          <a:lstStyle/>
          <a:p>
            <a:r>
              <a:rPr lang="es-CL" sz="4400" dirty="0">
                <a:solidFill>
                  <a:schemeClr val="tx1"/>
                </a:solidFill>
                <a:latin typeface="Palatino"/>
              </a:rPr>
              <a:t>Autores Complementariedad Ecológica</a:t>
            </a:r>
          </a:p>
        </p:txBody>
      </p:sp>
    </p:spTree>
    <p:extLst>
      <p:ext uri="{BB962C8B-B14F-4D97-AF65-F5344CB8AC3E}">
        <p14:creationId xmlns:p14="http://schemas.microsoft.com/office/powerpoint/2010/main" val="1148431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4C0B280B-76CE-471C-8694-6F3C3873282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814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51706754-B207-44B4-9357-BB8625D641A5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5373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2A260DF9-C606-4F03-826C-51575147CC7C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6731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B427EB-EC89-429D-A710-016B40516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CL" sz="5400" dirty="0">
                <a:solidFill>
                  <a:schemeClr val="tx1"/>
                </a:solidFill>
                <a:latin typeface="Palatino"/>
              </a:rPr>
              <a:t>Complementariedad</a:t>
            </a:r>
            <a:r>
              <a:rPr lang="es-CL" sz="5000" dirty="0">
                <a:solidFill>
                  <a:schemeClr val="tx1"/>
                </a:solidFill>
                <a:latin typeface="Palatino"/>
              </a:rPr>
              <a:t> valles occidentales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522950C-31BE-4459-B542-ECF7D584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4240" y="2604052"/>
            <a:ext cx="11196320" cy="6349448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s-CL" sz="2400" b="1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s-CL" sz="2400" b="1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s-CL" sz="9600" b="1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endParaRPr lang="es-CL" sz="9600" b="1" dirty="0"/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11200" b="1" dirty="0"/>
              <a:t>Arqueología		</a:t>
            </a:r>
            <a:r>
              <a:rPr lang="es-CL" sz="9600" b="1" dirty="0"/>
              <a:t>					</a:t>
            </a:r>
            <a:r>
              <a:rPr lang="es-CL" sz="11200" b="1" dirty="0"/>
              <a:t>Etnohistoria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/>
              <a:t>Berenguer y </a:t>
            </a:r>
            <a:r>
              <a:rPr lang="es-CL" sz="9600" dirty="0" err="1"/>
              <a:t>Dauelsberg</a:t>
            </a:r>
            <a:r>
              <a:rPr lang="es-CL" sz="9600" dirty="0"/>
              <a:t> (1989)			</a:t>
            </a:r>
            <a:r>
              <a:rPr lang="es-CL" sz="9600" dirty="0" err="1"/>
              <a:t>Durston</a:t>
            </a:r>
            <a:r>
              <a:rPr lang="es-CL" sz="9600" dirty="0"/>
              <a:t> e Hidalgo (1997)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 err="1"/>
              <a:t>Chacama</a:t>
            </a:r>
            <a:r>
              <a:rPr lang="es-CL" sz="9600" dirty="0"/>
              <a:t> (2005)							Hidalgo y </a:t>
            </a:r>
            <a:r>
              <a:rPr lang="es-CL" sz="9600" dirty="0" err="1"/>
              <a:t>Durston</a:t>
            </a:r>
            <a:r>
              <a:rPr lang="es-CL" sz="9600" dirty="0"/>
              <a:t> ([1998] 2004)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>
                <a:ea typeface="Calibri" panose="020F0502020204030204" pitchFamily="34" charset="0"/>
                <a:cs typeface="Times New Roman" panose="02020603050405020304" pitchFamily="18" charset="0"/>
              </a:rPr>
              <a:t>Llagostera (1976, 2010)					</a:t>
            </a:r>
            <a:r>
              <a:rPr lang="es-CL" sz="9600" dirty="0"/>
              <a:t>Hidalgo et al. (1988)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/>
              <a:t>Muñoz et al. (1987)						Hidalgo; </a:t>
            </a:r>
            <a:r>
              <a:rPr lang="es-CL" sz="9600" dirty="0" err="1"/>
              <a:t>Marsilli</a:t>
            </a:r>
            <a:r>
              <a:rPr lang="es-CL" sz="9600" dirty="0"/>
              <a:t> y Arévalo (1991)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/>
              <a:t>Muñoz (1997)</a:t>
            </a:r>
            <a:r>
              <a:rPr lang="es-CL" sz="9600" dirty="0">
                <a:ea typeface="Calibri" panose="020F0502020204030204" pitchFamily="34" charset="0"/>
                <a:cs typeface="Times New Roman" panose="02020603050405020304" pitchFamily="18" charset="0"/>
              </a:rPr>
              <a:t>							</a:t>
            </a:r>
            <a:r>
              <a:rPr lang="es-CL" sz="9600" dirty="0"/>
              <a:t>Inostroza (2010)</a:t>
            </a:r>
            <a:r>
              <a:rPr lang="es-CL" sz="9600" dirty="0"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/>
              <a:t>Mujica; Rivera y Lynch (1983)</a:t>
            </a:r>
            <a:r>
              <a:rPr lang="es-CL" sz="9600" dirty="0">
                <a:ea typeface="Calibri" panose="020F0502020204030204" pitchFamily="34" charset="0"/>
                <a:cs typeface="Times New Roman" panose="02020603050405020304" pitchFamily="18" charset="0"/>
              </a:rPr>
              <a:t>				Muñoz y Choque (2013)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/>
              <a:t>Rivera (1975, 1976)	</a:t>
            </a:r>
            <a:endParaRPr lang="es-CL" sz="9600" dirty="0"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/>
              <a:t>Romero (1994, 1999, 2002)						</a:t>
            </a: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/>
              <a:t>Romero; Santoro y Santos (2000)			</a:t>
            </a:r>
            <a:r>
              <a:rPr lang="es-CL" sz="11200" b="1" dirty="0"/>
              <a:t>Etnografías</a:t>
            </a:r>
            <a:endParaRPr lang="es-CL" sz="11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/>
              <a:t>Santoro; Hidalgo y Osorio (1987)			Platt (1975)</a:t>
            </a:r>
            <a:endParaRPr lang="es-CL" sz="9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/>
              <a:t>Santoro et al. (2004)						Castro y Bahamondes (1987)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/>
              <a:t>Santoro et al. (2010)							</a:t>
            </a:r>
          </a:p>
          <a:p>
            <a:pPr marL="0" indent="0" algn="just">
              <a:lnSpc>
                <a:spcPct val="140000"/>
              </a:lnSpc>
              <a:spcBef>
                <a:spcPts val="0"/>
              </a:spcBef>
              <a:buNone/>
            </a:pPr>
            <a:r>
              <a:rPr lang="es-CL" sz="9600" dirty="0"/>
              <a:t>				</a:t>
            </a:r>
            <a:r>
              <a:rPr lang="es-CL" sz="9600" b="1" dirty="0"/>
              <a:t>			</a:t>
            </a:r>
            <a:r>
              <a:rPr lang="es-CL" sz="6200" b="1" dirty="0"/>
              <a:t>				</a:t>
            </a:r>
          </a:p>
          <a:p>
            <a:pPr marL="0" indent="0" algn="just">
              <a:buNone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es-CL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4864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9B18AB-8B82-4C57-A6BB-059B26348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>
                <a:solidFill>
                  <a:schemeClr val="tx1"/>
                </a:solidFill>
              </a:rPr>
              <a:t>Perfil topográfico del territorio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BEAF8DB-6C1E-4171-8643-18CAAAF58B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5" y="2571750"/>
            <a:ext cx="12793889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8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Marcador de posición de imagen 15">
            <a:extLst>
              <a:ext uri="{FF2B5EF4-FFF2-40B4-BE49-F238E27FC236}">
                <a16:creationId xmlns:a16="http://schemas.microsoft.com/office/drawing/2014/main" id="{011D4E9E-D834-7119-6EA4-5B53A720C35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" r="-278"/>
          <a:stretch/>
        </p:blipFill>
        <p:spPr>
          <a:xfrm>
            <a:off x="0" y="0"/>
            <a:ext cx="13032000" cy="97739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626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E16BBF-6DF2-4662-BFC8-489C2CB5AC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5400" b="1" dirty="0">
                <a:solidFill>
                  <a:schemeClr val="tx1"/>
                </a:solidFill>
                <a:latin typeface="Palatino"/>
              </a:rPr>
              <a:t>Esquema de complementariedad siglo XX</a:t>
            </a:r>
          </a:p>
        </p:txBody>
      </p:sp>
      <p:pic>
        <p:nvPicPr>
          <p:cNvPr id="13" name="Marcador de contenido 12">
            <a:extLst>
              <a:ext uri="{FF2B5EF4-FFF2-40B4-BE49-F238E27FC236}">
                <a16:creationId xmlns:a16="http://schemas.microsoft.com/office/drawing/2014/main" id="{9BA50B3D-6DBB-4D38-B348-42DA5396C7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74388" y="3668483"/>
            <a:ext cx="3139712" cy="792549"/>
          </a:xfrm>
          <a:prstGeom prst="rect">
            <a:avLst/>
          </a:prstGeom>
        </p:spPr>
      </p:pic>
      <p:sp>
        <p:nvSpPr>
          <p:cNvPr id="4" name="Abrir llave 3">
            <a:extLst>
              <a:ext uri="{FF2B5EF4-FFF2-40B4-BE49-F238E27FC236}">
                <a16:creationId xmlns:a16="http://schemas.microsoft.com/office/drawing/2014/main" id="{AE43D137-182E-44CD-B437-6E03754FB4E4}"/>
              </a:ext>
            </a:extLst>
          </p:cNvPr>
          <p:cNvSpPr/>
          <p:nvPr/>
        </p:nvSpPr>
        <p:spPr>
          <a:xfrm rot="5400000">
            <a:off x="2981325" y="2562225"/>
            <a:ext cx="723900" cy="3105150"/>
          </a:xfrm>
          <a:prstGeom prst="leftBrace">
            <a:avLst/>
          </a:prstGeom>
          <a:noFill/>
          <a:ln w="38100" cap="flat">
            <a:solidFill>
              <a:srgbClr val="C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CL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A5BB628-3B1C-4905-A19F-21DD59677FDE}"/>
              </a:ext>
            </a:extLst>
          </p:cNvPr>
          <p:cNvSpPr txBox="1"/>
          <p:nvPr/>
        </p:nvSpPr>
        <p:spPr>
          <a:xfrm>
            <a:off x="1606550" y="3108770"/>
            <a:ext cx="347345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0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Acceso Directo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A8BA432-7A6C-47C4-A89F-F6BA856867AC}"/>
              </a:ext>
            </a:extLst>
          </p:cNvPr>
          <p:cNvSpPr txBox="1"/>
          <p:nvPr/>
        </p:nvSpPr>
        <p:spPr>
          <a:xfrm>
            <a:off x="53975" y="4604079"/>
            <a:ext cx="3473450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6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Mediante control del territorio/recurso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169CAD4-EAB3-43E0-BAE2-DE9D3D84473A}"/>
              </a:ext>
            </a:extLst>
          </p:cNvPr>
          <p:cNvSpPr txBox="1"/>
          <p:nvPr/>
        </p:nvSpPr>
        <p:spPr>
          <a:xfrm>
            <a:off x="3159125" y="4579045"/>
            <a:ext cx="3473450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6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Sin control del territorio/recurso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B0F058E-1D93-4FBC-BDB8-E7CC2FA30CC8}"/>
              </a:ext>
            </a:extLst>
          </p:cNvPr>
          <p:cNvSpPr txBox="1"/>
          <p:nvPr/>
        </p:nvSpPr>
        <p:spPr>
          <a:xfrm>
            <a:off x="508000" y="6567633"/>
            <a:ext cx="2651125" cy="15799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CL" dirty="0"/>
              <a:t>Precordillera (territorio comunitario)</a:t>
            </a:r>
          </a:p>
          <a:p>
            <a:pPr marL="342900" marR="0" indent="-342900" algn="just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Valle de Lluta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4CA9EDB5-7330-48D7-B802-10A12D9E3F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629" y="5796731"/>
            <a:ext cx="225572" cy="59746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BD7E0B6-5EB8-410F-951F-13D223A731D3}"/>
              </a:ext>
            </a:extLst>
          </p:cNvPr>
          <p:cNvSpPr txBox="1"/>
          <p:nvPr/>
        </p:nvSpPr>
        <p:spPr>
          <a:xfrm>
            <a:off x="3817617" y="6567633"/>
            <a:ext cx="220980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- Covaderas</a:t>
            </a:r>
            <a:endParaRPr kumimoji="0" lang="es-C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69C3DFF8-832E-4300-A282-0F119A940F97}"/>
              </a:ext>
            </a:extLst>
          </p:cNvPr>
          <p:cNvSpPr txBox="1"/>
          <p:nvPr/>
        </p:nvSpPr>
        <p:spPr>
          <a:xfrm>
            <a:off x="8074388" y="3106498"/>
            <a:ext cx="3323862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30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Acceso Indirecto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789AAC3D-C9FA-444F-A036-3791BC2A975F}"/>
              </a:ext>
            </a:extLst>
          </p:cNvPr>
          <p:cNvSpPr txBox="1"/>
          <p:nvPr/>
        </p:nvSpPr>
        <p:spPr>
          <a:xfrm>
            <a:off x="6217770" y="4553438"/>
            <a:ext cx="3713235" cy="13029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6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Desplazamientos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2600" dirty="0"/>
              <a:t>fuera</a:t>
            </a:r>
            <a:r>
              <a:rPr kumimoji="0" lang="es-CL" sz="26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del    </a:t>
            </a:r>
          </a:p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CL" sz="26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territorio comun</a:t>
            </a:r>
            <a:r>
              <a:rPr lang="es-CL" sz="2600" dirty="0"/>
              <a:t>itario</a:t>
            </a: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7568DD1-7E10-4826-AE56-C189E107B9B1}"/>
              </a:ext>
            </a:extLst>
          </p:cNvPr>
          <p:cNvSpPr txBox="1"/>
          <p:nvPr/>
        </p:nvSpPr>
        <p:spPr>
          <a:xfrm>
            <a:off x="9626963" y="4553438"/>
            <a:ext cx="3377837" cy="9028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sz="2600" dirty="0"/>
              <a:t>Sin desplazamientos en el territorio</a:t>
            </a:r>
            <a:endParaRPr kumimoji="0" lang="es-CL" sz="26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BB3B311F-620E-4FE9-922A-34CB3F41C1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5884" y="5801490"/>
            <a:ext cx="225572" cy="6584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2E5D66BD-C9FA-4230-AA3C-18BA5614F7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6499" y="5856359"/>
            <a:ext cx="225572" cy="603556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93478307-CDEE-41F1-B6BA-48498FCC9D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4100" y="5856359"/>
            <a:ext cx="225572" cy="658425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DE9230CE-AE82-4172-8E45-7B3D91EEF668}"/>
              </a:ext>
            </a:extLst>
          </p:cNvPr>
          <p:cNvSpPr txBox="1"/>
          <p:nvPr/>
        </p:nvSpPr>
        <p:spPr>
          <a:xfrm>
            <a:off x="7497459" y="6567633"/>
            <a:ext cx="2906621" cy="268791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Arica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s-CL" sz="2400" b="0" i="0" u="none" strike="noStrike" cap="none" spc="0" normalizeH="0" baseline="0" dirty="0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Tacna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CL" dirty="0"/>
              <a:t>Bolivia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s-CL" sz="2400" b="0" i="0" u="none" strike="noStrike" cap="none" spc="0" normalizeH="0" baseline="0" dirty="0" err="1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Choquelimpe</a:t>
            </a:r>
            <a:endParaRPr kumimoji="0" lang="es-C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CL" dirty="0"/>
              <a:t>Estación Púquios</a:t>
            </a: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kumimoji="0" lang="es-CL" sz="2400" b="0" i="0" u="none" strike="noStrike" cap="none" spc="0" normalizeH="0" baseline="0" dirty="0" err="1">
                <a:ln>
                  <a:noFill/>
                </a:ln>
                <a:solidFill>
                  <a:srgbClr val="414141"/>
                </a:solidFill>
                <a:effectLst/>
                <a:uFillTx/>
                <a:latin typeface="Palatino"/>
                <a:ea typeface="Palatino"/>
                <a:cs typeface="Palatino"/>
                <a:sym typeface="Palatino"/>
              </a:rPr>
              <a:t>Codpa</a:t>
            </a:r>
            <a:endParaRPr kumimoji="0" lang="es-C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  <a:p>
            <a:pPr marL="342900" marR="0" indent="-342900" algn="l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</a:pPr>
            <a:r>
              <a:rPr lang="es-CL" dirty="0"/>
              <a:t>Azapa</a:t>
            </a:r>
            <a:endParaRPr kumimoji="0" lang="es-C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FFA5873-1F7E-44D1-B116-5C92711C2472}"/>
              </a:ext>
            </a:extLst>
          </p:cNvPr>
          <p:cNvSpPr txBox="1"/>
          <p:nvPr/>
        </p:nvSpPr>
        <p:spPr>
          <a:xfrm>
            <a:off x="10455275" y="6635266"/>
            <a:ext cx="188595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CL" dirty="0"/>
              <a:t>- Altiplano</a:t>
            </a:r>
            <a:endParaRPr kumimoji="0" lang="es-CL" sz="2400" b="0" i="0" u="none" strike="noStrike" cap="none" spc="0" normalizeH="0" baseline="0" dirty="0">
              <a:ln>
                <a:noFill/>
              </a:ln>
              <a:solidFill>
                <a:srgbClr val="414141"/>
              </a:solidFill>
              <a:effectLst/>
              <a:uFillTx/>
              <a:latin typeface="Palatino"/>
              <a:ea typeface="Palatino"/>
              <a:cs typeface="Palatino"/>
              <a:sym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328301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F59711-3507-4BA6-B07C-BADE9001E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5400" dirty="0">
                <a:solidFill>
                  <a:schemeClr val="tx1"/>
                </a:solidFill>
                <a:latin typeface="Palatino"/>
              </a:rPr>
              <a:t>Síntesis etnografía </a:t>
            </a:r>
            <a:br>
              <a:rPr lang="es-CL" sz="5400" dirty="0">
                <a:solidFill>
                  <a:schemeClr val="tx1"/>
                </a:solidFill>
                <a:latin typeface="Palatino"/>
              </a:rPr>
            </a:br>
            <a:r>
              <a:rPr lang="es-CL" sz="5400" dirty="0">
                <a:solidFill>
                  <a:schemeClr val="tx1"/>
                </a:solidFill>
                <a:latin typeface="Palatino"/>
              </a:rPr>
              <a:t>complementariedad ecológica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E8CA2DD-539F-4AB7-829B-63FB659B47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38400"/>
            <a:ext cx="11849100" cy="62865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endParaRPr lang="es-CL" sz="2800" dirty="0"/>
          </a:p>
          <a:p>
            <a:pPr marL="0" indent="0" algn="just">
              <a:buNone/>
            </a:pPr>
            <a:r>
              <a:rPr lang="es-CL" sz="3400" dirty="0"/>
              <a:t>Forma de vida en constante movilidad.</a:t>
            </a:r>
          </a:p>
          <a:p>
            <a:pPr marL="0" indent="0" algn="just">
              <a:buNone/>
            </a:pPr>
            <a:r>
              <a:rPr lang="es-CL" sz="3400" dirty="0"/>
              <a:t>Centralidad de las familias o unidades domésticas.  Práctica extendida entre los miembros de la comunidad, pero no a nivel comunitario.</a:t>
            </a:r>
          </a:p>
          <a:p>
            <a:pPr marL="0" indent="0" algn="just">
              <a:buNone/>
            </a:pPr>
            <a:r>
              <a:rPr lang="es-CL" sz="3400" dirty="0"/>
              <a:t>Relevancia de las relaciones de parentesco en la articulación del sistema.</a:t>
            </a:r>
          </a:p>
          <a:p>
            <a:pPr marL="0" indent="0" algn="just">
              <a:buNone/>
            </a:pPr>
            <a:r>
              <a:rPr lang="es-CL" sz="3400" dirty="0"/>
              <a:t>Distinción de dos objetivos principales: subsistencia familiar e interés mercantil/comercial.</a:t>
            </a:r>
          </a:p>
          <a:p>
            <a:pPr marL="0" indent="0" algn="just">
              <a:buNone/>
            </a:pPr>
            <a:r>
              <a:rPr lang="es-CL" sz="3400" dirty="0"/>
              <a:t>Utilización simultánea (yuxtaposición) de diferentes formas de complementariedad ecológica.</a:t>
            </a:r>
          </a:p>
          <a:p>
            <a:pPr marL="0" indent="0" algn="just">
              <a:buNone/>
            </a:pPr>
            <a:r>
              <a:rPr lang="es-CL" sz="3200" dirty="0"/>
              <a:t>Importancia de la ganadería en la ampliación o constricción del sistema. Tendencia a la reconversión productiva.</a:t>
            </a:r>
          </a:p>
          <a:p>
            <a:pPr marL="0" indent="0" algn="just">
              <a:buNone/>
            </a:pPr>
            <a:r>
              <a:rPr lang="es-CL" sz="3400" dirty="0"/>
              <a:t>Perspectiva diacrónica: continuidad recontextualizada.</a:t>
            </a:r>
            <a:endParaRPr lang="es-CL" sz="2800" dirty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0221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F383A-35C7-25A4-A462-5364AEDD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F0B0F-CFD9-0327-D39B-5BFF4C81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628900"/>
            <a:ext cx="11988800" cy="67246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Murra hace hincapié en la fuerza del factor ecológico para entender el desarrollo de las civilizaciones andinas, al señalar que “La percepción y el conocimiento que el hombre andino adquirió de sus múltiples ambientes naturales a través de milenios le permitió combinar tal increíble variedad en un solo </a:t>
            </a:r>
            <a:r>
              <a:rPr lang="es-E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macro-sistema</a:t>
            </a:r>
            <a:r>
              <a:rPr lang="es-E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económico” (</a:t>
            </a:r>
            <a:r>
              <a:rPr lang="es-ES" sz="2800" dirty="0">
                <a:solidFill>
                  <a:srgbClr val="000000"/>
                </a:solidFill>
                <a:latin typeface="Calibri" panose="020F0502020204030204" pitchFamily="34" charset="0"/>
              </a:rPr>
              <a:t>Murra </a:t>
            </a:r>
            <a:r>
              <a:rPr lang="es-E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1975: 59). Este sistema viene a ser conocido como “el control vertical de un máximo de pisos ecológicos.” </a:t>
            </a:r>
          </a:p>
          <a:p>
            <a:pPr marL="0" indent="0" algn="just">
              <a:buNone/>
            </a:pPr>
            <a:r>
              <a:rPr lang="es-E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El “ideal andino” de Murra refiere a la </a:t>
            </a:r>
            <a:r>
              <a:rPr lang="es-E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autosubsistencia</a:t>
            </a:r>
            <a:r>
              <a:rPr lang="es-E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accediendo de manera directa a zonas productivas diversas de acuerdo a las gradientes altitudinales que presenta el paisaje en los Andes. “Grandes o pequeños, los grupos étnicos tenían una percepción similar de los recursos y la manera de obtenerlos. El deseo de controlar zonas climáticas alejadas mediante colonos permanentes, determinó un patrón de asentamiento y de control vertical cuya distribución fue probablemente </a:t>
            </a:r>
            <a:r>
              <a:rPr lang="es-ES" sz="2800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panandina</a:t>
            </a:r>
            <a:r>
              <a:rPr lang="es-ES" sz="2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 (Murra 1975: 50). </a:t>
            </a:r>
          </a:p>
        </p:txBody>
      </p:sp>
    </p:spTree>
    <p:extLst>
      <p:ext uri="{BB962C8B-B14F-4D97-AF65-F5344CB8AC3E}">
        <p14:creationId xmlns:p14="http://schemas.microsoft.com/office/powerpoint/2010/main" val="3714933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BF383A-35C7-25A4-A462-5364AEDD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45F0B0F-CFD9-0327-D39B-5BFF4C816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00" y="2266950"/>
            <a:ext cx="11988800" cy="7086600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ES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Las características esenciales del modelo de archipiélago vertical se resumen de la siguiente manera (Murra, 1974: 94-95): </a:t>
            </a:r>
          </a:p>
          <a:p>
            <a:pPr marL="0" indent="0" algn="just">
              <a:buNone/>
            </a:pPr>
            <a:r>
              <a:rPr lang="es-ES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1. Cada etnia se esforzaba por controlar un máximo de pisos o nichos ecológicos para aprovechar los recursos que solo se daban en esa zona. </a:t>
            </a:r>
          </a:p>
          <a:p>
            <a:pPr marL="0" indent="0" algn="just">
              <a:buNone/>
            </a:pPr>
            <a:r>
              <a:rPr lang="es-ES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2. El control de los recursos en distintos pisos ecológicos se realizaba mediante la instalación de colonias permanentes. </a:t>
            </a:r>
          </a:p>
          <a:p>
            <a:pPr marL="0" indent="0" algn="just">
              <a:buNone/>
            </a:pPr>
            <a:r>
              <a:rPr lang="es-ES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3. Los principios que guiaban el establecimiento de islas productivas eran de reciprocidad y redistribución. Por esto, los colonos enviados a otros pisos ecológicos no perdían sus derechos en sus asentamientos de origen, pues pertenecían a una misma etnia, formando parte de un mismo sistema social y económico. Estos derechos funcionaban mediante lazos de parentesco y eran reafirmados periódicamente a través de ceremonias en las localidades de origen. </a:t>
            </a:r>
          </a:p>
          <a:p>
            <a:pPr marL="0" indent="0" algn="just">
              <a:buNone/>
            </a:pPr>
            <a:r>
              <a:rPr lang="es-ES" sz="3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4. En muchos casos, aunque no se puede confirmar para todos, las colonias de distintas etnias compartieron un mismo piso ecológico, generándose casos de multietnicidad. </a:t>
            </a:r>
            <a:endParaRPr lang="es-ES" sz="3000" dirty="0"/>
          </a:p>
          <a:p>
            <a:pPr marL="0" indent="0">
              <a:buNone/>
            </a:pPr>
            <a:endParaRPr lang="es-ES" sz="2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7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49E413-CBAD-4A5F-9320-CB01201FE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L" sz="4000" b="1" dirty="0">
                <a:solidFill>
                  <a:schemeClr val="tx1"/>
                </a:solidFill>
                <a:latin typeface="Palatino"/>
              </a:rPr>
              <a:t>Pastores y agricultores de Socoroma. Un caso de complementariedad ecológica durante el siglo XX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81E5D77-1C62-4EBF-86C0-57E29BEE5034}"/>
              </a:ext>
            </a:extLst>
          </p:cNvPr>
          <p:cNvSpPr/>
          <p:nvPr/>
        </p:nvSpPr>
        <p:spPr>
          <a:xfrm>
            <a:off x="508000" y="2526416"/>
            <a:ext cx="11798300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s-CL" dirty="0"/>
          </a:p>
          <a:p>
            <a:pPr algn="just"/>
            <a:r>
              <a:rPr lang="es-CL" sz="3200" b="1" dirty="0">
                <a:ea typeface="Calibri" panose="020F0502020204030204" pitchFamily="34" charset="0"/>
                <a:cs typeface="Times New Roman" panose="02020603050405020304" pitchFamily="18" charset="0"/>
              </a:rPr>
              <a:t>Hipótesis:</a:t>
            </a:r>
          </a:p>
          <a:p>
            <a:pPr algn="just"/>
            <a:r>
              <a:rPr lang="es-CL" sz="3200" dirty="0"/>
              <a:t>“Durante el siglo XX en la población socoromeña existió un sistema socioeconómico de complementariedad ecológica, caracterizado por un patrón movilidad y residencia temporal, tanto al interior como fuera del territorio comunitario. Este sistema permitió a los socoromeños tener un acceso a recursos complementarios en diversas zonas productivas mediante dos vías, de manera directa a través de la participación en la producción de los bienes, y de manera indirecta a través de intercambios productivos.  Se postula además que en el siglo XX esta forma de habitar el territorio estuvo marcada por las prácticas pastoriles, las que provocaron la extensión y constricción de estos sistemas de complementariedad”</a:t>
            </a:r>
          </a:p>
        </p:txBody>
      </p:sp>
    </p:spTree>
    <p:extLst>
      <p:ext uri="{BB962C8B-B14F-4D97-AF65-F5344CB8AC3E}">
        <p14:creationId xmlns:p14="http://schemas.microsoft.com/office/powerpoint/2010/main" val="1365014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C7D6F-A6F1-4FC9-BB42-CEC94B5CA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3" name="Marcador de contenido 4">
            <a:extLst>
              <a:ext uri="{FF2B5EF4-FFF2-40B4-BE49-F238E27FC236}">
                <a16:creationId xmlns:a16="http://schemas.microsoft.com/office/drawing/2014/main" id="{95D118F8-D8B1-47A1-90B6-72C2DFF110F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5336" y="138780"/>
            <a:ext cx="7211115" cy="961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0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698A631-9935-4D0A-B11E-471FD21860C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9703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F8CD6BF5-2680-414B-93C0-B8677A4D258F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5693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3F3FABA5-C888-47A6-A3AB-433AFD2C8054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78560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posición de imagen 3">
            <a:extLst>
              <a:ext uri="{FF2B5EF4-FFF2-40B4-BE49-F238E27FC236}">
                <a16:creationId xmlns:a16="http://schemas.microsoft.com/office/drawing/2014/main" id="{3C8D5BAA-4655-4A1F-AE61-F36D2F986D88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86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004141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785</TotalTime>
  <Words>1099</Words>
  <Application>Microsoft Office PowerPoint</Application>
  <PresentationFormat>Personalizado</PresentationFormat>
  <Paragraphs>97</Paragraphs>
  <Slides>17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4" baseType="lpstr">
      <vt:lpstr>Bodoni SvtyTwo ITC TT-Book</vt:lpstr>
      <vt:lpstr>Calibri</vt:lpstr>
      <vt:lpstr>Helvetica</vt:lpstr>
      <vt:lpstr>Helvetica Neue</vt:lpstr>
      <vt:lpstr>Palatino</vt:lpstr>
      <vt:lpstr>Zapf Dingbats</vt:lpstr>
      <vt:lpstr>New_Template4</vt:lpstr>
      <vt:lpstr>Autores Complementariedad Ecológica</vt:lpstr>
      <vt:lpstr>Presentación de PowerPoint</vt:lpstr>
      <vt:lpstr>Presentación de PowerPoint</vt:lpstr>
      <vt:lpstr>Pastores y agricultores de Socoroma. Un caso de complementariedad ecológica durante el siglo XX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Complementariedad valles occidentales </vt:lpstr>
      <vt:lpstr>Perfil topográfico del territorio</vt:lpstr>
      <vt:lpstr>Presentación de PowerPoint</vt:lpstr>
      <vt:lpstr>Esquema de complementariedad siglo XX</vt:lpstr>
      <vt:lpstr>Síntesis etnografía  complementariedad ecológica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Entre las alturas, el valle y la urbe.     Las relaciones de parentesco en la comunidad aymara translocal  de Socoroma (norte de Chile)</dc:title>
  <dc:creator>Jorge</dc:creator>
  <cp:lastModifiedBy>Moreira Moreira Peña</cp:lastModifiedBy>
  <cp:revision>63</cp:revision>
  <dcterms:modified xsi:type="dcterms:W3CDTF">2023-10-02T16:27:42Z</dcterms:modified>
</cp:coreProperties>
</file>