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Amatic SC" panose="020B0604020202020204" charset="-79"/>
      <p:regular r:id="rId13"/>
      <p:bold r:id="rId14"/>
    </p:embeddedFont>
    <p:embeddedFont>
      <p:font typeface="Source Code Pr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89515a0a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89515a0a2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89515a0a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89515a0a2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89515a0a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89515a0a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89515a0a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89515a0a2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89515a0a2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89515a0a2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89515a0a2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89515a0a2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89515a0a2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89515a0a2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89515a0a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89515a0a2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89515a0a2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89515a0a2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tips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¡Escritura de ensayos!</a:t>
            </a:r>
            <a:endParaRPr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4209377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Ayudantía 1 Teoría social 2020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María Jesús Contador R.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75625" y="3990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highlight>
                  <a:srgbClr val="FFFF00"/>
                </a:highlight>
              </a:rPr>
              <a:t>Sugerencias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75625" y="7498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 b="1"/>
              <a:t>Encabezado (timbre y datos) y numeración de páginas.</a:t>
            </a:r>
            <a:endParaRPr b="1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highlight>
                <a:srgbClr val="00FF00"/>
              </a:highlight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b="1">
                <a:highlight>
                  <a:srgbClr val="00FF00"/>
                </a:highlight>
              </a:rPr>
              <a:t>Atención a los aspectos formales detallados (letra, justificado, interlineado, extensión y plazos de entrega).</a:t>
            </a:r>
            <a:endParaRPr b="1">
              <a:highlight>
                <a:srgbClr val="00FF00"/>
              </a:highlight>
            </a:endParaRPr>
          </a:p>
        </p:txBody>
      </p:sp>
      <p:pic>
        <p:nvPicPr>
          <p:cNvPr id="114" name="Google Shape;114;p22"/>
          <p:cNvPicPr preferRelativeResize="0"/>
          <p:nvPr/>
        </p:nvPicPr>
        <p:blipFill rotWithShape="1">
          <a:blip r:embed="rId3">
            <a:alphaModFix/>
          </a:blip>
          <a:srcRect l="7937" t="21251" r="13316" b="11153"/>
          <a:stretch/>
        </p:blipFill>
        <p:spPr>
          <a:xfrm>
            <a:off x="1694275" y="1692225"/>
            <a:ext cx="5283299" cy="254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8093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700">
                <a:highlight>
                  <a:srgbClr val="000000"/>
                </a:highlight>
              </a:rPr>
              <a:t>Lo fundamental</a:t>
            </a:r>
            <a:endParaRPr sz="4700">
              <a:highlight>
                <a:srgbClr val="000000"/>
              </a:highlight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Char char="-"/>
            </a:pPr>
            <a:r>
              <a:rPr lang="es" sz="4700"/>
              <a:t>Estructuración</a:t>
            </a:r>
            <a:endParaRPr sz="4700"/>
          </a:p>
          <a:p>
            <a:pPr marL="457200" lvl="0" indent="-527050" algn="l" rtl="0">
              <a:spcBef>
                <a:spcPts val="0"/>
              </a:spcBef>
              <a:spcAft>
                <a:spcPts val="0"/>
              </a:spcAft>
              <a:buSzPts val="4700"/>
              <a:buChar char="-"/>
            </a:pPr>
            <a:r>
              <a:rPr lang="es" sz="4700"/>
              <a:t>orden y redacción (de la escritura)</a:t>
            </a:r>
            <a:endParaRPr sz="4700"/>
          </a:p>
          <a:p>
            <a:pPr marL="457200" lvl="0" indent="-527050" algn="l" rtl="0">
              <a:spcBef>
                <a:spcPts val="0"/>
              </a:spcBef>
              <a:spcAft>
                <a:spcPts val="0"/>
              </a:spcAft>
              <a:buSzPts val="4700"/>
              <a:buChar char="-"/>
            </a:pPr>
            <a:r>
              <a:rPr lang="es" sz="4700"/>
              <a:t>orden y redacción (de los contenidos)</a:t>
            </a:r>
            <a:endParaRPr sz="4700"/>
          </a:p>
          <a:p>
            <a:pPr marL="457200" lvl="0" indent="-527050" algn="l" rtl="0">
              <a:spcBef>
                <a:spcPts val="0"/>
              </a:spcBef>
              <a:spcAft>
                <a:spcPts val="0"/>
              </a:spcAft>
              <a:buSzPts val="4700"/>
              <a:buChar char="-"/>
            </a:pPr>
            <a:r>
              <a:rPr lang="es" sz="4700"/>
              <a:t>¡¡citas y bibliografía!!! (muy importante)</a:t>
            </a:r>
            <a:endParaRPr sz="4700"/>
          </a:p>
          <a:p>
            <a:pPr marL="457200" lvl="0" indent="-527050" algn="l" rtl="0">
              <a:spcBef>
                <a:spcPts val="0"/>
              </a:spcBef>
              <a:spcAft>
                <a:spcPts val="0"/>
              </a:spcAft>
              <a:buSzPts val="4700"/>
              <a:buChar char="-"/>
            </a:pPr>
            <a:r>
              <a:rPr lang="es" sz="4700"/>
              <a:t>sugerencias</a:t>
            </a:r>
            <a:endParaRPr sz="4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265500" y="220325"/>
            <a:ext cx="4045200" cy="9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Estructuración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4956350" y="608200"/>
            <a:ext cx="3837000" cy="41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Desarrollo: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Definición de conceptos (caracterización teórica) detallada.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Aplicación de esos conceptos al caso (no sólo mencionar, sino que análisis amplio).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b="1"/>
              <a:t>Conclusión: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br>
              <a:rPr lang="es" b="1"/>
            </a:br>
            <a:r>
              <a:rPr lang="es"/>
              <a:t>Resumen del desarrollo y miras al futuro. Reflexivo.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265500" y="1367077"/>
            <a:ext cx="4045200" cy="28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/>
              <a:t>Introducción: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highlight>
                  <a:srgbClr val="FFFF00"/>
                </a:highlight>
              </a:rPr>
              <a:t>Resumen de lo que se hablará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-Cuáles son los conceptos que se utilizarán -Provenientes de cuál teoría o de quién (autor), aplicado a qué (caso o ejemplo)… -También puede ser una breve introducción del caso).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orden y redacción (de la escritura)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-Separar las ideas en párrafos: más o menos 5-8 líneas. Sugiero separarlos con ENTER pues se ve más ordenado. Hay otras opciones como sangría.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-Ocupar puntos para separar ideas. Se sugiere redactar oraciones más bien cortas.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-Cambiar conectores y palabras que se repiten (buscar sinónimos en internet).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-¡¡Volver a releer lo escrito antes de entregar!! (en lo posible en días distintos del proceso de escritura).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l="18999" t="8714" r="20452" b="8681"/>
          <a:stretch/>
        </p:blipFill>
        <p:spPr>
          <a:xfrm>
            <a:off x="-539475" y="12"/>
            <a:ext cx="5210949" cy="399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 rotWithShape="1">
          <a:blip r:embed="rId4">
            <a:alphaModFix/>
          </a:blip>
          <a:srcRect l="16804" t="11251" r="17604" b="5836"/>
          <a:stretch/>
        </p:blipFill>
        <p:spPr>
          <a:xfrm>
            <a:off x="4890725" y="1"/>
            <a:ext cx="4721900" cy="39968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337425" y="4183125"/>
            <a:ext cx="37944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latin typeface="Source Code Pro"/>
                <a:ea typeface="Source Code Pro"/>
                <a:cs typeface="Source Code Pro"/>
                <a:sym typeface="Source Code Pro"/>
              </a:rPr>
              <a:t>Sangría</a:t>
            </a:r>
            <a:endParaRPr sz="20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5093075" y="4183125"/>
            <a:ext cx="37944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b="1">
                <a:latin typeface="Source Code Pro"/>
                <a:ea typeface="Source Code Pro"/>
                <a:cs typeface="Source Code Pro"/>
                <a:sym typeface="Source Code Pro"/>
              </a:rPr>
              <a:t>Enter</a:t>
            </a:r>
            <a:endParaRPr sz="23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orden y redacción (de los contenidos)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Definir conceptos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Presentar un caso/ejemplo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Aplicar conceptos al caso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highlight>
                  <a:srgbClr val="FFFF00"/>
                </a:highlight>
              </a:rPr>
              <a:t>Se sugiere</a:t>
            </a:r>
            <a:endParaRPr>
              <a:highlight>
                <a:srgbClr val="FFFF00"/>
              </a:highlight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-Utilizar citas TEXTUALES cortas para ejemplificar la definición de conceptos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-Las citas no textuales son, por cierto, las definiciones de conceptos (1).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607250" y="678150"/>
            <a:ext cx="7993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200"/>
              <a:t>Por ejemplo:</a:t>
            </a:r>
            <a:endParaRPr sz="52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s" sz="2800"/>
              <a:t>Definición de conceptos → hecho social, solidaridad social, conciencia colectiva, anomia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s" sz="2800"/>
              <a:t>Caso→ estallido social (Qué es esto)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s" sz="2800"/>
              <a:t>Aplicación: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/>
              <a:t>1)Hecho social (caracterización total del estallido social)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/>
              <a:t>2)Solidaridad social → 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/>
              <a:t>3) anomia  →               </a:t>
            </a:r>
            <a:r>
              <a:rPr lang="es" sz="2800">
                <a:solidFill>
                  <a:srgbClr val="000000"/>
                </a:solidFill>
                <a:highlight>
                  <a:srgbClr val="00FFFF"/>
                </a:highlight>
              </a:rPr>
              <a:t> Antes, en y posterior al estallido</a:t>
            </a:r>
            <a:endParaRPr sz="2800">
              <a:solidFill>
                <a:srgbClr val="000000"/>
              </a:solidFill>
              <a:highlight>
                <a:srgbClr val="00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/>
              <a:t>4) conciencia colectiva → 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highlight>
                  <a:srgbClr val="00FFFF"/>
                </a:highlight>
              </a:rPr>
              <a:t>Citas y bibliografía  </a:t>
            </a:r>
            <a:r>
              <a:rPr lang="es"/>
              <a:t>(APA 6)</a:t>
            </a:r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244225" y="801000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b="1"/>
              <a:t>Cita textual:</a:t>
            </a:r>
            <a:endParaRPr sz="21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 b="1">
                <a:highlight>
                  <a:srgbClr val="FCE5CD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-(Durkheim, 1987: 30)</a:t>
            </a:r>
            <a:br>
              <a:rPr lang="es" sz="1500" b="1">
                <a:highlight>
                  <a:srgbClr val="FCE5CD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s" sz="1500" b="1">
                <a:highlight>
                  <a:srgbClr val="FCE5CD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-(Durkheim, 1987, p. 30)</a:t>
            </a:r>
            <a:br>
              <a:rPr lang="es" sz="1500" b="1">
                <a:highlight>
                  <a:srgbClr val="FCE5CD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s" sz="1500" b="1">
                <a:highlight>
                  <a:srgbClr val="FCE5CD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-Cómo señala Durkheim (1987): “blablabla” (p. 30).</a:t>
            </a:r>
            <a:br>
              <a:rPr lang="es" sz="1500" b="1">
                <a:highlight>
                  <a:srgbClr val="FCE5CD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s" sz="1500" b="1">
                <a:latin typeface="Times New Roman"/>
                <a:ea typeface="Times New Roman"/>
                <a:cs typeface="Times New Roman"/>
                <a:sym typeface="Times New Roman"/>
              </a:rPr>
              <a:t>-Las comillas se ocupan SÓLO para citas de menos de 40 palabras</a:t>
            </a:r>
            <a:br>
              <a:rPr lang="es" sz="150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s" sz="1500" b="1">
                <a:latin typeface="Times New Roman"/>
                <a:ea typeface="Times New Roman"/>
                <a:cs typeface="Times New Roman"/>
                <a:sym typeface="Times New Roman"/>
              </a:rPr>
              <a:t>-Para más de 40 palabras: SIN COMILLAS, ENTER Y SANGRÍA.</a:t>
            </a: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100" b="1"/>
              <a:t>Cita NO textual:</a:t>
            </a:r>
            <a:br>
              <a:rPr lang="es" sz="2100" b="1"/>
            </a:br>
            <a:r>
              <a:rPr lang="es" b="1">
                <a:latin typeface="Times New Roman"/>
                <a:ea typeface="Times New Roman"/>
                <a:cs typeface="Times New Roman"/>
                <a:sym typeface="Times New Roman"/>
              </a:rPr>
              <a:t>- Blablabla (Durkheim, 1987).</a:t>
            </a:r>
            <a:br>
              <a:rPr lang="es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s" b="1">
                <a:latin typeface="Times New Roman"/>
                <a:ea typeface="Times New Roman"/>
                <a:cs typeface="Times New Roman"/>
                <a:sym typeface="Times New Roman"/>
              </a:rPr>
              <a:t>-Como sostiene durkheim (1987) blabla...</a:t>
            </a:r>
            <a:endParaRPr sz="21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100"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2"/>
          </p:nvPr>
        </p:nvSpPr>
        <p:spPr>
          <a:xfrm>
            <a:off x="4311600" y="1228675"/>
            <a:ext cx="48324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>
                <a:solidFill>
                  <a:srgbClr val="000000"/>
                </a:solidFill>
              </a:rPr>
              <a:t>Bibliografía:</a:t>
            </a:r>
            <a:endParaRPr sz="2200" b="1">
              <a:solidFill>
                <a:srgbClr val="000000"/>
              </a:solidFill>
            </a:endParaRPr>
          </a:p>
          <a:p>
            <a:pPr marL="457200" lvl="0" indent="-33655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-"/>
            </a:pPr>
            <a:r>
              <a:rPr lang="es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Durkheim, E. (1987). </a:t>
            </a:r>
            <a:r>
              <a:rPr lang="es" sz="17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división del trabajo social (Vol. 39).</a:t>
            </a:r>
            <a:r>
              <a:rPr lang="es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Ediciones Akal.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*Orden alfabético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000000"/>
                </a:solidFill>
                <a:highlight>
                  <a:srgbClr val="FF00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Consejo: googleacademy</a:t>
            </a:r>
            <a:endParaRPr sz="2000" b="1">
              <a:solidFill>
                <a:srgbClr val="000000"/>
              </a:solidFill>
              <a:highlight>
                <a:srgbClr val="FF00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7532"/>
            <a:ext cx="9143999" cy="4748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Presentación en pantalla (16:9)</PresentationFormat>
  <Paragraphs>64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Source Code Pro</vt:lpstr>
      <vt:lpstr>Times New Roman</vt:lpstr>
      <vt:lpstr>Amatic SC</vt:lpstr>
      <vt:lpstr>Beach Day</vt:lpstr>
      <vt:lpstr>tips ¡Escritura de ensayos!</vt:lpstr>
      <vt:lpstr>Lo fundamental Estructuración orden y redacción (de la escritura) orden y redacción (de los contenidos) ¡¡citas y bibliografía!!! (muy importante) sugerencias</vt:lpstr>
      <vt:lpstr>Estructuración</vt:lpstr>
      <vt:lpstr>orden y redacción (de la escritura) </vt:lpstr>
      <vt:lpstr>Presentación de PowerPoint</vt:lpstr>
      <vt:lpstr>orden y redacción (de los contenidos) </vt:lpstr>
      <vt:lpstr>Por ejemplo: Definición de conceptos → hecho social, solidaridad social, conciencia colectiva, anomia Caso→ estallido social (Qué es esto) Aplicación: 1)Hecho social (caracterización total del estallido social) 2)Solidaridad social →  3) anomia  →                Antes, en y posterior al estallido 4) conciencia colectiva →  </vt:lpstr>
      <vt:lpstr>Citas y bibliografía  (APA 6)</vt:lpstr>
      <vt:lpstr>Presentación de PowerPoint</vt:lpstr>
      <vt:lpstr>Sugerencias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¡Escritura de ensayos!</dc:title>
  <cp:lastModifiedBy>ORTEGA CALDERON, JULIO A.</cp:lastModifiedBy>
  <cp:revision>1</cp:revision>
  <dcterms:modified xsi:type="dcterms:W3CDTF">2020-11-10T00:49:55Z</dcterms:modified>
</cp:coreProperties>
</file>