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notesMasterIdLst>
    <p:notesMasterId r:id="rId18"/>
  </p:notesMasterIdLst>
  <p:sldIdLst>
    <p:sldId id="256" r:id="rId2"/>
    <p:sldId id="257" r:id="rId3"/>
    <p:sldId id="290" r:id="rId4"/>
    <p:sldId id="296" r:id="rId5"/>
    <p:sldId id="297" r:id="rId6"/>
    <p:sldId id="298" r:id="rId7"/>
    <p:sldId id="295" r:id="rId8"/>
    <p:sldId id="293" r:id="rId9"/>
    <p:sldId id="294" r:id="rId10"/>
    <p:sldId id="291" r:id="rId11"/>
    <p:sldId id="292" r:id="rId12"/>
    <p:sldId id="273" r:id="rId13"/>
    <p:sldId id="274" r:id="rId14"/>
    <p:sldId id="275" r:id="rId15"/>
    <p:sldId id="276" r:id="rId16"/>
    <p:sldId id="27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478DF-CD69-4419-9B14-75A9096DCE87}" type="datetimeFigureOut">
              <a:rPr lang="es-MX" smtClean="0"/>
              <a:t>03/04/2020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8205FB-17DF-4C23-9D2C-4677188009F0}" type="slidenum">
              <a:rPr lang="es-MX" smtClean="0"/>
              <a:t>‹Nº›</a:t>
            </a:fld>
            <a:endParaRPr lang="es-MX"/>
          </a:p>
        </p:txBody>
      </p:sp>
    </p:spTree>
    <p:extLst>
      <p:ext uri="{BB962C8B-B14F-4D97-AF65-F5344CB8AC3E}">
        <p14:creationId xmlns:p14="http://schemas.microsoft.com/office/powerpoint/2010/main" val="2970375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a:extLst>
              <a:ext uri="{FF2B5EF4-FFF2-40B4-BE49-F238E27FC236}">
                <a16:creationId xmlns:a16="http://schemas.microsoft.com/office/drawing/2014/main" id="{F8DFB600-6FEC-4142-96EB-F28D6E0F84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Marcador de notas">
            <a:extLst>
              <a:ext uri="{FF2B5EF4-FFF2-40B4-BE49-F238E27FC236}">
                <a16:creationId xmlns:a16="http://schemas.microsoft.com/office/drawing/2014/main" id="{0892C292-2732-4A22-A9B3-4F146B3C90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s-CL" altLang="es-CL"/>
              <a:t>John Stuart Mill nació en Londres el 2 de mayo de 1806</a:t>
            </a:r>
          </a:p>
          <a:p>
            <a:pPr eaLnBrk="1" hangingPunct="1"/>
            <a:r>
              <a:rPr lang="es-CL" altLang="es-CL"/>
              <a:t>System of Logic, que apareció, por fin, en 1843. Desde entonces fue Stuart Mill el director indiscutido del movimiento positivista y del liberalismo radical en Inglaterra</a:t>
            </a:r>
          </a:p>
          <a:p>
            <a:pPr eaLnBrk="1" hangingPunct="1"/>
            <a:r>
              <a:rPr lang="es-CL" altLang="es-CL"/>
              <a:t>Mill ataca al "intuicionismo" que solio mantener a lo largo de su vida, y deja en claro su creencia de que </a:t>
            </a:r>
          </a:p>
        </p:txBody>
      </p:sp>
      <p:sp>
        <p:nvSpPr>
          <p:cNvPr id="54276" name="3 Marcador de número de diapositiva">
            <a:extLst>
              <a:ext uri="{FF2B5EF4-FFF2-40B4-BE49-F238E27FC236}">
                <a16:creationId xmlns:a16="http://schemas.microsoft.com/office/drawing/2014/main" id="{23D01FCC-A5E6-46C3-A4AE-0434ABE3EF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77875" indent="-298450" eaLnBrk="0" hangingPunct="0">
              <a:spcBef>
                <a:spcPct val="30000"/>
              </a:spcBef>
              <a:defRPr sz="1200">
                <a:solidFill>
                  <a:schemeClr val="tx1"/>
                </a:solidFill>
                <a:latin typeface="Calibri" panose="020F0502020204030204" pitchFamily="34" charset="0"/>
              </a:defRPr>
            </a:lvl2pPr>
            <a:lvl3pPr marL="1196975" indent="-238125" eaLnBrk="0" hangingPunct="0">
              <a:spcBef>
                <a:spcPct val="30000"/>
              </a:spcBef>
              <a:defRPr sz="1200">
                <a:solidFill>
                  <a:schemeClr val="tx1"/>
                </a:solidFill>
                <a:latin typeface="Calibri" panose="020F0502020204030204" pitchFamily="34" charset="0"/>
              </a:defRPr>
            </a:lvl3pPr>
            <a:lvl4pPr marL="1676400" indent="-238125" eaLnBrk="0" hangingPunct="0">
              <a:spcBef>
                <a:spcPct val="30000"/>
              </a:spcBef>
              <a:defRPr sz="1200">
                <a:solidFill>
                  <a:schemeClr val="tx1"/>
                </a:solidFill>
                <a:latin typeface="Calibri" panose="020F0502020204030204" pitchFamily="34" charset="0"/>
              </a:defRPr>
            </a:lvl4pPr>
            <a:lvl5pPr marL="2155825" indent="-238125" eaLnBrk="0" hangingPunct="0">
              <a:spcBef>
                <a:spcPct val="30000"/>
              </a:spcBef>
              <a:defRPr sz="1200">
                <a:solidFill>
                  <a:schemeClr val="tx1"/>
                </a:solidFill>
                <a:latin typeface="Calibri" panose="020F0502020204030204" pitchFamily="34" charset="0"/>
              </a:defRPr>
            </a:lvl5pPr>
            <a:lvl6pPr marL="2613025" indent="-238125" eaLnBrk="0" fontAlgn="base" hangingPunct="0">
              <a:spcBef>
                <a:spcPct val="30000"/>
              </a:spcBef>
              <a:spcAft>
                <a:spcPct val="0"/>
              </a:spcAft>
              <a:defRPr sz="1200">
                <a:solidFill>
                  <a:schemeClr val="tx1"/>
                </a:solidFill>
                <a:latin typeface="Calibri" panose="020F0502020204030204" pitchFamily="34" charset="0"/>
              </a:defRPr>
            </a:lvl6pPr>
            <a:lvl7pPr marL="3070225" indent="-238125" eaLnBrk="0" fontAlgn="base" hangingPunct="0">
              <a:spcBef>
                <a:spcPct val="30000"/>
              </a:spcBef>
              <a:spcAft>
                <a:spcPct val="0"/>
              </a:spcAft>
              <a:defRPr sz="1200">
                <a:solidFill>
                  <a:schemeClr val="tx1"/>
                </a:solidFill>
                <a:latin typeface="Calibri" panose="020F0502020204030204" pitchFamily="34" charset="0"/>
              </a:defRPr>
            </a:lvl7pPr>
            <a:lvl8pPr marL="3527425" indent="-238125" eaLnBrk="0" fontAlgn="base" hangingPunct="0">
              <a:spcBef>
                <a:spcPct val="30000"/>
              </a:spcBef>
              <a:spcAft>
                <a:spcPct val="0"/>
              </a:spcAft>
              <a:defRPr sz="1200">
                <a:solidFill>
                  <a:schemeClr val="tx1"/>
                </a:solidFill>
                <a:latin typeface="Calibri" panose="020F0502020204030204" pitchFamily="34" charset="0"/>
              </a:defRPr>
            </a:lvl8pPr>
            <a:lvl9pPr marL="3984625" indent="-23812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1B4998D-6B01-4E94-9684-DDAF0D86A346}" type="slidenum">
              <a:rPr lang="es-CL" altLang="es-CL" sz="1300"/>
              <a:pPr eaLnBrk="1" hangingPunct="1">
                <a:spcBef>
                  <a:spcPct val="0"/>
                </a:spcBef>
              </a:pPr>
              <a:t>3</a:t>
            </a:fld>
            <a:endParaRPr lang="es-CL" altLang="es-CL"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AB3A824-1A51-4B26-AD58-A6D8E14F6C04}" type="datetimeFigureOut">
              <a:rPr lang="en-US" smtClean="0"/>
              <a:t>4/3/2020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a:t>
              </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292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BC1C18-307B-4F68-A007-B5B542270E8D}" type="datetimeFigureOut">
              <a:rPr lang="en-US" smtClean="0"/>
              <a:t>4/3/2020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4330960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BC1C18-307B-4F68-A007-B5B542270E8D}" type="datetimeFigureOut">
              <a:rPr lang="en-US" smtClean="0"/>
              <a:t>4/3/2020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39866906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BC1C18-307B-4F68-A007-B5B542270E8D}" type="datetimeFigureOut">
              <a:rPr lang="en-US" smtClean="0"/>
              <a:t>4/3/2020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787146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BC1C18-307B-4F68-A007-B5B542270E8D}" type="datetimeFigureOut">
              <a:rPr lang="en-US" smtClean="0"/>
              <a:t>4/3/2020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8629276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3CBC1C18-307B-4F68-A007-B5B542270E8D}" type="datetimeFigureOut">
              <a:rPr lang="en-US" smtClean="0"/>
              <a:t>4/3/2020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9031637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3CBC1C18-307B-4F68-A007-B5B542270E8D}" type="datetimeFigureOut">
              <a:rPr lang="en-US" smtClean="0"/>
              <a:t>4/3/2020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0219448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4/3/2020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31021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4/3/2020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8280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4/3/2020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8908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5059C3-6A89-4494-99FF-5A4D6FFD50EB}" type="datetimeFigureOut">
              <a:rPr lang="en-US" smtClean="0"/>
              <a:t>4/3/2020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84481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4/3/2020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4029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4/3/2020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6003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4/3/2020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1782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4/3/2020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2325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D525BB-DA17-4BA0-B3C8-3AC3ABC827E6}" type="datetimeFigureOut">
              <a:rPr lang="en-US" smtClean="0"/>
              <a:t>4/3/2020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6064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6C4C9A-3960-41CF-A4E9-2A8FB932454B}" type="datetimeFigureOut">
              <a:rPr lang="en-US" smtClean="0"/>
              <a:t>4/3/2020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30149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BC1C18-307B-4F68-A007-B5B542270E8D}" type="datetimeFigureOut">
              <a:rPr lang="en-US" smtClean="0"/>
              <a:t>4/3/2020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50343307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E885DC-3031-42BD-897F-942C637F9BC9}"/>
              </a:ext>
            </a:extLst>
          </p:cNvPr>
          <p:cNvSpPr>
            <a:spLocks noGrp="1"/>
          </p:cNvSpPr>
          <p:nvPr>
            <p:ph type="ctrTitle"/>
          </p:nvPr>
        </p:nvSpPr>
        <p:spPr>
          <a:xfrm>
            <a:off x="1876424" y="1122363"/>
            <a:ext cx="8791575" cy="2387600"/>
          </a:xfrm>
        </p:spPr>
        <p:txBody>
          <a:bodyPr/>
          <a:lstStyle/>
          <a:p>
            <a:r>
              <a:rPr lang="es-MX" dirty="0"/>
              <a:t>John Stuart mil y el método comparado</a:t>
            </a:r>
          </a:p>
        </p:txBody>
      </p:sp>
      <p:sp>
        <p:nvSpPr>
          <p:cNvPr id="3" name="Subtítulo 2">
            <a:extLst>
              <a:ext uri="{FF2B5EF4-FFF2-40B4-BE49-F238E27FC236}">
                <a16:creationId xmlns:a16="http://schemas.microsoft.com/office/drawing/2014/main" id="{4D54923E-EA05-4C14-B202-8881CF4BBB5D}"/>
              </a:ext>
            </a:extLst>
          </p:cNvPr>
          <p:cNvSpPr>
            <a:spLocks noGrp="1"/>
          </p:cNvSpPr>
          <p:nvPr>
            <p:ph type="subTitle" idx="1"/>
          </p:nvPr>
        </p:nvSpPr>
        <p:spPr>
          <a:xfrm>
            <a:off x="1876424" y="3602038"/>
            <a:ext cx="8791575" cy="1655762"/>
          </a:xfrm>
        </p:spPr>
        <p:txBody>
          <a:bodyPr/>
          <a:lstStyle/>
          <a:p>
            <a:endParaRPr lang="es-MX" dirty="0"/>
          </a:p>
        </p:txBody>
      </p:sp>
    </p:spTree>
    <p:extLst>
      <p:ext uri="{BB962C8B-B14F-4D97-AF65-F5344CB8AC3E}">
        <p14:creationId xmlns:p14="http://schemas.microsoft.com/office/powerpoint/2010/main" val="857089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a:extLst>
              <a:ext uri="{FF2B5EF4-FFF2-40B4-BE49-F238E27FC236}">
                <a16:creationId xmlns:a16="http://schemas.microsoft.com/office/drawing/2014/main" id="{68EABC58-A78C-4BB4-9326-0054187970B3}"/>
              </a:ext>
            </a:extLst>
          </p:cNvPr>
          <p:cNvSpPr>
            <a:spLocks noGrp="1"/>
          </p:cNvSpPr>
          <p:nvPr>
            <p:ph type="title"/>
          </p:nvPr>
        </p:nvSpPr>
        <p:spPr/>
        <p:txBody>
          <a:bodyPr>
            <a:normAutofit/>
          </a:bodyPr>
          <a:lstStyle/>
          <a:p>
            <a:pPr eaLnBrk="1" hangingPunct="1"/>
            <a:r>
              <a:rPr lang="es-CL" altLang="es-CL" sz="2800"/>
              <a:t>Una investigación inductiva comienza con el análisis de las cosas de acuerdo con sus elementos. </a:t>
            </a:r>
            <a:endParaRPr lang="es-CL" altLang="es-CL"/>
          </a:p>
        </p:txBody>
      </p:sp>
      <p:sp>
        <p:nvSpPr>
          <p:cNvPr id="41987" name="2 Marcador de contenido">
            <a:extLst>
              <a:ext uri="{FF2B5EF4-FFF2-40B4-BE49-F238E27FC236}">
                <a16:creationId xmlns:a16="http://schemas.microsoft.com/office/drawing/2014/main" id="{2912AE0E-45F7-480F-B295-75E59A9B6D4B}"/>
              </a:ext>
            </a:extLst>
          </p:cNvPr>
          <p:cNvSpPr>
            <a:spLocks noGrp="1"/>
          </p:cNvSpPr>
          <p:nvPr>
            <p:ph sz="half" idx="2"/>
          </p:nvPr>
        </p:nvSpPr>
        <p:spPr/>
        <p:txBody>
          <a:bodyPr/>
          <a:lstStyle/>
          <a:p>
            <a:pPr eaLnBrk="1" hangingPunct="1"/>
            <a:r>
              <a:rPr lang="es-CL" altLang="es-CL"/>
              <a:t>El primer paso en la inducción es la separación de una cosa en sus elementos a través de la experimentación y observación. </a:t>
            </a:r>
          </a:p>
        </p:txBody>
      </p:sp>
      <p:sp>
        <p:nvSpPr>
          <p:cNvPr id="41988" name="3 Marcador de contenido">
            <a:extLst>
              <a:ext uri="{FF2B5EF4-FFF2-40B4-BE49-F238E27FC236}">
                <a16:creationId xmlns:a16="http://schemas.microsoft.com/office/drawing/2014/main" id="{B8D44CAB-D65D-4A30-80FF-2C509B11BE07}"/>
              </a:ext>
            </a:extLst>
          </p:cNvPr>
          <p:cNvSpPr>
            <a:spLocks noGrp="1"/>
          </p:cNvSpPr>
          <p:nvPr>
            <p:ph sz="quarter" idx="4"/>
          </p:nvPr>
        </p:nvSpPr>
        <p:spPr/>
        <p:txBody>
          <a:bodyPr/>
          <a:lstStyle/>
          <a:p>
            <a:pPr eaLnBrk="1" hangingPunct="1"/>
            <a:r>
              <a:rPr lang="es-CL" altLang="es-CL"/>
              <a:t>Mill examina la relación entre causa y efecto y concluye que un efecto puede tener varias causas. </a:t>
            </a:r>
          </a:p>
          <a:p>
            <a:pPr eaLnBrk="1" hangingPunct="1"/>
            <a:endParaRPr lang="es-CL" altLang="es-C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8 Título">
            <a:extLst>
              <a:ext uri="{FF2B5EF4-FFF2-40B4-BE49-F238E27FC236}">
                <a16:creationId xmlns:a16="http://schemas.microsoft.com/office/drawing/2014/main" id="{488EC843-C974-4855-A959-23C87F05B10F}"/>
              </a:ext>
            </a:extLst>
          </p:cNvPr>
          <p:cNvSpPr>
            <a:spLocks noGrp="1"/>
          </p:cNvSpPr>
          <p:nvPr>
            <p:ph type="title"/>
          </p:nvPr>
        </p:nvSpPr>
        <p:spPr>
          <a:xfrm>
            <a:off x="2136775" y="228600"/>
            <a:ext cx="8153400" cy="990600"/>
          </a:xfrm>
        </p:spPr>
        <p:txBody>
          <a:bodyPr/>
          <a:lstStyle/>
          <a:p>
            <a:pPr eaLnBrk="1" hangingPunct="1"/>
            <a:endParaRPr lang="es-CL" altLang="es-CL"/>
          </a:p>
        </p:txBody>
      </p:sp>
      <p:sp>
        <p:nvSpPr>
          <p:cNvPr id="43011" name="2 Marcador de contenido">
            <a:extLst>
              <a:ext uri="{FF2B5EF4-FFF2-40B4-BE49-F238E27FC236}">
                <a16:creationId xmlns:a16="http://schemas.microsoft.com/office/drawing/2014/main" id="{28303BE2-554A-4330-AA2F-3FB41090666A}"/>
              </a:ext>
            </a:extLst>
          </p:cNvPr>
          <p:cNvSpPr>
            <a:spLocks noGrp="1"/>
          </p:cNvSpPr>
          <p:nvPr>
            <p:ph idx="1"/>
          </p:nvPr>
        </p:nvSpPr>
        <p:spPr>
          <a:xfrm>
            <a:off x="2136775" y="1600200"/>
            <a:ext cx="8153400" cy="4495800"/>
          </a:xfrm>
        </p:spPr>
        <p:txBody>
          <a:bodyPr/>
          <a:lstStyle/>
          <a:p>
            <a:pPr eaLnBrk="1" hangingPunct="1"/>
            <a:r>
              <a:rPr lang="es-CL" altLang="es-CL" sz="2800"/>
              <a:t>También distingue entre efectos complejos y los compuestos, llevándolo a examinar la naturaleza de las generalizaciones y la evidencia probable, operaciones que, según él, son más útiles en la vida que en la ciencia.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61C05-91CD-42DD-BE61-91C430BFE562}"/>
              </a:ext>
            </a:extLst>
          </p:cNvPr>
          <p:cNvSpPr>
            <a:spLocks noGrp="1"/>
          </p:cNvSpPr>
          <p:nvPr>
            <p:ph type="title"/>
          </p:nvPr>
        </p:nvSpPr>
        <p:spPr>
          <a:xfrm>
            <a:off x="2136775" y="228600"/>
            <a:ext cx="8153400" cy="990600"/>
          </a:xfrm>
        </p:spPr>
        <p:txBody>
          <a:bodyPr rtlCol="0">
            <a:normAutofit fontScale="90000"/>
          </a:bodyPr>
          <a:lstStyle/>
          <a:p>
            <a:pPr>
              <a:defRPr/>
            </a:pPr>
            <a:r>
              <a:rPr lang="en-US" sz="2400" dirty="0">
                <a:solidFill>
                  <a:schemeClr val="accent3">
                    <a:lumMod val="50000"/>
                  </a:schemeClr>
                </a:solidFill>
              </a:rPr>
              <a:t>Mill, J (2010) Cap. VIII Of the four methods of Experimental Inquiry en Mill, J (2010) A System of Logic, Rationative and Inductive. Forgotten Books.</a:t>
            </a:r>
          </a:p>
        </p:txBody>
      </p:sp>
      <p:sp>
        <p:nvSpPr>
          <p:cNvPr id="14339" name="Content Placeholder 2">
            <a:extLst>
              <a:ext uri="{FF2B5EF4-FFF2-40B4-BE49-F238E27FC236}">
                <a16:creationId xmlns:a16="http://schemas.microsoft.com/office/drawing/2014/main" id="{935A9161-4670-4DE9-9D02-41F7143C5194}"/>
              </a:ext>
            </a:extLst>
          </p:cNvPr>
          <p:cNvSpPr>
            <a:spLocks noGrp="1"/>
          </p:cNvSpPr>
          <p:nvPr>
            <p:ph idx="1"/>
          </p:nvPr>
        </p:nvSpPr>
        <p:spPr>
          <a:xfrm>
            <a:off x="927652" y="1219200"/>
            <a:ext cx="10455965" cy="4876800"/>
          </a:xfrm>
        </p:spPr>
        <p:txBody>
          <a:bodyPr>
            <a:normAutofit fontScale="85000" lnSpcReduction="10000"/>
          </a:bodyPr>
          <a:lstStyle/>
          <a:p>
            <a:pPr marL="0" indent="0">
              <a:spcAft>
                <a:spcPts val="0"/>
              </a:spcAft>
              <a:buNone/>
              <a:defRPr/>
            </a:pPr>
            <a:r>
              <a:rPr lang="es-ES" altLang="es-CL" dirty="0"/>
              <a:t>Los “métodos de inducción” de John Stuart Mill son cinco reglas básicas para efectuar  inferencias inductivas causales. Estos métodos fueron descritos por primera vez en la edición de 1848 del libro clásico de Mill.</a:t>
            </a:r>
          </a:p>
          <a:p>
            <a:pPr marL="0" indent="0">
              <a:spcAft>
                <a:spcPts val="0"/>
              </a:spcAft>
              <a:buNone/>
              <a:defRPr/>
            </a:pPr>
            <a:endParaRPr lang="es-ES" altLang="es-CL" b="1" dirty="0"/>
          </a:p>
          <a:p>
            <a:pPr marL="0" indent="0">
              <a:spcAft>
                <a:spcPts val="0"/>
              </a:spcAft>
              <a:buNone/>
              <a:defRPr/>
            </a:pPr>
            <a:r>
              <a:rPr lang="es-ES" altLang="es-CL" b="1" dirty="0"/>
              <a:t>1.	Primer canon: Método de la Concordancia.</a:t>
            </a:r>
          </a:p>
          <a:p>
            <a:pPr marL="0" indent="0">
              <a:spcAft>
                <a:spcPts val="0"/>
              </a:spcAft>
              <a:buNone/>
              <a:defRPr/>
            </a:pPr>
            <a:r>
              <a:rPr lang="es-ES" altLang="es-CL" dirty="0"/>
              <a:t>Si dos o más instancias del fenómeno  bajo investigación tienen solo una circunstancia en común, la circunstancia en la que concuerdan todas las instancias, es la causa (o el efecto) del fenómeno. </a:t>
            </a:r>
          </a:p>
          <a:p>
            <a:pPr marL="0" indent="0">
              <a:spcAft>
                <a:spcPts val="0"/>
              </a:spcAft>
              <a:buNone/>
              <a:defRPr/>
            </a:pPr>
            <a:r>
              <a:rPr lang="es-ES" altLang="es-CL" dirty="0"/>
              <a:t>Ejemplo: Digamos que observamos estos 2 grupos de condiciones</a:t>
            </a:r>
          </a:p>
          <a:p>
            <a:pPr marL="0" indent="0">
              <a:spcAft>
                <a:spcPts val="0"/>
              </a:spcAft>
              <a:buNone/>
              <a:defRPr/>
            </a:pPr>
            <a:r>
              <a:rPr lang="es-ES" altLang="es-CL" dirty="0"/>
              <a:t>A B C D a b c d</a:t>
            </a:r>
          </a:p>
          <a:p>
            <a:pPr marL="0" indent="0">
              <a:spcAft>
                <a:spcPts val="0"/>
              </a:spcAft>
              <a:buNone/>
              <a:defRPr/>
            </a:pPr>
            <a:r>
              <a:rPr lang="es-ES" altLang="es-CL" dirty="0"/>
              <a:t>A E F G a h i j</a:t>
            </a:r>
          </a:p>
          <a:p>
            <a:pPr marL="0" indent="0">
              <a:spcAft>
                <a:spcPts val="0"/>
              </a:spcAft>
              <a:buNone/>
              <a:defRPr/>
            </a:pPr>
            <a:r>
              <a:rPr lang="es-ES" altLang="es-CL" dirty="0"/>
              <a:t>Concluimos que A se relaciona con a, pues son los únicos eventos en común.</a:t>
            </a:r>
          </a:p>
          <a:p>
            <a:pPr marL="0" indent="0">
              <a:spcAft>
                <a:spcPts val="0"/>
              </a:spcAft>
              <a:buNone/>
              <a:defRPr/>
            </a:pPr>
            <a:endParaRPr lang="en-US" altLang="es-C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92995-BDD3-4A89-A144-1388B843B3F8}"/>
              </a:ext>
            </a:extLst>
          </p:cNvPr>
          <p:cNvSpPr>
            <a:spLocks noGrp="1"/>
          </p:cNvSpPr>
          <p:nvPr>
            <p:ph type="title"/>
          </p:nvPr>
        </p:nvSpPr>
        <p:spPr>
          <a:xfrm>
            <a:off x="2136775" y="228600"/>
            <a:ext cx="8153400" cy="990600"/>
          </a:xfrm>
        </p:spPr>
        <p:txBody>
          <a:bodyPr rtlCol="0">
            <a:normAutofit fontScale="90000"/>
          </a:bodyPr>
          <a:lstStyle/>
          <a:p>
            <a:pPr>
              <a:defRPr/>
            </a:pPr>
            <a:r>
              <a:rPr lang="en-US" sz="2400" dirty="0">
                <a:solidFill>
                  <a:schemeClr val="accent3">
                    <a:lumMod val="50000"/>
                  </a:schemeClr>
                </a:solidFill>
              </a:rPr>
              <a:t>Mill, J (2010) Cap. VIII Of the four methods of Experimental Inquiry en Mill, J (2010) A System of Logic, Rationative and Inductive. Forgotten Books.</a:t>
            </a:r>
          </a:p>
        </p:txBody>
      </p:sp>
      <p:sp>
        <p:nvSpPr>
          <p:cNvPr id="3" name="Content Placeholder 2">
            <a:extLst>
              <a:ext uri="{FF2B5EF4-FFF2-40B4-BE49-F238E27FC236}">
                <a16:creationId xmlns:a16="http://schemas.microsoft.com/office/drawing/2014/main" id="{DCDBFEC3-01B9-48E6-9933-5D0BE6B7CF69}"/>
              </a:ext>
            </a:extLst>
          </p:cNvPr>
          <p:cNvSpPr>
            <a:spLocks noGrp="1"/>
          </p:cNvSpPr>
          <p:nvPr>
            <p:ph idx="1"/>
          </p:nvPr>
        </p:nvSpPr>
        <p:spPr>
          <a:xfrm>
            <a:off x="1192696" y="1600200"/>
            <a:ext cx="10230678" cy="4389783"/>
          </a:xfrm>
        </p:spPr>
        <p:txBody>
          <a:bodyPr rtlCol="0">
            <a:normAutofit fontScale="25000" lnSpcReduction="20000"/>
          </a:bodyPr>
          <a:lstStyle/>
          <a:p>
            <a:pPr marL="0" indent="0">
              <a:spcAft>
                <a:spcPts val="0"/>
              </a:spcAft>
              <a:buNone/>
              <a:defRPr/>
            </a:pPr>
            <a:r>
              <a:rPr lang="es-ES" sz="8000" b="1" dirty="0"/>
              <a:t>2. Segundo Canon: El Método de las Diferencias:</a:t>
            </a:r>
          </a:p>
          <a:p>
            <a:pPr marL="0" indent="0">
              <a:spcAft>
                <a:spcPts val="0"/>
              </a:spcAft>
              <a:buNone/>
              <a:defRPr/>
            </a:pPr>
            <a:endParaRPr lang="es-ES" sz="8000" b="1" dirty="0"/>
          </a:p>
          <a:p>
            <a:pPr marL="320040" indent="-320040">
              <a:spcAft>
                <a:spcPts val="0"/>
              </a:spcAft>
              <a:buNone/>
              <a:defRPr/>
            </a:pPr>
            <a:r>
              <a:rPr lang="es-ES" sz="8000" dirty="0"/>
              <a:t>Si hay una instancia en la que el fenómeno bajo investigación ocurre y hay instancia, en la que no ocurre. Y en las dos instancias todas las circunstancias les son comunes, menos una. Esa sola circunstancia que se da en el primer caso y en la que las dos instancias difieren, es el efecto, la causa o una parte necesaria de la causa del fenómeno.</a:t>
            </a:r>
          </a:p>
          <a:p>
            <a:pPr marL="320040" indent="-320040">
              <a:spcAft>
                <a:spcPts val="0"/>
              </a:spcAft>
              <a:buNone/>
              <a:defRPr/>
            </a:pPr>
            <a:endParaRPr lang="es-ES" sz="8000" dirty="0"/>
          </a:p>
          <a:p>
            <a:pPr marL="320040" indent="-320040">
              <a:spcAft>
                <a:spcPts val="0"/>
              </a:spcAft>
              <a:buNone/>
              <a:defRPr/>
            </a:pPr>
            <a:r>
              <a:rPr lang="es-ES" sz="8000" dirty="0"/>
              <a:t>Podemos observar los siguientes dos conjuntos de circunstancias</a:t>
            </a:r>
          </a:p>
          <a:p>
            <a:pPr marL="320040" indent="-320040">
              <a:spcAft>
                <a:spcPts val="0"/>
              </a:spcAft>
              <a:buNone/>
              <a:defRPr/>
            </a:pPr>
            <a:r>
              <a:rPr lang="es-ES" sz="8000" dirty="0"/>
              <a:t>A B C D a b c d </a:t>
            </a:r>
          </a:p>
          <a:p>
            <a:pPr marL="320040" indent="-320040">
              <a:spcAft>
                <a:spcPts val="0"/>
              </a:spcAft>
              <a:buNone/>
              <a:defRPr/>
            </a:pPr>
            <a:r>
              <a:rPr lang="es-ES" sz="8000" dirty="0"/>
              <a:t>B C D b c d </a:t>
            </a:r>
          </a:p>
          <a:p>
            <a:pPr marL="320040" indent="-320040">
              <a:spcAft>
                <a:spcPts val="0"/>
              </a:spcAft>
              <a:buNone/>
              <a:defRPr/>
            </a:pPr>
            <a:endParaRPr lang="es-ES" sz="8000" dirty="0"/>
          </a:p>
          <a:p>
            <a:pPr marL="320040" indent="-320040">
              <a:spcAft>
                <a:spcPts val="0"/>
              </a:spcAft>
              <a:buNone/>
              <a:defRPr/>
            </a:pPr>
            <a:r>
              <a:rPr lang="es-ES" sz="8000" dirty="0"/>
              <a:t>Concluimos que A se relaciona con a,  porque cuando A está ausente, a no ocurre.</a:t>
            </a:r>
          </a:p>
          <a:p>
            <a:pPr marL="320040" indent="-320040">
              <a:spcAft>
                <a:spcPts val="0"/>
              </a:spcAft>
              <a:buNone/>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46C93-2F45-428A-B200-A42DE104AE00}"/>
              </a:ext>
            </a:extLst>
          </p:cNvPr>
          <p:cNvSpPr>
            <a:spLocks noGrp="1"/>
          </p:cNvSpPr>
          <p:nvPr>
            <p:ph type="title"/>
          </p:nvPr>
        </p:nvSpPr>
        <p:spPr>
          <a:xfrm>
            <a:off x="1298713" y="228600"/>
            <a:ext cx="8991462" cy="990600"/>
          </a:xfrm>
        </p:spPr>
        <p:txBody>
          <a:bodyPr rtlCol="0">
            <a:normAutofit fontScale="90000"/>
          </a:bodyPr>
          <a:lstStyle/>
          <a:p>
            <a:pPr>
              <a:defRPr/>
            </a:pPr>
            <a:r>
              <a:rPr lang="en-US" sz="2400" dirty="0">
                <a:solidFill>
                  <a:schemeClr val="accent3">
                    <a:lumMod val="50000"/>
                  </a:schemeClr>
                </a:solidFill>
              </a:rPr>
              <a:t>Mill, J (2010) Cap. VIII Of the four methods of Experimental Inquiry en Mill, J (2010) A System of Logic, Rationative and Inductive. Forgotten Books.</a:t>
            </a:r>
          </a:p>
        </p:txBody>
      </p:sp>
      <p:sp>
        <p:nvSpPr>
          <p:cNvPr id="16387" name="Content Placeholder 2">
            <a:extLst>
              <a:ext uri="{FF2B5EF4-FFF2-40B4-BE49-F238E27FC236}">
                <a16:creationId xmlns:a16="http://schemas.microsoft.com/office/drawing/2014/main" id="{3A411A12-AC72-4CB9-810E-32ADB7A232E2}"/>
              </a:ext>
            </a:extLst>
          </p:cNvPr>
          <p:cNvSpPr>
            <a:spLocks noGrp="1"/>
          </p:cNvSpPr>
          <p:nvPr>
            <p:ph idx="1"/>
          </p:nvPr>
        </p:nvSpPr>
        <p:spPr>
          <a:xfrm>
            <a:off x="1192696" y="1099930"/>
            <a:ext cx="10151165" cy="5529470"/>
          </a:xfrm>
        </p:spPr>
        <p:txBody>
          <a:bodyPr>
            <a:normAutofit fontScale="92500" lnSpcReduction="20000"/>
          </a:bodyPr>
          <a:lstStyle/>
          <a:p>
            <a:pPr marL="0" indent="0">
              <a:spcAft>
                <a:spcPts val="0"/>
              </a:spcAft>
              <a:buNone/>
              <a:defRPr/>
            </a:pPr>
            <a:r>
              <a:rPr lang="es-ES" altLang="es-CL" b="1" dirty="0"/>
              <a:t>3.	Tercer Canon: Método de Conjunto de la Concordancia y la Diferencia:</a:t>
            </a:r>
          </a:p>
          <a:p>
            <a:pPr marL="0" indent="0">
              <a:spcAft>
                <a:spcPts val="0"/>
              </a:spcAft>
              <a:buNone/>
              <a:defRPr/>
            </a:pPr>
            <a:r>
              <a:rPr lang="es-ES" altLang="es-CL" dirty="0"/>
              <a:t>Si dos o más instancias en las que ocurre el fenómeno tienen solo una </a:t>
            </a:r>
          </a:p>
          <a:p>
            <a:pPr marL="0" indent="0">
              <a:spcAft>
                <a:spcPts val="0"/>
              </a:spcAft>
              <a:buNone/>
              <a:defRPr/>
            </a:pPr>
            <a:r>
              <a:rPr lang="es-ES" altLang="es-CL" dirty="0"/>
              <a:t>circunstancia en común, al tiempo que en dos o más instancias en las que no </a:t>
            </a:r>
          </a:p>
          <a:p>
            <a:pPr marL="0" indent="0">
              <a:spcAft>
                <a:spcPts val="0"/>
              </a:spcAft>
              <a:buNone/>
              <a:defRPr/>
            </a:pPr>
            <a:r>
              <a:rPr lang="es-ES" altLang="es-CL" dirty="0"/>
              <a:t>ocurre, solo tienen en común la ausencia de la misma circunstancia. </a:t>
            </a:r>
          </a:p>
          <a:p>
            <a:pPr marL="0" indent="0">
              <a:spcAft>
                <a:spcPts val="0"/>
              </a:spcAft>
              <a:buNone/>
              <a:defRPr/>
            </a:pPr>
            <a:r>
              <a:rPr lang="es-ES" altLang="es-CL" dirty="0"/>
              <a:t>Esa circunstancia en la que difieren los dos conjuntos de instancias, es el </a:t>
            </a:r>
          </a:p>
          <a:p>
            <a:pPr marL="0" indent="0">
              <a:spcAft>
                <a:spcPts val="0"/>
              </a:spcAft>
              <a:buNone/>
              <a:defRPr/>
            </a:pPr>
            <a:r>
              <a:rPr lang="es-ES" altLang="es-CL" dirty="0"/>
              <a:t>efecto o la causa o una parte necesaria de la causa del fenómeno. </a:t>
            </a:r>
          </a:p>
          <a:p>
            <a:pPr marL="0" indent="0">
              <a:spcAft>
                <a:spcPts val="0"/>
              </a:spcAft>
              <a:buNone/>
              <a:defRPr/>
            </a:pPr>
            <a:r>
              <a:rPr lang="es-ES" altLang="es-CL" dirty="0"/>
              <a:t>Podemos observar los siguientes conjuntos de condiciones</a:t>
            </a:r>
          </a:p>
          <a:p>
            <a:pPr marL="0" indent="0">
              <a:spcAft>
                <a:spcPts val="0"/>
              </a:spcAft>
              <a:buNone/>
              <a:defRPr/>
            </a:pPr>
            <a:r>
              <a:rPr lang="es-ES" altLang="es-CL" dirty="0"/>
              <a:t>A B C a b c </a:t>
            </a:r>
          </a:p>
          <a:p>
            <a:pPr marL="0" indent="0">
              <a:spcAft>
                <a:spcPts val="0"/>
              </a:spcAft>
              <a:buNone/>
              <a:defRPr/>
            </a:pPr>
            <a:r>
              <a:rPr lang="es-ES" altLang="es-CL" dirty="0"/>
              <a:t>A D E a b c </a:t>
            </a:r>
          </a:p>
          <a:p>
            <a:pPr marL="0" indent="0">
              <a:spcAft>
                <a:spcPts val="0"/>
              </a:spcAft>
              <a:buNone/>
              <a:defRPr/>
            </a:pPr>
            <a:r>
              <a:rPr lang="es-ES" altLang="es-CL" dirty="0"/>
              <a:t>B C b c </a:t>
            </a:r>
          </a:p>
          <a:p>
            <a:pPr marL="0" indent="0">
              <a:spcAft>
                <a:spcPts val="0"/>
              </a:spcAft>
              <a:buNone/>
              <a:defRPr/>
            </a:pPr>
            <a:r>
              <a:rPr lang="es-ES" altLang="es-CL" dirty="0"/>
              <a:t>Concluimos que A se relaciona con a, porque a solo ocurre cuando ocurre A y </a:t>
            </a:r>
          </a:p>
          <a:p>
            <a:pPr marL="0" indent="0">
              <a:spcAft>
                <a:spcPts val="0"/>
              </a:spcAft>
              <a:buNone/>
              <a:defRPr/>
            </a:pPr>
            <a:r>
              <a:rPr lang="es-ES" altLang="es-CL" dirty="0"/>
              <a:t>nunca ocurre cuando A está ausente.</a:t>
            </a:r>
          </a:p>
          <a:p>
            <a:pPr marL="0" indent="0">
              <a:spcAft>
                <a:spcPts val="0"/>
              </a:spcAft>
              <a:buNone/>
              <a:defRPr/>
            </a:pPr>
            <a:endParaRPr lang="en-US" altLang="es-C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63328-9991-4A40-90E6-CE8CE4F3145D}"/>
              </a:ext>
            </a:extLst>
          </p:cNvPr>
          <p:cNvSpPr>
            <a:spLocks noGrp="1"/>
          </p:cNvSpPr>
          <p:nvPr>
            <p:ph type="title"/>
          </p:nvPr>
        </p:nvSpPr>
        <p:spPr>
          <a:xfrm>
            <a:off x="2136775" y="228600"/>
            <a:ext cx="8153400" cy="990600"/>
          </a:xfrm>
        </p:spPr>
        <p:txBody>
          <a:bodyPr rtlCol="0">
            <a:normAutofit fontScale="90000"/>
          </a:bodyPr>
          <a:lstStyle/>
          <a:p>
            <a:pPr>
              <a:defRPr/>
            </a:pPr>
            <a:r>
              <a:rPr lang="en-US" sz="2400" dirty="0">
                <a:solidFill>
                  <a:schemeClr val="accent3">
                    <a:lumMod val="50000"/>
                  </a:schemeClr>
                </a:solidFill>
              </a:rPr>
              <a:t>Mill, J (2010) Cap. VIII Of the four methods of Experimental Inquiry en Mill, J (2010) A System of Logic, Rationative and Inductive. Forgotten Books.</a:t>
            </a:r>
          </a:p>
        </p:txBody>
      </p:sp>
      <p:sp>
        <p:nvSpPr>
          <p:cNvPr id="3" name="Content Placeholder 2">
            <a:extLst>
              <a:ext uri="{FF2B5EF4-FFF2-40B4-BE49-F238E27FC236}">
                <a16:creationId xmlns:a16="http://schemas.microsoft.com/office/drawing/2014/main" id="{4238A748-8EB2-42FB-873A-E03E52185ADA}"/>
              </a:ext>
            </a:extLst>
          </p:cNvPr>
          <p:cNvSpPr>
            <a:spLocks noGrp="1"/>
          </p:cNvSpPr>
          <p:nvPr>
            <p:ph idx="1"/>
          </p:nvPr>
        </p:nvSpPr>
        <p:spPr>
          <a:xfrm>
            <a:off x="1152939" y="1086678"/>
            <a:ext cx="10018644" cy="5300870"/>
          </a:xfrm>
        </p:spPr>
        <p:txBody>
          <a:bodyPr rtlCol="0">
            <a:normAutofit fontScale="25000" lnSpcReduction="20000"/>
          </a:bodyPr>
          <a:lstStyle/>
          <a:p>
            <a:pPr marL="320040" indent="-320040">
              <a:spcAft>
                <a:spcPts val="0"/>
              </a:spcAft>
              <a:buNone/>
              <a:defRPr/>
            </a:pPr>
            <a:r>
              <a:rPr lang="es-ES" sz="8000" b="1" dirty="0"/>
              <a:t>4.	Cuarto Canon: El Método de los Residuos:</a:t>
            </a:r>
          </a:p>
          <a:p>
            <a:pPr marL="320040" indent="-320040">
              <a:spcAft>
                <a:spcPts val="0"/>
              </a:spcAft>
              <a:buNone/>
              <a:defRPr/>
            </a:pPr>
            <a:endParaRPr lang="es-ES" sz="8000" dirty="0"/>
          </a:p>
          <a:p>
            <a:pPr marL="320040" indent="-320040">
              <a:spcAft>
                <a:spcPts val="0"/>
              </a:spcAft>
              <a:buNone/>
              <a:defRPr/>
            </a:pPr>
            <a:r>
              <a:rPr lang="es-ES" sz="8000" dirty="0"/>
              <a:t>Si se sustrae de cualquier fenómeno aquella parte, que se sabe por inducciones previas, que es el efecto de ciertos antecedentes, entonces, lo que queda, que es el residuo del fenómeno, será el efecto de los antecedentes que se conserven.</a:t>
            </a:r>
          </a:p>
          <a:p>
            <a:pPr marL="320040" indent="-320040">
              <a:spcAft>
                <a:spcPts val="0"/>
              </a:spcAft>
              <a:buNone/>
              <a:defRPr/>
            </a:pPr>
            <a:r>
              <a:rPr lang="es-ES" sz="8000" dirty="0"/>
              <a:t>Podemos observar los siguientes tres conjuntos de condiciones</a:t>
            </a:r>
          </a:p>
          <a:p>
            <a:pPr marL="320040" indent="-320040">
              <a:spcAft>
                <a:spcPts val="0"/>
              </a:spcAft>
              <a:buNone/>
              <a:defRPr/>
            </a:pPr>
            <a:endParaRPr lang="es-ES" sz="8000" dirty="0"/>
          </a:p>
          <a:p>
            <a:pPr marL="320040" indent="-320040">
              <a:spcAft>
                <a:spcPts val="0"/>
              </a:spcAft>
              <a:buNone/>
              <a:defRPr/>
            </a:pPr>
            <a:r>
              <a:rPr lang="es-ES" sz="8000" dirty="0"/>
              <a:t>A B C a b c</a:t>
            </a:r>
          </a:p>
          <a:p>
            <a:pPr marL="320040" indent="-320040">
              <a:spcAft>
                <a:spcPts val="0"/>
              </a:spcAft>
              <a:buNone/>
              <a:defRPr/>
            </a:pPr>
            <a:r>
              <a:rPr lang="es-ES" sz="8000" dirty="0"/>
              <a:t>Se sabe que B es la causa de b por análisis previos</a:t>
            </a:r>
          </a:p>
          <a:p>
            <a:pPr marL="320040" indent="-320040">
              <a:spcAft>
                <a:spcPts val="0"/>
              </a:spcAft>
              <a:buNone/>
              <a:defRPr/>
            </a:pPr>
            <a:r>
              <a:rPr lang="es-ES" sz="8000" dirty="0"/>
              <a:t>Se sabe que C es la causa de c por análisis previos</a:t>
            </a:r>
          </a:p>
          <a:p>
            <a:pPr marL="320040" indent="-320040">
              <a:spcAft>
                <a:spcPts val="0"/>
              </a:spcAft>
              <a:buNone/>
              <a:defRPr/>
            </a:pPr>
            <a:endParaRPr lang="es-ES" sz="8000" dirty="0"/>
          </a:p>
          <a:p>
            <a:pPr marL="320040" indent="-320040">
              <a:spcAft>
                <a:spcPts val="0"/>
              </a:spcAft>
              <a:buNone/>
              <a:defRPr/>
            </a:pPr>
            <a:r>
              <a:rPr lang="es-ES" sz="8000" dirty="0"/>
              <a:t>Concluimos que A se relaciona con a, ya que sabemos que B no se relaciona </a:t>
            </a:r>
          </a:p>
          <a:p>
            <a:pPr marL="320040" indent="-320040">
              <a:spcAft>
                <a:spcPts val="0"/>
              </a:spcAft>
              <a:buNone/>
              <a:defRPr/>
            </a:pPr>
            <a:r>
              <a:rPr lang="es-ES" sz="8000" dirty="0"/>
              <a:t>con a, sino con b y que C no se relaciona con a, sino con c.</a:t>
            </a:r>
          </a:p>
          <a:p>
            <a:pPr marL="320040" indent="-320040">
              <a:spcAft>
                <a:spcPts val="0"/>
              </a:spcAft>
              <a:buNone/>
              <a:defRPr/>
            </a:pPr>
            <a:endParaRPr lang="es-ES" dirty="0"/>
          </a:p>
          <a:p>
            <a:pPr marL="320040" indent="-320040">
              <a:spcAft>
                <a:spcPts val="0"/>
              </a:spcAft>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58392-377E-43EE-844F-3E97DC9F47D5}"/>
              </a:ext>
            </a:extLst>
          </p:cNvPr>
          <p:cNvSpPr>
            <a:spLocks noGrp="1"/>
          </p:cNvSpPr>
          <p:nvPr>
            <p:ph type="title"/>
          </p:nvPr>
        </p:nvSpPr>
        <p:spPr>
          <a:xfrm>
            <a:off x="2136775" y="228600"/>
            <a:ext cx="8153400" cy="990600"/>
          </a:xfrm>
        </p:spPr>
        <p:txBody>
          <a:bodyPr rtlCol="0">
            <a:normAutofit fontScale="90000"/>
          </a:bodyPr>
          <a:lstStyle/>
          <a:p>
            <a:pPr>
              <a:defRPr/>
            </a:pPr>
            <a:r>
              <a:rPr lang="en-US" sz="2400" dirty="0">
                <a:solidFill>
                  <a:schemeClr val="accent3">
                    <a:lumMod val="50000"/>
                  </a:schemeClr>
                </a:solidFill>
              </a:rPr>
              <a:t>Mill, J (2010) Cap. VIII Of the four methods of Experimental Inquiry en Mill, J (2010) A System of Logic, Rationative and Inductive. Forgotten Books.</a:t>
            </a:r>
          </a:p>
        </p:txBody>
      </p:sp>
      <p:sp>
        <p:nvSpPr>
          <p:cNvPr id="3" name="Content Placeholder 2">
            <a:extLst>
              <a:ext uri="{FF2B5EF4-FFF2-40B4-BE49-F238E27FC236}">
                <a16:creationId xmlns:a16="http://schemas.microsoft.com/office/drawing/2014/main" id="{81ED925F-29DA-42CD-A67E-1C48517958F6}"/>
              </a:ext>
            </a:extLst>
          </p:cNvPr>
          <p:cNvSpPr>
            <a:spLocks noGrp="1"/>
          </p:cNvSpPr>
          <p:nvPr>
            <p:ph idx="1"/>
          </p:nvPr>
        </p:nvSpPr>
        <p:spPr>
          <a:xfrm>
            <a:off x="2136775" y="1600200"/>
            <a:ext cx="8153400" cy="4495800"/>
          </a:xfrm>
        </p:spPr>
        <p:txBody>
          <a:bodyPr rtlCol="0">
            <a:normAutofit fontScale="25000" lnSpcReduction="20000"/>
          </a:bodyPr>
          <a:lstStyle/>
          <a:p>
            <a:pPr marL="0" indent="0">
              <a:spcAft>
                <a:spcPts val="0"/>
              </a:spcAft>
              <a:buNone/>
              <a:defRPr/>
            </a:pPr>
            <a:r>
              <a:rPr lang="es-ES" sz="9600" b="1" dirty="0"/>
              <a:t>5. Quinto Canon: El Método de las Variaciones Concomitantes: </a:t>
            </a:r>
          </a:p>
          <a:p>
            <a:pPr marL="0" indent="0">
              <a:spcAft>
                <a:spcPts val="0"/>
              </a:spcAft>
              <a:buNone/>
              <a:defRPr/>
            </a:pPr>
            <a:endParaRPr lang="es-ES" sz="9600" b="1" dirty="0"/>
          </a:p>
          <a:p>
            <a:pPr marL="320040" indent="-320040">
              <a:spcAft>
                <a:spcPts val="0"/>
              </a:spcAft>
              <a:buNone/>
              <a:defRPr/>
            </a:pPr>
            <a:r>
              <a:rPr lang="es-ES" sz="9600" dirty="0"/>
              <a:t>Si un fenómeno varía de cierta manera y otro fenómeno varía de </a:t>
            </a:r>
          </a:p>
          <a:p>
            <a:pPr marL="320040" indent="-320040">
              <a:spcAft>
                <a:spcPts val="0"/>
              </a:spcAft>
              <a:buNone/>
              <a:defRPr/>
            </a:pPr>
            <a:r>
              <a:rPr lang="es-ES" sz="9600" dirty="0"/>
              <a:t>una manera similar, este es la causa o el efecto del otro </a:t>
            </a:r>
          </a:p>
          <a:p>
            <a:pPr marL="320040" indent="-320040">
              <a:spcAft>
                <a:spcPts val="0"/>
              </a:spcAft>
              <a:buNone/>
              <a:defRPr/>
            </a:pPr>
            <a:r>
              <a:rPr lang="es-ES" sz="9600" dirty="0"/>
              <a:t>fenómeno o los dos fenómenos se conectan causalmente.</a:t>
            </a:r>
          </a:p>
          <a:p>
            <a:pPr marL="320040" indent="-320040">
              <a:spcAft>
                <a:spcPts val="0"/>
              </a:spcAft>
              <a:buNone/>
              <a:defRPr/>
            </a:pPr>
            <a:endParaRPr lang="es-ES" sz="9600" dirty="0"/>
          </a:p>
          <a:p>
            <a:pPr marL="320040" indent="-320040">
              <a:spcAft>
                <a:spcPts val="0"/>
              </a:spcAft>
              <a:buNone/>
              <a:defRPr/>
            </a:pPr>
            <a:r>
              <a:rPr lang="es-ES" sz="9600" dirty="0"/>
              <a:t>Podemos observar los siguientes dos grupos de condiciones</a:t>
            </a:r>
          </a:p>
          <a:p>
            <a:pPr marL="320040" indent="-320040">
              <a:spcAft>
                <a:spcPts val="0"/>
              </a:spcAft>
              <a:buNone/>
              <a:defRPr/>
            </a:pPr>
            <a:r>
              <a:rPr lang="es-ES" sz="9600" dirty="0"/>
              <a:t>A B C a b c</a:t>
            </a:r>
          </a:p>
          <a:p>
            <a:pPr marL="320040" indent="-320040">
              <a:spcAft>
                <a:spcPts val="0"/>
              </a:spcAft>
              <a:buNone/>
              <a:defRPr/>
            </a:pPr>
            <a:r>
              <a:rPr lang="es-ES" sz="9600" dirty="0"/>
              <a:t>Tanto A como a cambian en magnitud, sin que otro evento </a:t>
            </a:r>
          </a:p>
          <a:p>
            <a:pPr marL="320040" indent="-320040">
              <a:spcAft>
                <a:spcPts val="0"/>
              </a:spcAft>
              <a:buNone/>
              <a:defRPr/>
            </a:pPr>
            <a:r>
              <a:rPr lang="es-ES" sz="9600" dirty="0"/>
              <a:t>cambie.</a:t>
            </a:r>
          </a:p>
          <a:p>
            <a:pPr marL="320040" indent="-320040">
              <a:spcAft>
                <a:spcPts val="0"/>
              </a:spcAft>
              <a:buNone/>
              <a:defRPr/>
            </a:pPr>
            <a:endParaRPr lang="es-ES" sz="9600" dirty="0"/>
          </a:p>
          <a:p>
            <a:pPr marL="320040" indent="-320040">
              <a:spcAft>
                <a:spcPts val="0"/>
              </a:spcAft>
              <a:buNone/>
              <a:defRPr/>
            </a:pPr>
            <a:r>
              <a:rPr lang="es-ES" sz="9600" dirty="0"/>
              <a:t>Concluimos que A se relaciona con a, ya que los cambios en los </a:t>
            </a:r>
          </a:p>
          <a:p>
            <a:pPr marL="320040" indent="-320040">
              <a:spcAft>
                <a:spcPts val="0"/>
              </a:spcAft>
              <a:buNone/>
              <a:defRPr/>
            </a:pPr>
            <a:r>
              <a:rPr lang="es-ES" sz="9600" dirty="0"/>
              <a:t>valores de A solo se acompañan con cambios en a. </a:t>
            </a:r>
          </a:p>
          <a:p>
            <a:pPr marL="320040" indent="-320040">
              <a:spcAft>
                <a:spcPts val="0"/>
              </a:spcAft>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AD13FA-2D6D-4C52-B4F5-7203B81F13C4}"/>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D38607EC-DE72-4852-AA03-57AF8ACBA632}"/>
              </a:ext>
            </a:extLst>
          </p:cNvPr>
          <p:cNvSpPr>
            <a:spLocks noGrp="1"/>
          </p:cNvSpPr>
          <p:nvPr>
            <p:ph idx="1"/>
          </p:nvPr>
        </p:nvSpPr>
        <p:spPr/>
        <p:txBody>
          <a:bodyPr/>
          <a:lstStyle/>
          <a:p>
            <a:r>
              <a:rPr lang="es-MX" dirty="0"/>
              <a:t>En </a:t>
            </a:r>
            <a:r>
              <a:rPr lang="es-MX"/>
              <a:t>esta sección </a:t>
            </a:r>
            <a:r>
              <a:rPr lang="es-MX" dirty="0"/>
              <a:t>se analiza la vida y propuesta del pionero del método comparado. Su aporte sienta las bases del desarrollo de la metodología comparada en las ciencias sociales.</a:t>
            </a:r>
          </a:p>
          <a:p>
            <a:endParaRPr lang="es-MX" dirty="0"/>
          </a:p>
        </p:txBody>
      </p:sp>
    </p:spTree>
    <p:extLst>
      <p:ext uri="{BB962C8B-B14F-4D97-AF65-F5344CB8AC3E}">
        <p14:creationId xmlns:p14="http://schemas.microsoft.com/office/powerpoint/2010/main" val="237847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1 Título">
            <a:extLst>
              <a:ext uri="{FF2B5EF4-FFF2-40B4-BE49-F238E27FC236}">
                <a16:creationId xmlns:a16="http://schemas.microsoft.com/office/drawing/2014/main" id="{C1D23152-591D-4A99-90AA-6E65782D0C3F}"/>
              </a:ext>
            </a:extLst>
          </p:cNvPr>
          <p:cNvSpPr>
            <a:spLocks noGrp="1"/>
          </p:cNvSpPr>
          <p:nvPr>
            <p:ph type="title"/>
          </p:nvPr>
        </p:nvSpPr>
        <p:spPr>
          <a:xfrm>
            <a:off x="2133600" y="0"/>
            <a:ext cx="8153400" cy="990600"/>
          </a:xfrm>
        </p:spPr>
        <p:txBody>
          <a:bodyPr/>
          <a:lstStyle/>
          <a:p>
            <a:pPr eaLnBrk="1" hangingPunct="1"/>
            <a:r>
              <a:rPr lang="es-CL" altLang="es-CL"/>
              <a:t>John Stuart Mill: El Utilitarismo</a:t>
            </a:r>
          </a:p>
        </p:txBody>
      </p:sp>
      <p:pic>
        <p:nvPicPr>
          <p:cNvPr id="34818" name="Picture 2">
            <a:extLst>
              <a:ext uri="{FF2B5EF4-FFF2-40B4-BE49-F238E27FC236}">
                <a16:creationId xmlns:a16="http://schemas.microsoft.com/office/drawing/2014/main" id="{C7089805-3D4F-490F-8522-89F0CB361970}"/>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590800" y="1609726"/>
            <a:ext cx="3352800" cy="45624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819" name="9 Marcador de contenido">
            <a:extLst>
              <a:ext uri="{FF2B5EF4-FFF2-40B4-BE49-F238E27FC236}">
                <a16:creationId xmlns:a16="http://schemas.microsoft.com/office/drawing/2014/main" id="{083FC3F5-A01D-4190-9F51-A8CCCE786F27}"/>
              </a:ext>
            </a:extLst>
          </p:cNvPr>
          <p:cNvSpPr>
            <a:spLocks noGrp="1"/>
          </p:cNvSpPr>
          <p:nvPr>
            <p:ph sz="half" idx="2"/>
          </p:nvPr>
        </p:nvSpPr>
        <p:spPr>
          <a:xfrm>
            <a:off x="6324600" y="1447800"/>
            <a:ext cx="3886200" cy="4572000"/>
          </a:xfrm>
        </p:spPr>
        <p:txBody>
          <a:bodyPr>
            <a:normAutofit fontScale="92500" lnSpcReduction="10000"/>
          </a:bodyPr>
          <a:lstStyle/>
          <a:p>
            <a:pPr eaLnBrk="1" hangingPunct="1"/>
            <a:r>
              <a:rPr lang="es-CL" altLang="es-CL" sz="2800"/>
              <a:t>Filósofo y economista inglés.</a:t>
            </a:r>
          </a:p>
          <a:p>
            <a:pPr eaLnBrk="1" hangingPunct="1"/>
            <a:r>
              <a:rPr lang="es-CL" altLang="es-CL" sz="2800"/>
              <a:t>En su Lógica (1843), que es una teoría del conocimiento científico, distingue el método adecuado para las ciencias físicas del apropiado para las ciencias morales o sociales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4 Título">
            <a:extLst>
              <a:ext uri="{FF2B5EF4-FFF2-40B4-BE49-F238E27FC236}">
                <a16:creationId xmlns:a16="http://schemas.microsoft.com/office/drawing/2014/main" id="{4340C0B4-6DF7-4BC9-8242-E96E1E5490C4}"/>
              </a:ext>
            </a:extLst>
          </p:cNvPr>
          <p:cNvSpPr>
            <a:spLocks noGrp="1"/>
          </p:cNvSpPr>
          <p:nvPr>
            <p:ph type="title"/>
          </p:nvPr>
        </p:nvSpPr>
        <p:spPr>
          <a:xfrm>
            <a:off x="2136775" y="228600"/>
            <a:ext cx="8153400" cy="990600"/>
          </a:xfrm>
        </p:spPr>
        <p:txBody>
          <a:bodyPr/>
          <a:lstStyle/>
          <a:p>
            <a:pPr eaLnBrk="1" hangingPunct="1"/>
            <a:endParaRPr lang="es-CL" altLang="es-CL"/>
          </a:p>
        </p:txBody>
      </p:sp>
      <p:sp>
        <p:nvSpPr>
          <p:cNvPr id="35843" name="2 Marcador de contenido">
            <a:extLst>
              <a:ext uri="{FF2B5EF4-FFF2-40B4-BE49-F238E27FC236}">
                <a16:creationId xmlns:a16="http://schemas.microsoft.com/office/drawing/2014/main" id="{1845EBB4-29BE-40BD-8CF4-0041CA249B63}"/>
              </a:ext>
            </a:extLst>
          </p:cNvPr>
          <p:cNvSpPr>
            <a:spLocks noGrp="1"/>
          </p:cNvSpPr>
          <p:nvPr>
            <p:ph idx="1"/>
          </p:nvPr>
        </p:nvSpPr>
        <p:spPr>
          <a:xfrm>
            <a:off x="2136775" y="1600200"/>
            <a:ext cx="8153400" cy="4495800"/>
          </a:xfrm>
        </p:spPr>
        <p:txBody>
          <a:bodyPr/>
          <a:lstStyle/>
          <a:p>
            <a:pPr eaLnBrk="1" hangingPunct="1"/>
            <a:r>
              <a:rPr lang="es-CL" altLang="es-CL"/>
              <a:t>El primero se fundamenta en la observación, la experimentación y la inducción. </a:t>
            </a:r>
          </a:p>
          <a:p>
            <a:pPr eaLnBrk="1" hangingPunct="1"/>
            <a:r>
              <a:rPr lang="es-CL" altLang="es-CL"/>
              <a:t>Y el segundo debe acudir a la abstracción y la deducción a partir de premisas apriorísticas, al no poder aplicarse por entero a las ciencias morales o sociales el método experimental, eminentemente inductivo a partir de las observaciones de los hechos sociales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a:extLst>
              <a:ext uri="{FF2B5EF4-FFF2-40B4-BE49-F238E27FC236}">
                <a16:creationId xmlns:a16="http://schemas.microsoft.com/office/drawing/2014/main" id="{8CF90DEE-9EC8-41C2-B0F1-485F63A271A7}"/>
              </a:ext>
            </a:extLst>
          </p:cNvPr>
          <p:cNvSpPr>
            <a:spLocks noGrp="1"/>
          </p:cNvSpPr>
          <p:nvPr>
            <p:ph type="title"/>
          </p:nvPr>
        </p:nvSpPr>
        <p:spPr>
          <a:xfrm>
            <a:off x="2136775" y="228600"/>
            <a:ext cx="8153400" cy="990600"/>
          </a:xfrm>
        </p:spPr>
        <p:txBody>
          <a:bodyPr/>
          <a:lstStyle/>
          <a:p>
            <a:pPr eaLnBrk="1" hangingPunct="1"/>
            <a:endParaRPr lang="es-CL" altLang="es-CL"/>
          </a:p>
        </p:txBody>
      </p:sp>
      <p:sp>
        <p:nvSpPr>
          <p:cNvPr id="36867" name="2 Marcador de contenido">
            <a:extLst>
              <a:ext uri="{FF2B5EF4-FFF2-40B4-BE49-F238E27FC236}">
                <a16:creationId xmlns:a16="http://schemas.microsoft.com/office/drawing/2014/main" id="{C0BA84B3-38E7-4B50-AC6F-87E508C23EA3}"/>
              </a:ext>
            </a:extLst>
          </p:cNvPr>
          <p:cNvSpPr>
            <a:spLocks noGrp="1"/>
          </p:cNvSpPr>
          <p:nvPr>
            <p:ph idx="1"/>
          </p:nvPr>
        </p:nvSpPr>
        <p:spPr>
          <a:xfrm>
            <a:off x="2136775" y="1600200"/>
            <a:ext cx="8153400" cy="4495800"/>
          </a:xfrm>
        </p:spPr>
        <p:txBody>
          <a:bodyPr/>
          <a:lstStyle/>
          <a:p>
            <a:pPr eaLnBrk="1" hangingPunct="1"/>
            <a:r>
              <a:rPr lang="es-CL" altLang="es-CL"/>
              <a:t>Sin descartar el método histórico basado en la observación de los hechos sociales, era posible usar una teoría pura, abstracta, mediante el método deductivo, a partir de hipótesis que se debían extraer de la realidad mediante la experiencia. </a:t>
            </a:r>
          </a:p>
          <a:p>
            <a:pPr eaLnBrk="1" hangingPunct="1"/>
            <a:r>
              <a:rPr lang="es-CL" altLang="es-CL"/>
              <a:t>La teoría pura, o sea, deductiva, debía complementarse con el método inductivo-histórico, mediante la investigación de los cambios históricos de la estructura social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a:extLst>
              <a:ext uri="{FF2B5EF4-FFF2-40B4-BE49-F238E27FC236}">
                <a16:creationId xmlns:a16="http://schemas.microsoft.com/office/drawing/2014/main" id="{97BEDE26-2B6E-45CE-B8F0-B238CA622637}"/>
              </a:ext>
            </a:extLst>
          </p:cNvPr>
          <p:cNvSpPr>
            <a:spLocks noGrp="1"/>
          </p:cNvSpPr>
          <p:nvPr>
            <p:ph type="title"/>
          </p:nvPr>
        </p:nvSpPr>
        <p:spPr>
          <a:xfrm>
            <a:off x="2136775" y="228600"/>
            <a:ext cx="8153400" cy="990600"/>
          </a:xfrm>
        </p:spPr>
        <p:txBody>
          <a:bodyPr/>
          <a:lstStyle/>
          <a:p>
            <a:pPr eaLnBrk="1" hangingPunct="1"/>
            <a:endParaRPr lang="es-CL" altLang="es-CL"/>
          </a:p>
        </p:txBody>
      </p:sp>
      <p:sp>
        <p:nvSpPr>
          <p:cNvPr id="37891" name="2 Marcador de contenido">
            <a:extLst>
              <a:ext uri="{FF2B5EF4-FFF2-40B4-BE49-F238E27FC236}">
                <a16:creationId xmlns:a16="http://schemas.microsoft.com/office/drawing/2014/main" id="{F421F0CF-BE4D-470A-877E-7E6926247932}"/>
              </a:ext>
            </a:extLst>
          </p:cNvPr>
          <p:cNvSpPr>
            <a:spLocks noGrp="1"/>
          </p:cNvSpPr>
          <p:nvPr>
            <p:ph idx="1"/>
          </p:nvPr>
        </p:nvSpPr>
        <p:spPr>
          <a:xfrm>
            <a:off x="2136775" y="1600200"/>
            <a:ext cx="8153400" cy="4495800"/>
          </a:xfrm>
        </p:spPr>
        <p:txBody>
          <a:bodyPr/>
          <a:lstStyle/>
          <a:p>
            <a:pPr eaLnBrk="1" hangingPunct="1"/>
            <a:r>
              <a:rPr lang="es-CL" altLang="es-CL"/>
              <a:t>Mill desarrolló un programa de investigación que combinaba una teoría deductiva y abstracta, en lo general, que afecta a la producción, con un estudio inductivo de las instituciones sociales, en lo concreto, que afecta a la distribución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4 Título">
            <a:extLst>
              <a:ext uri="{FF2B5EF4-FFF2-40B4-BE49-F238E27FC236}">
                <a16:creationId xmlns:a16="http://schemas.microsoft.com/office/drawing/2014/main" id="{D0304D75-88F5-4BD5-983C-64AFEA670EFC}"/>
              </a:ext>
            </a:extLst>
          </p:cNvPr>
          <p:cNvSpPr>
            <a:spLocks noGrp="1"/>
          </p:cNvSpPr>
          <p:nvPr>
            <p:ph type="title"/>
          </p:nvPr>
        </p:nvSpPr>
        <p:spPr>
          <a:xfrm>
            <a:off x="2136775" y="228600"/>
            <a:ext cx="8153400" cy="990600"/>
          </a:xfrm>
        </p:spPr>
        <p:txBody>
          <a:bodyPr/>
          <a:lstStyle/>
          <a:p>
            <a:pPr eaLnBrk="1" hangingPunct="1"/>
            <a:endParaRPr lang="es-CL" altLang="es-CL"/>
          </a:p>
        </p:txBody>
      </p:sp>
      <p:sp>
        <p:nvSpPr>
          <p:cNvPr id="38915" name="2 Marcador de contenido">
            <a:extLst>
              <a:ext uri="{FF2B5EF4-FFF2-40B4-BE49-F238E27FC236}">
                <a16:creationId xmlns:a16="http://schemas.microsoft.com/office/drawing/2014/main" id="{EBB7A8D9-BF5F-463D-8FED-C65B7D0C2E2D}"/>
              </a:ext>
            </a:extLst>
          </p:cNvPr>
          <p:cNvSpPr>
            <a:spLocks noGrp="1"/>
          </p:cNvSpPr>
          <p:nvPr>
            <p:ph idx="1"/>
          </p:nvPr>
        </p:nvSpPr>
        <p:spPr>
          <a:xfrm>
            <a:off x="2136775" y="1600200"/>
            <a:ext cx="8153400" cy="4495800"/>
          </a:xfrm>
        </p:spPr>
        <p:txBody>
          <a:bodyPr/>
          <a:lstStyle/>
          <a:p>
            <a:pPr eaLnBrk="1" hangingPunct="1"/>
            <a:r>
              <a:rPr lang="es-CL" altLang="es-CL"/>
              <a:t>La planificación social y la acción política deberían basarse principalmente en el conocimiento científico, no en la autoridad, la costumbre, la revelación o la prescripción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4 Marcador de texto">
            <a:extLst>
              <a:ext uri="{FF2B5EF4-FFF2-40B4-BE49-F238E27FC236}">
                <a16:creationId xmlns:a16="http://schemas.microsoft.com/office/drawing/2014/main" id="{80F8A5ED-043C-45DE-8B26-3BD2D5685445}"/>
              </a:ext>
            </a:extLst>
          </p:cNvPr>
          <p:cNvSpPr>
            <a:spLocks noGrp="1"/>
          </p:cNvSpPr>
          <p:nvPr>
            <p:ph type="body" idx="1"/>
          </p:nvPr>
        </p:nvSpPr>
        <p:spPr>
          <a:xfrm>
            <a:off x="2133600" y="1752601"/>
            <a:ext cx="3886200" cy="639763"/>
          </a:xfrm>
        </p:spPr>
        <p:txBody>
          <a:bodyPr/>
          <a:lstStyle/>
          <a:p>
            <a:pPr eaLnBrk="1" hangingPunct="1"/>
            <a:endParaRPr lang="es-CL" altLang="es-CL"/>
          </a:p>
        </p:txBody>
      </p:sp>
      <p:sp>
        <p:nvSpPr>
          <p:cNvPr id="39938" name="2 Marcador de contenido">
            <a:extLst>
              <a:ext uri="{FF2B5EF4-FFF2-40B4-BE49-F238E27FC236}">
                <a16:creationId xmlns:a16="http://schemas.microsoft.com/office/drawing/2014/main" id="{AAB6A297-4E59-4333-BB79-7574EC7682B3}"/>
              </a:ext>
            </a:extLst>
          </p:cNvPr>
          <p:cNvSpPr>
            <a:spLocks noGrp="1"/>
          </p:cNvSpPr>
          <p:nvPr>
            <p:ph sz="half" idx="2"/>
          </p:nvPr>
        </p:nvSpPr>
        <p:spPr/>
        <p:txBody>
          <a:bodyPr/>
          <a:lstStyle/>
          <a:p>
            <a:pPr eaLnBrk="1" hangingPunct="1"/>
            <a:r>
              <a:rPr lang="es-CL" altLang="es-CL"/>
              <a:t>Las libertades de los individuos no son, no deben ser sacrificadas.</a:t>
            </a:r>
          </a:p>
          <a:p>
            <a:pPr eaLnBrk="1" hangingPunct="1"/>
            <a:r>
              <a:rPr lang="es-CL" altLang="es-CL"/>
              <a:t>La libertad, es un constitutivo indispensable de la felicidad personal. </a:t>
            </a:r>
          </a:p>
        </p:txBody>
      </p:sp>
      <p:sp>
        <p:nvSpPr>
          <p:cNvPr id="6" name="5 Marcador de texto">
            <a:extLst>
              <a:ext uri="{FF2B5EF4-FFF2-40B4-BE49-F238E27FC236}">
                <a16:creationId xmlns:a16="http://schemas.microsoft.com/office/drawing/2014/main" id="{3E6CADB9-6533-4E46-8CF2-B1430170BAD9}"/>
              </a:ext>
            </a:extLst>
          </p:cNvPr>
          <p:cNvSpPr>
            <a:spLocks noGrp="1"/>
          </p:cNvSpPr>
          <p:nvPr>
            <p:ph type="body" sz="quarter" idx="3"/>
          </p:nvPr>
        </p:nvSpPr>
        <p:spPr>
          <a:xfrm>
            <a:off x="6324600" y="1752601"/>
            <a:ext cx="3886200" cy="639763"/>
          </a:xfrm>
        </p:spPr>
        <p:txBody>
          <a:bodyPr/>
          <a:lstStyle/>
          <a:p>
            <a:pPr eaLnBrk="1" hangingPunct="1">
              <a:defRPr/>
            </a:pPr>
            <a:endParaRPr lang="es-CL"/>
          </a:p>
        </p:txBody>
      </p:sp>
      <p:sp>
        <p:nvSpPr>
          <p:cNvPr id="39939" name="3 Marcador de contenido">
            <a:extLst>
              <a:ext uri="{FF2B5EF4-FFF2-40B4-BE49-F238E27FC236}">
                <a16:creationId xmlns:a16="http://schemas.microsoft.com/office/drawing/2014/main" id="{023F33E5-4664-4E7E-8D1F-DD1C95D3D1C3}"/>
              </a:ext>
            </a:extLst>
          </p:cNvPr>
          <p:cNvSpPr>
            <a:spLocks noGrp="1"/>
          </p:cNvSpPr>
          <p:nvPr>
            <p:ph sz="quarter" idx="4"/>
          </p:nvPr>
        </p:nvSpPr>
        <p:spPr/>
        <p:txBody>
          <a:bodyPr/>
          <a:lstStyle/>
          <a:p>
            <a:pPr eaLnBrk="1" hangingPunct="1"/>
            <a:r>
              <a:rPr lang="es-CL" altLang="es-CL"/>
              <a:t>Pero los hombres pueden, deben tal vez, hacerse felices y libres participando en la promoción de la felicidad y libertad de los demás.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a:extLst>
              <a:ext uri="{FF2B5EF4-FFF2-40B4-BE49-F238E27FC236}">
                <a16:creationId xmlns:a16="http://schemas.microsoft.com/office/drawing/2014/main" id="{3D67A9DB-A12A-4D84-B1F4-C7F195D492A5}"/>
              </a:ext>
            </a:extLst>
          </p:cNvPr>
          <p:cNvSpPr>
            <a:spLocks noGrp="1"/>
          </p:cNvSpPr>
          <p:nvPr>
            <p:ph type="title"/>
          </p:nvPr>
        </p:nvSpPr>
        <p:spPr/>
        <p:txBody>
          <a:bodyPr/>
          <a:lstStyle/>
          <a:p>
            <a:pPr eaLnBrk="1" hangingPunct="1"/>
            <a:endParaRPr lang="es-CL" altLang="es-CL"/>
          </a:p>
        </p:txBody>
      </p:sp>
      <p:sp>
        <p:nvSpPr>
          <p:cNvPr id="40965" name="4 Marcador de texto">
            <a:extLst>
              <a:ext uri="{FF2B5EF4-FFF2-40B4-BE49-F238E27FC236}">
                <a16:creationId xmlns:a16="http://schemas.microsoft.com/office/drawing/2014/main" id="{F3CE6C7E-909A-43D0-8F03-9EDAA56B6B41}"/>
              </a:ext>
            </a:extLst>
          </p:cNvPr>
          <p:cNvSpPr>
            <a:spLocks noGrp="1"/>
          </p:cNvSpPr>
          <p:nvPr>
            <p:ph type="body" idx="1"/>
          </p:nvPr>
        </p:nvSpPr>
        <p:spPr>
          <a:xfrm>
            <a:off x="2133600" y="1752601"/>
            <a:ext cx="3886200" cy="639763"/>
          </a:xfrm>
        </p:spPr>
        <p:txBody>
          <a:bodyPr/>
          <a:lstStyle/>
          <a:p>
            <a:pPr eaLnBrk="1" hangingPunct="1"/>
            <a:endParaRPr lang="es-CL" altLang="es-CL"/>
          </a:p>
        </p:txBody>
      </p:sp>
      <p:sp>
        <p:nvSpPr>
          <p:cNvPr id="40963" name="2 Marcador de contenido">
            <a:extLst>
              <a:ext uri="{FF2B5EF4-FFF2-40B4-BE49-F238E27FC236}">
                <a16:creationId xmlns:a16="http://schemas.microsoft.com/office/drawing/2014/main" id="{A3EB20CC-B938-45AC-ACAF-4A8CFE6135B6}"/>
              </a:ext>
            </a:extLst>
          </p:cNvPr>
          <p:cNvSpPr>
            <a:spLocks noGrp="1"/>
          </p:cNvSpPr>
          <p:nvPr>
            <p:ph sz="half" idx="2"/>
          </p:nvPr>
        </p:nvSpPr>
        <p:spPr/>
        <p:txBody>
          <a:bodyPr>
            <a:normAutofit lnSpcReduction="10000"/>
          </a:bodyPr>
          <a:lstStyle/>
          <a:p>
            <a:pPr eaLnBrk="1" hangingPunct="1"/>
            <a:r>
              <a:rPr lang="es-CL" altLang="es-CL"/>
              <a:t>Los individuos participan en la creación de la libertad.</a:t>
            </a:r>
          </a:p>
          <a:p>
            <a:pPr eaLnBrk="1" hangingPunct="1"/>
            <a:endParaRPr lang="es-CL" altLang="es-CL"/>
          </a:p>
          <a:p>
            <a:pPr eaLnBrk="1" hangingPunct="1"/>
            <a:endParaRPr lang="es-CL" altLang="es-CL"/>
          </a:p>
        </p:txBody>
      </p:sp>
      <p:sp>
        <p:nvSpPr>
          <p:cNvPr id="6" name="5 Marcador de texto">
            <a:extLst>
              <a:ext uri="{FF2B5EF4-FFF2-40B4-BE49-F238E27FC236}">
                <a16:creationId xmlns:a16="http://schemas.microsoft.com/office/drawing/2014/main" id="{4760522F-4FB5-49B3-918A-3DEC5499106F}"/>
              </a:ext>
            </a:extLst>
          </p:cNvPr>
          <p:cNvSpPr>
            <a:spLocks noGrp="1"/>
          </p:cNvSpPr>
          <p:nvPr>
            <p:ph type="body" sz="quarter" idx="3"/>
          </p:nvPr>
        </p:nvSpPr>
        <p:spPr>
          <a:xfrm>
            <a:off x="6324600" y="1752601"/>
            <a:ext cx="3886200" cy="639763"/>
          </a:xfrm>
        </p:spPr>
        <p:txBody>
          <a:bodyPr/>
          <a:lstStyle/>
          <a:p>
            <a:pPr eaLnBrk="1" hangingPunct="1">
              <a:defRPr/>
            </a:pPr>
            <a:endParaRPr lang="es-CL"/>
          </a:p>
        </p:txBody>
      </p:sp>
      <p:sp>
        <p:nvSpPr>
          <p:cNvPr id="40964" name="3 Marcador de contenido">
            <a:extLst>
              <a:ext uri="{FF2B5EF4-FFF2-40B4-BE49-F238E27FC236}">
                <a16:creationId xmlns:a16="http://schemas.microsoft.com/office/drawing/2014/main" id="{BCA7756B-84D4-4541-A8C4-703279FB310B}"/>
              </a:ext>
            </a:extLst>
          </p:cNvPr>
          <p:cNvSpPr>
            <a:spLocks noGrp="1"/>
          </p:cNvSpPr>
          <p:nvPr>
            <p:ph sz="quarter" idx="4"/>
          </p:nvPr>
        </p:nvSpPr>
        <p:spPr/>
        <p:txBody>
          <a:bodyPr>
            <a:normAutofit lnSpcReduction="10000"/>
          </a:bodyPr>
          <a:lstStyle/>
          <a:p>
            <a:pPr eaLnBrk="1" hangingPunct="1"/>
            <a:r>
              <a:rPr lang="es-CL" altLang="es-CL"/>
              <a:t>Se constituyen áreas de libertad para los demás, se practica la solidaridad, sin olvidarse de la tolerancia respecto a todos los que quieren tolerar la diversidad en pensamientos, concepciones, ideas</a:t>
            </a:r>
          </a:p>
          <a:p>
            <a:pPr eaLnBrk="1" hangingPunct="1"/>
            <a:endParaRPr lang="es-CL" altLang="es-C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TM04033919[[fn=Circuito]]</Template>
  <TotalTime>7</TotalTime>
  <Words>976</Words>
  <Application>Microsoft Office PowerPoint</Application>
  <PresentationFormat>Panorámica</PresentationFormat>
  <Paragraphs>82</Paragraphs>
  <Slides>16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Tw Cen MT</vt:lpstr>
      <vt:lpstr>Circuito</vt:lpstr>
      <vt:lpstr>John Stuart mil y el método comparado</vt:lpstr>
      <vt:lpstr>Presentación de PowerPoint</vt:lpstr>
      <vt:lpstr>John Stuart Mill: El Utilitarismo</vt:lpstr>
      <vt:lpstr>Presentación de PowerPoint</vt:lpstr>
      <vt:lpstr>Presentación de PowerPoint</vt:lpstr>
      <vt:lpstr>Presentación de PowerPoint</vt:lpstr>
      <vt:lpstr>Presentación de PowerPoint</vt:lpstr>
      <vt:lpstr>Presentación de PowerPoint</vt:lpstr>
      <vt:lpstr>Presentación de PowerPoint</vt:lpstr>
      <vt:lpstr>Una investigación inductiva comienza con el análisis de las cosas de acuerdo con sus elementos. </vt:lpstr>
      <vt:lpstr>Presentación de PowerPoint</vt:lpstr>
      <vt:lpstr>Mill, J (2010) Cap. VIII Of the four methods of Experimental Inquiry en Mill, J (2010) A System of Logic, Rationative and Inductive. Forgotten Books.</vt:lpstr>
      <vt:lpstr>Mill, J (2010) Cap. VIII Of the four methods of Experimental Inquiry en Mill, J (2010) A System of Logic, Rationative and Inductive. Forgotten Books.</vt:lpstr>
      <vt:lpstr>Mill, J (2010) Cap. VIII Of the four methods of Experimental Inquiry en Mill, J (2010) A System of Logic, Rationative and Inductive. Forgotten Books.</vt:lpstr>
      <vt:lpstr>Mill, J (2010) Cap. VIII Of the four methods of Experimental Inquiry en Mill, J (2010) A System of Logic, Rationative and Inductive. Forgotten Books.</vt:lpstr>
      <vt:lpstr>Mill, J (2010) Cap. VIII Of the four methods of Experimental Inquiry en Mill, J (2010) A System of Logic, Rationative and Inductive. Forgotten Books.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Campillo</dc:creator>
  <cp:lastModifiedBy>Claudia Campillo</cp:lastModifiedBy>
  <cp:revision>3</cp:revision>
  <dcterms:created xsi:type="dcterms:W3CDTF">2020-04-03T12:49:26Z</dcterms:created>
  <dcterms:modified xsi:type="dcterms:W3CDTF">2020-04-03T12:59:01Z</dcterms:modified>
</cp:coreProperties>
</file>