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46"/>
  </p:notesMasterIdLst>
  <p:sldIdLst>
    <p:sldId id="256" r:id="rId2"/>
    <p:sldId id="258" r:id="rId3"/>
    <p:sldId id="302" r:id="rId4"/>
    <p:sldId id="303" r:id="rId5"/>
    <p:sldId id="304" r:id="rId6"/>
    <p:sldId id="305" r:id="rId7"/>
    <p:sldId id="306" r:id="rId8"/>
    <p:sldId id="307" r:id="rId9"/>
    <p:sldId id="308" r:id="rId10"/>
    <p:sldId id="309" r:id="rId11"/>
    <p:sldId id="310" r:id="rId12"/>
    <p:sldId id="311" r:id="rId13"/>
    <p:sldId id="257" r:id="rId14"/>
    <p:sldId id="259" r:id="rId15"/>
    <p:sldId id="260" r:id="rId16"/>
    <p:sldId id="261" r:id="rId17"/>
    <p:sldId id="287" r:id="rId18"/>
    <p:sldId id="288" r:id="rId19"/>
    <p:sldId id="262" r:id="rId20"/>
    <p:sldId id="289" r:id="rId21"/>
    <p:sldId id="263" r:id="rId22"/>
    <p:sldId id="290" r:id="rId23"/>
    <p:sldId id="291" r:id="rId24"/>
    <p:sldId id="293" r:id="rId25"/>
    <p:sldId id="294" r:id="rId26"/>
    <p:sldId id="292" r:id="rId27"/>
    <p:sldId id="295" r:id="rId28"/>
    <p:sldId id="296" r:id="rId29"/>
    <p:sldId id="297" r:id="rId30"/>
    <p:sldId id="298" r:id="rId31"/>
    <p:sldId id="299" r:id="rId32"/>
    <p:sldId id="300" r:id="rId33"/>
    <p:sldId id="312" r:id="rId34"/>
    <p:sldId id="320" r:id="rId35"/>
    <p:sldId id="313" r:id="rId36"/>
    <p:sldId id="314" r:id="rId37"/>
    <p:sldId id="315" r:id="rId38"/>
    <p:sldId id="316" r:id="rId39"/>
    <p:sldId id="317" r:id="rId40"/>
    <p:sldId id="319" r:id="rId41"/>
    <p:sldId id="265" r:id="rId42"/>
    <p:sldId id="264" r:id="rId43"/>
    <p:sldId id="301" r:id="rId44"/>
    <p:sldId id="279" r:id="rId45"/>
  </p:sldIdLst>
  <p:sldSz cx="9144000" cy="5143500" type="screen16x9"/>
  <p:notesSz cx="6858000" cy="9144000"/>
  <p:embeddedFontLst>
    <p:embeddedFont>
      <p:font typeface="Dosis" panose="020B0604020202020204" charset="0"/>
      <p:regular r:id="rId47"/>
      <p:bold r:id="rId48"/>
    </p:embeddedFont>
    <p:embeddedFont>
      <p:font typeface="Sniglet" panose="020B0604020202020204" charset="0"/>
      <p:regular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63D4529-9CF3-4B26-98E3-09DA710C8F57}">
  <a:tblStyle styleId="{563D4529-9CF3-4B26-98E3-09DA710C8F57}"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102" y="5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 name="Google Shape;523;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79020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3" name="Google Shape;583;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0" name="Google Shape;730;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7" name="Google Shape;537;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5" name="Google Shape;545;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 name="Google Shape;551;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7" name="Google Shape;5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7" name="Google Shape;5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3842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4" name="Google Shape;564;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5" name="Google Shape;575;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61"/>
        <p:cNvGrpSpPr/>
        <p:nvPr/>
      </p:nvGrpSpPr>
      <p:grpSpPr>
        <a:xfrm>
          <a:off x="0" y="0"/>
          <a:ext cx="0" cy="0"/>
          <a:chOff x="0" y="0"/>
          <a:chExt cx="0" cy="0"/>
        </a:xfrm>
      </p:grpSpPr>
      <p:sp>
        <p:nvSpPr>
          <p:cNvPr id="162" name="Google Shape;162;p2"/>
          <p:cNvSpPr txBox="1">
            <a:spLocks noGrp="1"/>
          </p:cNvSpPr>
          <p:nvPr>
            <p:ph type="ctrTitle"/>
          </p:nvPr>
        </p:nvSpPr>
        <p:spPr>
          <a:xfrm>
            <a:off x="2305100" y="1161050"/>
            <a:ext cx="6153000" cy="1159800"/>
          </a:xfrm>
          <a:prstGeom prst="rect">
            <a:avLst/>
          </a:prstGeom>
        </p:spPr>
        <p:txBody>
          <a:bodyPr spcFirstLastPara="1" wrap="square" lIns="91425" tIns="91425" rIns="91425" bIns="91425" anchor="ctr" anchorCtr="0">
            <a:noAutofit/>
          </a:bodyPr>
          <a:lstStyle>
            <a:lvl1pPr lvl="0" algn="r">
              <a:spcBef>
                <a:spcPts val="0"/>
              </a:spcBef>
              <a:spcAft>
                <a:spcPts val="0"/>
              </a:spcAft>
              <a:buClr>
                <a:schemeClr val="dk2"/>
              </a:buClr>
              <a:buSzPts val="4800"/>
              <a:buNone/>
              <a:defRPr sz="4800" b="0">
                <a:solidFill>
                  <a:schemeClr val="dk2"/>
                </a:solidFill>
              </a:defRPr>
            </a:lvl1pPr>
            <a:lvl2pPr lvl="1" algn="r">
              <a:spcBef>
                <a:spcPts val="0"/>
              </a:spcBef>
              <a:spcAft>
                <a:spcPts val="0"/>
              </a:spcAft>
              <a:buClr>
                <a:schemeClr val="dk2"/>
              </a:buClr>
              <a:buSzPts val="4800"/>
              <a:buNone/>
              <a:defRPr sz="4800" b="0">
                <a:solidFill>
                  <a:schemeClr val="dk2"/>
                </a:solidFill>
              </a:defRPr>
            </a:lvl2pPr>
            <a:lvl3pPr lvl="2" algn="r">
              <a:spcBef>
                <a:spcPts val="0"/>
              </a:spcBef>
              <a:spcAft>
                <a:spcPts val="0"/>
              </a:spcAft>
              <a:buClr>
                <a:schemeClr val="dk2"/>
              </a:buClr>
              <a:buSzPts val="4800"/>
              <a:buNone/>
              <a:defRPr sz="4800" b="0">
                <a:solidFill>
                  <a:schemeClr val="dk2"/>
                </a:solidFill>
              </a:defRPr>
            </a:lvl3pPr>
            <a:lvl4pPr lvl="3" algn="r">
              <a:spcBef>
                <a:spcPts val="0"/>
              </a:spcBef>
              <a:spcAft>
                <a:spcPts val="0"/>
              </a:spcAft>
              <a:buClr>
                <a:schemeClr val="dk2"/>
              </a:buClr>
              <a:buSzPts val="4800"/>
              <a:buNone/>
              <a:defRPr sz="4800" b="0">
                <a:solidFill>
                  <a:schemeClr val="dk2"/>
                </a:solidFill>
              </a:defRPr>
            </a:lvl4pPr>
            <a:lvl5pPr lvl="4" algn="r">
              <a:spcBef>
                <a:spcPts val="0"/>
              </a:spcBef>
              <a:spcAft>
                <a:spcPts val="0"/>
              </a:spcAft>
              <a:buClr>
                <a:schemeClr val="dk2"/>
              </a:buClr>
              <a:buSzPts val="4800"/>
              <a:buNone/>
              <a:defRPr sz="4800" b="0">
                <a:solidFill>
                  <a:schemeClr val="dk2"/>
                </a:solidFill>
              </a:defRPr>
            </a:lvl5pPr>
            <a:lvl6pPr lvl="5" algn="r">
              <a:spcBef>
                <a:spcPts val="0"/>
              </a:spcBef>
              <a:spcAft>
                <a:spcPts val="0"/>
              </a:spcAft>
              <a:buClr>
                <a:schemeClr val="dk2"/>
              </a:buClr>
              <a:buSzPts val="4800"/>
              <a:buNone/>
              <a:defRPr sz="4800" b="0">
                <a:solidFill>
                  <a:schemeClr val="dk2"/>
                </a:solidFill>
              </a:defRPr>
            </a:lvl6pPr>
            <a:lvl7pPr lvl="6" algn="r">
              <a:spcBef>
                <a:spcPts val="0"/>
              </a:spcBef>
              <a:spcAft>
                <a:spcPts val="0"/>
              </a:spcAft>
              <a:buClr>
                <a:schemeClr val="dk2"/>
              </a:buClr>
              <a:buSzPts val="4800"/>
              <a:buNone/>
              <a:defRPr sz="4800" b="0">
                <a:solidFill>
                  <a:schemeClr val="dk2"/>
                </a:solidFill>
              </a:defRPr>
            </a:lvl7pPr>
            <a:lvl8pPr lvl="7" algn="r">
              <a:spcBef>
                <a:spcPts val="0"/>
              </a:spcBef>
              <a:spcAft>
                <a:spcPts val="0"/>
              </a:spcAft>
              <a:buClr>
                <a:schemeClr val="dk2"/>
              </a:buClr>
              <a:buSzPts val="4800"/>
              <a:buNone/>
              <a:defRPr sz="4800" b="0">
                <a:solidFill>
                  <a:schemeClr val="dk2"/>
                </a:solidFill>
              </a:defRPr>
            </a:lvl8pPr>
            <a:lvl9pPr lvl="8" algn="r">
              <a:spcBef>
                <a:spcPts val="0"/>
              </a:spcBef>
              <a:spcAft>
                <a:spcPts val="0"/>
              </a:spcAft>
              <a:buClr>
                <a:schemeClr val="dk2"/>
              </a:buClr>
              <a:buSzPts val="4800"/>
              <a:buNone/>
              <a:defRPr sz="4800" b="0">
                <a:solidFill>
                  <a:schemeClr val="dk2"/>
                </a:solidFill>
              </a:defRPr>
            </a:lvl9pPr>
          </a:lstStyle>
          <a:p>
            <a:endParaRPr/>
          </a:p>
        </p:txBody>
      </p:sp>
      <p:sp>
        <p:nvSpPr>
          <p:cNvPr id="163" name="Google Shape;163;p2"/>
          <p:cNvSpPr/>
          <p:nvPr/>
        </p:nvSpPr>
        <p:spPr>
          <a:xfrm>
            <a:off x="723692" y="4220091"/>
            <a:ext cx="794875" cy="985737"/>
          </a:xfrm>
          <a:custGeom>
            <a:avLst/>
            <a:gdLst/>
            <a:ahLst/>
            <a:cxnLst/>
            <a:rect l="l" t="t" r="r" b="b"/>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64" name="Google Shape;164;p2"/>
          <p:cNvSpPr/>
          <p:nvPr/>
        </p:nvSpPr>
        <p:spPr>
          <a:xfrm>
            <a:off x="-58319" y="3053287"/>
            <a:ext cx="782014" cy="890356"/>
          </a:xfrm>
          <a:custGeom>
            <a:avLst/>
            <a:gdLst/>
            <a:ahLst/>
            <a:cxnLst/>
            <a:rect l="l" t="t" r="r" b="b"/>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65" name="Google Shape;165;p2"/>
          <p:cNvSpPr/>
          <p:nvPr/>
        </p:nvSpPr>
        <p:spPr>
          <a:xfrm>
            <a:off x="4025101" y="3422420"/>
            <a:ext cx="370865" cy="809588"/>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66" name="Google Shape;166;p2"/>
          <p:cNvSpPr/>
          <p:nvPr/>
        </p:nvSpPr>
        <p:spPr>
          <a:xfrm>
            <a:off x="3078045" y="3128354"/>
            <a:ext cx="730671" cy="895811"/>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67" name="Google Shape;167;p2"/>
          <p:cNvSpPr/>
          <p:nvPr/>
        </p:nvSpPr>
        <p:spPr>
          <a:xfrm>
            <a:off x="5401648" y="3285712"/>
            <a:ext cx="805934" cy="750838"/>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68" name="Google Shape;168;p2"/>
          <p:cNvSpPr/>
          <p:nvPr/>
        </p:nvSpPr>
        <p:spPr>
          <a:xfrm>
            <a:off x="8364459" y="3346843"/>
            <a:ext cx="873792" cy="600260"/>
          </a:xfrm>
          <a:custGeom>
            <a:avLst/>
            <a:gdLst/>
            <a:ahLst/>
            <a:cxnLst/>
            <a:rect l="l" t="t" r="r" b="b"/>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69" name="Google Shape;169;p2"/>
          <p:cNvSpPr/>
          <p:nvPr/>
        </p:nvSpPr>
        <p:spPr>
          <a:xfrm>
            <a:off x="4551116" y="3125540"/>
            <a:ext cx="657208" cy="679227"/>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70" name="Google Shape;170;p2"/>
          <p:cNvSpPr/>
          <p:nvPr/>
        </p:nvSpPr>
        <p:spPr>
          <a:xfrm>
            <a:off x="4419881" y="3994834"/>
            <a:ext cx="919681" cy="950908"/>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71" name="Google Shape;171;p2"/>
          <p:cNvSpPr/>
          <p:nvPr/>
        </p:nvSpPr>
        <p:spPr>
          <a:xfrm>
            <a:off x="2644912" y="4036538"/>
            <a:ext cx="890356" cy="706800"/>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72" name="Google Shape;172;p2"/>
          <p:cNvSpPr/>
          <p:nvPr/>
        </p:nvSpPr>
        <p:spPr>
          <a:xfrm>
            <a:off x="2116542" y="3186156"/>
            <a:ext cx="829755" cy="780163"/>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73" name="Google Shape;173;p2"/>
          <p:cNvSpPr/>
          <p:nvPr/>
        </p:nvSpPr>
        <p:spPr>
          <a:xfrm>
            <a:off x="1347361" y="3186147"/>
            <a:ext cx="599146" cy="706812"/>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74" name="Google Shape;174;p2"/>
          <p:cNvSpPr/>
          <p:nvPr/>
        </p:nvSpPr>
        <p:spPr>
          <a:xfrm>
            <a:off x="2681615" y="4813558"/>
            <a:ext cx="816944" cy="313967"/>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75" name="Google Shape;175;p2"/>
          <p:cNvSpPr/>
          <p:nvPr/>
        </p:nvSpPr>
        <p:spPr>
          <a:xfrm>
            <a:off x="7146421" y="4508764"/>
            <a:ext cx="1040884" cy="730620"/>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76" name="Google Shape;176;p2"/>
          <p:cNvSpPr/>
          <p:nvPr/>
        </p:nvSpPr>
        <p:spPr>
          <a:xfrm>
            <a:off x="7146430" y="3104432"/>
            <a:ext cx="684732" cy="721463"/>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77" name="Google Shape;177;p2"/>
          <p:cNvSpPr/>
          <p:nvPr/>
        </p:nvSpPr>
        <p:spPr>
          <a:xfrm>
            <a:off x="5262207" y="4729516"/>
            <a:ext cx="525046" cy="372666"/>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78" name="Google Shape;178;p2"/>
          <p:cNvSpPr/>
          <p:nvPr/>
        </p:nvSpPr>
        <p:spPr>
          <a:xfrm>
            <a:off x="8376372" y="4729061"/>
            <a:ext cx="508532" cy="324976"/>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79" name="Google Shape;179;p2"/>
          <p:cNvSpPr/>
          <p:nvPr/>
        </p:nvSpPr>
        <p:spPr>
          <a:xfrm>
            <a:off x="3808716" y="4429326"/>
            <a:ext cx="570935" cy="567282"/>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80" name="Google Shape;180;p2"/>
          <p:cNvSpPr/>
          <p:nvPr/>
        </p:nvSpPr>
        <p:spPr>
          <a:xfrm>
            <a:off x="7975391" y="3053272"/>
            <a:ext cx="541560" cy="679277"/>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81" name="Google Shape;181;p2"/>
          <p:cNvSpPr/>
          <p:nvPr/>
        </p:nvSpPr>
        <p:spPr>
          <a:xfrm>
            <a:off x="1570785" y="4028295"/>
            <a:ext cx="734324" cy="723314"/>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82" name="Google Shape;182;p2"/>
          <p:cNvSpPr/>
          <p:nvPr/>
        </p:nvSpPr>
        <p:spPr>
          <a:xfrm>
            <a:off x="247060" y="4094875"/>
            <a:ext cx="275434" cy="244207"/>
          </a:xfrm>
          <a:custGeom>
            <a:avLst/>
            <a:gdLst/>
            <a:ahLst/>
            <a:cxnLst/>
            <a:rect l="l" t="t" r="r" b="b"/>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83" name="Google Shape;183;p2"/>
          <p:cNvSpPr/>
          <p:nvPr/>
        </p:nvSpPr>
        <p:spPr>
          <a:xfrm>
            <a:off x="8516944" y="4082884"/>
            <a:ext cx="690236" cy="510383"/>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84" name="Google Shape;184;p2"/>
          <p:cNvSpPr/>
          <p:nvPr/>
        </p:nvSpPr>
        <p:spPr>
          <a:xfrm>
            <a:off x="859713" y="3417443"/>
            <a:ext cx="317620" cy="659010"/>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85" name="Google Shape;185;p2"/>
          <p:cNvSpPr/>
          <p:nvPr/>
        </p:nvSpPr>
        <p:spPr>
          <a:xfrm rot="1920742">
            <a:off x="5707038" y="4213989"/>
            <a:ext cx="884797" cy="750834"/>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86" name="Google Shape;186;p2"/>
          <p:cNvSpPr/>
          <p:nvPr/>
        </p:nvSpPr>
        <p:spPr>
          <a:xfrm rot="-3496844">
            <a:off x="115839" y="4509560"/>
            <a:ext cx="537852" cy="464440"/>
          </a:xfrm>
          <a:custGeom>
            <a:avLst/>
            <a:gdLst/>
            <a:ahLst/>
            <a:cxnLst/>
            <a:rect l="l" t="t" r="r" b="b"/>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87" name="Google Shape;187;p2"/>
          <p:cNvSpPr/>
          <p:nvPr/>
        </p:nvSpPr>
        <p:spPr>
          <a:xfrm>
            <a:off x="7518184" y="3966329"/>
            <a:ext cx="846269" cy="598458"/>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88" name="Google Shape;188;p2"/>
          <p:cNvSpPr/>
          <p:nvPr/>
        </p:nvSpPr>
        <p:spPr>
          <a:xfrm rot="-5400000">
            <a:off x="6496794" y="3021441"/>
            <a:ext cx="493819" cy="631536"/>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89" name="Google Shape;189;p2"/>
          <p:cNvSpPr/>
          <p:nvPr/>
        </p:nvSpPr>
        <p:spPr>
          <a:xfrm>
            <a:off x="6453205" y="3705907"/>
            <a:ext cx="666366" cy="752689"/>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90" name="Google Shape;190;p2"/>
          <p:cNvSpPr/>
          <p:nvPr/>
        </p:nvSpPr>
        <p:spPr>
          <a:xfrm>
            <a:off x="1866011" y="4742879"/>
            <a:ext cx="681078" cy="455287"/>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91" name="Google Shape;191;p2"/>
          <p:cNvSpPr/>
          <p:nvPr/>
        </p:nvSpPr>
        <p:spPr>
          <a:xfrm>
            <a:off x="6669805" y="4614395"/>
            <a:ext cx="308462" cy="330481"/>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92"/>
        <p:cNvGrpSpPr/>
        <p:nvPr/>
      </p:nvGrpSpPr>
      <p:grpSpPr>
        <a:xfrm>
          <a:off x="0" y="0"/>
          <a:ext cx="0" cy="0"/>
          <a:chOff x="0" y="0"/>
          <a:chExt cx="0" cy="0"/>
        </a:xfrm>
      </p:grpSpPr>
      <p:sp>
        <p:nvSpPr>
          <p:cNvPr id="193" name="Google Shape;193;p3"/>
          <p:cNvSpPr txBox="1">
            <a:spLocks noGrp="1"/>
          </p:cNvSpPr>
          <p:nvPr>
            <p:ph type="ctrTitle"/>
          </p:nvPr>
        </p:nvSpPr>
        <p:spPr>
          <a:xfrm>
            <a:off x="3210935" y="1661762"/>
            <a:ext cx="5301600" cy="1159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700"/>
              <a:buNone/>
              <a:defRPr sz="3700" b="0"/>
            </a:lvl1pPr>
            <a:lvl2pPr lvl="1" algn="r" rtl="0">
              <a:spcBef>
                <a:spcPts val="0"/>
              </a:spcBef>
              <a:spcAft>
                <a:spcPts val="0"/>
              </a:spcAft>
              <a:buSzPts val="3700"/>
              <a:buNone/>
              <a:defRPr sz="3700" b="0"/>
            </a:lvl2pPr>
            <a:lvl3pPr lvl="2" algn="r" rtl="0">
              <a:spcBef>
                <a:spcPts val="0"/>
              </a:spcBef>
              <a:spcAft>
                <a:spcPts val="0"/>
              </a:spcAft>
              <a:buSzPts val="3700"/>
              <a:buNone/>
              <a:defRPr sz="3700" b="0"/>
            </a:lvl3pPr>
            <a:lvl4pPr lvl="3" algn="r" rtl="0">
              <a:spcBef>
                <a:spcPts val="0"/>
              </a:spcBef>
              <a:spcAft>
                <a:spcPts val="0"/>
              </a:spcAft>
              <a:buSzPts val="3700"/>
              <a:buNone/>
              <a:defRPr sz="3700" b="0"/>
            </a:lvl4pPr>
            <a:lvl5pPr lvl="4" algn="r" rtl="0">
              <a:spcBef>
                <a:spcPts val="0"/>
              </a:spcBef>
              <a:spcAft>
                <a:spcPts val="0"/>
              </a:spcAft>
              <a:buSzPts val="3700"/>
              <a:buNone/>
              <a:defRPr sz="3700" b="0"/>
            </a:lvl5pPr>
            <a:lvl6pPr lvl="5" algn="r" rtl="0">
              <a:spcBef>
                <a:spcPts val="0"/>
              </a:spcBef>
              <a:spcAft>
                <a:spcPts val="0"/>
              </a:spcAft>
              <a:buSzPts val="3700"/>
              <a:buNone/>
              <a:defRPr sz="3700" b="0"/>
            </a:lvl6pPr>
            <a:lvl7pPr lvl="6" algn="r" rtl="0">
              <a:spcBef>
                <a:spcPts val="0"/>
              </a:spcBef>
              <a:spcAft>
                <a:spcPts val="0"/>
              </a:spcAft>
              <a:buSzPts val="3700"/>
              <a:buNone/>
              <a:defRPr sz="3700" b="0"/>
            </a:lvl7pPr>
            <a:lvl8pPr lvl="7" algn="r" rtl="0">
              <a:spcBef>
                <a:spcPts val="0"/>
              </a:spcBef>
              <a:spcAft>
                <a:spcPts val="0"/>
              </a:spcAft>
              <a:buSzPts val="3700"/>
              <a:buNone/>
              <a:defRPr sz="3700" b="0"/>
            </a:lvl8pPr>
            <a:lvl9pPr lvl="8" algn="r" rtl="0">
              <a:spcBef>
                <a:spcPts val="0"/>
              </a:spcBef>
              <a:spcAft>
                <a:spcPts val="0"/>
              </a:spcAft>
              <a:buSzPts val="3700"/>
              <a:buNone/>
              <a:defRPr sz="3700" b="0"/>
            </a:lvl9pPr>
          </a:lstStyle>
          <a:p>
            <a:endParaRPr/>
          </a:p>
        </p:txBody>
      </p:sp>
      <p:sp>
        <p:nvSpPr>
          <p:cNvPr id="194" name="Google Shape;194;p3"/>
          <p:cNvSpPr txBox="1">
            <a:spLocks noGrp="1"/>
          </p:cNvSpPr>
          <p:nvPr>
            <p:ph type="subTitle" idx="1"/>
          </p:nvPr>
        </p:nvSpPr>
        <p:spPr>
          <a:xfrm>
            <a:off x="3210885" y="2864177"/>
            <a:ext cx="5301600" cy="784800"/>
          </a:xfrm>
          <a:prstGeom prst="rect">
            <a:avLst/>
          </a:prstGeom>
        </p:spPr>
        <p:txBody>
          <a:bodyPr spcFirstLastPara="1" wrap="square" lIns="91425" tIns="91425" rIns="91425" bIns="91425" anchor="t" anchorCtr="0">
            <a:noAutofit/>
          </a:bodyPr>
          <a:lstStyle>
            <a:lvl1pPr lvl="0" algn="r" rtl="0">
              <a:spcBef>
                <a:spcPts val="0"/>
              </a:spcBef>
              <a:spcAft>
                <a:spcPts val="0"/>
              </a:spcAft>
              <a:buClr>
                <a:srgbClr val="1C4587"/>
              </a:buClr>
              <a:buSzPts val="2600"/>
              <a:buNone/>
              <a:defRPr>
                <a:solidFill>
                  <a:srgbClr val="1C4587"/>
                </a:solidFill>
              </a:defRPr>
            </a:lvl1pPr>
            <a:lvl2pPr lvl="1" algn="r" rtl="0">
              <a:spcBef>
                <a:spcPts val="0"/>
              </a:spcBef>
              <a:spcAft>
                <a:spcPts val="0"/>
              </a:spcAft>
              <a:buClr>
                <a:srgbClr val="1C4587"/>
              </a:buClr>
              <a:buSzPts val="3000"/>
              <a:buNone/>
              <a:defRPr sz="3000">
                <a:solidFill>
                  <a:srgbClr val="1C4587"/>
                </a:solidFill>
              </a:defRPr>
            </a:lvl2pPr>
            <a:lvl3pPr lvl="2" algn="r" rtl="0">
              <a:spcBef>
                <a:spcPts val="0"/>
              </a:spcBef>
              <a:spcAft>
                <a:spcPts val="0"/>
              </a:spcAft>
              <a:buClr>
                <a:srgbClr val="1C4587"/>
              </a:buClr>
              <a:buSzPts val="3000"/>
              <a:buNone/>
              <a:defRPr sz="3000">
                <a:solidFill>
                  <a:srgbClr val="1C4587"/>
                </a:solidFill>
              </a:defRPr>
            </a:lvl3pPr>
            <a:lvl4pPr lvl="3" algn="r" rtl="0">
              <a:spcBef>
                <a:spcPts val="0"/>
              </a:spcBef>
              <a:spcAft>
                <a:spcPts val="0"/>
              </a:spcAft>
              <a:buClr>
                <a:srgbClr val="1C4587"/>
              </a:buClr>
              <a:buSzPts val="3000"/>
              <a:buNone/>
              <a:defRPr sz="3000">
                <a:solidFill>
                  <a:srgbClr val="1C4587"/>
                </a:solidFill>
              </a:defRPr>
            </a:lvl4pPr>
            <a:lvl5pPr lvl="4" algn="r" rtl="0">
              <a:spcBef>
                <a:spcPts val="0"/>
              </a:spcBef>
              <a:spcAft>
                <a:spcPts val="0"/>
              </a:spcAft>
              <a:buClr>
                <a:srgbClr val="1C4587"/>
              </a:buClr>
              <a:buSzPts val="3000"/>
              <a:buNone/>
              <a:defRPr sz="3000">
                <a:solidFill>
                  <a:srgbClr val="1C4587"/>
                </a:solidFill>
              </a:defRPr>
            </a:lvl5pPr>
            <a:lvl6pPr lvl="5" algn="r" rtl="0">
              <a:spcBef>
                <a:spcPts val="0"/>
              </a:spcBef>
              <a:spcAft>
                <a:spcPts val="0"/>
              </a:spcAft>
              <a:buClr>
                <a:srgbClr val="1C4587"/>
              </a:buClr>
              <a:buSzPts val="3000"/>
              <a:buNone/>
              <a:defRPr sz="3000">
                <a:solidFill>
                  <a:srgbClr val="1C4587"/>
                </a:solidFill>
              </a:defRPr>
            </a:lvl6pPr>
            <a:lvl7pPr lvl="6" algn="r" rtl="0">
              <a:spcBef>
                <a:spcPts val="0"/>
              </a:spcBef>
              <a:spcAft>
                <a:spcPts val="0"/>
              </a:spcAft>
              <a:buClr>
                <a:srgbClr val="1C4587"/>
              </a:buClr>
              <a:buSzPts val="3000"/>
              <a:buNone/>
              <a:defRPr sz="3000">
                <a:solidFill>
                  <a:srgbClr val="1C4587"/>
                </a:solidFill>
              </a:defRPr>
            </a:lvl7pPr>
            <a:lvl8pPr lvl="7" algn="r" rtl="0">
              <a:spcBef>
                <a:spcPts val="0"/>
              </a:spcBef>
              <a:spcAft>
                <a:spcPts val="0"/>
              </a:spcAft>
              <a:buClr>
                <a:srgbClr val="1C4587"/>
              </a:buClr>
              <a:buSzPts val="3000"/>
              <a:buNone/>
              <a:defRPr sz="3000">
                <a:solidFill>
                  <a:srgbClr val="1C4587"/>
                </a:solidFill>
              </a:defRPr>
            </a:lvl8pPr>
            <a:lvl9pPr lvl="8" algn="r" rtl="0">
              <a:spcBef>
                <a:spcPts val="0"/>
              </a:spcBef>
              <a:spcAft>
                <a:spcPts val="0"/>
              </a:spcAft>
              <a:buClr>
                <a:srgbClr val="1C4587"/>
              </a:buClr>
              <a:buSzPts val="3000"/>
              <a:buNone/>
              <a:defRPr sz="3000">
                <a:solidFill>
                  <a:srgbClr val="1C4587"/>
                </a:solidFill>
              </a:defRPr>
            </a:lvl9pPr>
          </a:lstStyle>
          <a:p>
            <a:endParaRPr/>
          </a:p>
        </p:txBody>
      </p:sp>
      <p:sp>
        <p:nvSpPr>
          <p:cNvPr id="195" name="Google Shape;195;p3"/>
          <p:cNvSpPr/>
          <p:nvPr/>
        </p:nvSpPr>
        <p:spPr>
          <a:xfrm>
            <a:off x="4412080" y="4661638"/>
            <a:ext cx="450550" cy="558734"/>
          </a:xfrm>
          <a:custGeom>
            <a:avLst/>
            <a:gdLst/>
            <a:ahLst/>
            <a:cxnLst/>
            <a:rect l="l" t="t" r="r" b="b"/>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96" name="Google Shape;196;p3"/>
          <p:cNvSpPr/>
          <p:nvPr/>
        </p:nvSpPr>
        <p:spPr>
          <a:xfrm>
            <a:off x="3968826" y="4000288"/>
            <a:ext cx="443260" cy="504670"/>
          </a:xfrm>
          <a:custGeom>
            <a:avLst/>
            <a:gdLst/>
            <a:ahLst/>
            <a:cxnLst/>
            <a:rect l="l" t="t" r="r" b="b"/>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97" name="Google Shape;197;p3"/>
          <p:cNvSpPr/>
          <p:nvPr/>
        </p:nvSpPr>
        <p:spPr>
          <a:xfrm>
            <a:off x="6283364" y="4209515"/>
            <a:ext cx="210213" cy="458889"/>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98" name="Google Shape;198;p3"/>
          <p:cNvSpPr/>
          <p:nvPr/>
        </p:nvSpPr>
        <p:spPr>
          <a:xfrm>
            <a:off x="5746560" y="4042836"/>
            <a:ext cx="414157" cy="507762"/>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99" name="Google Shape;199;p3"/>
          <p:cNvSpPr/>
          <p:nvPr/>
        </p:nvSpPr>
        <p:spPr>
          <a:xfrm>
            <a:off x="7063610" y="4132028"/>
            <a:ext cx="456818" cy="425588"/>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00" name="Google Shape;200;p3"/>
          <p:cNvSpPr/>
          <p:nvPr/>
        </p:nvSpPr>
        <p:spPr>
          <a:xfrm>
            <a:off x="8742973" y="4166677"/>
            <a:ext cx="495281" cy="340238"/>
          </a:xfrm>
          <a:custGeom>
            <a:avLst/>
            <a:gdLst/>
            <a:ahLst/>
            <a:cxnLst/>
            <a:rect l="l" t="t" r="r" b="b"/>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01" name="Google Shape;201;p3"/>
          <p:cNvSpPr/>
          <p:nvPr/>
        </p:nvSpPr>
        <p:spPr>
          <a:xfrm>
            <a:off x="6581517" y="4041241"/>
            <a:ext cx="372518" cy="384998"/>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02" name="Google Shape;202;p3"/>
          <p:cNvSpPr/>
          <p:nvPr/>
        </p:nvSpPr>
        <p:spPr>
          <a:xfrm>
            <a:off x="6507132" y="4533962"/>
            <a:ext cx="521292" cy="538992"/>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03" name="Google Shape;203;p3"/>
          <p:cNvSpPr/>
          <p:nvPr/>
        </p:nvSpPr>
        <p:spPr>
          <a:xfrm>
            <a:off x="5501054" y="4557600"/>
            <a:ext cx="504670" cy="400627"/>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04" name="Google Shape;204;p3"/>
          <p:cNvSpPr/>
          <p:nvPr/>
        </p:nvSpPr>
        <p:spPr>
          <a:xfrm>
            <a:off x="5201567" y="4075599"/>
            <a:ext cx="470320" cy="442210"/>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05" name="Google Shape;205;p3"/>
          <p:cNvSpPr/>
          <p:nvPr/>
        </p:nvSpPr>
        <p:spPr>
          <a:xfrm>
            <a:off x="4765584" y="4075593"/>
            <a:ext cx="339602" cy="400617"/>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06" name="Google Shape;206;p3"/>
          <p:cNvSpPr/>
          <p:nvPr/>
        </p:nvSpPr>
        <p:spPr>
          <a:xfrm>
            <a:off x="5521858" y="4998019"/>
            <a:ext cx="463059" cy="177962"/>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07" name="Google Shape;207;p3"/>
          <p:cNvSpPr/>
          <p:nvPr/>
        </p:nvSpPr>
        <p:spPr>
          <a:xfrm>
            <a:off x="8052572" y="4825260"/>
            <a:ext cx="589992" cy="414129"/>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08" name="Google Shape;208;p3"/>
          <p:cNvSpPr/>
          <p:nvPr/>
        </p:nvSpPr>
        <p:spPr>
          <a:xfrm>
            <a:off x="8052577" y="4029277"/>
            <a:ext cx="388118" cy="408938"/>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09" name="Google Shape;209;p3"/>
          <p:cNvSpPr/>
          <p:nvPr/>
        </p:nvSpPr>
        <p:spPr>
          <a:xfrm>
            <a:off x="6984573" y="4950383"/>
            <a:ext cx="297606" cy="211234"/>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10" name="Google Shape;210;p3"/>
          <p:cNvSpPr/>
          <p:nvPr/>
        </p:nvSpPr>
        <p:spPr>
          <a:xfrm>
            <a:off x="8749725" y="4950125"/>
            <a:ext cx="288245" cy="184202"/>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11" name="Google Shape;211;p3"/>
          <p:cNvSpPr/>
          <p:nvPr/>
        </p:nvSpPr>
        <p:spPr>
          <a:xfrm>
            <a:off x="6160715" y="4780234"/>
            <a:ext cx="323616" cy="321546"/>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12" name="Google Shape;212;p3"/>
          <p:cNvSpPr/>
          <p:nvPr/>
        </p:nvSpPr>
        <p:spPr>
          <a:xfrm>
            <a:off x="8522444" y="4000279"/>
            <a:ext cx="306966" cy="385027"/>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13" name="Google Shape;213;p3"/>
          <p:cNvSpPr/>
          <p:nvPr/>
        </p:nvSpPr>
        <p:spPr>
          <a:xfrm>
            <a:off x="4892224" y="4552927"/>
            <a:ext cx="416228" cy="409988"/>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14" name="Google Shape;214;p3"/>
          <p:cNvSpPr/>
          <p:nvPr/>
        </p:nvSpPr>
        <p:spPr>
          <a:xfrm>
            <a:off x="8829403" y="4583868"/>
            <a:ext cx="391238" cy="28929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15" name="Google Shape;215;p3"/>
          <p:cNvSpPr/>
          <p:nvPr/>
        </p:nvSpPr>
        <p:spPr>
          <a:xfrm>
            <a:off x="4489179" y="4206693"/>
            <a:ext cx="180033" cy="373539"/>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16" name="Google Shape;216;p3"/>
          <p:cNvSpPr/>
          <p:nvPr/>
        </p:nvSpPr>
        <p:spPr>
          <a:xfrm rot="1920548">
            <a:off x="7236726" y="4658174"/>
            <a:ext cx="501522" cy="425557"/>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17" name="Google Shape;217;p3"/>
          <p:cNvSpPr/>
          <p:nvPr/>
        </p:nvSpPr>
        <p:spPr>
          <a:xfrm>
            <a:off x="8263292" y="4517805"/>
            <a:ext cx="479681" cy="339217"/>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18" name="Google Shape;218;p3"/>
          <p:cNvSpPr/>
          <p:nvPr/>
        </p:nvSpPr>
        <p:spPr>
          <a:xfrm rot="-5400000">
            <a:off x="7684355" y="3982230"/>
            <a:ext cx="279906" cy="357966"/>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19" name="Google Shape;219;p3"/>
          <p:cNvSpPr/>
          <p:nvPr/>
        </p:nvSpPr>
        <p:spPr>
          <a:xfrm>
            <a:off x="7659648" y="4370196"/>
            <a:ext cx="377708" cy="426638"/>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20" name="Google Shape;220;p3"/>
          <p:cNvSpPr/>
          <p:nvPr/>
        </p:nvSpPr>
        <p:spPr>
          <a:xfrm>
            <a:off x="5059563" y="4957957"/>
            <a:ext cx="386048" cy="258065"/>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21" name="Google Shape;221;p3"/>
          <p:cNvSpPr/>
          <p:nvPr/>
        </p:nvSpPr>
        <p:spPr>
          <a:xfrm>
            <a:off x="7782420" y="4885132"/>
            <a:ext cx="174842" cy="187322"/>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22" name="Google Shape;222;p3"/>
          <p:cNvSpPr/>
          <p:nvPr/>
        </p:nvSpPr>
        <p:spPr>
          <a:xfrm>
            <a:off x="1482765" y="4209515"/>
            <a:ext cx="210213" cy="458889"/>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23" name="Google Shape;223;p3"/>
          <p:cNvSpPr/>
          <p:nvPr/>
        </p:nvSpPr>
        <p:spPr>
          <a:xfrm>
            <a:off x="945960" y="4042836"/>
            <a:ext cx="414157" cy="507762"/>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24" name="Google Shape;224;p3"/>
          <p:cNvSpPr/>
          <p:nvPr/>
        </p:nvSpPr>
        <p:spPr>
          <a:xfrm>
            <a:off x="2263010" y="4132028"/>
            <a:ext cx="456818" cy="425588"/>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25" name="Google Shape;225;p3"/>
          <p:cNvSpPr/>
          <p:nvPr/>
        </p:nvSpPr>
        <p:spPr>
          <a:xfrm>
            <a:off x="1780917" y="4041241"/>
            <a:ext cx="372518" cy="384998"/>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26" name="Google Shape;226;p3"/>
          <p:cNvSpPr/>
          <p:nvPr/>
        </p:nvSpPr>
        <p:spPr>
          <a:xfrm>
            <a:off x="1706532" y="4533962"/>
            <a:ext cx="521292" cy="538992"/>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27" name="Google Shape;227;p3"/>
          <p:cNvSpPr/>
          <p:nvPr/>
        </p:nvSpPr>
        <p:spPr>
          <a:xfrm>
            <a:off x="700454" y="4557600"/>
            <a:ext cx="504670" cy="400627"/>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28" name="Google Shape;228;p3"/>
          <p:cNvSpPr/>
          <p:nvPr/>
        </p:nvSpPr>
        <p:spPr>
          <a:xfrm>
            <a:off x="400967" y="4075599"/>
            <a:ext cx="470320" cy="442210"/>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29" name="Google Shape;229;p3"/>
          <p:cNvSpPr/>
          <p:nvPr/>
        </p:nvSpPr>
        <p:spPr>
          <a:xfrm>
            <a:off x="-35016" y="4075593"/>
            <a:ext cx="339602" cy="400617"/>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30" name="Google Shape;230;p3"/>
          <p:cNvSpPr/>
          <p:nvPr/>
        </p:nvSpPr>
        <p:spPr>
          <a:xfrm>
            <a:off x="721258" y="4998019"/>
            <a:ext cx="463059" cy="177962"/>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31" name="Google Shape;231;p3"/>
          <p:cNvSpPr/>
          <p:nvPr/>
        </p:nvSpPr>
        <p:spPr>
          <a:xfrm>
            <a:off x="3251972" y="4825260"/>
            <a:ext cx="589992" cy="414129"/>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32" name="Google Shape;232;p3"/>
          <p:cNvSpPr/>
          <p:nvPr/>
        </p:nvSpPr>
        <p:spPr>
          <a:xfrm>
            <a:off x="3251978" y="4029277"/>
            <a:ext cx="388118" cy="408938"/>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33" name="Google Shape;233;p3"/>
          <p:cNvSpPr/>
          <p:nvPr/>
        </p:nvSpPr>
        <p:spPr>
          <a:xfrm>
            <a:off x="2183974" y="4950383"/>
            <a:ext cx="297606" cy="211234"/>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34" name="Google Shape;234;p3"/>
          <p:cNvSpPr/>
          <p:nvPr/>
        </p:nvSpPr>
        <p:spPr>
          <a:xfrm>
            <a:off x="3949125" y="4950125"/>
            <a:ext cx="288245" cy="184202"/>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35" name="Google Shape;235;p3"/>
          <p:cNvSpPr/>
          <p:nvPr/>
        </p:nvSpPr>
        <p:spPr>
          <a:xfrm>
            <a:off x="1360115" y="4780234"/>
            <a:ext cx="323616" cy="321546"/>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36" name="Google Shape;236;p3"/>
          <p:cNvSpPr/>
          <p:nvPr/>
        </p:nvSpPr>
        <p:spPr>
          <a:xfrm>
            <a:off x="3721844" y="4000279"/>
            <a:ext cx="306966" cy="385027"/>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37" name="Google Shape;237;p3"/>
          <p:cNvSpPr/>
          <p:nvPr/>
        </p:nvSpPr>
        <p:spPr>
          <a:xfrm>
            <a:off x="91624" y="4552927"/>
            <a:ext cx="416228" cy="409988"/>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38" name="Google Shape;238;p3"/>
          <p:cNvSpPr/>
          <p:nvPr/>
        </p:nvSpPr>
        <p:spPr>
          <a:xfrm>
            <a:off x="4028803" y="4583868"/>
            <a:ext cx="391238" cy="28929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39" name="Google Shape;239;p3"/>
          <p:cNvSpPr/>
          <p:nvPr/>
        </p:nvSpPr>
        <p:spPr>
          <a:xfrm>
            <a:off x="2704" y="4900231"/>
            <a:ext cx="180033" cy="373539"/>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40" name="Google Shape;240;p3"/>
          <p:cNvSpPr/>
          <p:nvPr/>
        </p:nvSpPr>
        <p:spPr>
          <a:xfrm rot="1920548">
            <a:off x="2436125" y="4658174"/>
            <a:ext cx="501522" cy="425557"/>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41" name="Google Shape;241;p3"/>
          <p:cNvSpPr/>
          <p:nvPr/>
        </p:nvSpPr>
        <p:spPr>
          <a:xfrm>
            <a:off x="3462692" y="4517805"/>
            <a:ext cx="479681" cy="339217"/>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42" name="Google Shape;242;p3"/>
          <p:cNvSpPr/>
          <p:nvPr/>
        </p:nvSpPr>
        <p:spPr>
          <a:xfrm rot="-5400000">
            <a:off x="2883755" y="3982230"/>
            <a:ext cx="279906" cy="357966"/>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43" name="Google Shape;243;p3"/>
          <p:cNvSpPr/>
          <p:nvPr/>
        </p:nvSpPr>
        <p:spPr>
          <a:xfrm>
            <a:off x="2859048" y="4370196"/>
            <a:ext cx="377708" cy="426638"/>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44" name="Google Shape;244;p3"/>
          <p:cNvSpPr/>
          <p:nvPr/>
        </p:nvSpPr>
        <p:spPr>
          <a:xfrm>
            <a:off x="258963" y="4957957"/>
            <a:ext cx="386048" cy="258065"/>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45" name="Google Shape;245;p3"/>
          <p:cNvSpPr/>
          <p:nvPr/>
        </p:nvSpPr>
        <p:spPr>
          <a:xfrm>
            <a:off x="2981820" y="4885132"/>
            <a:ext cx="174842" cy="187322"/>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46"/>
        <p:cNvGrpSpPr/>
        <p:nvPr/>
      </p:nvGrpSpPr>
      <p:grpSpPr>
        <a:xfrm>
          <a:off x="0" y="0"/>
          <a:ext cx="0" cy="0"/>
          <a:chOff x="0" y="0"/>
          <a:chExt cx="0" cy="0"/>
        </a:xfrm>
      </p:grpSpPr>
      <p:sp>
        <p:nvSpPr>
          <p:cNvPr id="247" name="Google Shape;247;p4"/>
          <p:cNvSpPr txBox="1">
            <a:spLocks noGrp="1"/>
          </p:cNvSpPr>
          <p:nvPr>
            <p:ph type="body" idx="1"/>
          </p:nvPr>
        </p:nvSpPr>
        <p:spPr>
          <a:xfrm>
            <a:off x="2159325" y="2161800"/>
            <a:ext cx="4825500" cy="819900"/>
          </a:xfrm>
          <a:prstGeom prst="rect">
            <a:avLst/>
          </a:prstGeom>
        </p:spPr>
        <p:txBody>
          <a:bodyPr spcFirstLastPara="1" wrap="square" lIns="91425" tIns="91425" rIns="91425" bIns="91425" anchor="ctr" anchorCtr="0">
            <a:noAutofit/>
          </a:bodyPr>
          <a:lstStyle>
            <a:lvl1pPr marL="457200" lvl="0" indent="-387350" algn="ctr" rtl="0">
              <a:spcBef>
                <a:spcPts val="600"/>
              </a:spcBef>
              <a:spcAft>
                <a:spcPts val="0"/>
              </a:spcAft>
              <a:buClr>
                <a:srgbClr val="1C4587"/>
              </a:buClr>
              <a:buSzPts val="2500"/>
              <a:buChar char="✘"/>
              <a:defRPr sz="2500" b="1">
                <a:solidFill>
                  <a:srgbClr val="1C4587"/>
                </a:solidFill>
              </a:defRPr>
            </a:lvl1pPr>
            <a:lvl2pPr marL="914400" lvl="1" indent="-387350" algn="ctr" rtl="0">
              <a:spcBef>
                <a:spcPts val="0"/>
              </a:spcBef>
              <a:spcAft>
                <a:spcPts val="0"/>
              </a:spcAft>
              <a:buClr>
                <a:srgbClr val="1C4587"/>
              </a:buClr>
              <a:buSzPts val="2500"/>
              <a:buChar char="✗"/>
              <a:defRPr sz="2500" b="1">
                <a:solidFill>
                  <a:srgbClr val="1C4587"/>
                </a:solidFill>
              </a:defRPr>
            </a:lvl2pPr>
            <a:lvl3pPr marL="1371600" lvl="2" indent="-387350" algn="ctr" rtl="0">
              <a:spcBef>
                <a:spcPts val="0"/>
              </a:spcBef>
              <a:spcAft>
                <a:spcPts val="0"/>
              </a:spcAft>
              <a:buClr>
                <a:srgbClr val="1C4587"/>
              </a:buClr>
              <a:buSzPts val="2500"/>
              <a:buChar char="■"/>
              <a:defRPr sz="2500" b="1">
                <a:solidFill>
                  <a:srgbClr val="1C4587"/>
                </a:solidFill>
              </a:defRPr>
            </a:lvl3pPr>
            <a:lvl4pPr marL="1828800" lvl="3" indent="-387350" algn="ctr" rtl="0">
              <a:spcBef>
                <a:spcPts val="0"/>
              </a:spcBef>
              <a:spcAft>
                <a:spcPts val="0"/>
              </a:spcAft>
              <a:buClr>
                <a:srgbClr val="1C4587"/>
              </a:buClr>
              <a:buSzPts val="2500"/>
              <a:buChar char="●"/>
              <a:defRPr sz="2500" b="1">
                <a:solidFill>
                  <a:srgbClr val="1C4587"/>
                </a:solidFill>
              </a:defRPr>
            </a:lvl4pPr>
            <a:lvl5pPr marL="2286000" lvl="4" indent="-387350" algn="ctr" rtl="0">
              <a:spcBef>
                <a:spcPts val="0"/>
              </a:spcBef>
              <a:spcAft>
                <a:spcPts val="0"/>
              </a:spcAft>
              <a:buClr>
                <a:srgbClr val="1C4587"/>
              </a:buClr>
              <a:buSzPts val="2500"/>
              <a:buChar char="○"/>
              <a:defRPr sz="2500" b="1">
                <a:solidFill>
                  <a:srgbClr val="1C4587"/>
                </a:solidFill>
              </a:defRPr>
            </a:lvl5pPr>
            <a:lvl6pPr marL="2743200" lvl="5" indent="-387350" algn="ctr" rtl="0">
              <a:spcBef>
                <a:spcPts val="0"/>
              </a:spcBef>
              <a:spcAft>
                <a:spcPts val="0"/>
              </a:spcAft>
              <a:buClr>
                <a:srgbClr val="1C4587"/>
              </a:buClr>
              <a:buSzPts val="2500"/>
              <a:buChar char="■"/>
              <a:defRPr sz="2500" b="1">
                <a:solidFill>
                  <a:srgbClr val="1C4587"/>
                </a:solidFill>
              </a:defRPr>
            </a:lvl6pPr>
            <a:lvl7pPr marL="3200400" lvl="6" indent="-387350" algn="ctr" rtl="0">
              <a:spcBef>
                <a:spcPts val="0"/>
              </a:spcBef>
              <a:spcAft>
                <a:spcPts val="0"/>
              </a:spcAft>
              <a:buClr>
                <a:srgbClr val="1C4587"/>
              </a:buClr>
              <a:buSzPts val="2500"/>
              <a:buChar char="●"/>
              <a:defRPr sz="2500" b="1">
                <a:solidFill>
                  <a:srgbClr val="1C4587"/>
                </a:solidFill>
              </a:defRPr>
            </a:lvl7pPr>
            <a:lvl8pPr marL="3657600" lvl="7" indent="-387350" algn="ctr" rtl="0">
              <a:spcBef>
                <a:spcPts val="0"/>
              </a:spcBef>
              <a:spcAft>
                <a:spcPts val="0"/>
              </a:spcAft>
              <a:buClr>
                <a:srgbClr val="1C4587"/>
              </a:buClr>
              <a:buSzPts val="2500"/>
              <a:buChar char="○"/>
              <a:defRPr sz="2500" b="1">
                <a:solidFill>
                  <a:srgbClr val="1C4587"/>
                </a:solidFill>
              </a:defRPr>
            </a:lvl8pPr>
            <a:lvl9pPr marL="4114800" lvl="8" indent="-387350" algn="ctr">
              <a:spcBef>
                <a:spcPts val="0"/>
              </a:spcBef>
              <a:spcAft>
                <a:spcPts val="0"/>
              </a:spcAft>
              <a:buClr>
                <a:srgbClr val="1C4587"/>
              </a:buClr>
              <a:buSzPts val="2500"/>
              <a:buChar char="■"/>
              <a:defRPr sz="2500" b="1">
                <a:solidFill>
                  <a:srgbClr val="1C4587"/>
                </a:solidFill>
              </a:defRPr>
            </a:lvl9pPr>
          </a:lstStyle>
          <a:p>
            <a:endParaRPr/>
          </a:p>
        </p:txBody>
      </p:sp>
      <p:sp>
        <p:nvSpPr>
          <p:cNvPr id="248" name="Google Shape;248;p4"/>
          <p:cNvSpPr/>
          <p:nvPr/>
        </p:nvSpPr>
        <p:spPr>
          <a:xfrm>
            <a:off x="7302880" y="-294362"/>
            <a:ext cx="450550" cy="558734"/>
          </a:xfrm>
          <a:custGeom>
            <a:avLst/>
            <a:gdLst/>
            <a:ahLst/>
            <a:cxnLst/>
            <a:rect l="l" t="t" r="r" b="b"/>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49" name="Google Shape;249;p4"/>
          <p:cNvSpPr/>
          <p:nvPr/>
        </p:nvSpPr>
        <p:spPr>
          <a:xfrm>
            <a:off x="-35374" y="3366963"/>
            <a:ext cx="443260" cy="504670"/>
          </a:xfrm>
          <a:custGeom>
            <a:avLst/>
            <a:gdLst/>
            <a:ahLst/>
            <a:cxnLst/>
            <a:rect l="l" t="t" r="r" b="b"/>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50" name="Google Shape;250;p4"/>
          <p:cNvSpPr/>
          <p:nvPr/>
        </p:nvSpPr>
        <p:spPr>
          <a:xfrm>
            <a:off x="8817948" y="3439661"/>
            <a:ext cx="414157" cy="507762"/>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51" name="Google Shape;251;p4"/>
          <p:cNvSpPr/>
          <p:nvPr/>
        </p:nvSpPr>
        <p:spPr>
          <a:xfrm>
            <a:off x="8742973" y="4166677"/>
            <a:ext cx="495281" cy="340238"/>
          </a:xfrm>
          <a:custGeom>
            <a:avLst/>
            <a:gdLst/>
            <a:ahLst/>
            <a:cxnLst/>
            <a:rect l="l" t="t" r="r" b="b"/>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52" name="Google Shape;252;p4"/>
          <p:cNvSpPr/>
          <p:nvPr/>
        </p:nvSpPr>
        <p:spPr>
          <a:xfrm>
            <a:off x="8360955" y="4506916"/>
            <a:ext cx="372518" cy="384998"/>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53" name="Google Shape;253;p4"/>
          <p:cNvSpPr/>
          <p:nvPr/>
        </p:nvSpPr>
        <p:spPr>
          <a:xfrm>
            <a:off x="-77078" y="1488018"/>
            <a:ext cx="339602" cy="400617"/>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54" name="Google Shape;254;p4"/>
          <p:cNvSpPr/>
          <p:nvPr/>
        </p:nvSpPr>
        <p:spPr>
          <a:xfrm>
            <a:off x="8052572" y="4825260"/>
            <a:ext cx="589992" cy="414129"/>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55" name="Google Shape;255;p4"/>
          <p:cNvSpPr/>
          <p:nvPr/>
        </p:nvSpPr>
        <p:spPr>
          <a:xfrm>
            <a:off x="8052577" y="4132327"/>
            <a:ext cx="388118" cy="408938"/>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56" name="Google Shape;256;p4"/>
          <p:cNvSpPr/>
          <p:nvPr/>
        </p:nvSpPr>
        <p:spPr>
          <a:xfrm>
            <a:off x="7430898" y="4873171"/>
            <a:ext cx="297606" cy="211234"/>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57" name="Google Shape;257;p4"/>
          <p:cNvSpPr/>
          <p:nvPr/>
        </p:nvSpPr>
        <p:spPr>
          <a:xfrm>
            <a:off x="8749725" y="4950125"/>
            <a:ext cx="288245" cy="184202"/>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58" name="Google Shape;258;p4"/>
          <p:cNvSpPr/>
          <p:nvPr/>
        </p:nvSpPr>
        <p:spPr>
          <a:xfrm>
            <a:off x="8522444" y="4000279"/>
            <a:ext cx="306966" cy="385027"/>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59" name="Google Shape;259;p4"/>
          <p:cNvSpPr/>
          <p:nvPr/>
        </p:nvSpPr>
        <p:spPr>
          <a:xfrm>
            <a:off x="8829403" y="4583868"/>
            <a:ext cx="391238" cy="28929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60" name="Google Shape;260;p4"/>
          <p:cNvSpPr/>
          <p:nvPr/>
        </p:nvSpPr>
        <p:spPr>
          <a:xfrm>
            <a:off x="8963979" y="1338718"/>
            <a:ext cx="180033" cy="373539"/>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61" name="Google Shape;261;p4"/>
          <p:cNvSpPr/>
          <p:nvPr/>
        </p:nvSpPr>
        <p:spPr>
          <a:xfrm rot="-2426120">
            <a:off x="7110132" y="4877011"/>
            <a:ext cx="279910" cy="357971"/>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62" name="Google Shape;262;p4"/>
          <p:cNvSpPr/>
          <p:nvPr/>
        </p:nvSpPr>
        <p:spPr>
          <a:xfrm>
            <a:off x="7659648" y="4370196"/>
            <a:ext cx="377708" cy="426638"/>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63" name="Google Shape;263;p4"/>
          <p:cNvSpPr/>
          <p:nvPr/>
        </p:nvSpPr>
        <p:spPr>
          <a:xfrm>
            <a:off x="8797588" y="3078732"/>
            <a:ext cx="386048" cy="258065"/>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64" name="Google Shape;264;p4"/>
          <p:cNvSpPr/>
          <p:nvPr/>
        </p:nvSpPr>
        <p:spPr>
          <a:xfrm>
            <a:off x="7782420" y="4885132"/>
            <a:ext cx="174842" cy="187322"/>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65" name="Google Shape;265;p4"/>
          <p:cNvSpPr/>
          <p:nvPr/>
        </p:nvSpPr>
        <p:spPr>
          <a:xfrm>
            <a:off x="346877" y="608615"/>
            <a:ext cx="210213" cy="458889"/>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66" name="Google Shape;266;p4"/>
          <p:cNvSpPr/>
          <p:nvPr/>
        </p:nvSpPr>
        <p:spPr>
          <a:xfrm>
            <a:off x="645010" y="355961"/>
            <a:ext cx="414157" cy="507762"/>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67" name="Google Shape;267;p4"/>
          <p:cNvSpPr/>
          <p:nvPr/>
        </p:nvSpPr>
        <p:spPr>
          <a:xfrm>
            <a:off x="8318810" y="-29822"/>
            <a:ext cx="456818" cy="425588"/>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68" name="Google Shape;268;p4"/>
          <p:cNvSpPr/>
          <p:nvPr/>
        </p:nvSpPr>
        <p:spPr>
          <a:xfrm>
            <a:off x="-8" y="1013366"/>
            <a:ext cx="372518" cy="384998"/>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69" name="Google Shape;269;p4"/>
          <p:cNvSpPr/>
          <p:nvPr/>
        </p:nvSpPr>
        <p:spPr>
          <a:xfrm>
            <a:off x="8699356" y="179112"/>
            <a:ext cx="521292" cy="538992"/>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70" name="Google Shape;270;p4"/>
          <p:cNvSpPr/>
          <p:nvPr/>
        </p:nvSpPr>
        <p:spPr>
          <a:xfrm>
            <a:off x="700454" y="4557600"/>
            <a:ext cx="504670" cy="400627"/>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71" name="Google Shape;271;p4"/>
          <p:cNvSpPr/>
          <p:nvPr/>
        </p:nvSpPr>
        <p:spPr>
          <a:xfrm>
            <a:off x="258967" y="-86251"/>
            <a:ext cx="470320" cy="442210"/>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72" name="Google Shape;272;p4"/>
          <p:cNvSpPr/>
          <p:nvPr/>
        </p:nvSpPr>
        <p:spPr>
          <a:xfrm>
            <a:off x="-35016" y="4075593"/>
            <a:ext cx="339602" cy="400617"/>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73" name="Google Shape;273;p4"/>
          <p:cNvSpPr/>
          <p:nvPr/>
        </p:nvSpPr>
        <p:spPr>
          <a:xfrm>
            <a:off x="721258" y="4998019"/>
            <a:ext cx="463059" cy="177962"/>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74" name="Google Shape;274;p4"/>
          <p:cNvSpPr/>
          <p:nvPr/>
        </p:nvSpPr>
        <p:spPr>
          <a:xfrm>
            <a:off x="-243128" y="54210"/>
            <a:ext cx="589992" cy="414129"/>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75" name="Google Shape;275;p4"/>
          <p:cNvSpPr/>
          <p:nvPr/>
        </p:nvSpPr>
        <p:spPr>
          <a:xfrm>
            <a:off x="7842052" y="-100873"/>
            <a:ext cx="388118" cy="408938"/>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76" name="Google Shape;276;p4"/>
          <p:cNvSpPr/>
          <p:nvPr/>
        </p:nvSpPr>
        <p:spPr>
          <a:xfrm>
            <a:off x="-38626" y="579046"/>
            <a:ext cx="297606" cy="211234"/>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77" name="Google Shape;277;p4"/>
          <p:cNvSpPr/>
          <p:nvPr/>
        </p:nvSpPr>
        <p:spPr>
          <a:xfrm>
            <a:off x="1403775" y="11500"/>
            <a:ext cx="288245" cy="184202"/>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78" name="Google Shape;278;p4"/>
          <p:cNvSpPr/>
          <p:nvPr/>
        </p:nvSpPr>
        <p:spPr>
          <a:xfrm>
            <a:off x="955990" y="-57166"/>
            <a:ext cx="323616" cy="321546"/>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79" name="Google Shape;279;p4"/>
          <p:cNvSpPr/>
          <p:nvPr/>
        </p:nvSpPr>
        <p:spPr>
          <a:xfrm>
            <a:off x="1333294" y="4678454"/>
            <a:ext cx="306966" cy="385027"/>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80" name="Google Shape;280;p4"/>
          <p:cNvSpPr/>
          <p:nvPr/>
        </p:nvSpPr>
        <p:spPr>
          <a:xfrm>
            <a:off x="91624" y="4552927"/>
            <a:ext cx="416228" cy="409988"/>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81" name="Google Shape;281;p4"/>
          <p:cNvSpPr/>
          <p:nvPr/>
        </p:nvSpPr>
        <p:spPr>
          <a:xfrm>
            <a:off x="1525678" y="4911343"/>
            <a:ext cx="391238" cy="28929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82" name="Google Shape;282;p4"/>
          <p:cNvSpPr/>
          <p:nvPr/>
        </p:nvSpPr>
        <p:spPr>
          <a:xfrm>
            <a:off x="2704" y="4900231"/>
            <a:ext cx="180033" cy="373539"/>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83" name="Google Shape;283;p4"/>
          <p:cNvSpPr/>
          <p:nvPr/>
        </p:nvSpPr>
        <p:spPr>
          <a:xfrm rot="1920548">
            <a:off x="8225551" y="625274"/>
            <a:ext cx="501522" cy="425557"/>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84" name="Google Shape;284;p4"/>
          <p:cNvSpPr/>
          <p:nvPr/>
        </p:nvSpPr>
        <p:spPr>
          <a:xfrm>
            <a:off x="346867" y="4064142"/>
            <a:ext cx="479681" cy="339217"/>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85" name="Google Shape;285;p4"/>
          <p:cNvSpPr/>
          <p:nvPr/>
        </p:nvSpPr>
        <p:spPr>
          <a:xfrm rot="-5400000">
            <a:off x="7996280" y="316930"/>
            <a:ext cx="279906" cy="357966"/>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86" name="Google Shape;286;p4"/>
          <p:cNvSpPr/>
          <p:nvPr/>
        </p:nvSpPr>
        <p:spPr>
          <a:xfrm>
            <a:off x="8801760" y="790271"/>
            <a:ext cx="377708" cy="426638"/>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87" name="Google Shape;287;p4"/>
          <p:cNvSpPr/>
          <p:nvPr/>
        </p:nvSpPr>
        <p:spPr>
          <a:xfrm>
            <a:off x="258963" y="4957957"/>
            <a:ext cx="386048" cy="258065"/>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88" name="Google Shape;288;p4"/>
          <p:cNvSpPr/>
          <p:nvPr/>
        </p:nvSpPr>
        <p:spPr>
          <a:xfrm>
            <a:off x="8699345" y="1151407"/>
            <a:ext cx="174842" cy="187322"/>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89" name="Google Shape;289;p4"/>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lgn="ct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90"/>
        <p:cNvGrpSpPr/>
        <p:nvPr/>
      </p:nvGrpSpPr>
      <p:grpSpPr>
        <a:xfrm>
          <a:off x="0" y="0"/>
          <a:ext cx="0" cy="0"/>
          <a:chOff x="0" y="0"/>
          <a:chExt cx="0" cy="0"/>
        </a:xfrm>
      </p:grpSpPr>
      <p:sp>
        <p:nvSpPr>
          <p:cNvPr id="291" name="Google Shape;291;p5"/>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292" name="Google Shape;292;p5"/>
          <p:cNvSpPr txBox="1">
            <a:spLocks noGrp="1"/>
          </p:cNvSpPr>
          <p:nvPr>
            <p:ph type="body" idx="1"/>
          </p:nvPr>
        </p:nvSpPr>
        <p:spPr>
          <a:xfrm>
            <a:off x="747925" y="1302837"/>
            <a:ext cx="6140400" cy="3610800"/>
          </a:xfrm>
          <a:prstGeom prst="rect">
            <a:avLst/>
          </a:prstGeom>
        </p:spPr>
        <p:txBody>
          <a:bodyPr spcFirstLastPara="1" wrap="square" lIns="91425" tIns="91425" rIns="91425" bIns="91425" anchor="t" anchorCtr="0">
            <a:noAutofit/>
          </a:bodyPr>
          <a:lstStyle>
            <a:lvl1pPr marL="457200" lvl="0" indent="-387350">
              <a:spcBef>
                <a:spcPts val="600"/>
              </a:spcBef>
              <a:spcAft>
                <a:spcPts val="0"/>
              </a:spcAft>
              <a:buSzPts val="2500"/>
              <a:buChar char="✘"/>
              <a:defRPr sz="2500"/>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grpSp>
        <p:nvGrpSpPr>
          <p:cNvPr id="293" name="Google Shape;293;p5"/>
          <p:cNvGrpSpPr/>
          <p:nvPr/>
        </p:nvGrpSpPr>
        <p:grpSpPr>
          <a:xfrm>
            <a:off x="7442902" y="-91154"/>
            <a:ext cx="1796289" cy="5330574"/>
            <a:chOff x="6023725" y="842300"/>
            <a:chExt cx="1358150" cy="4030375"/>
          </a:xfrm>
        </p:grpSpPr>
        <p:sp>
          <p:nvSpPr>
            <p:cNvPr id="294" name="Google Shape;294;p5"/>
            <p:cNvSpPr/>
            <p:nvPr/>
          </p:nvSpPr>
          <p:spPr>
            <a:xfrm>
              <a:off x="6371275" y="842300"/>
              <a:ext cx="397100" cy="492450"/>
            </a:xfrm>
            <a:custGeom>
              <a:avLst/>
              <a:gdLst/>
              <a:ahLst/>
              <a:cxnLst/>
              <a:rect l="l" t="t" r="r" b="b"/>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95" name="Google Shape;295;p5"/>
            <p:cNvSpPr/>
            <p:nvPr/>
          </p:nvSpPr>
          <p:spPr>
            <a:xfrm>
              <a:off x="6991200" y="2879025"/>
              <a:ext cx="390675" cy="444800"/>
            </a:xfrm>
            <a:custGeom>
              <a:avLst/>
              <a:gdLst/>
              <a:ahLst/>
              <a:cxnLst/>
              <a:rect l="l" t="t" r="r" b="b"/>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96" name="Google Shape;296;p5"/>
            <p:cNvSpPr/>
            <p:nvPr/>
          </p:nvSpPr>
          <p:spPr>
            <a:xfrm>
              <a:off x="6244725" y="2547975"/>
              <a:ext cx="185275" cy="404450"/>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97" name="Google Shape;297;p5"/>
            <p:cNvSpPr/>
            <p:nvPr/>
          </p:nvSpPr>
          <p:spPr>
            <a:xfrm>
              <a:off x="6823375" y="1978500"/>
              <a:ext cx="365025" cy="447525"/>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98" name="Google Shape;298;p5"/>
            <p:cNvSpPr/>
            <p:nvPr/>
          </p:nvSpPr>
          <p:spPr>
            <a:xfrm>
              <a:off x="6071400" y="1791425"/>
              <a:ext cx="402625" cy="375100"/>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99" name="Google Shape;299;p5"/>
            <p:cNvSpPr/>
            <p:nvPr/>
          </p:nvSpPr>
          <p:spPr>
            <a:xfrm>
              <a:off x="6902250" y="3951050"/>
              <a:ext cx="436525" cy="299875"/>
            </a:xfrm>
            <a:custGeom>
              <a:avLst/>
              <a:gdLst/>
              <a:ahLst/>
              <a:cxnLst/>
              <a:rect l="l" t="t" r="r" b="b"/>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00" name="Google Shape;300;p5"/>
            <p:cNvSpPr/>
            <p:nvPr/>
          </p:nvSpPr>
          <p:spPr>
            <a:xfrm>
              <a:off x="6405225" y="2154575"/>
              <a:ext cx="328325" cy="339325"/>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01" name="Google Shape;301;p5"/>
            <p:cNvSpPr/>
            <p:nvPr/>
          </p:nvSpPr>
          <p:spPr>
            <a:xfrm>
              <a:off x="6537275" y="2750650"/>
              <a:ext cx="459450" cy="475050"/>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02" name="Google Shape;302;p5"/>
            <p:cNvSpPr/>
            <p:nvPr/>
          </p:nvSpPr>
          <p:spPr>
            <a:xfrm>
              <a:off x="6855475" y="1544725"/>
              <a:ext cx="444800" cy="353100"/>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03" name="Google Shape;303;p5"/>
            <p:cNvSpPr/>
            <p:nvPr/>
          </p:nvSpPr>
          <p:spPr>
            <a:xfrm>
              <a:off x="6844475" y="1037625"/>
              <a:ext cx="414525" cy="389750"/>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04" name="Google Shape;304;p5"/>
            <p:cNvSpPr/>
            <p:nvPr/>
          </p:nvSpPr>
          <p:spPr>
            <a:xfrm>
              <a:off x="6553775" y="1840025"/>
              <a:ext cx="234775" cy="276975"/>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05" name="Google Shape;305;p5"/>
            <p:cNvSpPr/>
            <p:nvPr/>
          </p:nvSpPr>
          <p:spPr>
            <a:xfrm>
              <a:off x="6618875" y="2550725"/>
              <a:ext cx="408125" cy="156850"/>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06" name="Google Shape;306;p5"/>
            <p:cNvSpPr/>
            <p:nvPr/>
          </p:nvSpPr>
          <p:spPr>
            <a:xfrm>
              <a:off x="6336425" y="4507675"/>
              <a:ext cx="520000" cy="365000"/>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07" name="Google Shape;307;p5"/>
            <p:cNvSpPr/>
            <p:nvPr/>
          </p:nvSpPr>
          <p:spPr>
            <a:xfrm>
              <a:off x="6425400" y="3728200"/>
              <a:ext cx="342075" cy="360425"/>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08" name="Google Shape;308;p5"/>
            <p:cNvSpPr/>
            <p:nvPr/>
          </p:nvSpPr>
          <p:spPr>
            <a:xfrm>
              <a:off x="6789450" y="3384325"/>
              <a:ext cx="262300" cy="186175"/>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09" name="Google Shape;309;p5"/>
            <p:cNvSpPr/>
            <p:nvPr/>
          </p:nvSpPr>
          <p:spPr>
            <a:xfrm>
              <a:off x="6950850" y="4617725"/>
              <a:ext cx="254050" cy="162350"/>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10" name="Google Shape;310;p5"/>
            <p:cNvSpPr/>
            <p:nvPr/>
          </p:nvSpPr>
          <p:spPr>
            <a:xfrm>
              <a:off x="6051225" y="1090800"/>
              <a:ext cx="285225" cy="283400"/>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11" name="Google Shape;311;p5"/>
            <p:cNvSpPr/>
            <p:nvPr/>
          </p:nvSpPr>
          <p:spPr>
            <a:xfrm>
              <a:off x="6849975" y="3631900"/>
              <a:ext cx="270550" cy="339350"/>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12" name="Google Shape;312;p5"/>
            <p:cNvSpPr/>
            <p:nvPr/>
          </p:nvSpPr>
          <p:spPr>
            <a:xfrm>
              <a:off x="6351100" y="3281600"/>
              <a:ext cx="366850" cy="361350"/>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13" name="Google Shape;313;p5"/>
            <p:cNvSpPr/>
            <p:nvPr/>
          </p:nvSpPr>
          <p:spPr>
            <a:xfrm>
              <a:off x="6316250" y="3040425"/>
              <a:ext cx="137600" cy="122000"/>
            </a:xfrm>
            <a:custGeom>
              <a:avLst/>
              <a:gdLst/>
              <a:ahLst/>
              <a:cxnLst/>
              <a:rect l="l" t="t" r="r" b="b"/>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14" name="Google Shape;314;p5"/>
            <p:cNvSpPr/>
            <p:nvPr/>
          </p:nvSpPr>
          <p:spPr>
            <a:xfrm>
              <a:off x="6879325" y="4294925"/>
              <a:ext cx="344825" cy="25497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15" name="Google Shape;315;p5"/>
            <p:cNvSpPr/>
            <p:nvPr/>
          </p:nvSpPr>
          <p:spPr>
            <a:xfrm>
              <a:off x="6114500" y="2324225"/>
              <a:ext cx="158675" cy="329225"/>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16" name="Google Shape;316;p5"/>
            <p:cNvSpPr/>
            <p:nvPr/>
          </p:nvSpPr>
          <p:spPr>
            <a:xfrm>
              <a:off x="6335525" y="1405350"/>
              <a:ext cx="442025" cy="375100"/>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17" name="Google Shape;317;p5"/>
            <p:cNvSpPr/>
            <p:nvPr/>
          </p:nvSpPr>
          <p:spPr>
            <a:xfrm>
              <a:off x="6059500" y="3516375"/>
              <a:ext cx="268700" cy="232025"/>
            </a:xfrm>
            <a:custGeom>
              <a:avLst/>
              <a:gdLst/>
              <a:ahLst/>
              <a:cxnLst/>
              <a:rect l="l" t="t" r="r" b="b"/>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18" name="Google Shape;318;p5"/>
            <p:cNvSpPr/>
            <p:nvPr/>
          </p:nvSpPr>
          <p:spPr>
            <a:xfrm>
              <a:off x="6385050" y="4208725"/>
              <a:ext cx="422775" cy="298975"/>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19" name="Google Shape;319;p5"/>
            <p:cNvSpPr/>
            <p:nvPr/>
          </p:nvSpPr>
          <p:spPr>
            <a:xfrm>
              <a:off x="7121425" y="2437925"/>
              <a:ext cx="246700" cy="315500"/>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20" name="Google Shape;320;p5"/>
            <p:cNvSpPr/>
            <p:nvPr/>
          </p:nvSpPr>
          <p:spPr>
            <a:xfrm>
              <a:off x="6062250" y="3853825"/>
              <a:ext cx="332900" cy="376025"/>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21" name="Google Shape;321;p5"/>
            <p:cNvSpPr/>
            <p:nvPr/>
          </p:nvSpPr>
          <p:spPr>
            <a:xfrm>
              <a:off x="6023725" y="3167900"/>
              <a:ext cx="340250" cy="227450"/>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22" name="Google Shape;322;p5"/>
            <p:cNvSpPr/>
            <p:nvPr/>
          </p:nvSpPr>
          <p:spPr>
            <a:xfrm>
              <a:off x="7109500" y="3449425"/>
              <a:ext cx="154100" cy="165100"/>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grpSp>
      <p:cxnSp>
        <p:nvCxnSpPr>
          <p:cNvPr id="323" name="Google Shape;323;p5"/>
          <p:cNvCxnSpPr/>
          <p:nvPr/>
        </p:nvCxnSpPr>
        <p:spPr>
          <a:xfrm>
            <a:off x="850475" y="1031425"/>
            <a:ext cx="6037800" cy="0"/>
          </a:xfrm>
          <a:prstGeom prst="straightConnector1">
            <a:avLst/>
          </a:prstGeom>
          <a:noFill/>
          <a:ln w="19050" cap="rnd" cmpd="sng">
            <a:solidFill>
              <a:srgbClr val="A4C2F4"/>
            </a:solidFill>
            <a:prstDash val="dash"/>
            <a:round/>
            <a:headEnd type="none" w="med" len="med"/>
            <a:tailEnd type="none" w="med" len="med"/>
          </a:ln>
        </p:spPr>
      </p:cxnSp>
      <p:sp>
        <p:nvSpPr>
          <p:cNvPr id="324" name="Google Shape;324;p5"/>
          <p:cNvSpPr txBox="1">
            <a:spLocks noGrp="1"/>
          </p:cNvSpPr>
          <p:nvPr>
            <p:ph type="sldNum" idx="12"/>
          </p:nvPr>
        </p:nvSpPr>
        <p:spPr>
          <a:xfrm>
            <a:off x="90619" y="472273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25"/>
        <p:cNvGrpSpPr/>
        <p:nvPr/>
      </p:nvGrpSpPr>
      <p:grpSpPr>
        <a:xfrm>
          <a:off x="0" y="0"/>
          <a:ext cx="0" cy="0"/>
          <a:chOff x="0" y="0"/>
          <a:chExt cx="0" cy="0"/>
        </a:xfrm>
      </p:grpSpPr>
      <p:sp>
        <p:nvSpPr>
          <p:cNvPr id="326" name="Google Shape;326;p6"/>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327" name="Google Shape;327;p6"/>
          <p:cNvSpPr txBox="1">
            <a:spLocks noGrp="1"/>
          </p:cNvSpPr>
          <p:nvPr>
            <p:ph type="body" idx="1"/>
          </p:nvPr>
        </p:nvSpPr>
        <p:spPr>
          <a:xfrm>
            <a:off x="747925" y="1363153"/>
            <a:ext cx="3159000" cy="3610800"/>
          </a:xfrm>
          <a:prstGeom prst="rect">
            <a:avLst/>
          </a:prstGeom>
        </p:spPr>
        <p:txBody>
          <a:bodyPr spcFirstLastPara="1" wrap="square" lIns="91425" tIns="91425" rIns="91425" bIns="91425" anchor="t" anchorCtr="0">
            <a:noAutofit/>
          </a:bodyPr>
          <a:lstStyle>
            <a:lvl1pPr marL="457200" lvl="0" indent="-368300">
              <a:spcBef>
                <a:spcPts val="600"/>
              </a:spcBef>
              <a:spcAft>
                <a:spcPts val="0"/>
              </a:spcAft>
              <a:buSzPts val="2200"/>
              <a:buChar char="✘"/>
              <a:defRPr sz="22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a:p>
        </p:txBody>
      </p:sp>
      <p:sp>
        <p:nvSpPr>
          <p:cNvPr id="328" name="Google Shape;328;p6"/>
          <p:cNvSpPr txBox="1">
            <a:spLocks noGrp="1"/>
          </p:cNvSpPr>
          <p:nvPr>
            <p:ph type="body" idx="2"/>
          </p:nvPr>
        </p:nvSpPr>
        <p:spPr>
          <a:xfrm>
            <a:off x="4097098" y="1363153"/>
            <a:ext cx="3159000" cy="3610800"/>
          </a:xfrm>
          <a:prstGeom prst="rect">
            <a:avLst/>
          </a:prstGeom>
        </p:spPr>
        <p:txBody>
          <a:bodyPr spcFirstLastPara="1" wrap="square" lIns="91425" tIns="91425" rIns="91425" bIns="91425" anchor="t" anchorCtr="0">
            <a:noAutofit/>
          </a:bodyPr>
          <a:lstStyle>
            <a:lvl1pPr marL="457200" lvl="0" indent="-368300">
              <a:spcBef>
                <a:spcPts val="600"/>
              </a:spcBef>
              <a:spcAft>
                <a:spcPts val="0"/>
              </a:spcAft>
              <a:buSzPts val="2200"/>
              <a:buChar char="✘"/>
              <a:defRPr sz="22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a:p>
        </p:txBody>
      </p:sp>
      <p:grpSp>
        <p:nvGrpSpPr>
          <p:cNvPr id="329" name="Google Shape;329;p6"/>
          <p:cNvGrpSpPr/>
          <p:nvPr/>
        </p:nvGrpSpPr>
        <p:grpSpPr>
          <a:xfrm>
            <a:off x="7442902" y="-91154"/>
            <a:ext cx="1796289" cy="5330574"/>
            <a:chOff x="6023725" y="842300"/>
            <a:chExt cx="1358150" cy="4030375"/>
          </a:xfrm>
        </p:grpSpPr>
        <p:sp>
          <p:nvSpPr>
            <p:cNvPr id="330" name="Google Shape;330;p6"/>
            <p:cNvSpPr/>
            <p:nvPr/>
          </p:nvSpPr>
          <p:spPr>
            <a:xfrm>
              <a:off x="6371275" y="842300"/>
              <a:ext cx="397100" cy="492450"/>
            </a:xfrm>
            <a:custGeom>
              <a:avLst/>
              <a:gdLst/>
              <a:ahLst/>
              <a:cxnLst/>
              <a:rect l="l" t="t" r="r" b="b"/>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6"/>
            <p:cNvSpPr/>
            <p:nvPr/>
          </p:nvSpPr>
          <p:spPr>
            <a:xfrm>
              <a:off x="6991200" y="2879025"/>
              <a:ext cx="390675" cy="444800"/>
            </a:xfrm>
            <a:custGeom>
              <a:avLst/>
              <a:gdLst/>
              <a:ahLst/>
              <a:cxnLst/>
              <a:rect l="l" t="t" r="r" b="b"/>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6"/>
            <p:cNvSpPr/>
            <p:nvPr/>
          </p:nvSpPr>
          <p:spPr>
            <a:xfrm>
              <a:off x="6244725" y="2547975"/>
              <a:ext cx="185275" cy="404450"/>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6"/>
            <p:cNvSpPr/>
            <p:nvPr/>
          </p:nvSpPr>
          <p:spPr>
            <a:xfrm>
              <a:off x="6823375" y="1978500"/>
              <a:ext cx="365025" cy="447525"/>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6"/>
            <p:cNvSpPr/>
            <p:nvPr/>
          </p:nvSpPr>
          <p:spPr>
            <a:xfrm>
              <a:off x="6071400" y="1791425"/>
              <a:ext cx="402625" cy="375100"/>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6"/>
            <p:cNvSpPr/>
            <p:nvPr/>
          </p:nvSpPr>
          <p:spPr>
            <a:xfrm>
              <a:off x="6902250" y="3951050"/>
              <a:ext cx="436525" cy="299875"/>
            </a:xfrm>
            <a:custGeom>
              <a:avLst/>
              <a:gdLst/>
              <a:ahLst/>
              <a:cxnLst/>
              <a:rect l="l" t="t" r="r" b="b"/>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6"/>
            <p:cNvSpPr/>
            <p:nvPr/>
          </p:nvSpPr>
          <p:spPr>
            <a:xfrm>
              <a:off x="6405225" y="2154575"/>
              <a:ext cx="328325" cy="339325"/>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6"/>
            <p:cNvSpPr/>
            <p:nvPr/>
          </p:nvSpPr>
          <p:spPr>
            <a:xfrm>
              <a:off x="6537275" y="2750650"/>
              <a:ext cx="459450" cy="475050"/>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6"/>
            <p:cNvSpPr/>
            <p:nvPr/>
          </p:nvSpPr>
          <p:spPr>
            <a:xfrm>
              <a:off x="6855475" y="1544725"/>
              <a:ext cx="444800" cy="353100"/>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6"/>
            <p:cNvSpPr/>
            <p:nvPr/>
          </p:nvSpPr>
          <p:spPr>
            <a:xfrm>
              <a:off x="6844475" y="1037625"/>
              <a:ext cx="414525" cy="389750"/>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6"/>
            <p:cNvSpPr/>
            <p:nvPr/>
          </p:nvSpPr>
          <p:spPr>
            <a:xfrm>
              <a:off x="6553775" y="1840025"/>
              <a:ext cx="234775" cy="276975"/>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6"/>
            <p:cNvSpPr/>
            <p:nvPr/>
          </p:nvSpPr>
          <p:spPr>
            <a:xfrm>
              <a:off x="6618875" y="2550725"/>
              <a:ext cx="408125" cy="156850"/>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6"/>
            <p:cNvSpPr/>
            <p:nvPr/>
          </p:nvSpPr>
          <p:spPr>
            <a:xfrm>
              <a:off x="6336425" y="4507675"/>
              <a:ext cx="520000" cy="365000"/>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6"/>
            <p:cNvSpPr/>
            <p:nvPr/>
          </p:nvSpPr>
          <p:spPr>
            <a:xfrm>
              <a:off x="6425400" y="3728200"/>
              <a:ext cx="342075" cy="360425"/>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6"/>
            <p:cNvSpPr/>
            <p:nvPr/>
          </p:nvSpPr>
          <p:spPr>
            <a:xfrm>
              <a:off x="6789450" y="3384325"/>
              <a:ext cx="262300" cy="186175"/>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6"/>
            <p:cNvSpPr/>
            <p:nvPr/>
          </p:nvSpPr>
          <p:spPr>
            <a:xfrm>
              <a:off x="6950850" y="4617725"/>
              <a:ext cx="254050" cy="162350"/>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6"/>
            <p:cNvSpPr/>
            <p:nvPr/>
          </p:nvSpPr>
          <p:spPr>
            <a:xfrm>
              <a:off x="6051225" y="1090800"/>
              <a:ext cx="285225" cy="283400"/>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6"/>
            <p:cNvSpPr/>
            <p:nvPr/>
          </p:nvSpPr>
          <p:spPr>
            <a:xfrm>
              <a:off x="6849975" y="3631900"/>
              <a:ext cx="270550" cy="339350"/>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6"/>
            <p:cNvSpPr/>
            <p:nvPr/>
          </p:nvSpPr>
          <p:spPr>
            <a:xfrm>
              <a:off x="6351100" y="3281600"/>
              <a:ext cx="366850" cy="361350"/>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6"/>
            <p:cNvSpPr/>
            <p:nvPr/>
          </p:nvSpPr>
          <p:spPr>
            <a:xfrm>
              <a:off x="6316250" y="3040425"/>
              <a:ext cx="137600" cy="122000"/>
            </a:xfrm>
            <a:custGeom>
              <a:avLst/>
              <a:gdLst/>
              <a:ahLst/>
              <a:cxnLst/>
              <a:rect l="l" t="t" r="r" b="b"/>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6"/>
            <p:cNvSpPr/>
            <p:nvPr/>
          </p:nvSpPr>
          <p:spPr>
            <a:xfrm>
              <a:off x="6879325" y="4294925"/>
              <a:ext cx="344825" cy="25497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6"/>
            <p:cNvSpPr/>
            <p:nvPr/>
          </p:nvSpPr>
          <p:spPr>
            <a:xfrm>
              <a:off x="6114500" y="2324225"/>
              <a:ext cx="158675" cy="329225"/>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6"/>
            <p:cNvSpPr/>
            <p:nvPr/>
          </p:nvSpPr>
          <p:spPr>
            <a:xfrm>
              <a:off x="6335525" y="1405350"/>
              <a:ext cx="442025" cy="375100"/>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6"/>
            <p:cNvSpPr/>
            <p:nvPr/>
          </p:nvSpPr>
          <p:spPr>
            <a:xfrm>
              <a:off x="6059500" y="3516375"/>
              <a:ext cx="268700" cy="232025"/>
            </a:xfrm>
            <a:custGeom>
              <a:avLst/>
              <a:gdLst/>
              <a:ahLst/>
              <a:cxnLst/>
              <a:rect l="l" t="t" r="r" b="b"/>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6"/>
            <p:cNvSpPr/>
            <p:nvPr/>
          </p:nvSpPr>
          <p:spPr>
            <a:xfrm>
              <a:off x="6385050" y="4208725"/>
              <a:ext cx="422775" cy="298975"/>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6"/>
            <p:cNvSpPr/>
            <p:nvPr/>
          </p:nvSpPr>
          <p:spPr>
            <a:xfrm>
              <a:off x="7121425" y="2437925"/>
              <a:ext cx="246700" cy="315500"/>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6"/>
            <p:cNvSpPr/>
            <p:nvPr/>
          </p:nvSpPr>
          <p:spPr>
            <a:xfrm>
              <a:off x="6062250" y="3853825"/>
              <a:ext cx="332900" cy="376025"/>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6"/>
            <p:cNvSpPr/>
            <p:nvPr/>
          </p:nvSpPr>
          <p:spPr>
            <a:xfrm>
              <a:off x="6023725" y="3167900"/>
              <a:ext cx="340250" cy="227450"/>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6"/>
            <p:cNvSpPr/>
            <p:nvPr/>
          </p:nvSpPr>
          <p:spPr>
            <a:xfrm>
              <a:off x="7109500" y="3449425"/>
              <a:ext cx="154100" cy="165100"/>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359" name="Google Shape;359;p6"/>
          <p:cNvCxnSpPr/>
          <p:nvPr/>
        </p:nvCxnSpPr>
        <p:spPr>
          <a:xfrm>
            <a:off x="850475" y="1031425"/>
            <a:ext cx="6037800" cy="0"/>
          </a:xfrm>
          <a:prstGeom prst="straightConnector1">
            <a:avLst/>
          </a:prstGeom>
          <a:noFill/>
          <a:ln w="19050" cap="rnd" cmpd="sng">
            <a:solidFill>
              <a:srgbClr val="A4C2F4"/>
            </a:solidFill>
            <a:prstDash val="dash"/>
            <a:round/>
            <a:headEnd type="none" w="med" len="med"/>
            <a:tailEnd type="none" w="med" len="med"/>
          </a:ln>
        </p:spPr>
      </p:cxnSp>
      <p:sp>
        <p:nvSpPr>
          <p:cNvPr id="360" name="Google Shape;360;p6"/>
          <p:cNvSpPr txBox="1">
            <a:spLocks noGrp="1"/>
          </p:cNvSpPr>
          <p:nvPr>
            <p:ph type="sldNum" idx="12"/>
          </p:nvPr>
        </p:nvSpPr>
        <p:spPr>
          <a:xfrm>
            <a:off x="90619" y="472273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61"/>
        <p:cNvGrpSpPr/>
        <p:nvPr/>
      </p:nvGrpSpPr>
      <p:grpSpPr>
        <a:xfrm>
          <a:off x="0" y="0"/>
          <a:ext cx="0" cy="0"/>
          <a:chOff x="0" y="0"/>
          <a:chExt cx="0" cy="0"/>
        </a:xfrm>
      </p:grpSpPr>
      <p:sp>
        <p:nvSpPr>
          <p:cNvPr id="362" name="Google Shape;362;p7"/>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363" name="Google Shape;363;p7"/>
          <p:cNvSpPr txBox="1">
            <a:spLocks noGrp="1"/>
          </p:cNvSpPr>
          <p:nvPr>
            <p:ph type="body" idx="1"/>
          </p:nvPr>
        </p:nvSpPr>
        <p:spPr>
          <a:xfrm>
            <a:off x="747925" y="1308875"/>
            <a:ext cx="2097900" cy="36171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364" name="Google Shape;364;p7"/>
          <p:cNvSpPr txBox="1">
            <a:spLocks noGrp="1"/>
          </p:cNvSpPr>
          <p:nvPr>
            <p:ph type="body" idx="2"/>
          </p:nvPr>
        </p:nvSpPr>
        <p:spPr>
          <a:xfrm>
            <a:off x="2953087" y="1308875"/>
            <a:ext cx="2097900" cy="36171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365" name="Google Shape;365;p7"/>
          <p:cNvSpPr txBox="1">
            <a:spLocks noGrp="1"/>
          </p:cNvSpPr>
          <p:nvPr>
            <p:ph type="body" idx="3"/>
          </p:nvPr>
        </p:nvSpPr>
        <p:spPr>
          <a:xfrm>
            <a:off x="5158248" y="1308875"/>
            <a:ext cx="2097900" cy="36171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grpSp>
        <p:nvGrpSpPr>
          <p:cNvPr id="366" name="Google Shape;366;p7"/>
          <p:cNvGrpSpPr/>
          <p:nvPr/>
        </p:nvGrpSpPr>
        <p:grpSpPr>
          <a:xfrm>
            <a:off x="7442902" y="-91154"/>
            <a:ext cx="1796289" cy="5330574"/>
            <a:chOff x="6023725" y="842300"/>
            <a:chExt cx="1358150" cy="4030375"/>
          </a:xfrm>
        </p:grpSpPr>
        <p:sp>
          <p:nvSpPr>
            <p:cNvPr id="367" name="Google Shape;367;p7"/>
            <p:cNvSpPr/>
            <p:nvPr/>
          </p:nvSpPr>
          <p:spPr>
            <a:xfrm>
              <a:off x="6371275" y="842300"/>
              <a:ext cx="397100" cy="492450"/>
            </a:xfrm>
            <a:custGeom>
              <a:avLst/>
              <a:gdLst/>
              <a:ahLst/>
              <a:cxnLst/>
              <a:rect l="l" t="t" r="r" b="b"/>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7"/>
            <p:cNvSpPr/>
            <p:nvPr/>
          </p:nvSpPr>
          <p:spPr>
            <a:xfrm>
              <a:off x="6991200" y="2879025"/>
              <a:ext cx="390675" cy="444800"/>
            </a:xfrm>
            <a:custGeom>
              <a:avLst/>
              <a:gdLst/>
              <a:ahLst/>
              <a:cxnLst/>
              <a:rect l="l" t="t" r="r" b="b"/>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7"/>
            <p:cNvSpPr/>
            <p:nvPr/>
          </p:nvSpPr>
          <p:spPr>
            <a:xfrm>
              <a:off x="6244725" y="2547975"/>
              <a:ext cx="185275" cy="404450"/>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7"/>
            <p:cNvSpPr/>
            <p:nvPr/>
          </p:nvSpPr>
          <p:spPr>
            <a:xfrm>
              <a:off x="6823375" y="1978500"/>
              <a:ext cx="365025" cy="447525"/>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7"/>
            <p:cNvSpPr/>
            <p:nvPr/>
          </p:nvSpPr>
          <p:spPr>
            <a:xfrm>
              <a:off x="6071400" y="1791425"/>
              <a:ext cx="402625" cy="375100"/>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7"/>
            <p:cNvSpPr/>
            <p:nvPr/>
          </p:nvSpPr>
          <p:spPr>
            <a:xfrm>
              <a:off x="6902250" y="3951050"/>
              <a:ext cx="436525" cy="299875"/>
            </a:xfrm>
            <a:custGeom>
              <a:avLst/>
              <a:gdLst/>
              <a:ahLst/>
              <a:cxnLst/>
              <a:rect l="l" t="t" r="r" b="b"/>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7"/>
            <p:cNvSpPr/>
            <p:nvPr/>
          </p:nvSpPr>
          <p:spPr>
            <a:xfrm>
              <a:off x="6405225" y="2154575"/>
              <a:ext cx="328325" cy="339325"/>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7"/>
            <p:cNvSpPr/>
            <p:nvPr/>
          </p:nvSpPr>
          <p:spPr>
            <a:xfrm>
              <a:off x="6537275" y="2750650"/>
              <a:ext cx="459450" cy="475050"/>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7"/>
            <p:cNvSpPr/>
            <p:nvPr/>
          </p:nvSpPr>
          <p:spPr>
            <a:xfrm>
              <a:off x="6855475" y="1544725"/>
              <a:ext cx="444800" cy="353100"/>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7"/>
            <p:cNvSpPr/>
            <p:nvPr/>
          </p:nvSpPr>
          <p:spPr>
            <a:xfrm>
              <a:off x="6844475" y="1037625"/>
              <a:ext cx="414525" cy="389750"/>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7"/>
            <p:cNvSpPr/>
            <p:nvPr/>
          </p:nvSpPr>
          <p:spPr>
            <a:xfrm>
              <a:off x="6553775" y="1840025"/>
              <a:ext cx="234775" cy="276975"/>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7"/>
            <p:cNvSpPr/>
            <p:nvPr/>
          </p:nvSpPr>
          <p:spPr>
            <a:xfrm>
              <a:off x="6618875" y="2550725"/>
              <a:ext cx="408125" cy="156850"/>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7"/>
            <p:cNvSpPr/>
            <p:nvPr/>
          </p:nvSpPr>
          <p:spPr>
            <a:xfrm>
              <a:off x="6336425" y="4507675"/>
              <a:ext cx="520000" cy="365000"/>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7"/>
            <p:cNvSpPr/>
            <p:nvPr/>
          </p:nvSpPr>
          <p:spPr>
            <a:xfrm>
              <a:off x="6425400" y="3728200"/>
              <a:ext cx="342075" cy="360425"/>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7"/>
            <p:cNvSpPr/>
            <p:nvPr/>
          </p:nvSpPr>
          <p:spPr>
            <a:xfrm>
              <a:off x="6789450" y="3384325"/>
              <a:ext cx="262300" cy="186175"/>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7"/>
            <p:cNvSpPr/>
            <p:nvPr/>
          </p:nvSpPr>
          <p:spPr>
            <a:xfrm>
              <a:off x="6950850" y="4617725"/>
              <a:ext cx="254050" cy="162350"/>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7"/>
            <p:cNvSpPr/>
            <p:nvPr/>
          </p:nvSpPr>
          <p:spPr>
            <a:xfrm>
              <a:off x="6051225" y="1090800"/>
              <a:ext cx="285225" cy="283400"/>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7"/>
            <p:cNvSpPr/>
            <p:nvPr/>
          </p:nvSpPr>
          <p:spPr>
            <a:xfrm>
              <a:off x="6849975" y="3631900"/>
              <a:ext cx="270550" cy="339350"/>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7"/>
            <p:cNvSpPr/>
            <p:nvPr/>
          </p:nvSpPr>
          <p:spPr>
            <a:xfrm>
              <a:off x="6351100" y="3281600"/>
              <a:ext cx="366850" cy="361350"/>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7"/>
            <p:cNvSpPr/>
            <p:nvPr/>
          </p:nvSpPr>
          <p:spPr>
            <a:xfrm>
              <a:off x="6316250" y="3040425"/>
              <a:ext cx="137600" cy="122000"/>
            </a:xfrm>
            <a:custGeom>
              <a:avLst/>
              <a:gdLst/>
              <a:ahLst/>
              <a:cxnLst/>
              <a:rect l="l" t="t" r="r" b="b"/>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7"/>
            <p:cNvSpPr/>
            <p:nvPr/>
          </p:nvSpPr>
          <p:spPr>
            <a:xfrm>
              <a:off x="6879325" y="4294925"/>
              <a:ext cx="344825" cy="25497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7"/>
            <p:cNvSpPr/>
            <p:nvPr/>
          </p:nvSpPr>
          <p:spPr>
            <a:xfrm>
              <a:off x="6114500" y="2324225"/>
              <a:ext cx="158675" cy="329225"/>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7"/>
            <p:cNvSpPr/>
            <p:nvPr/>
          </p:nvSpPr>
          <p:spPr>
            <a:xfrm>
              <a:off x="6335525" y="1405350"/>
              <a:ext cx="442025" cy="375100"/>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7"/>
            <p:cNvSpPr/>
            <p:nvPr/>
          </p:nvSpPr>
          <p:spPr>
            <a:xfrm>
              <a:off x="6059500" y="3516375"/>
              <a:ext cx="268700" cy="232025"/>
            </a:xfrm>
            <a:custGeom>
              <a:avLst/>
              <a:gdLst/>
              <a:ahLst/>
              <a:cxnLst/>
              <a:rect l="l" t="t" r="r" b="b"/>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7"/>
            <p:cNvSpPr/>
            <p:nvPr/>
          </p:nvSpPr>
          <p:spPr>
            <a:xfrm>
              <a:off x="6385050" y="4208725"/>
              <a:ext cx="422775" cy="298975"/>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7"/>
            <p:cNvSpPr/>
            <p:nvPr/>
          </p:nvSpPr>
          <p:spPr>
            <a:xfrm>
              <a:off x="7121425" y="2437925"/>
              <a:ext cx="246700" cy="315500"/>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7"/>
            <p:cNvSpPr/>
            <p:nvPr/>
          </p:nvSpPr>
          <p:spPr>
            <a:xfrm>
              <a:off x="6062250" y="3853825"/>
              <a:ext cx="332900" cy="376025"/>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7"/>
            <p:cNvSpPr/>
            <p:nvPr/>
          </p:nvSpPr>
          <p:spPr>
            <a:xfrm>
              <a:off x="6023725" y="3167900"/>
              <a:ext cx="340250" cy="227450"/>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7"/>
            <p:cNvSpPr/>
            <p:nvPr/>
          </p:nvSpPr>
          <p:spPr>
            <a:xfrm>
              <a:off x="7109500" y="3449425"/>
              <a:ext cx="154100" cy="165100"/>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396" name="Google Shape;396;p7"/>
          <p:cNvCxnSpPr/>
          <p:nvPr/>
        </p:nvCxnSpPr>
        <p:spPr>
          <a:xfrm>
            <a:off x="850475" y="1031425"/>
            <a:ext cx="6037800" cy="0"/>
          </a:xfrm>
          <a:prstGeom prst="straightConnector1">
            <a:avLst/>
          </a:prstGeom>
          <a:noFill/>
          <a:ln w="19050" cap="rnd" cmpd="sng">
            <a:solidFill>
              <a:srgbClr val="A4C2F4"/>
            </a:solidFill>
            <a:prstDash val="dash"/>
            <a:round/>
            <a:headEnd type="none" w="med" len="med"/>
            <a:tailEnd type="none" w="med" len="med"/>
          </a:ln>
        </p:spPr>
      </p:cxnSp>
      <p:sp>
        <p:nvSpPr>
          <p:cNvPr id="397" name="Google Shape;397;p7"/>
          <p:cNvSpPr txBox="1">
            <a:spLocks noGrp="1"/>
          </p:cNvSpPr>
          <p:nvPr>
            <p:ph type="sldNum" idx="12"/>
          </p:nvPr>
        </p:nvSpPr>
        <p:spPr>
          <a:xfrm>
            <a:off x="90619" y="472273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2"/>
        <p:cNvGrpSpPr/>
        <p:nvPr/>
      </p:nvGrpSpPr>
      <p:grpSpPr>
        <a:xfrm>
          <a:off x="0" y="0"/>
          <a:ext cx="0" cy="0"/>
          <a:chOff x="0" y="0"/>
          <a:chExt cx="0" cy="0"/>
        </a:xfrm>
      </p:grpSpPr>
      <p:sp>
        <p:nvSpPr>
          <p:cNvPr id="433" name="Google Shape;433;p9"/>
          <p:cNvSpPr txBox="1">
            <a:spLocks noGrp="1"/>
          </p:cNvSpPr>
          <p:nvPr>
            <p:ph type="body" idx="1"/>
          </p:nvPr>
        </p:nvSpPr>
        <p:spPr>
          <a:xfrm>
            <a:off x="457200" y="4406309"/>
            <a:ext cx="8229600" cy="519600"/>
          </a:xfrm>
          <a:prstGeom prst="rect">
            <a:avLst/>
          </a:prstGeom>
        </p:spPr>
        <p:txBody>
          <a:bodyPr spcFirstLastPara="1" wrap="square" lIns="91425" tIns="91425" rIns="91425" bIns="91425" anchor="t" anchorCtr="0">
            <a:noAutofit/>
          </a:bodyPr>
          <a:lstStyle>
            <a:lvl1pPr marL="457200" lvl="0" indent="-228600" algn="ctr">
              <a:spcBef>
                <a:spcPts val="360"/>
              </a:spcBef>
              <a:spcAft>
                <a:spcPts val="0"/>
              </a:spcAft>
              <a:buSzPts val="1800"/>
              <a:buNone/>
              <a:defRPr sz="1800"/>
            </a:lvl1pPr>
          </a:lstStyle>
          <a:p>
            <a:endParaRPr/>
          </a:p>
        </p:txBody>
      </p:sp>
      <p:sp>
        <p:nvSpPr>
          <p:cNvPr id="434" name="Google Shape;434;p9"/>
          <p:cNvSpPr/>
          <p:nvPr/>
        </p:nvSpPr>
        <p:spPr>
          <a:xfrm>
            <a:off x="7302880" y="-294362"/>
            <a:ext cx="450550" cy="558734"/>
          </a:xfrm>
          <a:custGeom>
            <a:avLst/>
            <a:gdLst/>
            <a:ahLst/>
            <a:cxnLst/>
            <a:rect l="l" t="t" r="r" b="b"/>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35" name="Google Shape;435;p9"/>
          <p:cNvSpPr/>
          <p:nvPr/>
        </p:nvSpPr>
        <p:spPr>
          <a:xfrm>
            <a:off x="-35374" y="3366963"/>
            <a:ext cx="443260" cy="504670"/>
          </a:xfrm>
          <a:custGeom>
            <a:avLst/>
            <a:gdLst/>
            <a:ahLst/>
            <a:cxnLst/>
            <a:rect l="l" t="t" r="r" b="b"/>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36" name="Google Shape;436;p9"/>
          <p:cNvSpPr/>
          <p:nvPr/>
        </p:nvSpPr>
        <p:spPr>
          <a:xfrm>
            <a:off x="8817948" y="3439661"/>
            <a:ext cx="414157" cy="507762"/>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37" name="Google Shape;437;p9"/>
          <p:cNvSpPr/>
          <p:nvPr/>
        </p:nvSpPr>
        <p:spPr>
          <a:xfrm>
            <a:off x="8742973" y="4166677"/>
            <a:ext cx="495281" cy="340238"/>
          </a:xfrm>
          <a:custGeom>
            <a:avLst/>
            <a:gdLst/>
            <a:ahLst/>
            <a:cxnLst/>
            <a:rect l="l" t="t" r="r" b="b"/>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38" name="Google Shape;438;p9"/>
          <p:cNvSpPr/>
          <p:nvPr/>
        </p:nvSpPr>
        <p:spPr>
          <a:xfrm>
            <a:off x="8360955" y="4506916"/>
            <a:ext cx="372518" cy="384998"/>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39" name="Google Shape;439;p9"/>
          <p:cNvSpPr/>
          <p:nvPr/>
        </p:nvSpPr>
        <p:spPr>
          <a:xfrm>
            <a:off x="-77078" y="1488018"/>
            <a:ext cx="339602" cy="400617"/>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40" name="Google Shape;440;p9"/>
          <p:cNvSpPr/>
          <p:nvPr/>
        </p:nvSpPr>
        <p:spPr>
          <a:xfrm>
            <a:off x="8052572" y="4825260"/>
            <a:ext cx="589992" cy="414129"/>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41" name="Google Shape;441;p9"/>
          <p:cNvSpPr/>
          <p:nvPr/>
        </p:nvSpPr>
        <p:spPr>
          <a:xfrm>
            <a:off x="8052577" y="4132327"/>
            <a:ext cx="388118" cy="408938"/>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42" name="Google Shape;442;p9"/>
          <p:cNvSpPr/>
          <p:nvPr/>
        </p:nvSpPr>
        <p:spPr>
          <a:xfrm>
            <a:off x="7430898" y="4873171"/>
            <a:ext cx="297606" cy="211234"/>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43" name="Google Shape;443;p9"/>
          <p:cNvSpPr/>
          <p:nvPr/>
        </p:nvSpPr>
        <p:spPr>
          <a:xfrm>
            <a:off x="8749725" y="4950125"/>
            <a:ext cx="288245" cy="184202"/>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44" name="Google Shape;444;p9"/>
          <p:cNvSpPr/>
          <p:nvPr/>
        </p:nvSpPr>
        <p:spPr>
          <a:xfrm>
            <a:off x="8522444" y="4000279"/>
            <a:ext cx="306966" cy="385027"/>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45" name="Google Shape;445;p9"/>
          <p:cNvSpPr/>
          <p:nvPr/>
        </p:nvSpPr>
        <p:spPr>
          <a:xfrm>
            <a:off x="8829403" y="4583868"/>
            <a:ext cx="391238" cy="28929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46" name="Google Shape;446;p9"/>
          <p:cNvSpPr/>
          <p:nvPr/>
        </p:nvSpPr>
        <p:spPr>
          <a:xfrm>
            <a:off x="8963979" y="1338718"/>
            <a:ext cx="180033" cy="373539"/>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47" name="Google Shape;447;p9"/>
          <p:cNvSpPr/>
          <p:nvPr/>
        </p:nvSpPr>
        <p:spPr>
          <a:xfrm rot="-2426120">
            <a:off x="7110132" y="4877011"/>
            <a:ext cx="279910" cy="357971"/>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48" name="Google Shape;448;p9"/>
          <p:cNvSpPr/>
          <p:nvPr/>
        </p:nvSpPr>
        <p:spPr>
          <a:xfrm>
            <a:off x="7659648" y="4370196"/>
            <a:ext cx="377708" cy="426638"/>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49" name="Google Shape;449;p9"/>
          <p:cNvSpPr/>
          <p:nvPr/>
        </p:nvSpPr>
        <p:spPr>
          <a:xfrm>
            <a:off x="8797588" y="3078732"/>
            <a:ext cx="386048" cy="258065"/>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50" name="Google Shape;450;p9"/>
          <p:cNvSpPr/>
          <p:nvPr/>
        </p:nvSpPr>
        <p:spPr>
          <a:xfrm>
            <a:off x="7782420" y="4885132"/>
            <a:ext cx="174842" cy="187322"/>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51" name="Google Shape;451;p9"/>
          <p:cNvSpPr/>
          <p:nvPr/>
        </p:nvSpPr>
        <p:spPr>
          <a:xfrm>
            <a:off x="346877" y="608615"/>
            <a:ext cx="210213" cy="458889"/>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52" name="Google Shape;452;p9"/>
          <p:cNvSpPr/>
          <p:nvPr/>
        </p:nvSpPr>
        <p:spPr>
          <a:xfrm>
            <a:off x="645010" y="355961"/>
            <a:ext cx="414157" cy="507762"/>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53" name="Google Shape;453;p9"/>
          <p:cNvSpPr/>
          <p:nvPr/>
        </p:nvSpPr>
        <p:spPr>
          <a:xfrm>
            <a:off x="8318810" y="-29822"/>
            <a:ext cx="456818" cy="425588"/>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54" name="Google Shape;454;p9"/>
          <p:cNvSpPr/>
          <p:nvPr/>
        </p:nvSpPr>
        <p:spPr>
          <a:xfrm>
            <a:off x="-8" y="1013366"/>
            <a:ext cx="372518" cy="384998"/>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55" name="Google Shape;455;p9"/>
          <p:cNvSpPr/>
          <p:nvPr/>
        </p:nvSpPr>
        <p:spPr>
          <a:xfrm>
            <a:off x="8699356" y="179112"/>
            <a:ext cx="521292" cy="538992"/>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56" name="Google Shape;456;p9"/>
          <p:cNvSpPr/>
          <p:nvPr/>
        </p:nvSpPr>
        <p:spPr>
          <a:xfrm>
            <a:off x="700454" y="4557600"/>
            <a:ext cx="504670" cy="400627"/>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57" name="Google Shape;457;p9"/>
          <p:cNvSpPr/>
          <p:nvPr/>
        </p:nvSpPr>
        <p:spPr>
          <a:xfrm>
            <a:off x="258967" y="-86251"/>
            <a:ext cx="470320" cy="442210"/>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58" name="Google Shape;458;p9"/>
          <p:cNvSpPr/>
          <p:nvPr/>
        </p:nvSpPr>
        <p:spPr>
          <a:xfrm>
            <a:off x="-35016" y="4075593"/>
            <a:ext cx="339602" cy="400617"/>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59" name="Google Shape;459;p9"/>
          <p:cNvSpPr/>
          <p:nvPr/>
        </p:nvSpPr>
        <p:spPr>
          <a:xfrm>
            <a:off x="721258" y="4998019"/>
            <a:ext cx="463059" cy="177962"/>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60" name="Google Shape;460;p9"/>
          <p:cNvSpPr/>
          <p:nvPr/>
        </p:nvSpPr>
        <p:spPr>
          <a:xfrm>
            <a:off x="-243128" y="54210"/>
            <a:ext cx="589992" cy="414129"/>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61" name="Google Shape;461;p9"/>
          <p:cNvSpPr/>
          <p:nvPr/>
        </p:nvSpPr>
        <p:spPr>
          <a:xfrm>
            <a:off x="7842052" y="-100873"/>
            <a:ext cx="388118" cy="408938"/>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62" name="Google Shape;462;p9"/>
          <p:cNvSpPr/>
          <p:nvPr/>
        </p:nvSpPr>
        <p:spPr>
          <a:xfrm>
            <a:off x="-38626" y="579046"/>
            <a:ext cx="297606" cy="211234"/>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63" name="Google Shape;463;p9"/>
          <p:cNvSpPr/>
          <p:nvPr/>
        </p:nvSpPr>
        <p:spPr>
          <a:xfrm>
            <a:off x="1403775" y="11500"/>
            <a:ext cx="288245" cy="184202"/>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64" name="Google Shape;464;p9"/>
          <p:cNvSpPr/>
          <p:nvPr/>
        </p:nvSpPr>
        <p:spPr>
          <a:xfrm>
            <a:off x="955990" y="-57166"/>
            <a:ext cx="323616" cy="321546"/>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65" name="Google Shape;465;p9"/>
          <p:cNvSpPr/>
          <p:nvPr/>
        </p:nvSpPr>
        <p:spPr>
          <a:xfrm>
            <a:off x="1333294" y="4678454"/>
            <a:ext cx="306966" cy="385027"/>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66" name="Google Shape;466;p9"/>
          <p:cNvSpPr/>
          <p:nvPr/>
        </p:nvSpPr>
        <p:spPr>
          <a:xfrm>
            <a:off x="91624" y="4552927"/>
            <a:ext cx="416228" cy="409988"/>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67" name="Google Shape;467;p9"/>
          <p:cNvSpPr/>
          <p:nvPr/>
        </p:nvSpPr>
        <p:spPr>
          <a:xfrm>
            <a:off x="1525678" y="4911343"/>
            <a:ext cx="391238" cy="28929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68" name="Google Shape;468;p9"/>
          <p:cNvSpPr/>
          <p:nvPr/>
        </p:nvSpPr>
        <p:spPr>
          <a:xfrm>
            <a:off x="2704" y="4900231"/>
            <a:ext cx="180033" cy="373539"/>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69" name="Google Shape;469;p9"/>
          <p:cNvSpPr/>
          <p:nvPr/>
        </p:nvSpPr>
        <p:spPr>
          <a:xfrm rot="1920548">
            <a:off x="8225551" y="625274"/>
            <a:ext cx="501522" cy="425557"/>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70" name="Google Shape;470;p9"/>
          <p:cNvSpPr/>
          <p:nvPr/>
        </p:nvSpPr>
        <p:spPr>
          <a:xfrm>
            <a:off x="346867" y="4064142"/>
            <a:ext cx="479681" cy="339217"/>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71" name="Google Shape;471;p9"/>
          <p:cNvSpPr/>
          <p:nvPr/>
        </p:nvSpPr>
        <p:spPr>
          <a:xfrm rot="-5400000">
            <a:off x="7996280" y="316930"/>
            <a:ext cx="279906" cy="357966"/>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72" name="Google Shape;472;p9"/>
          <p:cNvSpPr/>
          <p:nvPr/>
        </p:nvSpPr>
        <p:spPr>
          <a:xfrm>
            <a:off x="8801760" y="790271"/>
            <a:ext cx="377708" cy="426638"/>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73" name="Google Shape;473;p9"/>
          <p:cNvSpPr/>
          <p:nvPr/>
        </p:nvSpPr>
        <p:spPr>
          <a:xfrm>
            <a:off x="258963" y="4957957"/>
            <a:ext cx="386048" cy="258065"/>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74" name="Google Shape;474;p9"/>
          <p:cNvSpPr/>
          <p:nvPr/>
        </p:nvSpPr>
        <p:spPr>
          <a:xfrm>
            <a:off x="8699345" y="1151407"/>
            <a:ext cx="174842" cy="187322"/>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75" name="Google Shape;475;p9"/>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lgn="ct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76"/>
        <p:cNvGrpSpPr/>
        <p:nvPr/>
      </p:nvGrpSpPr>
      <p:grpSpPr>
        <a:xfrm>
          <a:off x="0" y="0"/>
          <a:ext cx="0" cy="0"/>
          <a:chOff x="0" y="0"/>
          <a:chExt cx="0" cy="0"/>
        </a:xfrm>
      </p:grpSpPr>
      <p:sp>
        <p:nvSpPr>
          <p:cNvPr id="477" name="Google Shape;477;p10"/>
          <p:cNvSpPr/>
          <p:nvPr/>
        </p:nvSpPr>
        <p:spPr>
          <a:xfrm>
            <a:off x="7302880" y="-294362"/>
            <a:ext cx="450550" cy="558734"/>
          </a:xfrm>
          <a:custGeom>
            <a:avLst/>
            <a:gdLst/>
            <a:ahLst/>
            <a:cxnLst/>
            <a:rect l="l" t="t" r="r" b="b"/>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78" name="Google Shape;478;p10"/>
          <p:cNvSpPr/>
          <p:nvPr/>
        </p:nvSpPr>
        <p:spPr>
          <a:xfrm>
            <a:off x="-35374" y="3366963"/>
            <a:ext cx="443260" cy="504670"/>
          </a:xfrm>
          <a:custGeom>
            <a:avLst/>
            <a:gdLst/>
            <a:ahLst/>
            <a:cxnLst/>
            <a:rect l="l" t="t" r="r" b="b"/>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79" name="Google Shape;479;p10"/>
          <p:cNvSpPr/>
          <p:nvPr/>
        </p:nvSpPr>
        <p:spPr>
          <a:xfrm>
            <a:off x="8817948" y="3439661"/>
            <a:ext cx="414157" cy="507762"/>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80" name="Google Shape;480;p10"/>
          <p:cNvSpPr/>
          <p:nvPr/>
        </p:nvSpPr>
        <p:spPr>
          <a:xfrm>
            <a:off x="8742973" y="4166677"/>
            <a:ext cx="495281" cy="340238"/>
          </a:xfrm>
          <a:custGeom>
            <a:avLst/>
            <a:gdLst/>
            <a:ahLst/>
            <a:cxnLst/>
            <a:rect l="l" t="t" r="r" b="b"/>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81" name="Google Shape;481;p10"/>
          <p:cNvSpPr/>
          <p:nvPr/>
        </p:nvSpPr>
        <p:spPr>
          <a:xfrm>
            <a:off x="8360955" y="4506916"/>
            <a:ext cx="372518" cy="384998"/>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82" name="Google Shape;482;p10"/>
          <p:cNvSpPr/>
          <p:nvPr/>
        </p:nvSpPr>
        <p:spPr>
          <a:xfrm>
            <a:off x="-77078" y="1488018"/>
            <a:ext cx="339602" cy="400617"/>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83" name="Google Shape;483;p10"/>
          <p:cNvSpPr/>
          <p:nvPr/>
        </p:nvSpPr>
        <p:spPr>
          <a:xfrm>
            <a:off x="8052572" y="4825260"/>
            <a:ext cx="589992" cy="414129"/>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84" name="Google Shape;484;p10"/>
          <p:cNvSpPr/>
          <p:nvPr/>
        </p:nvSpPr>
        <p:spPr>
          <a:xfrm>
            <a:off x="8052577" y="4132327"/>
            <a:ext cx="388118" cy="408938"/>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85" name="Google Shape;485;p10"/>
          <p:cNvSpPr/>
          <p:nvPr/>
        </p:nvSpPr>
        <p:spPr>
          <a:xfrm>
            <a:off x="7430898" y="4873171"/>
            <a:ext cx="297606" cy="211234"/>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86" name="Google Shape;486;p10"/>
          <p:cNvSpPr/>
          <p:nvPr/>
        </p:nvSpPr>
        <p:spPr>
          <a:xfrm>
            <a:off x="8749725" y="4950125"/>
            <a:ext cx="288245" cy="184202"/>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87" name="Google Shape;487;p10"/>
          <p:cNvSpPr/>
          <p:nvPr/>
        </p:nvSpPr>
        <p:spPr>
          <a:xfrm>
            <a:off x="8522444" y="4000279"/>
            <a:ext cx="306966" cy="385027"/>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88" name="Google Shape;488;p10"/>
          <p:cNvSpPr/>
          <p:nvPr/>
        </p:nvSpPr>
        <p:spPr>
          <a:xfrm>
            <a:off x="8829403" y="4583868"/>
            <a:ext cx="391238" cy="28929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89" name="Google Shape;489;p10"/>
          <p:cNvSpPr/>
          <p:nvPr/>
        </p:nvSpPr>
        <p:spPr>
          <a:xfrm>
            <a:off x="8963979" y="1338718"/>
            <a:ext cx="180033" cy="373539"/>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90" name="Google Shape;490;p10"/>
          <p:cNvSpPr/>
          <p:nvPr/>
        </p:nvSpPr>
        <p:spPr>
          <a:xfrm rot="-2426120">
            <a:off x="7110132" y="4877011"/>
            <a:ext cx="279910" cy="357971"/>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91" name="Google Shape;491;p10"/>
          <p:cNvSpPr/>
          <p:nvPr/>
        </p:nvSpPr>
        <p:spPr>
          <a:xfrm>
            <a:off x="7659648" y="4370196"/>
            <a:ext cx="377708" cy="426638"/>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92" name="Google Shape;492;p10"/>
          <p:cNvSpPr/>
          <p:nvPr/>
        </p:nvSpPr>
        <p:spPr>
          <a:xfrm>
            <a:off x="8797588" y="3078732"/>
            <a:ext cx="386048" cy="258065"/>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93" name="Google Shape;493;p10"/>
          <p:cNvSpPr/>
          <p:nvPr/>
        </p:nvSpPr>
        <p:spPr>
          <a:xfrm>
            <a:off x="7782420" y="4885132"/>
            <a:ext cx="174842" cy="187322"/>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94" name="Google Shape;494;p10"/>
          <p:cNvSpPr/>
          <p:nvPr/>
        </p:nvSpPr>
        <p:spPr>
          <a:xfrm>
            <a:off x="346877" y="608615"/>
            <a:ext cx="210213" cy="458889"/>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95" name="Google Shape;495;p10"/>
          <p:cNvSpPr/>
          <p:nvPr/>
        </p:nvSpPr>
        <p:spPr>
          <a:xfrm>
            <a:off x="645010" y="355961"/>
            <a:ext cx="414157" cy="507762"/>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96" name="Google Shape;496;p10"/>
          <p:cNvSpPr/>
          <p:nvPr/>
        </p:nvSpPr>
        <p:spPr>
          <a:xfrm>
            <a:off x="8318810" y="-29822"/>
            <a:ext cx="456818" cy="425588"/>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97" name="Google Shape;497;p10"/>
          <p:cNvSpPr/>
          <p:nvPr/>
        </p:nvSpPr>
        <p:spPr>
          <a:xfrm>
            <a:off x="-8" y="1013366"/>
            <a:ext cx="372518" cy="384998"/>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98" name="Google Shape;498;p10"/>
          <p:cNvSpPr/>
          <p:nvPr/>
        </p:nvSpPr>
        <p:spPr>
          <a:xfrm>
            <a:off x="8699356" y="179112"/>
            <a:ext cx="521292" cy="538992"/>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99" name="Google Shape;499;p10"/>
          <p:cNvSpPr/>
          <p:nvPr/>
        </p:nvSpPr>
        <p:spPr>
          <a:xfrm>
            <a:off x="700454" y="4557600"/>
            <a:ext cx="504670" cy="400627"/>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00" name="Google Shape;500;p10"/>
          <p:cNvSpPr/>
          <p:nvPr/>
        </p:nvSpPr>
        <p:spPr>
          <a:xfrm>
            <a:off x="258967" y="-86251"/>
            <a:ext cx="470320" cy="442210"/>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01" name="Google Shape;501;p10"/>
          <p:cNvSpPr/>
          <p:nvPr/>
        </p:nvSpPr>
        <p:spPr>
          <a:xfrm>
            <a:off x="-35016" y="4075593"/>
            <a:ext cx="339602" cy="400617"/>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02" name="Google Shape;502;p10"/>
          <p:cNvSpPr/>
          <p:nvPr/>
        </p:nvSpPr>
        <p:spPr>
          <a:xfrm>
            <a:off x="721258" y="4998019"/>
            <a:ext cx="463059" cy="177962"/>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03" name="Google Shape;503;p10"/>
          <p:cNvSpPr/>
          <p:nvPr/>
        </p:nvSpPr>
        <p:spPr>
          <a:xfrm>
            <a:off x="-243128" y="54210"/>
            <a:ext cx="589992" cy="414129"/>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04" name="Google Shape;504;p10"/>
          <p:cNvSpPr/>
          <p:nvPr/>
        </p:nvSpPr>
        <p:spPr>
          <a:xfrm>
            <a:off x="7842052" y="-100873"/>
            <a:ext cx="388118" cy="408938"/>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05" name="Google Shape;505;p10"/>
          <p:cNvSpPr/>
          <p:nvPr/>
        </p:nvSpPr>
        <p:spPr>
          <a:xfrm>
            <a:off x="-38626" y="579046"/>
            <a:ext cx="297606" cy="211234"/>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06" name="Google Shape;506;p10"/>
          <p:cNvSpPr/>
          <p:nvPr/>
        </p:nvSpPr>
        <p:spPr>
          <a:xfrm>
            <a:off x="1403775" y="11500"/>
            <a:ext cx="288245" cy="184202"/>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07" name="Google Shape;507;p10"/>
          <p:cNvSpPr/>
          <p:nvPr/>
        </p:nvSpPr>
        <p:spPr>
          <a:xfrm>
            <a:off x="955990" y="-57166"/>
            <a:ext cx="323616" cy="321546"/>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08" name="Google Shape;508;p10"/>
          <p:cNvSpPr/>
          <p:nvPr/>
        </p:nvSpPr>
        <p:spPr>
          <a:xfrm>
            <a:off x="1333294" y="4678454"/>
            <a:ext cx="306966" cy="385027"/>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09" name="Google Shape;509;p10"/>
          <p:cNvSpPr/>
          <p:nvPr/>
        </p:nvSpPr>
        <p:spPr>
          <a:xfrm>
            <a:off x="91624" y="4552927"/>
            <a:ext cx="416228" cy="409988"/>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10" name="Google Shape;510;p10"/>
          <p:cNvSpPr/>
          <p:nvPr/>
        </p:nvSpPr>
        <p:spPr>
          <a:xfrm>
            <a:off x="1525678" y="4911343"/>
            <a:ext cx="391238" cy="28929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11" name="Google Shape;511;p10"/>
          <p:cNvSpPr/>
          <p:nvPr/>
        </p:nvSpPr>
        <p:spPr>
          <a:xfrm>
            <a:off x="2704" y="4900231"/>
            <a:ext cx="180033" cy="373539"/>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12" name="Google Shape;512;p10"/>
          <p:cNvSpPr/>
          <p:nvPr/>
        </p:nvSpPr>
        <p:spPr>
          <a:xfrm rot="1920548">
            <a:off x="8225551" y="625274"/>
            <a:ext cx="501522" cy="425557"/>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13" name="Google Shape;513;p10"/>
          <p:cNvSpPr/>
          <p:nvPr/>
        </p:nvSpPr>
        <p:spPr>
          <a:xfrm>
            <a:off x="346867" y="4064142"/>
            <a:ext cx="479681" cy="339217"/>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14" name="Google Shape;514;p10"/>
          <p:cNvSpPr/>
          <p:nvPr/>
        </p:nvSpPr>
        <p:spPr>
          <a:xfrm rot="-5400000">
            <a:off x="7996280" y="316930"/>
            <a:ext cx="279906" cy="357966"/>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15" name="Google Shape;515;p10"/>
          <p:cNvSpPr/>
          <p:nvPr/>
        </p:nvSpPr>
        <p:spPr>
          <a:xfrm>
            <a:off x="8801760" y="790271"/>
            <a:ext cx="377708" cy="426638"/>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16" name="Google Shape;516;p10"/>
          <p:cNvSpPr/>
          <p:nvPr/>
        </p:nvSpPr>
        <p:spPr>
          <a:xfrm>
            <a:off x="258963" y="4957957"/>
            <a:ext cx="386048" cy="258065"/>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17" name="Google Shape;517;p10"/>
          <p:cNvSpPr/>
          <p:nvPr/>
        </p:nvSpPr>
        <p:spPr>
          <a:xfrm>
            <a:off x="8699345" y="1151407"/>
            <a:ext cx="174842" cy="187322"/>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18" name="Google Shape;518;p10"/>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lgn="ctr" rtl="0">
              <a:spcBef>
                <a:spcPts val="0"/>
              </a:spcBef>
              <a:spcAft>
                <a:spcPts val="0"/>
              </a:spcAft>
              <a:buNone/>
            </a:pPr>
            <a:fld id="{00000000-1234-1234-1234-123412341234}" type="slidenum">
              <a:rPr lang="en"/>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grpSp>
        <p:nvGrpSpPr>
          <p:cNvPr id="6" name="Google Shape;6;p1"/>
          <p:cNvGrpSpPr/>
          <p:nvPr/>
        </p:nvGrpSpPr>
        <p:grpSpPr>
          <a:xfrm>
            <a:off x="-6" y="-23"/>
            <a:ext cx="9143797" cy="5143378"/>
            <a:chOff x="239950" y="872550"/>
            <a:chExt cx="7042900" cy="3961625"/>
          </a:xfrm>
        </p:grpSpPr>
        <p:sp>
          <p:nvSpPr>
            <p:cNvPr id="7" name="Google Shape;7;p1"/>
            <p:cNvSpPr/>
            <p:nvPr/>
          </p:nvSpPr>
          <p:spPr>
            <a:xfrm>
              <a:off x="239950" y="872550"/>
              <a:ext cx="7042900" cy="3961625"/>
            </a:xfrm>
            <a:custGeom>
              <a:avLst/>
              <a:gdLst/>
              <a:ahLst/>
              <a:cxnLst/>
              <a:rect l="l" t="t" r="r" b="b"/>
              <a:pathLst>
                <a:path w="281716" h="158465" fill="none" extrusionOk="0">
                  <a:moveTo>
                    <a:pt x="0" y="0"/>
                  </a:moveTo>
                  <a:lnTo>
                    <a:pt x="281715" y="0"/>
                  </a:lnTo>
                  <a:lnTo>
                    <a:pt x="281715" y="158464"/>
                  </a:lnTo>
                  <a:lnTo>
                    <a:pt x="0" y="158464"/>
                  </a:lnTo>
                  <a:lnTo>
                    <a:pt x="0" y="0"/>
                  </a:lnTo>
                  <a:close/>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p1"/>
            <p:cNvSpPr/>
            <p:nvPr/>
          </p:nvSpPr>
          <p:spPr>
            <a:xfrm>
              <a:off x="239950" y="476170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p1"/>
            <p:cNvSpPr/>
            <p:nvPr/>
          </p:nvSpPr>
          <p:spPr>
            <a:xfrm>
              <a:off x="239950" y="46901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1"/>
            <p:cNvSpPr/>
            <p:nvPr/>
          </p:nvSpPr>
          <p:spPr>
            <a:xfrm>
              <a:off x="239950" y="461772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1"/>
            <p:cNvSpPr/>
            <p:nvPr/>
          </p:nvSpPr>
          <p:spPr>
            <a:xfrm>
              <a:off x="239950" y="454620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1"/>
            <p:cNvSpPr/>
            <p:nvPr/>
          </p:nvSpPr>
          <p:spPr>
            <a:xfrm>
              <a:off x="239950" y="447375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1"/>
            <p:cNvSpPr/>
            <p:nvPr/>
          </p:nvSpPr>
          <p:spPr>
            <a:xfrm>
              <a:off x="239950" y="44022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1"/>
            <p:cNvSpPr/>
            <p:nvPr/>
          </p:nvSpPr>
          <p:spPr>
            <a:xfrm>
              <a:off x="239950" y="432977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1"/>
            <p:cNvSpPr/>
            <p:nvPr/>
          </p:nvSpPr>
          <p:spPr>
            <a:xfrm>
              <a:off x="239950" y="425825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1"/>
            <p:cNvSpPr/>
            <p:nvPr/>
          </p:nvSpPr>
          <p:spPr>
            <a:xfrm>
              <a:off x="239950" y="418580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1"/>
            <p:cNvSpPr/>
            <p:nvPr/>
          </p:nvSpPr>
          <p:spPr>
            <a:xfrm>
              <a:off x="239950" y="41142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1"/>
            <p:cNvSpPr/>
            <p:nvPr/>
          </p:nvSpPr>
          <p:spPr>
            <a:xfrm>
              <a:off x="239950" y="404182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1"/>
            <p:cNvSpPr/>
            <p:nvPr/>
          </p:nvSpPr>
          <p:spPr>
            <a:xfrm>
              <a:off x="239950" y="396937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1"/>
            <p:cNvSpPr/>
            <p:nvPr/>
          </p:nvSpPr>
          <p:spPr>
            <a:xfrm>
              <a:off x="239950" y="389785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1"/>
            <p:cNvSpPr/>
            <p:nvPr/>
          </p:nvSpPr>
          <p:spPr>
            <a:xfrm>
              <a:off x="239950" y="382540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1"/>
            <p:cNvSpPr/>
            <p:nvPr/>
          </p:nvSpPr>
          <p:spPr>
            <a:xfrm>
              <a:off x="239950" y="375387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1"/>
            <p:cNvSpPr/>
            <p:nvPr/>
          </p:nvSpPr>
          <p:spPr>
            <a:xfrm>
              <a:off x="239950" y="368142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1"/>
            <p:cNvSpPr/>
            <p:nvPr/>
          </p:nvSpPr>
          <p:spPr>
            <a:xfrm>
              <a:off x="239950" y="360990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1"/>
            <p:cNvSpPr/>
            <p:nvPr/>
          </p:nvSpPr>
          <p:spPr>
            <a:xfrm>
              <a:off x="239950" y="353745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1"/>
            <p:cNvSpPr/>
            <p:nvPr/>
          </p:nvSpPr>
          <p:spPr>
            <a:xfrm>
              <a:off x="239950" y="346592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1"/>
            <p:cNvSpPr/>
            <p:nvPr/>
          </p:nvSpPr>
          <p:spPr>
            <a:xfrm>
              <a:off x="239950" y="339347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1"/>
            <p:cNvSpPr/>
            <p:nvPr/>
          </p:nvSpPr>
          <p:spPr>
            <a:xfrm>
              <a:off x="239950" y="332195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1"/>
            <p:cNvSpPr/>
            <p:nvPr/>
          </p:nvSpPr>
          <p:spPr>
            <a:xfrm>
              <a:off x="239950" y="324950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1"/>
            <p:cNvSpPr/>
            <p:nvPr/>
          </p:nvSpPr>
          <p:spPr>
            <a:xfrm>
              <a:off x="239950" y="317705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1"/>
            <p:cNvSpPr/>
            <p:nvPr/>
          </p:nvSpPr>
          <p:spPr>
            <a:xfrm>
              <a:off x="239950" y="310552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1"/>
            <p:cNvSpPr/>
            <p:nvPr/>
          </p:nvSpPr>
          <p:spPr>
            <a:xfrm>
              <a:off x="239950" y="3033100"/>
              <a:ext cx="7042900" cy="0"/>
            </a:xfrm>
            <a:custGeom>
              <a:avLst/>
              <a:gdLst/>
              <a:ahLst/>
              <a:cxnLst/>
              <a:rect l="l" t="t" r="r" b="b"/>
              <a:pathLst>
                <a:path w="281716"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1"/>
            <p:cNvSpPr/>
            <p:nvPr/>
          </p:nvSpPr>
          <p:spPr>
            <a:xfrm>
              <a:off x="239950" y="296155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1"/>
            <p:cNvSpPr/>
            <p:nvPr/>
          </p:nvSpPr>
          <p:spPr>
            <a:xfrm>
              <a:off x="239950" y="28891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1"/>
            <p:cNvSpPr/>
            <p:nvPr/>
          </p:nvSpPr>
          <p:spPr>
            <a:xfrm>
              <a:off x="239950" y="281757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1"/>
            <p:cNvSpPr/>
            <p:nvPr/>
          </p:nvSpPr>
          <p:spPr>
            <a:xfrm>
              <a:off x="239950" y="274515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1"/>
            <p:cNvSpPr/>
            <p:nvPr/>
          </p:nvSpPr>
          <p:spPr>
            <a:xfrm>
              <a:off x="239950" y="267360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1"/>
            <p:cNvSpPr/>
            <p:nvPr/>
          </p:nvSpPr>
          <p:spPr>
            <a:xfrm>
              <a:off x="239950" y="26011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1"/>
            <p:cNvSpPr/>
            <p:nvPr/>
          </p:nvSpPr>
          <p:spPr>
            <a:xfrm>
              <a:off x="239950" y="252962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1"/>
            <p:cNvSpPr/>
            <p:nvPr/>
          </p:nvSpPr>
          <p:spPr>
            <a:xfrm>
              <a:off x="239950" y="245720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1"/>
            <p:cNvSpPr/>
            <p:nvPr/>
          </p:nvSpPr>
          <p:spPr>
            <a:xfrm>
              <a:off x="239950" y="238475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1"/>
            <p:cNvSpPr/>
            <p:nvPr/>
          </p:nvSpPr>
          <p:spPr>
            <a:xfrm>
              <a:off x="239950" y="23132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1"/>
            <p:cNvSpPr/>
            <p:nvPr/>
          </p:nvSpPr>
          <p:spPr>
            <a:xfrm>
              <a:off x="239950" y="22407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1"/>
            <p:cNvSpPr/>
            <p:nvPr/>
          </p:nvSpPr>
          <p:spPr>
            <a:xfrm>
              <a:off x="239950" y="216925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1"/>
            <p:cNvSpPr/>
            <p:nvPr/>
          </p:nvSpPr>
          <p:spPr>
            <a:xfrm>
              <a:off x="239950" y="209680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1"/>
            <p:cNvSpPr/>
            <p:nvPr/>
          </p:nvSpPr>
          <p:spPr>
            <a:xfrm>
              <a:off x="239950" y="20252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1"/>
            <p:cNvSpPr/>
            <p:nvPr/>
          </p:nvSpPr>
          <p:spPr>
            <a:xfrm>
              <a:off x="239950" y="19528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1"/>
            <p:cNvSpPr/>
            <p:nvPr/>
          </p:nvSpPr>
          <p:spPr>
            <a:xfrm>
              <a:off x="239950" y="188130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1"/>
            <p:cNvSpPr/>
            <p:nvPr/>
          </p:nvSpPr>
          <p:spPr>
            <a:xfrm>
              <a:off x="239950" y="180885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
            <p:cNvSpPr/>
            <p:nvPr/>
          </p:nvSpPr>
          <p:spPr>
            <a:xfrm>
              <a:off x="239950" y="17373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1"/>
            <p:cNvSpPr/>
            <p:nvPr/>
          </p:nvSpPr>
          <p:spPr>
            <a:xfrm>
              <a:off x="239950" y="16648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
            <p:cNvSpPr/>
            <p:nvPr/>
          </p:nvSpPr>
          <p:spPr>
            <a:xfrm>
              <a:off x="239950" y="15924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
            <p:cNvSpPr/>
            <p:nvPr/>
          </p:nvSpPr>
          <p:spPr>
            <a:xfrm>
              <a:off x="239950" y="152090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
            <p:cNvSpPr/>
            <p:nvPr/>
          </p:nvSpPr>
          <p:spPr>
            <a:xfrm>
              <a:off x="239950" y="144845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
            <p:cNvSpPr/>
            <p:nvPr/>
          </p:nvSpPr>
          <p:spPr>
            <a:xfrm>
              <a:off x="239950" y="13769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
            <p:cNvSpPr/>
            <p:nvPr/>
          </p:nvSpPr>
          <p:spPr>
            <a:xfrm>
              <a:off x="239950" y="13044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
            <p:cNvSpPr/>
            <p:nvPr/>
          </p:nvSpPr>
          <p:spPr>
            <a:xfrm>
              <a:off x="239950" y="123295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
            <p:cNvSpPr/>
            <p:nvPr/>
          </p:nvSpPr>
          <p:spPr>
            <a:xfrm>
              <a:off x="239950" y="116050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
            <p:cNvSpPr/>
            <p:nvPr/>
          </p:nvSpPr>
          <p:spPr>
            <a:xfrm>
              <a:off x="239950" y="10889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
            <p:cNvSpPr/>
            <p:nvPr/>
          </p:nvSpPr>
          <p:spPr>
            <a:xfrm>
              <a:off x="239950" y="10165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
            <p:cNvSpPr/>
            <p:nvPr/>
          </p:nvSpPr>
          <p:spPr>
            <a:xfrm>
              <a:off x="239950" y="94500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
            <p:cNvSpPr/>
            <p:nvPr/>
          </p:nvSpPr>
          <p:spPr>
            <a:xfrm>
              <a:off x="72103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
            <p:cNvSpPr/>
            <p:nvPr/>
          </p:nvSpPr>
          <p:spPr>
            <a:xfrm>
              <a:off x="71379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
            <p:cNvSpPr/>
            <p:nvPr/>
          </p:nvSpPr>
          <p:spPr>
            <a:xfrm>
              <a:off x="70645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
            <p:cNvSpPr/>
            <p:nvPr/>
          </p:nvSpPr>
          <p:spPr>
            <a:xfrm>
              <a:off x="69921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
            <p:cNvSpPr/>
            <p:nvPr/>
          </p:nvSpPr>
          <p:spPr>
            <a:xfrm>
              <a:off x="69196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
            <p:cNvSpPr/>
            <p:nvPr/>
          </p:nvSpPr>
          <p:spPr>
            <a:xfrm>
              <a:off x="68472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
            <p:cNvSpPr/>
            <p:nvPr/>
          </p:nvSpPr>
          <p:spPr>
            <a:xfrm>
              <a:off x="67747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
            <p:cNvSpPr/>
            <p:nvPr/>
          </p:nvSpPr>
          <p:spPr>
            <a:xfrm>
              <a:off x="67023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
            <p:cNvSpPr/>
            <p:nvPr/>
          </p:nvSpPr>
          <p:spPr>
            <a:xfrm>
              <a:off x="66289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
            <p:cNvSpPr/>
            <p:nvPr/>
          </p:nvSpPr>
          <p:spPr>
            <a:xfrm>
              <a:off x="65565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
            <p:cNvSpPr/>
            <p:nvPr/>
          </p:nvSpPr>
          <p:spPr>
            <a:xfrm>
              <a:off x="64840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
            <p:cNvSpPr/>
            <p:nvPr/>
          </p:nvSpPr>
          <p:spPr>
            <a:xfrm>
              <a:off x="64116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
            <p:cNvSpPr/>
            <p:nvPr/>
          </p:nvSpPr>
          <p:spPr>
            <a:xfrm>
              <a:off x="63391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
            <p:cNvSpPr/>
            <p:nvPr/>
          </p:nvSpPr>
          <p:spPr>
            <a:xfrm>
              <a:off x="62667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
            <p:cNvSpPr/>
            <p:nvPr/>
          </p:nvSpPr>
          <p:spPr>
            <a:xfrm>
              <a:off x="61933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
            <p:cNvSpPr/>
            <p:nvPr/>
          </p:nvSpPr>
          <p:spPr>
            <a:xfrm>
              <a:off x="61209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
            <p:cNvSpPr/>
            <p:nvPr/>
          </p:nvSpPr>
          <p:spPr>
            <a:xfrm>
              <a:off x="60484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
            <p:cNvSpPr/>
            <p:nvPr/>
          </p:nvSpPr>
          <p:spPr>
            <a:xfrm>
              <a:off x="59760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
            <p:cNvSpPr/>
            <p:nvPr/>
          </p:nvSpPr>
          <p:spPr>
            <a:xfrm>
              <a:off x="59036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
            <p:cNvSpPr/>
            <p:nvPr/>
          </p:nvSpPr>
          <p:spPr>
            <a:xfrm>
              <a:off x="58302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
            <p:cNvSpPr/>
            <p:nvPr/>
          </p:nvSpPr>
          <p:spPr>
            <a:xfrm>
              <a:off x="57577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
            <p:cNvSpPr/>
            <p:nvPr/>
          </p:nvSpPr>
          <p:spPr>
            <a:xfrm>
              <a:off x="56853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
            <p:cNvSpPr/>
            <p:nvPr/>
          </p:nvSpPr>
          <p:spPr>
            <a:xfrm>
              <a:off x="56129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
            <p:cNvSpPr/>
            <p:nvPr/>
          </p:nvSpPr>
          <p:spPr>
            <a:xfrm>
              <a:off x="55404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
            <p:cNvSpPr/>
            <p:nvPr/>
          </p:nvSpPr>
          <p:spPr>
            <a:xfrm>
              <a:off x="54680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
            <p:cNvSpPr/>
            <p:nvPr/>
          </p:nvSpPr>
          <p:spPr>
            <a:xfrm>
              <a:off x="53946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
            <p:cNvSpPr/>
            <p:nvPr/>
          </p:nvSpPr>
          <p:spPr>
            <a:xfrm>
              <a:off x="53222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
            <p:cNvSpPr/>
            <p:nvPr/>
          </p:nvSpPr>
          <p:spPr>
            <a:xfrm>
              <a:off x="52497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
            <p:cNvSpPr/>
            <p:nvPr/>
          </p:nvSpPr>
          <p:spPr>
            <a:xfrm>
              <a:off x="51773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
            <p:cNvSpPr/>
            <p:nvPr/>
          </p:nvSpPr>
          <p:spPr>
            <a:xfrm>
              <a:off x="51048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
            <p:cNvSpPr/>
            <p:nvPr/>
          </p:nvSpPr>
          <p:spPr>
            <a:xfrm>
              <a:off x="50324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
            <p:cNvSpPr/>
            <p:nvPr/>
          </p:nvSpPr>
          <p:spPr>
            <a:xfrm>
              <a:off x="49590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
            <p:cNvSpPr/>
            <p:nvPr/>
          </p:nvSpPr>
          <p:spPr>
            <a:xfrm>
              <a:off x="48866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
            <p:cNvSpPr/>
            <p:nvPr/>
          </p:nvSpPr>
          <p:spPr>
            <a:xfrm>
              <a:off x="48141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
            <p:cNvSpPr/>
            <p:nvPr/>
          </p:nvSpPr>
          <p:spPr>
            <a:xfrm>
              <a:off x="47417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
            <p:cNvSpPr/>
            <p:nvPr/>
          </p:nvSpPr>
          <p:spPr>
            <a:xfrm>
              <a:off x="46692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
            <p:cNvSpPr/>
            <p:nvPr/>
          </p:nvSpPr>
          <p:spPr>
            <a:xfrm>
              <a:off x="45968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
            <p:cNvSpPr/>
            <p:nvPr/>
          </p:nvSpPr>
          <p:spPr>
            <a:xfrm>
              <a:off x="45234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
            <p:cNvSpPr/>
            <p:nvPr/>
          </p:nvSpPr>
          <p:spPr>
            <a:xfrm>
              <a:off x="44510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
            <p:cNvSpPr/>
            <p:nvPr/>
          </p:nvSpPr>
          <p:spPr>
            <a:xfrm>
              <a:off x="43785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
            <p:cNvSpPr/>
            <p:nvPr/>
          </p:nvSpPr>
          <p:spPr>
            <a:xfrm>
              <a:off x="43061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
            <p:cNvSpPr/>
            <p:nvPr/>
          </p:nvSpPr>
          <p:spPr>
            <a:xfrm>
              <a:off x="42336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
            <p:cNvSpPr/>
            <p:nvPr/>
          </p:nvSpPr>
          <p:spPr>
            <a:xfrm>
              <a:off x="41603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
            <p:cNvSpPr/>
            <p:nvPr/>
          </p:nvSpPr>
          <p:spPr>
            <a:xfrm>
              <a:off x="40878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
            <p:cNvSpPr/>
            <p:nvPr/>
          </p:nvSpPr>
          <p:spPr>
            <a:xfrm>
              <a:off x="40154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
            <p:cNvSpPr/>
            <p:nvPr/>
          </p:nvSpPr>
          <p:spPr>
            <a:xfrm>
              <a:off x="39429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
            <p:cNvSpPr/>
            <p:nvPr/>
          </p:nvSpPr>
          <p:spPr>
            <a:xfrm>
              <a:off x="38705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
            <p:cNvSpPr/>
            <p:nvPr/>
          </p:nvSpPr>
          <p:spPr>
            <a:xfrm>
              <a:off x="37980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
            <p:cNvSpPr/>
            <p:nvPr/>
          </p:nvSpPr>
          <p:spPr>
            <a:xfrm>
              <a:off x="37247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
            <p:cNvSpPr/>
            <p:nvPr/>
          </p:nvSpPr>
          <p:spPr>
            <a:xfrm>
              <a:off x="36522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
            <p:cNvSpPr/>
            <p:nvPr/>
          </p:nvSpPr>
          <p:spPr>
            <a:xfrm>
              <a:off x="35798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
            <p:cNvSpPr/>
            <p:nvPr/>
          </p:nvSpPr>
          <p:spPr>
            <a:xfrm>
              <a:off x="35073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
            <p:cNvSpPr/>
            <p:nvPr/>
          </p:nvSpPr>
          <p:spPr>
            <a:xfrm>
              <a:off x="34349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
            <p:cNvSpPr/>
            <p:nvPr/>
          </p:nvSpPr>
          <p:spPr>
            <a:xfrm>
              <a:off x="33624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
            <p:cNvSpPr/>
            <p:nvPr/>
          </p:nvSpPr>
          <p:spPr>
            <a:xfrm>
              <a:off x="32891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
            <p:cNvSpPr/>
            <p:nvPr/>
          </p:nvSpPr>
          <p:spPr>
            <a:xfrm>
              <a:off x="32166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
            <p:cNvSpPr/>
            <p:nvPr/>
          </p:nvSpPr>
          <p:spPr>
            <a:xfrm>
              <a:off x="31442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
            <p:cNvSpPr/>
            <p:nvPr/>
          </p:nvSpPr>
          <p:spPr>
            <a:xfrm>
              <a:off x="30717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
            <p:cNvSpPr/>
            <p:nvPr/>
          </p:nvSpPr>
          <p:spPr>
            <a:xfrm>
              <a:off x="29993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
            <p:cNvSpPr/>
            <p:nvPr/>
          </p:nvSpPr>
          <p:spPr>
            <a:xfrm>
              <a:off x="29259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
            <p:cNvSpPr/>
            <p:nvPr/>
          </p:nvSpPr>
          <p:spPr>
            <a:xfrm>
              <a:off x="28535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
            <p:cNvSpPr/>
            <p:nvPr/>
          </p:nvSpPr>
          <p:spPr>
            <a:xfrm>
              <a:off x="27810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
            <p:cNvSpPr/>
            <p:nvPr/>
          </p:nvSpPr>
          <p:spPr>
            <a:xfrm>
              <a:off x="27086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
            <p:cNvSpPr/>
            <p:nvPr/>
          </p:nvSpPr>
          <p:spPr>
            <a:xfrm>
              <a:off x="26361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
            <p:cNvSpPr/>
            <p:nvPr/>
          </p:nvSpPr>
          <p:spPr>
            <a:xfrm>
              <a:off x="25637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
            <p:cNvSpPr/>
            <p:nvPr/>
          </p:nvSpPr>
          <p:spPr>
            <a:xfrm>
              <a:off x="24903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
            <p:cNvSpPr/>
            <p:nvPr/>
          </p:nvSpPr>
          <p:spPr>
            <a:xfrm>
              <a:off x="24179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
            <p:cNvSpPr/>
            <p:nvPr/>
          </p:nvSpPr>
          <p:spPr>
            <a:xfrm>
              <a:off x="23454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
            <p:cNvSpPr/>
            <p:nvPr/>
          </p:nvSpPr>
          <p:spPr>
            <a:xfrm>
              <a:off x="22730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
            <p:cNvSpPr/>
            <p:nvPr/>
          </p:nvSpPr>
          <p:spPr>
            <a:xfrm>
              <a:off x="22005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
            <p:cNvSpPr/>
            <p:nvPr/>
          </p:nvSpPr>
          <p:spPr>
            <a:xfrm>
              <a:off x="21281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
            <p:cNvSpPr/>
            <p:nvPr/>
          </p:nvSpPr>
          <p:spPr>
            <a:xfrm>
              <a:off x="20547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
            <p:cNvSpPr/>
            <p:nvPr/>
          </p:nvSpPr>
          <p:spPr>
            <a:xfrm>
              <a:off x="19823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
            <p:cNvSpPr/>
            <p:nvPr/>
          </p:nvSpPr>
          <p:spPr>
            <a:xfrm>
              <a:off x="19098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
            <p:cNvSpPr/>
            <p:nvPr/>
          </p:nvSpPr>
          <p:spPr>
            <a:xfrm>
              <a:off x="18374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
            <p:cNvSpPr/>
            <p:nvPr/>
          </p:nvSpPr>
          <p:spPr>
            <a:xfrm>
              <a:off x="17649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
            <p:cNvSpPr/>
            <p:nvPr/>
          </p:nvSpPr>
          <p:spPr>
            <a:xfrm>
              <a:off x="16925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
            <p:cNvSpPr/>
            <p:nvPr/>
          </p:nvSpPr>
          <p:spPr>
            <a:xfrm>
              <a:off x="16191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
            <p:cNvSpPr/>
            <p:nvPr/>
          </p:nvSpPr>
          <p:spPr>
            <a:xfrm>
              <a:off x="15467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
            <p:cNvSpPr/>
            <p:nvPr/>
          </p:nvSpPr>
          <p:spPr>
            <a:xfrm>
              <a:off x="14742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
            <p:cNvSpPr/>
            <p:nvPr/>
          </p:nvSpPr>
          <p:spPr>
            <a:xfrm>
              <a:off x="14018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
            <p:cNvSpPr/>
            <p:nvPr/>
          </p:nvSpPr>
          <p:spPr>
            <a:xfrm>
              <a:off x="13294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
            <p:cNvSpPr/>
            <p:nvPr/>
          </p:nvSpPr>
          <p:spPr>
            <a:xfrm>
              <a:off x="12560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
            <p:cNvSpPr/>
            <p:nvPr/>
          </p:nvSpPr>
          <p:spPr>
            <a:xfrm>
              <a:off x="11835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
            <p:cNvSpPr/>
            <p:nvPr/>
          </p:nvSpPr>
          <p:spPr>
            <a:xfrm>
              <a:off x="11111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
            <p:cNvSpPr/>
            <p:nvPr/>
          </p:nvSpPr>
          <p:spPr>
            <a:xfrm>
              <a:off x="10387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
            <p:cNvSpPr/>
            <p:nvPr/>
          </p:nvSpPr>
          <p:spPr>
            <a:xfrm>
              <a:off x="9662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
            <p:cNvSpPr/>
            <p:nvPr/>
          </p:nvSpPr>
          <p:spPr>
            <a:xfrm>
              <a:off x="8938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
            <p:cNvSpPr/>
            <p:nvPr/>
          </p:nvSpPr>
          <p:spPr>
            <a:xfrm>
              <a:off x="8204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
            <p:cNvSpPr/>
            <p:nvPr/>
          </p:nvSpPr>
          <p:spPr>
            <a:xfrm>
              <a:off x="7479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
            <p:cNvSpPr/>
            <p:nvPr/>
          </p:nvSpPr>
          <p:spPr>
            <a:xfrm>
              <a:off x="6755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
            <p:cNvSpPr/>
            <p:nvPr/>
          </p:nvSpPr>
          <p:spPr>
            <a:xfrm>
              <a:off x="6031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
            <p:cNvSpPr/>
            <p:nvPr/>
          </p:nvSpPr>
          <p:spPr>
            <a:xfrm>
              <a:off x="5306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
            <p:cNvSpPr/>
            <p:nvPr/>
          </p:nvSpPr>
          <p:spPr>
            <a:xfrm>
              <a:off x="4582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
            <p:cNvSpPr/>
            <p:nvPr/>
          </p:nvSpPr>
          <p:spPr>
            <a:xfrm>
              <a:off x="3848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
            <p:cNvSpPr/>
            <p:nvPr/>
          </p:nvSpPr>
          <p:spPr>
            <a:xfrm>
              <a:off x="3124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 name="Google Shape;158;p1"/>
          <p:cNvSpPr txBox="1">
            <a:spLocks noGrp="1"/>
          </p:cNvSpPr>
          <p:nvPr>
            <p:ph type="title"/>
          </p:nvPr>
        </p:nvSpPr>
        <p:spPr>
          <a:xfrm>
            <a:off x="747925" y="225025"/>
            <a:ext cx="6791700" cy="8574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1pPr>
            <a:lvl2pPr lvl="1">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2pPr>
            <a:lvl3pPr lvl="2">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3pPr>
            <a:lvl4pPr lvl="3">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4pPr>
            <a:lvl5pPr lvl="4">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5pPr>
            <a:lvl6pPr lvl="5">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6pPr>
            <a:lvl7pPr lvl="6">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7pPr>
            <a:lvl8pPr lvl="7">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8pPr>
            <a:lvl9pPr lvl="8">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9pPr>
          </a:lstStyle>
          <a:p>
            <a:endParaRPr/>
          </a:p>
        </p:txBody>
      </p:sp>
      <p:sp>
        <p:nvSpPr>
          <p:cNvPr id="159" name="Google Shape;159;p1"/>
          <p:cNvSpPr txBox="1">
            <a:spLocks noGrp="1"/>
          </p:cNvSpPr>
          <p:nvPr>
            <p:ph type="body" idx="1"/>
          </p:nvPr>
        </p:nvSpPr>
        <p:spPr>
          <a:xfrm>
            <a:off x="747925" y="1314900"/>
            <a:ext cx="6791700" cy="3610800"/>
          </a:xfrm>
          <a:prstGeom prst="rect">
            <a:avLst/>
          </a:prstGeom>
          <a:noFill/>
          <a:ln>
            <a:noFill/>
          </a:ln>
        </p:spPr>
        <p:txBody>
          <a:bodyPr spcFirstLastPara="1" wrap="square" lIns="91425" tIns="91425" rIns="91425" bIns="91425" anchor="t" anchorCtr="0">
            <a:noAutofit/>
          </a:bodyPr>
          <a:lstStyle>
            <a:lvl1pPr marL="457200" lvl="0" indent="-393700">
              <a:spcBef>
                <a:spcPts val="600"/>
              </a:spcBef>
              <a:spcAft>
                <a:spcPts val="0"/>
              </a:spcAft>
              <a:buClr>
                <a:schemeClr val="dk1"/>
              </a:buClr>
              <a:buSzPts val="2600"/>
              <a:buFont typeface="Dosis"/>
              <a:buChar char="✘"/>
              <a:defRPr sz="2600">
                <a:solidFill>
                  <a:schemeClr val="dk1"/>
                </a:solidFill>
                <a:latin typeface="Dosis"/>
                <a:ea typeface="Dosis"/>
                <a:cs typeface="Dosis"/>
                <a:sym typeface="Dosis"/>
              </a:defRPr>
            </a:lvl1pPr>
            <a:lvl2pPr marL="914400" lvl="1" indent="-355600">
              <a:spcBef>
                <a:spcPts val="0"/>
              </a:spcBef>
              <a:spcAft>
                <a:spcPts val="0"/>
              </a:spcAft>
              <a:buClr>
                <a:schemeClr val="dk1"/>
              </a:buClr>
              <a:buSzPts val="2000"/>
              <a:buFont typeface="Dosis"/>
              <a:buChar char="✗"/>
              <a:defRPr sz="2000">
                <a:solidFill>
                  <a:schemeClr val="dk1"/>
                </a:solidFill>
                <a:latin typeface="Dosis"/>
                <a:ea typeface="Dosis"/>
                <a:cs typeface="Dosis"/>
                <a:sym typeface="Dosis"/>
              </a:defRPr>
            </a:lvl2pPr>
            <a:lvl3pPr marL="1371600" lvl="2" indent="-355600">
              <a:spcBef>
                <a:spcPts val="0"/>
              </a:spcBef>
              <a:spcAft>
                <a:spcPts val="0"/>
              </a:spcAft>
              <a:buClr>
                <a:schemeClr val="dk1"/>
              </a:buClr>
              <a:buSzPts val="2000"/>
              <a:buFont typeface="Dosis"/>
              <a:buChar char="■"/>
              <a:defRPr sz="2000">
                <a:solidFill>
                  <a:schemeClr val="dk1"/>
                </a:solidFill>
                <a:latin typeface="Dosis"/>
                <a:ea typeface="Dosis"/>
                <a:cs typeface="Dosis"/>
                <a:sym typeface="Dosis"/>
              </a:defRPr>
            </a:lvl3pPr>
            <a:lvl4pPr marL="1828800" lvl="3" indent="-342900">
              <a:spcBef>
                <a:spcPts val="0"/>
              </a:spcBef>
              <a:spcAft>
                <a:spcPts val="0"/>
              </a:spcAft>
              <a:buClr>
                <a:schemeClr val="dk1"/>
              </a:buClr>
              <a:buSzPts val="1800"/>
              <a:buFont typeface="Dosis"/>
              <a:buChar char="●"/>
              <a:defRPr sz="1800">
                <a:solidFill>
                  <a:schemeClr val="dk1"/>
                </a:solidFill>
                <a:latin typeface="Dosis"/>
                <a:ea typeface="Dosis"/>
                <a:cs typeface="Dosis"/>
                <a:sym typeface="Dosis"/>
              </a:defRPr>
            </a:lvl4pPr>
            <a:lvl5pPr marL="2286000" lvl="4" indent="-342900">
              <a:spcBef>
                <a:spcPts val="0"/>
              </a:spcBef>
              <a:spcAft>
                <a:spcPts val="0"/>
              </a:spcAft>
              <a:buClr>
                <a:schemeClr val="dk1"/>
              </a:buClr>
              <a:buSzPts val="1800"/>
              <a:buFont typeface="Dosis"/>
              <a:buChar char="○"/>
              <a:defRPr sz="1800">
                <a:solidFill>
                  <a:schemeClr val="dk1"/>
                </a:solidFill>
                <a:latin typeface="Dosis"/>
                <a:ea typeface="Dosis"/>
                <a:cs typeface="Dosis"/>
                <a:sym typeface="Dosis"/>
              </a:defRPr>
            </a:lvl5pPr>
            <a:lvl6pPr marL="2743200" lvl="5" indent="-342900">
              <a:spcBef>
                <a:spcPts val="0"/>
              </a:spcBef>
              <a:spcAft>
                <a:spcPts val="0"/>
              </a:spcAft>
              <a:buClr>
                <a:schemeClr val="dk1"/>
              </a:buClr>
              <a:buSzPts val="1800"/>
              <a:buFont typeface="Dosis"/>
              <a:buChar char="■"/>
              <a:defRPr sz="1800">
                <a:solidFill>
                  <a:schemeClr val="dk1"/>
                </a:solidFill>
                <a:latin typeface="Dosis"/>
                <a:ea typeface="Dosis"/>
                <a:cs typeface="Dosis"/>
                <a:sym typeface="Dosis"/>
              </a:defRPr>
            </a:lvl6pPr>
            <a:lvl7pPr marL="3200400" lvl="6" indent="-342900">
              <a:spcBef>
                <a:spcPts val="0"/>
              </a:spcBef>
              <a:spcAft>
                <a:spcPts val="0"/>
              </a:spcAft>
              <a:buClr>
                <a:schemeClr val="dk1"/>
              </a:buClr>
              <a:buSzPts val="1800"/>
              <a:buFont typeface="Dosis"/>
              <a:buChar char="●"/>
              <a:defRPr sz="1800">
                <a:solidFill>
                  <a:schemeClr val="dk1"/>
                </a:solidFill>
                <a:latin typeface="Dosis"/>
                <a:ea typeface="Dosis"/>
                <a:cs typeface="Dosis"/>
                <a:sym typeface="Dosis"/>
              </a:defRPr>
            </a:lvl7pPr>
            <a:lvl8pPr marL="3657600" lvl="7" indent="-342900">
              <a:spcBef>
                <a:spcPts val="0"/>
              </a:spcBef>
              <a:spcAft>
                <a:spcPts val="0"/>
              </a:spcAft>
              <a:buClr>
                <a:schemeClr val="dk1"/>
              </a:buClr>
              <a:buSzPts val="1800"/>
              <a:buFont typeface="Dosis"/>
              <a:buChar char="○"/>
              <a:defRPr sz="1800">
                <a:solidFill>
                  <a:schemeClr val="dk1"/>
                </a:solidFill>
                <a:latin typeface="Dosis"/>
                <a:ea typeface="Dosis"/>
                <a:cs typeface="Dosis"/>
                <a:sym typeface="Dosis"/>
              </a:defRPr>
            </a:lvl8pPr>
            <a:lvl9pPr marL="4114800" lvl="8" indent="-342900">
              <a:spcBef>
                <a:spcPts val="0"/>
              </a:spcBef>
              <a:spcAft>
                <a:spcPts val="0"/>
              </a:spcAft>
              <a:buClr>
                <a:schemeClr val="dk1"/>
              </a:buClr>
              <a:buSzPts val="1800"/>
              <a:buFont typeface="Dosis"/>
              <a:buChar char="■"/>
              <a:defRPr sz="1800">
                <a:solidFill>
                  <a:schemeClr val="dk1"/>
                </a:solidFill>
                <a:latin typeface="Dosis"/>
                <a:ea typeface="Dosis"/>
                <a:cs typeface="Dosis"/>
                <a:sym typeface="Dosis"/>
              </a:defRPr>
            </a:lvl9pPr>
          </a:lstStyle>
          <a:p>
            <a:endParaRPr/>
          </a:p>
        </p:txBody>
      </p:sp>
      <p:sp>
        <p:nvSpPr>
          <p:cNvPr id="160" name="Google Shape;160;p1"/>
          <p:cNvSpPr txBox="1">
            <a:spLocks noGrp="1"/>
          </p:cNvSpPr>
          <p:nvPr>
            <p:ph type="sldNum" idx="12"/>
          </p:nvPr>
        </p:nvSpPr>
        <p:spPr>
          <a:xfrm>
            <a:off x="90619" y="4722737"/>
            <a:ext cx="548700" cy="393600"/>
          </a:xfrm>
          <a:prstGeom prst="rect">
            <a:avLst/>
          </a:prstGeom>
          <a:noFill/>
          <a:ln>
            <a:noFill/>
          </a:ln>
        </p:spPr>
        <p:txBody>
          <a:bodyPr spcFirstLastPara="1" wrap="square" lIns="91425" tIns="91425" rIns="91425" bIns="91425" anchor="t" anchorCtr="0">
            <a:noAutofit/>
          </a:bodyPr>
          <a:lstStyle>
            <a:lvl1pPr lvl="0">
              <a:buNone/>
              <a:defRPr sz="1200">
                <a:solidFill>
                  <a:schemeClr val="accent1"/>
                </a:solidFill>
                <a:latin typeface="Sniglet"/>
                <a:ea typeface="Sniglet"/>
                <a:cs typeface="Sniglet"/>
                <a:sym typeface="Sniglet"/>
              </a:defRPr>
            </a:lvl1pPr>
            <a:lvl2pPr lvl="1">
              <a:buNone/>
              <a:defRPr sz="1200">
                <a:solidFill>
                  <a:schemeClr val="accent1"/>
                </a:solidFill>
                <a:latin typeface="Sniglet"/>
                <a:ea typeface="Sniglet"/>
                <a:cs typeface="Sniglet"/>
                <a:sym typeface="Sniglet"/>
              </a:defRPr>
            </a:lvl2pPr>
            <a:lvl3pPr lvl="2">
              <a:buNone/>
              <a:defRPr sz="1200">
                <a:solidFill>
                  <a:schemeClr val="accent1"/>
                </a:solidFill>
                <a:latin typeface="Sniglet"/>
                <a:ea typeface="Sniglet"/>
                <a:cs typeface="Sniglet"/>
                <a:sym typeface="Sniglet"/>
              </a:defRPr>
            </a:lvl3pPr>
            <a:lvl4pPr lvl="3">
              <a:buNone/>
              <a:defRPr sz="1200">
                <a:solidFill>
                  <a:schemeClr val="accent1"/>
                </a:solidFill>
                <a:latin typeface="Sniglet"/>
                <a:ea typeface="Sniglet"/>
                <a:cs typeface="Sniglet"/>
                <a:sym typeface="Sniglet"/>
              </a:defRPr>
            </a:lvl4pPr>
            <a:lvl5pPr lvl="4">
              <a:buNone/>
              <a:defRPr sz="1200">
                <a:solidFill>
                  <a:schemeClr val="accent1"/>
                </a:solidFill>
                <a:latin typeface="Sniglet"/>
                <a:ea typeface="Sniglet"/>
                <a:cs typeface="Sniglet"/>
                <a:sym typeface="Sniglet"/>
              </a:defRPr>
            </a:lvl5pPr>
            <a:lvl6pPr lvl="5">
              <a:buNone/>
              <a:defRPr sz="1200">
                <a:solidFill>
                  <a:schemeClr val="accent1"/>
                </a:solidFill>
                <a:latin typeface="Sniglet"/>
                <a:ea typeface="Sniglet"/>
                <a:cs typeface="Sniglet"/>
                <a:sym typeface="Sniglet"/>
              </a:defRPr>
            </a:lvl6pPr>
            <a:lvl7pPr lvl="6">
              <a:buNone/>
              <a:defRPr sz="1200">
                <a:solidFill>
                  <a:schemeClr val="accent1"/>
                </a:solidFill>
                <a:latin typeface="Sniglet"/>
                <a:ea typeface="Sniglet"/>
                <a:cs typeface="Sniglet"/>
                <a:sym typeface="Sniglet"/>
              </a:defRPr>
            </a:lvl7pPr>
            <a:lvl8pPr lvl="7">
              <a:buNone/>
              <a:defRPr sz="1200">
                <a:solidFill>
                  <a:schemeClr val="accent1"/>
                </a:solidFill>
                <a:latin typeface="Sniglet"/>
                <a:ea typeface="Sniglet"/>
                <a:cs typeface="Sniglet"/>
                <a:sym typeface="Sniglet"/>
              </a:defRPr>
            </a:lvl8pPr>
            <a:lvl9pPr lvl="8">
              <a:buNone/>
              <a:defRPr sz="1200">
                <a:solidFill>
                  <a:schemeClr val="accent1"/>
                </a:solidFill>
                <a:latin typeface="Sniglet"/>
                <a:ea typeface="Sniglet"/>
                <a:cs typeface="Sniglet"/>
                <a:sym typeface="Sniglet"/>
              </a:defRPr>
            </a:lvl9pPr>
          </a:lstStyle>
          <a:p>
            <a:pPr marL="0" lvl="0" indent="0" algn="l"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6"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12"/>
          <p:cNvSpPr txBox="1">
            <a:spLocks noGrp="1"/>
          </p:cNvSpPr>
          <p:nvPr>
            <p:ph type="ctrTitle"/>
          </p:nvPr>
        </p:nvSpPr>
        <p:spPr>
          <a:xfrm>
            <a:off x="1811708" y="1161050"/>
            <a:ext cx="6646392" cy="1159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CL" sz="3600" dirty="0"/>
              <a:t>ANÁLISIS COMPARADO</a:t>
            </a:r>
            <a:br>
              <a:rPr lang="es-CL" dirty="0"/>
            </a:br>
            <a:r>
              <a:rPr lang="es-CL" sz="2800" dirty="0"/>
              <a:t>Análisis orientado por casos y orientado por variables.</a:t>
            </a:r>
            <a:br>
              <a:rPr lang="es-CL" sz="2800" dirty="0"/>
            </a:br>
            <a:r>
              <a:rPr lang="es-CL" sz="2800" dirty="0"/>
              <a:t>Introducción al Enfoque Booleano para la Investigación Comparativa</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D838D952-7893-4CAC-85D9-9EE3C2B84FF1}"/>
              </a:ext>
            </a:extLst>
          </p:cNvPr>
          <p:cNvSpPr>
            <a:spLocks noGrp="1"/>
          </p:cNvSpPr>
          <p:nvPr>
            <p:ph type="title"/>
          </p:nvPr>
        </p:nvSpPr>
        <p:spPr/>
        <p:txBody>
          <a:bodyPr/>
          <a:lstStyle/>
          <a:p>
            <a:endParaRPr lang="es-CL"/>
          </a:p>
        </p:txBody>
      </p:sp>
      <p:sp>
        <p:nvSpPr>
          <p:cNvPr id="4" name="Marcador de texto 3">
            <a:extLst>
              <a:ext uri="{FF2B5EF4-FFF2-40B4-BE49-F238E27FC236}">
                <a16:creationId xmlns:a16="http://schemas.microsoft.com/office/drawing/2014/main" id="{670BAC93-ACD9-41D4-A734-DFB75C0B3B68}"/>
              </a:ext>
            </a:extLst>
          </p:cNvPr>
          <p:cNvSpPr>
            <a:spLocks noGrp="1"/>
          </p:cNvSpPr>
          <p:nvPr>
            <p:ph type="body" idx="1"/>
          </p:nvPr>
        </p:nvSpPr>
        <p:spPr/>
        <p:txBody>
          <a:bodyPr/>
          <a:lstStyle/>
          <a:p>
            <a:r>
              <a:rPr lang="es-CL" sz="2000" dirty="0"/>
              <a:t>La división sostenida a lo largo del tiempo entre las metodologías cualitativas y cuantitativas, ha impedido el desarrollo de un análisis comparado que entrelace potencialmente teoría y evidencia.</a:t>
            </a:r>
          </a:p>
          <a:p>
            <a:endParaRPr lang="es-CL" sz="2000" dirty="0"/>
          </a:p>
          <a:p>
            <a:r>
              <a:rPr lang="es-CL" sz="2000" dirty="0"/>
              <a:t>Principales aportes de la metodología combinada en la propuesta de </a:t>
            </a:r>
            <a:r>
              <a:rPr lang="es-CL" sz="2000" dirty="0" err="1"/>
              <a:t>Ragin</a:t>
            </a:r>
            <a:r>
              <a:rPr lang="es-CL" sz="2000" dirty="0"/>
              <a:t>: examina simultáneamente casos, utiliza variables categorías, establece diferentes combinaciones posibles en tabulaciones cruzadas y reduce datos.</a:t>
            </a:r>
          </a:p>
          <a:p>
            <a:pPr marL="69850" indent="0">
              <a:buNone/>
            </a:pPr>
            <a:endParaRPr lang="es-CL" sz="2000" dirty="0"/>
          </a:p>
        </p:txBody>
      </p:sp>
      <p:sp>
        <p:nvSpPr>
          <p:cNvPr id="2" name="Marcador de número de diapositiva 1">
            <a:extLst>
              <a:ext uri="{FF2B5EF4-FFF2-40B4-BE49-F238E27FC236}">
                <a16:creationId xmlns:a16="http://schemas.microsoft.com/office/drawing/2014/main" id="{3305FE3F-F586-43EB-886F-EC87E51E9E6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s-CL" smtClean="0"/>
              <a:t>10</a:t>
            </a:fld>
            <a:endParaRPr lang="es-CL"/>
          </a:p>
        </p:txBody>
      </p:sp>
    </p:spTree>
    <p:extLst>
      <p:ext uri="{BB962C8B-B14F-4D97-AF65-F5344CB8AC3E}">
        <p14:creationId xmlns:p14="http://schemas.microsoft.com/office/powerpoint/2010/main" val="1697146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F6B4E4-242A-4C82-8CA3-6E08149D60CC}"/>
              </a:ext>
            </a:extLst>
          </p:cNvPr>
          <p:cNvSpPr>
            <a:spLocks noGrp="1"/>
          </p:cNvSpPr>
          <p:nvPr>
            <p:ph type="title"/>
          </p:nvPr>
        </p:nvSpPr>
        <p:spPr/>
        <p:txBody>
          <a:bodyPr/>
          <a:lstStyle/>
          <a:p>
            <a:endParaRPr lang="es-CL"/>
          </a:p>
        </p:txBody>
      </p:sp>
      <p:sp>
        <p:nvSpPr>
          <p:cNvPr id="3" name="Marcador de texto 2">
            <a:extLst>
              <a:ext uri="{FF2B5EF4-FFF2-40B4-BE49-F238E27FC236}">
                <a16:creationId xmlns:a16="http://schemas.microsoft.com/office/drawing/2014/main" id="{46929501-872A-47EE-BBD0-C277FBF72C0D}"/>
              </a:ext>
            </a:extLst>
          </p:cNvPr>
          <p:cNvSpPr>
            <a:spLocks noGrp="1"/>
          </p:cNvSpPr>
          <p:nvPr>
            <p:ph type="body" idx="1"/>
          </p:nvPr>
        </p:nvSpPr>
        <p:spPr/>
        <p:txBody>
          <a:bodyPr/>
          <a:lstStyle/>
          <a:p>
            <a:r>
              <a:rPr lang="es-CL" dirty="0"/>
              <a:t>La metodología mixta aporta al trabajo comparado transdisciplinario, al desarrollo de teorías sociales más consistentes y a la construcción de soluciones tecnológicas.</a:t>
            </a:r>
          </a:p>
          <a:p>
            <a:endParaRPr lang="es-CL" dirty="0"/>
          </a:p>
        </p:txBody>
      </p:sp>
      <p:sp>
        <p:nvSpPr>
          <p:cNvPr id="4" name="Marcador de número de diapositiva 3">
            <a:extLst>
              <a:ext uri="{FF2B5EF4-FFF2-40B4-BE49-F238E27FC236}">
                <a16:creationId xmlns:a16="http://schemas.microsoft.com/office/drawing/2014/main" id="{35653393-86DB-45D4-9A74-52303FFAD547}"/>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s-CL" smtClean="0"/>
              <a:t>11</a:t>
            </a:fld>
            <a:endParaRPr lang="es-CL"/>
          </a:p>
        </p:txBody>
      </p:sp>
    </p:spTree>
    <p:extLst>
      <p:ext uri="{BB962C8B-B14F-4D97-AF65-F5344CB8AC3E}">
        <p14:creationId xmlns:p14="http://schemas.microsoft.com/office/powerpoint/2010/main" val="3855775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CA11A38F-BC7B-4057-B178-6B857D7E0E4A}"/>
              </a:ext>
            </a:extLst>
          </p:cNvPr>
          <p:cNvSpPr>
            <a:spLocks noGrp="1"/>
          </p:cNvSpPr>
          <p:nvPr>
            <p:ph type="ctrTitle"/>
          </p:nvPr>
        </p:nvSpPr>
        <p:spPr/>
        <p:txBody>
          <a:bodyPr/>
          <a:lstStyle/>
          <a:p>
            <a:r>
              <a:rPr lang="es-CL" dirty="0"/>
              <a:t>Cap. 6</a:t>
            </a:r>
          </a:p>
        </p:txBody>
      </p:sp>
      <p:sp>
        <p:nvSpPr>
          <p:cNvPr id="7" name="Subtítulo 6">
            <a:extLst>
              <a:ext uri="{FF2B5EF4-FFF2-40B4-BE49-F238E27FC236}">
                <a16:creationId xmlns:a16="http://schemas.microsoft.com/office/drawing/2014/main" id="{9DFA2DD2-2CBA-4232-8F7C-DAF217F85D7C}"/>
              </a:ext>
            </a:extLst>
          </p:cNvPr>
          <p:cNvSpPr>
            <a:spLocks noGrp="1"/>
          </p:cNvSpPr>
          <p:nvPr>
            <p:ph type="subTitle" idx="1"/>
          </p:nvPr>
        </p:nvSpPr>
        <p:spPr/>
        <p:txBody>
          <a:bodyPr/>
          <a:lstStyle/>
          <a:p>
            <a:r>
              <a:rPr lang="es-CL" dirty="0"/>
              <a:t>Un enfoque booleano para la comparación cualitativa: conceptos básicos</a:t>
            </a:r>
          </a:p>
        </p:txBody>
      </p:sp>
      <p:sp>
        <p:nvSpPr>
          <p:cNvPr id="5" name="Marcador de número de diapositiva 4">
            <a:extLst>
              <a:ext uri="{FF2B5EF4-FFF2-40B4-BE49-F238E27FC236}">
                <a16:creationId xmlns:a16="http://schemas.microsoft.com/office/drawing/2014/main" id="{A8418F3E-B630-460B-9DBE-AC645F92F290}"/>
              </a:ext>
            </a:extLst>
          </p:cNvPr>
          <p:cNvSpPr>
            <a:spLocks noGrp="1"/>
          </p:cNvSpPr>
          <p:nvPr>
            <p:ph type="sldNum" idx="4294967295"/>
          </p:nvPr>
        </p:nvSpPr>
        <p:spPr>
          <a:xfrm>
            <a:off x="0" y="4722813"/>
            <a:ext cx="549275" cy="393700"/>
          </a:xfrm>
        </p:spPr>
        <p:txBody>
          <a:bodyPr/>
          <a:lstStyle/>
          <a:p>
            <a:pPr marL="0" lvl="0" indent="0" algn="l" rtl="0">
              <a:spcBef>
                <a:spcPts val="0"/>
              </a:spcBef>
              <a:spcAft>
                <a:spcPts val="0"/>
              </a:spcAft>
              <a:buNone/>
            </a:pPr>
            <a:fld id="{00000000-1234-1234-1234-123412341234}" type="slidenum">
              <a:rPr lang="es-CL" smtClean="0"/>
              <a:t>12</a:t>
            </a:fld>
            <a:endParaRPr lang="es-CL"/>
          </a:p>
        </p:txBody>
      </p:sp>
    </p:spTree>
    <p:extLst>
      <p:ext uri="{BB962C8B-B14F-4D97-AF65-F5344CB8AC3E}">
        <p14:creationId xmlns:p14="http://schemas.microsoft.com/office/powerpoint/2010/main" val="31946832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13"/>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sz="3600" dirty="0"/>
          </a:p>
        </p:txBody>
      </p:sp>
      <p:sp>
        <p:nvSpPr>
          <p:cNvPr id="531" name="Google Shape;531;p13"/>
          <p:cNvSpPr txBox="1"/>
          <p:nvPr/>
        </p:nvSpPr>
        <p:spPr>
          <a:xfrm>
            <a:off x="747925" y="1449675"/>
            <a:ext cx="2997000" cy="29451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s-CL" sz="1200" b="1" dirty="0">
                <a:solidFill>
                  <a:srgbClr val="3C78D8"/>
                </a:solidFill>
                <a:latin typeface="Dosis"/>
                <a:ea typeface="Dosis"/>
                <a:cs typeface="Dosis"/>
                <a:sym typeface="Dosis"/>
              </a:rPr>
              <a:t>Introducción</a:t>
            </a:r>
            <a:endParaRPr sz="1200" dirty="0">
              <a:solidFill>
                <a:srgbClr val="3C78D8"/>
              </a:solidFill>
              <a:latin typeface="Dosis"/>
              <a:ea typeface="Dosis"/>
              <a:cs typeface="Dosis"/>
              <a:sym typeface="Dosis"/>
            </a:endParaRPr>
          </a:p>
          <a:p>
            <a:pPr lvl="0">
              <a:spcBef>
                <a:spcPts val="600"/>
              </a:spcBef>
              <a:buClr>
                <a:schemeClr val="dk1"/>
              </a:buClr>
              <a:buSzPts val="1100"/>
            </a:pPr>
            <a:r>
              <a:rPr lang="es-CL" sz="1200" dirty="0">
                <a:solidFill>
                  <a:srgbClr val="3D4965"/>
                </a:solidFill>
                <a:latin typeface="Dosis"/>
                <a:ea typeface="Dosis"/>
                <a:cs typeface="Dosis"/>
                <a:sym typeface="Dosis"/>
              </a:rPr>
              <a:t>Presenta el enfoque Booleano como una técnica que es útil para la generación de comparaciones cualitativas</a:t>
            </a:r>
            <a:endParaRPr sz="1200" dirty="0">
              <a:solidFill>
                <a:srgbClr val="3D4965"/>
              </a:solidFill>
              <a:latin typeface="Dosis"/>
              <a:ea typeface="Dosis"/>
              <a:cs typeface="Dosis"/>
              <a:sym typeface="Dosis"/>
            </a:endParaRPr>
          </a:p>
          <a:p>
            <a:pPr marL="0" lvl="0" indent="0" algn="l" rtl="0">
              <a:spcBef>
                <a:spcPts val="600"/>
              </a:spcBef>
              <a:spcAft>
                <a:spcPts val="0"/>
              </a:spcAft>
              <a:buNone/>
            </a:pPr>
            <a:endParaRPr sz="1200" dirty="0">
              <a:solidFill>
                <a:srgbClr val="3D4965"/>
              </a:solidFill>
              <a:latin typeface="Dosis"/>
              <a:ea typeface="Dosis"/>
              <a:cs typeface="Dosis"/>
              <a:sym typeface="Dosis"/>
            </a:endParaRPr>
          </a:p>
        </p:txBody>
      </p:sp>
      <p:sp>
        <p:nvSpPr>
          <p:cNvPr id="532" name="Google Shape;532;p13"/>
          <p:cNvSpPr txBox="1"/>
          <p:nvPr/>
        </p:nvSpPr>
        <p:spPr>
          <a:xfrm>
            <a:off x="4150426" y="1449675"/>
            <a:ext cx="3127800" cy="29451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s-CL" sz="1200" b="1" dirty="0">
                <a:solidFill>
                  <a:srgbClr val="3C78D8"/>
                </a:solidFill>
                <a:latin typeface="Dosis"/>
                <a:ea typeface="Dosis"/>
                <a:cs typeface="Dosis"/>
                <a:sym typeface="Dosis"/>
              </a:rPr>
              <a:t>Álgebra de Boole</a:t>
            </a:r>
            <a:endParaRPr sz="1200" dirty="0">
              <a:solidFill>
                <a:srgbClr val="3C78D8"/>
              </a:solidFill>
              <a:latin typeface="Dosis"/>
              <a:ea typeface="Dosis"/>
              <a:cs typeface="Dosis"/>
              <a:sym typeface="Dosis"/>
            </a:endParaRPr>
          </a:p>
          <a:p>
            <a:pPr lvl="0">
              <a:spcBef>
                <a:spcPts val="600"/>
              </a:spcBef>
            </a:pPr>
            <a:r>
              <a:rPr lang="es-CL" sz="1200" dirty="0">
                <a:solidFill>
                  <a:srgbClr val="3D4965"/>
                </a:solidFill>
                <a:latin typeface="Dosis"/>
                <a:ea typeface="Dosis"/>
                <a:cs typeface="Dosis"/>
                <a:sym typeface="Dosis"/>
              </a:rPr>
              <a:t>Describe las diez características centrales del álgebra de Boole que permiten combinar y graficar precedentes lógicos para la comprensión de fenómenos sociales de manera comparada</a:t>
            </a:r>
            <a:endParaRPr sz="1200" dirty="0">
              <a:solidFill>
                <a:srgbClr val="3D4965"/>
              </a:solidFill>
              <a:latin typeface="Dosis"/>
              <a:ea typeface="Dosis"/>
              <a:cs typeface="Dosis"/>
              <a:sym typeface="Dosis"/>
            </a:endParaRPr>
          </a:p>
        </p:txBody>
      </p:sp>
      <p:sp>
        <p:nvSpPr>
          <p:cNvPr id="533" name="Google Shape;533;p13"/>
          <p:cNvSpPr txBox="1"/>
          <p:nvPr/>
        </p:nvSpPr>
        <p:spPr>
          <a:xfrm>
            <a:off x="682476" y="3443740"/>
            <a:ext cx="6530400" cy="826500"/>
          </a:xfrm>
          <a:prstGeom prst="rect">
            <a:avLst/>
          </a:prstGeom>
          <a:solidFill>
            <a:schemeClr val="accent1"/>
          </a:solidFill>
          <a:ln>
            <a:noFill/>
          </a:ln>
        </p:spPr>
        <p:txBody>
          <a:bodyPr spcFirstLastPara="1" wrap="square" lIns="91425" tIns="91425" rIns="91425" bIns="91425" anchor="t" anchorCtr="0">
            <a:noAutofit/>
          </a:bodyPr>
          <a:lstStyle/>
          <a:p>
            <a:pPr lvl="0">
              <a:spcBef>
                <a:spcPts val="1000"/>
              </a:spcBef>
            </a:pPr>
            <a:r>
              <a:rPr lang="es-CL" sz="1200" b="1" dirty="0">
                <a:solidFill>
                  <a:srgbClr val="FFFFFF"/>
                </a:solidFill>
                <a:latin typeface="Dosis"/>
                <a:ea typeface="Dosis"/>
                <a:cs typeface="Dosis"/>
                <a:sym typeface="Dosis"/>
              </a:rPr>
              <a:t>El objetivo principal de Charles </a:t>
            </a:r>
            <a:r>
              <a:rPr lang="es-CL" sz="1200" b="1" dirty="0" err="1">
                <a:solidFill>
                  <a:srgbClr val="FFFFFF"/>
                </a:solidFill>
                <a:latin typeface="Dosis"/>
                <a:ea typeface="Dosis"/>
                <a:cs typeface="Dosis"/>
                <a:sym typeface="Dosis"/>
              </a:rPr>
              <a:t>Ragin</a:t>
            </a:r>
            <a:r>
              <a:rPr lang="es-CL" sz="1200" b="1" dirty="0">
                <a:solidFill>
                  <a:srgbClr val="FFFFFF"/>
                </a:solidFill>
                <a:latin typeface="Dosis"/>
                <a:ea typeface="Dosis"/>
                <a:cs typeface="Dosis"/>
                <a:sym typeface="Dosis"/>
              </a:rPr>
              <a:t> es explicar brevemente cómo se aplica el álgebra de Boole para generar comparaciones cualitativas que permitan desarrollar métodos que ayuden a los estudiantes e investigadores a descubrir la complejidad causal en su investigación.</a:t>
            </a:r>
            <a:r>
              <a:rPr lang="en" sz="1200" dirty="0">
                <a:solidFill>
                  <a:srgbClr val="FFFFFF"/>
                </a:solidFill>
                <a:highlight>
                  <a:srgbClr val="3C78D8"/>
                </a:highlight>
                <a:latin typeface="Dosis"/>
                <a:ea typeface="Dosis"/>
                <a:cs typeface="Dosis"/>
                <a:sym typeface="Dosis"/>
              </a:rPr>
              <a:t>.</a:t>
            </a:r>
            <a:endParaRPr sz="1200" dirty="0">
              <a:solidFill>
                <a:srgbClr val="FFFFFF"/>
              </a:solidFill>
              <a:highlight>
                <a:srgbClr val="3C78D8"/>
              </a:highlight>
              <a:latin typeface="Dosis"/>
              <a:ea typeface="Dosis"/>
              <a:cs typeface="Dosis"/>
              <a:sym typeface="Dosis"/>
            </a:endParaRPr>
          </a:p>
          <a:p>
            <a:pPr marL="0" lvl="0" indent="0" algn="l" rtl="0">
              <a:spcBef>
                <a:spcPts val="1000"/>
              </a:spcBef>
              <a:spcAft>
                <a:spcPts val="0"/>
              </a:spcAft>
              <a:buNone/>
            </a:pPr>
            <a:endParaRPr sz="1200" dirty="0">
              <a:solidFill>
                <a:srgbClr val="FFFFFF"/>
              </a:solidFill>
              <a:highlight>
                <a:srgbClr val="3C78D8"/>
              </a:highlight>
              <a:latin typeface="Dosis"/>
              <a:ea typeface="Dosis"/>
              <a:cs typeface="Dosis"/>
              <a:sym typeface="Dosis"/>
            </a:endParaRPr>
          </a:p>
          <a:p>
            <a:pPr marL="0" lvl="0" indent="0" algn="l" rtl="0">
              <a:spcBef>
                <a:spcPts val="1000"/>
              </a:spcBef>
              <a:spcAft>
                <a:spcPts val="1000"/>
              </a:spcAft>
              <a:buNone/>
            </a:pPr>
            <a:endParaRPr sz="1200" dirty="0">
              <a:solidFill>
                <a:srgbClr val="FFFFFF"/>
              </a:solidFill>
              <a:highlight>
                <a:srgbClr val="3C78D8"/>
              </a:highlight>
              <a:latin typeface="Dosis"/>
              <a:ea typeface="Dosis"/>
              <a:cs typeface="Dosis"/>
              <a:sym typeface="Dosis"/>
            </a:endParaRPr>
          </a:p>
        </p:txBody>
      </p:sp>
      <p:sp>
        <p:nvSpPr>
          <p:cNvPr id="534" name="Google Shape;534;p13"/>
          <p:cNvSpPr txBox="1">
            <a:spLocks noGrp="1"/>
          </p:cNvSpPr>
          <p:nvPr>
            <p:ph type="sldNum" idx="12"/>
          </p:nvPr>
        </p:nvSpPr>
        <p:spPr>
          <a:xfrm>
            <a:off x="90619" y="4722737"/>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13</a:t>
            </a:fld>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15"/>
          <p:cNvSpPr txBox="1">
            <a:spLocks noGrp="1"/>
          </p:cNvSpPr>
          <p:nvPr>
            <p:ph type="ctrTitle"/>
          </p:nvPr>
        </p:nvSpPr>
        <p:spPr>
          <a:xfrm>
            <a:off x="3210935" y="1661762"/>
            <a:ext cx="5301600" cy="11598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s-CL" dirty="0"/>
              <a:t>Argumentos principales</a:t>
            </a:r>
            <a:endParaRPr dirty="0"/>
          </a:p>
        </p:txBody>
      </p:sp>
      <p:sp>
        <p:nvSpPr>
          <p:cNvPr id="548" name="Google Shape;548;p15"/>
          <p:cNvSpPr txBox="1">
            <a:spLocks noGrp="1"/>
          </p:cNvSpPr>
          <p:nvPr>
            <p:ph type="subTitle" idx="1"/>
          </p:nvPr>
        </p:nvSpPr>
        <p:spPr>
          <a:xfrm>
            <a:off x="3210885" y="2864177"/>
            <a:ext cx="5301600" cy="784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s-CL" dirty="0"/>
              <a:t>Sobre el álgebra de Boole y la comparación</a:t>
            </a:r>
            <a:endParaRPr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16"/>
          <p:cNvSpPr txBox="1">
            <a:spLocks noGrp="1"/>
          </p:cNvSpPr>
          <p:nvPr>
            <p:ph type="body" idx="1"/>
          </p:nvPr>
        </p:nvSpPr>
        <p:spPr>
          <a:xfrm>
            <a:off x="2159325" y="2161800"/>
            <a:ext cx="4825500" cy="819900"/>
          </a:xfrm>
          <a:prstGeom prst="rect">
            <a:avLst/>
          </a:prstGeom>
        </p:spPr>
        <p:txBody>
          <a:bodyPr spcFirstLastPara="1" wrap="square" lIns="91425" tIns="91425" rIns="91425" bIns="91425" anchor="ctr" anchorCtr="0">
            <a:noAutofit/>
          </a:bodyPr>
          <a:lstStyle/>
          <a:p>
            <a:pPr marL="0" lvl="0" indent="0">
              <a:buNone/>
            </a:pPr>
            <a:r>
              <a:rPr lang="es-CL" dirty="0"/>
              <a:t>La construcción del enfoque booleano se basa en los siguientes elementos principales: </a:t>
            </a:r>
          </a:p>
          <a:p>
            <a:pPr marL="0" lvl="0" indent="0">
              <a:buNone/>
            </a:pPr>
            <a:r>
              <a:rPr lang="es-CL" dirty="0">
                <a:solidFill>
                  <a:schemeClr val="accent6">
                    <a:lumMod val="75000"/>
                  </a:schemeClr>
                </a:solidFill>
              </a:rPr>
              <a:t>uso de datos binarios, </a:t>
            </a:r>
          </a:p>
          <a:p>
            <a:pPr marL="0" lvl="0" indent="0">
              <a:buNone/>
            </a:pPr>
            <a:r>
              <a:rPr lang="es-CL" dirty="0">
                <a:solidFill>
                  <a:schemeClr val="accent6">
                    <a:lumMod val="75000"/>
                  </a:schemeClr>
                </a:solidFill>
              </a:rPr>
              <a:t>tabla de verdad, </a:t>
            </a:r>
          </a:p>
          <a:p>
            <a:pPr marL="0" lvl="0" indent="0">
              <a:buNone/>
            </a:pPr>
            <a:r>
              <a:rPr lang="es-CL" dirty="0">
                <a:solidFill>
                  <a:schemeClr val="accent6">
                    <a:lumMod val="75000"/>
                  </a:schemeClr>
                </a:solidFill>
              </a:rPr>
              <a:t>complemento, </a:t>
            </a:r>
          </a:p>
          <a:p>
            <a:pPr marL="0" lvl="0" indent="0">
              <a:buNone/>
            </a:pPr>
            <a:r>
              <a:rPr lang="es-CL" dirty="0">
                <a:solidFill>
                  <a:schemeClr val="accent6">
                    <a:lumMod val="75000"/>
                  </a:schemeClr>
                </a:solidFill>
              </a:rPr>
              <a:t>suma y multiplicación</a:t>
            </a:r>
            <a:r>
              <a:rPr lang="en" dirty="0">
                <a:solidFill>
                  <a:schemeClr val="accent6">
                    <a:lumMod val="75000"/>
                  </a:schemeClr>
                </a:solidFill>
              </a:rPr>
              <a:t>.</a:t>
            </a:r>
            <a:endParaRPr dirty="0">
              <a:solidFill>
                <a:schemeClr val="accent6">
                  <a:lumMod val="75000"/>
                </a:schemeClr>
              </a:solidFill>
            </a:endParaRPr>
          </a:p>
        </p:txBody>
      </p:sp>
      <p:sp>
        <p:nvSpPr>
          <p:cNvPr id="554" name="Google Shape;554;p16"/>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15</a:t>
            </a:fld>
            <a:endParaRPr/>
          </a:p>
        </p:txBody>
      </p:sp>
    </p:spTree>
  </p:cSld>
  <p:clrMapOvr>
    <a:masterClrMapping/>
  </p:clrMapOvr>
  <p:transition spd="slow">
    <p:comb/>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17"/>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CL" dirty="0"/>
              <a:t>Ventajas</a:t>
            </a:r>
            <a:endParaRPr dirty="0"/>
          </a:p>
        </p:txBody>
      </p:sp>
      <p:sp>
        <p:nvSpPr>
          <p:cNvPr id="560" name="Google Shape;560;p17"/>
          <p:cNvSpPr txBox="1">
            <a:spLocks noGrp="1"/>
          </p:cNvSpPr>
          <p:nvPr>
            <p:ph type="body" idx="1"/>
          </p:nvPr>
        </p:nvSpPr>
        <p:spPr>
          <a:xfrm>
            <a:off x="747925" y="1302837"/>
            <a:ext cx="6140400" cy="3610800"/>
          </a:xfrm>
          <a:prstGeom prst="rect">
            <a:avLst/>
          </a:prstGeom>
        </p:spPr>
        <p:txBody>
          <a:bodyPr spcFirstLastPara="1" wrap="square" lIns="91425" tIns="91425" rIns="91425" bIns="91425" anchor="t" anchorCtr="0">
            <a:noAutofit/>
          </a:bodyPr>
          <a:lstStyle/>
          <a:p>
            <a:pPr lvl="0"/>
            <a:r>
              <a:rPr lang="es-CL" dirty="0"/>
              <a:t>Tanto el uso binario de datos como la tabla de verdad permiten simplificar las conjugaciones lógicas posibles de los resultados que se podrían producir en tanto existan determinadas causas que los provocan con valores de 0 y 1 (0= ausencia y 1= presencia)</a:t>
            </a:r>
            <a:endParaRPr dirty="0"/>
          </a:p>
        </p:txBody>
      </p:sp>
      <p:sp>
        <p:nvSpPr>
          <p:cNvPr id="561" name="Google Shape;561;p17"/>
          <p:cNvSpPr txBox="1">
            <a:spLocks noGrp="1"/>
          </p:cNvSpPr>
          <p:nvPr>
            <p:ph type="sldNum" idx="12"/>
          </p:nvPr>
        </p:nvSpPr>
        <p:spPr>
          <a:xfrm>
            <a:off x="90619" y="4722737"/>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17"/>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CL" dirty="0"/>
              <a:t>Ventajas</a:t>
            </a:r>
            <a:endParaRPr dirty="0"/>
          </a:p>
        </p:txBody>
      </p:sp>
      <p:sp>
        <p:nvSpPr>
          <p:cNvPr id="560" name="Google Shape;560;p17"/>
          <p:cNvSpPr txBox="1">
            <a:spLocks noGrp="1"/>
          </p:cNvSpPr>
          <p:nvPr>
            <p:ph type="body" idx="1"/>
          </p:nvPr>
        </p:nvSpPr>
        <p:spPr>
          <a:xfrm>
            <a:off x="747925" y="1302837"/>
            <a:ext cx="6140400" cy="3610800"/>
          </a:xfrm>
          <a:prstGeom prst="rect">
            <a:avLst/>
          </a:prstGeom>
        </p:spPr>
        <p:txBody>
          <a:bodyPr spcFirstLastPara="1" wrap="square" lIns="91425" tIns="91425" rIns="91425" bIns="91425" anchor="t" anchorCtr="0">
            <a:noAutofit/>
          </a:bodyPr>
          <a:lstStyle/>
          <a:p>
            <a:pPr lvl="0"/>
            <a:r>
              <a:rPr lang="es-CL" dirty="0"/>
              <a:t>Esto daría paso a la generación de </a:t>
            </a:r>
            <a:r>
              <a:rPr lang="es-CL" dirty="0" err="1"/>
              <a:t>hipótesis</a:t>
            </a:r>
            <a:r>
              <a:rPr lang="es-CL" dirty="0"/>
              <a:t> frente al análisis cualitativo de fenómenos sociales en clave comparada, teniendo la capacidad de generar futuras leyes o teorías que sintetizan de alguna manera la complejidad del campo social. </a:t>
            </a:r>
            <a:endParaRPr dirty="0"/>
          </a:p>
        </p:txBody>
      </p:sp>
      <p:sp>
        <p:nvSpPr>
          <p:cNvPr id="561" name="Google Shape;561;p17"/>
          <p:cNvSpPr txBox="1">
            <a:spLocks noGrp="1"/>
          </p:cNvSpPr>
          <p:nvPr>
            <p:ph type="sldNum" idx="12"/>
          </p:nvPr>
        </p:nvSpPr>
        <p:spPr>
          <a:xfrm>
            <a:off x="90619" y="4722737"/>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17</a:t>
            </a:fld>
            <a:endParaRPr/>
          </a:p>
        </p:txBody>
      </p:sp>
    </p:spTree>
    <p:extLst>
      <p:ext uri="{BB962C8B-B14F-4D97-AF65-F5344CB8AC3E}">
        <p14:creationId xmlns:p14="http://schemas.microsoft.com/office/powerpoint/2010/main" val="145154685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5845BFC1-70C9-4EC0-B56F-22F8081027E8}"/>
              </a:ext>
            </a:extLst>
          </p:cNvPr>
          <p:cNvSpPr>
            <a:spLocks noGrp="1"/>
          </p:cNvSpPr>
          <p:nvPr>
            <p:ph type="title"/>
          </p:nvPr>
        </p:nvSpPr>
        <p:spPr/>
        <p:txBody>
          <a:bodyPr/>
          <a:lstStyle/>
          <a:p>
            <a:r>
              <a:rPr lang="es-CL" dirty="0"/>
              <a:t>Ventajas</a:t>
            </a:r>
          </a:p>
        </p:txBody>
      </p:sp>
      <p:sp>
        <p:nvSpPr>
          <p:cNvPr id="6" name="Marcador de texto 5">
            <a:extLst>
              <a:ext uri="{FF2B5EF4-FFF2-40B4-BE49-F238E27FC236}">
                <a16:creationId xmlns:a16="http://schemas.microsoft.com/office/drawing/2014/main" id="{4278A999-4AC8-4322-86DA-7273F355E9EF}"/>
              </a:ext>
            </a:extLst>
          </p:cNvPr>
          <p:cNvSpPr>
            <a:spLocks noGrp="1"/>
          </p:cNvSpPr>
          <p:nvPr>
            <p:ph type="body" idx="1"/>
          </p:nvPr>
        </p:nvSpPr>
        <p:spPr/>
        <p:txBody>
          <a:bodyPr/>
          <a:lstStyle/>
          <a:p>
            <a:r>
              <a:rPr lang="es-CL" sz="2000" dirty="0"/>
              <a:t>A su vez, las operaciones de complementos, suma y multiplicación son los ejercicios centrales del álgebra de Boole para la generación de estas proposiciones que nos sitúan en posibles campos de verdad y/o existencia de fenómenos sociales</a:t>
            </a:r>
          </a:p>
        </p:txBody>
      </p:sp>
      <p:sp>
        <p:nvSpPr>
          <p:cNvPr id="7" name="Marcador de texto 6">
            <a:extLst>
              <a:ext uri="{FF2B5EF4-FFF2-40B4-BE49-F238E27FC236}">
                <a16:creationId xmlns:a16="http://schemas.microsoft.com/office/drawing/2014/main" id="{73FF4F36-0CE4-46D0-B917-97F57EECBB53}"/>
              </a:ext>
            </a:extLst>
          </p:cNvPr>
          <p:cNvSpPr>
            <a:spLocks noGrp="1"/>
          </p:cNvSpPr>
          <p:nvPr>
            <p:ph type="body" idx="2"/>
          </p:nvPr>
        </p:nvSpPr>
        <p:spPr/>
        <p:txBody>
          <a:bodyPr/>
          <a:lstStyle/>
          <a:p>
            <a:r>
              <a:rPr lang="es-CL" sz="2000" dirty="0"/>
              <a:t>Esto nos guiaría a la comparación de posibles contextos en los que podría aplicarse una política o programa social, identificando así las causas necesarias y suficientes para su producción y aplicación.</a:t>
            </a:r>
          </a:p>
        </p:txBody>
      </p:sp>
      <p:sp>
        <p:nvSpPr>
          <p:cNvPr id="4" name="Marcador de número de diapositiva 3">
            <a:extLst>
              <a:ext uri="{FF2B5EF4-FFF2-40B4-BE49-F238E27FC236}">
                <a16:creationId xmlns:a16="http://schemas.microsoft.com/office/drawing/2014/main" id="{BE9C6CFD-44BC-4FA9-864A-F8C347ED13CB}"/>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s-CL" smtClean="0"/>
              <a:t>18</a:t>
            </a:fld>
            <a:endParaRPr lang="es-CL"/>
          </a:p>
        </p:txBody>
      </p:sp>
    </p:spTree>
    <p:extLst>
      <p:ext uri="{BB962C8B-B14F-4D97-AF65-F5344CB8AC3E}">
        <p14:creationId xmlns:p14="http://schemas.microsoft.com/office/powerpoint/2010/main" val="3920092491"/>
      </p:ext>
    </p:extLst>
  </p:cSld>
  <p:clrMapOvr>
    <a:masterClrMapping/>
  </p:clrMapOvr>
  <p:transition spd="slow">
    <p:randomBar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18"/>
          <p:cNvSpPr txBox="1">
            <a:spLocks noGrp="1"/>
          </p:cNvSpPr>
          <p:nvPr>
            <p:ph type="ctrTitle" idx="4294967295"/>
          </p:nvPr>
        </p:nvSpPr>
        <p:spPr>
          <a:xfrm>
            <a:off x="685800" y="2286499"/>
            <a:ext cx="7772400" cy="1159800"/>
          </a:xfrm>
          <a:prstGeom prst="rect">
            <a:avLst/>
          </a:prstGeom>
        </p:spPr>
        <p:txBody>
          <a:bodyPr spcFirstLastPara="1" wrap="square" lIns="91425" tIns="91425" rIns="91425" bIns="91425" anchor="b" anchorCtr="0">
            <a:noAutofit/>
          </a:bodyPr>
          <a:lstStyle/>
          <a:p>
            <a:pPr lvl="0" algn="ctr"/>
            <a:r>
              <a:rPr lang="es-CL" sz="4000" dirty="0"/>
              <a:t>el aporte del enfoque booleano al análisis cualitativo comparado</a:t>
            </a:r>
            <a:endParaRPr sz="4000" dirty="0"/>
          </a:p>
        </p:txBody>
      </p:sp>
      <p:sp>
        <p:nvSpPr>
          <p:cNvPr id="567" name="Google Shape;567;p18"/>
          <p:cNvSpPr txBox="1">
            <a:spLocks noGrp="1"/>
          </p:cNvSpPr>
          <p:nvPr>
            <p:ph type="subTitle" idx="4294967295"/>
          </p:nvPr>
        </p:nvSpPr>
        <p:spPr>
          <a:xfrm>
            <a:off x="1068224" y="3411550"/>
            <a:ext cx="6571716" cy="784800"/>
          </a:xfrm>
          <a:prstGeom prst="rect">
            <a:avLst/>
          </a:prstGeom>
        </p:spPr>
        <p:txBody>
          <a:bodyPr spcFirstLastPara="1" wrap="square" lIns="91425" tIns="91425" rIns="91425" bIns="91425" anchor="t" anchorCtr="0">
            <a:noAutofit/>
          </a:bodyPr>
          <a:lstStyle/>
          <a:p>
            <a:pPr marL="0" lvl="0" indent="0" algn="ctr">
              <a:buNone/>
            </a:pPr>
            <a:r>
              <a:rPr lang="es-CL" sz="2000" dirty="0"/>
              <a:t>es la simplificación de estos circuitos lógicos, la valoración y comparación de casos distintos para una combinación que sea de manera holística y/o contextual frente a los fenómenos sociales</a:t>
            </a:r>
            <a:endParaRPr sz="2000" dirty="0"/>
          </a:p>
        </p:txBody>
      </p:sp>
      <p:sp>
        <p:nvSpPr>
          <p:cNvPr id="568" name="Google Shape;568;p18"/>
          <p:cNvSpPr/>
          <p:nvPr/>
        </p:nvSpPr>
        <p:spPr>
          <a:xfrm>
            <a:off x="4572753" y="647124"/>
            <a:ext cx="1323528" cy="1341149"/>
          </a:xfrm>
          <a:custGeom>
            <a:avLst/>
            <a:gdLst/>
            <a:ahLst/>
            <a:cxnLst/>
            <a:rect l="l" t="t" r="r" b="b"/>
            <a:pathLst>
              <a:path w="16449" h="16668" extrusionOk="0">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569" name="Google Shape;569;p18"/>
          <p:cNvSpPr/>
          <p:nvPr/>
        </p:nvSpPr>
        <p:spPr>
          <a:xfrm rot="1473079">
            <a:off x="3369357" y="1316756"/>
            <a:ext cx="773816" cy="753764"/>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570" name="Google Shape;570;p18"/>
          <p:cNvSpPr/>
          <p:nvPr/>
        </p:nvSpPr>
        <p:spPr>
          <a:xfrm>
            <a:off x="4316768" y="518958"/>
            <a:ext cx="338774" cy="329202"/>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571" name="Google Shape;571;p18"/>
          <p:cNvSpPr/>
          <p:nvPr/>
        </p:nvSpPr>
        <p:spPr>
          <a:xfrm rot="2487273">
            <a:off x="4098884" y="2012731"/>
            <a:ext cx="241052" cy="234241"/>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572" name="Google Shape;572;p18"/>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19</a:t>
            </a:fld>
            <a:endParaRPr/>
          </a:p>
        </p:txBody>
      </p:sp>
    </p:spTree>
  </p:cSld>
  <p:clrMapOvr>
    <a:masterClrMapping/>
  </p:clrMapOvr>
  <p:transition spd="slow">
    <p:wheel spokes="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14"/>
          <p:cNvSpPr txBox="1">
            <a:spLocks noGrp="1"/>
          </p:cNvSpPr>
          <p:nvPr>
            <p:ph type="ctrTitle" idx="4294967295"/>
          </p:nvPr>
        </p:nvSpPr>
        <p:spPr>
          <a:xfrm>
            <a:off x="3019275" y="1073093"/>
            <a:ext cx="46413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CL" sz="6000" dirty="0"/>
              <a:t>Texto</a:t>
            </a:r>
            <a:endParaRPr sz="6000" dirty="0"/>
          </a:p>
        </p:txBody>
      </p:sp>
      <p:sp>
        <p:nvSpPr>
          <p:cNvPr id="540" name="Google Shape;540;p14"/>
          <p:cNvSpPr txBox="1">
            <a:spLocks noGrp="1"/>
          </p:cNvSpPr>
          <p:nvPr>
            <p:ph type="body" idx="4294967295"/>
          </p:nvPr>
        </p:nvSpPr>
        <p:spPr>
          <a:xfrm>
            <a:off x="3019275" y="2119100"/>
            <a:ext cx="4641300" cy="2461500"/>
          </a:xfrm>
          <a:prstGeom prst="rect">
            <a:avLst/>
          </a:prstGeom>
        </p:spPr>
        <p:txBody>
          <a:bodyPr spcFirstLastPara="1" wrap="square" lIns="91425" tIns="91425" rIns="91425" bIns="91425" anchor="t" anchorCtr="0">
            <a:noAutofit/>
          </a:bodyPr>
          <a:lstStyle/>
          <a:p>
            <a:pPr marL="0" lvl="0" indent="0">
              <a:buNone/>
            </a:pPr>
            <a:r>
              <a:rPr lang="es-CL" sz="1800" b="1" dirty="0" err="1"/>
              <a:t>Ragin</a:t>
            </a:r>
            <a:r>
              <a:rPr lang="es-CL" sz="1800" b="1" dirty="0"/>
              <a:t>, Charles (1987): “El Método Comparativo: Más allá de las Estrategias Cualitativas y Cuantitativas”. </a:t>
            </a:r>
          </a:p>
          <a:p>
            <a:pPr marL="0" lvl="0" indent="0">
              <a:buNone/>
            </a:pPr>
            <a:r>
              <a:rPr lang="es-CL" sz="1800" b="1" dirty="0"/>
              <a:t>Capítulos 3,4 y  6, 7,8</a:t>
            </a:r>
          </a:p>
        </p:txBody>
      </p:sp>
      <p:pic>
        <p:nvPicPr>
          <p:cNvPr id="541" name="Google Shape;541;p14" descr="Libros"/>
          <p:cNvPicPr preferRelativeResize="0"/>
          <p:nvPr/>
        </p:nvPicPr>
        <p:blipFill>
          <a:blip r:embed="rId3">
            <a:extLst>
              <a:ext uri="{96DAC541-7B7A-43D3-8B79-37D633B846F1}">
                <asvg:svgBlip xmlns:asvg="http://schemas.microsoft.com/office/drawing/2016/SVG/main" r:embed="rId4"/>
              </a:ext>
            </a:extLst>
          </a:blip>
          <a:srcRect/>
          <a:stretch/>
        </p:blipFill>
        <p:spPr>
          <a:xfrm>
            <a:off x="1628792" y="2477463"/>
            <a:ext cx="1131724" cy="1131724"/>
          </a:xfrm>
          <a:prstGeom prst="rect">
            <a:avLst/>
          </a:prstGeom>
          <a:noFill/>
          <a:ln>
            <a:noFill/>
          </a:ln>
        </p:spPr>
      </p:pic>
      <p:sp>
        <p:nvSpPr>
          <p:cNvPr id="542" name="Google Shape;542;p14"/>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a:t>
            </a:fld>
            <a:endParaRP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C6FB06C-AA72-49A1-9372-424D08AA626B}"/>
              </a:ext>
            </a:extLst>
          </p:cNvPr>
          <p:cNvSpPr>
            <a:spLocks noGrp="1"/>
          </p:cNvSpPr>
          <p:nvPr>
            <p:ph type="title"/>
          </p:nvPr>
        </p:nvSpPr>
        <p:spPr/>
        <p:txBody>
          <a:bodyPr/>
          <a:lstStyle/>
          <a:p>
            <a:r>
              <a:rPr lang="es-CL" dirty="0"/>
              <a:t>Álgebra de Boole</a:t>
            </a:r>
          </a:p>
        </p:txBody>
      </p:sp>
      <p:sp>
        <p:nvSpPr>
          <p:cNvPr id="7" name="Marcador de texto 6">
            <a:extLst>
              <a:ext uri="{FF2B5EF4-FFF2-40B4-BE49-F238E27FC236}">
                <a16:creationId xmlns:a16="http://schemas.microsoft.com/office/drawing/2014/main" id="{E70B7BFD-1486-4982-B49D-CF02D25FFFBC}"/>
              </a:ext>
            </a:extLst>
          </p:cNvPr>
          <p:cNvSpPr>
            <a:spLocks noGrp="1"/>
          </p:cNvSpPr>
          <p:nvPr>
            <p:ph type="body" idx="1"/>
          </p:nvPr>
        </p:nvSpPr>
        <p:spPr/>
        <p:txBody>
          <a:bodyPr/>
          <a:lstStyle/>
          <a:p>
            <a:r>
              <a:rPr lang="es-CL" dirty="0"/>
              <a:t>Existe una base algebraica para generar comparaciones cualitativas. Esto se refiere al álgebra de Boole. </a:t>
            </a:r>
          </a:p>
        </p:txBody>
      </p:sp>
      <p:sp>
        <p:nvSpPr>
          <p:cNvPr id="5" name="Marcador de número de diapositiva 4">
            <a:extLst>
              <a:ext uri="{FF2B5EF4-FFF2-40B4-BE49-F238E27FC236}">
                <a16:creationId xmlns:a16="http://schemas.microsoft.com/office/drawing/2014/main" id="{2CCBDAA7-C049-442E-9270-43B2827B6A92}"/>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s-CL" smtClean="0"/>
              <a:t>20</a:t>
            </a:fld>
            <a:endParaRPr lang="es-CL"/>
          </a:p>
        </p:txBody>
      </p:sp>
    </p:spTree>
    <p:extLst>
      <p:ext uri="{BB962C8B-B14F-4D97-AF65-F5344CB8AC3E}">
        <p14:creationId xmlns:p14="http://schemas.microsoft.com/office/powerpoint/2010/main" val="39156462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19"/>
          <p:cNvSpPr txBox="1">
            <a:spLocks noGrp="1"/>
          </p:cNvSpPr>
          <p:nvPr>
            <p:ph type="body" idx="1"/>
          </p:nvPr>
        </p:nvSpPr>
        <p:spPr>
          <a:xfrm>
            <a:off x="747925" y="1363153"/>
            <a:ext cx="3159000" cy="3610800"/>
          </a:xfrm>
          <a:prstGeom prst="rect">
            <a:avLst/>
          </a:prstGeom>
        </p:spPr>
        <p:txBody>
          <a:bodyPr spcFirstLastPara="1" wrap="square" lIns="91425" tIns="91425" rIns="91425" bIns="91425" anchor="t" anchorCtr="0">
            <a:noAutofit/>
          </a:bodyPr>
          <a:lstStyle/>
          <a:p>
            <a:pPr marL="0" lvl="0" indent="0">
              <a:buNone/>
            </a:pPr>
            <a:r>
              <a:rPr lang="es-CL" sz="2000" dirty="0"/>
              <a:t>Hay dos condiciones o estados en el álgebra booleana: verdadero (o presente) y falso (o ausente), los que están representados en: 1 indica presencia; 0 indica ausencia.</a:t>
            </a:r>
            <a:endParaRPr sz="2000" dirty="0"/>
          </a:p>
        </p:txBody>
      </p:sp>
      <p:sp>
        <p:nvSpPr>
          <p:cNvPr id="578" name="Google Shape;578;p19"/>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noAutofit/>
          </a:bodyPr>
          <a:lstStyle/>
          <a:p>
            <a:pPr lvl="0"/>
            <a:r>
              <a:rPr lang="es-CL" dirty="0"/>
              <a:t>Uso de Datos Binarios</a:t>
            </a:r>
            <a:endParaRPr dirty="0"/>
          </a:p>
        </p:txBody>
      </p:sp>
      <p:sp>
        <p:nvSpPr>
          <p:cNvPr id="579" name="Google Shape;579;p19"/>
          <p:cNvSpPr txBox="1">
            <a:spLocks noGrp="1"/>
          </p:cNvSpPr>
          <p:nvPr>
            <p:ph type="body" idx="2"/>
          </p:nvPr>
        </p:nvSpPr>
        <p:spPr>
          <a:xfrm>
            <a:off x="4088551" y="1082425"/>
            <a:ext cx="3525751" cy="3610800"/>
          </a:xfrm>
          <a:prstGeom prst="rect">
            <a:avLst/>
          </a:prstGeom>
        </p:spPr>
        <p:txBody>
          <a:bodyPr spcFirstLastPara="1" wrap="square" lIns="91425" tIns="91425" rIns="91425" bIns="91425" anchor="t" anchorCtr="0">
            <a:noAutofit/>
          </a:bodyPr>
          <a:lstStyle/>
          <a:p>
            <a:pPr marL="0" lvl="0" indent="0">
              <a:buNone/>
            </a:pPr>
            <a:r>
              <a:rPr lang="es-CL" sz="2000" b="1" dirty="0"/>
              <a:t>El análisis comparativo típico basado en Boole aborda las condiciones de presencia / ausencia bajo las cuales se obtiene un cierto resultado (es decir, es cierto). </a:t>
            </a:r>
          </a:p>
          <a:p>
            <a:pPr marL="0" lvl="0" indent="0">
              <a:buNone/>
            </a:pPr>
            <a:r>
              <a:rPr lang="es-CL" sz="2000" dirty="0"/>
              <a:t>Por lo tanto, en un análisis booleano de datos sociales, todas las variables, independientes y dependientes, deben ser medidas de escala nominal</a:t>
            </a:r>
            <a:endParaRPr sz="2000" dirty="0"/>
          </a:p>
        </p:txBody>
      </p:sp>
      <p:sp>
        <p:nvSpPr>
          <p:cNvPr id="580" name="Google Shape;580;p19"/>
          <p:cNvSpPr txBox="1">
            <a:spLocks noGrp="1"/>
          </p:cNvSpPr>
          <p:nvPr>
            <p:ph type="sldNum" idx="12"/>
          </p:nvPr>
        </p:nvSpPr>
        <p:spPr>
          <a:xfrm>
            <a:off x="90619" y="4722737"/>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21</a:t>
            </a:fld>
            <a:endParaRPr/>
          </a:p>
        </p:txBody>
      </p:sp>
      <p:sp>
        <p:nvSpPr>
          <p:cNvPr id="6" name="Google Shape;821;p39">
            <a:extLst>
              <a:ext uri="{FF2B5EF4-FFF2-40B4-BE49-F238E27FC236}">
                <a16:creationId xmlns:a16="http://schemas.microsoft.com/office/drawing/2014/main" id="{ED1C135A-D509-4B29-9163-A2BCB8E8BACF}"/>
              </a:ext>
            </a:extLst>
          </p:cNvPr>
          <p:cNvSpPr/>
          <p:nvPr/>
        </p:nvSpPr>
        <p:spPr>
          <a:xfrm>
            <a:off x="1529698" y="3575691"/>
            <a:ext cx="346227" cy="348325"/>
          </a:xfrm>
          <a:custGeom>
            <a:avLst/>
            <a:gdLst/>
            <a:ahLst/>
            <a:cxnLst/>
            <a:rect l="l" t="t" r="r" b="b"/>
            <a:pathLst>
              <a:path w="15842" h="15938" extrusionOk="0">
                <a:moveTo>
                  <a:pt x="4794" y="7470"/>
                </a:moveTo>
                <a:lnTo>
                  <a:pt x="4867" y="7495"/>
                </a:lnTo>
                <a:lnTo>
                  <a:pt x="4940" y="7543"/>
                </a:lnTo>
                <a:lnTo>
                  <a:pt x="4989" y="7616"/>
                </a:lnTo>
                <a:lnTo>
                  <a:pt x="5013" y="7714"/>
                </a:lnTo>
                <a:lnTo>
                  <a:pt x="5013" y="7787"/>
                </a:lnTo>
                <a:lnTo>
                  <a:pt x="4989" y="7908"/>
                </a:lnTo>
                <a:lnTo>
                  <a:pt x="4916" y="7981"/>
                </a:lnTo>
                <a:lnTo>
                  <a:pt x="4843" y="8054"/>
                </a:lnTo>
                <a:lnTo>
                  <a:pt x="4721" y="8079"/>
                </a:lnTo>
                <a:lnTo>
                  <a:pt x="4600" y="8054"/>
                </a:lnTo>
                <a:lnTo>
                  <a:pt x="4527" y="7981"/>
                </a:lnTo>
                <a:lnTo>
                  <a:pt x="4454" y="7908"/>
                </a:lnTo>
                <a:lnTo>
                  <a:pt x="4429" y="7787"/>
                </a:lnTo>
                <a:lnTo>
                  <a:pt x="4454" y="7665"/>
                </a:lnTo>
                <a:lnTo>
                  <a:pt x="4527" y="7543"/>
                </a:lnTo>
                <a:lnTo>
                  <a:pt x="4600" y="7495"/>
                </a:lnTo>
                <a:lnTo>
                  <a:pt x="4697" y="7470"/>
                </a:lnTo>
                <a:close/>
                <a:moveTo>
                  <a:pt x="11169" y="7470"/>
                </a:moveTo>
                <a:lnTo>
                  <a:pt x="11242" y="7495"/>
                </a:lnTo>
                <a:lnTo>
                  <a:pt x="11315" y="7543"/>
                </a:lnTo>
                <a:lnTo>
                  <a:pt x="11364" y="7616"/>
                </a:lnTo>
                <a:lnTo>
                  <a:pt x="11388" y="7714"/>
                </a:lnTo>
                <a:lnTo>
                  <a:pt x="11388" y="7787"/>
                </a:lnTo>
                <a:lnTo>
                  <a:pt x="11364" y="7908"/>
                </a:lnTo>
                <a:lnTo>
                  <a:pt x="11291" y="7981"/>
                </a:lnTo>
                <a:lnTo>
                  <a:pt x="11218" y="8054"/>
                </a:lnTo>
                <a:lnTo>
                  <a:pt x="11096" y="8079"/>
                </a:lnTo>
                <a:lnTo>
                  <a:pt x="10975" y="8054"/>
                </a:lnTo>
                <a:lnTo>
                  <a:pt x="10902" y="7981"/>
                </a:lnTo>
                <a:lnTo>
                  <a:pt x="10829" y="7908"/>
                </a:lnTo>
                <a:lnTo>
                  <a:pt x="10804" y="7787"/>
                </a:lnTo>
                <a:lnTo>
                  <a:pt x="10829" y="7665"/>
                </a:lnTo>
                <a:lnTo>
                  <a:pt x="10902" y="7543"/>
                </a:lnTo>
                <a:lnTo>
                  <a:pt x="10975" y="7495"/>
                </a:lnTo>
                <a:lnTo>
                  <a:pt x="11072" y="7470"/>
                </a:lnTo>
                <a:close/>
                <a:moveTo>
                  <a:pt x="4770" y="7081"/>
                </a:moveTo>
                <a:lnTo>
                  <a:pt x="4600" y="7105"/>
                </a:lnTo>
                <a:lnTo>
                  <a:pt x="4429" y="7178"/>
                </a:lnTo>
                <a:lnTo>
                  <a:pt x="4308" y="7300"/>
                </a:lnTo>
                <a:lnTo>
                  <a:pt x="4186" y="7446"/>
                </a:lnTo>
                <a:lnTo>
                  <a:pt x="4113" y="7568"/>
                </a:lnTo>
                <a:lnTo>
                  <a:pt x="4064" y="7714"/>
                </a:lnTo>
                <a:lnTo>
                  <a:pt x="4016" y="7835"/>
                </a:lnTo>
                <a:lnTo>
                  <a:pt x="4016" y="7981"/>
                </a:lnTo>
                <a:lnTo>
                  <a:pt x="3967" y="8225"/>
                </a:lnTo>
                <a:lnTo>
                  <a:pt x="3967" y="8395"/>
                </a:lnTo>
                <a:lnTo>
                  <a:pt x="4016" y="8565"/>
                </a:lnTo>
                <a:lnTo>
                  <a:pt x="4064" y="8711"/>
                </a:lnTo>
                <a:lnTo>
                  <a:pt x="4162" y="8833"/>
                </a:lnTo>
                <a:lnTo>
                  <a:pt x="4259" y="8955"/>
                </a:lnTo>
                <a:lnTo>
                  <a:pt x="4381" y="9028"/>
                </a:lnTo>
                <a:lnTo>
                  <a:pt x="4527" y="9101"/>
                </a:lnTo>
                <a:lnTo>
                  <a:pt x="4697" y="9149"/>
                </a:lnTo>
                <a:lnTo>
                  <a:pt x="4892" y="9174"/>
                </a:lnTo>
                <a:lnTo>
                  <a:pt x="5062" y="9149"/>
                </a:lnTo>
                <a:lnTo>
                  <a:pt x="5232" y="9101"/>
                </a:lnTo>
                <a:lnTo>
                  <a:pt x="5378" y="9028"/>
                </a:lnTo>
                <a:lnTo>
                  <a:pt x="5500" y="8930"/>
                </a:lnTo>
                <a:lnTo>
                  <a:pt x="5622" y="8809"/>
                </a:lnTo>
                <a:lnTo>
                  <a:pt x="5719" y="8663"/>
                </a:lnTo>
                <a:lnTo>
                  <a:pt x="5792" y="8517"/>
                </a:lnTo>
                <a:lnTo>
                  <a:pt x="5841" y="8346"/>
                </a:lnTo>
                <a:lnTo>
                  <a:pt x="5865" y="8176"/>
                </a:lnTo>
                <a:lnTo>
                  <a:pt x="5841" y="8006"/>
                </a:lnTo>
                <a:lnTo>
                  <a:pt x="5816" y="7835"/>
                </a:lnTo>
                <a:lnTo>
                  <a:pt x="5768" y="7689"/>
                </a:lnTo>
                <a:lnTo>
                  <a:pt x="5695" y="7519"/>
                </a:lnTo>
                <a:lnTo>
                  <a:pt x="5573" y="7397"/>
                </a:lnTo>
                <a:lnTo>
                  <a:pt x="5427" y="7251"/>
                </a:lnTo>
                <a:lnTo>
                  <a:pt x="5281" y="7154"/>
                </a:lnTo>
                <a:lnTo>
                  <a:pt x="5111" y="7105"/>
                </a:lnTo>
                <a:lnTo>
                  <a:pt x="4940" y="7081"/>
                </a:lnTo>
                <a:close/>
                <a:moveTo>
                  <a:pt x="11145" y="7081"/>
                </a:moveTo>
                <a:lnTo>
                  <a:pt x="10975" y="7105"/>
                </a:lnTo>
                <a:lnTo>
                  <a:pt x="10804" y="7178"/>
                </a:lnTo>
                <a:lnTo>
                  <a:pt x="10683" y="7300"/>
                </a:lnTo>
                <a:lnTo>
                  <a:pt x="10561" y="7446"/>
                </a:lnTo>
                <a:lnTo>
                  <a:pt x="10488" y="7568"/>
                </a:lnTo>
                <a:lnTo>
                  <a:pt x="10439" y="7714"/>
                </a:lnTo>
                <a:lnTo>
                  <a:pt x="10391" y="7835"/>
                </a:lnTo>
                <a:lnTo>
                  <a:pt x="10391" y="7981"/>
                </a:lnTo>
                <a:lnTo>
                  <a:pt x="10342" y="8225"/>
                </a:lnTo>
                <a:lnTo>
                  <a:pt x="10342" y="8395"/>
                </a:lnTo>
                <a:lnTo>
                  <a:pt x="10391" y="8565"/>
                </a:lnTo>
                <a:lnTo>
                  <a:pt x="10439" y="8711"/>
                </a:lnTo>
                <a:lnTo>
                  <a:pt x="10537" y="8833"/>
                </a:lnTo>
                <a:lnTo>
                  <a:pt x="10634" y="8955"/>
                </a:lnTo>
                <a:lnTo>
                  <a:pt x="10756" y="9028"/>
                </a:lnTo>
                <a:lnTo>
                  <a:pt x="10902" y="9101"/>
                </a:lnTo>
                <a:lnTo>
                  <a:pt x="11072" y="9149"/>
                </a:lnTo>
                <a:lnTo>
                  <a:pt x="11267" y="9174"/>
                </a:lnTo>
                <a:lnTo>
                  <a:pt x="11437" y="9149"/>
                </a:lnTo>
                <a:lnTo>
                  <a:pt x="11607" y="9101"/>
                </a:lnTo>
                <a:lnTo>
                  <a:pt x="11753" y="9028"/>
                </a:lnTo>
                <a:lnTo>
                  <a:pt x="11875" y="8930"/>
                </a:lnTo>
                <a:lnTo>
                  <a:pt x="11997" y="8809"/>
                </a:lnTo>
                <a:lnTo>
                  <a:pt x="12094" y="8663"/>
                </a:lnTo>
                <a:lnTo>
                  <a:pt x="12167" y="8517"/>
                </a:lnTo>
                <a:lnTo>
                  <a:pt x="12216" y="8346"/>
                </a:lnTo>
                <a:lnTo>
                  <a:pt x="12240" y="8176"/>
                </a:lnTo>
                <a:lnTo>
                  <a:pt x="12216" y="8006"/>
                </a:lnTo>
                <a:lnTo>
                  <a:pt x="12191" y="7835"/>
                </a:lnTo>
                <a:lnTo>
                  <a:pt x="12143" y="7689"/>
                </a:lnTo>
                <a:lnTo>
                  <a:pt x="12070" y="7519"/>
                </a:lnTo>
                <a:lnTo>
                  <a:pt x="11948" y="7397"/>
                </a:lnTo>
                <a:lnTo>
                  <a:pt x="11802" y="7251"/>
                </a:lnTo>
                <a:lnTo>
                  <a:pt x="11656" y="7154"/>
                </a:lnTo>
                <a:lnTo>
                  <a:pt x="11486" y="7105"/>
                </a:lnTo>
                <a:lnTo>
                  <a:pt x="11315" y="7081"/>
                </a:lnTo>
                <a:close/>
                <a:moveTo>
                  <a:pt x="11972" y="10925"/>
                </a:moveTo>
                <a:lnTo>
                  <a:pt x="11875" y="10974"/>
                </a:lnTo>
                <a:lnTo>
                  <a:pt x="11778" y="11047"/>
                </a:lnTo>
                <a:lnTo>
                  <a:pt x="11607" y="11290"/>
                </a:lnTo>
                <a:lnTo>
                  <a:pt x="11413" y="11485"/>
                </a:lnTo>
                <a:lnTo>
                  <a:pt x="11194" y="11680"/>
                </a:lnTo>
                <a:lnTo>
                  <a:pt x="10950" y="11850"/>
                </a:lnTo>
                <a:lnTo>
                  <a:pt x="10707" y="11996"/>
                </a:lnTo>
                <a:lnTo>
                  <a:pt x="10439" y="12118"/>
                </a:lnTo>
                <a:lnTo>
                  <a:pt x="10172" y="12215"/>
                </a:lnTo>
                <a:lnTo>
                  <a:pt x="9880" y="12312"/>
                </a:lnTo>
                <a:lnTo>
                  <a:pt x="9588" y="12385"/>
                </a:lnTo>
                <a:lnTo>
                  <a:pt x="9296" y="12434"/>
                </a:lnTo>
                <a:lnTo>
                  <a:pt x="8712" y="12507"/>
                </a:lnTo>
                <a:lnTo>
                  <a:pt x="8128" y="12531"/>
                </a:lnTo>
                <a:lnTo>
                  <a:pt x="7568" y="12507"/>
                </a:lnTo>
                <a:lnTo>
                  <a:pt x="7325" y="12483"/>
                </a:lnTo>
                <a:lnTo>
                  <a:pt x="7106" y="12434"/>
                </a:lnTo>
                <a:lnTo>
                  <a:pt x="6668" y="12312"/>
                </a:lnTo>
                <a:lnTo>
                  <a:pt x="6230" y="12166"/>
                </a:lnTo>
                <a:lnTo>
                  <a:pt x="5816" y="11996"/>
                </a:lnTo>
                <a:lnTo>
                  <a:pt x="5427" y="11826"/>
                </a:lnTo>
                <a:lnTo>
                  <a:pt x="5013" y="11631"/>
                </a:lnTo>
                <a:lnTo>
                  <a:pt x="4794" y="11509"/>
                </a:lnTo>
                <a:lnTo>
                  <a:pt x="4600" y="11388"/>
                </a:lnTo>
                <a:lnTo>
                  <a:pt x="4454" y="11242"/>
                </a:lnTo>
                <a:lnTo>
                  <a:pt x="4308" y="11096"/>
                </a:lnTo>
                <a:lnTo>
                  <a:pt x="4259" y="11047"/>
                </a:lnTo>
                <a:lnTo>
                  <a:pt x="4210" y="11023"/>
                </a:lnTo>
                <a:lnTo>
                  <a:pt x="4089" y="11023"/>
                </a:lnTo>
                <a:lnTo>
                  <a:pt x="4040" y="11071"/>
                </a:lnTo>
                <a:lnTo>
                  <a:pt x="3991" y="11096"/>
                </a:lnTo>
                <a:lnTo>
                  <a:pt x="3991" y="11169"/>
                </a:lnTo>
                <a:lnTo>
                  <a:pt x="3991" y="11242"/>
                </a:lnTo>
                <a:lnTo>
                  <a:pt x="4016" y="11339"/>
                </a:lnTo>
                <a:lnTo>
                  <a:pt x="4064" y="11436"/>
                </a:lnTo>
                <a:lnTo>
                  <a:pt x="4210" y="11631"/>
                </a:lnTo>
                <a:lnTo>
                  <a:pt x="4381" y="11801"/>
                </a:lnTo>
                <a:lnTo>
                  <a:pt x="4575" y="11947"/>
                </a:lnTo>
                <a:lnTo>
                  <a:pt x="4794" y="12069"/>
                </a:lnTo>
                <a:lnTo>
                  <a:pt x="5038" y="12191"/>
                </a:lnTo>
                <a:lnTo>
                  <a:pt x="5451" y="12385"/>
                </a:lnTo>
                <a:lnTo>
                  <a:pt x="5938" y="12604"/>
                </a:lnTo>
                <a:lnTo>
                  <a:pt x="6424" y="12799"/>
                </a:lnTo>
                <a:lnTo>
                  <a:pt x="6935" y="12945"/>
                </a:lnTo>
                <a:lnTo>
                  <a:pt x="7446" y="13042"/>
                </a:lnTo>
                <a:lnTo>
                  <a:pt x="7763" y="13067"/>
                </a:lnTo>
                <a:lnTo>
                  <a:pt x="8079" y="13091"/>
                </a:lnTo>
                <a:lnTo>
                  <a:pt x="8420" y="13091"/>
                </a:lnTo>
                <a:lnTo>
                  <a:pt x="8760" y="13067"/>
                </a:lnTo>
                <a:lnTo>
                  <a:pt x="9101" y="13042"/>
                </a:lnTo>
                <a:lnTo>
                  <a:pt x="9442" y="12969"/>
                </a:lnTo>
                <a:lnTo>
                  <a:pt x="9758" y="12896"/>
                </a:lnTo>
                <a:lnTo>
                  <a:pt x="10099" y="12799"/>
                </a:lnTo>
                <a:lnTo>
                  <a:pt x="10415" y="12702"/>
                </a:lnTo>
                <a:lnTo>
                  <a:pt x="10731" y="12556"/>
                </a:lnTo>
                <a:lnTo>
                  <a:pt x="11023" y="12410"/>
                </a:lnTo>
                <a:lnTo>
                  <a:pt x="11315" y="12239"/>
                </a:lnTo>
                <a:lnTo>
                  <a:pt x="11583" y="12045"/>
                </a:lnTo>
                <a:lnTo>
                  <a:pt x="11826" y="11826"/>
                </a:lnTo>
                <a:lnTo>
                  <a:pt x="12045" y="11582"/>
                </a:lnTo>
                <a:lnTo>
                  <a:pt x="12264" y="11339"/>
                </a:lnTo>
                <a:lnTo>
                  <a:pt x="12313" y="11217"/>
                </a:lnTo>
                <a:lnTo>
                  <a:pt x="12289" y="11120"/>
                </a:lnTo>
                <a:lnTo>
                  <a:pt x="12240" y="11047"/>
                </a:lnTo>
                <a:lnTo>
                  <a:pt x="12167" y="10974"/>
                </a:lnTo>
                <a:lnTo>
                  <a:pt x="12070" y="10950"/>
                </a:lnTo>
                <a:lnTo>
                  <a:pt x="11972" y="10925"/>
                </a:lnTo>
                <a:close/>
                <a:moveTo>
                  <a:pt x="8493" y="682"/>
                </a:moveTo>
                <a:lnTo>
                  <a:pt x="8663" y="706"/>
                </a:lnTo>
                <a:lnTo>
                  <a:pt x="9101" y="755"/>
                </a:lnTo>
                <a:lnTo>
                  <a:pt x="9539" y="803"/>
                </a:lnTo>
                <a:lnTo>
                  <a:pt x="10001" y="901"/>
                </a:lnTo>
                <a:lnTo>
                  <a:pt x="10439" y="1022"/>
                </a:lnTo>
                <a:lnTo>
                  <a:pt x="10780" y="1120"/>
                </a:lnTo>
                <a:lnTo>
                  <a:pt x="11121" y="1241"/>
                </a:lnTo>
                <a:lnTo>
                  <a:pt x="11437" y="1411"/>
                </a:lnTo>
                <a:lnTo>
                  <a:pt x="11753" y="1557"/>
                </a:lnTo>
                <a:lnTo>
                  <a:pt x="11753" y="1582"/>
                </a:lnTo>
                <a:lnTo>
                  <a:pt x="11729" y="1655"/>
                </a:lnTo>
                <a:lnTo>
                  <a:pt x="11729" y="1752"/>
                </a:lnTo>
                <a:lnTo>
                  <a:pt x="11753" y="1801"/>
                </a:lnTo>
                <a:lnTo>
                  <a:pt x="11826" y="1825"/>
                </a:lnTo>
                <a:lnTo>
                  <a:pt x="11899" y="1825"/>
                </a:lnTo>
                <a:lnTo>
                  <a:pt x="11948" y="1776"/>
                </a:lnTo>
                <a:lnTo>
                  <a:pt x="11972" y="1752"/>
                </a:lnTo>
                <a:lnTo>
                  <a:pt x="11997" y="1752"/>
                </a:lnTo>
                <a:lnTo>
                  <a:pt x="11997" y="1728"/>
                </a:lnTo>
                <a:lnTo>
                  <a:pt x="12021" y="1728"/>
                </a:lnTo>
                <a:lnTo>
                  <a:pt x="12143" y="1801"/>
                </a:lnTo>
                <a:lnTo>
                  <a:pt x="12094" y="1874"/>
                </a:lnTo>
                <a:lnTo>
                  <a:pt x="12094" y="1947"/>
                </a:lnTo>
                <a:lnTo>
                  <a:pt x="12094" y="1995"/>
                </a:lnTo>
                <a:lnTo>
                  <a:pt x="12143" y="2020"/>
                </a:lnTo>
                <a:lnTo>
                  <a:pt x="12167" y="2044"/>
                </a:lnTo>
                <a:lnTo>
                  <a:pt x="12216" y="2020"/>
                </a:lnTo>
                <a:lnTo>
                  <a:pt x="12240" y="1995"/>
                </a:lnTo>
                <a:lnTo>
                  <a:pt x="12313" y="1922"/>
                </a:lnTo>
                <a:lnTo>
                  <a:pt x="12337" y="1922"/>
                </a:lnTo>
                <a:lnTo>
                  <a:pt x="12532" y="2068"/>
                </a:lnTo>
                <a:lnTo>
                  <a:pt x="12483" y="2190"/>
                </a:lnTo>
                <a:lnTo>
                  <a:pt x="12483" y="2239"/>
                </a:lnTo>
                <a:lnTo>
                  <a:pt x="12508" y="2336"/>
                </a:lnTo>
                <a:lnTo>
                  <a:pt x="12532" y="2385"/>
                </a:lnTo>
                <a:lnTo>
                  <a:pt x="12556" y="2409"/>
                </a:lnTo>
                <a:lnTo>
                  <a:pt x="12581" y="2409"/>
                </a:lnTo>
                <a:lnTo>
                  <a:pt x="12629" y="2385"/>
                </a:lnTo>
                <a:lnTo>
                  <a:pt x="12678" y="2360"/>
                </a:lnTo>
                <a:lnTo>
                  <a:pt x="12751" y="2287"/>
                </a:lnTo>
                <a:lnTo>
                  <a:pt x="12775" y="2239"/>
                </a:lnTo>
                <a:lnTo>
                  <a:pt x="12970" y="2409"/>
                </a:lnTo>
                <a:lnTo>
                  <a:pt x="12873" y="2531"/>
                </a:lnTo>
                <a:lnTo>
                  <a:pt x="12848" y="2604"/>
                </a:lnTo>
                <a:lnTo>
                  <a:pt x="12824" y="2677"/>
                </a:lnTo>
                <a:lnTo>
                  <a:pt x="12824" y="2725"/>
                </a:lnTo>
                <a:lnTo>
                  <a:pt x="12873" y="2750"/>
                </a:lnTo>
                <a:lnTo>
                  <a:pt x="12921" y="2774"/>
                </a:lnTo>
                <a:lnTo>
                  <a:pt x="12946" y="2774"/>
                </a:lnTo>
                <a:lnTo>
                  <a:pt x="13067" y="2701"/>
                </a:lnTo>
                <a:lnTo>
                  <a:pt x="13189" y="2604"/>
                </a:lnTo>
                <a:lnTo>
                  <a:pt x="13311" y="2725"/>
                </a:lnTo>
                <a:lnTo>
                  <a:pt x="13384" y="2823"/>
                </a:lnTo>
                <a:lnTo>
                  <a:pt x="13262" y="3017"/>
                </a:lnTo>
                <a:lnTo>
                  <a:pt x="13213" y="3066"/>
                </a:lnTo>
                <a:lnTo>
                  <a:pt x="13189" y="3163"/>
                </a:lnTo>
                <a:lnTo>
                  <a:pt x="13165" y="3236"/>
                </a:lnTo>
                <a:lnTo>
                  <a:pt x="13189" y="3285"/>
                </a:lnTo>
                <a:lnTo>
                  <a:pt x="13238" y="3309"/>
                </a:lnTo>
                <a:lnTo>
                  <a:pt x="13335" y="3285"/>
                </a:lnTo>
                <a:lnTo>
                  <a:pt x="13408" y="3236"/>
                </a:lnTo>
                <a:lnTo>
                  <a:pt x="13554" y="3115"/>
                </a:lnTo>
                <a:lnTo>
                  <a:pt x="13578" y="3042"/>
                </a:lnTo>
                <a:lnTo>
                  <a:pt x="13773" y="3309"/>
                </a:lnTo>
                <a:lnTo>
                  <a:pt x="13676" y="3407"/>
                </a:lnTo>
                <a:lnTo>
                  <a:pt x="13554" y="3504"/>
                </a:lnTo>
                <a:lnTo>
                  <a:pt x="13505" y="3577"/>
                </a:lnTo>
                <a:lnTo>
                  <a:pt x="13481" y="3650"/>
                </a:lnTo>
                <a:lnTo>
                  <a:pt x="13481" y="3699"/>
                </a:lnTo>
                <a:lnTo>
                  <a:pt x="13505" y="3723"/>
                </a:lnTo>
                <a:lnTo>
                  <a:pt x="13603" y="3747"/>
                </a:lnTo>
                <a:lnTo>
                  <a:pt x="13700" y="3723"/>
                </a:lnTo>
                <a:lnTo>
                  <a:pt x="13773" y="3674"/>
                </a:lnTo>
                <a:lnTo>
                  <a:pt x="13870" y="3626"/>
                </a:lnTo>
                <a:lnTo>
                  <a:pt x="13968" y="3577"/>
                </a:lnTo>
                <a:lnTo>
                  <a:pt x="14162" y="3918"/>
                </a:lnTo>
                <a:lnTo>
                  <a:pt x="14065" y="3991"/>
                </a:lnTo>
                <a:lnTo>
                  <a:pt x="13870" y="4161"/>
                </a:lnTo>
                <a:lnTo>
                  <a:pt x="13773" y="4234"/>
                </a:lnTo>
                <a:lnTo>
                  <a:pt x="13700" y="4331"/>
                </a:lnTo>
                <a:lnTo>
                  <a:pt x="13700" y="4356"/>
                </a:lnTo>
                <a:lnTo>
                  <a:pt x="13724" y="4380"/>
                </a:lnTo>
                <a:lnTo>
                  <a:pt x="13846" y="4380"/>
                </a:lnTo>
                <a:lnTo>
                  <a:pt x="13943" y="4356"/>
                </a:lnTo>
                <a:lnTo>
                  <a:pt x="14065" y="4307"/>
                </a:lnTo>
                <a:lnTo>
                  <a:pt x="14162" y="4234"/>
                </a:lnTo>
                <a:lnTo>
                  <a:pt x="14284" y="4161"/>
                </a:lnTo>
                <a:lnTo>
                  <a:pt x="14503" y="4696"/>
                </a:lnTo>
                <a:lnTo>
                  <a:pt x="14332" y="4769"/>
                </a:lnTo>
                <a:lnTo>
                  <a:pt x="14211" y="4842"/>
                </a:lnTo>
                <a:lnTo>
                  <a:pt x="14065" y="4940"/>
                </a:lnTo>
                <a:lnTo>
                  <a:pt x="13968" y="5061"/>
                </a:lnTo>
                <a:lnTo>
                  <a:pt x="13919" y="5134"/>
                </a:lnTo>
                <a:lnTo>
                  <a:pt x="13895" y="5207"/>
                </a:lnTo>
                <a:lnTo>
                  <a:pt x="13895" y="5256"/>
                </a:lnTo>
                <a:lnTo>
                  <a:pt x="13919" y="5280"/>
                </a:lnTo>
                <a:lnTo>
                  <a:pt x="13968" y="5305"/>
                </a:lnTo>
                <a:lnTo>
                  <a:pt x="14016" y="5305"/>
                </a:lnTo>
                <a:lnTo>
                  <a:pt x="14114" y="5256"/>
                </a:lnTo>
                <a:lnTo>
                  <a:pt x="14235" y="5183"/>
                </a:lnTo>
                <a:lnTo>
                  <a:pt x="14551" y="5037"/>
                </a:lnTo>
                <a:lnTo>
                  <a:pt x="14600" y="5013"/>
                </a:lnTo>
                <a:lnTo>
                  <a:pt x="14770" y="5524"/>
                </a:lnTo>
                <a:lnTo>
                  <a:pt x="14430" y="5670"/>
                </a:lnTo>
                <a:lnTo>
                  <a:pt x="14162" y="5791"/>
                </a:lnTo>
                <a:lnTo>
                  <a:pt x="13919" y="5937"/>
                </a:lnTo>
                <a:lnTo>
                  <a:pt x="13919" y="5986"/>
                </a:lnTo>
                <a:lnTo>
                  <a:pt x="13943" y="6010"/>
                </a:lnTo>
                <a:lnTo>
                  <a:pt x="14089" y="6035"/>
                </a:lnTo>
                <a:lnTo>
                  <a:pt x="14235" y="6059"/>
                </a:lnTo>
                <a:lnTo>
                  <a:pt x="14381" y="6035"/>
                </a:lnTo>
                <a:lnTo>
                  <a:pt x="14527" y="6010"/>
                </a:lnTo>
                <a:lnTo>
                  <a:pt x="14843" y="5889"/>
                </a:lnTo>
                <a:lnTo>
                  <a:pt x="14965" y="6424"/>
                </a:lnTo>
                <a:lnTo>
                  <a:pt x="14795" y="6497"/>
                </a:lnTo>
                <a:lnTo>
                  <a:pt x="14405" y="6619"/>
                </a:lnTo>
                <a:lnTo>
                  <a:pt x="14041" y="6740"/>
                </a:lnTo>
                <a:lnTo>
                  <a:pt x="13992" y="6789"/>
                </a:lnTo>
                <a:lnTo>
                  <a:pt x="13992" y="6813"/>
                </a:lnTo>
                <a:lnTo>
                  <a:pt x="13992" y="6862"/>
                </a:lnTo>
                <a:lnTo>
                  <a:pt x="14041" y="6886"/>
                </a:lnTo>
                <a:lnTo>
                  <a:pt x="14235" y="6886"/>
                </a:lnTo>
                <a:lnTo>
                  <a:pt x="14430" y="6862"/>
                </a:lnTo>
                <a:lnTo>
                  <a:pt x="14795" y="6813"/>
                </a:lnTo>
                <a:lnTo>
                  <a:pt x="15038" y="6740"/>
                </a:lnTo>
                <a:lnTo>
                  <a:pt x="15111" y="7178"/>
                </a:lnTo>
                <a:lnTo>
                  <a:pt x="14843" y="7227"/>
                </a:lnTo>
                <a:lnTo>
                  <a:pt x="14430" y="7349"/>
                </a:lnTo>
                <a:lnTo>
                  <a:pt x="14235" y="7422"/>
                </a:lnTo>
                <a:lnTo>
                  <a:pt x="14065" y="7543"/>
                </a:lnTo>
                <a:lnTo>
                  <a:pt x="14041" y="7592"/>
                </a:lnTo>
                <a:lnTo>
                  <a:pt x="14041" y="7665"/>
                </a:lnTo>
                <a:lnTo>
                  <a:pt x="14089" y="7714"/>
                </a:lnTo>
                <a:lnTo>
                  <a:pt x="14138" y="7738"/>
                </a:lnTo>
                <a:lnTo>
                  <a:pt x="14357" y="7714"/>
                </a:lnTo>
                <a:lnTo>
                  <a:pt x="14551" y="7665"/>
                </a:lnTo>
                <a:lnTo>
                  <a:pt x="14941" y="7568"/>
                </a:lnTo>
                <a:lnTo>
                  <a:pt x="15135" y="7519"/>
                </a:lnTo>
                <a:lnTo>
                  <a:pt x="15184" y="7981"/>
                </a:lnTo>
                <a:lnTo>
                  <a:pt x="14868" y="8030"/>
                </a:lnTo>
                <a:lnTo>
                  <a:pt x="14624" y="8054"/>
                </a:lnTo>
                <a:lnTo>
                  <a:pt x="14381" y="8079"/>
                </a:lnTo>
                <a:lnTo>
                  <a:pt x="14235" y="8103"/>
                </a:lnTo>
                <a:lnTo>
                  <a:pt x="14138" y="8152"/>
                </a:lnTo>
                <a:lnTo>
                  <a:pt x="14016" y="8200"/>
                </a:lnTo>
                <a:lnTo>
                  <a:pt x="13943" y="8298"/>
                </a:lnTo>
                <a:lnTo>
                  <a:pt x="13919" y="8322"/>
                </a:lnTo>
                <a:lnTo>
                  <a:pt x="13919" y="8346"/>
                </a:lnTo>
                <a:lnTo>
                  <a:pt x="13943" y="8395"/>
                </a:lnTo>
                <a:lnTo>
                  <a:pt x="13968" y="8395"/>
                </a:lnTo>
                <a:lnTo>
                  <a:pt x="14089" y="8419"/>
                </a:lnTo>
                <a:lnTo>
                  <a:pt x="14211" y="8444"/>
                </a:lnTo>
                <a:lnTo>
                  <a:pt x="14478" y="8444"/>
                </a:lnTo>
                <a:lnTo>
                  <a:pt x="14989" y="8395"/>
                </a:lnTo>
                <a:lnTo>
                  <a:pt x="15208" y="8395"/>
                </a:lnTo>
                <a:lnTo>
                  <a:pt x="15208" y="8857"/>
                </a:lnTo>
                <a:lnTo>
                  <a:pt x="14722" y="8882"/>
                </a:lnTo>
                <a:lnTo>
                  <a:pt x="14503" y="8882"/>
                </a:lnTo>
                <a:lnTo>
                  <a:pt x="14284" y="8906"/>
                </a:lnTo>
                <a:lnTo>
                  <a:pt x="14065" y="8955"/>
                </a:lnTo>
                <a:lnTo>
                  <a:pt x="13968" y="8979"/>
                </a:lnTo>
                <a:lnTo>
                  <a:pt x="13870" y="9028"/>
                </a:lnTo>
                <a:lnTo>
                  <a:pt x="13870" y="9052"/>
                </a:lnTo>
                <a:lnTo>
                  <a:pt x="13870" y="9076"/>
                </a:lnTo>
                <a:lnTo>
                  <a:pt x="13968" y="9125"/>
                </a:lnTo>
                <a:lnTo>
                  <a:pt x="14065" y="9174"/>
                </a:lnTo>
                <a:lnTo>
                  <a:pt x="14284" y="9222"/>
                </a:lnTo>
                <a:lnTo>
                  <a:pt x="14722" y="9222"/>
                </a:lnTo>
                <a:lnTo>
                  <a:pt x="14941" y="9247"/>
                </a:lnTo>
                <a:lnTo>
                  <a:pt x="15184" y="9247"/>
                </a:lnTo>
                <a:lnTo>
                  <a:pt x="15160" y="9465"/>
                </a:lnTo>
                <a:lnTo>
                  <a:pt x="14965" y="9514"/>
                </a:lnTo>
                <a:lnTo>
                  <a:pt x="14722" y="9563"/>
                </a:lnTo>
                <a:lnTo>
                  <a:pt x="14503" y="9660"/>
                </a:lnTo>
                <a:lnTo>
                  <a:pt x="14260" y="9757"/>
                </a:lnTo>
                <a:lnTo>
                  <a:pt x="14041" y="9879"/>
                </a:lnTo>
                <a:lnTo>
                  <a:pt x="14016" y="9903"/>
                </a:lnTo>
                <a:lnTo>
                  <a:pt x="14016" y="9952"/>
                </a:lnTo>
                <a:lnTo>
                  <a:pt x="14041" y="9976"/>
                </a:lnTo>
                <a:lnTo>
                  <a:pt x="14089" y="9976"/>
                </a:lnTo>
                <a:lnTo>
                  <a:pt x="14308" y="10001"/>
                </a:lnTo>
                <a:lnTo>
                  <a:pt x="14527" y="9976"/>
                </a:lnTo>
                <a:lnTo>
                  <a:pt x="14965" y="9903"/>
                </a:lnTo>
                <a:lnTo>
                  <a:pt x="15087" y="9879"/>
                </a:lnTo>
                <a:lnTo>
                  <a:pt x="14989" y="10390"/>
                </a:lnTo>
                <a:lnTo>
                  <a:pt x="14527" y="10463"/>
                </a:lnTo>
                <a:lnTo>
                  <a:pt x="14357" y="10487"/>
                </a:lnTo>
                <a:lnTo>
                  <a:pt x="14162" y="10512"/>
                </a:lnTo>
                <a:lnTo>
                  <a:pt x="13992" y="10560"/>
                </a:lnTo>
                <a:lnTo>
                  <a:pt x="13919" y="10609"/>
                </a:lnTo>
                <a:lnTo>
                  <a:pt x="13870" y="10682"/>
                </a:lnTo>
                <a:lnTo>
                  <a:pt x="13846" y="10731"/>
                </a:lnTo>
                <a:lnTo>
                  <a:pt x="13846" y="10804"/>
                </a:lnTo>
                <a:lnTo>
                  <a:pt x="13870" y="10852"/>
                </a:lnTo>
                <a:lnTo>
                  <a:pt x="13919" y="10901"/>
                </a:lnTo>
                <a:lnTo>
                  <a:pt x="13992" y="10925"/>
                </a:lnTo>
                <a:lnTo>
                  <a:pt x="14065" y="10950"/>
                </a:lnTo>
                <a:lnTo>
                  <a:pt x="14235" y="10950"/>
                </a:lnTo>
                <a:lnTo>
                  <a:pt x="14600" y="10901"/>
                </a:lnTo>
                <a:lnTo>
                  <a:pt x="14819" y="10877"/>
                </a:lnTo>
                <a:lnTo>
                  <a:pt x="14819" y="10877"/>
                </a:lnTo>
                <a:lnTo>
                  <a:pt x="14624" y="11339"/>
                </a:lnTo>
                <a:lnTo>
                  <a:pt x="14478" y="11339"/>
                </a:lnTo>
                <a:lnTo>
                  <a:pt x="14308" y="11315"/>
                </a:lnTo>
                <a:lnTo>
                  <a:pt x="14114" y="11339"/>
                </a:lnTo>
                <a:lnTo>
                  <a:pt x="13919" y="11363"/>
                </a:lnTo>
                <a:lnTo>
                  <a:pt x="13749" y="11436"/>
                </a:lnTo>
                <a:lnTo>
                  <a:pt x="13724" y="11461"/>
                </a:lnTo>
                <a:lnTo>
                  <a:pt x="13749" y="11485"/>
                </a:lnTo>
                <a:lnTo>
                  <a:pt x="13919" y="11558"/>
                </a:lnTo>
                <a:lnTo>
                  <a:pt x="14089" y="11607"/>
                </a:lnTo>
                <a:lnTo>
                  <a:pt x="14430" y="11655"/>
                </a:lnTo>
                <a:lnTo>
                  <a:pt x="14454" y="11655"/>
                </a:lnTo>
                <a:lnTo>
                  <a:pt x="14211" y="12069"/>
                </a:lnTo>
                <a:lnTo>
                  <a:pt x="13968" y="12069"/>
                </a:lnTo>
                <a:lnTo>
                  <a:pt x="13724" y="12093"/>
                </a:lnTo>
                <a:lnTo>
                  <a:pt x="13603" y="12069"/>
                </a:lnTo>
                <a:lnTo>
                  <a:pt x="13481" y="12045"/>
                </a:lnTo>
                <a:lnTo>
                  <a:pt x="13335" y="12020"/>
                </a:lnTo>
                <a:lnTo>
                  <a:pt x="13213" y="12020"/>
                </a:lnTo>
                <a:lnTo>
                  <a:pt x="13189" y="12045"/>
                </a:lnTo>
                <a:lnTo>
                  <a:pt x="13189" y="12069"/>
                </a:lnTo>
                <a:lnTo>
                  <a:pt x="13189" y="12166"/>
                </a:lnTo>
                <a:lnTo>
                  <a:pt x="13238" y="12239"/>
                </a:lnTo>
                <a:lnTo>
                  <a:pt x="13311" y="12312"/>
                </a:lnTo>
                <a:lnTo>
                  <a:pt x="13408" y="12361"/>
                </a:lnTo>
                <a:lnTo>
                  <a:pt x="13530" y="12385"/>
                </a:lnTo>
                <a:lnTo>
                  <a:pt x="13651" y="12410"/>
                </a:lnTo>
                <a:lnTo>
                  <a:pt x="13943" y="12434"/>
                </a:lnTo>
                <a:lnTo>
                  <a:pt x="13603" y="12823"/>
                </a:lnTo>
                <a:lnTo>
                  <a:pt x="13067" y="12726"/>
                </a:lnTo>
                <a:lnTo>
                  <a:pt x="12848" y="12677"/>
                </a:lnTo>
                <a:lnTo>
                  <a:pt x="12727" y="12677"/>
                </a:lnTo>
                <a:lnTo>
                  <a:pt x="12629" y="12702"/>
                </a:lnTo>
                <a:lnTo>
                  <a:pt x="12605" y="12726"/>
                </a:lnTo>
                <a:lnTo>
                  <a:pt x="12605" y="12775"/>
                </a:lnTo>
                <a:lnTo>
                  <a:pt x="12629" y="12848"/>
                </a:lnTo>
                <a:lnTo>
                  <a:pt x="12678" y="12921"/>
                </a:lnTo>
                <a:lnTo>
                  <a:pt x="12751" y="12969"/>
                </a:lnTo>
                <a:lnTo>
                  <a:pt x="12824" y="13018"/>
                </a:lnTo>
                <a:lnTo>
                  <a:pt x="13043" y="13115"/>
                </a:lnTo>
                <a:lnTo>
                  <a:pt x="13262" y="13164"/>
                </a:lnTo>
                <a:lnTo>
                  <a:pt x="13116" y="13286"/>
                </a:lnTo>
                <a:lnTo>
                  <a:pt x="13067" y="13286"/>
                </a:lnTo>
                <a:lnTo>
                  <a:pt x="12605" y="13261"/>
                </a:lnTo>
                <a:lnTo>
                  <a:pt x="12362" y="13213"/>
                </a:lnTo>
                <a:lnTo>
                  <a:pt x="12240" y="13188"/>
                </a:lnTo>
                <a:lnTo>
                  <a:pt x="12094" y="13188"/>
                </a:lnTo>
                <a:lnTo>
                  <a:pt x="12021" y="13213"/>
                </a:lnTo>
                <a:lnTo>
                  <a:pt x="11997" y="13261"/>
                </a:lnTo>
                <a:lnTo>
                  <a:pt x="11972" y="13334"/>
                </a:lnTo>
                <a:lnTo>
                  <a:pt x="12021" y="13383"/>
                </a:lnTo>
                <a:lnTo>
                  <a:pt x="12143" y="13505"/>
                </a:lnTo>
                <a:lnTo>
                  <a:pt x="12289" y="13578"/>
                </a:lnTo>
                <a:lnTo>
                  <a:pt x="12483" y="13626"/>
                </a:lnTo>
                <a:lnTo>
                  <a:pt x="12654" y="13651"/>
                </a:lnTo>
                <a:lnTo>
                  <a:pt x="12240" y="13943"/>
                </a:lnTo>
                <a:lnTo>
                  <a:pt x="12143" y="13918"/>
                </a:lnTo>
                <a:lnTo>
                  <a:pt x="11680" y="13821"/>
                </a:lnTo>
                <a:lnTo>
                  <a:pt x="11461" y="13772"/>
                </a:lnTo>
                <a:lnTo>
                  <a:pt x="11267" y="13724"/>
                </a:lnTo>
                <a:lnTo>
                  <a:pt x="11218" y="13748"/>
                </a:lnTo>
                <a:lnTo>
                  <a:pt x="11218" y="13821"/>
                </a:lnTo>
                <a:lnTo>
                  <a:pt x="11242" y="13894"/>
                </a:lnTo>
                <a:lnTo>
                  <a:pt x="11315" y="13967"/>
                </a:lnTo>
                <a:lnTo>
                  <a:pt x="11437" y="14064"/>
                </a:lnTo>
                <a:lnTo>
                  <a:pt x="11607" y="14137"/>
                </a:lnTo>
                <a:lnTo>
                  <a:pt x="11802" y="14210"/>
                </a:lnTo>
                <a:lnTo>
                  <a:pt x="11437" y="14381"/>
                </a:lnTo>
                <a:lnTo>
                  <a:pt x="11388" y="14332"/>
                </a:lnTo>
                <a:lnTo>
                  <a:pt x="11315" y="14308"/>
                </a:lnTo>
                <a:lnTo>
                  <a:pt x="11194" y="14259"/>
                </a:lnTo>
                <a:lnTo>
                  <a:pt x="10902" y="14235"/>
                </a:lnTo>
                <a:lnTo>
                  <a:pt x="10634" y="14210"/>
                </a:lnTo>
                <a:lnTo>
                  <a:pt x="10512" y="14210"/>
                </a:lnTo>
                <a:lnTo>
                  <a:pt x="10391" y="14235"/>
                </a:lnTo>
                <a:lnTo>
                  <a:pt x="10366" y="14235"/>
                </a:lnTo>
                <a:lnTo>
                  <a:pt x="10366" y="14283"/>
                </a:lnTo>
                <a:lnTo>
                  <a:pt x="10366" y="14332"/>
                </a:lnTo>
                <a:lnTo>
                  <a:pt x="10391" y="14381"/>
                </a:lnTo>
                <a:lnTo>
                  <a:pt x="10488" y="14478"/>
                </a:lnTo>
                <a:lnTo>
                  <a:pt x="10610" y="14551"/>
                </a:lnTo>
                <a:lnTo>
                  <a:pt x="10731" y="14575"/>
                </a:lnTo>
                <a:lnTo>
                  <a:pt x="10877" y="14624"/>
                </a:lnTo>
                <a:lnTo>
                  <a:pt x="10512" y="14746"/>
                </a:lnTo>
                <a:lnTo>
                  <a:pt x="10318" y="14673"/>
                </a:lnTo>
                <a:lnTo>
                  <a:pt x="10123" y="14624"/>
                </a:lnTo>
                <a:lnTo>
                  <a:pt x="9904" y="14600"/>
                </a:lnTo>
                <a:lnTo>
                  <a:pt x="9807" y="14600"/>
                </a:lnTo>
                <a:lnTo>
                  <a:pt x="9709" y="14648"/>
                </a:lnTo>
                <a:lnTo>
                  <a:pt x="9661" y="14673"/>
                </a:lnTo>
                <a:lnTo>
                  <a:pt x="9685" y="14721"/>
                </a:lnTo>
                <a:lnTo>
                  <a:pt x="9734" y="14794"/>
                </a:lnTo>
                <a:lnTo>
                  <a:pt x="9807" y="14843"/>
                </a:lnTo>
                <a:lnTo>
                  <a:pt x="9928" y="14916"/>
                </a:lnTo>
                <a:lnTo>
                  <a:pt x="9612" y="14989"/>
                </a:lnTo>
                <a:lnTo>
                  <a:pt x="9588" y="14940"/>
                </a:lnTo>
                <a:lnTo>
                  <a:pt x="9539" y="14916"/>
                </a:lnTo>
                <a:lnTo>
                  <a:pt x="9417" y="14867"/>
                </a:lnTo>
                <a:lnTo>
                  <a:pt x="9223" y="14843"/>
                </a:lnTo>
                <a:lnTo>
                  <a:pt x="9150" y="14843"/>
                </a:lnTo>
                <a:lnTo>
                  <a:pt x="9052" y="14867"/>
                </a:lnTo>
                <a:lnTo>
                  <a:pt x="9004" y="14916"/>
                </a:lnTo>
                <a:lnTo>
                  <a:pt x="8979" y="14965"/>
                </a:lnTo>
                <a:lnTo>
                  <a:pt x="8979" y="15013"/>
                </a:lnTo>
                <a:lnTo>
                  <a:pt x="9004" y="15062"/>
                </a:lnTo>
                <a:lnTo>
                  <a:pt x="9004" y="15086"/>
                </a:lnTo>
                <a:lnTo>
                  <a:pt x="8663" y="15135"/>
                </a:lnTo>
                <a:lnTo>
                  <a:pt x="8298" y="15159"/>
                </a:lnTo>
                <a:lnTo>
                  <a:pt x="7227" y="15159"/>
                </a:lnTo>
                <a:lnTo>
                  <a:pt x="6862" y="15111"/>
                </a:lnTo>
                <a:lnTo>
                  <a:pt x="6497" y="15062"/>
                </a:lnTo>
                <a:lnTo>
                  <a:pt x="6157" y="14989"/>
                </a:lnTo>
                <a:lnTo>
                  <a:pt x="5816" y="14916"/>
                </a:lnTo>
                <a:lnTo>
                  <a:pt x="5451" y="14819"/>
                </a:lnTo>
                <a:lnTo>
                  <a:pt x="5135" y="14697"/>
                </a:lnTo>
                <a:lnTo>
                  <a:pt x="4794" y="14575"/>
                </a:lnTo>
                <a:lnTo>
                  <a:pt x="4478" y="14405"/>
                </a:lnTo>
                <a:lnTo>
                  <a:pt x="4162" y="14259"/>
                </a:lnTo>
                <a:lnTo>
                  <a:pt x="3845" y="14064"/>
                </a:lnTo>
                <a:lnTo>
                  <a:pt x="3553" y="13870"/>
                </a:lnTo>
                <a:lnTo>
                  <a:pt x="3286" y="13675"/>
                </a:lnTo>
                <a:lnTo>
                  <a:pt x="3018" y="13456"/>
                </a:lnTo>
                <a:lnTo>
                  <a:pt x="2775" y="13237"/>
                </a:lnTo>
                <a:lnTo>
                  <a:pt x="2531" y="12994"/>
                </a:lnTo>
                <a:lnTo>
                  <a:pt x="2312" y="12775"/>
                </a:lnTo>
                <a:lnTo>
                  <a:pt x="2118" y="12507"/>
                </a:lnTo>
                <a:lnTo>
                  <a:pt x="1899" y="12239"/>
                </a:lnTo>
                <a:lnTo>
                  <a:pt x="1728" y="11972"/>
                </a:lnTo>
                <a:lnTo>
                  <a:pt x="1558" y="11704"/>
                </a:lnTo>
                <a:lnTo>
                  <a:pt x="1412" y="11412"/>
                </a:lnTo>
                <a:lnTo>
                  <a:pt x="1266" y="11120"/>
                </a:lnTo>
                <a:lnTo>
                  <a:pt x="1144" y="10828"/>
                </a:lnTo>
                <a:lnTo>
                  <a:pt x="1047" y="10512"/>
                </a:lnTo>
                <a:lnTo>
                  <a:pt x="950" y="10195"/>
                </a:lnTo>
                <a:lnTo>
                  <a:pt x="877" y="9879"/>
                </a:lnTo>
                <a:lnTo>
                  <a:pt x="828" y="9538"/>
                </a:lnTo>
                <a:lnTo>
                  <a:pt x="779" y="9003"/>
                </a:lnTo>
                <a:lnTo>
                  <a:pt x="755" y="8468"/>
                </a:lnTo>
                <a:lnTo>
                  <a:pt x="755" y="7933"/>
                </a:lnTo>
                <a:lnTo>
                  <a:pt x="779" y="7397"/>
                </a:lnTo>
                <a:lnTo>
                  <a:pt x="852" y="6862"/>
                </a:lnTo>
                <a:lnTo>
                  <a:pt x="950" y="6351"/>
                </a:lnTo>
                <a:lnTo>
                  <a:pt x="1096" y="5840"/>
                </a:lnTo>
                <a:lnTo>
                  <a:pt x="1266" y="5353"/>
                </a:lnTo>
                <a:lnTo>
                  <a:pt x="1388" y="5061"/>
                </a:lnTo>
                <a:lnTo>
                  <a:pt x="1558" y="4745"/>
                </a:lnTo>
                <a:lnTo>
                  <a:pt x="1753" y="4404"/>
                </a:lnTo>
                <a:lnTo>
                  <a:pt x="1996" y="4064"/>
                </a:lnTo>
                <a:lnTo>
                  <a:pt x="2264" y="3699"/>
                </a:lnTo>
                <a:lnTo>
                  <a:pt x="2556" y="3334"/>
                </a:lnTo>
                <a:lnTo>
                  <a:pt x="2896" y="2944"/>
                </a:lnTo>
                <a:lnTo>
                  <a:pt x="3261" y="2604"/>
                </a:lnTo>
                <a:lnTo>
                  <a:pt x="3651" y="2263"/>
                </a:lnTo>
                <a:lnTo>
                  <a:pt x="4089" y="1922"/>
                </a:lnTo>
                <a:lnTo>
                  <a:pt x="4527" y="1630"/>
                </a:lnTo>
                <a:lnTo>
                  <a:pt x="5013" y="1363"/>
                </a:lnTo>
                <a:lnTo>
                  <a:pt x="5524" y="1144"/>
                </a:lnTo>
                <a:lnTo>
                  <a:pt x="6035" y="974"/>
                </a:lnTo>
                <a:lnTo>
                  <a:pt x="6327" y="925"/>
                </a:lnTo>
                <a:lnTo>
                  <a:pt x="6595" y="876"/>
                </a:lnTo>
                <a:lnTo>
                  <a:pt x="6887" y="828"/>
                </a:lnTo>
                <a:lnTo>
                  <a:pt x="7179" y="803"/>
                </a:lnTo>
                <a:lnTo>
                  <a:pt x="7544" y="779"/>
                </a:lnTo>
                <a:lnTo>
                  <a:pt x="7933" y="730"/>
                </a:lnTo>
                <a:lnTo>
                  <a:pt x="8322" y="682"/>
                </a:lnTo>
                <a:close/>
                <a:moveTo>
                  <a:pt x="8152" y="0"/>
                </a:moveTo>
                <a:lnTo>
                  <a:pt x="7763" y="25"/>
                </a:lnTo>
                <a:lnTo>
                  <a:pt x="7373" y="73"/>
                </a:lnTo>
                <a:lnTo>
                  <a:pt x="7081" y="49"/>
                </a:lnTo>
                <a:lnTo>
                  <a:pt x="6789" y="49"/>
                </a:lnTo>
                <a:lnTo>
                  <a:pt x="6473" y="73"/>
                </a:lnTo>
                <a:lnTo>
                  <a:pt x="6157" y="146"/>
                </a:lnTo>
                <a:lnTo>
                  <a:pt x="5841" y="219"/>
                </a:lnTo>
                <a:lnTo>
                  <a:pt x="5549" y="317"/>
                </a:lnTo>
                <a:lnTo>
                  <a:pt x="5232" y="438"/>
                </a:lnTo>
                <a:lnTo>
                  <a:pt x="4916" y="560"/>
                </a:lnTo>
                <a:lnTo>
                  <a:pt x="4332" y="876"/>
                </a:lnTo>
                <a:lnTo>
                  <a:pt x="3748" y="1217"/>
                </a:lnTo>
                <a:lnTo>
                  <a:pt x="3237" y="1606"/>
                </a:lnTo>
                <a:lnTo>
                  <a:pt x="2775" y="1995"/>
                </a:lnTo>
                <a:lnTo>
                  <a:pt x="2507" y="2239"/>
                </a:lnTo>
                <a:lnTo>
                  <a:pt x="2264" y="2482"/>
                </a:lnTo>
                <a:lnTo>
                  <a:pt x="2045" y="2725"/>
                </a:lnTo>
                <a:lnTo>
                  <a:pt x="1826" y="2993"/>
                </a:lnTo>
                <a:lnTo>
                  <a:pt x="1631" y="3261"/>
                </a:lnTo>
                <a:lnTo>
                  <a:pt x="1461" y="3528"/>
                </a:lnTo>
                <a:lnTo>
                  <a:pt x="1120" y="4088"/>
                </a:lnTo>
                <a:lnTo>
                  <a:pt x="852" y="4696"/>
                </a:lnTo>
                <a:lnTo>
                  <a:pt x="609" y="5305"/>
                </a:lnTo>
                <a:lnTo>
                  <a:pt x="414" y="5962"/>
                </a:lnTo>
                <a:lnTo>
                  <a:pt x="220" y="6643"/>
                </a:lnTo>
                <a:lnTo>
                  <a:pt x="122" y="7008"/>
                </a:lnTo>
                <a:lnTo>
                  <a:pt x="74" y="7373"/>
                </a:lnTo>
                <a:lnTo>
                  <a:pt x="25" y="7738"/>
                </a:lnTo>
                <a:lnTo>
                  <a:pt x="1" y="8103"/>
                </a:lnTo>
                <a:lnTo>
                  <a:pt x="1" y="8468"/>
                </a:lnTo>
                <a:lnTo>
                  <a:pt x="25" y="8809"/>
                </a:lnTo>
                <a:lnTo>
                  <a:pt x="49" y="9174"/>
                </a:lnTo>
                <a:lnTo>
                  <a:pt x="98" y="9514"/>
                </a:lnTo>
                <a:lnTo>
                  <a:pt x="195" y="9879"/>
                </a:lnTo>
                <a:lnTo>
                  <a:pt x="268" y="10220"/>
                </a:lnTo>
                <a:lnTo>
                  <a:pt x="390" y="10560"/>
                </a:lnTo>
                <a:lnTo>
                  <a:pt x="512" y="10901"/>
                </a:lnTo>
                <a:lnTo>
                  <a:pt x="658" y="11242"/>
                </a:lnTo>
                <a:lnTo>
                  <a:pt x="804" y="11582"/>
                </a:lnTo>
                <a:lnTo>
                  <a:pt x="1169" y="12264"/>
                </a:lnTo>
                <a:lnTo>
                  <a:pt x="1388" y="12629"/>
                </a:lnTo>
                <a:lnTo>
                  <a:pt x="1631" y="12994"/>
                </a:lnTo>
                <a:lnTo>
                  <a:pt x="1899" y="13334"/>
                </a:lnTo>
                <a:lnTo>
                  <a:pt x="2166" y="13651"/>
                </a:lnTo>
                <a:lnTo>
                  <a:pt x="2434" y="13943"/>
                </a:lnTo>
                <a:lnTo>
                  <a:pt x="2750" y="14235"/>
                </a:lnTo>
                <a:lnTo>
                  <a:pt x="3042" y="14502"/>
                </a:lnTo>
                <a:lnTo>
                  <a:pt x="3383" y="14746"/>
                </a:lnTo>
                <a:lnTo>
                  <a:pt x="3699" y="14965"/>
                </a:lnTo>
                <a:lnTo>
                  <a:pt x="4064" y="15159"/>
                </a:lnTo>
                <a:lnTo>
                  <a:pt x="4429" y="15354"/>
                </a:lnTo>
                <a:lnTo>
                  <a:pt x="4794" y="15500"/>
                </a:lnTo>
                <a:lnTo>
                  <a:pt x="5184" y="15622"/>
                </a:lnTo>
                <a:lnTo>
                  <a:pt x="5597" y="15743"/>
                </a:lnTo>
                <a:lnTo>
                  <a:pt x="6011" y="15816"/>
                </a:lnTo>
                <a:lnTo>
                  <a:pt x="6424" y="15889"/>
                </a:lnTo>
                <a:lnTo>
                  <a:pt x="6862" y="15914"/>
                </a:lnTo>
                <a:lnTo>
                  <a:pt x="7300" y="15938"/>
                </a:lnTo>
                <a:lnTo>
                  <a:pt x="7738" y="15938"/>
                </a:lnTo>
                <a:lnTo>
                  <a:pt x="8152" y="15914"/>
                </a:lnTo>
                <a:lnTo>
                  <a:pt x="8590" y="15889"/>
                </a:lnTo>
                <a:lnTo>
                  <a:pt x="9004" y="15841"/>
                </a:lnTo>
                <a:lnTo>
                  <a:pt x="9442" y="15768"/>
                </a:lnTo>
                <a:lnTo>
                  <a:pt x="9855" y="15670"/>
                </a:lnTo>
                <a:lnTo>
                  <a:pt x="10245" y="15573"/>
                </a:lnTo>
                <a:lnTo>
                  <a:pt x="10658" y="15451"/>
                </a:lnTo>
                <a:lnTo>
                  <a:pt x="11048" y="15305"/>
                </a:lnTo>
                <a:lnTo>
                  <a:pt x="11461" y="15135"/>
                </a:lnTo>
                <a:lnTo>
                  <a:pt x="11826" y="14940"/>
                </a:lnTo>
                <a:lnTo>
                  <a:pt x="12216" y="14721"/>
                </a:lnTo>
                <a:lnTo>
                  <a:pt x="12581" y="14478"/>
                </a:lnTo>
                <a:lnTo>
                  <a:pt x="12921" y="14235"/>
                </a:lnTo>
                <a:lnTo>
                  <a:pt x="13286" y="13943"/>
                </a:lnTo>
                <a:lnTo>
                  <a:pt x="13603" y="13651"/>
                </a:lnTo>
                <a:lnTo>
                  <a:pt x="13895" y="13334"/>
                </a:lnTo>
                <a:lnTo>
                  <a:pt x="14187" y="13018"/>
                </a:lnTo>
                <a:lnTo>
                  <a:pt x="14454" y="12702"/>
                </a:lnTo>
                <a:lnTo>
                  <a:pt x="14697" y="12361"/>
                </a:lnTo>
                <a:lnTo>
                  <a:pt x="14916" y="11996"/>
                </a:lnTo>
                <a:lnTo>
                  <a:pt x="15111" y="11631"/>
                </a:lnTo>
                <a:lnTo>
                  <a:pt x="15135" y="11631"/>
                </a:lnTo>
                <a:lnTo>
                  <a:pt x="15160" y="11582"/>
                </a:lnTo>
                <a:lnTo>
                  <a:pt x="15160" y="11534"/>
                </a:lnTo>
                <a:lnTo>
                  <a:pt x="15330" y="11096"/>
                </a:lnTo>
                <a:lnTo>
                  <a:pt x="15500" y="10658"/>
                </a:lnTo>
                <a:lnTo>
                  <a:pt x="15622" y="10195"/>
                </a:lnTo>
                <a:lnTo>
                  <a:pt x="15719" y="9733"/>
                </a:lnTo>
                <a:lnTo>
                  <a:pt x="15744" y="9709"/>
                </a:lnTo>
                <a:lnTo>
                  <a:pt x="15768" y="9684"/>
                </a:lnTo>
                <a:lnTo>
                  <a:pt x="15792" y="9636"/>
                </a:lnTo>
                <a:lnTo>
                  <a:pt x="15768" y="9611"/>
                </a:lnTo>
                <a:lnTo>
                  <a:pt x="15744" y="9563"/>
                </a:lnTo>
                <a:lnTo>
                  <a:pt x="15792" y="9174"/>
                </a:lnTo>
                <a:lnTo>
                  <a:pt x="15841" y="8760"/>
                </a:lnTo>
                <a:lnTo>
                  <a:pt x="15841" y="8371"/>
                </a:lnTo>
                <a:lnTo>
                  <a:pt x="15817" y="7957"/>
                </a:lnTo>
                <a:lnTo>
                  <a:pt x="15744" y="7105"/>
                </a:lnTo>
                <a:lnTo>
                  <a:pt x="15671" y="6667"/>
                </a:lnTo>
                <a:lnTo>
                  <a:pt x="15598" y="6254"/>
                </a:lnTo>
                <a:lnTo>
                  <a:pt x="15525" y="5840"/>
                </a:lnTo>
                <a:lnTo>
                  <a:pt x="15403" y="5426"/>
                </a:lnTo>
                <a:lnTo>
                  <a:pt x="15281" y="5013"/>
                </a:lnTo>
                <a:lnTo>
                  <a:pt x="15160" y="4623"/>
                </a:lnTo>
                <a:lnTo>
                  <a:pt x="14989" y="4234"/>
                </a:lnTo>
                <a:lnTo>
                  <a:pt x="14819" y="3845"/>
                </a:lnTo>
                <a:lnTo>
                  <a:pt x="14624" y="3480"/>
                </a:lnTo>
                <a:lnTo>
                  <a:pt x="14405" y="3115"/>
                </a:lnTo>
                <a:lnTo>
                  <a:pt x="14162" y="2774"/>
                </a:lnTo>
                <a:lnTo>
                  <a:pt x="13895" y="2458"/>
                </a:lnTo>
                <a:lnTo>
                  <a:pt x="13603" y="2141"/>
                </a:lnTo>
                <a:lnTo>
                  <a:pt x="13286" y="1849"/>
                </a:lnTo>
                <a:lnTo>
                  <a:pt x="12970" y="1582"/>
                </a:lnTo>
                <a:lnTo>
                  <a:pt x="12654" y="1363"/>
                </a:lnTo>
                <a:lnTo>
                  <a:pt x="12313" y="1144"/>
                </a:lnTo>
                <a:lnTo>
                  <a:pt x="11948" y="949"/>
                </a:lnTo>
                <a:lnTo>
                  <a:pt x="11607" y="779"/>
                </a:lnTo>
                <a:lnTo>
                  <a:pt x="11218" y="609"/>
                </a:lnTo>
                <a:lnTo>
                  <a:pt x="10853" y="487"/>
                </a:lnTo>
                <a:lnTo>
                  <a:pt x="10464" y="365"/>
                </a:lnTo>
                <a:lnTo>
                  <a:pt x="10099" y="268"/>
                </a:lnTo>
                <a:lnTo>
                  <a:pt x="9709" y="171"/>
                </a:lnTo>
                <a:lnTo>
                  <a:pt x="9320" y="98"/>
                </a:lnTo>
                <a:lnTo>
                  <a:pt x="8931" y="49"/>
                </a:lnTo>
                <a:lnTo>
                  <a:pt x="8541" y="25"/>
                </a:lnTo>
                <a:lnTo>
                  <a:pt x="8152" y="0"/>
                </a:lnTo>
                <a:close/>
              </a:path>
            </a:pathLst>
          </a:custGeom>
          <a:solidFill>
            <a:srgbClr val="6D9EEB"/>
          </a:solid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6D9EEB"/>
              </a:solidFill>
            </a:endParaRPr>
          </a:p>
        </p:txBody>
      </p:sp>
      <p:sp>
        <p:nvSpPr>
          <p:cNvPr id="7" name="Google Shape;822;p39">
            <a:extLst>
              <a:ext uri="{FF2B5EF4-FFF2-40B4-BE49-F238E27FC236}">
                <a16:creationId xmlns:a16="http://schemas.microsoft.com/office/drawing/2014/main" id="{8C0641C7-15AE-4E0C-AE6B-6E29F85679A2}"/>
              </a:ext>
            </a:extLst>
          </p:cNvPr>
          <p:cNvSpPr/>
          <p:nvPr/>
        </p:nvSpPr>
        <p:spPr>
          <a:xfrm>
            <a:off x="2382495" y="3564880"/>
            <a:ext cx="346205" cy="348325"/>
          </a:xfrm>
          <a:custGeom>
            <a:avLst/>
            <a:gdLst/>
            <a:ahLst/>
            <a:cxnLst/>
            <a:rect l="l" t="t" r="r" b="b"/>
            <a:pathLst>
              <a:path w="15841" h="15938" extrusionOk="0">
                <a:moveTo>
                  <a:pt x="4502" y="7470"/>
                </a:moveTo>
                <a:lnTo>
                  <a:pt x="4575" y="7495"/>
                </a:lnTo>
                <a:lnTo>
                  <a:pt x="4648" y="7543"/>
                </a:lnTo>
                <a:lnTo>
                  <a:pt x="4696" y="7616"/>
                </a:lnTo>
                <a:lnTo>
                  <a:pt x="4721" y="7714"/>
                </a:lnTo>
                <a:lnTo>
                  <a:pt x="4721" y="7787"/>
                </a:lnTo>
                <a:lnTo>
                  <a:pt x="4696" y="7908"/>
                </a:lnTo>
                <a:lnTo>
                  <a:pt x="4623" y="7981"/>
                </a:lnTo>
                <a:lnTo>
                  <a:pt x="4550" y="8054"/>
                </a:lnTo>
                <a:lnTo>
                  <a:pt x="4429" y="8079"/>
                </a:lnTo>
                <a:lnTo>
                  <a:pt x="4307" y="8054"/>
                </a:lnTo>
                <a:lnTo>
                  <a:pt x="4234" y="7981"/>
                </a:lnTo>
                <a:lnTo>
                  <a:pt x="4161" y="7908"/>
                </a:lnTo>
                <a:lnTo>
                  <a:pt x="4137" y="7787"/>
                </a:lnTo>
                <a:lnTo>
                  <a:pt x="4161" y="7665"/>
                </a:lnTo>
                <a:lnTo>
                  <a:pt x="4234" y="7543"/>
                </a:lnTo>
                <a:lnTo>
                  <a:pt x="4307" y="7495"/>
                </a:lnTo>
                <a:lnTo>
                  <a:pt x="4404" y="7470"/>
                </a:lnTo>
                <a:close/>
                <a:moveTo>
                  <a:pt x="10877" y="7470"/>
                </a:moveTo>
                <a:lnTo>
                  <a:pt x="10950" y="7495"/>
                </a:lnTo>
                <a:lnTo>
                  <a:pt x="11023" y="7543"/>
                </a:lnTo>
                <a:lnTo>
                  <a:pt x="11071" y="7616"/>
                </a:lnTo>
                <a:lnTo>
                  <a:pt x="11096" y="7714"/>
                </a:lnTo>
                <a:lnTo>
                  <a:pt x="11096" y="7787"/>
                </a:lnTo>
                <a:lnTo>
                  <a:pt x="11071" y="7908"/>
                </a:lnTo>
                <a:lnTo>
                  <a:pt x="10998" y="7981"/>
                </a:lnTo>
                <a:lnTo>
                  <a:pt x="10926" y="8054"/>
                </a:lnTo>
                <a:lnTo>
                  <a:pt x="10804" y="8079"/>
                </a:lnTo>
                <a:lnTo>
                  <a:pt x="10682" y="8054"/>
                </a:lnTo>
                <a:lnTo>
                  <a:pt x="10609" y="7981"/>
                </a:lnTo>
                <a:lnTo>
                  <a:pt x="10536" y="7908"/>
                </a:lnTo>
                <a:lnTo>
                  <a:pt x="10512" y="7787"/>
                </a:lnTo>
                <a:lnTo>
                  <a:pt x="10536" y="7665"/>
                </a:lnTo>
                <a:lnTo>
                  <a:pt x="10609" y="7543"/>
                </a:lnTo>
                <a:lnTo>
                  <a:pt x="10682" y="7495"/>
                </a:lnTo>
                <a:lnTo>
                  <a:pt x="10780" y="7470"/>
                </a:lnTo>
                <a:close/>
                <a:moveTo>
                  <a:pt x="4477" y="7081"/>
                </a:moveTo>
                <a:lnTo>
                  <a:pt x="4307" y="7105"/>
                </a:lnTo>
                <a:lnTo>
                  <a:pt x="4137" y="7178"/>
                </a:lnTo>
                <a:lnTo>
                  <a:pt x="4015" y="7300"/>
                </a:lnTo>
                <a:lnTo>
                  <a:pt x="3893" y="7446"/>
                </a:lnTo>
                <a:lnTo>
                  <a:pt x="3820" y="7568"/>
                </a:lnTo>
                <a:lnTo>
                  <a:pt x="3772" y="7714"/>
                </a:lnTo>
                <a:lnTo>
                  <a:pt x="3723" y="7835"/>
                </a:lnTo>
                <a:lnTo>
                  <a:pt x="3723" y="7981"/>
                </a:lnTo>
                <a:lnTo>
                  <a:pt x="3674" y="8225"/>
                </a:lnTo>
                <a:lnTo>
                  <a:pt x="3674" y="8395"/>
                </a:lnTo>
                <a:lnTo>
                  <a:pt x="3723" y="8565"/>
                </a:lnTo>
                <a:lnTo>
                  <a:pt x="3772" y="8711"/>
                </a:lnTo>
                <a:lnTo>
                  <a:pt x="3869" y="8833"/>
                </a:lnTo>
                <a:lnTo>
                  <a:pt x="3966" y="8955"/>
                </a:lnTo>
                <a:lnTo>
                  <a:pt x="4088" y="9028"/>
                </a:lnTo>
                <a:lnTo>
                  <a:pt x="4234" y="9101"/>
                </a:lnTo>
                <a:lnTo>
                  <a:pt x="4404" y="9149"/>
                </a:lnTo>
                <a:lnTo>
                  <a:pt x="4599" y="9174"/>
                </a:lnTo>
                <a:lnTo>
                  <a:pt x="4769" y="9149"/>
                </a:lnTo>
                <a:lnTo>
                  <a:pt x="4940" y="9101"/>
                </a:lnTo>
                <a:lnTo>
                  <a:pt x="5086" y="9028"/>
                </a:lnTo>
                <a:lnTo>
                  <a:pt x="5207" y="8930"/>
                </a:lnTo>
                <a:lnTo>
                  <a:pt x="5329" y="8809"/>
                </a:lnTo>
                <a:lnTo>
                  <a:pt x="5426" y="8663"/>
                </a:lnTo>
                <a:lnTo>
                  <a:pt x="5499" y="8517"/>
                </a:lnTo>
                <a:lnTo>
                  <a:pt x="5548" y="8346"/>
                </a:lnTo>
                <a:lnTo>
                  <a:pt x="5572" y="8176"/>
                </a:lnTo>
                <a:lnTo>
                  <a:pt x="5548" y="8006"/>
                </a:lnTo>
                <a:lnTo>
                  <a:pt x="5524" y="7835"/>
                </a:lnTo>
                <a:lnTo>
                  <a:pt x="5475" y="7689"/>
                </a:lnTo>
                <a:lnTo>
                  <a:pt x="5402" y="7519"/>
                </a:lnTo>
                <a:lnTo>
                  <a:pt x="5280" y="7397"/>
                </a:lnTo>
                <a:lnTo>
                  <a:pt x="5134" y="7251"/>
                </a:lnTo>
                <a:lnTo>
                  <a:pt x="4988" y="7154"/>
                </a:lnTo>
                <a:lnTo>
                  <a:pt x="4818" y="7105"/>
                </a:lnTo>
                <a:lnTo>
                  <a:pt x="4648" y="7081"/>
                </a:lnTo>
                <a:close/>
                <a:moveTo>
                  <a:pt x="10853" y="7081"/>
                </a:moveTo>
                <a:lnTo>
                  <a:pt x="10682" y="7105"/>
                </a:lnTo>
                <a:lnTo>
                  <a:pt x="10512" y="7178"/>
                </a:lnTo>
                <a:lnTo>
                  <a:pt x="10390" y="7300"/>
                </a:lnTo>
                <a:lnTo>
                  <a:pt x="10269" y="7446"/>
                </a:lnTo>
                <a:lnTo>
                  <a:pt x="10196" y="7568"/>
                </a:lnTo>
                <a:lnTo>
                  <a:pt x="10147" y="7714"/>
                </a:lnTo>
                <a:lnTo>
                  <a:pt x="10098" y="7835"/>
                </a:lnTo>
                <a:lnTo>
                  <a:pt x="10098" y="7981"/>
                </a:lnTo>
                <a:lnTo>
                  <a:pt x="10050" y="8225"/>
                </a:lnTo>
                <a:lnTo>
                  <a:pt x="10050" y="8395"/>
                </a:lnTo>
                <a:lnTo>
                  <a:pt x="10098" y="8565"/>
                </a:lnTo>
                <a:lnTo>
                  <a:pt x="10147" y="8711"/>
                </a:lnTo>
                <a:lnTo>
                  <a:pt x="10244" y="8833"/>
                </a:lnTo>
                <a:lnTo>
                  <a:pt x="10342" y="8955"/>
                </a:lnTo>
                <a:lnTo>
                  <a:pt x="10463" y="9028"/>
                </a:lnTo>
                <a:lnTo>
                  <a:pt x="10609" y="9101"/>
                </a:lnTo>
                <a:lnTo>
                  <a:pt x="10780" y="9149"/>
                </a:lnTo>
                <a:lnTo>
                  <a:pt x="10974" y="9174"/>
                </a:lnTo>
                <a:lnTo>
                  <a:pt x="11144" y="9149"/>
                </a:lnTo>
                <a:lnTo>
                  <a:pt x="11315" y="9101"/>
                </a:lnTo>
                <a:lnTo>
                  <a:pt x="11461" y="9028"/>
                </a:lnTo>
                <a:lnTo>
                  <a:pt x="11582" y="8930"/>
                </a:lnTo>
                <a:lnTo>
                  <a:pt x="11704" y="8809"/>
                </a:lnTo>
                <a:lnTo>
                  <a:pt x="11801" y="8663"/>
                </a:lnTo>
                <a:lnTo>
                  <a:pt x="11874" y="8517"/>
                </a:lnTo>
                <a:lnTo>
                  <a:pt x="11923" y="8346"/>
                </a:lnTo>
                <a:lnTo>
                  <a:pt x="11947" y="8176"/>
                </a:lnTo>
                <a:lnTo>
                  <a:pt x="11923" y="8006"/>
                </a:lnTo>
                <a:lnTo>
                  <a:pt x="11899" y="7835"/>
                </a:lnTo>
                <a:lnTo>
                  <a:pt x="11850" y="7689"/>
                </a:lnTo>
                <a:lnTo>
                  <a:pt x="11777" y="7519"/>
                </a:lnTo>
                <a:lnTo>
                  <a:pt x="11655" y="7397"/>
                </a:lnTo>
                <a:lnTo>
                  <a:pt x="11509" y="7251"/>
                </a:lnTo>
                <a:lnTo>
                  <a:pt x="11363" y="7154"/>
                </a:lnTo>
                <a:lnTo>
                  <a:pt x="11193" y="7105"/>
                </a:lnTo>
                <a:lnTo>
                  <a:pt x="11023" y="7081"/>
                </a:lnTo>
                <a:close/>
                <a:moveTo>
                  <a:pt x="7787" y="10244"/>
                </a:moveTo>
                <a:lnTo>
                  <a:pt x="7470" y="10268"/>
                </a:lnTo>
                <a:lnTo>
                  <a:pt x="7154" y="10293"/>
                </a:lnTo>
                <a:lnTo>
                  <a:pt x="6643" y="10390"/>
                </a:lnTo>
                <a:lnTo>
                  <a:pt x="6132" y="10536"/>
                </a:lnTo>
                <a:lnTo>
                  <a:pt x="5645" y="10731"/>
                </a:lnTo>
                <a:lnTo>
                  <a:pt x="5159" y="10950"/>
                </a:lnTo>
                <a:lnTo>
                  <a:pt x="4745" y="11144"/>
                </a:lnTo>
                <a:lnTo>
                  <a:pt x="4502" y="11266"/>
                </a:lnTo>
                <a:lnTo>
                  <a:pt x="4283" y="11388"/>
                </a:lnTo>
                <a:lnTo>
                  <a:pt x="4088" y="11534"/>
                </a:lnTo>
                <a:lnTo>
                  <a:pt x="3918" y="11704"/>
                </a:lnTo>
                <a:lnTo>
                  <a:pt x="3772" y="11899"/>
                </a:lnTo>
                <a:lnTo>
                  <a:pt x="3723" y="11996"/>
                </a:lnTo>
                <a:lnTo>
                  <a:pt x="3699" y="12118"/>
                </a:lnTo>
                <a:lnTo>
                  <a:pt x="3699" y="12166"/>
                </a:lnTo>
                <a:lnTo>
                  <a:pt x="3699" y="12239"/>
                </a:lnTo>
                <a:lnTo>
                  <a:pt x="3747" y="12288"/>
                </a:lnTo>
                <a:lnTo>
                  <a:pt x="3796" y="12312"/>
                </a:lnTo>
                <a:lnTo>
                  <a:pt x="3918" y="12312"/>
                </a:lnTo>
                <a:lnTo>
                  <a:pt x="3966" y="12288"/>
                </a:lnTo>
                <a:lnTo>
                  <a:pt x="4015" y="12239"/>
                </a:lnTo>
                <a:lnTo>
                  <a:pt x="4161" y="12093"/>
                </a:lnTo>
                <a:lnTo>
                  <a:pt x="4307" y="11947"/>
                </a:lnTo>
                <a:lnTo>
                  <a:pt x="4502" y="11826"/>
                </a:lnTo>
                <a:lnTo>
                  <a:pt x="4721" y="11704"/>
                </a:lnTo>
                <a:lnTo>
                  <a:pt x="5134" y="11509"/>
                </a:lnTo>
                <a:lnTo>
                  <a:pt x="5524" y="11339"/>
                </a:lnTo>
                <a:lnTo>
                  <a:pt x="5937" y="11169"/>
                </a:lnTo>
                <a:lnTo>
                  <a:pt x="6375" y="11023"/>
                </a:lnTo>
                <a:lnTo>
                  <a:pt x="6813" y="10901"/>
                </a:lnTo>
                <a:lnTo>
                  <a:pt x="7032" y="10852"/>
                </a:lnTo>
                <a:lnTo>
                  <a:pt x="7276" y="10828"/>
                </a:lnTo>
                <a:lnTo>
                  <a:pt x="7835" y="10804"/>
                </a:lnTo>
                <a:lnTo>
                  <a:pt x="8419" y="10828"/>
                </a:lnTo>
                <a:lnTo>
                  <a:pt x="9003" y="10901"/>
                </a:lnTo>
                <a:lnTo>
                  <a:pt x="9295" y="10950"/>
                </a:lnTo>
                <a:lnTo>
                  <a:pt x="9587" y="11023"/>
                </a:lnTo>
                <a:lnTo>
                  <a:pt x="9879" y="11120"/>
                </a:lnTo>
                <a:lnTo>
                  <a:pt x="10147" y="11242"/>
                </a:lnTo>
                <a:lnTo>
                  <a:pt x="10415" y="11363"/>
                </a:lnTo>
                <a:lnTo>
                  <a:pt x="10658" y="11509"/>
                </a:lnTo>
                <a:lnTo>
                  <a:pt x="10901" y="11655"/>
                </a:lnTo>
                <a:lnTo>
                  <a:pt x="11120" y="11850"/>
                </a:lnTo>
                <a:lnTo>
                  <a:pt x="11315" y="12045"/>
                </a:lnTo>
                <a:lnTo>
                  <a:pt x="11485" y="12288"/>
                </a:lnTo>
                <a:lnTo>
                  <a:pt x="11582" y="12361"/>
                </a:lnTo>
                <a:lnTo>
                  <a:pt x="11680" y="12410"/>
                </a:lnTo>
                <a:lnTo>
                  <a:pt x="11777" y="12410"/>
                </a:lnTo>
                <a:lnTo>
                  <a:pt x="11874" y="12361"/>
                </a:lnTo>
                <a:lnTo>
                  <a:pt x="11947" y="12288"/>
                </a:lnTo>
                <a:lnTo>
                  <a:pt x="11996" y="12215"/>
                </a:lnTo>
                <a:lnTo>
                  <a:pt x="12020" y="12118"/>
                </a:lnTo>
                <a:lnTo>
                  <a:pt x="11972" y="12020"/>
                </a:lnTo>
                <a:lnTo>
                  <a:pt x="11753" y="11753"/>
                </a:lnTo>
                <a:lnTo>
                  <a:pt x="11534" y="11509"/>
                </a:lnTo>
                <a:lnTo>
                  <a:pt x="11290" y="11290"/>
                </a:lnTo>
                <a:lnTo>
                  <a:pt x="11023" y="11096"/>
                </a:lnTo>
                <a:lnTo>
                  <a:pt x="10731" y="10925"/>
                </a:lnTo>
                <a:lnTo>
                  <a:pt x="10439" y="10779"/>
                </a:lnTo>
                <a:lnTo>
                  <a:pt x="10123" y="10633"/>
                </a:lnTo>
                <a:lnTo>
                  <a:pt x="9806" y="10536"/>
                </a:lnTo>
                <a:lnTo>
                  <a:pt x="9466" y="10439"/>
                </a:lnTo>
                <a:lnTo>
                  <a:pt x="9149" y="10366"/>
                </a:lnTo>
                <a:lnTo>
                  <a:pt x="8809" y="10317"/>
                </a:lnTo>
                <a:lnTo>
                  <a:pt x="8468" y="10268"/>
                </a:lnTo>
                <a:lnTo>
                  <a:pt x="8127" y="10244"/>
                </a:lnTo>
                <a:close/>
                <a:moveTo>
                  <a:pt x="8517" y="682"/>
                </a:moveTo>
                <a:lnTo>
                  <a:pt x="8663" y="706"/>
                </a:lnTo>
                <a:lnTo>
                  <a:pt x="9125" y="755"/>
                </a:lnTo>
                <a:lnTo>
                  <a:pt x="9563" y="803"/>
                </a:lnTo>
                <a:lnTo>
                  <a:pt x="10001" y="901"/>
                </a:lnTo>
                <a:lnTo>
                  <a:pt x="10439" y="1022"/>
                </a:lnTo>
                <a:lnTo>
                  <a:pt x="10780" y="1120"/>
                </a:lnTo>
                <a:lnTo>
                  <a:pt x="11120" y="1241"/>
                </a:lnTo>
                <a:lnTo>
                  <a:pt x="11461" y="1411"/>
                </a:lnTo>
                <a:lnTo>
                  <a:pt x="11777" y="1557"/>
                </a:lnTo>
                <a:lnTo>
                  <a:pt x="11777" y="1582"/>
                </a:lnTo>
                <a:lnTo>
                  <a:pt x="11728" y="1655"/>
                </a:lnTo>
                <a:lnTo>
                  <a:pt x="11753" y="1752"/>
                </a:lnTo>
                <a:lnTo>
                  <a:pt x="11777" y="1801"/>
                </a:lnTo>
                <a:lnTo>
                  <a:pt x="11826" y="1825"/>
                </a:lnTo>
                <a:lnTo>
                  <a:pt x="11899" y="1825"/>
                </a:lnTo>
                <a:lnTo>
                  <a:pt x="11972" y="1776"/>
                </a:lnTo>
                <a:lnTo>
                  <a:pt x="11996" y="1752"/>
                </a:lnTo>
                <a:lnTo>
                  <a:pt x="12020" y="1728"/>
                </a:lnTo>
                <a:lnTo>
                  <a:pt x="12045" y="1728"/>
                </a:lnTo>
                <a:lnTo>
                  <a:pt x="12142" y="1801"/>
                </a:lnTo>
                <a:lnTo>
                  <a:pt x="12118" y="1874"/>
                </a:lnTo>
                <a:lnTo>
                  <a:pt x="12093" y="1947"/>
                </a:lnTo>
                <a:lnTo>
                  <a:pt x="12118" y="1995"/>
                </a:lnTo>
                <a:lnTo>
                  <a:pt x="12142" y="2020"/>
                </a:lnTo>
                <a:lnTo>
                  <a:pt x="12191" y="2044"/>
                </a:lnTo>
                <a:lnTo>
                  <a:pt x="12215" y="2020"/>
                </a:lnTo>
                <a:lnTo>
                  <a:pt x="12264" y="1995"/>
                </a:lnTo>
                <a:lnTo>
                  <a:pt x="12337" y="1922"/>
                </a:lnTo>
                <a:lnTo>
                  <a:pt x="12556" y="2068"/>
                </a:lnTo>
                <a:lnTo>
                  <a:pt x="12507" y="2190"/>
                </a:lnTo>
                <a:lnTo>
                  <a:pt x="12507" y="2239"/>
                </a:lnTo>
                <a:lnTo>
                  <a:pt x="12507" y="2336"/>
                </a:lnTo>
                <a:lnTo>
                  <a:pt x="12531" y="2385"/>
                </a:lnTo>
                <a:lnTo>
                  <a:pt x="12556" y="2409"/>
                </a:lnTo>
                <a:lnTo>
                  <a:pt x="12604" y="2409"/>
                </a:lnTo>
                <a:lnTo>
                  <a:pt x="12653" y="2385"/>
                </a:lnTo>
                <a:lnTo>
                  <a:pt x="12702" y="2360"/>
                </a:lnTo>
                <a:lnTo>
                  <a:pt x="12750" y="2287"/>
                </a:lnTo>
                <a:lnTo>
                  <a:pt x="12775" y="2239"/>
                </a:lnTo>
                <a:lnTo>
                  <a:pt x="12969" y="2409"/>
                </a:lnTo>
                <a:lnTo>
                  <a:pt x="12896" y="2531"/>
                </a:lnTo>
                <a:lnTo>
                  <a:pt x="12848" y="2604"/>
                </a:lnTo>
                <a:lnTo>
                  <a:pt x="12848" y="2677"/>
                </a:lnTo>
                <a:lnTo>
                  <a:pt x="12848" y="2725"/>
                </a:lnTo>
                <a:lnTo>
                  <a:pt x="12872" y="2750"/>
                </a:lnTo>
                <a:lnTo>
                  <a:pt x="12921" y="2774"/>
                </a:lnTo>
                <a:lnTo>
                  <a:pt x="12969" y="2774"/>
                </a:lnTo>
                <a:lnTo>
                  <a:pt x="13091" y="2701"/>
                </a:lnTo>
                <a:lnTo>
                  <a:pt x="13188" y="2604"/>
                </a:lnTo>
                <a:lnTo>
                  <a:pt x="13310" y="2725"/>
                </a:lnTo>
                <a:lnTo>
                  <a:pt x="13407" y="2823"/>
                </a:lnTo>
                <a:lnTo>
                  <a:pt x="13261" y="3017"/>
                </a:lnTo>
                <a:lnTo>
                  <a:pt x="13237" y="3066"/>
                </a:lnTo>
                <a:lnTo>
                  <a:pt x="13188" y="3163"/>
                </a:lnTo>
                <a:lnTo>
                  <a:pt x="13188" y="3236"/>
                </a:lnTo>
                <a:lnTo>
                  <a:pt x="13213" y="3285"/>
                </a:lnTo>
                <a:lnTo>
                  <a:pt x="13237" y="3309"/>
                </a:lnTo>
                <a:lnTo>
                  <a:pt x="13334" y="3285"/>
                </a:lnTo>
                <a:lnTo>
                  <a:pt x="13407" y="3236"/>
                </a:lnTo>
                <a:lnTo>
                  <a:pt x="13553" y="3115"/>
                </a:lnTo>
                <a:lnTo>
                  <a:pt x="13602" y="3042"/>
                </a:lnTo>
                <a:lnTo>
                  <a:pt x="13797" y="3309"/>
                </a:lnTo>
                <a:lnTo>
                  <a:pt x="13699" y="3407"/>
                </a:lnTo>
                <a:lnTo>
                  <a:pt x="13553" y="3504"/>
                </a:lnTo>
                <a:lnTo>
                  <a:pt x="13505" y="3577"/>
                </a:lnTo>
                <a:lnTo>
                  <a:pt x="13480" y="3650"/>
                </a:lnTo>
                <a:lnTo>
                  <a:pt x="13480" y="3699"/>
                </a:lnTo>
                <a:lnTo>
                  <a:pt x="13529" y="3723"/>
                </a:lnTo>
                <a:lnTo>
                  <a:pt x="13626" y="3747"/>
                </a:lnTo>
                <a:lnTo>
                  <a:pt x="13699" y="3723"/>
                </a:lnTo>
                <a:lnTo>
                  <a:pt x="13797" y="3674"/>
                </a:lnTo>
                <a:lnTo>
                  <a:pt x="13870" y="3626"/>
                </a:lnTo>
                <a:lnTo>
                  <a:pt x="13967" y="3577"/>
                </a:lnTo>
                <a:lnTo>
                  <a:pt x="14162" y="3918"/>
                </a:lnTo>
                <a:lnTo>
                  <a:pt x="14064" y="3991"/>
                </a:lnTo>
                <a:lnTo>
                  <a:pt x="13870" y="4161"/>
                </a:lnTo>
                <a:lnTo>
                  <a:pt x="13772" y="4234"/>
                </a:lnTo>
                <a:lnTo>
                  <a:pt x="13724" y="4331"/>
                </a:lnTo>
                <a:lnTo>
                  <a:pt x="13724" y="4356"/>
                </a:lnTo>
                <a:lnTo>
                  <a:pt x="13724" y="4380"/>
                </a:lnTo>
                <a:lnTo>
                  <a:pt x="13845" y="4380"/>
                </a:lnTo>
                <a:lnTo>
                  <a:pt x="13967" y="4356"/>
                </a:lnTo>
                <a:lnTo>
                  <a:pt x="14089" y="4307"/>
                </a:lnTo>
                <a:lnTo>
                  <a:pt x="14186" y="4234"/>
                </a:lnTo>
                <a:lnTo>
                  <a:pt x="14308" y="4161"/>
                </a:lnTo>
                <a:lnTo>
                  <a:pt x="14527" y="4696"/>
                </a:lnTo>
                <a:lnTo>
                  <a:pt x="14356" y="4769"/>
                </a:lnTo>
                <a:lnTo>
                  <a:pt x="14210" y="4842"/>
                </a:lnTo>
                <a:lnTo>
                  <a:pt x="14089" y="4940"/>
                </a:lnTo>
                <a:lnTo>
                  <a:pt x="13967" y="5061"/>
                </a:lnTo>
                <a:lnTo>
                  <a:pt x="13943" y="5134"/>
                </a:lnTo>
                <a:lnTo>
                  <a:pt x="13918" y="5207"/>
                </a:lnTo>
                <a:lnTo>
                  <a:pt x="13918" y="5256"/>
                </a:lnTo>
                <a:lnTo>
                  <a:pt x="13943" y="5280"/>
                </a:lnTo>
                <a:lnTo>
                  <a:pt x="13967" y="5305"/>
                </a:lnTo>
                <a:lnTo>
                  <a:pt x="14016" y="5305"/>
                </a:lnTo>
                <a:lnTo>
                  <a:pt x="14137" y="5256"/>
                </a:lnTo>
                <a:lnTo>
                  <a:pt x="14259" y="5183"/>
                </a:lnTo>
                <a:lnTo>
                  <a:pt x="14551" y="5037"/>
                </a:lnTo>
                <a:lnTo>
                  <a:pt x="14624" y="5013"/>
                </a:lnTo>
                <a:lnTo>
                  <a:pt x="14770" y="5524"/>
                </a:lnTo>
                <a:lnTo>
                  <a:pt x="14454" y="5670"/>
                </a:lnTo>
                <a:lnTo>
                  <a:pt x="14186" y="5791"/>
                </a:lnTo>
                <a:lnTo>
                  <a:pt x="13943" y="5937"/>
                </a:lnTo>
                <a:lnTo>
                  <a:pt x="13943" y="5986"/>
                </a:lnTo>
                <a:lnTo>
                  <a:pt x="13943" y="6010"/>
                </a:lnTo>
                <a:lnTo>
                  <a:pt x="14113" y="6035"/>
                </a:lnTo>
                <a:lnTo>
                  <a:pt x="14235" y="6059"/>
                </a:lnTo>
                <a:lnTo>
                  <a:pt x="14381" y="6035"/>
                </a:lnTo>
                <a:lnTo>
                  <a:pt x="14551" y="6010"/>
                </a:lnTo>
                <a:lnTo>
                  <a:pt x="14867" y="5889"/>
                </a:lnTo>
                <a:lnTo>
                  <a:pt x="14989" y="6424"/>
                </a:lnTo>
                <a:lnTo>
                  <a:pt x="14819" y="6497"/>
                </a:lnTo>
                <a:lnTo>
                  <a:pt x="14429" y="6619"/>
                </a:lnTo>
                <a:lnTo>
                  <a:pt x="14040" y="6740"/>
                </a:lnTo>
                <a:lnTo>
                  <a:pt x="13991" y="6789"/>
                </a:lnTo>
                <a:lnTo>
                  <a:pt x="13991" y="6813"/>
                </a:lnTo>
                <a:lnTo>
                  <a:pt x="14016" y="6862"/>
                </a:lnTo>
                <a:lnTo>
                  <a:pt x="14064" y="6886"/>
                </a:lnTo>
                <a:lnTo>
                  <a:pt x="14235" y="6886"/>
                </a:lnTo>
                <a:lnTo>
                  <a:pt x="14429" y="6862"/>
                </a:lnTo>
                <a:lnTo>
                  <a:pt x="14794" y="6813"/>
                </a:lnTo>
                <a:lnTo>
                  <a:pt x="15038" y="6740"/>
                </a:lnTo>
                <a:lnTo>
                  <a:pt x="15111" y="7178"/>
                </a:lnTo>
                <a:lnTo>
                  <a:pt x="14867" y="7227"/>
                </a:lnTo>
                <a:lnTo>
                  <a:pt x="14454" y="7349"/>
                </a:lnTo>
                <a:lnTo>
                  <a:pt x="14259" y="7422"/>
                </a:lnTo>
                <a:lnTo>
                  <a:pt x="14064" y="7543"/>
                </a:lnTo>
                <a:lnTo>
                  <a:pt x="14040" y="7592"/>
                </a:lnTo>
                <a:lnTo>
                  <a:pt x="14040" y="7665"/>
                </a:lnTo>
                <a:lnTo>
                  <a:pt x="14089" y="7714"/>
                </a:lnTo>
                <a:lnTo>
                  <a:pt x="14162" y="7738"/>
                </a:lnTo>
                <a:lnTo>
                  <a:pt x="14356" y="7714"/>
                </a:lnTo>
                <a:lnTo>
                  <a:pt x="14551" y="7665"/>
                </a:lnTo>
                <a:lnTo>
                  <a:pt x="14940" y="7568"/>
                </a:lnTo>
                <a:lnTo>
                  <a:pt x="15159" y="7519"/>
                </a:lnTo>
                <a:lnTo>
                  <a:pt x="15208" y="7981"/>
                </a:lnTo>
                <a:lnTo>
                  <a:pt x="14892" y="8030"/>
                </a:lnTo>
                <a:lnTo>
                  <a:pt x="14648" y="8054"/>
                </a:lnTo>
                <a:lnTo>
                  <a:pt x="14381" y="8079"/>
                </a:lnTo>
                <a:lnTo>
                  <a:pt x="14259" y="8103"/>
                </a:lnTo>
                <a:lnTo>
                  <a:pt x="14137" y="8152"/>
                </a:lnTo>
                <a:lnTo>
                  <a:pt x="14040" y="8200"/>
                </a:lnTo>
                <a:lnTo>
                  <a:pt x="13943" y="8298"/>
                </a:lnTo>
                <a:lnTo>
                  <a:pt x="13918" y="8322"/>
                </a:lnTo>
                <a:lnTo>
                  <a:pt x="13918" y="8346"/>
                </a:lnTo>
                <a:lnTo>
                  <a:pt x="13943" y="8395"/>
                </a:lnTo>
                <a:lnTo>
                  <a:pt x="13967" y="8395"/>
                </a:lnTo>
                <a:lnTo>
                  <a:pt x="14089" y="8419"/>
                </a:lnTo>
                <a:lnTo>
                  <a:pt x="14210" y="8444"/>
                </a:lnTo>
                <a:lnTo>
                  <a:pt x="14478" y="8444"/>
                </a:lnTo>
                <a:lnTo>
                  <a:pt x="14989" y="8395"/>
                </a:lnTo>
                <a:lnTo>
                  <a:pt x="15232" y="8395"/>
                </a:lnTo>
                <a:lnTo>
                  <a:pt x="15232" y="8857"/>
                </a:lnTo>
                <a:lnTo>
                  <a:pt x="14746" y="8882"/>
                </a:lnTo>
                <a:lnTo>
                  <a:pt x="14527" y="8882"/>
                </a:lnTo>
                <a:lnTo>
                  <a:pt x="14308" y="8906"/>
                </a:lnTo>
                <a:lnTo>
                  <a:pt x="14089" y="8955"/>
                </a:lnTo>
                <a:lnTo>
                  <a:pt x="13991" y="8979"/>
                </a:lnTo>
                <a:lnTo>
                  <a:pt x="13894" y="9028"/>
                </a:lnTo>
                <a:lnTo>
                  <a:pt x="13870" y="9052"/>
                </a:lnTo>
                <a:lnTo>
                  <a:pt x="13894" y="9076"/>
                </a:lnTo>
                <a:lnTo>
                  <a:pt x="13967" y="9125"/>
                </a:lnTo>
                <a:lnTo>
                  <a:pt x="14089" y="9174"/>
                </a:lnTo>
                <a:lnTo>
                  <a:pt x="14308" y="9222"/>
                </a:lnTo>
                <a:lnTo>
                  <a:pt x="14746" y="9222"/>
                </a:lnTo>
                <a:lnTo>
                  <a:pt x="14965" y="9247"/>
                </a:lnTo>
                <a:lnTo>
                  <a:pt x="15208" y="9247"/>
                </a:lnTo>
                <a:lnTo>
                  <a:pt x="15184" y="9465"/>
                </a:lnTo>
                <a:lnTo>
                  <a:pt x="14989" y="9514"/>
                </a:lnTo>
                <a:lnTo>
                  <a:pt x="14746" y="9563"/>
                </a:lnTo>
                <a:lnTo>
                  <a:pt x="14502" y="9660"/>
                </a:lnTo>
                <a:lnTo>
                  <a:pt x="14283" y="9757"/>
                </a:lnTo>
                <a:lnTo>
                  <a:pt x="14064" y="9879"/>
                </a:lnTo>
                <a:lnTo>
                  <a:pt x="14040" y="9903"/>
                </a:lnTo>
                <a:lnTo>
                  <a:pt x="14040" y="9952"/>
                </a:lnTo>
                <a:lnTo>
                  <a:pt x="14064" y="9976"/>
                </a:lnTo>
                <a:lnTo>
                  <a:pt x="14089" y="9976"/>
                </a:lnTo>
                <a:lnTo>
                  <a:pt x="14308" y="10001"/>
                </a:lnTo>
                <a:lnTo>
                  <a:pt x="14527" y="9976"/>
                </a:lnTo>
                <a:lnTo>
                  <a:pt x="14965" y="9903"/>
                </a:lnTo>
                <a:lnTo>
                  <a:pt x="15111" y="9879"/>
                </a:lnTo>
                <a:lnTo>
                  <a:pt x="14989" y="10390"/>
                </a:lnTo>
                <a:lnTo>
                  <a:pt x="14551" y="10463"/>
                </a:lnTo>
                <a:lnTo>
                  <a:pt x="14356" y="10487"/>
                </a:lnTo>
                <a:lnTo>
                  <a:pt x="14186" y="10512"/>
                </a:lnTo>
                <a:lnTo>
                  <a:pt x="14016" y="10560"/>
                </a:lnTo>
                <a:lnTo>
                  <a:pt x="13943" y="10609"/>
                </a:lnTo>
                <a:lnTo>
                  <a:pt x="13870" y="10682"/>
                </a:lnTo>
                <a:lnTo>
                  <a:pt x="13845" y="10731"/>
                </a:lnTo>
                <a:lnTo>
                  <a:pt x="13845" y="10804"/>
                </a:lnTo>
                <a:lnTo>
                  <a:pt x="13894" y="10852"/>
                </a:lnTo>
                <a:lnTo>
                  <a:pt x="13918" y="10901"/>
                </a:lnTo>
                <a:lnTo>
                  <a:pt x="13991" y="10925"/>
                </a:lnTo>
                <a:lnTo>
                  <a:pt x="14089" y="10950"/>
                </a:lnTo>
                <a:lnTo>
                  <a:pt x="14259" y="10950"/>
                </a:lnTo>
                <a:lnTo>
                  <a:pt x="14600" y="10901"/>
                </a:lnTo>
                <a:lnTo>
                  <a:pt x="14819" y="10877"/>
                </a:lnTo>
                <a:lnTo>
                  <a:pt x="14819" y="10877"/>
                </a:lnTo>
                <a:lnTo>
                  <a:pt x="14624" y="11339"/>
                </a:lnTo>
                <a:lnTo>
                  <a:pt x="14502" y="11339"/>
                </a:lnTo>
                <a:lnTo>
                  <a:pt x="14308" y="11315"/>
                </a:lnTo>
                <a:lnTo>
                  <a:pt x="14113" y="11339"/>
                </a:lnTo>
                <a:lnTo>
                  <a:pt x="13918" y="11363"/>
                </a:lnTo>
                <a:lnTo>
                  <a:pt x="13748" y="11436"/>
                </a:lnTo>
                <a:lnTo>
                  <a:pt x="13748" y="11461"/>
                </a:lnTo>
                <a:lnTo>
                  <a:pt x="13748" y="11485"/>
                </a:lnTo>
                <a:lnTo>
                  <a:pt x="13918" y="11558"/>
                </a:lnTo>
                <a:lnTo>
                  <a:pt x="14089" y="11607"/>
                </a:lnTo>
                <a:lnTo>
                  <a:pt x="14454" y="11655"/>
                </a:lnTo>
                <a:lnTo>
                  <a:pt x="14210" y="12069"/>
                </a:lnTo>
                <a:lnTo>
                  <a:pt x="13991" y="12069"/>
                </a:lnTo>
                <a:lnTo>
                  <a:pt x="13748" y="12093"/>
                </a:lnTo>
                <a:lnTo>
                  <a:pt x="13626" y="12069"/>
                </a:lnTo>
                <a:lnTo>
                  <a:pt x="13480" y="12045"/>
                </a:lnTo>
                <a:lnTo>
                  <a:pt x="13359" y="12020"/>
                </a:lnTo>
                <a:lnTo>
                  <a:pt x="13237" y="12020"/>
                </a:lnTo>
                <a:lnTo>
                  <a:pt x="13213" y="12045"/>
                </a:lnTo>
                <a:lnTo>
                  <a:pt x="13188" y="12069"/>
                </a:lnTo>
                <a:lnTo>
                  <a:pt x="13213" y="12166"/>
                </a:lnTo>
                <a:lnTo>
                  <a:pt x="13261" y="12239"/>
                </a:lnTo>
                <a:lnTo>
                  <a:pt x="13334" y="12312"/>
                </a:lnTo>
                <a:lnTo>
                  <a:pt x="13432" y="12361"/>
                </a:lnTo>
                <a:lnTo>
                  <a:pt x="13553" y="12385"/>
                </a:lnTo>
                <a:lnTo>
                  <a:pt x="13675" y="12410"/>
                </a:lnTo>
                <a:lnTo>
                  <a:pt x="13943" y="12434"/>
                </a:lnTo>
                <a:lnTo>
                  <a:pt x="13602" y="12823"/>
                </a:lnTo>
                <a:lnTo>
                  <a:pt x="13091" y="12726"/>
                </a:lnTo>
                <a:lnTo>
                  <a:pt x="12872" y="12677"/>
                </a:lnTo>
                <a:lnTo>
                  <a:pt x="12750" y="12677"/>
                </a:lnTo>
                <a:lnTo>
                  <a:pt x="12629" y="12702"/>
                </a:lnTo>
                <a:lnTo>
                  <a:pt x="12604" y="12726"/>
                </a:lnTo>
                <a:lnTo>
                  <a:pt x="12604" y="12775"/>
                </a:lnTo>
                <a:lnTo>
                  <a:pt x="12629" y="12848"/>
                </a:lnTo>
                <a:lnTo>
                  <a:pt x="12677" y="12921"/>
                </a:lnTo>
                <a:lnTo>
                  <a:pt x="12750" y="12969"/>
                </a:lnTo>
                <a:lnTo>
                  <a:pt x="12848" y="13018"/>
                </a:lnTo>
                <a:lnTo>
                  <a:pt x="13042" y="13115"/>
                </a:lnTo>
                <a:lnTo>
                  <a:pt x="13261" y="13164"/>
                </a:lnTo>
                <a:lnTo>
                  <a:pt x="13115" y="13286"/>
                </a:lnTo>
                <a:lnTo>
                  <a:pt x="13067" y="13286"/>
                </a:lnTo>
                <a:lnTo>
                  <a:pt x="12604" y="13261"/>
                </a:lnTo>
                <a:lnTo>
                  <a:pt x="12361" y="13213"/>
                </a:lnTo>
                <a:lnTo>
                  <a:pt x="12239" y="13188"/>
                </a:lnTo>
                <a:lnTo>
                  <a:pt x="12118" y="13188"/>
                </a:lnTo>
                <a:lnTo>
                  <a:pt x="12045" y="13213"/>
                </a:lnTo>
                <a:lnTo>
                  <a:pt x="11996" y="13261"/>
                </a:lnTo>
                <a:lnTo>
                  <a:pt x="11996" y="13334"/>
                </a:lnTo>
                <a:lnTo>
                  <a:pt x="12020" y="13383"/>
                </a:lnTo>
                <a:lnTo>
                  <a:pt x="12142" y="13505"/>
                </a:lnTo>
                <a:lnTo>
                  <a:pt x="12312" y="13578"/>
                </a:lnTo>
                <a:lnTo>
                  <a:pt x="12483" y="13626"/>
                </a:lnTo>
                <a:lnTo>
                  <a:pt x="12677" y="13651"/>
                </a:lnTo>
                <a:lnTo>
                  <a:pt x="12239" y="13943"/>
                </a:lnTo>
                <a:lnTo>
                  <a:pt x="12166" y="13918"/>
                </a:lnTo>
                <a:lnTo>
                  <a:pt x="11704" y="13821"/>
                </a:lnTo>
                <a:lnTo>
                  <a:pt x="11485" y="13772"/>
                </a:lnTo>
                <a:lnTo>
                  <a:pt x="11266" y="13724"/>
                </a:lnTo>
                <a:lnTo>
                  <a:pt x="11242" y="13748"/>
                </a:lnTo>
                <a:lnTo>
                  <a:pt x="11217" y="13748"/>
                </a:lnTo>
                <a:lnTo>
                  <a:pt x="11217" y="13821"/>
                </a:lnTo>
                <a:lnTo>
                  <a:pt x="11266" y="13894"/>
                </a:lnTo>
                <a:lnTo>
                  <a:pt x="11315" y="13967"/>
                </a:lnTo>
                <a:lnTo>
                  <a:pt x="11461" y="14064"/>
                </a:lnTo>
                <a:lnTo>
                  <a:pt x="11631" y="14137"/>
                </a:lnTo>
                <a:lnTo>
                  <a:pt x="11801" y="14210"/>
                </a:lnTo>
                <a:lnTo>
                  <a:pt x="11461" y="14381"/>
                </a:lnTo>
                <a:lnTo>
                  <a:pt x="11388" y="14332"/>
                </a:lnTo>
                <a:lnTo>
                  <a:pt x="11339" y="14308"/>
                </a:lnTo>
                <a:lnTo>
                  <a:pt x="11193" y="14259"/>
                </a:lnTo>
                <a:lnTo>
                  <a:pt x="10901" y="14235"/>
                </a:lnTo>
                <a:lnTo>
                  <a:pt x="10658" y="14210"/>
                </a:lnTo>
                <a:lnTo>
                  <a:pt x="10512" y="14210"/>
                </a:lnTo>
                <a:lnTo>
                  <a:pt x="10390" y="14235"/>
                </a:lnTo>
                <a:lnTo>
                  <a:pt x="10366" y="14235"/>
                </a:lnTo>
                <a:lnTo>
                  <a:pt x="10366" y="14283"/>
                </a:lnTo>
                <a:lnTo>
                  <a:pt x="10366" y="14332"/>
                </a:lnTo>
                <a:lnTo>
                  <a:pt x="10415" y="14381"/>
                </a:lnTo>
                <a:lnTo>
                  <a:pt x="10488" y="14478"/>
                </a:lnTo>
                <a:lnTo>
                  <a:pt x="10634" y="14551"/>
                </a:lnTo>
                <a:lnTo>
                  <a:pt x="10731" y="14575"/>
                </a:lnTo>
                <a:lnTo>
                  <a:pt x="10901" y="14624"/>
                </a:lnTo>
                <a:lnTo>
                  <a:pt x="10512" y="14746"/>
                </a:lnTo>
                <a:lnTo>
                  <a:pt x="10317" y="14673"/>
                </a:lnTo>
                <a:lnTo>
                  <a:pt x="10123" y="14624"/>
                </a:lnTo>
                <a:lnTo>
                  <a:pt x="9904" y="14600"/>
                </a:lnTo>
                <a:lnTo>
                  <a:pt x="9806" y="14600"/>
                </a:lnTo>
                <a:lnTo>
                  <a:pt x="9709" y="14648"/>
                </a:lnTo>
                <a:lnTo>
                  <a:pt x="9685" y="14673"/>
                </a:lnTo>
                <a:lnTo>
                  <a:pt x="9685" y="14721"/>
                </a:lnTo>
                <a:lnTo>
                  <a:pt x="9733" y="14794"/>
                </a:lnTo>
                <a:lnTo>
                  <a:pt x="9806" y="14843"/>
                </a:lnTo>
                <a:lnTo>
                  <a:pt x="9952" y="14916"/>
                </a:lnTo>
                <a:lnTo>
                  <a:pt x="9636" y="14989"/>
                </a:lnTo>
                <a:lnTo>
                  <a:pt x="9587" y="14940"/>
                </a:lnTo>
                <a:lnTo>
                  <a:pt x="9539" y="14916"/>
                </a:lnTo>
                <a:lnTo>
                  <a:pt x="9441" y="14867"/>
                </a:lnTo>
                <a:lnTo>
                  <a:pt x="9247" y="14843"/>
                </a:lnTo>
                <a:lnTo>
                  <a:pt x="9149" y="14843"/>
                </a:lnTo>
                <a:lnTo>
                  <a:pt x="9052" y="14867"/>
                </a:lnTo>
                <a:lnTo>
                  <a:pt x="9028" y="14916"/>
                </a:lnTo>
                <a:lnTo>
                  <a:pt x="8979" y="14965"/>
                </a:lnTo>
                <a:lnTo>
                  <a:pt x="8979" y="15013"/>
                </a:lnTo>
                <a:lnTo>
                  <a:pt x="9003" y="15062"/>
                </a:lnTo>
                <a:lnTo>
                  <a:pt x="9028" y="15086"/>
                </a:lnTo>
                <a:lnTo>
                  <a:pt x="8663" y="15135"/>
                </a:lnTo>
                <a:lnTo>
                  <a:pt x="8298" y="15159"/>
                </a:lnTo>
                <a:lnTo>
                  <a:pt x="7227" y="15159"/>
                </a:lnTo>
                <a:lnTo>
                  <a:pt x="6862" y="15111"/>
                </a:lnTo>
                <a:lnTo>
                  <a:pt x="6521" y="15062"/>
                </a:lnTo>
                <a:lnTo>
                  <a:pt x="6156" y="14989"/>
                </a:lnTo>
                <a:lnTo>
                  <a:pt x="5816" y="14916"/>
                </a:lnTo>
                <a:lnTo>
                  <a:pt x="5475" y="14819"/>
                </a:lnTo>
                <a:lnTo>
                  <a:pt x="5134" y="14697"/>
                </a:lnTo>
                <a:lnTo>
                  <a:pt x="4818" y="14575"/>
                </a:lnTo>
                <a:lnTo>
                  <a:pt x="4477" y="14405"/>
                </a:lnTo>
                <a:lnTo>
                  <a:pt x="4161" y="14259"/>
                </a:lnTo>
                <a:lnTo>
                  <a:pt x="3869" y="14064"/>
                </a:lnTo>
                <a:lnTo>
                  <a:pt x="3553" y="13870"/>
                </a:lnTo>
                <a:lnTo>
                  <a:pt x="3285" y="13675"/>
                </a:lnTo>
                <a:lnTo>
                  <a:pt x="3042" y="13456"/>
                </a:lnTo>
                <a:lnTo>
                  <a:pt x="2799" y="13237"/>
                </a:lnTo>
                <a:lnTo>
                  <a:pt x="2555" y="12994"/>
                </a:lnTo>
                <a:lnTo>
                  <a:pt x="2336" y="12775"/>
                </a:lnTo>
                <a:lnTo>
                  <a:pt x="2117" y="12507"/>
                </a:lnTo>
                <a:lnTo>
                  <a:pt x="1923" y="12239"/>
                </a:lnTo>
                <a:lnTo>
                  <a:pt x="1728" y="11972"/>
                </a:lnTo>
                <a:lnTo>
                  <a:pt x="1558" y="11704"/>
                </a:lnTo>
                <a:lnTo>
                  <a:pt x="1412" y="11412"/>
                </a:lnTo>
                <a:lnTo>
                  <a:pt x="1266" y="11120"/>
                </a:lnTo>
                <a:lnTo>
                  <a:pt x="1144" y="10828"/>
                </a:lnTo>
                <a:lnTo>
                  <a:pt x="1047" y="10512"/>
                </a:lnTo>
                <a:lnTo>
                  <a:pt x="949" y="10195"/>
                </a:lnTo>
                <a:lnTo>
                  <a:pt x="901" y="9879"/>
                </a:lnTo>
                <a:lnTo>
                  <a:pt x="828" y="9538"/>
                </a:lnTo>
                <a:lnTo>
                  <a:pt x="779" y="9003"/>
                </a:lnTo>
                <a:lnTo>
                  <a:pt x="755" y="8468"/>
                </a:lnTo>
                <a:lnTo>
                  <a:pt x="755" y="7933"/>
                </a:lnTo>
                <a:lnTo>
                  <a:pt x="803" y="7397"/>
                </a:lnTo>
                <a:lnTo>
                  <a:pt x="852" y="6862"/>
                </a:lnTo>
                <a:lnTo>
                  <a:pt x="974" y="6351"/>
                </a:lnTo>
                <a:lnTo>
                  <a:pt x="1095" y="5840"/>
                </a:lnTo>
                <a:lnTo>
                  <a:pt x="1290" y="5353"/>
                </a:lnTo>
                <a:lnTo>
                  <a:pt x="1412" y="5061"/>
                </a:lnTo>
                <a:lnTo>
                  <a:pt x="1582" y="4745"/>
                </a:lnTo>
                <a:lnTo>
                  <a:pt x="1777" y="4404"/>
                </a:lnTo>
                <a:lnTo>
                  <a:pt x="2020" y="4064"/>
                </a:lnTo>
                <a:lnTo>
                  <a:pt x="2288" y="3699"/>
                </a:lnTo>
                <a:lnTo>
                  <a:pt x="2580" y="3334"/>
                </a:lnTo>
                <a:lnTo>
                  <a:pt x="2920" y="2944"/>
                </a:lnTo>
                <a:lnTo>
                  <a:pt x="3285" y="2604"/>
                </a:lnTo>
                <a:lnTo>
                  <a:pt x="3674" y="2263"/>
                </a:lnTo>
                <a:lnTo>
                  <a:pt x="4088" y="1922"/>
                </a:lnTo>
                <a:lnTo>
                  <a:pt x="4550" y="1630"/>
                </a:lnTo>
                <a:lnTo>
                  <a:pt x="5013" y="1363"/>
                </a:lnTo>
                <a:lnTo>
                  <a:pt x="5524" y="1144"/>
                </a:lnTo>
                <a:lnTo>
                  <a:pt x="6059" y="974"/>
                </a:lnTo>
                <a:lnTo>
                  <a:pt x="6327" y="925"/>
                </a:lnTo>
                <a:lnTo>
                  <a:pt x="6594" y="876"/>
                </a:lnTo>
                <a:lnTo>
                  <a:pt x="6886" y="828"/>
                </a:lnTo>
                <a:lnTo>
                  <a:pt x="7178" y="803"/>
                </a:lnTo>
                <a:lnTo>
                  <a:pt x="7543" y="779"/>
                </a:lnTo>
                <a:lnTo>
                  <a:pt x="7933" y="730"/>
                </a:lnTo>
                <a:lnTo>
                  <a:pt x="8322" y="682"/>
                </a:lnTo>
                <a:close/>
                <a:moveTo>
                  <a:pt x="8152" y="0"/>
                </a:moveTo>
                <a:lnTo>
                  <a:pt x="7762" y="25"/>
                </a:lnTo>
                <a:lnTo>
                  <a:pt x="7397" y="73"/>
                </a:lnTo>
                <a:lnTo>
                  <a:pt x="7081" y="49"/>
                </a:lnTo>
                <a:lnTo>
                  <a:pt x="6789" y="49"/>
                </a:lnTo>
                <a:lnTo>
                  <a:pt x="6473" y="73"/>
                </a:lnTo>
                <a:lnTo>
                  <a:pt x="6181" y="146"/>
                </a:lnTo>
                <a:lnTo>
                  <a:pt x="5864" y="219"/>
                </a:lnTo>
                <a:lnTo>
                  <a:pt x="5548" y="317"/>
                </a:lnTo>
                <a:lnTo>
                  <a:pt x="5232" y="438"/>
                </a:lnTo>
                <a:lnTo>
                  <a:pt x="4940" y="560"/>
                </a:lnTo>
                <a:lnTo>
                  <a:pt x="4331" y="876"/>
                </a:lnTo>
                <a:lnTo>
                  <a:pt x="3772" y="1217"/>
                </a:lnTo>
                <a:lnTo>
                  <a:pt x="3236" y="1606"/>
                </a:lnTo>
                <a:lnTo>
                  <a:pt x="2774" y="1995"/>
                </a:lnTo>
                <a:lnTo>
                  <a:pt x="2507" y="2239"/>
                </a:lnTo>
                <a:lnTo>
                  <a:pt x="2263" y="2482"/>
                </a:lnTo>
                <a:lnTo>
                  <a:pt x="2044" y="2725"/>
                </a:lnTo>
                <a:lnTo>
                  <a:pt x="1825" y="2993"/>
                </a:lnTo>
                <a:lnTo>
                  <a:pt x="1655" y="3261"/>
                </a:lnTo>
                <a:lnTo>
                  <a:pt x="1460" y="3528"/>
                </a:lnTo>
                <a:lnTo>
                  <a:pt x="1144" y="4088"/>
                </a:lnTo>
                <a:lnTo>
                  <a:pt x="876" y="4696"/>
                </a:lnTo>
                <a:lnTo>
                  <a:pt x="633" y="5305"/>
                </a:lnTo>
                <a:lnTo>
                  <a:pt x="414" y="5962"/>
                </a:lnTo>
                <a:lnTo>
                  <a:pt x="219" y="6643"/>
                </a:lnTo>
                <a:lnTo>
                  <a:pt x="146" y="7008"/>
                </a:lnTo>
                <a:lnTo>
                  <a:pt x="73" y="7373"/>
                </a:lnTo>
                <a:lnTo>
                  <a:pt x="25" y="7738"/>
                </a:lnTo>
                <a:lnTo>
                  <a:pt x="25" y="8103"/>
                </a:lnTo>
                <a:lnTo>
                  <a:pt x="0" y="8468"/>
                </a:lnTo>
                <a:lnTo>
                  <a:pt x="25" y="8809"/>
                </a:lnTo>
                <a:lnTo>
                  <a:pt x="73" y="9174"/>
                </a:lnTo>
                <a:lnTo>
                  <a:pt x="122" y="9514"/>
                </a:lnTo>
                <a:lnTo>
                  <a:pt x="195" y="9879"/>
                </a:lnTo>
                <a:lnTo>
                  <a:pt x="292" y="10220"/>
                </a:lnTo>
                <a:lnTo>
                  <a:pt x="390" y="10560"/>
                </a:lnTo>
                <a:lnTo>
                  <a:pt x="511" y="10901"/>
                </a:lnTo>
                <a:lnTo>
                  <a:pt x="657" y="11242"/>
                </a:lnTo>
                <a:lnTo>
                  <a:pt x="828" y="11582"/>
                </a:lnTo>
                <a:lnTo>
                  <a:pt x="1168" y="12264"/>
                </a:lnTo>
                <a:lnTo>
                  <a:pt x="1412" y="12629"/>
                </a:lnTo>
                <a:lnTo>
                  <a:pt x="1655" y="12994"/>
                </a:lnTo>
                <a:lnTo>
                  <a:pt x="1898" y="13334"/>
                </a:lnTo>
                <a:lnTo>
                  <a:pt x="2166" y="13651"/>
                </a:lnTo>
                <a:lnTo>
                  <a:pt x="2458" y="13943"/>
                </a:lnTo>
                <a:lnTo>
                  <a:pt x="2750" y="14235"/>
                </a:lnTo>
                <a:lnTo>
                  <a:pt x="3066" y="14502"/>
                </a:lnTo>
                <a:lnTo>
                  <a:pt x="3382" y="14746"/>
                </a:lnTo>
                <a:lnTo>
                  <a:pt x="3723" y="14965"/>
                </a:lnTo>
                <a:lnTo>
                  <a:pt x="4064" y="15159"/>
                </a:lnTo>
                <a:lnTo>
                  <a:pt x="4429" y="15354"/>
                </a:lnTo>
                <a:lnTo>
                  <a:pt x="4818" y="15500"/>
                </a:lnTo>
                <a:lnTo>
                  <a:pt x="5207" y="15622"/>
                </a:lnTo>
                <a:lnTo>
                  <a:pt x="5597" y="15743"/>
                </a:lnTo>
                <a:lnTo>
                  <a:pt x="6010" y="15816"/>
                </a:lnTo>
                <a:lnTo>
                  <a:pt x="6448" y="15889"/>
                </a:lnTo>
                <a:lnTo>
                  <a:pt x="6862" y="15914"/>
                </a:lnTo>
                <a:lnTo>
                  <a:pt x="7300" y="15938"/>
                </a:lnTo>
                <a:lnTo>
                  <a:pt x="7738" y="15938"/>
                </a:lnTo>
                <a:lnTo>
                  <a:pt x="8176" y="15914"/>
                </a:lnTo>
                <a:lnTo>
                  <a:pt x="8590" y="15889"/>
                </a:lnTo>
                <a:lnTo>
                  <a:pt x="9028" y="15841"/>
                </a:lnTo>
                <a:lnTo>
                  <a:pt x="9441" y="15768"/>
                </a:lnTo>
                <a:lnTo>
                  <a:pt x="9855" y="15670"/>
                </a:lnTo>
                <a:lnTo>
                  <a:pt x="10269" y="15573"/>
                </a:lnTo>
                <a:lnTo>
                  <a:pt x="10682" y="15451"/>
                </a:lnTo>
                <a:lnTo>
                  <a:pt x="11071" y="15305"/>
                </a:lnTo>
                <a:lnTo>
                  <a:pt x="11461" y="15135"/>
                </a:lnTo>
                <a:lnTo>
                  <a:pt x="11850" y="14940"/>
                </a:lnTo>
                <a:lnTo>
                  <a:pt x="12215" y="14721"/>
                </a:lnTo>
                <a:lnTo>
                  <a:pt x="12580" y="14478"/>
                </a:lnTo>
                <a:lnTo>
                  <a:pt x="12945" y="14235"/>
                </a:lnTo>
                <a:lnTo>
                  <a:pt x="13286" y="13943"/>
                </a:lnTo>
                <a:lnTo>
                  <a:pt x="13602" y="13651"/>
                </a:lnTo>
                <a:lnTo>
                  <a:pt x="13918" y="13334"/>
                </a:lnTo>
                <a:lnTo>
                  <a:pt x="14186" y="13018"/>
                </a:lnTo>
                <a:lnTo>
                  <a:pt x="14454" y="12702"/>
                </a:lnTo>
                <a:lnTo>
                  <a:pt x="14697" y="12361"/>
                </a:lnTo>
                <a:lnTo>
                  <a:pt x="14916" y="11996"/>
                </a:lnTo>
                <a:lnTo>
                  <a:pt x="15111" y="11631"/>
                </a:lnTo>
                <a:lnTo>
                  <a:pt x="15135" y="11631"/>
                </a:lnTo>
                <a:lnTo>
                  <a:pt x="15159" y="11582"/>
                </a:lnTo>
                <a:lnTo>
                  <a:pt x="15159" y="11534"/>
                </a:lnTo>
                <a:lnTo>
                  <a:pt x="15354" y="11096"/>
                </a:lnTo>
                <a:lnTo>
                  <a:pt x="15524" y="10658"/>
                </a:lnTo>
                <a:lnTo>
                  <a:pt x="15646" y="10195"/>
                </a:lnTo>
                <a:lnTo>
                  <a:pt x="15743" y="9733"/>
                </a:lnTo>
                <a:lnTo>
                  <a:pt x="15768" y="9709"/>
                </a:lnTo>
                <a:lnTo>
                  <a:pt x="15792" y="9684"/>
                </a:lnTo>
                <a:lnTo>
                  <a:pt x="15792" y="9636"/>
                </a:lnTo>
                <a:lnTo>
                  <a:pt x="15792" y="9611"/>
                </a:lnTo>
                <a:lnTo>
                  <a:pt x="15768" y="9563"/>
                </a:lnTo>
                <a:lnTo>
                  <a:pt x="15816" y="9174"/>
                </a:lnTo>
                <a:lnTo>
                  <a:pt x="15841" y="8760"/>
                </a:lnTo>
                <a:lnTo>
                  <a:pt x="15841" y="8371"/>
                </a:lnTo>
                <a:lnTo>
                  <a:pt x="15841" y="7957"/>
                </a:lnTo>
                <a:lnTo>
                  <a:pt x="15743" y="7105"/>
                </a:lnTo>
                <a:lnTo>
                  <a:pt x="15695" y="6667"/>
                </a:lnTo>
                <a:lnTo>
                  <a:pt x="15622" y="6254"/>
                </a:lnTo>
                <a:lnTo>
                  <a:pt x="15524" y="5840"/>
                </a:lnTo>
                <a:lnTo>
                  <a:pt x="15427" y="5426"/>
                </a:lnTo>
                <a:lnTo>
                  <a:pt x="15305" y="5013"/>
                </a:lnTo>
                <a:lnTo>
                  <a:pt x="15159" y="4623"/>
                </a:lnTo>
                <a:lnTo>
                  <a:pt x="15013" y="4234"/>
                </a:lnTo>
                <a:lnTo>
                  <a:pt x="14819" y="3845"/>
                </a:lnTo>
                <a:lnTo>
                  <a:pt x="14624" y="3480"/>
                </a:lnTo>
                <a:lnTo>
                  <a:pt x="14405" y="3115"/>
                </a:lnTo>
                <a:lnTo>
                  <a:pt x="14162" y="2774"/>
                </a:lnTo>
                <a:lnTo>
                  <a:pt x="13894" y="2458"/>
                </a:lnTo>
                <a:lnTo>
                  <a:pt x="13602" y="2141"/>
                </a:lnTo>
                <a:lnTo>
                  <a:pt x="13286" y="1849"/>
                </a:lnTo>
                <a:lnTo>
                  <a:pt x="12994" y="1582"/>
                </a:lnTo>
                <a:lnTo>
                  <a:pt x="12653" y="1363"/>
                </a:lnTo>
                <a:lnTo>
                  <a:pt x="12312" y="1144"/>
                </a:lnTo>
                <a:lnTo>
                  <a:pt x="11972" y="949"/>
                </a:lnTo>
                <a:lnTo>
                  <a:pt x="11607" y="779"/>
                </a:lnTo>
                <a:lnTo>
                  <a:pt x="11242" y="609"/>
                </a:lnTo>
                <a:lnTo>
                  <a:pt x="10853" y="487"/>
                </a:lnTo>
                <a:lnTo>
                  <a:pt x="10488" y="365"/>
                </a:lnTo>
                <a:lnTo>
                  <a:pt x="10123" y="268"/>
                </a:lnTo>
                <a:lnTo>
                  <a:pt x="9733" y="171"/>
                </a:lnTo>
                <a:lnTo>
                  <a:pt x="9344" y="98"/>
                </a:lnTo>
                <a:lnTo>
                  <a:pt x="8955" y="49"/>
                </a:lnTo>
                <a:lnTo>
                  <a:pt x="8541" y="25"/>
                </a:lnTo>
                <a:lnTo>
                  <a:pt x="8152" y="0"/>
                </a:lnTo>
                <a:close/>
              </a:path>
            </a:pathLst>
          </a:custGeom>
          <a:solidFill>
            <a:srgbClr val="6D9EEB"/>
          </a:solidFill>
          <a:ln>
            <a:solidFill>
              <a:srgbClr val="FF0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091F91-FDAD-4D08-BEA0-5AB2A756B88A}"/>
              </a:ext>
            </a:extLst>
          </p:cNvPr>
          <p:cNvSpPr>
            <a:spLocks noGrp="1"/>
          </p:cNvSpPr>
          <p:nvPr>
            <p:ph type="title"/>
          </p:nvPr>
        </p:nvSpPr>
        <p:spPr/>
        <p:txBody>
          <a:bodyPr/>
          <a:lstStyle/>
          <a:p>
            <a:r>
              <a:rPr lang="es-CL" dirty="0"/>
              <a:t>Uso de Tabla de Verdad para representar Datos</a:t>
            </a:r>
          </a:p>
        </p:txBody>
      </p:sp>
      <p:sp>
        <p:nvSpPr>
          <p:cNvPr id="3" name="Marcador de texto 2">
            <a:extLst>
              <a:ext uri="{FF2B5EF4-FFF2-40B4-BE49-F238E27FC236}">
                <a16:creationId xmlns:a16="http://schemas.microsoft.com/office/drawing/2014/main" id="{2AA2B2C6-3E21-474A-B290-C41E6B7FD1C7}"/>
              </a:ext>
            </a:extLst>
          </p:cNvPr>
          <p:cNvSpPr>
            <a:spLocks noGrp="1"/>
          </p:cNvSpPr>
          <p:nvPr>
            <p:ph type="body" idx="1"/>
          </p:nvPr>
        </p:nvSpPr>
        <p:spPr/>
        <p:txBody>
          <a:bodyPr/>
          <a:lstStyle/>
          <a:p>
            <a:r>
              <a:rPr lang="es-CL" sz="1400" dirty="0"/>
              <a:t>Una vez que los datos se han recodificado en variables de escala nominal y se han representado en forma binaria (como 1 y 0), es necesario clasificar los datos en sus diferentes combinaciones de valores en las variables independientes. Cada combinación lógica de valores en las variables independientes se representa como una fila de la tabla de verdad. </a:t>
            </a:r>
          </a:p>
        </p:txBody>
      </p:sp>
      <p:sp>
        <p:nvSpPr>
          <p:cNvPr id="5" name="Marcador de texto 4">
            <a:extLst>
              <a:ext uri="{FF2B5EF4-FFF2-40B4-BE49-F238E27FC236}">
                <a16:creationId xmlns:a16="http://schemas.microsoft.com/office/drawing/2014/main" id="{8DA4B533-C4D9-4751-A19D-510291C581AE}"/>
              </a:ext>
            </a:extLst>
          </p:cNvPr>
          <p:cNvSpPr>
            <a:spLocks noGrp="1"/>
          </p:cNvSpPr>
          <p:nvPr>
            <p:ph type="body" idx="2"/>
          </p:nvPr>
        </p:nvSpPr>
        <p:spPr/>
        <p:txBody>
          <a:bodyPr/>
          <a:lstStyle/>
          <a:p>
            <a:r>
              <a:rPr lang="es-CL" sz="1400" dirty="0"/>
              <a:t>Una vez que se construye esta parte de la tabla de verdad, a cada fila se le asigna un valor de salida (una puntuación de 1 o 0 en la variable dependiente) en función de la puntuación de los casos que comparten esa combinación de valores de entrada (esa combinación de puntuaciones en la variables independientes). </a:t>
            </a:r>
          </a:p>
        </p:txBody>
      </p:sp>
      <p:sp>
        <p:nvSpPr>
          <p:cNvPr id="4" name="Marcador de número de diapositiva 3">
            <a:extLst>
              <a:ext uri="{FF2B5EF4-FFF2-40B4-BE49-F238E27FC236}">
                <a16:creationId xmlns:a16="http://schemas.microsoft.com/office/drawing/2014/main" id="{F546A17C-AF5E-4387-83CE-7C86F0989444}"/>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s-CL" smtClean="0"/>
              <a:t>22</a:t>
            </a:fld>
            <a:endParaRPr lang="es-CL"/>
          </a:p>
        </p:txBody>
      </p:sp>
      <p:sp>
        <p:nvSpPr>
          <p:cNvPr id="8" name="Rectángulo 7">
            <a:extLst>
              <a:ext uri="{FF2B5EF4-FFF2-40B4-BE49-F238E27FC236}">
                <a16:creationId xmlns:a16="http://schemas.microsoft.com/office/drawing/2014/main" id="{A57A6688-EFAC-421E-B56F-D77B16F83E70}"/>
              </a:ext>
            </a:extLst>
          </p:cNvPr>
          <p:cNvSpPr/>
          <p:nvPr/>
        </p:nvSpPr>
        <p:spPr>
          <a:xfrm>
            <a:off x="1278011" y="3984073"/>
            <a:ext cx="5610314" cy="738664"/>
          </a:xfrm>
          <a:prstGeom prst="rect">
            <a:avLst/>
          </a:prstGeom>
        </p:spPr>
        <p:txBody>
          <a:bodyPr wrap="square">
            <a:spAutoFit/>
          </a:bodyPr>
          <a:lstStyle/>
          <a:p>
            <a:r>
              <a:rPr lang="es-CL" i="1" dirty="0">
                <a:solidFill>
                  <a:schemeClr val="accent6">
                    <a:lumMod val="75000"/>
                  </a:schemeClr>
                </a:solidFill>
              </a:rPr>
              <a:t>Por lo tanto, ambas combinaciones diferentes de valores de entrada (variables independientes) y sus valores de salida asociados (la variable dependiente) se resumen en una tabla de verdad</a:t>
            </a:r>
          </a:p>
        </p:txBody>
      </p:sp>
      <p:sp>
        <p:nvSpPr>
          <p:cNvPr id="9" name="Google Shape;762;p38">
            <a:extLst>
              <a:ext uri="{FF2B5EF4-FFF2-40B4-BE49-F238E27FC236}">
                <a16:creationId xmlns:a16="http://schemas.microsoft.com/office/drawing/2014/main" id="{90CC84C7-1204-4E92-83CE-855C8F5611C5}"/>
              </a:ext>
            </a:extLst>
          </p:cNvPr>
          <p:cNvSpPr/>
          <p:nvPr/>
        </p:nvSpPr>
        <p:spPr>
          <a:xfrm>
            <a:off x="667640" y="4114444"/>
            <a:ext cx="485196" cy="477922"/>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endParaRPr>
          </a:p>
        </p:txBody>
      </p:sp>
    </p:spTree>
    <p:extLst>
      <p:ext uri="{BB962C8B-B14F-4D97-AF65-F5344CB8AC3E}">
        <p14:creationId xmlns:p14="http://schemas.microsoft.com/office/powerpoint/2010/main" val="117821312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091F91-FDAD-4D08-BEA0-5AB2A756B88A}"/>
              </a:ext>
            </a:extLst>
          </p:cNvPr>
          <p:cNvSpPr>
            <a:spLocks noGrp="1"/>
          </p:cNvSpPr>
          <p:nvPr>
            <p:ph type="title"/>
          </p:nvPr>
        </p:nvSpPr>
        <p:spPr/>
        <p:txBody>
          <a:bodyPr/>
          <a:lstStyle/>
          <a:p>
            <a:r>
              <a:rPr lang="es-CL" dirty="0"/>
              <a:t>Adición Booleana</a:t>
            </a:r>
          </a:p>
        </p:txBody>
      </p:sp>
      <p:sp>
        <p:nvSpPr>
          <p:cNvPr id="3" name="Marcador de texto 2">
            <a:extLst>
              <a:ext uri="{FF2B5EF4-FFF2-40B4-BE49-F238E27FC236}">
                <a16:creationId xmlns:a16="http://schemas.microsoft.com/office/drawing/2014/main" id="{2AA2B2C6-3E21-474A-B290-C41E6B7FD1C7}"/>
              </a:ext>
            </a:extLst>
          </p:cNvPr>
          <p:cNvSpPr>
            <a:spLocks noGrp="1"/>
          </p:cNvSpPr>
          <p:nvPr>
            <p:ph type="body" idx="1"/>
          </p:nvPr>
        </p:nvSpPr>
        <p:spPr/>
        <p:txBody>
          <a:bodyPr/>
          <a:lstStyle/>
          <a:p>
            <a:r>
              <a:rPr lang="es-CL" dirty="0"/>
              <a:t>Esta operación se puede resumir en que 1 + 1 = 1. </a:t>
            </a:r>
          </a:p>
          <a:p>
            <a:endParaRPr lang="es-CL" dirty="0"/>
          </a:p>
          <a:p>
            <a:r>
              <a:rPr lang="es-CL" dirty="0"/>
              <a:t>La idea básica es que si alguno de los términos aditivos se cumple (presente), entonces el resultado es verdadero (ocurre).</a:t>
            </a:r>
          </a:p>
        </p:txBody>
      </p:sp>
      <p:sp>
        <p:nvSpPr>
          <p:cNvPr id="4" name="Marcador de número de diapositiva 3">
            <a:extLst>
              <a:ext uri="{FF2B5EF4-FFF2-40B4-BE49-F238E27FC236}">
                <a16:creationId xmlns:a16="http://schemas.microsoft.com/office/drawing/2014/main" id="{F546A17C-AF5E-4387-83CE-7C86F0989444}"/>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s-CL" smtClean="0"/>
              <a:t>23</a:t>
            </a:fld>
            <a:endParaRPr lang="es-CL"/>
          </a:p>
        </p:txBody>
      </p:sp>
    </p:spTree>
    <p:extLst>
      <p:ext uri="{BB962C8B-B14F-4D97-AF65-F5344CB8AC3E}">
        <p14:creationId xmlns:p14="http://schemas.microsoft.com/office/powerpoint/2010/main" val="375390154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091F91-FDAD-4D08-BEA0-5AB2A756B88A}"/>
              </a:ext>
            </a:extLst>
          </p:cNvPr>
          <p:cNvSpPr>
            <a:spLocks noGrp="1"/>
          </p:cNvSpPr>
          <p:nvPr>
            <p:ph type="title"/>
          </p:nvPr>
        </p:nvSpPr>
        <p:spPr/>
        <p:txBody>
          <a:bodyPr/>
          <a:lstStyle/>
          <a:p>
            <a:r>
              <a:rPr lang="es-CL" dirty="0"/>
              <a:t>Multiplicación Booleana</a:t>
            </a:r>
          </a:p>
        </p:txBody>
      </p:sp>
      <p:sp>
        <p:nvSpPr>
          <p:cNvPr id="3" name="Marcador de texto 2">
            <a:extLst>
              <a:ext uri="{FF2B5EF4-FFF2-40B4-BE49-F238E27FC236}">
                <a16:creationId xmlns:a16="http://schemas.microsoft.com/office/drawing/2014/main" id="{2AA2B2C6-3E21-474A-B290-C41E6B7FD1C7}"/>
              </a:ext>
            </a:extLst>
          </p:cNvPr>
          <p:cNvSpPr>
            <a:spLocks noGrp="1"/>
          </p:cNvSpPr>
          <p:nvPr>
            <p:ph type="body" idx="1"/>
          </p:nvPr>
        </p:nvSpPr>
        <p:spPr/>
        <p:txBody>
          <a:bodyPr/>
          <a:lstStyle/>
          <a:p>
            <a:r>
              <a:rPr lang="es-CL" dirty="0"/>
              <a:t>Ésta difiere sustancialmente de la multiplicación normal. </a:t>
            </a:r>
          </a:p>
          <a:p>
            <a:r>
              <a:rPr lang="es-CL" dirty="0"/>
              <a:t>La multiplicación booleana es relevante porque la aplicación típica de las ciencias sociales del álgebra booleana se refiere al proceso de simplificación de expresiones conocidas como "sumas de productos“.</a:t>
            </a:r>
          </a:p>
          <a:p>
            <a:pPr marL="69850" indent="0">
              <a:buNone/>
            </a:pPr>
            <a:r>
              <a:rPr lang="es-CL" dirty="0"/>
              <a:t> </a:t>
            </a:r>
            <a:r>
              <a:rPr lang="es-CL" sz="2400" dirty="0">
                <a:solidFill>
                  <a:schemeClr val="accent6">
                    <a:lumMod val="75000"/>
                  </a:schemeClr>
                </a:solidFill>
              </a:rPr>
              <a:t>Un producto es una combinación específica de condiciones causales.</a:t>
            </a:r>
            <a:endParaRPr lang="es-CL" dirty="0">
              <a:solidFill>
                <a:schemeClr val="accent6">
                  <a:lumMod val="75000"/>
                </a:schemeClr>
              </a:solidFill>
            </a:endParaRPr>
          </a:p>
        </p:txBody>
      </p:sp>
      <p:sp>
        <p:nvSpPr>
          <p:cNvPr id="4" name="Marcador de número de diapositiva 3">
            <a:extLst>
              <a:ext uri="{FF2B5EF4-FFF2-40B4-BE49-F238E27FC236}">
                <a16:creationId xmlns:a16="http://schemas.microsoft.com/office/drawing/2014/main" id="{F546A17C-AF5E-4387-83CE-7C86F0989444}"/>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s-CL" smtClean="0"/>
              <a:t>24</a:t>
            </a:fld>
            <a:endParaRPr lang="es-CL"/>
          </a:p>
        </p:txBody>
      </p:sp>
    </p:spTree>
    <p:extLst>
      <p:ext uri="{BB962C8B-B14F-4D97-AF65-F5344CB8AC3E}">
        <p14:creationId xmlns:p14="http://schemas.microsoft.com/office/powerpoint/2010/main" val="181862845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156D40-C883-406A-B948-FD30C5E5F44D}"/>
              </a:ext>
            </a:extLst>
          </p:cNvPr>
          <p:cNvSpPr>
            <a:spLocks noGrp="1"/>
          </p:cNvSpPr>
          <p:nvPr>
            <p:ph type="title"/>
          </p:nvPr>
        </p:nvSpPr>
        <p:spPr/>
        <p:txBody>
          <a:bodyPr/>
          <a:lstStyle/>
          <a:p>
            <a:r>
              <a:rPr lang="es-CL" dirty="0"/>
              <a:t>Lógica Combinatoria </a:t>
            </a:r>
          </a:p>
        </p:txBody>
      </p:sp>
      <p:sp>
        <p:nvSpPr>
          <p:cNvPr id="3" name="Marcador de texto 2">
            <a:extLst>
              <a:ext uri="{FF2B5EF4-FFF2-40B4-BE49-F238E27FC236}">
                <a16:creationId xmlns:a16="http://schemas.microsoft.com/office/drawing/2014/main" id="{FBA3294E-356D-4245-9E28-C8560ED490FA}"/>
              </a:ext>
            </a:extLst>
          </p:cNvPr>
          <p:cNvSpPr>
            <a:spLocks noGrp="1"/>
          </p:cNvSpPr>
          <p:nvPr>
            <p:ph type="body" idx="1"/>
          </p:nvPr>
        </p:nvSpPr>
        <p:spPr/>
        <p:txBody>
          <a:bodyPr/>
          <a:lstStyle/>
          <a:p>
            <a:r>
              <a:rPr lang="es-CL" dirty="0"/>
              <a:t>El análisis booleano es combinatorio por diseño. Esto se debe a que la ausencia de una causa tiene el mismo estado lógico que la presencia de una causa en el análisis booleano. </a:t>
            </a:r>
          </a:p>
          <a:p>
            <a:pPr marL="69850" indent="0">
              <a:buNone/>
            </a:pPr>
            <a:r>
              <a:rPr lang="es-CL" sz="2400" dirty="0">
                <a:solidFill>
                  <a:schemeClr val="accent6">
                    <a:lumMod val="75000"/>
                  </a:schemeClr>
                </a:solidFill>
              </a:rPr>
              <a:t>Como se señaló anteriormente, la multiplicación booleana indica que las condiciones de presencia y ausencia se combinan, que se </a:t>
            </a:r>
            <a:r>
              <a:rPr lang="es-CL" sz="2400" dirty="0" err="1">
                <a:solidFill>
                  <a:schemeClr val="accent6">
                    <a:lumMod val="75000"/>
                  </a:schemeClr>
                </a:solidFill>
              </a:rPr>
              <a:t>intersectan</a:t>
            </a:r>
            <a:r>
              <a:rPr lang="es-CL" sz="2400" dirty="0">
                <a:solidFill>
                  <a:schemeClr val="accent6">
                    <a:lumMod val="75000"/>
                  </a:schemeClr>
                </a:solidFill>
              </a:rPr>
              <a:t>.</a:t>
            </a:r>
          </a:p>
        </p:txBody>
      </p:sp>
      <p:sp>
        <p:nvSpPr>
          <p:cNvPr id="4" name="Marcador de número de diapositiva 3">
            <a:extLst>
              <a:ext uri="{FF2B5EF4-FFF2-40B4-BE49-F238E27FC236}">
                <a16:creationId xmlns:a16="http://schemas.microsoft.com/office/drawing/2014/main" id="{6382C921-3CA1-4849-94BC-535A3A8F2F5E}"/>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s-CL" smtClean="0"/>
              <a:t>25</a:t>
            </a:fld>
            <a:endParaRPr lang="es-CL"/>
          </a:p>
        </p:txBody>
      </p:sp>
    </p:spTree>
    <p:extLst>
      <p:ext uri="{BB962C8B-B14F-4D97-AF65-F5344CB8AC3E}">
        <p14:creationId xmlns:p14="http://schemas.microsoft.com/office/powerpoint/2010/main" val="221616946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7F8F9D-F4E7-4026-BFE0-C68E993427C4}"/>
              </a:ext>
            </a:extLst>
          </p:cNvPr>
          <p:cNvSpPr>
            <a:spLocks noGrp="1"/>
          </p:cNvSpPr>
          <p:nvPr>
            <p:ph type="title"/>
          </p:nvPr>
        </p:nvSpPr>
        <p:spPr/>
        <p:txBody>
          <a:bodyPr/>
          <a:lstStyle/>
          <a:p>
            <a:r>
              <a:rPr lang="es-CL" dirty="0"/>
              <a:t>Minimización Booleana </a:t>
            </a:r>
          </a:p>
        </p:txBody>
      </p:sp>
      <p:sp>
        <p:nvSpPr>
          <p:cNvPr id="3" name="Marcador de texto 2">
            <a:extLst>
              <a:ext uri="{FF2B5EF4-FFF2-40B4-BE49-F238E27FC236}">
                <a16:creationId xmlns:a16="http://schemas.microsoft.com/office/drawing/2014/main" id="{209B8C84-2F5B-4926-AE08-7AD2F83A5949}"/>
              </a:ext>
            </a:extLst>
          </p:cNvPr>
          <p:cNvSpPr>
            <a:spLocks noGrp="1"/>
          </p:cNvSpPr>
          <p:nvPr>
            <p:ph type="body" idx="1"/>
          </p:nvPr>
        </p:nvSpPr>
        <p:spPr/>
        <p:txBody>
          <a:bodyPr/>
          <a:lstStyle/>
          <a:p>
            <a:r>
              <a:rPr lang="es-CL" dirty="0"/>
              <a:t>El carácter restrictivo de la lógica combinatoria parece indicar que el enfoque booleano simplemente agrava la complejidad. Este no es el caso. </a:t>
            </a:r>
          </a:p>
          <a:p>
            <a:r>
              <a:rPr lang="es-CL" dirty="0"/>
              <a:t>Hay reglas simples y directas para simplificar la complejidad - para reducir las expresiones primitivas y formular declaraciones más sucintas</a:t>
            </a:r>
          </a:p>
        </p:txBody>
      </p:sp>
      <p:sp>
        <p:nvSpPr>
          <p:cNvPr id="4" name="Marcador de número de diapositiva 3">
            <a:extLst>
              <a:ext uri="{FF2B5EF4-FFF2-40B4-BE49-F238E27FC236}">
                <a16:creationId xmlns:a16="http://schemas.microsoft.com/office/drawing/2014/main" id="{8BC2689D-BC90-4F1E-8302-4A8FF8D8B233}"/>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s-CL" smtClean="0"/>
              <a:t>26</a:t>
            </a:fld>
            <a:endParaRPr lang="es-CL"/>
          </a:p>
        </p:txBody>
      </p:sp>
    </p:spTree>
    <p:extLst>
      <p:ext uri="{BB962C8B-B14F-4D97-AF65-F5344CB8AC3E}">
        <p14:creationId xmlns:p14="http://schemas.microsoft.com/office/powerpoint/2010/main" val="11270485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7F1683DC-B241-4BF2-80B7-C6E94F2132A7}"/>
              </a:ext>
            </a:extLst>
          </p:cNvPr>
          <p:cNvSpPr>
            <a:spLocks noGrp="1"/>
          </p:cNvSpPr>
          <p:nvPr>
            <p:ph type="title"/>
          </p:nvPr>
        </p:nvSpPr>
        <p:spPr/>
        <p:txBody>
          <a:bodyPr/>
          <a:lstStyle/>
          <a:p>
            <a:r>
              <a:rPr lang="es-CL" dirty="0"/>
              <a:t>Reglas de minimización booleana</a:t>
            </a:r>
          </a:p>
        </p:txBody>
      </p:sp>
      <p:sp>
        <p:nvSpPr>
          <p:cNvPr id="6" name="Marcador de texto 5">
            <a:extLst>
              <a:ext uri="{FF2B5EF4-FFF2-40B4-BE49-F238E27FC236}">
                <a16:creationId xmlns:a16="http://schemas.microsoft.com/office/drawing/2014/main" id="{CB9E11C3-A8C9-4D8E-9249-A87D9914CA7C}"/>
              </a:ext>
            </a:extLst>
          </p:cNvPr>
          <p:cNvSpPr>
            <a:spLocks noGrp="1"/>
          </p:cNvSpPr>
          <p:nvPr>
            <p:ph type="body" idx="1"/>
          </p:nvPr>
        </p:nvSpPr>
        <p:spPr/>
        <p:txBody>
          <a:bodyPr/>
          <a:lstStyle/>
          <a:p>
            <a:r>
              <a:rPr lang="es-CL" dirty="0"/>
              <a:t>La más fundamental de estas reglas es: </a:t>
            </a:r>
          </a:p>
          <a:p>
            <a:pPr marL="69850" indent="0">
              <a:buNone/>
            </a:pPr>
            <a:r>
              <a:rPr lang="es-CL" dirty="0"/>
              <a:t> “</a:t>
            </a:r>
            <a:r>
              <a:rPr lang="es-CL" sz="2400" i="1" dirty="0">
                <a:solidFill>
                  <a:schemeClr val="accent6">
                    <a:lumMod val="75000"/>
                  </a:schemeClr>
                </a:solidFill>
              </a:rPr>
              <a:t>Si dos expresiones booleanas difieren en una sola condición causal pero producen el mismo resultado, entonces la condición causal que distingue a las dos expresiones puede ser considerada irrelevante y puede ser eliminada para crear una expresión más simple y combinada.”</a:t>
            </a:r>
            <a:endParaRPr lang="es-CL" i="1" dirty="0">
              <a:solidFill>
                <a:schemeClr val="accent6">
                  <a:lumMod val="75000"/>
                </a:schemeClr>
              </a:solidFill>
            </a:endParaRPr>
          </a:p>
        </p:txBody>
      </p:sp>
      <p:sp>
        <p:nvSpPr>
          <p:cNvPr id="4" name="Marcador de número de diapositiva 3">
            <a:extLst>
              <a:ext uri="{FF2B5EF4-FFF2-40B4-BE49-F238E27FC236}">
                <a16:creationId xmlns:a16="http://schemas.microsoft.com/office/drawing/2014/main" id="{D7C5047E-E584-443B-A4FB-D9ADEB17D5C0}"/>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s-CL" smtClean="0"/>
              <a:t>27</a:t>
            </a:fld>
            <a:endParaRPr lang="es-CL"/>
          </a:p>
        </p:txBody>
      </p:sp>
    </p:spTree>
    <p:extLst>
      <p:ext uri="{BB962C8B-B14F-4D97-AF65-F5344CB8AC3E}">
        <p14:creationId xmlns:p14="http://schemas.microsoft.com/office/powerpoint/2010/main" val="182110309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F09B44-DE97-4D53-A152-0CDFFD2410B4}"/>
              </a:ext>
            </a:extLst>
          </p:cNvPr>
          <p:cNvSpPr>
            <a:spLocks noGrp="1"/>
          </p:cNvSpPr>
          <p:nvPr>
            <p:ph type="title"/>
          </p:nvPr>
        </p:nvSpPr>
        <p:spPr/>
        <p:txBody>
          <a:bodyPr/>
          <a:lstStyle/>
          <a:p>
            <a:r>
              <a:rPr lang="es-CL" dirty="0"/>
              <a:t>Regla de minimización permite </a:t>
            </a:r>
          </a:p>
        </p:txBody>
      </p:sp>
      <p:sp>
        <p:nvSpPr>
          <p:cNvPr id="3" name="Marcador de texto 2">
            <a:extLst>
              <a:ext uri="{FF2B5EF4-FFF2-40B4-BE49-F238E27FC236}">
                <a16:creationId xmlns:a16="http://schemas.microsoft.com/office/drawing/2014/main" id="{15028BB8-B6AD-4923-B9F8-C386D100B66D}"/>
              </a:ext>
            </a:extLst>
          </p:cNvPr>
          <p:cNvSpPr>
            <a:spLocks noGrp="1"/>
          </p:cNvSpPr>
          <p:nvPr>
            <p:ph type="body" idx="1"/>
          </p:nvPr>
        </p:nvSpPr>
        <p:spPr/>
        <p:txBody>
          <a:bodyPr/>
          <a:lstStyle/>
          <a:p>
            <a:r>
              <a:rPr lang="es-CL" sz="1800" dirty="0"/>
              <a:t>Tomar dos expresiones booleanas que difieren en un solo término y producen una expresión combinada. </a:t>
            </a:r>
          </a:p>
          <a:p>
            <a:r>
              <a:rPr lang="es-CL" sz="1800" dirty="0"/>
              <a:t>Por ejemplo, </a:t>
            </a:r>
            <a:r>
              <a:rPr lang="es-CL" sz="1800" dirty="0" err="1"/>
              <a:t>Abc</a:t>
            </a:r>
            <a:r>
              <a:rPr lang="es-CL" sz="1800" dirty="0"/>
              <a:t> y ABC, que producen el resultado F., difieren sólo en B: todos los demás elementos son idénticos.</a:t>
            </a:r>
          </a:p>
          <a:p>
            <a:r>
              <a:rPr lang="es-CL" sz="1800" dirty="0"/>
              <a:t> La regla de minimización antes mencionada permite sustituir estos dos términos por una expresión única y más simple: Ac. </a:t>
            </a:r>
          </a:p>
          <a:p>
            <a:r>
              <a:rPr lang="es-CL" sz="1800" dirty="0"/>
              <a:t>En otras palabras, la comparación de las dos filas, </a:t>
            </a:r>
            <a:r>
              <a:rPr lang="es-CL" sz="1800" dirty="0" err="1"/>
              <a:t>Abc</a:t>
            </a:r>
            <a:r>
              <a:rPr lang="es-CL" sz="1800" dirty="0"/>
              <a:t> y ABC, como mayoristas indica que en los casos de Ac, el valor de B es irrelevante. La causa B puede estar presente o ausente; F todavía ocurrirá.</a:t>
            </a:r>
          </a:p>
        </p:txBody>
      </p:sp>
      <p:sp>
        <p:nvSpPr>
          <p:cNvPr id="4" name="Marcador de número de diapositiva 3">
            <a:extLst>
              <a:ext uri="{FF2B5EF4-FFF2-40B4-BE49-F238E27FC236}">
                <a16:creationId xmlns:a16="http://schemas.microsoft.com/office/drawing/2014/main" id="{27AA20B3-C9AB-4CEA-A938-9B0285FFC7F9}"/>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s-CL" smtClean="0"/>
              <a:t>28</a:t>
            </a:fld>
            <a:endParaRPr lang="es-CL"/>
          </a:p>
        </p:txBody>
      </p:sp>
    </p:spTree>
    <p:extLst>
      <p:ext uri="{BB962C8B-B14F-4D97-AF65-F5344CB8AC3E}">
        <p14:creationId xmlns:p14="http://schemas.microsoft.com/office/powerpoint/2010/main" val="172416868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BBA4E5-8AAE-4A42-8663-2CA04FF3D14D}"/>
              </a:ext>
            </a:extLst>
          </p:cNvPr>
          <p:cNvSpPr>
            <a:spLocks noGrp="1"/>
          </p:cNvSpPr>
          <p:nvPr>
            <p:ph type="title"/>
          </p:nvPr>
        </p:nvSpPr>
        <p:spPr/>
        <p:txBody>
          <a:bodyPr/>
          <a:lstStyle/>
          <a:p>
            <a:r>
              <a:rPr lang="es-CL" dirty="0"/>
              <a:t>La Implicación y el Uso de " </a:t>
            </a:r>
            <a:r>
              <a:rPr lang="es-CL" dirty="0" err="1"/>
              <a:t>Implicantes</a:t>
            </a:r>
            <a:r>
              <a:rPr lang="es-CL" dirty="0"/>
              <a:t> Primarios </a:t>
            </a:r>
          </a:p>
        </p:txBody>
      </p:sp>
      <p:sp>
        <p:nvSpPr>
          <p:cNvPr id="3" name="Marcador de texto 2">
            <a:extLst>
              <a:ext uri="{FF2B5EF4-FFF2-40B4-BE49-F238E27FC236}">
                <a16:creationId xmlns:a16="http://schemas.microsoft.com/office/drawing/2014/main" id="{BCFA8A6D-A2C6-4BB6-A13D-0CE78CD18F48}"/>
              </a:ext>
            </a:extLst>
          </p:cNvPr>
          <p:cNvSpPr>
            <a:spLocks noGrp="1"/>
          </p:cNvSpPr>
          <p:nvPr>
            <p:ph type="body" idx="1"/>
          </p:nvPr>
        </p:nvSpPr>
        <p:spPr/>
        <p:txBody>
          <a:bodyPr/>
          <a:lstStyle/>
          <a:p>
            <a:r>
              <a:rPr lang="es-CL" dirty="0"/>
              <a:t>Se dice que una expresión booleana implica otra si la membresía del segundo término es un subconjunto de la membresía del primero</a:t>
            </a:r>
          </a:p>
          <a:p>
            <a:r>
              <a:rPr lang="es-CL" sz="1400" b="1" dirty="0"/>
              <a:t>Ejemplo:</a:t>
            </a:r>
          </a:p>
          <a:p>
            <a:pPr marL="69850" indent="0">
              <a:buNone/>
            </a:pPr>
            <a:r>
              <a:rPr lang="es-CL" sz="1200" dirty="0"/>
              <a:t>Implica </a:t>
            </a:r>
            <a:r>
              <a:rPr lang="es-CL" sz="1200" dirty="0" err="1"/>
              <a:t>Abc</a:t>
            </a:r>
            <a:r>
              <a:rPr lang="es-CL" sz="1200" dirty="0"/>
              <a:t> porque A abarca a todos los miembros de </a:t>
            </a:r>
            <a:r>
              <a:rPr lang="es-CL" sz="1200" dirty="0" err="1"/>
              <a:t>Abc</a:t>
            </a:r>
            <a:r>
              <a:rPr lang="es-CL" sz="1200" dirty="0"/>
              <a:t> (es decir, </a:t>
            </a:r>
            <a:r>
              <a:rPr lang="es-CL" sz="1200" dirty="0" err="1"/>
              <a:t>Abc</a:t>
            </a:r>
            <a:r>
              <a:rPr lang="es-CL" sz="1200" dirty="0"/>
              <a:t> es un subconjunto de A).</a:t>
            </a:r>
          </a:p>
          <a:p>
            <a:pPr marL="69850" indent="0">
              <a:buNone/>
            </a:pPr>
            <a:r>
              <a:rPr lang="es-CL" sz="1200" dirty="0"/>
              <a:t>Este concepto se entiende mejor con el ejemplo A, que indica países económicamente independientes, B, que indica la presencia de la industria pesada, y C, que indica economías coordinadas centralmente.</a:t>
            </a:r>
          </a:p>
          <a:p>
            <a:pPr marL="69850" indent="0">
              <a:buNone/>
            </a:pPr>
            <a:r>
              <a:rPr lang="es-CL" sz="1200" dirty="0"/>
              <a:t>A abarca a todos los países dependientes, mientras que </a:t>
            </a:r>
            <a:r>
              <a:rPr lang="es-CL" sz="1200" dirty="0" err="1"/>
              <a:t>Abc</a:t>
            </a:r>
            <a:r>
              <a:rPr lang="es-CL" sz="1200" dirty="0"/>
              <a:t> abarca a todos los países dependientes que carecen tanto de economías coordinadas centralmente como de industria pesada. </a:t>
            </a:r>
          </a:p>
          <a:p>
            <a:pPr marL="69850" indent="0">
              <a:buNone/>
            </a:pPr>
            <a:r>
              <a:rPr lang="es-CL" sz="1200" dirty="0"/>
              <a:t>Claramente la membresía de </a:t>
            </a:r>
            <a:r>
              <a:rPr lang="es-CL" sz="1200" dirty="0" err="1"/>
              <a:t>Abc</a:t>
            </a:r>
            <a:r>
              <a:rPr lang="es-CL" sz="1200" dirty="0"/>
              <a:t> está incluida en la membresía de A. Por lo tanto. A implica </a:t>
            </a:r>
            <a:r>
              <a:rPr lang="es-CL" sz="1200" dirty="0" err="1"/>
              <a:t>Abc</a:t>
            </a:r>
            <a:endParaRPr lang="es-CL" sz="1200" dirty="0"/>
          </a:p>
        </p:txBody>
      </p:sp>
      <p:sp>
        <p:nvSpPr>
          <p:cNvPr id="4" name="Marcador de número de diapositiva 3">
            <a:extLst>
              <a:ext uri="{FF2B5EF4-FFF2-40B4-BE49-F238E27FC236}">
                <a16:creationId xmlns:a16="http://schemas.microsoft.com/office/drawing/2014/main" id="{15F33CF8-892C-4878-BC5B-6B641012BA9A}"/>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s-CL" smtClean="0"/>
              <a:t>29</a:t>
            </a:fld>
            <a:endParaRPr lang="es-CL"/>
          </a:p>
        </p:txBody>
      </p:sp>
    </p:spTree>
    <p:extLst>
      <p:ext uri="{BB962C8B-B14F-4D97-AF65-F5344CB8AC3E}">
        <p14:creationId xmlns:p14="http://schemas.microsoft.com/office/powerpoint/2010/main" val="29924980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093C6F89-ECA5-4760-87E1-93607C852849}"/>
              </a:ext>
            </a:extLst>
          </p:cNvPr>
          <p:cNvSpPr>
            <a:spLocks noGrp="1"/>
          </p:cNvSpPr>
          <p:nvPr>
            <p:ph type="ctrTitle"/>
          </p:nvPr>
        </p:nvSpPr>
        <p:spPr/>
        <p:txBody>
          <a:bodyPr/>
          <a:lstStyle/>
          <a:p>
            <a:r>
              <a:rPr lang="es-CL" dirty="0"/>
              <a:t>Capítulo 3</a:t>
            </a:r>
          </a:p>
        </p:txBody>
      </p:sp>
      <p:sp>
        <p:nvSpPr>
          <p:cNvPr id="4" name="Subtítulo 3">
            <a:extLst>
              <a:ext uri="{FF2B5EF4-FFF2-40B4-BE49-F238E27FC236}">
                <a16:creationId xmlns:a16="http://schemas.microsoft.com/office/drawing/2014/main" id="{D4C4FB20-834B-4954-ABE7-13DD85A873A6}"/>
              </a:ext>
            </a:extLst>
          </p:cNvPr>
          <p:cNvSpPr>
            <a:spLocks noGrp="1"/>
          </p:cNvSpPr>
          <p:nvPr>
            <p:ph type="subTitle" idx="1"/>
          </p:nvPr>
        </p:nvSpPr>
        <p:spPr/>
        <p:txBody>
          <a:bodyPr/>
          <a:lstStyle/>
          <a:p>
            <a:r>
              <a:rPr lang="es-CL" dirty="0"/>
              <a:t>Case-</a:t>
            </a:r>
            <a:r>
              <a:rPr lang="es-CL" dirty="0" err="1"/>
              <a:t>oriented</a:t>
            </a:r>
            <a:r>
              <a:rPr lang="es-CL" dirty="0"/>
              <a:t> </a:t>
            </a:r>
            <a:r>
              <a:rPr lang="es-CL" dirty="0" err="1"/>
              <a:t>comparative</a:t>
            </a:r>
            <a:r>
              <a:rPr lang="es-CL" dirty="0"/>
              <a:t> </a:t>
            </a:r>
            <a:r>
              <a:rPr lang="es-CL" dirty="0" err="1"/>
              <a:t>methods</a:t>
            </a:r>
            <a:endParaRPr lang="es-CL" dirty="0"/>
          </a:p>
        </p:txBody>
      </p:sp>
      <p:sp>
        <p:nvSpPr>
          <p:cNvPr id="2" name="Marcador de número de diapositiva 1">
            <a:extLst>
              <a:ext uri="{FF2B5EF4-FFF2-40B4-BE49-F238E27FC236}">
                <a16:creationId xmlns:a16="http://schemas.microsoft.com/office/drawing/2014/main" id="{35754A71-47BC-44D5-8F9D-D55AB26EDA6C}"/>
              </a:ext>
            </a:extLst>
          </p:cNvPr>
          <p:cNvSpPr>
            <a:spLocks noGrp="1"/>
          </p:cNvSpPr>
          <p:nvPr>
            <p:ph type="sldNum" idx="4294967295"/>
          </p:nvPr>
        </p:nvSpPr>
        <p:spPr>
          <a:xfrm>
            <a:off x="0" y="4852988"/>
            <a:ext cx="549275" cy="290512"/>
          </a:xfrm>
        </p:spPr>
        <p:txBody>
          <a:bodyPr/>
          <a:lstStyle/>
          <a:p>
            <a:pPr marL="0" lvl="0" indent="0" algn="ctr" rtl="0">
              <a:spcBef>
                <a:spcPts val="0"/>
              </a:spcBef>
              <a:spcAft>
                <a:spcPts val="0"/>
              </a:spcAft>
              <a:buNone/>
            </a:pPr>
            <a:fld id="{00000000-1234-1234-1234-123412341234}" type="slidenum">
              <a:rPr lang="es-CL" smtClean="0"/>
              <a:t>3</a:t>
            </a:fld>
            <a:endParaRPr lang="es-CL"/>
          </a:p>
        </p:txBody>
      </p:sp>
    </p:spTree>
    <p:extLst>
      <p:ext uri="{BB962C8B-B14F-4D97-AF65-F5344CB8AC3E}">
        <p14:creationId xmlns:p14="http://schemas.microsoft.com/office/powerpoint/2010/main" val="29255659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2E3B85-1738-40FE-9289-B5C04A16C6B6}"/>
              </a:ext>
            </a:extLst>
          </p:cNvPr>
          <p:cNvSpPr>
            <a:spLocks noGrp="1"/>
          </p:cNvSpPr>
          <p:nvPr>
            <p:ph type="title"/>
          </p:nvPr>
        </p:nvSpPr>
        <p:spPr/>
        <p:txBody>
          <a:bodyPr/>
          <a:lstStyle/>
          <a:p>
            <a:r>
              <a:rPr lang="es-CL" dirty="0"/>
              <a:t>Uso de la Ley de Morgan</a:t>
            </a:r>
          </a:p>
        </p:txBody>
      </p:sp>
      <p:sp>
        <p:nvSpPr>
          <p:cNvPr id="3" name="Marcador de texto 2">
            <a:extLst>
              <a:ext uri="{FF2B5EF4-FFF2-40B4-BE49-F238E27FC236}">
                <a16:creationId xmlns:a16="http://schemas.microsoft.com/office/drawing/2014/main" id="{7D4CC05E-B55A-43B7-9900-C1DDB186D6E6}"/>
              </a:ext>
            </a:extLst>
          </p:cNvPr>
          <p:cNvSpPr>
            <a:spLocks noGrp="1"/>
          </p:cNvSpPr>
          <p:nvPr>
            <p:ph type="body" idx="1"/>
          </p:nvPr>
        </p:nvSpPr>
        <p:spPr>
          <a:xfrm>
            <a:off x="747924" y="1302837"/>
            <a:ext cx="6635641" cy="3610800"/>
          </a:xfrm>
        </p:spPr>
        <p:txBody>
          <a:bodyPr/>
          <a:lstStyle/>
          <a:p>
            <a:r>
              <a:rPr lang="es-CL" sz="2000" dirty="0"/>
              <a:t>Una vez que una tabla de verdad ha sido minimizada y las diferentes combinaciones de condiciones asociadas con un resultado  ha determinado que una situación de emergencia es determinada, a menudo es útil evaluar las combinaciones de condiciones asociadas con la ausencia de un resultado. </a:t>
            </a:r>
          </a:p>
          <a:p>
            <a:r>
              <a:rPr lang="es-CL" sz="2000" dirty="0"/>
              <a:t>En lugar de empezar desde el principio y construir y minimizar una nueva tabla de verdad, es posible aplicar la Ley de </a:t>
            </a:r>
            <a:r>
              <a:rPr lang="es-CL" sz="2000" dirty="0" err="1"/>
              <a:t>De</a:t>
            </a:r>
            <a:r>
              <a:rPr lang="es-CL" sz="2000" dirty="0"/>
              <a:t> Morgan a la solución ya derivada de resultados positivos para obtener la solución de resultados negativos.</a:t>
            </a:r>
          </a:p>
        </p:txBody>
      </p:sp>
      <p:sp>
        <p:nvSpPr>
          <p:cNvPr id="4" name="Marcador de número de diapositiva 3">
            <a:extLst>
              <a:ext uri="{FF2B5EF4-FFF2-40B4-BE49-F238E27FC236}">
                <a16:creationId xmlns:a16="http://schemas.microsoft.com/office/drawing/2014/main" id="{F66BA04E-63F7-4279-B6A2-3D6B0748CB7D}"/>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s-CL" smtClean="0"/>
              <a:t>30</a:t>
            </a:fld>
            <a:endParaRPr lang="es-CL"/>
          </a:p>
        </p:txBody>
      </p:sp>
    </p:spTree>
    <p:extLst>
      <p:ext uri="{BB962C8B-B14F-4D97-AF65-F5344CB8AC3E}">
        <p14:creationId xmlns:p14="http://schemas.microsoft.com/office/powerpoint/2010/main" val="38991298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003E8B-0107-451E-BF78-443F908F2F80}"/>
              </a:ext>
            </a:extLst>
          </p:cNvPr>
          <p:cNvSpPr>
            <a:spLocks noGrp="1"/>
          </p:cNvSpPr>
          <p:nvPr>
            <p:ph type="title"/>
          </p:nvPr>
        </p:nvSpPr>
        <p:spPr/>
        <p:txBody>
          <a:bodyPr/>
          <a:lstStyle/>
          <a:p>
            <a:r>
              <a:rPr lang="es-CL" dirty="0"/>
              <a:t>Causas Necesarias y Suficientes: </a:t>
            </a:r>
          </a:p>
        </p:txBody>
      </p:sp>
      <p:sp>
        <p:nvSpPr>
          <p:cNvPr id="3" name="Marcador de texto 2">
            <a:extLst>
              <a:ext uri="{FF2B5EF4-FFF2-40B4-BE49-F238E27FC236}">
                <a16:creationId xmlns:a16="http://schemas.microsoft.com/office/drawing/2014/main" id="{DA270F7F-6863-4A13-96C4-ADCD7924F315}"/>
              </a:ext>
            </a:extLst>
          </p:cNvPr>
          <p:cNvSpPr>
            <a:spLocks noGrp="1"/>
          </p:cNvSpPr>
          <p:nvPr>
            <p:ph type="body" idx="1"/>
          </p:nvPr>
        </p:nvSpPr>
        <p:spPr>
          <a:xfrm>
            <a:off x="747925" y="1302837"/>
            <a:ext cx="6789466" cy="3610800"/>
          </a:xfrm>
        </p:spPr>
        <p:txBody>
          <a:bodyPr/>
          <a:lstStyle/>
          <a:p>
            <a:r>
              <a:rPr lang="es-CL" sz="2400" dirty="0"/>
              <a:t>Se refiere a considerar la relación entre los resultados de la minimización booleana y las causas necesarias y suficientes en la investigación social. </a:t>
            </a:r>
          </a:p>
          <a:p>
            <a:r>
              <a:rPr lang="es-CL" sz="2400" dirty="0"/>
              <a:t>Una causa es definida como </a:t>
            </a:r>
            <a:r>
              <a:rPr lang="es-CL" sz="2400" dirty="0">
                <a:solidFill>
                  <a:schemeClr val="accent6">
                    <a:lumMod val="75000"/>
                  </a:schemeClr>
                </a:solidFill>
              </a:rPr>
              <a:t>necesaria</a:t>
            </a:r>
            <a:r>
              <a:rPr lang="es-CL" sz="2400" dirty="0"/>
              <a:t> si debe estar presente para que ocurra un determinado resultado. </a:t>
            </a:r>
          </a:p>
          <a:p>
            <a:r>
              <a:rPr lang="es-CL" sz="2400" dirty="0"/>
              <a:t>La causa se define como </a:t>
            </a:r>
            <a:r>
              <a:rPr lang="es-CL" sz="2400" dirty="0">
                <a:solidFill>
                  <a:schemeClr val="accent6">
                    <a:lumMod val="75000"/>
                  </a:schemeClr>
                </a:solidFill>
              </a:rPr>
              <a:t>suficiente </a:t>
            </a:r>
            <a:r>
              <a:rPr lang="es-CL" sz="2400" dirty="0"/>
              <a:t>si por sí misma puede producir un determinado resultado.</a:t>
            </a:r>
          </a:p>
        </p:txBody>
      </p:sp>
      <p:sp>
        <p:nvSpPr>
          <p:cNvPr id="4" name="Marcador de número de diapositiva 3">
            <a:extLst>
              <a:ext uri="{FF2B5EF4-FFF2-40B4-BE49-F238E27FC236}">
                <a16:creationId xmlns:a16="http://schemas.microsoft.com/office/drawing/2014/main" id="{B550128B-2DC0-47B1-B8B0-D0FC9694AAE0}"/>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s-CL" smtClean="0"/>
              <a:t>31</a:t>
            </a:fld>
            <a:endParaRPr lang="es-CL"/>
          </a:p>
        </p:txBody>
      </p:sp>
    </p:spTree>
    <p:extLst>
      <p:ext uri="{BB962C8B-B14F-4D97-AF65-F5344CB8AC3E}">
        <p14:creationId xmlns:p14="http://schemas.microsoft.com/office/powerpoint/2010/main" val="4786452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BB3E29-DB81-4FA3-81CF-C2C07EE9A04B}"/>
              </a:ext>
            </a:extLst>
          </p:cNvPr>
          <p:cNvSpPr>
            <a:spLocks noGrp="1"/>
          </p:cNvSpPr>
          <p:nvPr>
            <p:ph type="title"/>
          </p:nvPr>
        </p:nvSpPr>
        <p:spPr/>
        <p:txBody>
          <a:bodyPr/>
          <a:lstStyle/>
          <a:p>
            <a:r>
              <a:rPr lang="es-CL" dirty="0"/>
              <a:t>Factorizando las expresiones booleanas: </a:t>
            </a:r>
          </a:p>
        </p:txBody>
      </p:sp>
      <p:sp>
        <p:nvSpPr>
          <p:cNvPr id="3" name="Marcador de texto 2">
            <a:extLst>
              <a:ext uri="{FF2B5EF4-FFF2-40B4-BE49-F238E27FC236}">
                <a16:creationId xmlns:a16="http://schemas.microsoft.com/office/drawing/2014/main" id="{59BBE982-431A-4F5B-B25D-5B77B8544307}"/>
              </a:ext>
            </a:extLst>
          </p:cNvPr>
          <p:cNvSpPr>
            <a:spLocks noGrp="1"/>
          </p:cNvSpPr>
          <p:nvPr>
            <p:ph type="body" idx="1"/>
          </p:nvPr>
        </p:nvSpPr>
        <p:spPr/>
        <p:txBody>
          <a:bodyPr/>
          <a:lstStyle/>
          <a:p>
            <a:r>
              <a:rPr lang="es-CL" dirty="0"/>
              <a:t>A menudo es útil tener en cuenta el factor del análisis booleano. El cálculo booleano no difiere drásticamente del factoraje algebraico estándar.</a:t>
            </a:r>
          </a:p>
          <a:p>
            <a:r>
              <a:rPr lang="es-CL" dirty="0"/>
              <a:t>El cálculo es útil no sólo para mostrar qué condiciones son necesarias, sino también identifica condiciones que son causalmente equivalentes</a:t>
            </a:r>
          </a:p>
        </p:txBody>
      </p:sp>
      <p:sp>
        <p:nvSpPr>
          <p:cNvPr id="4" name="Marcador de número de diapositiva 3">
            <a:extLst>
              <a:ext uri="{FF2B5EF4-FFF2-40B4-BE49-F238E27FC236}">
                <a16:creationId xmlns:a16="http://schemas.microsoft.com/office/drawing/2014/main" id="{90BCA42A-742E-4DCC-8EBF-A22888C8A94F}"/>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s-CL" smtClean="0"/>
              <a:t>32</a:t>
            </a:fld>
            <a:endParaRPr lang="es-CL"/>
          </a:p>
        </p:txBody>
      </p:sp>
    </p:spTree>
    <p:extLst>
      <p:ext uri="{BB962C8B-B14F-4D97-AF65-F5344CB8AC3E}">
        <p14:creationId xmlns:p14="http://schemas.microsoft.com/office/powerpoint/2010/main" val="317057252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CL" dirty="0"/>
              <a:t>Operaciones booleanas</a:t>
            </a:r>
            <a:endParaRPr dirty="0">
              <a:highlight>
                <a:srgbClr val="FFCD00"/>
              </a:highlight>
            </a:endParaRPr>
          </a:p>
        </p:txBody>
      </p:sp>
      <p:sp>
        <p:nvSpPr>
          <p:cNvPr id="125" name="Google Shape;125;p17"/>
          <p:cNvSpPr txBox="1">
            <a:spLocks noGrp="1"/>
          </p:cNvSpPr>
          <p:nvPr>
            <p:ph type="body" idx="1"/>
          </p:nvPr>
        </p:nvSpPr>
        <p:spPr>
          <a:xfrm>
            <a:off x="1381250" y="1616470"/>
            <a:ext cx="6809700" cy="3112200"/>
          </a:xfrm>
          <a:prstGeom prst="rect">
            <a:avLst/>
          </a:prstGeom>
        </p:spPr>
        <p:txBody>
          <a:bodyPr spcFirstLastPara="1" wrap="square" lIns="91425" tIns="91425" rIns="91425" bIns="91425" anchor="t" anchorCtr="0">
            <a:noAutofit/>
          </a:bodyPr>
          <a:lstStyle/>
          <a:p>
            <a:pPr lvl="0"/>
            <a:r>
              <a:rPr lang="es-CL" sz="1800" dirty="0"/>
              <a:t>Si se considera la existencia de los fenómenos a, b y c, pero solo de ellos C es causante de F, entonces </a:t>
            </a:r>
          </a:p>
          <a:p>
            <a:pPr lvl="0"/>
            <a:r>
              <a:rPr lang="es-CL" sz="1800" dirty="0"/>
              <a:t>F = </a:t>
            </a:r>
            <a:r>
              <a:rPr lang="es-CL" sz="1800" dirty="0" err="1"/>
              <a:t>aC</a:t>
            </a:r>
            <a:r>
              <a:rPr lang="es-CL" sz="1800" dirty="0"/>
              <a:t> + </a:t>
            </a:r>
            <a:r>
              <a:rPr lang="es-CL" sz="1800" dirty="0" err="1"/>
              <a:t>bC</a:t>
            </a:r>
            <a:r>
              <a:rPr lang="es-CL" sz="1800" dirty="0"/>
              <a:t> y no F = C </a:t>
            </a:r>
          </a:p>
          <a:p>
            <a:pPr lvl="0"/>
            <a:r>
              <a:rPr lang="es-CL" sz="1800" dirty="0"/>
              <a:t> Se diferencia entre causas suficientes y causas necesarias. </a:t>
            </a:r>
          </a:p>
          <a:p>
            <a:pPr lvl="0"/>
            <a:r>
              <a:rPr lang="es-CL" sz="1800" dirty="0"/>
              <a:t>De esta manera, es posible añadir complejidad a las tablas de verdad booleanas. Se usan características causalmente relevantes como input, mientras que el </a:t>
            </a:r>
            <a:r>
              <a:rPr lang="es-CL" sz="1800" dirty="0" err="1"/>
              <a:t>outpout</a:t>
            </a:r>
            <a:r>
              <a:rPr lang="es-CL" sz="1800" dirty="0"/>
              <a:t> es la presencia o ausencia indicando si ciertas combinaciones existen o no.</a:t>
            </a:r>
          </a:p>
          <a:p>
            <a:pPr marL="0" lvl="0" indent="0" algn="l" rtl="0">
              <a:spcBef>
                <a:spcPts val="600"/>
              </a:spcBef>
              <a:spcAft>
                <a:spcPts val="0"/>
              </a:spcAft>
              <a:buNone/>
            </a:pPr>
            <a:endParaRPr sz="1800" dirty="0"/>
          </a:p>
        </p:txBody>
      </p:sp>
      <p:grpSp>
        <p:nvGrpSpPr>
          <p:cNvPr id="126" name="Google Shape;126;p17"/>
          <p:cNvGrpSpPr/>
          <p:nvPr/>
        </p:nvGrpSpPr>
        <p:grpSpPr>
          <a:xfrm>
            <a:off x="916458" y="1019750"/>
            <a:ext cx="214625" cy="214625"/>
            <a:chOff x="2594050" y="1631825"/>
            <a:chExt cx="439625" cy="439625"/>
          </a:xfrm>
        </p:grpSpPr>
        <p:sp>
          <p:nvSpPr>
            <p:cNvPr id="127" name="Google Shape;127;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778496B-9048-4039-A544-B6914C3FE8F2}"/>
              </a:ext>
            </a:extLst>
          </p:cNvPr>
          <p:cNvSpPr>
            <a:spLocks noGrp="1"/>
          </p:cNvSpPr>
          <p:nvPr>
            <p:ph type="ctrTitle"/>
          </p:nvPr>
        </p:nvSpPr>
        <p:spPr/>
        <p:txBody>
          <a:bodyPr/>
          <a:lstStyle/>
          <a:p>
            <a:r>
              <a:rPr lang="es-CL" dirty="0"/>
              <a:t>Cap. 7 y 8</a:t>
            </a:r>
          </a:p>
        </p:txBody>
      </p:sp>
      <p:sp>
        <p:nvSpPr>
          <p:cNvPr id="6" name="Subtítulo 5">
            <a:extLst>
              <a:ext uri="{FF2B5EF4-FFF2-40B4-BE49-F238E27FC236}">
                <a16:creationId xmlns:a16="http://schemas.microsoft.com/office/drawing/2014/main" id="{F0F2CDAF-EECF-49D0-ACA0-1C2F3B3959B0}"/>
              </a:ext>
            </a:extLst>
          </p:cNvPr>
          <p:cNvSpPr>
            <a:spLocks noGrp="1"/>
          </p:cNvSpPr>
          <p:nvPr>
            <p:ph type="subTitle" idx="1"/>
          </p:nvPr>
        </p:nvSpPr>
        <p:spPr/>
        <p:txBody>
          <a:bodyPr/>
          <a:lstStyle/>
          <a:p>
            <a:endParaRPr lang="es-CL"/>
          </a:p>
        </p:txBody>
      </p:sp>
      <p:sp>
        <p:nvSpPr>
          <p:cNvPr id="4" name="Marcador de número de diapositiva 3">
            <a:extLst>
              <a:ext uri="{FF2B5EF4-FFF2-40B4-BE49-F238E27FC236}">
                <a16:creationId xmlns:a16="http://schemas.microsoft.com/office/drawing/2014/main" id="{24DAE0DF-CA96-447D-96E5-65B051E6A3EB}"/>
              </a:ext>
            </a:extLst>
          </p:cNvPr>
          <p:cNvSpPr>
            <a:spLocks noGrp="1"/>
          </p:cNvSpPr>
          <p:nvPr>
            <p:ph type="sldNum" idx="4294967295"/>
          </p:nvPr>
        </p:nvSpPr>
        <p:spPr>
          <a:xfrm>
            <a:off x="0" y="4722813"/>
            <a:ext cx="549275" cy="393700"/>
          </a:xfrm>
        </p:spPr>
        <p:txBody>
          <a:bodyPr/>
          <a:lstStyle/>
          <a:p>
            <a:pPr marL="0" lvl="0" indent="0" algn="l" rtl="0">
              <a:spcBef>
                <a:spcPts val="0"/>
              </a:spcBef>
              <a:spcAft>
                <a:spcPts val="0"/>
              </a:spcAft>
              <a:buNone/>
            </a:pPr>
            <a:fld id="{00000000-1234-1234-1234-123412341234}" type="slidenum">
              <a:rPr lang="es-CL" smtClean="0"/>
              <a:t>34</a:t>
            </a:fld>
            <a:endParaRPr lang="es-CL"/>
          </a:p>
        </p:txBody>
      </p:sp>
    </p:spTree>
    <p:extLst>
      <p:ext uri="{BB962C8B-B14F-4D97-AF65-F5344CB8AC3E}">
        <p14:creationId xmlns:p14="http://schemas.microsoft.com/office/powerpoint/2010/main" val="31978407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C147ADF3-44FF-4192-940C-C01F2EA4FBE6}"/>
              </a:ext>
            </a:extLst>
          </p:cNvPr>
          <p:cNvSpPr>
            <a:spLocks noGrp="1"/>
          </p:cNvSpPr>
          <p:nvPr>
            <p:ph type="title"/>
          </p:nvPr>
        </p:nvSpPr>
        <p:spPr/>
        <p:txBody>
          <a:bodyPr/>
          <a:lstStyle/>
          <a:p>
            <a:r>
              <a:rPr lang="es-CL" dirty="0"/>
              <a:t>Para manejar la complejidad</a:t>
            </a:r>
          </a:p>
        </p:txBody>
      </p:sp>
      <p:sp>
        <p:nvSpPr>
          <p:cNvPr id="3" name="Marcador de texto 2">
            <a:extLst>
              <a:ext uri="{FF2B5EF4-FFF2-40B4-BE49-F238E27FC236}">
                <a16:creationId xmlns:a16="http://schemas.microsoft.com/office/drawing/2014/main" id="{8AD839B1-B64D-4EBC-9B86-8EC056B88FB0}"/>
              </a:ext>
            </a:extLst>
          </p:cNvPr>
          <p:cNvSpPr>
            <a:spLocks noGrp="1"/>
          </p:cNvSpPr>
          <p:nvPr>
            <p:ph type="body" idx="1"/>
          </p:nvPr>
        </p:nvSpPr>
        <p:spPr/>
        <p:txBody>
          <a:bodyPr/>
          <a:lstStyle/>
          <a:p>
            <a:r>
              <a:rPr lang="es-CL" sz="1600" dirty="0"/>
              <a:t>0. Se puede delimitar a través de la ley De Morgan frases sobre combinaciones causales que no existen. Esto permite delimitar el análisis causal a las combinatorias existentes y no a todas las posibilidades.</a:t>
            </a:r>
          </a:p>
          <a:p>
            <a:endParaRPr lang="es-CL" sz="1600" dirty="0"/>
          </a:p>
        </p:txBody>
      </p:sp>
      <p:sp>
        <p:nvSpPr>
          <p:cNvPr id="7" name="Marcador de texto 6">
            <a:extLst>
              <a:ext uri="{FF2B5EF4-FFF2-40B4-BE49-F238E27FC236}">
                <a16:creationId xmlns:a16="http://schemas.microsoft.com/office/drawing/2014/main" id="{E6BA5419-CF56-47D5-9BF3-AE3EC42ACBBA}"/>
              </a:ext>
            </a:extLst>
          </p:cNvPr>
          <p:cNvSpPr>
            <a:spLocks noGrp="1"/>
          </p:cNvSpPr>
          <p:nvPr>
            <p:ph type="body" idx="2"/>
          </p:nvPr>
        </p:nvSpPr>
        <p:spPr/>
        <p:txBody>
          <a:bodyPr/>
          <a:lstStyle/>
          <a:p>
            <a:r>
              <a:rPr lang="es-CL" sz="1600" dirty="0"/>
              <a:t>1. Producir </a:t>
            </a:r>
            <a:r>
              <a:rPr lang="es-CL" sz="1600" dirty="0" err="1"/>
              <a:t>implicantes</a:t>
            </a:r>
            <a:r>
              <a:rPr lang="es-CL" sz="1600" dirty="0"/>
              <a:t> primarios: de la diversidad de fenómenos causales, ¿En que combinación de ellos se produce el fenómeno a estudiar? Esta combinatoria es posible de graficar a través de las ecuaciones booleanas.</a:t>
            </a:r>
          </a:p>
          <a:p>
            <a:endParaRPr lang="es-CL" sz="1600" dirty="0"/>
          </a:p>
        </p:txBody>
      </p:sp>
      <p:sp>
        <p:nvSpPr>
          <p:cNvPr id="5" name="Marcador de número de diapositiva 4">
            <a:extLst>
              <a:ext uri="{FF2B5EF4-FFF2-40B4-BE49-F238E27FC236}">
                <a16:creationId xmlns:a16="http://schemas.microsoft.com/office/drawing/2014/main" id="{B51EF36A-5951-4417-86A6-5031B4F7093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CL" smtClean="0"/>
              <a:t>35</a:t>
            </a:fld>
            <a:endParaRPr lang="es-CL"/>
          </a:p>
        </p:txBody>
      </p:sp>
    </p:spTree>
    <p:extLst>
      <p:ext uri="{BB962C8B-B14F-4D97-AF65-F5344CB8AC3E}">
        <p14:creationId xmlns:p14="http://schemas.microsoft.com/office/powerpoint/2010/main" val="20405696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FF2C13-9567-4F0D-89D2-9D34D8F62151}"/>
              </a:ext>
            </a:extLst>
          </p:cNvPr>
          <p:cNvSpPr>
            <a:spLocks noGrp="1"/>
          </p:cNvSpPr>
          <p:nvPr>
            <p:ph type="title"/>
          </p:nvPr>
        </p:nvSpPr>
        <p:spPr/>
        <p:txBody>
          <a:bodyPr/>
          <a:lstStyle/>
          <a:p>
            <a:r>
              <a:rPr lang="es-CL" dirty="0"/>
              <a:t>Para manejar la complejidad</a:t>
            </a:r>
          </a:p>
        </p:txBody>
      </p:sp>
      <p:sp>
        <p:nvSpPr>
          <p:cNvPr id="4" name="Marcador de texto 3">
            <a:extLst>
              <a:ext uri="{FF2B5EF4-FFF2-40B4-BE49-F238E27FC236}">
                <a16:creationId xmlns:a16="http://schemas.microsoft.com/office/drawing/2014/main" id="{210C34DB-E2EC-4322-A050-579988681DEB}"/>
              </a:ext>
            </a:extLst>
          </p:cNvPr>
          <p:cNvSpPr>
            <a:spLocks noGrp="1"/>
          </p:cNvSpPr>
          <p:nvPr>
            <p:ph type="body" idx="2"/>
          </p:nvPr>
        </p:nvSpPr>
        <p:spPr/>
        <p:txBody>
          <a:bodyPr/>
          <a:lstStyle/>
          <a:p>
            <a:r>
              <a:rPr lang="es-CL" dirty="0"/>
              <a:t>3. Se pueden evaluar teorías argumentativas graficándolas con ecuaciones booleanas, así también, se pueden contemplar todas las alternativas lógicas con la ley de </a:t>
            </a:r>
            <a:r>
              <a:rPr lang="es-CL" dirty="0" err="1"/>
              <a:t>De</a:t>
            </a:r>
            <a:r>
              <a:rPr lang="es-CL" dirty="0"/>
              <a:t> Boole. </a:t>
            </a:r>
          </a:p>
          <a:p>
            <a:endParaRPr lang="es-CL" dirty="0"/>
          </a:p>
        </p:txBody>
      </p:sp>
      <p:sp>
        <p:nvSpPr>
          <p:cNvPr id="5" name="Marcador de número de diapositiva 4">
            <a:extLst>
              <a:ext uri="{FF2B5EF4-FFF2-40B4-BE49-F238E27FC236}">
                <a16:creationId xmlns:a16="http://schemas.microsoft.com/office/drawing/2014/main" id="{0F533508-1AE2-413D-A6DE-D1A0EEFF9FD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CL" smtClean="0"/>
              <a:t>36</a:t>
            </a:fld>
            <a:endParaRPr lang="es-CL"/>
          </a:p>
        </p:txBody>
      </p:sp>
      <p:sp>
        <p:nvSpPr>
          <p:cNvPr id="6" name="Marcador de texto 7">
            <a:extLst>
              <a:ext uri="{FF2B5EF4-FFF2-40B4-BE49-F238E27FC236}">
                <a16:creationId xmlns:a16="http://schemas.microsoft.com/office/drawing/2014/main" id="{4F7BABFD-64CB-4677-8B6E-20ADF64B7B29}"/>
              </a:ext>
            </a:extLst>
          </p:cNvPr>
          <p:cNvSpPr>
            <a:spLocks noGrp="1"/>
          </p:cNvSpPr>
          <p:nvPr>
            <p:ph type="body" idx="1"/>
          </p:nvPr>
        </p:nvSpPr>
        <p:spPr>
          <a:xfrm>
            <a:off x="1381125" y="1619250"/>
            <a:ext cx="3425825" cy="3230563"/>
          </a:xfrm>
        </p:spPr>
        <p:txBody>
          <a:bodyPr/>
          <a:lstStyle/>
          <a:p>
            <a:r>
              <a:rPr lang="es-CL" dirty="0"/>
              <a:t>2. Definir casos ambiguos. El autor recomienda revisar caso por caso o definir 0 para reducir complejidad, o 1 para aumentar.</a:t>
            </a:r>
          </a:p>
          <a:p>
            <a:endParaRPr lang="es-CL" dirty="0"/>
          </a:p>
        </p:txBody>
      </p:sp>
    </p:spTree>
    <p:extLst>
      <p:ext uri="{BB962C8B-B14F-4D97-AF65-F5344CB8AC3E}">
        <p14:creationId xmlns:p14="http://schemas.microsoft.com/office/powerpoint/2010/main" val="26006962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21E8E447-4233-4301-92C5-85C3696537A7}"/>
              </a:ext>
            </a:extLst>
          </p:cNvPr>
          <p:cNvSpPr>
            <a:spLocks noGrp="1"/>
          </p:cNvSpPr>
          <p:nvPr>
            <p:ph type="title"/>
          </p:nvPr>
        </p:nvSpPr>
        <p:spPr>
          <a:xfrm>
            <a:off x="1381250" y="922668"/>
            <a:ext cx="5369928" cy="435600"/>
          </a:xfrm>
        </p:spPr>
        <p:txBody>
          <a:bodyPr/>
          <a:lstStyle/>
          <a:p>
            <a:r>
              <a:rPr lang="es-CL" dirty="0"/>
              <a:t>Para el autor, las ecuaciones booleanas son un camino medio entre metodologías cualitativas y cuantitativas porque permiten:</a:t>
            </a:r>
            <a:br>
              <a:rPr lang="es-CL" dirty="0"/>
            </a:br>
            <a:endParaRPr lang="es-CL" dirty="0"/>
          </a:p>
        </p:txBody>
      </p:sp>
      <p:sp>
        <p:nvSpPr>
          <p:cNvPr id="8" name="Marcador de texto 7">
            <a:extLst>
              <a:ext uri="{FF2B5EF4-FFF2-40B4-BE49-F238E27FC236}">
                <a16:creationId xmlns:a16="http://schemas.microsoft.com/office/drawing/2014/main" id="{BF2BFA02-6128-42FE-9D17-2F79CDA6B533}"/>
              </a:ext>
            </a:extLst>
          </p:cNvPr>
          <p:cNvSpPr>
            <a:spLocks noGrp="1"/>
          </p:cNvSpPr>
          <p:nvPr>
            <p:ph type="body" idx="1"/>
          </p:nvPr>
        </p:nvSpPr>
        <p:spPr/>
        <p:txBody>
          <a:bodyPr/>
          <a:lstStyle/>
          <a:p>
            <a:r>
              <a:rPr lang="es-CL" dirty="0"/>
              <a:t>Examinar grandes cantidades de casos.</a:t>
            </a:r>
          </a:p>
          <a:p>
            <a:r>
              <a:rPr lang="es-CL" dirty="0"/>
              <a:t>Graficar complejidad.</a:t>
            </a:r>
          </a:p>
          <a:p>
            <a:r>
              <a:rPr lang="es-CL" dirty="0"/>
              <a:t>Producir explicaciones parsimoniosas.</a:t>
            </a:r>
          </a:p>
          <a:p>
            <a:r>
              <a:rPr lang="es-CL" dirty="0"/>
              <a:t>Evaluar múltiples explicaciones a un fenómeno.</a:t>
            </a:r>
          </a:p>
          <a:p>
            <a:endParaRPr lang="es-CL" dirty="0"/>
          </a:p>
        </p:txBody>
      </p:sp>
      <p:sp>
        <p:nvSpPr>
          <p:cNvPr id="6" name="Marcador de número de diapositiva 5">
            <a:extLst>
              <a:ext uri="{FF2B5EF4-FFF2-40B4-BE49-F238E27FC236}">
                <a16:creationId xmlns:a16="http://schemas.microsoft.com/office/drawing/2014/main" id="{5CA25B74-28F1-447B-9353-58E2AC3E083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CL" smtClean="0"/>
              <a:t>37</a:t>
            </a:fld>
            <a:endParaRPr lang="es-CL"/>
          </a:p>
        </p:txBody>
      </p:sp>
    </p:spTree>
    <p:extLst>
      <p:ext uri="{BB962C8B-B14F-4D97-AF65-F5344CB8AC3E}">
        <p14:creationId xmlns:p14="http://schemas.microsoft.com/office/powerpoint/2010/main" val="7963545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30"/>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lvl="0"/>
            <a:r>
              <a:rPr lang="es-CL" dirty="0"/>
              <a:t>Aplicación de los métodos booleanos de comparación cualitativa </a:t>
            </a:r>
            <a:endParaRPr dirty="0"/>
          </a:p>
        </p:txBody>
      </p:sp>
      <p:sp>
        <p:nvSpPr>
          <p:cNvPr id="323" name="Google Shape;323;p30"/>
          <p:cNvSpPr txBox="1">
            <a:spLocks noGrp="1"/>
          </p:cNvSpPr>
          <p:nvPr>
            <p:ph type="body" idx="1"/>
          </p:nvPr>
        </p:nvSpPr>
        <p:spPr>
          <a:xfrm>
            <a:off x="1381250" y="1638975"/>
            <a:ext cx="2334000" cy="1211400"/>
          </a:xfrm>
          <a:prstGeom prst="rect">
            <a:avLst/>
          </a:prstGeom>
        </p:spPr>
        <p:txBody>
          <a:bodyPr spcFirstLastPara="1" wrap="square" lIns="91425" tIns="91425" rIns="91425" bIns="91425" anchor="t" anchorCtr="0">
            <a:noAutofit/>
          </a:bodyPr>
          <a:lstStyle/>
          <a:p>
            <a:pPr marL="0" lvl="0" indent="0">
              <a:buNone/>
            </a:pPr>
            <a:endParaRPr lang="es-CL" sz="1200" dirty="0"/>
          </a:p>
          <a:p>
            <a:pPr marL="0" lvl="0" indent="0">
              <a:buNone/>
            </a:pPr>
            <a:r>
              <a:rPr lang="es-CL" sz="1200" dirty="0"/>
              <a:t>Se aplica a casos de categorías, como también para casos individuales</a:t>
            </a:r>
            <a:r>
              <a:rPr lang="en" sz="1200" dirty="0"/>
              <a:t>.</a:t>
            </a:r>
            <a:endParaRPr sz="1200" dirty="0"/>
          </a:p>
        </p:txBody>
      </p:sp>
      <p:sp>
        <p:nvSpPr>
          <p:cNvPr id="324" name="Google Shape;324;p30"/>
          <p:cNvSpPr txBox="1">
            <a:spLocks noGrp="1"/>
          </p:cNvSpPr>
          <p:nvPr>
            <p:ph type="body" idx="2"/>
          </p:nvPr>
        </p:nvSpPr>
        <p:spPr>
          <a:xfrm>
            <a:off x="3834914" y="1638975"/>
            <a:ext cx="2334000" cy="12114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endParaRPr sz="1200" b="1" dirty="0">
              <a:highlight>
                <a:srgbClr val="FFCD00"/>
              </a:highlight>
            </a:endParaRPr>
          </a:p>
          <a:p>
            <a:pPr marL="0" lvl="0" indent="0">
              <a:buNone/>
            </a:pPr>
            <a:r>
              <a:rPr lang="es-CL" sz="1200" dirty="0"/>
              <a:t>Su aplicación se enfoca en la tipificación en la producción de registros oficiales en el registro de justicia penal</a:t>
            </a:r>
          </a:p>
        </p:txBody>
      </p:sp>
      <p:sp>
        <p:nvSpPr>
          <p:cNvPr id="325" name="Google Shape;325;p30"/>
          <p:cNvSpPr txBox="1">
            <a:spLocks noGrp="1"/>
          </p:cNvSpPr>
          <p:nvPr>
            <p:ph type="body" idx="3"/>
          </p:nvPr>
        </p:nvSpPr>
        <p:spPr>
          <a:xfrm>
            <a:off x="6288578" y="1638975"/>
            <a:ext cx="2334000" cy="1211400"/>
          </a:xfrm>
          <a:prstGeom prst="rect">
            <a:avLst/>
          </a:prstGeom>
        </p:spPr>
        <p:txBody>
          <a:bodyPr spcFirstLastPara="1" wrap="square" lIns="91425" tIns="91425" rIns="91425" bIns="91425" anchor="t" anchorCtr="0">
            <a:noAutofit/>
          </a:bodyPr>
          <a:lstStyle/>
          <a:p>
            <a:pPr marL="0" lvl="0" indent="0">
              <a:buNone/>
            </a:pPr>
            <a:endParaRPr lang="es-CL" sz="1200" dirty="0"/>
          </a:p>
          <a:p>
            <a:pPr marL="0" lvl="0" indent="0">
              <a:buNone/>
            </a:pPr>
            <a:r>
              <a:rPr lang="es-CL" sz="1200" dirty="0"/>
              <a:t>Crecimiento de la democracia de la democracia de masa, abordando estudios de la movilización política étnica</a:t>
            </a:r>
            <a:r>
              <a:rPr lang="en" sz="1200" dirty="0"/>
              <a:t>. </a:t>
            </a:r>
            <a:endParaRPr sz="1200" dirty="0"/>
          </a:p>
          <a:p>
            <a:pPr marL="0" lvl="0" indent="0" algn="l" rtl="0">
              <a:spcBef>
                <a:spcPts val="600"/>
              </a:spcBef>
              <a:spcAft>
                <a:spcPts val="0"/>
              </a:spcAft>
              <a:buNone/>
            </a:pPr>
            <a:endParaRPr sz="1200" dirty="0"/>
          </a:p>
        </p:txBody>
      </p:sp>
      <p:sp>
        <p:nvSpPr>
          <p:cNvPr id="326" name="Google Shape;326;p30"/>
          <p:cNvSpPr txBox="1">
            <a:spLocks noGrp="1"/>
          </p:cNvSpPr>
          <p:nvPr>
            <p:ph type="body" idx="1"/>
          </p:nvPr>
        </p:nvSpPr>
        <p:spPr>
          <a:xfrm>
            <a:off x="1381250" y="3237224"/>
            <a:ext cx="2334000" cy="1211400"/>
          </a:xfrm>
          <a:prstGeom prst="rect">
            <a:avLst/>
          </a:prstGeom>
        </p:spPr>
        <p:txBody>
          <a:bodyPr spcFirstLastPara="1" wrap="square" lIns="91425" tIns="91425" rIns="91425" bIns="91425" anchor="t" anchorCtr="0">
            <a:noAutofit/>
          </a:bodyPr>
          <a:lstStyle/>
          <a:p>
            <a:pPr marL="0" lvl="0" indent="0">
              <a:buNone/>
            </a:pPr>
            <a:endParaRPr lang="es-CL" sz="1200" dirty="0"/>
          </a:p>
          <a:p>
            <a:pPr marL="0" lvl="0" indent="0">
              <a:buNone/>
            </a:pPr>
            <a:r>
              <a:rPr lang="es-CL" sz="1200" dirty="0"/>
              <a:t>Estudia la perspectiva de la etnicidad reactiva y la competencia </a:t>
            </a:r>
          </a:p>
        </p:txBody>
      </p:sp>
      <p:sp>
        <p:nvSpPr>
          <p:cNvPr id="327" name="Google Shape;327;p30"/>
          <p:cNvSpPr txBox="1">
            <a:spLocks noGrp="1"/>
          </p:cNvSpPr>
          <p:nvPr>
            <p:ph type="body" idx="2"/>
          </p:nvPr>
        </p:nvSpPr>
        <p:spPr>
          <a:xfrm>
            <a:off x="3834914" y="3237224"/>
            <a:ext cx="2334000" cy="1211400"/>
          </a:xfrm>
          <a:prstGeom prst="rect">
            <a:avLst/>
          </a:prstGeom>
        </p:spPr>
        <p:txBody>
          <a:bodyPr spcFirstLastPara="1" wrap="square" lIns="91425" tIns="91425" rIns="91425" bIns="91425" anchor="t" anchorCtr="0">
            <a:noAutofit/>
          </a:bodyPr>
          <a:lstStyle/>
          <a:p>
            <a:pPr marL="0" lvl="0" indent="0">
              <a:buNone/>
            </a:pPr>
            <a:endParaRPr lang="es-CL" sz="1200" dirty="0"/>
          </a:p>
          <a:p>
            <a:pPr marL="0" lvl="0" indent="0">
              <a:buNone/>
            </a:pPr>
            <a:r>
              <a:rPr lang="es-CL" sz="1200" dirty="0"/>
              <a:t>Busca examinar limitaciones, la diversidad de formas organizativas existentes entre los jóvenes. </a:t>
            </a:r>
          </a:p>
        </p:txBody>
      </p:sp>
      <p:sp>
        <p:nvSpPr>
          <p:cNvPr id="328" name="Google Shape;328;p30"/>
          <p:cNvSpPr txBox="1">
            <a:spLocks noGrp="1"/>
          </p:cNvSpPr>
          <p:nvPr>
            <p:ph type="body" idx="3"/>
          </p:nvPr>
        </p:nvSpPr>
        <p:spPr>
          <a:xfrm>
            <a:off x="6313682" y="3486462"/>
            <a:ext cx="2334000" cy="1211400"/>
          </a:xfrm>
          <a:prstGeom prst="rect">
            <a:avLst/>
          </a:prstGeom>
        </p:spPr>
        <p:txBody>
          <a:bodyPr spcFirstLastPara="1" wrap="square" lIns="91425" tIns="91425" rIns="91425" bIns="91425" anchor="t" anchorCtr="0">
            <a:noAutofit/>
          </a:bodyPr>
          <a:lstStyle/>
          <a:p>
            <a:pPr marL="0" lvl="0" indent="0">
              <a:buNone/>
            </a:pPr>
            <a:r>
              <a:rPr lang="es-CL" sz="1200" dirty="0"/>
              <a:t>Ejercicio de combinaciones de casos y variables en los que mide la conformación de la participación política de los países. </a:t>
            </a:r>
            <a:endParaRPr sz="1200" dirty="0"/>
          </a:p>
        </p:txBody>
      </p:sp>
      <p:grpSp>
        <p:nvGrpSpPr>
          <p:cNvPr id="329" name="Google Shape;329;p30"/>
          <p:cNvGrpSpPr/>
          <p:nvPr/>
        </p:nvGrpSpPr>
        <p:grpSpPr>
          <a:xfrm>
            <a:off x="916458" y="1019750"/>
            <a:ext cx="214625" cy="214625"/>
            <a:chOff x="2594050" y="1631825"/>
            <a:chExt cx="439625" cy="439625"/>
          </a:xfrm>
        </p:grpSpPr>
        <p:sp>
          <p:nvSpPr>
            <p:cNvPr id="330" name="Google Shape;330;p30"/>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0"/>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0"/>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0"/>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4" name="Google Shape;334;p30"/>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38</a:t>
            </a:fld>
            <a:endParaRPr/>
          </a:p>
        </p:txBody>
      </p:sp>
      <p:pic>
        <p:nvPicPr>
          <p:cNvPr id="5" name="Gráfico 4" descr="Subtítulos">
            <a:extLst>
              <a:ext uri="{FF2B5EF4-FFF2-40B4-BE49-F238E27FC236}">
                <a16:creationId xmlns:a16="http://schemas.microsoft.com/office/drawing/2014/main" id="{5786566C-4F27-4168-A0DA-09996BA286A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97444" y="1559618"/>
            <a:ext cx="678286" cy="678286"/>
          </a:xfrm>
          <a:prstGeom prst="rect">
            <a:avLst/>
          </a:prstGeom>
        </p:spPr>
      </p:pic>
      <p:pic>
        <p:nvPicPr>
          <p:cNvPr id="7" name="Gráfico 6" descr="Ojo">
            <a:extLst>
              <a:ext uri="{FF2B5EF4-FFF2-40B4-BE49-F238E27FC236}">
                <a16:creationId xmlns:a16="http://schemas.microsoft.com/office/drawing/2014/main" id="{2DE0270C-E780-4F26-A683-4EE46CCE7DA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739602" y="3008119"/>
            <a:ext cx="636128" cy="636128"/>
          </a:xfrm>
          <a:prstGeom prst="rect">
            <a:avLst/>
          </a:prstGeom>
        </p:spPr>
      </p:pic>
      <p:pic>
        <p:nvPicPr>
          <p:cNvPr id="9" name="Gráfico 8" descr="Periódico">
            <a:extLst>
              <a:ext uri="{FF2B5EF4-FFF2-40B4-BE49-F238E27FC236}">
                <a16:creationId xmlns:a16="http://schemas.microsoft.com/office/drawing/2014/main" id="{F319FF64-7929-4038-8CCE-4B24C9C1FE5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365786" y="1507809"/>
            <a:ext cx="636128" cy="636128"/>
          </a:xfrm>
          <a:prstGeom prst="rect">
            <a:avLst/>
          </a:prstGeom>
        </p:spPr>
      </p:pic>
      <p:pic>
        <p:nvPicPr>
          <p:cNvPr id="11" name="Gráfico 10" descr="Tendencia alcista">
            <a:extLst>
              <a:ext uri="{FF2B5EF4-FFF2-40B4-BE49-F238E27FC236}">
                <a16:creationId xmlns:a16="http://schemas.microsoft.com/office/drawing/2014/main" id="{3A5900E0-7CF3-476C-BBC9-0C2C5CD1B0E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063099" y="1507809"/>
            <a:ext cx="636128" cy="636128"/>
          </a:xfrm>
          <a:prstGeom prst="rect">
            <a:avLst/>
          </a:prstGeom>
        </p:spPr>
      </p:pic>
      <p:pic>
        <p:nvPicPr>
          <p:cNvPr id="13" name="Gráfico 12" descr="Descargar desde la nube">
            <a:extLst>
              <a:ext uri="{FF2B5EF4-FFF2-40B4-BE49-F238E27FC236}">
                <a16:creationId xmlns:a16="http://schemas.microsoft.com/office/drawing/2014/main" id="{1D759265-4340-496A-9F6C-4606648E510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572000" y="3008119"/>
            <a:ext cx="636128" cy="636128"/>
          </a:xfrm>
          <a:prstGeom prst="rect">
            <a:avLst/>
          </a:prstGeom>
        </p:spPr>
      </p:pic>
      <p:pic>
        <p:nvPicPr>
          <p:cNvPr id="15" name="Gráfico 14" descr="Manual de estrategia">
            <a:extLst>
              <a:ext uri="{FF2B5EF4-FFF2-40B4-BE49-F238E27FC236}">
                <a16:creationId xmlns:a16="http://schemas.microsoft.com/office/drawing/2014/main" id="{80B50693-D658-46CE-B9C1-A9B6333622E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063099" y="3039729"/>
            <a:ext cx="546664" cy="546664"/>
          </a:xfrm>
          <a:prstGeom prst="rect">
            <a:avLst/>
          </a:prstGeom>
        </p:spPr>
      </p:pic>
    </p:spTree>
    <p:extLst>
      <p:ext uri="{BB962C8B-B14F-4D97-AF65-F5344CB8AC3E}">
        <p14:creationId xmlns:p14="http://schemas.microsoft.com/office/powerpoint/2010/main" val="5727032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B7D5C76F-0C2F-4F4F-9812-72196F4AF5EC}"/>
              </a:ext>
            </a:extLst>
          </p:cNvPr>
          <p:cNvSpPr>
            <a:spLocks noGrp="1"/>
          </p:cNvSpPr>
          <p:nvPr>
            <p:ph type="title"/>
          </p:nvPr>
        </p:nvSpPr>
        <p:spPr/>
        <p:txBody>
          <a:bodyPr/>
          <a:lstStyle/>
          <a:p>
            <a:r>
              <a:rPr lang="es-CL" dirty="0"/>
              <a:t>Ejemplos</a:t>
            </a:r>
          </a:p>
        </p:txBody>
      </p:sp>
      <p:sp>
        <p:nvSpPr>
          <p:cNvPr id="8" name="Marcador de texto 7">
            <a:extLst>
              <a:ext uri="{FF2B5EF4-FFF2-40B4-BE49-F238E27FC236}">
                <a16:creationId xmlns:a16="http://schemas.microsoft.com/office/drawing/2014/main" id="{781B1B65-02BB-43D3-A191-C00831215863}"/>
              </a:ext>
            </a:extLst>
          </p:cNvPr>
          <p:cNvSpPr>
            <a:spLocks noGrp="1"/>
          </p:cNvSpPr>
          <p:nvPr>
            <p:ph type="body" idx="1"/>
          </p:nvPr>
        </p:nvSpPr>
        <p:spPr/>
        <p:txBody>
          <a:bodyPr/>
          <a:lstStyle/>
          <a:p>
            <a:r>
              <a:rPr lang="es-CL" sz="1800" dirty="0"/>
              <a:t>Revoluciones en la clase trabajadora/ análisis de casos rusos. Se dan etiquetas en su relación a tipos de religión, categorización de religión, y en la relación a la revolución rusa.</a:t>
            </a:r>
          </a:p>
          <a:p>
            <a:r>
              <a:rPr lang="es-CL" sz="1800" dirty="0"/>
              <a:t>España, Francia e Italia asociación y división de la clase obrera.</a:t>
            </a:r>
          </a:p>
          <a:p>
            <a:r>
              <a:rPr lang="es-CL" sz="1800" dirty="0"/>
              <a:t>En lo que respecta a la revolución rusa, tuvieron impacto en las políticas.  Muestran como los métodos booleanos ayudaron a bases para examinar la estructura de los sistemas de Europa. </a:t>
            </a:r>
          </a:p>
          <a:p>
            <a:endParaRPr lang="es-CL" sz="1800" dirty="0"/>
          </a:p>
        </p:txBody>
      </p:sp>
      <p:sp>
        <p:nvSpPr>
          <p:cNvPr id="6" name="Marcador de número de diapositiva 5">
            <a:extLst>
              <a:ext uri="{FF2B5EF4-FFF2-40B4-BE49-F238E27FC236}">
                <a16:creationId xmlns:a16="http://schemas.microsoft.com/office/drawing/2014/main" id="{949521DC-9098-4E0B-8627-F594D739B29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CL" smtClean="0"/>
              <a:t>39</a:t>
            </a:fld>
            <a:endParaRPr lang="es-CL"/>
          </a:p>
        </p:txBody>
      </p:sp>
    </p:spTree>
    <p:extLst>
      <p:ext uri="{BB962C8B-B14F-4D97-AF65-F5344CB8AC3E}">
        <p14:creationId xmlns:p14="http://schemas.microsoft.com/office/powerpoint/2010/main" val="4091739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C265629A-79AF-4E7C-93E4-2273650A9A09}"/>
              </a:ext>
            </a:extLst>
          </p:cNvPr>
          <p:cNvSpPr>
            <a:spLocks noGrp="1"/>
          </p:cNvSpPr>
          <p:nvPr>
            <p:ph type="title"/>
          </p:nvPr>
        </p:nvSpPr>
        <p:spPr/>
        <p:txBody>
          <a:bodyPr/>
          <a:lstStyle/>
          <a:p>
            <a:endParaRPr lang="es-CL"/>
          </a:p>
        </p:txBody>
      </p:sp>
      <p:sp>
        <p:nvSpPr>
          <p:cNvPr id="4" name="Marcador de texto 3">
            <a:extLst>
              <a:ext uri="{FF2B5EF4-FFF2-40B4-BE49-F238E27FC236}">
                <a16:creationId xmlns:a16="http://schemas.microsoft.com/office/drawing/2014/main" id="{B7638CF0-3FD4-43A7-AB66-2AF59FE6371A}"/>
              </a:ext>
            </a:extLst>
          </p:cNvPr>
          <p:cNvSpPr>
            <a:spLocks noGrp="1"/>
          </p:cNvSpPr>
          <p:nvPr>
            <p:ph type="body" idx="1"/>
          </p:nvPr>
        </p:nvSpPr>
        <p:spPr/>
        <p:txBody>
          <a:bodyPr/>
          <a:lstStyle/>
          <a:p>
            <a:r>
              <a:rPr lang="es-CL" sz="1800" dirty="0"/>
              <a:t>El enfoque cualitativo de caso-orientado.</a:t>
            </a:r>
          </a:p>
          <a:p>
            <a:endParaRPr lang="es-CL" sz="1800" dirty="0"/>
          </a:p>
          <a:p>
            <a:r>
              <a:rPr lang="es-CL" sz="1800" dirty="0"/>
              <a:t>Objetivo principal: Identificar patrones de invariancia y asociación constante que causan y explican un determinado fenómeno social a través de un rango limitado de casos.</a:t>
            </a:r>
          </a:p>
          <a:p>
            <a:endParaRPr lang="es-CL" sz="1800" dirty="0"/>
          </a:p>
          <a:p>
            <a:endParaRPr lang="es-CL" sz="1800" dirty="0"/>
          </a:p>
        </p:txBody>
      </p:sp>
      <p:sp>
        <p:nvSpPr>
          <p:cNvPr id="5" name="Marcador de texto 4">
            <a:extLst>
              <a:ext uri="{FF2B5EF4-FFF2-40B4-BE49-F238E27FC236}">
                <a16:creationId xmlns:a16="http://schemas.microsoft.com/office/drawing/2014/main" id="{BB655825-6AFD-414D-AC48-9814FFDB7A73}"/>
              </a:ext>
            </a:extLst>
          </p:cNvPr>
          <p:cNvSpPr>
            <a:spLocks noGrp="1"/>
          </p:cNvSpPr>
          <p:nvPr>
            <p:ph type="body" idx="2"/>
          </p:nvPr>
        </p:nvSpPr>
        <p:spPr/>
        <p:txBody>
          <a:bodyPr/>
          <a:lstStyle/>
          <a:p>
            <a:r>
              <a:rPr lang="es-CL" sz="1800" dirty="0"/>
              <a:t>En sus explicaciones e interpretaciones históricas, estimula un diálogo rico entre ideas y evidencias. </a:t>
            </a:r>
          </a:p>
          <a:p>
            <a:endParaRPr lang="es-CL" sz="1800" dirty="0"/>
          </a:p>
          <a:p>
            <a:r>
              <a:rPr lang="es-CL" sz="1800" dirty="0"/>
              <a:t>El método del acuerdo y el método indirecto de la diferencia                  de Mill son centrales para la estrategia orientada a casos. </a:t>
            </a:r>
          </a:p>
          <a:p>
            <a:endParaRPr lang="es-CL" sz="1800" dirty="0"/>
          </a:p>
        </p:txBody>
      </p:sp>
      <p:sp>
        <p:nvSpPr>
          <p:cNvPr id="2" name="Marcador de número de diapositiva 1">
            <a:extLst>
              <a:ext uri="{FF2B5EF4-FFF2-40B4-BE49-F238E27FC236}">
                <a16:creationId xmlns:a16="http://schemas.microsoft.com/office/drawing/2014/main" id="{4DCEAF5C-BD9C-495F-BF59-3F5F2A4DE752}"/>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s-CL" smtClean="0"/>
              <a:t>4</a:t>
            </a:fld>
            <a:endParaRPr lang="es-CL"/>
          </a:p>
        </p:txBody>
      </p:sp>
    </p:spTree>
    <p:extLst>
      <p:ext uri="{BB962C8B-B14F-4D97-AF65-F5344CB8AC3E}">
        <p14:creationId xmlns:p14="http://schemas.microsoft.com/office/powerpoint/2010/main" val="10885849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8F1D66-1348-4DDD-B8C4-48DC20E41005}"/>
              </a:ext>
            </a:extLst>
          </p:cNvPr>
          <p:cNvSpPr>
            <a:spLocks noGrp="1"/>
          </p:cNvSpPr>
          <p:nvPr>
            <p:ph type="title"/>
          </p:nvPr>
        </p:nvSpPr>
        <p:spPr/>
        <p:txBody>
          <a:bodyPr/>
          <a:lstStyle/>
          <a:p>
            <a:endParaRPr lang="es-CL" dirty="0"/>
          </a:p>
        </p:txBody>
      </p:sp>
      <p:sp>
        <p:nvSpPr>
          <p:cNvPr id="3" name="Marcador de texto 2">
            <a:extLst>
              <a:ext uri="{FF2B5EF4-FFF2-40B4-BE49-F238E27FC236}">
                <a16:creationId xmlns:a16="http://schemas.microsoft.com/office/drawing/2014/main" id="{845E9760-B4B4-4DDB-9341-511B9EF07D4A}"/>
              </a:ext>
            </a:extLst>
          </p:cNvPr>
          <p:cNvSpPr>
            <a:spLocks noGrp="1"/>
          </p:cNvSpPr>
          <p:nvPr>
            <p:ph type="body" idx="1"/>
          </p:nvPr>
        </p:nvSpPr>
        <p:spPr/>
        <p:txBody>
          <a:bodyPr/>
          <a:lstStyle/>
          <a:p>
            <a:r>
              <a:rPr lang="es-CL" sz="1800" dirty="0"/>
              <a:t>Combinaciones de los métodos booleanos que miden las condiciones asociadas con la movilización política étnica entre las </a:t>
            </a:r>
            <a:r>
              <a:rPr lang="es-CL" sz="1800" dirty="0" err="1"/>
              <a:t>subnaciones</a:t>
            </a:r>
            <a:r>
              <a:rPr lang="es-CL" sz="1800" dirty="0"/>
              <a:t> de Europa occidental. </a:t>
            </a:r>
          </a:p>
          <a:p>
            <a:r>
              <a:rPr lang="es-CL" sz="1800" dirty="0"/>
              <a:t>Distinción entre el interés basado en las acciones depredadoras de la clase dominante. </a:t>
            </a:r>
          </a:p>
          <a:p>
            <a:r>
              <a:rPr lang="es-CL" sz="1800" dirty="0"/>
              <a:t>Aplicación en perspectiva de desarrollo// perspectivas de etnicidad/ competencia étnica. Riqueza relativa, base lingüística débil y baja riqueza relativa. </a:t>
            </a:r>
          </a:p>
          <a:p>
            <a:r>
              <a:rPr lang="es-CL" sz="1800" dirty="0"/>
              <a:t>El análisis booleano establece los indicadores, la diversidad confirma la complejidad </a:t>
            </a:r>
          </a:p>
          <a:p>
            <a:endParaRPr lang="es-CL" sz="1800" dirty="0"/>
          </a:p>
        </p:txBody>
      </p:sp>
      <p:sp>
        <p:nvSpPr>
          <p:cNvPr id="4" name="Marcador de número de diapositiva 3">
            <a:extLst>
              <a:ext uri="{FF2B5EF4-FFF2-40B4-BE49-F238E27FC236}">
                <a16:creationId xmlns:a16="http://schemas.microsoft.com/office/drawing/2014/main" id="{B876AD02-1F03-4085-96D3-A20CA291147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CL" smtClean="0"/>
              <a:t>40</a:t>
            </a:fld>
            <a:endParaRPr lang="es-CL"/>
          </a:p>
        </p:txBody>
      </p:sp>
    </p:spTree>
    <p:extLst>
      <p:ext uri="{BB962C8B-B14F-4D97-AF65-F5344CB8AC3E}">
        <p14:creationId xmlns:p14="http://schemas.microsoft.com/office/powerpoint/2010/main" val="21578180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pic>
        <p:nvPicPr>
          <p:cNvPr id="594" name="Google Shape;594;p21" descr="office.jpg"/>
          <p:cNvPicPr preferRelativeResize="0"/>
          <p:nvPr/>
        </p:nvPicPr>
        <p:blipFill rotWithShape="1">
          <a:blip r:embed="rId3">
            <a:alphaModFix/>
          </a:blip>
          <a:srcRect t="30850" b="22827"/>
          <a:stretch/>
        </p:blipFill>
        <p:spPr>
          <a:xfrm>
            <a:off x="843100" y="1122436"/>
            <a:ext cx="6045226" cy="2800276"/>
          </a:xfrm>
          <a:prstGeom prst="rect">
            <a:avLst/>
          </a:prstGeom>
          <a:noFill/>
          <a:ln>
            <a:noFill/>
          </a:ln>
        </p:spPr>
      </p:pic>
      <p:sp>
        <p:nvSpPr>
          <p:cNvPr id="595" name="Google Shape;595;p21"/>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CL" dirty="0"/>
              <a:t>Conclusiones</a:t>
            </a:r>
            <a:endParaRPr dirty="0"/>
          </a:p>
        </p:txBody>
      </p:sp>
      <p:sp>
        <p:nvSpPr>
          <p:cNvPr id="596" name="Google Shape;596;p21"/>
          <p:cNvSpPr txBox="1">
            <a:spLocks noGrp="1"/>
          </p:cNvSpPr>
          <p:nvPr>
            <p:ph type="body" idx="1"/>
          </p:nvPr>
        </p:nvSpPr>
        <p:spPr>
          <a:xfrm>
            <a:off x="747925" y="4009500"/>
            <a:ext cx="6140400" cy="927900"/>
          </a:xfrm>
          <a:prstGeom prst="rect">
            <a:avLst/>
          </a:prstGeom>
        </p:spPr>
        <p:txBody>
          <a:bodyPr spcFirstLastPara="1" wrap="square" lIns="91425" tIns="91425" rIns="91425" bIns="91425" anchor="t" anchorCtr="0">
            <a:noAutofit/>
          </a:bodyPr>
          <a:lstStyle/>
          <a:p>
            <a:pPr marL="0" lvl="0" indent="0">
              <a:buNone/>
            </a:pPr>
            <a:r>
              <a:rPr lang="es-CL" sz="1800" dirty="0"/>
              <a:t>El enfoque booleano es holístico en su orientación hacia los casos porque los ve en términos de combinaciones de valor y compara casos con diferentes combinaciones. </a:t>
            </a:r>
            <a:endParaRPr sz="1800" dirty="0"/>
          </a:p>
        </p:txBody>
      </p:sp>
      <p:sp>
        <p:nvSpPr>
          <p:cNvPr id="597" name="Google Shape;597;p21"/>
          <p:cNvSpPr txBox="1">
            <a:spLocks noGrp="1"/>
          </p:cNvSpPr>
          <p:nvPr>
            <p:ph type="sldNum" idx="12"/>
          </p:nvPr>
        </p:nvSpPr>
        <p:spPr>
          <a:xfrm>
            <a:off x="90619" y="4722737"/>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41</a:t>
            </a:fld>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20"/>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CL" dirty="0"/>
              <a:t>Ventajas</a:t>
            </a:r>
            <a:endParaRPr dirty="0"/>
          </a:p>
        </p:txBody>
      </p:sp>
      <p:sp>
        <p:nvSpPr>
          <p:cNvPr id="586" name="Google Shape;586;p20"/>
          <p:cNvSpPr txBox="1">
            <a:spLocks noGrp="1"/>
          </p:cNvSpPr>
          <p:nvPr>
            <p:ph type="body" idx="1"/>
          </p:nvPr>
        </p:nvSpPr>
        <p:spPr>
          <a:xfrm>
            <a:off x="747925" y="1308875"/>
            <a:ext cx="2097900" cy="36171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s-CL" b="1" dirty="0"/>
              <a:t>Identificación de causalidad</a:t>
            </a:r>
            <a:endParaRPr b="1" dirty="0"/>
          </a:p>
          <a:p>
            <a:pPr marL="0" lvl="0" indent="0">
              <a:buNone/>
            </a:pPr>
            <a:r>
              <a:rPr lang="es-CL" dirty="0"/>
              <a:t>La comparación cualitativa basada en el booleano lo convierte en un instrumento ideal para identificar patrones de causalidad coyuntural múltiple.</a:t>
            </a:r>
            <a:endParaRPr dirty="0"/>
          </a:p>
        </p:txBody>
      </p:sp>
      <p:sp>
        <p:nvSpPr>
          <p:cNvPr id="587" name="Google Shape;587;p20"/>
          <p:cNvSpPr txBox="1">
            <a:spLocks noGrp="1"/>
          </p:cNvSpPr>
          <p:nvPr>
            <p:ph type="body" idx="2"/>
          </p:nvPr>
        </p:nvSpPr>
        <p:spPr>
          <a:xfrm>
            <a:off x="2953087" y="1308875"/>
            <a:ext cx="2097900" cy="36171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dirty="0"/>
              <a:t>Inductivo</a:t>
            </a:r>
            <a:endParaRPr b="1" dirty="0"/>
          </a:p>
          <a:p>
            <a:pPr marL="0" lvl="0" indent="0">
              <a:buNone/>
            </a:pPr>
            <a:r>
              <a:rPr lang="es-CL" dirty="0"/>
              <a:t>El enfoque tiene un fuerte elemento inductivo, porque procede de abajo hacia arriba, simplificando la complejidad, paso a paso.</a:t>
            </a:r>
            <a:endParaRPr dirty="0"/>
          </a:p>
        </p:txBody>
      </p:sp>
      <p:sp>
        <p:nvSpPr>
          <p:cNvPr id="588" name="Google Shape;588;p20"/>
          <p:cNvSpPr txBox="1">
            <a:spLocks noGrp="1"/>
          </p:cNvSpPr>
          <p:nvPr>
            <p:ph type="body" idx="3"/>
          </p:nvPr>
        </p:nvSpPr>
        <p:spPr>
          <a:xfrm>
            <a:off x="5249227" y="243485"/>
            <a:ext cx="2097900" cy="36171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s-CL" b="1" dirty="0"/>
              <a:t>Simplifica la complejidad</a:t>
            </a:r>
            <a:endParaRPr b="1" dirty="0"/>
          </a:p>
          <a:p>
            <a:pPr marL="0" lvl="0" indent="0">
              <a:buNone/>
            </a:pPr>
            <a:r>
              <a:rPr lang="es-CL" dirty="0"/>
              <a:t>Comienza con un sesgo hacia la complejidad cada se examina la combinación de valores lógicamente posible y la simplifica complejidad a través de la experimentación - como los contrastes que se aproximan de la lógica de la comparación científica social</a:t>
            </a:r>
            <a:r>
              <a:rPr lang="en" dirty="0"/>
              <a:t>. </a:t>
            </a:r>
            <a:endParaRPr dirty="0"/>
          </a:p>
          <a:p>
            <a:pPr marL="0" lvl="0" indent="0" algn="l" rtl="0">
              <a:spcBef>
                <a:spcPts val="600"/>
              </a:spcBef>
              <a:spcAft>
                <a:spcPts val="0"/>
              </a:spcAft>
              <a:buNone/>
            </a:pPr>
            <a:endParaRPr dirty="0"/>
          </a:p>
        </p:txBody>
      </p:sp>
      <p:sp>
        <p:nvSpPr>
          <p:cNvPr id="589" name="Google Shape;589;p20"/>
          <p:cNvSpPr txBox="1">
            <a:spLocks noGrp="1"/>
          </p:cNvSpPr>
          <p:nvPr>
            <p:ph type="sldNum" idx="12"/>
          </p:nvPr>
        </p:nvSpPr>
        <p:spPr>
          <a:xfrm>
            <a:off x="90619" y="4722737"/>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42</a:t>
            </a:fld>
            <a:endParaRP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texto 7">
            <a:extLst>
              <a:ext uri="{FF2B5EF4-FFF2-40B4-BE49-F238E27FC236}">
                <a16:creationId xmlns:a16="http://schemas.microsoft.com/office/drawing/2014/main" id="{36279B65-62B2-4D05-A743-17DC89A74377}"/>
              </a:ext>
            </a:extLst>
          </p:cNvPr>
          <p:cNvSpPr>
            <a:spLocks noGrp="1"/>
          </p:cNvSpPr>
          <p:nvPr>
            <p:ph type="body" idx="1"/>
          </p:nvPr>
        </p:nvSpPr>
        <p:spPr>
          <a:xfrm>
            <a:off x="457200" y="2469735"/>
            <a:ext cx="8229600" cy="2456174"/>
          </a:xfrm>
        </p:spPr>
        <p:txBody>
          <a:bodyPr/>
          <a:lstStyle/>
          <a:p>
            <a:r>
              <a:rPr lang="es-CL" dirty="0"/>
              <a:t>Recordar que es muy importante  la causalidad necesaria y suficiente, un enfoque que aumenta su valor para evaluar los límites de las ciencias sociales y humanas. generalizaciones</a:t>
            </a:r>
          </a:p>
        </p:txBody>
      </p:sp>
      <p:sp>
        <p:nvSpPr>
          <p:cNvPr id="6" name="Marcador de número de diapositiva 5">
            <a:extLst>
              <a:ext uri="{FF2B5EF4-FFF2-40B4-BE49-F238E27FC236}">
                <a16:creationId xmlns:a16="http://schemas.microsoft.com/office/drawing/2014/main" id="{BDFBB108-5EF9-4F66-8514-2B48652810B9}"/>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s-CL" smtClean="0"/>
              <a:t>43</a:t>
            </a:fld>
            <a:endParaRPr lang="es-CL"/>
          </a:p>
        </p:txBody>
      </p:sp>
      <p:sp>
        <p:nvSpPr>
          <p:cNvPr id="9" name="Google Shape;855;p39">
            <a:extLst>
              <a:ext uri="{FF2B5EF4-FFF2-40B4-BE49-F238E27FC236}">
                <a16:creationId xmlns:a16="http://schemas.microsoft.com/office/drawing/2014/main" id="{ED00A9C5-1F46-4233-89DE-0CAF5488E718}"/>
              </a:ext>
            </a:extLst>
          </p:cNvPr>
          <p:cNvSpPr/>
          <p:nvPr/>
        </p:nvSpPr>
        <p:spPr>
          <a:xfrm>
            <a:off x="3994241" y="1415449"/>
            <a:ext cx="911930" cy="836796"/>
          </a:xfrm>
          <a:custGeom>
            <a:avLst/>
            <a:gdLst/>
            <a:ahLst/>
            <a:cxnLst/>
            <a:rect l="l" t="t" r="r" b="b"/>
            <a:pathLst>
              <a:path w="16620" h="16644" extrusionOk="0">
                <a:moveTo>
                  <a:pt x="11437" y="5767"/>
                </a:moveTo>
                <a:lnTo>
                  <a:pt x="11753" y="6132"/>
                </a:lnTo>
                <a:lnTo>
                  <a:pt x="12094" y="6522"/>
                </a:lnTo>
                <a:lnTo>
                  <a:pt x="11510" y="7179"/>
                </a:lnTo>
                <a:lnTo>
                  <a:pt x="11291" y="7008"/>
                </a:lnTo>
                <a:lnTo>
                  <a:pt x="11096" y="6862"/>
                </a:lnTo>
                <a:lnTo>
                  <a:pt x="10877" y="6668"/>
                </a:lnTo>
                <a:lnTo>
                  <a:pt x="10756" y="6570"/>
                </a:lnTo>
                <a:lnTo>
                  <a:pt x="10610" y="6497"/>
                </a:lnTo>
                <a:lnTo>
                  <a:pt x="10926" y="6230"/>
                </a:lnTo>
                <a:lnTo>
                  <a:pt x="10975" y="6303"/>
                </a:lnTo>
                <a:lnTo>
                  <a:pt x="11048" y="6400"/>
                </a:lnTo>
                <a:lnTo>
                  <a:pt x="11194" y="6546"/>
                </a:lnTo>
                <a:lnTo>
                  <a:pt x="11388" y="6789"/>
                </a:lnTo>
                <a:lnTo>
                  <a:pt x="11486" y="6887"/>
                </a:lnTo>
                <a:lnTo>
                  <a:pt x="11632" y="6960"/>
                </a:lnTo>
                <a:lnTo>
                  <a:pt x="11680" y="6960"/>
                </a:lnTo>
                <a:lnTo>
                  <a:pt x="11705" y="6911"/>
                </a:lnTo>
                <a:lnTo>
                  <a:pt x="11680" y="6765"/>
                </a:lnTo>
                <a:lnTo>
                  <a:pt x="11632" y="6619"/>
                </a:lnTo>
                <a:lnTo>
                  <a:pt x="11534" y="6522"/>
                </a:lnTo>
                <a:lnTo>
                  <a:pt x="11437" y="6400"/>
                </a:lnTo>
                <a:lnTo>
                  <a:pt x="11291" y="6205"/>
                </a:lnTo>
                <a:lnTo>
                  <a:pt x="11218" y="6108"/>
                </a:lnTo>
                <a:lnTo>
                  <a:pt x="11121" y="6059"/>
                </a:lnTo>
                <a:lnTo>
                  <a:pt x="11437" y="5767"/>
                </a:lnTo>
                <a:close/>
                <a:moveTo>
                  <a:pt x="10464" y="6643"/>
                </a:moveTo>
                <a:lnTo>
                  <a:pt x="10537" y="6765"/>
                </a:lnTo>
                <a:lnTo>
                  <a:pt x="10634" y="6887"/>
                </a:lnTo>
                <a:lnTo>
                  <a:pt x="10853" y="7106"/>
                </a:lnTo>
                <a:lnTo>
                  <a:pt x="11048" y="7300"/>
                </a:lnTo>
                <a:lnTo>
                  <a:pt x="11242" y="7495"/>
                </a:lnTo>
                <a:lnTo>
                  <a:pt x="11121" y="7641"/>
                </a:lnTo>
                <a:lnTo>
                  <a:pt x="10902" y="7446"/>
                </a:lnTo>
                <a:lnTo>
                  <a:pt x="10658" y="7276"/>
                </a:lnTo>
                <a:lnTo>
                  <a:pt x="10440" y="7057"/>
                </a:lnTo>
                <a:lnTo>
                  <a:pt x="10318" y="6960"/>
                </a:lnTo>
                <a:lnTo>
                  <a:pt x="10172" y="6887"/>
                </a:lnTo>
                <a:lnTo>
                  <a:pt x="10464" y="6643"/>
                </a:lnTo>
                <a:close/>
                <a:moveTo>
                  <a:pt x="10075" y="6984"/>
                </a:moveTo>
                <a:lnTo>
                  <a:pt x="10075" y="7057"/>
                </a:lnTo>
                <a:lnTo>
                  <a:pt x="10123" y="7130"/>
                </a:lnTo>
                <a:lnTo>
                  <a:pt x="10196" y="7276"/>
                </a:lnTo>
                <a:lnTo>
                  <a:pt x="10318" y="7398"/>
                </a:lnTo>
                <a:lnTo>
                  <a:pt x="10415" y="7519"/>
                </a:lnTo>
                <a:lnTo>
                  <a:pt x="10658" y="7714"/>
                </a:lnTo>
                <a:lnTo>
                  <a:pt x="10780" y="7811"/>
                </a:lnTo>
                <a:lnTo>
                  <a:pt x="10926" y="7909"/>
                </a:lnTo>
                <a:lnTo>
                  <a:pt x="10683" y="8176"/>
                </a:lnTo>
                <a:lnTo>
                  <a:pt x="10585" y="8055"/>
                </a:lnTo>
                <a:lnTo>
                  <a:pt x="10488" y="7957"/>
                </a:lnTo>
                <a:lnTo>
                  <a:pt x="10269" y="7787"/>
                </a:lnTo>
                <a:lnTo>
                  <a:pt x="10002" y="7519"/>
                </a:lnTo>
                <a:lnTo>
                  <a:pt x="9734" y="7276"/>
                </a:lnTo>
                <a:lnTo>
                  <a:pt x="10075" y="6984"/>
                </a:lnTo>
                <a:close/>
                <a:moveTo>
                  <a:pt x="9515" y="7495"/>
                </a:moveTo>
                <a:lnTo>
                  <a:pt x="9612" y="7617"/>
                </a:lnTo>
                <a:lnTo>
                  <a:pt x="9710" y="7738"/>
                </a:lnTo>
                <a:lnTo>
                  <a:pt x="9953" y="7957"/>
                </a:lnTo>
                <a:lnTo>
                  <a:pt x="10172" y="8201"/>
                </a:lnTo>
                <a:lnTo>
                  <a:pt x="10318" y="8347"/>
                </a:lnTo>
                <a:lnTo>
                  <a:pt x="10464" y="8444"/>
                </a:lnTo>
                <a:lnTo>
                  <a:pt x="10172" y="8809"/>
                </a:lnTo>
                <a:lnTo>
                  <a:pt x="9904" y="8468"/>
                </a:lnTo>
                <a:lnTo>
                  <a:pt x="9661" y="8176"/>
                </a:lnTo>
                <a:lnTo>
                  <a:pt x="9466" y="7933"/>
                </a:lnTo>
                <a:lnTo>
                  <a:pt x="9369" y="7811"/>
                </a:lnTo>
                <a:lnTo>
                  <a:pt x="9272" y="7714"/>
                </a:lnTo>
                <a:lnTo>
                  <a:pt x="9515" y="7495"/>
                </a:lnTo>
                <a:close/>
                <a:moveTo>
                  <a:pt x="9004" y="7933"/>
                </a:moveTo>
                <a:lnTo>
                  <a:pt x="9126" y="8128"/>
                </a:lnTo>
                <a:lnTo>
                  <a:pt x="9272" y="8298"/>
                </a:lnTo>
                <a:lnTo>
                  <a:pt x="9564" y="8663"/>
                </a:lnTo>
                <a:lnTo>
                  <a:pt x="9880" y="9028"/>
                </a:lnTo>
                <a:lnTo>
                  <a:pt x="9904" y="9077"/>
                </a:lnTo>
                <a:lnTo>
                  <a:pt x="9856" y="9125"/>
                </a:lnTo>
                <a:lnTo>
                  <a:pt x="9734" y="9271"/>
                </a:lnTo>
                <a:lnTo>
                  <a:pt x="9710" y="9198"/>
                </a:lnTo>
                <a:lnTo>
                  <a:pt x="9442" y="8858"/>
                </a:lnTo>
                <a:lnTo>
                  <a:pt x="9126" y="8517"/>
                </a:lnTo>
                <a:lnTo>
                  <a:pt x="8955" y="8322"/>
                </a:lnTo>
                <a:lnTo>
                  <a:pt x="8785" y="8152"/>
                </a:lnTo>
                <a:lnTo>
                  <a:pt x="9004" y="7933"/>
                </a:lnTo>
                <a:close/>
                <a:moveTo>
                  <a:pt x="8517" y="8371"/>
                </a:moveTo>
                <a:lnTo>
                  <a:pt x="8663" y="8590"/>
                </a:lnTo>
                <a:lnTo>
                  <a:pt x="8809" y="8785"/>
                </a:lnTo>
                <a:lnTo>
                  <a:pt x="9101" y="9150"/>
                </a:lnTo>
                <a:lnTo>
                  <a:pt x="9272" y="9320"/>
                </a:lnTo>
                <a:lnTo>
                  <a:pt x="9442" y="9466"/>
                </a:lnTo>
                <a:lnTo>
                  <a:pt x="9515" y="9490"/>
                </a:lnTo>
                <a:lnTo>
                  <a:pt x="9199" y="9806"/>
                </a:lnTo>
                <a:lnTo>
                  <a:pt x="9174" y="9709"/>
                </a:lnTo>
                <a:lnTo>
                  <a:pt x="9150" y="9612"/>
                </a:lnTo>
                <a:lnTo>
                  <a:pt x="9053" y="9442"/>
                </a:lnTo>
                <a:lnTo>
                  <a:pt x="8931" y="9271"/>
                </a:lnTo>
                <a:lnTo>
                  <a:pt x="8785" y="9125"/>
                </a:lnTo>
                <a:lnTo>
                  <a:pt x="8590" y="8833"/>
                </a:lnTo>
                <a:lnTo>
                  <a:pt x="8444" y="8663"/>
                </a:lnTo>
                <a:lnTo>
                  <a:pt x="8323" y="8541"/>
                </a:lnTo>
                <a:lnTo>
                  <a:pt x="8517" y="8371"/>
                </a:lnTo>
                <a:close/>
                <a:moveTo>
                  <a:pt x="5476" y="7787"/>
                </a:moveTo>
                <a:lnTo>
                  <a:pt x="5622" y="7982"/>
                </a:lnTo>
                <a:lnTo>
                  <a:pt x="5816" y="8176"/>
                </a:lnTo>
                <a:lnTo>
                  <a:pt x="6133" y="8444"/>
                </a:lnTo>
                <a:lnTo>
                  <a:pt x="6449" y="8736"/>
                </a:lnTo>
                <a:lnTo>
                  <a:pt x="6790" y="8979"/>
                </a:lnTo>
                <a:lnTo>
                  <a:pt x="6984" y="9125"/>
                </a:lnTo>
                <a:lnTo>
                  <a:pt x="7057" y="9174"/>
                </a:lnTo>
                <a:lnTo>
                  <a:pt x="7155" y="9198"/>
                </a:lnTo>
                <a:lnTo>
                  <a:pt x="7155" y="9247"/>
                </a:lnTo>
                <a:lnTo>
                  <a:pt x="7179" y="9296"/>
                </a:lnTo>
                <a:lnTo>
                  <a:pt x="7301" y="9296"/>
                </a:lnTo>
                <a:lnTo>
                  <a:pt x="7398" y="9271"/>
                </a:lnTo>
                <a:lnTo>
                  <a:pt x="7568" y="9198"/>
                </a:lnTo>
                <a:lnTo>
                  <a:pt x="7617" y="9344"/>
                </a:lnTo>
                <a:lnTo>
                  <a:pt x="7690" y="9490"/>
                </a:lnTo>
                <a:lnTo>
                  <a:pt x="7885" y="9758"/>
                </a:lnTo>
                <a:lnTo>
                  <a:pt x="8006" y="9952"/>
                </a:lnTo>
                <a:lnTo>
                  <a:pt x="8177" y="10098"/>
                </a:lnTo>
                <a:lnTo>
                  <a:pt x="8250" y="10171"/>
                </a:lnTo>
                <a:lnTo>
                  <a:pt x="8347" y="10220"/>
                </a:lnTo>
                <a:lnTo>
                  <a:pt x="8469" y="10269"/>
                </a:lnTo>
                <a:lnTo>
                  <a:pt x="8566" y="10293"/>
                </a:lnTo>
                <a:lnTo>
                  <a:pt x="8615" y="10269"/>
                </a:lnTo>
                <a:lnTo>
                  <a:pt x="8615" y="10244"/>
                </a:lnTo>
                <a:lnTo>
                  <a:pt x="8542" y="10074"/>
                </a:lnTo>
                <a:lnTo>
                  <a:pt x="8420" y="9904"/>
                </a:lnTo>
                <a:lnTo>
                  <a:pt x="8177" y="9636"/>
                </a:lnTo>
                <a:lnTo>
                  <a:pt x="8055" y="9490"/>
                </a:lnTo>
                <a:lnTo>
                  <a:pt x="7982" y="9344"/>
                </a:lnTo>
                <a:lnTo>
                  <a:pt x="7885" y="9174"/>
                </a:lnTo>
                <a:lnTo>
                  <a:pt x="7763" y="9052"/>
                </a:lnTo>
                <a:lnTo>
                  <a:pt x="8079" y="8760"/>
                </a:lnTo>
                <a:lnTo>
                  <a:pt x="8128" y="8906"/>
                </a:lnTo>
                <a:lnTo>
                  <a:pt x="8225" y="9028"/>
                </a:lnTo>
                <a:lnTo>
                  <a:pt x="8420" y="9271"/>
                </a:lnTo>
                <a:lnTo>
                  <a:pt x="8542" y="9466"/>
                </a:lnTo>
                <a:lnTo>
                  <a:pt x="8688" y="9661"/>
                </a:lnTo>
                <a:lnTo>
                  <a:pt x="8785" y="9758"/>
                </a:lnTo>
                <a:lnTo>
                  <a:pt x="8882" y="9831"/>
                </a:lnTo>
                <a:lnTo>
                  <a:pt x="8980" y="9879"/>
                </a:lnTo>
                <a:lnTo>
                  <a:pt x="9077" y="9928"/>
                </a:lnTo>
                <a:lnTo>
                  <a:pt x="8615" y="10366"/>
                </a:lnTo>
                <a:lnTo>
                  <a:pt x="8250" y="10682"/>
                </a:lnTo>
                <a:lnTo>
                  <a:pt x="8225" y="10634"/>
                </a:lnTo>
                <a:lnTo>
                  <a:pt x="8201" y="10585"/>
                </a:lnTo>
                <a:lnTo>
                  <a:pt x="8031" y="10366"/>
                </a:lnTo>
                <a:lnTo>
                  <a:pt x="7812" y="10171"/>
                </a:lnTo>
                <a:lnTo>
                  <a:pt x="7374" y="9782"/>
                </a:lnTo>
                <a:lnTo>
                  <a:pt x="6960" y="9393"/>
                </a:lnTo>
                <a:lnTo>
                  <a:pt x="6546" y="9004"/>
                </a:lnTo>
                <a:lnTo>
                  <a:pt x="5670" y="8225"/>
                </a:lnTo>
                <a:lnTo>
                  <a:pt x="5500" y="8079"/>
                </a:lnTo>
                <a:lnTo>
                  <a:pt x="5330" y="7933"/>
                </a:lnTo>
                <a:lnTo>
                  <a:pt x="5476" y="7787"/>
                </a:lnTo>
                <a:close/>
                <a:moveTo>
                  <a:pt x="5062" y="8152"/>
                </a:moveTo>
                <a:lnTo>
                  <a:pt x="5232" y="8322"/>
                </a:lnTo>
                <a:lnTo>
                  <a:pt x="5403" y="8493"/>
                </a:lnTo>
                <a:lnTo>
                  <a:pt x="6279" y="9271"/>
                </a:lnTo>
                <a:lnTo>
                  <a:pt x="6692" y="9636"/>
                </a:lnTo>
                <a:lnTo>
                  <a:pt x="7155" y="10025"/>
                </a:lnTo>
                <a:lnTo>
                  <a:pt x="7374" y="10220"/>
                </a:lnTo>
                <a:lnTo>
                  <a:pt x="7593" y="10415"/>
                </a:lnTo>
                <a:lnTo>
                  <a:pt x="7812" y="10609"/>
                </a:lnTo>
                <a:lnTo>
                  <a:pt x="8055" y="10780"/>
                </a:lnTo>
                <a:lnTo>
                  <a:pt x="8104" y="10804"/>
                </a:lnTo>
                <a:lnTo>
                  <a:pt x="7982" y="10901"/>
                </a:lnTo>
                <a:lnTo>
                  <a:pt x="6254" y="9466"/>
                </a:lnTo>
                <a:lnTo>
                  <a:pt x="5597" y="8882"/>
                </a:lnTo>
                <a:lnTo>
                  <a:pt x="5232" y="8590"/>
                </a:lnTo>
                <a:lnTo>
                  <a:pt x="5062" y="8468"/>
                </a:lnTo>
                <a:lnTo>
                  <a:pt x="4867" y="8347"/>
                </a:lnTo>
                <a:lnTo>
                  <a:pt x="5038" y="8176"/>
                </a:lnTo>
                <a:lnTo>
                  <a:pt x="5062" y="8152"/>
                </a:lnTo>
                <a:close/>
                <a:moveTo>
                  <a:pt x="4746" y="8493"/>
                </a:moveTo>
                <a:lnTo>
                  <a:pt x="4867" y="8663"/>
                </a:lnTo>
                <a:lnTo>
                  <a:pt x="5038" y="8809"/>
                </a:lnTo>
                <a:lnTo>
                  <a:pt x="5378" y="9101"/>
                </a:lnTo>
                <a:lnTo>
                  <a:pt x="6060" y="9636"/>
                </a:lnTo>
                <a:lnTo>
                  <a:pt x="7787" y="11072"/>
                </a:lnTo>
                <a:lnTo>
                  <a:pt x="7617" y="11218"/>
                </a:lnTo>
                <a:lnTo>
                  <a:pt x="7398" y="11047"/>
                </a:lnTo>
                <a:lnTo>
                  <a:pt x="7155" y="10877"/>
                </a:lnTo>
                <a:lnTo>
                  <a:pt x="6911" y="10707"/>
                </a:lnTo>
                <a:lnTo>
                  <a:pt x="6668" y="10536"/>
                </a:lnTo>
                <a:lnTo>
                  <a:pt x="6181" y="10123"/>
                </a:lnTo>
                <a:lnTo>
                  <a:pt x="5719" y="9709"/>
                </a:lnTo>
                <a:lnTo>
                  <a:pt x="5281" y="9247"/>
                </a:lnTo>
                <a:lnTo>
                  <a:pt x="4867" y="8760"/>
                </a:lnTo>
                <a:lnTo>
                  <a:pt x="4770" y="8663"/>
                </a:lnTo>
                <a:lnTo>
                  <a:pt x="4673" y="8566"/>
                </a:lnTo>
                <a:lnTo>
                  <a:pt x="4746" y="8493"/>
                </a:lnTo>
                <a:close/>
                <a:moveTo>
                  <a:pt x="11437" y="5256"/>
                </a:moveTo>
                <a:lnTo>
                  <a:pt x="11364" y="5281"/>
                </a:lnTo>
                <a:lnTo>
                  <a:pt x="11315" y="5305"/>
                </a:lnTo>
                <a:lnTo>
                  <a:pt x="11218" y="5354"/>
                </a:lnTo>
                <a:lnTo>
                  <a:pt x="10075" y="6376"/>
                </a:lnTo>
                <a:lnTo>
                  <a:pt x="8931" y="7422"/>
                </a:lnTo>
                <a:lnTo>
                  <a:pt x="8347" y="7933"/>
                </a:lnTo>
                <a:lnTo>
                  <a:pt x="7787" y="8468"/>
                </a:lnTo>
                <a:lnTo>
                  <a:pt x="7544" y="8663"/>
                </a:lnTo>
                <a:lnTo>
                  <a:pt x="7325" y="8882"/>
                </a:lnTo>
                <a:lnTo>
                  <a:pt x="7228" y="8785"/>
                </a:lnTo>
                <a:lnTo>
                  <a:pt x="7106" y="8712"/>
                </a:lnTo>
                <a:lnTo>
                  <a:pt x="6717" y="8395"/>
                </a:lnTo>
                <a:lnTo>
                  <a:pt x="6327" y="8079"/>
                </a:lnTo>
                <a:lnTo>
                  <a:pt x="6011" y="7763"/>
                </a:lnTo>
                <a:lnTo>
                  <a:pt x="5768" y="7568"/>
                </a:lnTo>
                <a:lnTo>
                  <a:pt x="5670" y="7495"/>
                </a:lnTo>
                <a:lnTo>
                  <a:pt x="5573" y="7446"/>
                </a:lnTo>
                <a:lnTo>
                  <a:pt x="5524" y="7422"/>
                </a:lnTo>
                <a:lnTo>
                  <a:pt x="5427" y="7373"/>
                </a:lnTo>
                <a:lnTo>
                  <a:pt x="5330" y="7373"/>
                </a:lnTo>
                <a:lnTo>
                  <a:pt x="5232" y="7398"/>
                </a:lnTo>
                <a:lnTo>
                  <a:pt x="5135" y="7446"/>
                </a:lnTo>
                <a:lnTo>
                  <a:pt x="4940" y="7568"/>
                </a:lnTo>
                <a:lnTo>
                  <a:pt x="4794" y="7690"/>
                </a:lnTo>
                <a:lnTo>
                  <a:pt x="4575" y="7860"/>
                </a:lnTo>
                <a:lnTo>
                  <a:pt x="4381" y="8030"/>
                </a:lnTo>
                <a:lnTo>
                  <a:pt x="4283" y="8152"/>
                </a:lnTo>
                <a:lnTo>
                  <a:pt x="4210" y="8249"/>
                </a:lnTo>
                <a:lnTo>
                  <a:pt x="4162" y="8371"/>
                </a:lnTo>
                <a:lnTo>
                  <a:pt x="4137" y="8493"/>
                </a:lnTo>
                <a:lnTo>
                  <a:pt x="4162" y="8566"/>
                </a:lnTo>
                <a:lnTo>
                  <a:pt x="4210" y="8639"/>
                </a:lnTo>
                <a:lnTo>
                  <a:pt x="4259" y="8687"/>
                </a:lnTo>
                <a:lnTo>
                  <a:pt x="4332" y="8712"/>
                </a:lnTo>
                <a:lnTo>
                  <a:pt x="4356" y="8809"/>
                </a:lnTo>
                <a:lnTo>
                  <a:pt x="4405" y="8906"/>
                </a:lnTo>
                <a:lnTo>
                  <a:pt x="4478" y="9028"/>
                </a:lnTo>
                <a:lnTo>
                  <a:pt x="4551" y="9150"/>
                </a:lnTo>
                <a:lnTo>
                  <a:pt x="4721" y="9344"/>
                </a:lnTo>
                <a:lnTo>
                  <a:pt x="4940" y="9588"/>
                </a:lnTo>
                <a:lnTo>
                  <a:pt x="5135" y="9831"/>
                </a:lnTo>
                <a:lnTo>
                  <a:pt x="5597" y="10269"/>
                </a:lnTo>
                <a:lnTo>
                  <a:pt x="5987" y="10634"/>
                </a:lnTo>
                <a:lnTo>
                  <a:pt x="6425" y="10999"/>
                </a:lnTo>
                <a:lnTo>
                  <a:pt x="6668" y="11169"/>
                </a:lnTo>
                <a:lnTo>
                  <a:pt x="6887" y="11315"/>
                </a:lnTo>
                <a:lnTo>
                  <a:pt x="7130" y="11461"/>
                </a:lnTo>
                <a:lnTo>
                  <a:pt x="7374" y="11583"/>
                </a:lnTo>
                <a:lnTo>
                  <a:pt x="7349" y="11607"/>
                </a:lnTo>
                <a:lnTo>
                  <a:pt x="7349" y="11680"/>
                </a:lnTo>
                <a:lnTo>
                  <a:pt x="7374" y="11753"/>
                </a:lnTo>
                <a:lnTo>
                  <a:pt x="7422" y="11777"/>
                </a:lnTo>
                <a:lnTo>
                  <a:pt x="7495" y="11777"/>
                </a:lnTo>
                <a:lnTo>
                  <a:pt x="7666" y="11729"/>
                </a:lnTo>
                <a:lnTo>
                  <a:pt x="7836" y="11631"/>
                </a:lnTo>
                <a:lnTo>
                  <a:pt x="7982" y="11534"/>
                </a:lnTo>
                <a:lnTo>
                  <a:pt x="8128" y="11412"/>
                </a:lnTo>
                <a:lnTo>
                  <a:pt x="8420" y="11145"/>
                </a:lnTo>
                <a:lnTo>
                  <a:pt x="8663" y="10901"/>
                </a:lnTo>
                <a:lnTo>
                  <a:pt x="9369" y="10244"/>
                </a:lnTo>
                <a:lnTo>
                  <a:pt x="10050" y="9563"/>
                </a:lnTo>
                <a:lnTo>
                  <a:pt x="10658" y="8955"/>
                </a:lnTo>
                <a:lnTo>
                  <a:pt x="11291" y="8298"/>
                </a:lnTo>
                <a:lnTo>
                  <a:pt x="11875" y="7617"/>
                </a:lnTo>
                <a:lnTo>
                  <a:pt x="12143" y="7276"/>
                </a:lnTo>
                <a:lnTo>
                  <a:pt x="12410" y="6911"/>
                </a:lnTo>
                <a:lnTo>
                  <a:pt x="12483" y="6960"/>
                </a:lnTo>
                <a:lnTo>
                  <a:pt x="12556" y="6984"/>
                </a:lnTo>
                <a:lnTo>
                  <a:pt x="12654" y="6984"/>
                </a:lnTo>
                <a:lnTo>
                  <a:pt x="12727" y="6935"/>
                </a:lnTo>
                <a:lnTo>
                  <a:pt x="12775" y="6887"/>
                </a:lnTo>
                <a:lnTo>
                  <a:pt x="12824" y="6814"/>
                </a:lnTo>
                <a:lnTo>
                  <a:pt x="12824" y="6741"/>
                </a:lnTo>
                <a:lnTo>
                  <a:pt x="12775" y="6643"/>
                </a:lnTo>
                <a:lnTo>
                  <a:pt x="12532" y="6327"/>
                </a:lnTo>
                <a:lnTo>
                  <a:pt x="12240" y="6011"/>
                </a:lnTo>
                <a:lnTo>
                  <a:pt x="11924" y="5646"/>
                </a:lnTo>
                <a:lnTo>
                  <a:pt x="11778" y="5475"/>
                </a:lnTo>
                <a:lnTo>
                  <a:pt x="11583" y="5305"/>
                </a:lnTo>
                <a:lnTo>
                  <a:pt x="11510" y="5256"/>
                </a:lnTo>
                <a:close/>
                <a:moveTo>
                  <a:pt x="8104" y="439"/>
                </a:moveTo>
                <a:lnTo>
                  <a:pt x="8371" y="487"/>
                </a:lnTo>
                <a:lnTo>
                  <a:pt x="8663" y="536"/>
                </a:lnTo>
                <a:lnTo>
                  <a:pt x="9247" y="585"/>
                </a:lnTo>
                <a:lnTo>
                  <a:pt x="9588" y="633"/>
                </a:lnTo>
                <a:lnTo>
                  <a:pt x="9904" y="706"/>
                </a:lnTo>
                <a:lnTo>
                  <a:pt x="10537" y="877"/>
                </a:lnTo>
                <a:lnTo>
                  <a:pt x="10877" y="998"/>
                </a:lnTo>
                <a:lnTo>
                  <a:pt x="11218" y="1120"/>
                </a:lnTo>
                <a:lnTo>
                  <a:pt x="11559" y="1266"/>
                </a:lnTo>
                <a:lnTo>
                  <a:pt x="11875" y="1412"/>
                </a:lnTo>
                <a:lnTo>
                  <a:pt x="12191" y="1582"/>
                </a:lnTo>
                <a:lnTo>
                  <a:pt x="12508" y="1752"/>
                </a:lnTo>
                <a:lnTo>
                  <a:pt x="13116" y="2166"/>
                </a:lnTo>
                <a:lnTo>
                  <a:pt x="13408" y="2385"/>
                </a:lnTo>
                <a:lnTo>
                  <a:pt x="13700" y="2628"/>
                </a:lnTo>
                <a:lnTo>
                  <a:pt x="13968" y="2896"/>
                </a:lnTo>
                <a:lnTo>
                  <a:pt x="14235" y="3188"/>
                </a:lnTo>
                <a:lnTo>
                  <a:pt x="14479" y="3456"/>
                </a:lnTo>
                <a:lnTo>
                  <a:pt x="14698" y="3772"/>
                </a:lnTo>
                <a:lnTo>
                  <a:pt x="14917" y="4088"/>
                </a:lnTo>
                <a:lnTo>
                  <a:pt x="15111" y="4405"/>
                </a:lnTo>
                <a:lnTo>
                  <a:pt x="15282" y="4745"/>
                </a:lnTo>
                <a:lnTo>
                  <a:pt x="15452" y="5086"/>
                </a:lnTo>
                <a:lnTo>
                  <a:pt x="15574" y="5427"/>
                </a:lnTo>
                <a:lnTo>
                  <a:pt x="15720" y="5792"/>
                </a:lnTo>
                <a:lnTo>
                  <a:pt x="15817" y="6157"/>
                </a:lnTo>
                <a:lnTo>
                  <a:pt x="15914" y="6522"/>
                </a:lnTo>
                <a:lnTo>
                  <a:pt x="15987" y="6887"/>
                </a:lnTo>
                <a:lnTo>
                  <a:pt x="16036" y="7276"/>
                </a:lnTo>
                <a:lnTo>
                  <a:pt x="16109" y="8079"/>
                </a:lnTo>
                <a:lnTo>
                  <a:pt x="16109" y="8468"/>
                </a:lnTo>
                <a:lnTo>
                  <a:pt x="16109" y="8858"/>
                </a:lnTo>
                <a:lnTo>
                  <a:pt x="16085" y="9271"/>
                </a:lnTo>
                <a:lnTo>
                  <a:pt x="16060" y="9661"/>
                </a:lnTo>
                <a:lnTo>
                  <a:pt x="15987" y="10050"/>
                </a:lnTo>
                <a:lnTo>
                  <a:pt x="15914" y="10439"/>
                </a:lnTo>
                <a:lnTo>
                  <a:pt x="15817" y="10828"/>
                </a:lnTo>
                <a:lnTo>
                  <a:pt x="15695" y="11193"/>
                </a:lnTo>
                <a:lnTo>
                  <a:pt x="15549" y="11558"/>
                </a:lnTo>
                <a:lnTo>
                  <a:pt x="15379" y="11899"/>
                </a:lnTo>
                <a:lnTo>
                  <a:pt x="15184" y="12240"/>
                </a:lnTo>
                <a:lnTo>
                  <a:pt x="14965" y="12580"/>
                </a:lnTo>
                <a:lnTo>
                  <a:pt x="14722" y="12872"/>
                </a:lnTo>
                <a:lnTo>
                  <a:pt x="14430" y="13189"/>
                </a:lnTo>
                <a:lnTo>
                  <a:pt x="14138" y="13456"/>
                </a:lnTo>
                <a:lnTo>
                  <a:pt x="13846" y="13700"/>
                </a:lnTo>
                <a:lnTo>
                  <a:pt x="13530" y="13943"/>
                </a:lnTo>
                <a:lnTo>
                  <a:pt x="13213" y="14186"/>
                </a:lnTo>
                <a:lnTo>
                  <a:pt x="12532" y="14624"/>
                </a:lnTo>
                <a:lnTo>
                  <a:pt x="11851" y="15014"/>
                </a:lnTo>
                <a:lnTo>
                  <a:pt x="11510" y="15184"/>
                </a:lnTo>
                <a:lnTo>
                  <a:pt x="11145" y="15330"/>
                </a:lnTo>
                <a:lnTo>
                  <a:pt x="10415" y="15622"/>
                </a:lnTo>
                <a:lnTo>
                  <a:pt x="10050" y="15744"/>
                </a:lnTo>
                <a:lnTo>
                  <a:pt x="9685" y="15841"/>
                </a:lnTo>
                <a:lnTo>
                  <a:pt x="9320" y="15963"/>
                </a:lnTo>
                <a:lnTo>
                  <a:pt x="8980" y="16109"/>
                </a:lnTo>
                <a:lnTo>
                  <a:pt x="8907" y="16157"/>
                </a:lnTo>
                <a:lnTo>
                  <a:pt x="8882" y="16230"/>
                </a:lnTo>
                <a:lnTo>
                  <a:pt x="8104" y="16230"/>
                </a:lnTo>
                <a:lnTo>
                  <a:pt x="7739" y="16206"/>
                </a:lnTo>
                <a:lnTo>
                  <a:pt x="7349" y="16157"/>
                </a:lnTo>
                <a:lnTo>
                  <a:pt x="6984" y="16109"/>
                </a:lnTo>
                <a:lnTo>
                  <a:pt x="6619" y="16011"/>
                </a:lnTo>
                <a:lnTo>
                  <a:pt x="6254" y="15914"/>
                </a:lnTo>
                <a:lnTo>
                  <a:pt x="5889" y="15817"/>
                </a:lnTo>
                <a:lnTo>
                  <a:pt x="5524" y="15695"/>
                </a:lnTo>
                <a:lnTo>
                  <a:pt x="5184" y="15549"/>
                </a:lnTo>
                <a:lnTo>
                  <a:pt x="4843" y="15379"/>
                </a:lnTo>
                <a:lnTo>
                  <a:pt x="4502" y="15208"/>
                </a:lnTo>
                <a:lnTo>
                  <a:pt x="4162" y="15014"/>
                </a:lnTo>
                <a:lnTo>
                  <a:pt x="3845" y="14795"/>
                </a:lnTo>
                <a:lnTo>
                  <a:pt x="3553" y="14576"/>
                </a:lnTo>
                <a:lnTo>
                  <a:pt x="3237" y="14357"/>
                </a:lnTo>
                <a:lnTo>
                  <a:pt x="2921" y="14065"/>
                </a:lnTo>
                <a:lnTo>
                  <a:pt x="2629" y="13797"/>
                </a:lnTo>
                <a:lnTo>
                  <a:pt x="2361" y="13481"/>
                </a:lnTo>
                <a:lnTo>
                  <a:pt x="2094" y="13164"/>
                </a:lnTo>
                <a:lnTo>
                  <a:pt x="1850" y="12824"/>
                </a:lnTo>
                <a:lnTo>
                  <a:pt x="1631" y="12483"/>
                </a:lnTo>
                <a:lnTo>
                  <a:pt x="1437" y="12142"/>
                </a:lnTo>
                <a:lnTo>
                  <a:pt x="1242" y="11777"/>
                </a:lnTo>
                <a:lnTo>
                  <a:pt x="1096" y="11412"/>
                </a:lnTo>
                <a:lnTo>
                  <a:pt x="950" y="11023"/>
                </a:lnTo>
                <a:lnTo>
                  <a:pt x="804" y="10634"/>
                </a:lnTo>
                <a:lnTo>
                  <a:pt x="707" y="10244"/>
                </a:lnTo>
                <a:lnTo>
                  <a:pt x="609" y="9831"/>
                </a:lnTo>
                <a:lnTo>
                  <a:pt x="561" y="9442"/>
                </a:lnTo>
                <a:lnTo>
                  <a:pt x="512" y="9028"/>
                </a:lnTo>
                <a:lnTo>
                  <a:pt x="463" y="8614"/>
                </a:lnTo>
                <a:lnTo>
                  <a:pt x="463" y="8201"/>
                </a:lnTo>
                <a:lnTo>
                  <a:pt x="488" y="7787"/>
                </a:lnTo>
                <a:lnTo>
                  <a:pt x="512" y="7373"/>
                </a:lnTo>
                <a:lnTo>
                  <a:pt x="585" y="6960"/>
                </a:lnTo>
                <a:lnTo>
                  <a:pt x="658" y="6570"/>
                </a:lnTo>
                <a:lnTo>
                  <a:pt x="755" y="6181"/>
                </a:lnTo>
                <a:lnTo>
                  <a:pt x="877" y="5792"/>
                </a:lnTo>
                <a:lnTo>
                  <a:pt x="1023" y="5402"/>
                </a:lnTo>
                <a:lnTo>
                  <a:pt x="1169" y="5037"/>
                </a:lnTo>
                <a:lnTo>
                  <a:pt x="1364" y="4672"/>
                </a:lnTo>
                <a:lnTo>
                  <a:pt x="1558" y="4307"/>
                </a:lnTo>
                <a:lnTo>
                  <a:pt x="1777" y="3967"/>
                </a:lnTo>
                <a:lnTo>
                  <a:pt x="1996" y="3626"/>
                </a:lnTo>
                <a:lnTo>
                  <a:pt x="2264" y="3310"/>
                </a:lnTo>
                <a:lnTo>
                  <a:pt x="2532" y="2993"/>
                </a:lnTo>
                <a:lnTo>
                  <a:pt x="2823" y="2701"/>
                </a:lnTo>
                <a:lnTo>
                  <a:pt x="3115" y="2434"/>
                </a:lnTo>
                <a:lnTo>
                  <a:pt x="3432" y="2190"/>
                </a:lnTo>
                <a:lnTo>
                  <a:pt x="3748" y="1947"/>
                </a:lnTo>
                <a:lnTo>
                  <a:pt x="4089" y="1728"/>
                </a:lnTo>
                <a:lnTo>
                  <a:pt x="4429" y="1509"/>
                </a:lnTo>
                <a:lnTo>
                  <a:pt x="4794" y="1339"/>
                </a:lnTo>
                <a:lnTo>
                  <a:pt x="5159" y="1169"/>
                </a:lnTo>
                <a:lnTo>
                  <a:pt x="5524" y="998"/>
                </a:lnTo>
                <a:lnTo>
                  <a:pt x="5865" y="877"/>
                </a:lnTo>
                <a:lnTo>
                  <a:pt x="6206" y="779"/>
                </a:lnTo>
                <a:lnTo>
                  <a:pt x="6911" y="609"/>
                </a:lnTo>
                <a:lnTo>
                  <a:pt x="7203" y="560"/>
                </a:lnTo>
                <a:lnTo>
                  <a:pt x="7520" y="536"/>
                </a:lnTo>
                <a:lnTo>
                  <a:pt x="7812" y="487"/>
                </a:lnTo>
                <a:lnTo>
                  <a:pt x="8104" y="439"/>
                </a:lnTo>
                <a:close/>
                <a:moveTo>
                  <a:pt x="7690" y="1"/>
                </a:moveTo>
                <a:lnTo>
                  <a:pt x="7374" y="25"/>
                </a:lnTo>
                <a:lnTo>
                  <a:pt x="7057" y="74"/>
                </a:lnTo>
                <a:lnTo>
                  <a:pt x="6644" y="147"/>
                </a:lnTo>
                <a:lnTo>
                  <a:pt x="6206" y="244"/>
                </a:lnTo>
                <a:lnTo>
                  <a:pt x="5792" y="366"/>
                </a:lnTo>
                <a:lnTo>
                  <a:pt x="5403" y="512"/>
                </a:lnTo>
                <a:lnTo>
                  <a:pt x="5013" y="682"/>
                </a:lnTo>
                <a:lnTo>
                  <a:pt x="4624" y="852"/>
                </a:lnTo>
                <a:lnTo>
                  <a:pt x="4259" y="1047"/>
                </a:lnTo>
                <a:lnTo>
                  <a:pt x="3918" y="1266"/>
                </a:lnTo>
                <a:lnTo>
                  <a:pt x="3578" y="1485"/>
                </a:lnTo>
                <a:lnTo>
                  <a:pt x="3237" y="1752"/>
                </a:lnTo>
                <a:lnTo>
                  <a:pt x="2921" y="1996"/>
                </a:lnTo>
                <a:lnTo>
                  <a:pt x="2604" y="2288"/>
                </a:lnTo>
                <a:lnTo>
                  <a:pt x="2288" y="2580"/>
                </a:lnTo>
                <a:lnTo>
                  <a:pt x="1996" y="2896"/>
                </a:lnTo>
                <a:lnTo>
                  <a:pt x="1704" y="3237"/>
                </a:lnTo>
                <a:lnTo>
                  <a:pt x="1461" y="3577"/>
                </a:lnTo>
                <a:lnTo>
                  <a:pt x="1218" y="3942"/>
                </a:lnTo>
                <a:lnTo>
                  <a:pt x="999" y="4307"/>
                </a:lnTo>
                <a:lnTo>
                  <a:pt x="804" y="4697"/>
                </a:lnTo>
                <a:lnTo>
                  <a:pt x="634" y="5086"/>
                </a:lnTo>
                <a:lnTo>
                  <a:pt x="488" y="5500"/>
                </a:lnTo>
                <a:lnTo>
                  <a:pt x="342" y="5889"/>
                </a:lnTo>
                <a:lnTo>
                  <a:pt x="244" y="6303"/>
                </a:lnTo>
                <a:lnTo>
                  <a:pt x="147" y="6741"/>
                </a:lnTo>
                <a:lnTo>
                  <a:pt x="74" y="7154"/>
                </a:lnTo>
                <a:lnTo>
                  <a:pt x="25" y="7592"/>
                </a:lnTo>
                <a:lnTo>
                  <a:pt x="1" y="8030"/>
                </a:lnTo>
                <a:lnTo>
                  <a:pt x="1" y="8468"/>
                </a:lnTo>
                <a:lnTo>
                  <a:pt x="1" y="8906"/>
                </a:lnTo>
                <a:lnTo>
                  <a:pt x="50" y="9344"/>
                </a:lnTo>
                <a:lnTo>
                  <a:pt x="98" y="9782"/>
                </a:lnTo>
                <a:lnTo>
                  <a:pt x="196" y="10196"/>
                </a:lnTo>
                <a:lnTo>
                  <a:pt x="293" y="10609"/>
                </a:lnTo>
                <a:lnTo>
                  <a:pt x="439" y="11023"/>
                </a:lnTo>
                <a:lnTo>
                  <a:pt x="585" y="11412"/>
                </a:lnTo>
                <a:lnTo>
                  <a:pt x="755" y="11802"/>
                </a:lnTo>
                <a:lnTo>
                  <a:pt x="926" y="12167"/>
                </a:lnTo>
                <a:lnTo>
                  <a:pt x="1145" y="12532"/>
                </a:lnTo>
                <a:lnTo>
                  <a:pt x="1364" y="12897"/>
                </a:lnTo>
                <a:lnTo>
                  <a:pt x="1607" y="13237"/>
                </a:lnTo>
                <a:lnTo>
                  <a:pt x="1875" y="13578"/>
                </a:lnTo>
                <a:lnTo>
                  <a:pt x="2142" y="13870"/>
                </a:lnTo>
                <a:lnTo>
                  <a:pt x="2434" y="14186"/>
                </a:lnTo>
                <a:lnTo>
                  <a:pt x="2726" y="14478"/>
                </a:lnTo>
                <a:lnTo>
                  <a:pt x="3067" y="14746"/>
                </a:lnTo>
                <a:lnTo>
                  <a:pt x="3383" y="14989"/>
                </a:lnTo>
                <a:lnTo>
                  <a:pt x="3724" y="15233"/>
                </a:lnTo>
                <a:lnTo>
                  <a:pt x="4089" y="15452"/>
                </a:lnTo>
                <a:lnTo>
                  <a:pt x="4454" y="15671"/>
                </a:lnTo>
                <a:lnTo>
                  <a:pt x="4819" y="15841"/>
                </a:lnTo>
                <a:lnTo>
                  <a:pt x="5208" y="16011"/>
                </a:lnTo>
                <a:lnTo>
                  <a:pt x="5597" y="16182"/>
                </a:lnTo>
                <a:lnTo>
                  <a:pt x="6011" y="16303"/>
                </a:lnTo>
                <a:lnTo>
                  <a:pt x="6425" y="16401"/>
                </a:lnTo>
                <a:lnTo>
                  <a:pt x="6838" y="16498"/>
                </a:lnTo>
                <a:lnTo>
                  <a:pt x="7252" y="16571"/>
                </a:lnTo>
                <a:lnTo>
                  <a:pt x="7690" y="16620"/>
                </a:lnTo>
                <a:lnTo>
                  <a:pt x="8128" y="16644"/>
                </a:lnTo>
                <a:lnTo>
                  <a:pt x="8566" y="16644"/>
                </a:lnTo>
                <a:lnTo>
                  <a:pt x="9004" y="16620"/>
                </a:lnTo>
                <a:lnTo>
                  <a:pt x="9101" y="16571"/>
                </a:lnTo>
                <a:lnTo>
                  <a:pt x="9174" y="16522"/>
                </a:lnTo>
                <a:lnTo>
                  <a:pt x="9539" y="16498"/>
                </a:lnTo>
                <a:lnTo>
                  <a:pt x="9929" y="16425"/>
                </a:lnTo>
                <a:lnTo>
                  <a:pt x="10318" y="16303"/>
                </a:lnTo>
                <a:lnTo>
                  <a:pt x="10707" y="16182"/>
                </a:lnTo>
                <a:lnTo>
                  <a:pt x="11072" y="16011"/>
                </a:lnTo>
                <a:lnTo>
                  <a:pt x="11437" y="15841"/>
                </a:lnTo>
                <a:lnTo>
                  <a:pt x="12143" y="15500"/>
                </a:lnTo>
                <a:lnTo>
                  <a:pt x="12508" y="15306"/>
                </a:lnTo>
                <a:lnTo>
                  <a:pt x="12848" y="15087"/>
                </a:lnTo>
                <a:lnTo>
                  <a:pt x="13213" y="14868"/>
                </a:lnTo>
                <a:lnTo>
                  <a:pt x="13554" y="14624"/>
                </a:lnTo>
                <a:lnTo>
                  <a:pt x="13895" y="14381"/>
                </a:lnTo>
                <a:lnTo>
                  <a:pt x="14211" y="14138"/>
                </a:lnTo>
                <a:lnTo>
                  <a:pt x="14527" y="13846"/>
                </a:lnTo>
                <a:lnTo>
                  <a:pt x="14819" y="13578"/>
                </a:lnTo>
                <a:lnTo>
                  <a:pt x="15111" y="13262"/>
                </a:lnTo>
                <a:lnTo>
                  <a:pt x="15379" y="12945"/>
                </a:lnTo>
                <a:lnTo>
                  <a:pt x="15598" y="12605"/>
                </a:lnTo>
                <a:lnTo>
                  <a:pt x="15817" y="12240"/>
                </a:lnTo>
                <a:lnTo>
                  <a:pt x="15987" y="11875"/>
                </a:lnTo>
                <a:lnTo>
                  <a:pt x="16158" y="11485"/>
                </a:lnTo>
                <a:lnTo>
                  <a:pt x="16279" y="11096"/>
                </a:lnTo>
                <a:lnTo>
                  <a:pt x="16401" y="10682"/>
                </a:lnTo>
                <a:lnTo>
                  <a:pt x="16474" y="10269"/>
                </a:lnTo>
                <a:lnTo>
                  <a:pt x="16547" y="9855"/>
                </a:lnTo>
                <a:lnTo>
                  <a:pt x="16596" y="9442"/>
                </a:lnTo>
                <a:lnTo>
                  <a:pt x="16620" y="9028"/>
                </a:lnTo>
                <a:lnTo>
                  <a:pt x="16620" y="8614"/>
                </a:lnTo>
                <a:lnTo>
                  <a:pt x="16596" y="8176"/>
                </a:lnTo>
                <a:lnTo>
                  <a:pt x="16571" y="7787"/>
                </a:lnTo>
                <a:lnTo>
                  <a:pt x="16523" y="7373"/>
                </a:lnTo>
                <a:lnTo>
                  <a:pt x="16450" y="6960"/>
                </a:lnTo>
                <a:lnTo>
                  <a:pt x="16377" y="6570"/>
                </a:lnTo>
                <a:lnTo>
                  <a:pt x="16279" y="6181"/>
                </a:lnTo>
                <a:lnTo>
                  <a:pt x="16158" y="5792"/>
                </a:lnTo>
                <a:lnTo>
                  <a:pt x="16036" y="5402"/>
                </a:lnTo>
                <a:lnTo>
                  <a:pt x="15890" y="5037"/>
                </a:lnTo>
                <a:lnTo>
                  <a:pt x="15720" y="4672"/>
                </a:lnTo>
                <a:lnTo>
                  <a:pt x="15549" y="4332"/>
                </a:lnTo>
                <a:lnTo>
                  <a:pt x="15355" y="3991"/>
                </a:lnTo>
                <a:lnTo>
                  <a:pt x="15136" y="3650"/>
                </a:lnTo>
                <a:lnTo>
                  <a:pt x="14917" y="3334"/>
                </a:lnTo>
                <a:lnTo>
                  <a:pt x="14649" y="3018"/>
                </a:lnTo>
                <a:lnTo>
                  <a:pt x="14406" y="2701"/>
                </a:lnTo>
                <a:lnTo>
                  <a:pt x="14114" y="2434"/>
                </a:lnTo>
                <a:lnTo>
                  <a:pt x="13822" y="2142"/>
                </a:lnTo>
                <a:lnTo>
                  <a:pt x="13505" y="1874"/>
                </a:lnTo>
                <a:lnTo>
                  <a:pt x="13213" y="1680"/>
                </a:lnTo>
                <a:lnTo>
                  <a:pt x="12897" y="1461"/>
                </a:lnTo>
                <a:lnTo>
                  <a:pt x="12605" y="1266"/>
                </a:lnTo>
                <a:lnTo>
                  <a:pt x="12289" y="1096"/>
                </a:lnTo>
                <a:lnTo>
                  <a:pt x="11632" y="779"/>
                </a:lnTo>
                <a:lnTo>
                  <a:pt x="10950" y="536"/>
                </a:lnTo>
                <a:lnTo>
                  <a:pt x="10561" y="414"/>
                </a:lnTo>
                <a:lnTo>
                  <a:pt x="10172" y="293"/>
                </a:lnTo>
                <a:lnTo>
                  <a:pt x="9783" y="220"/>
                </a:lnTo>
                <a:lnTo>
                  <a:pt x="9369" y="147"/>
                </a:lnTo>
                <a:lnTo>
                  <a:pt x="8834" y="74"/>
                </a:lnTo>
                <a:lnTo>
                  <a:pt x="8542" y="49"/>
                </a:lnTo>
                <a:lnTo>
                  <a:pt x="8274" y="74"/>
                </a:lnTo>
                <a:lnTo>
                  <a:pt x="8128" y="25"/>
                </a:lnTo>
                <a:lnTo>
                  <a:pt x="7982" y="1"/>
                </a:lnTo>
                <a:close/>
              </a:path>
            </a:pathLst>
          </a:custGeom>
          <a:solidFill>
            <a:srgbClr val="6D9EEB"/>
          </a:solid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Tree>
    <p:extLst>
      <p:ext uri="{BB962C8B-B14F-4D97-AF65-F5344CB8AC3E}">
        <p14:creationId xmlns:p14="http://schemas.microsoft.com/office/powerpoint/2010/main" val="4289911671"/>
      </p:ext>
    </p:extLst>
  </p:cSld>
  <p:clrMapOvr>
    <a:masterClrMapping/>
  </p:clrMapOvr>
  <p:transition spd="slow">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31"/>
        <p:cNvGrpSpPr/>
        <p:nvPr/>
      </p:nvGrpSpPr>
      <p:grpSpPr>
        <a:xfrm>
          <a:off x="0" y="0"/>
          <a:ext cx="0" cy="0"/>
          <a:chOff x="0" y="0"/>
          <a:chExt cx="0" cy="0"/>
        </a:xfrm>
      </p:grpSpPr>
      <p:sp>
        <p:nvSpPr>
          <p:cNvPr id="732" name="Google Shape;732;p35"/>
          <p:cNvSpPr txBox="1">
            <a:spLocks noGrp="1"/>
          </p:cNvSpPr>
          <p:nvPr>
            <p:ph type="ctrTitle" idx="4294967295"/>
          </p:nvPr>
        </p:nvSpPr>
        <p:spPr>
          <a:xfrm>
            <a:off x="3657038" y="1073100"/>
            <a:ext cx="32292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CL" sz="6000" dirty="0"/>
              <a:t>Gracias</a:t>
            </a:r>
            <a:r>
              <a:rPr lang="en" sz="6000" dirty="0"/>
              <a:t>!</a:t>
            </a:r>
            <a:endParaRPr sz="6000" dirty="0"/>
          </a:p>
        </p:txBody>
      </p:sp>
      <p:sp>
        <p:nvSpPr>
          <p:cNvPr id="733" name="Google Shape;733;p35"/>
          <p:cNvSpPr txBox="1">
            <a:spLocks noGrp="1"/>
          </p:cNvSpPr>
          <p:nvPr>
            <p:ph type="body" idx="4294967295"/>
          </p:nvPr>
        </p:nvSpPr>
        <p:spPr>
          <a:xfrm>
            <a:off x="3657038" y="2119105"/>
            <a:ext cx="3229200" cy="24615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s-CL" sz="3200" b="1" dirty="0"/>
              <a:t>No olvides revisar los materiales de esta sesión</a:t>
            </a:r>
          </a:p>
          <a:p>
            <a:pPr marL="0" lvl="0" indent="0" algn="l" rtl="0">
              <a:spcBef>
                <a:spcPts val="600"/>
              </a:spcBef>
              <a:spcAft>
                <a:spcPts val="0"/>
              </a:spcAft>
              <a:buNone/>
            </a:pPr>
            <a:endParaRPr sz="2400" dirty="0"/>
          </a:p>
          <a:p>
            <a:pPr marL="457200" lvl="0" indent="-355600" algn="l" rtl="0">
              <a:spcBef>
                <a:spcPts val="0"/>
              </a:spcBef>
              <a:spcAft>
                <a:spcPts val="0"/>
              </a:spcAft>
              <a:buSzPts val="2000"/>
              <a:buChar char="✘"/>
            </a:pPr>
            <a:r>
              <a:rPr lang="es-CL" sz="1800" dirty="0"/>
              <a:t>claudia.campillo</a:t>
            </a:r>
            <a:r>
              <a:rPr lang="en" sz="1800" dirty="0"/>
              <a:t>@</a:t>
            </a:r>
            <a:r>
              <a:rPr lang="es-CL" sz="1800" dirty="0"/>
              <a:t>uchile.cl</a:t>
            </a:r>
            <a:endParaRPr sz="1800" dirty="0"/>
          </a:p>
        </p:txBody>
      </p:sp>
      <p:sp>
        <p:nvSpPr>
          <p:cNvPr id="734" name="Google Shape;734;p35"/>
          <p:cNvSpPr/>
          <p:nvPr/>
        </p:nvSpPr>
        <p:spPr>
          <a:xfrm>
            <a:off x="2257757" y="1402659"/>
            <a:ext cx="1180108" cy="1089975"/>
          </a:xfrm>
          <a:custGeom>
            <a:avLst/>
            <a:gdLst/>
            <a:ahLst/>
            <a:cxnLst/>
            <a:rect l="l" t="t" r="r" b="b"/>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C78D8"/>
              </a:solidFill>
            </a:endParaRPr>
          </a:p>
        </p:txBody>
      </p:sp>
      <p:sp>
        <p:nvSpPr>
          <p:cNvPr id="735" name="Google Shape;735;p35"/>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44</a:t>
            </a:fld>
            <a:endParaRPr/>
          </a:p>
        </p:txBody>
      </p:sp>
    </p:spTree>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890F7968-2BFB-4459-ACCC-89BEEA09DB84}"/>
              </a:ext>
            </a:extLst>
          </p:cNvPr>
          <p:cNvSpPr>
            <a:spLocks noGrp="1"/>
          </p:cNvSpPr>
          <p:nvPr>
            <p:ph type="title"/>
          </p:nvPr>
        </p:nvSpPr>
        <p:spPr/>
        <p:txBody>
          <a:bodyPr/>
          <a:lstStyle/>
          <a:p>
            <a:r>
              <a:rPr lang="es-CL" dirty="0"/>
              <a:t>Método de la concordancia de Mill</a:t>
            </a:r>
            <a:br>
              <a:rPr lang="es-CL" dirty="0"/>
            </a:br>
            <a:endParaRPr lang="es-CL" dirty="0"/>
          </a:p>
        </p:txBody>
      </p:sp>
      <p:sp>
        <p:nvSpPr>
          <p:cNvPr id="4" name="Marcador de texto 3">
            <a:extLst>
              <a:ext uri="{FF2B5EF4-FFF2-40B4-BE49-F238E27FC236}">
                <a16:creationId xmlns:a16="http://schemas.microsoft.com/office/drawing/2014/main" id="{B9851988-9C70-4042-8577-2B133198D1DF}"/>
              </a:ext>
            </a:extLst>
          </p:cNvPr>
          <p:cNvSpPr>
            <a:spLocks noGrp="1"/>
          </p:cNvSpPr>
          <p:nvPr>
            <p:ph type="body" idx="1"/>
          </p:nvPr>
        </p:nvSpPr>
        <p:spPr/>
        <p:txBody>
          <a:bodyPr/>
          <a:lstStyle/>
          <a:p>
            <a:r>
              <a:rPr lang="es-CL" dirty="0"/>
              <a:t>Procede por eliminación, buscando patrones de invariancia y de causalidad en un conjunto de datos, para identificar la causa de un determinado fenómeno social.</a:t>
            </a:r>
          </a:p>
          <a:p>
            <a:endParaRPr lang="es-CL" dirty="0"/>
          </a:p>
        </p:txBody>
      </p:sp>
      <p:sp>
        <p:nvSpPr>
          <p:cNvPr id="2" name="Marcador de número de diapositiva 1">
            <a:extLst>
              <a:ext uri="{FF2B5EF4-FFF2-40B4-BE49-F238E27FC236}">
                <a16:creationId xmlns:a16="http://schemas.microsoft.com/office/drawing/2014/main" id="{F8F41E0B-C3B2-4A96-9527-A137FDBD0220}"/>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s-CL" smtClean="0"/>
              <a:t>5</a:t>
            </a:fld>
            <a:endParaRPr lang="es-CL"/>
          </a:p>
        </p:txBody>
      </p:sp>
    </p:spTree>
    <p:extLst>
      <p:ext uri="{BB962C8B-B14F-4D97-AF65-F5344CB8AC3E}">
        <p14:creationId xmlns:p14="http://schemas.microsoft.com/office/powerpoint/2010/main" val="3374225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873AC3ED-B51E-48F1-99DB-926723A17F42}"/>
              </a:ext>
            </a:extLst>
          </p:cNvPr>
          <p:cNvSpPr>
            <a:spLocks noGrp="1"/>
          </p:cNvSpPr>
          <p:nvPr>
            <p:ph type="title"/>
          </p:nvPr>
        </p:nvSpPr>
        <p:spPr/>
        <p:txBody>
          <a:bodyPr/>
          <a:lstStyle/>
          <a:p>
            <a:r>
              <a:rPr lang="es-CL" dirty="0"/>
              <a:t>Método indirecto de la diferencia de Mill</a:t>
            </a:r>
          </a:p>
        </p:txBody>
      </p:sp>
      <p:sp>
        <p:nvSpPr>
          <p:cNvPr id="4" name="Marcador de texto 3">
            <a:extLst>
              <a:ext uri="{FF2B5EF4-FFF2-40B4-BE49-F238E27FC236}">
                <a16:creationId xmlns:a16="http://schemas.microsoft.com/office/drawing/2014/main" id="{3C8ADFB6-A916-4182-AD66-409E5CC76948}"/>
              </a:ext>
            </a:extLst>
          </p:cNvPr>
          <p:cNvSpPr>
            <a:spLocks noGrp="1"/>
          </p:cNvSpPr>
          <p:nvPr>
            <p:ph type="body" idx="1"/>
          </p:nvPr>
        </p:nvSpPr>
        <p:spPr/>
        <p:txBody>
          <a:bodyPr/>
          <a:lstStyle/>
          <a:p>
            <a:r>
              <a:rPr lang="es-CL" dirty="0"/>
              <a:t>Analiza un conglomerado de datos en tabulaciones cruzadas de causas y efectos. Procede eliminando factores a través de comparaciones emparejadas. </a:t>
            </a:r>
          </a:p>
          <a:p>
            <a:endParaRPr lang="es-CL" dirty="0"/>
          </a:p>
        </p:txBody>
      </p:sp>
      <p:sp>
        <p:nvSpPr>
          <p:cNvPr id="2" name="Marcador de número de diapositiva 1">
            <a:extLst>
              <a:ext uri="{FF2B5EF4-FFF2-40B4-BE49-F238E27FC236}">
                <a16:creationId xmlns:a16="http://schemas.microsoft.com/office/drawing/2014/main" id="{4AACD539-8FFC-4C4A-9D0A-64F9087B2320}"/>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s-CL" smtClean="0"/>
              <a:t>6</a:t>
            </a:fld>
            <a:endParaRPr lang="es-CL"/>
          </a:p>
        </p:txBody>
      </p:sp>
    </p:spTree>
    <p:extLst>
      <p:ext uri="{BB962C8B-B14F-4D97-AF65-F5344CB8AC3E}">
        <p14:creationId xmlns:p14="http://schemas.microsoft.com/office/powerpoint/2010/main" val="1366579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EA8AA36F-20C1-4F25-B49D-775C841D4B89}"/>
              </a:ext>
            </a:extLst>
          </p:cNvPr>
          <p:cNvSpPr>
            <a:spLocks noGrp="1"/>
          </p:cNvSpPr>
          <p:nvPr>
            <p:ph type="ctrTitle"/>
          </p:nvPr>
        </p:nvSpPr>
        <p:spPr/>
        <p:txBody>
          <a:bodyPr/>
          <a:lstStyle/>
          <a:p>
            <a:r>
              <a:rPr lang="en-US" dirty="0" err="1"/>
              <a:t>Capítulo</a:t>
            </a:r>
            <a:r>
              <a:rPr lang="en-US" dirty="0"/>
              <a:t> 4:</a:t>
            </a:r>
            <a:endParaRPr lang="es-CL" dirty="0"/>
          </a:p>
        </p:txBody>
      </p:sp>
      <p:sp>
        <p:nvSpPr>
          <p:cNvPr id="4" name="Subtítulo 3">
            <a:extLst>
              <a:ext uri="{FF2B5EF4-FFF2-40B4-BE49-F238E27FC236}">
                <a16:creationId xmlns:a16="http://schemas.microsoft.com/office/drawing/2014/main" id="{CA174E34-CA5B-44C1-9EB3-12323AB5C39A}"/>
              </a:ext>
            </a:extLst>
          </p:cNvPr>
          <p:cNvSpPr>
            <a:spLocks noGrp="1"/>
          </p:cNvSpPr>
          <p:nvPr>
            <p:ph type="subTitle" idx="1"/>
          </p:nvPr>
        </p:nvSpPr>
        <p:spPr/>
        <p:txBody>
          <a:bodyPr/>
          <a:lstStyle/>
          <a:p>
            <a:r>
              <a:rPr lang="en-US" dirty="0"/>
              <a:t>The variable-oriented approach </a:t>
            </a:r>
            <a:endParaRPr lang="es-CL" dirty="0"/>
          </a:p>
        </p:txBody>
      </p:sp>
      <p:sp>
        <p:nvSpPr>
          <p:cNvPr id="2" name="Marcador de número de diapositiva 1">
            <a:extLst>
              <a:ext uri="{FF2B5EF4-FFF2-40B4-BE49-F238E27FC236}">
                <a16:creationId xmlns:a16="http://schemas.microsoft.com/office/drawing/2014/main" id="{9FAA879B-3FF7-4E0B-B640-E9638D3B1B5A}"/>
              </a:ext>
            </a:extLst>
          </p:cNvPr>
          <p:cNvSpPr>
            <a:spLocks noGrp="1"/>
          </p:cNvSpPr>
          <p:nvPr>
            <p:ph type="sldNum" idx="4294967295"/>
          </p:nvPr>
        </p:nvSpPr>
        <p:spPr>
          <a:xfrm>
            <a:off x="0" y="4852988"/>
            <a:ext cx="549275" cy="290512"/>
          </a:xfrm>
        </p:spPr>
        <p:txBody>
          <a:bodyPr/>
          <a:lstStyle/>
          <a:p>
            <a:pPr marL="0" lvl="0" indent="0" algn="ctr" rtl="0">
              <a:spcBef>
                <a:spcPts val="0"/>
              </a:spcBef>
              <a:spcAft>
                <a:spcPts val="0"/>
              </a:spcAft>
              <a:buNone/>
            </a:pPr>
            <a:fld id="{00000000-1234-1234-1234-123412341234}" type="slidenum">
              <a:rPr lang="es-CL" smtClean="0"/>
              <a:t>7</a:t>
            </a:fld>
            <a:endParaRPr lang="es-CL"/>
          </a:p>
        </p:txBody>
      </p:sp>
    </p:spTree>
    <p:extLst>
      <p:ext uri="{BB962C8B-B14F-4D97-AF65-F5344CB8AC3E}">
        <p14:creationId xmlns:p14="http://schemas.microsoft.com/office/powerpoint/2010/main" val="1478411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965C16F3-18DF-4F72-BDE3-B1CD5728E9A2}"/>
              </a:ext>
            </a:extLst>
          </p:cNvPr>
          <p:cNvSpPr>
            <a:spLocks noGrp="1"/>
          </p:cNvSpPr>
          <p:nvPr>
            <p:ph type="title"/>
          </p:nvPr>
        </p:nvSpPr>
        <p:spPr/>
        <p:txBody>
          <a:bodyPr/>
          <a:lstStyle/>
          <a:p>
            <a:endParaRPr lang="es-CL"/>
          </a:p>
        </p:txBody>
      </p:sp>
      <p:sp>
        <p:nvSpPr>
          <p:cNvPr id="4" name="Marcador de texto 3">
            <a:extLst>
              <a:ext uri="{FF2B5EF4-FFF2-40B4-BE49-F238E27FC236}">
                <a16:creationId xmlns:a16="http://schemas.microsoft.com/office/drawing/2014/main" id="{98ADA626-2E12-4C62-A129-49E0F78019B0}"/>
              </a:ext>
            </a:extLst>
          </p:cNvPr>
          <p:cNvSpPr>
            <a:spLocks noGrp="1"/>
          </p:cNvSpPr>
          <p:nvPr>
            <p:ph type="body" idx="1"/>
          </p:nvPr>
        </p:nvSpPr>
        <p:spPr/>
        <p:txBody>
          <a:bodyPr/>
          <a:lstStyle/>
          <a:p>
            <a:r>
              <a:rPr lang="es-CL" sz="2000" dirty="0"/>
              <a:t>Objetivo principal: Producir declaraciones amplias referentes a conjuntos de datos relativamente grandes.</a:t>
            </a:r>
          </a:p>
          <a:p>
            <a:r>
              <a:rPr lang="es-CL" sz="2000" dirty="0"/>
              <a:t>Se interesa en probar teorías generales de la sociedad orientadas a explicar un determinado fenómeno macro social.</a:t>
            </a:r>
          </a:p>
          <a:p>
            <a:r>
              <a:rPr lang="es-CL" sz="2000" dirty="0"/>
              <a:t>Permite importar técnicas estadísticas multivariadas para la comparación simultánea de un amplio volumen de casos.</a:t>
            </a:r>
          </a:p>
          <a:p>
            <a:endParaRPr lang="es-CL" sz="2000" dirty="0"/>
          </a:p>
        </p:txBody>
      </p:sp>
      <p:sp>
        <p:nvSpPr>
          <p:cNvPr id="2" name="Marcador de número de diapositiva 1">
            <a:extLst>
              <a:ext uri="{FF2B5EF4-FFF2-40B4-BE49-F238E27FC236}">
                <a16:creationId xmlns:a16="http://schemas.microsoft.com/office/drawing/2014/main" id="{034F0B0A-B6FA-4823-82E7-109A4DF213E8}"/>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s-CL" smtClean="0"/>
              <a:t>8</a:t>
            </a:fld>
            <a:endParaRPr lang="es-CL"/>
          </a:p>
        </p:txBody>
      </p:sp>
    </p:spTree>
    <p:extLst>
      <p:ext uri="{BB962C8B-B14F-4D97-AF65-F5344CB8AC3E}">
        <p14:creationId xmlns:p14="http://schemas.microsoft.com/office/powerpoint/2010/main" val="3187809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texto 5">
            <a:extLst>
              <a:ext uri="{FF2B5EF4-FFF2-40B4-BE49-F238E27FC236}">
                <a16:creationId xmlns:a16="http://schemas.microsoft.com/office/drawing/2014/main" id="{FBC5AC5D-A4D3-41C0-984B-B0C820D675FA}"/>
              </a:ext>
            </a:extLst>
          </p:cNvPr>
          <p:cNvSpPr>
            <a:spLocks noGrp="1"/>
          </p:cNvSpPr>
          <p:nvPr>
            <p:ph type="body" idx="1"/>
          </p:nvPr>
        </p:nvSpPr>
        <p:spPr>
          <a:xfrm>
            <a:off x="639319" y="0"/>
            <a:ext cx="3159000" cy="3610800"/>
          </a:xfrm>
        </p:spPr>
        <p:txBody>
          <a:bodyPr/>
          <a:lstStyle/>
          <a:p>
            <a:pPr fontAlgn="t"/>
            <a:r>
              <a:rPr lang="es-ES" sz="1800" b="1" dirty="0"/>
              <a:t>El enfoque cualitativo de caso-orientado.</a:t>
            </a:r>
            <a:endParaRPr lang="es-CL" sz="1800" dirty="0"/>
          </a:p>
          <a:p>
            <a:pPr fontAlgn="t"/>
            <a:r>
              <a:rPr lang="es-ES" sz="1800" dirty="0"/>
              <a:t>Solo se puede aplicar a un número reducido de casos, lo que dificulta la emergencia de generalizaciones más allá de los casos en estudio. </a:t>
            </a:r>
            <a:endParaRPr lang="es-CL" sz="1800" dirty="0"/>
          </a:p>
          <a:p>
            <a:pPr fontAlgn="t"/>
            <a:r>
              <a:rPr lang="es-ES" sz="1800" dirty="0"/>
              <a:t>Cuando es aplicado de manera rígida es incapaz de operar ante causalidad múltiple y coyuntural.</a:t>
            </a:r>
            <a:endParaRPr lang="es-CL" sz="1800" dirty="0"/>
          </a:p>
          <a:p>
            <a:pPr fontAlgn="t"/>
            <a:r>
              <a:rPr lang="es-ES" sz="1800" dirty="0"/>
              <a:t>Incapacidad para explicar variación, pues está diseñado para establecer asociaciones constantes.</a:t>
            </a:r>
            <a:endParaRPr lang="es-CL" sz="1800" dirty="0"/>
          </a:p>
          <a:p>
            <a:endParaRPr lang="es-CL" sz="1800" dirty="0"/>
          </a:p>
        </p:txBody>
      </p:sp>
      <p:sp>
        <p:nvSpPr>
          <p:cNvPr id="7" name="Marcador de texto 6">
            <a:extLst>
              <a:ext uri="{FF2B5EF4-FFF2-40B4-BE49-F238E27FC236}">
                <a16:creationId xmlns:a16="http://schemas.microsoft.com/office/drawing/2014/main" id="{B6C24F50-0B00-46F4-BF5E-C5279DA51CA1}"/>
              </a:ext>
            </a:extLst>
          </p:cNvPr>
          <p:cNvSpPr>
            <a:spLocks noGrp="1"/>
          </p:cNvSpPr>
          <p:nvPr>
            <p:ph type="body" idx="2"/>
          </p:nvPr>
        </p:nvSpPr>
        <p:spPr>
          <a:xfrm>
            <a:off x="4202605" y="-1"/>
            <a:ext cx="3323610" cy="4722737"/>
          </a:xfrm>
        </p:spPr>
        <p:txBody>
          <a:bodyPr/>
          <a:lstStyle/>
          <a:p>
            <a:pPr fontAlgn="t"/>
            <a:r>
              <a:rPr lang="es-ES" sz="2000" b="1" dirty="0"/>
              <a:t>El enfoque cuantitativo variable-orientado.</a:t>
            </a:r>
            <a:endParaRPr lang="es-CL" sz="2000" dirty="0"/>
          </a:p>
          <a:p>
            <a:pPr fontAlgn="t"/>
            <a:r>
              <a:rPr lang="es-ES" sz="2000" dirty="0"/>
              <a:t>Imposibilita la realización de interpretaciones históricas y el análisis de las particularidades de cada caso.</a:t>
            </a:r>
            <a:endParaRPr lang="es-CL" sz="2000" dirty="0"/>
          </a:p>
          <a:p>
            <a:pPr fontAlgn="t"/>
            <a:r>
              <a:rPr lang="es-ES" sz="2000" dirty="0"/>
              <a:t>Fragmenta los casos en partes, no observando los fenómenos en su complejidad.</a:t>
            </a:r>
            <a:endParaRPr lang="es-CL" sz="2000" dirty="0"/>
          </a:p>
          <a:p>
            <a:pPr fontAlgn="t"/>
            <a:r>
              <a:rPr lang="es-ES" sz="2000" dirty="0"/>
              <a:t>Propone </a:t>
            </a:r>
            <a:r>
              <a:rPr lang="es-ES" sz="2000" dirty="0" err="1"/>
              <a:t>hipótesis</a:t>
            </a:r>
            <a:r>
              <a:rPr lang="es-ES" sz="2000" dirty="0"/>
              <a:t> simplificadoras  y supuestos de homogeneidad entre los casos en estudio.</a:t>
            </a:r>
            <a:endParaRPr lang="es-CL" sz="2000" dirty="0"/>
          </a:p>
          <a:p>
            <a:endParaRPr lang="es-CL" sz="2000" dirty="0"/>
          </a:p>
        </p:txBody>
      </p:sp>
      <p:sp>
        <p:nvSpPr>
          <p:cNvPr id="2" name="Marcador de número de diapositiva 1">
            <a:extLst>
              <a:ext uri="{FF2B5EF4-FFF2-40B4-BE49-F238E27FC236}">
                <a16:creationId xmlns:a16="http://schemas.microsoft.com/office/drawing/2014/main" id="{916C4CB5-3E64-47E1-A23B-E0228A79D0DA}"/>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s-CL" smtClean="0"/>
              <a:t>9</a:t>
            </a:fld>
            <a:endParaRPr lang="es-CL"/>
          </a:p>
        </p:txBody>
      </p:sp>
    </p:spTree>
    <p:extLst>
      <p:ext uri="{BB962C8B-B14F-4D97-AF65-F5344CB8AC3E}">
        <p14:creationId xmlns:p14="http://schemas.microsoft.com/office/powerpoint/2010/main" val="2184960101"/>
      </p:ext>
    </p:extLst>
  </p:cSld>
  <p:clrMapOvr>
    <a:masterClrMapping/>
  </p:clrMapOvr>
</p:sld>
</file>

<file path=ppt/theme/theme1.xml><?xml version="1.0" encoding="utf-8"?>
<a:theme xmlns:a="http://schemas.openxmlformats.org/drawingml/2006/main" name="Friar template">
  <a:themeElements>
    <a:clrScheme name="Custom 347">
      <a:dk1>
        <a:srgbClr val="3D4965"/>
      </a:dk1>
      <a:lt1>
        <a:srgbClr val="FFFFFF"/>
      </a:lt1>
      <a:dk2>
        <a:srgbClr val="1C4587"/>
      </a:dk2>
      <a:lt2>
        <a:srgbClr val="F3F3F3"/>
      </a:lt2>
      <a:accent1>
        <a:srgbClr val="3C78D8"/>
      </a:accent1>
      <a:accent2>
        <a:srgbClr val="89ABE6"/>
      </a:accent2>
      <a:accent3>
        <a:srgbClr val="8EA3C3"/>
      </a:accent3>
      <a:accent4>
        <a:srgbClr val="EFEFEF"/>
      </a:accent4>
      <a:accent5>
        <a:srgbClr val="D9D9D9"/>
      </a:accent5>
      <a:accent6>
        <a:srgbClr val="C9DAF8"/>
      </a:accent6>
      <a:hlink>
        <a:srgbClr val="3C78D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TotalTime>
  <Words>2501</Words>
  <Application>Microsoft Office PowerPoint</Application>
  <PresentationFormat>Presentación en pantalla (16:9)</PresentationFormat>
  <Paragraphs>198</Paragraphs>
  <Slides>44</Slides>
  <Notes>14</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44</vt:i4>
      </vt:variant>
    </vt:vector>
  </HeadingPairs>
  <TitlesOfParts>
    <vt:vector size="48" baseType="lpstr">
      <vt:lpstr>Sniglet</vt:lpstr>
      <vt:lpstr>Arial</vt:lpstr>
      <vt:lpstr>Dosis</vt:lpstr>
      <vt:lpstr>Friar template</vt:lpstr>
      <vt:lpstr>ANÁLISIS COMPARADO Análisis orientado por casos y orientado por variables. Introducción al Enfoque Booleano para la Investigación Comparativa</vt:lpstr>
      <vt:lpstr>Texto</vt:lpstr>
      <vt:lpstr>Capítulo 3</vt:lpstr>
      <vt:lpstr>Presentación de PowerPoint</vt:lpstr>
      <vt:lpstr>Método de la concordancia de Mill </vt:lpstr>
      <vt:lpstr>Método indirecto de la diferencia de Mill</vt:lpstr>
      <vt:lpstr>Capítulo 4:</vt:lpstr>
      <vt:lpstr>Presentación de PowerPoint</vt:lpstr>
      <vt:lpstr>Presentación de PowerPoint</vt:lpstr>
      <vt:lpstr>Presentación de PowerPoint</vt:lpstr>
      <vt:lpstr>Presentación de PowerPoint</vt:lpstr>
      <vt:lpstr>Cap. 6</vt:lpstr>
      <vt:lpstr>Presentación de PowerPoint</vt:lpstr>
      <vt:lpstr>Argumentos principales</vt:lpstr>
      <vt:lpstr>Presentación de PowerPoint</vt:lpstr>
      <vt:lpstr>Ventajas</vt:lpstr>
      <vt:lpstr>Ventajas</vt:lpstr>
      <vt:lpstr>Ventajas</vt:lpstr>
      <vt:lpstr>el aporte del enfoque booleano al análisis cualitativo comparado</vt:lpstr>
      <vt:lpstr>Álgebra de Boole</vt:lpstr>
      <vt:lpstr>Uso de Datos Binarios</vt:lpstr>
      <vt:lpstr>Uso de Tabla de Verdad para representar Datos</vt:lpstr>
      <vt:lpstr>Adición Booleana</vt:lpstr>
      <vt:lpstr>Multiplicación Booleana</vt:lpstr>
      <vt:lpstr>Lógica Combinatoria </vt:lpstr>
      <vt:lpstr>Minimización Booleana </vt:lpstr>
      <vt:lpstr>Reglas de minimización booleana</vt:lpstr>
      <vt:lpstr>Regla de minimización permite </vt:lpstr>
      <vt:lpstr>La Implicación y el Uso de " Implicantes Primarios </vt:lpstr>
      <vt:lpstr>Uso de la Ley de Morgan</vt:lpstr>
      <vt:lpstr>Causas Necesarias y Suficientes: </vt:lpstr>
      <vt:lpstr>Factorizando las expresiones booleanas: </vt:lpstr>
      <vt:lpstr>Operaciones booleanas</vt:lpstr>
      <vt:lpstr>Cap. 7 y 8</vt:lpstr>
      <vt:lpstr>Para manejar la complejidad</vt:lpstr>
      <vt:lpstr>Para manejar la complejidad</vt:lpstr>
      <vt:lpstr>Para el autor, las ecuaciones booleanas son un camino medio entre metodologías cualitativas y cuantitativas porque permiten: </vt:lpstr>
      <vt:lpstr>Aplicación de los métodos booleanos de comparación cualitativa </vt:lpstr>
      <vt:lpstr>Ejemplos</vt:lpstr>
      <vt:lpstr>Presentación de PowerPoint</vt:lpstr>
      <vt:lpstr>Conclusiones</vt:lpstr>
      <vt:lpstr>Ventajas</vt:lpstr>
      <vt:lpstr>Presentación de PowerPoint</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ANÁLISIS COMPARADO Enfoque Booleano para la Investigación Comparativa</dc:title>
  <dc:creator>Semillas</dc:creator>
  <cp:lastModifiedBy>Claudia Campillo Toledano (claudia.campillo)</cp:lastModifiedBy>
  <cp:revision>12</cp:revision>
  <dcterms:modified xsi:type="dcterms:W3CDTF">2020-06-26T19:28:13Z</dcterms:modified>
</cp:coreProperties>
</file>