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8"/>
  </p:notesMasterIdLst>
  <p:sldIdLst>
    <p:sldId id="256" r:id="rId2"/>
    <p:sldId id="261" r:id="rId3"/>
    <p:sldId id="258" r:id="rId4"/>
    <p:sldId id="257" r:id="rId5"/>
    <p:sldId id="259" r:id="rId6"/>
    <p:sldId id="286" r:id="rId7"/>
    <p:sldId id="287" r:id="rId8"/>
    <p:sldId id="288" r:id="rId9"/>
    <p:sldId id="262" r:id="rId10"/>
    <p:sldId id="260" r:id="rId11"/>
    <p:sldId id="263" r:id="rId12"/>
    <p:sldId id="289" r:id="rId13"/>
    <p:sldId id="290" r:id="rId14"/>
    <p:sldId id="291" r:id="rId15"/>
    <p:sldId id="292" r:id="rId16"/>
    <p:sldId id="265" r:id="rId17"/>
    <p:sldId id="293" r:id="rId18"/>
    <p:sldId id="295" r:id="rId19"/>
    <p:sldId id="296" r:id="rId20"/>
    <p:sldId id="267" r:id="rId21"/>
    <p:sldId id="297" r:id="rId22"/>
    <p:sldId id="266" r:id="rId23"/>
    <p:sldId id="271" r:id="rId24"/>
    <p:sldId id="294" r:id="rId25"/>
    <p:sldId id="298" r:id="rId26"/>
    <p:sldId id="299" r:id="rId27"/>
    <p:sldId id="300" r:id="rId28"/>
    <p:sldId id="301" r:id="rId29"/>
    <p:sldId id="302" r:id="rId30"/>
    <p:sldId id="303" r:id="rId31"/>
    <p:sldId id="270" r:id="rId32"/>
    <p:sldId id="304" r:id="rId33"/>
    <p:sldId id="306" r:id="rId34"/>
    <p:sldId id="307" r:id="rId35"/>
    <p:sldId id="277" r:id="rId36"/>
    <p:sldId id="279"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Lato Light" panose="020B0604020202020204" charset="0"/>
      <p:regular r:id="rId43"/>
      <p:bold r:id="rId44"/>
      <p:italic r:id="rId45"/>
      <p:boldItalic r:id="rId46"/>
    </p:embeddedFont>
    <p:embeddedFont>
      <p:font typeface="Roboto Slab Regular"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F8A2DC-06DE-4618-855C-722CCC221930}">
  <a:tblStyle styleId="{D3F8A2DC-06DE-4618-855C-722CCC22193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 id="2147483658" r:id="rId9"/>
    <p:sldLayoutId id="2147483659" r:id="rId10"/>
    <p:sldLayoutId id="2147483660"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en.wikipedia.org/wiki/Agriculture_in_Vietna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lvl="0"/>
            <a:r>
              <a:rPr lang="es-CL" sz="3200" dirty="0"/>
              <a:t>Sesión 8: El Método Comparado versus el Método de Caso</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1148271" y="1593505"/>
            <a:ext cx="6659700" cy="819900"/>
          </a:xfrm>
          <a:prstGeom prst="rect">
            <a:avLst/>
          </a:prstGeom>
        </p:spPr>
        <p:txBody>
          <a:bodyPr spcFirstLastPara="1" wrap="square" lIns="91425" tIns="91425" rIns="91425" bIns="91425" anchor="t" anchorCtr="0">
            <a:noAutofit/>
          </a:bodyPr>
          <a:lstStyle/>
          <a:p>
            <a:r>
              <a:rPr lang="en-US" sz="2400" dirty="0"/>
              <a:t>Una </a:t>
            </a:r>
            <a:r>
              <a:rPr lang="en-US" sz="2400" dirty="0" err="1"/>
              <a:t>estrategia</a:t>
            </a:r>
            <a:r>
              <a:rPr lang="en-US" sz="2400" dirty="0"/>
              <a:t> </a:t>
            </a:r>
            <a:r>
              <a:rPr lang="en-US" sz="2400" b="1" dirty="0" err="1"/>
              <a:t>combinada</a:t>
            </a:r>
            <a:r>
              <a:rPr lang="en-US" sz="2400" dirty="0"/>
              <a:t> </a:t>
            </a:r>
            <a:r>
              <a:rPr lang="en-US" sz="2400" dirty="0" err="1"/>
              <a:t>simplemente</a:t>
            </a:r>
            <a:r>
              <a:rPr lang="en-US" sz="2400" dirty="0"/>
              <a:t> </a:t>
            </a:r>
            <a:r>
              <a:rPr lang="en-US" sz="2400" dirty="0" err="1"/>
              <a:t>aplica</a:t>
            </a:r>
            <a:r>
              <a:rPr lang="en-US" sz="2400" dirty="0"/>
              <a:t> las dos </a:t>
            </a:r>
            <a:r>
              <a:rPr lang="en-US" sz="2400" dirty="0" err="1"/>
              <a:t>estrategias</a:t>
            </a:r>
            <a:r>
              <a:rPr lang="en-US" sz="2400" dirty="0"/>
              <a:t> </a:t>
            </a:r>
            <a:r>
              <a:rPr lang="en-US" sz="2400" dirty="0" err="1"/>
              <a:t>principales</a:t>
            </a:r>
            <a:r>
              <a:rPr lang="en-US" sz="2400" dirty="0"/>
              <a:t> a un </a:t>
            </a:r>
            <a:r>
              <a:rPr lang="en-US" sz="2400" dirty="0" err="1"/>
              <a:t>problema</a:t>
            </a:r>
            <a:r>
              <a:rPr lang="en-US" sz="2400" dirty="0"/>
              <a:t> </a:t>
            </a:r>
            <a:r>
              <a:rPr lang="en-US" sz="2400" dirty="0" err="1"/>
              <a:t>específico</a:t>
            </a:r>
            <a:r>
              <a:rPr lang="en-US" sz="2400" dirty="0"/>
              <a:t>.</a:t>
            </a:r>
          </a:p>
          <a:p>
            <a:r>
              <a:rPr lang="en-US" sz="2400" dirty="0"/>
              <a:t>Una </a:t>
            </a:r>
            <a:r>
              <a:rPr lang="en-US" sz="2400" dirty="0" err="1"/>
              <a:t>estrategia</a:t>
            </a:r>
            <a:r>
              <a:rPr lang="en-US" sz="2400" dirty="0"/>
              <a:t> </a:t>
            </a:r>
            <a:r>
              <a:rPr lang="en-US" sz="2400" b="1" dirty="0" err="1"/>
              <a:t>sintética</a:t>
            </a:r>
            <a:r>
              <a:rPr lang="en-US" sz="2400" dirty="0"/>
              <a:t>, por </a:t>
            </a:r>
            <a:r>
              <a:rPr lang="en-US" sz="2400" dirty="0" err="1"/>
              <a:t>contraste</a:t>
            </a:r>
            <a:r>
              <a:rPr lang="en-US" sz="2400" dirty="0"/>
              <a:t>, debe </a:t>
            </a:r>
            <a:r>
              <a:rPr lang="en-US" sz="2400" dirty="0" err="1"/>
              <a:t>integrar</a:t>
            </a:r>
            <a:r>
              <a:rPr lang="en-US" sz="2400" dirty="0"/>
              <a:t> </a:t>
            </a:r>
            <a:r>
              <a:rPr lang="en-US" sz="2400" dirty="0" err="1"/>
              <a:t>distintos</a:t>
            </a:r>
            <a:r>
              <a:rPr lang="en-US" sz="2400" dirty="0"/>
              <a:t> </a:t>
            </a:r>
            <a:r>
              <a:rPr lang="en-US" sz="2400" dirty="0" err="1"/>
              <a:t>aspectos</a:t>
            </a:r>
            <a:r>
              <a:rPr lang="en-US" sz="2400" dirty="0"/>
              <a:t> del </a:t>
            </a:r>
            <a:r>
              <a:rPr lang="en-US" sz="2400" dirty="0" err="1"/>
              <a:t>enfoque</a:t>
            </a:r>
            <a:r>
              <a:rPr lang="en-US" sz="2400" dirty="0"/>
              <a:t> </a:t>
            </a:r>
            <a:r>
              <a:rPr lang="en-US" sz="2400" dirty="0" err="1"/>
              <a:t>orientado</a:t>
            </a:r>
            <a:r>
              <a:rPr lang="en-US" sz="2400" dirty="0"/>
              <a:t> a </a:t>
            </a:r>
            <a:r>
              <a:rPr lang="en-US" sz="2400" dirty="0" err="1"/>
              <a:t>casos</a:t>
            </a:r>
            <a:r>
              <a:rPr lang="en-US" sz="2400" dirty="0"/>
              <a:t> y el </a:t>
            </a:r>
            <a:r>
              <a:rPr lang="en-US" sz="2400" dirty="0" err="1"/>
              <a:t>orientado</a:t>
            </a:r>
            <a:r>
              <a:rPr lang="en-US" sz="2400" dirty="0"/>
              <a:t> a variables.</a:t>
            </a:r>
            <a:endParaRPr lang="es-PR" sz="2400" dirty="0"/>
          </a:p>
          <a:p>
            <a:pPr marL="0" lvl="0" indent="0" algn="ctr" rtl="0">
              <a:spcBef>
                <a:spcPts val="600"/>
              </a:spcBef>
              <a:spcAft>
                <a:spcPts val="1000"/>
              </a:spcAft>
              <a:buNone/>
            </a:pPr>
            <a:r>
              <a:rPr lang="en" sz="2400" dirty="0"/>
              <a:t>.</a:t>
            </a:r>
            <a:endParaRPr sz="2400" dirty="0"/>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2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s-CL" dirty="0"/>
              <a:t>Valor de estrategias combinadas y sintéticas</a:t>
            </a:r>
            <a:endParaRPr dirty="0"/>
          </a:p>
        </p:txBody>
      </p:sp>
      <p:sp>
        <p:nvSpPr>
          <p:cNvPr id="450" name="Google Shape;450;p22"/>
          <p:cNvSpPr txBox="1">
            <a:spLocks noGrp="1"/>
          </p:cNvSpPr>
          <p:nvPr>
            <p:ph type="body" idx="1"/>
          </p:nvPr>
        </p:nvSpPr>
        <p:spPr>
          <a:xfrm>
            <a:off x="2927512" y="700114"/>
            <a:ext cx="5292300" cy="3794974"/>
          </a:xfrm>
          <a:prstGeom prst="rect">
            <a:avLst/>
          </a:prstGeom>
        </p:spPr>
        <p:txBody>
          <a:bodyPr spcFirstLastPara="1" wrap="square" lIns="91425" tIns="91425" rIns="91425" bIns="91425" anchor="t" anchorCtr="0">
            <a:noAutofit/>
          </a:bodyPr>
          <a:lstStyle/>
          <a:p>
            <a:pPr marL="0" lvl="0" indent="0">
              <a:buNone/>
            </a:pPr>
            <a:r>
              <a:rPr lang="es-CL" sz="1600" dirty="0"/>
              <a:t>El contraste principal entre los científicos sociales que señalan ser comparativistas, consiste en ser especialistas en áreas o generalistas interesados en dimensiones de variación transnacional (</a:t>
            </a:r>
            <a:r>
              <a:rPr lang="es-CL" sz="1600" dirty="0" err="1"/>
              <a:t>cross-national</a:t>
            </a:r>
            <a:r>
              <a:rPr lang="es-CL" sz="1600" dirty="0"/>
              <a:t>).</a:t>
            </a:r>
          </a:p>
          <a:p>
            <a:pPr marL="0" lvl="0" indent="0">
              <a:buNone/>
            </a:pPr>
            <a:endParaRPr lang="es-CL" sz="1600" dirty="0"/>
          </a:p>
          <a:p>
            <a:pPr marL="0" lvl="0" indent="0">
              <a:buNone/>
            </a:pPr>
            <a:r>
              <a:rPr lang="es-CL" sz="1600" dirty="0"/>
              <a:t>Entre estos dos extremos, se encuentran los académicos que utilizan métodos comparados orientados en casos, que van desde comparar dos o tres casos hasta los que realizan estudios comparados de muchos países.</a:t>
            </a:r>
          </a:p>
          <a:p>
            <a:pPr marL="0" lvl="0" indent="0">
              <a:buNone/>
            </a:pPr>
            <a:r>
              <a:rPr lang="es-CL" sz="1600" dirty="0">
                <a:solidFill>
                  <a:schemeClr val="accent1">
                    <a:lumMod val="75000"/>
                  </a:schemeClr>
                </a:solidFill>
              </a:rPr>
              <a:t>Los generalistas tienden a orientarse hacia lo cuantitativo </a:t>
            </a:r>
            <a:r>
              <a:rPr lang="es-CL" sz="1600" dirty="0"/>
              <a:t>y los </a:t>
            </a:r>
            <a:r>
              <a:rPr lang="es-CL" sz="1600" dirty="0">
                <a:solidFill>
                  <a:schemeClr val="accent5"/>
                </a:solidFill>
              </a:rPr>
              <a:t>especialistas en  áreas se orientan a lo cualitativo</a:t>
            </a:r>
            <a:r>
              <a:rPr lang="es-CL" sz="1600" dirty="0"/>
              <a:t>.</a:t>
            </a:r>
          </a:p>
          <a:p>
            <a:pPr marL="0" lvl="0" indent="0" algn="l" rtl="0">
              <a:spcBef>
                <a:spcPts val="600"/>
              </a:spcBef>
              <a:spcAft>
                <a:spcPts val="0"/>
              </a:spcAft>
              <a:buNone/>
            </a:pPr>
            <a:endParaRPr sz="1600" dirty="0"/>
          </a:p>
        </p:txBody>
      </p:sp>
      <p:sp>
        <p:nvSpPr>
          <p:cNvPr id="453" name="Google Shape;45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9F6B1-2A97-4A78-9291-35AFDE810441}"/>
              </a:ext>
            </a:extLst>
          </p:cNvPr>
          <p:cNvSpPr>
            <a:spLocks noGrp="1"/>
          </p:cNvSpPr>
          <p:nvPr>
            <p:ph type="title"/>
          </p:nvPr>
        </p:nvSpPr>
        <p:spPr/>
        <p:txBody>
          <a:bodyPr/>
          <a:lstStyle/>
          <a:p>
            <a:r>
              <a:rPr lang="es-CL" dirty="0"/>
              <a:t>Recordar que</a:t>
            </a:r>
          </a:p>
        </p:txBody>
      </p:sp>
      <p:sp>
        <p:nvSpPr>
          <p:cNvPr id="3" name="Marcador de texto 2">
            <a:extLst>
              <a:ext uri="{FF2B5EF4-FFF2-40B4-BE49-F238E27FC236}">
                <a16:creationId xmlns:a16="http://schemas.microsoft.com/office/drawing/2014/main" id="{2B37F62D-D067-4D9C-8926-48689D06C583}"/>
              </a:ext>
            </a:extLst>
          </p:cNvPr>
          <p:cNvSpPr>
            <a:spLocks noGrp="1"/>
          </p:cNvSpPr>
          <p:nvPr>
            <p:ph type="body" idx="1"/>
          </p:nvPr>
        </p:nvSpPr>
        <p:spPr>
          <a:xfrm>
            <a:off x="2825684" y="418063"/>
            <a:ext cx="5292300" cy="3267300"/>
          </a:xfrm>
        </p:spPr>
        <p:txBody>
          <a:bodyPr/>
          <a:lstStyle/>
          <a:p>
            <a:r>
              <a:rPr lang="es-CL" sz="1800" dirty="0"/>
              <a:t>Explicaciones estructurales no funcionan bien con los estudios de caso porque las variables estructurales importantes cambian muy lentamente, si es que cambian, dentro de un caso particular. Es difícil observar la variación.</a:t>
            </a:r>
          </a:p>
          <a:p>
            <a:endParaRPr lang="es-CL" sz="1800" dirty="0"/>
          </a:p>
          <a:p>
            <a:r>
              <a:rPr lang="es-CL" sz="1800" dirty="0"/>
              <a:t>Los estudios de transnacionales, están sesgados a favor de explicaciones estructurales.</a:t>
            </a:r>
          </a:p>
          <a:p>
            <a:endParaRPr lang="es-CL" sz="1800" dirty="0"/>
          </a:p>
          <a:p>
            <a:r>
              <a:rPr lang="es-CL" sz="1800" dirty="0">
                <a:solidFill>
                  <a:schemeClr val="accent5"/>
                </a:solidFill>
              </a:rPr>
              <a:t>Estudios que combinan estrategias proveen una base metodológica que resiste los sesgos teóricos y metodológicos</a:t>
            </a:r>
          </a:p>
        </p:txBody>
      </p:sp>
      <p:sp>
        <p:nvSpPr>
          <p:cNvPr id="4" name="Marcador de número de diapositiva 3">
            <a:extLst>
              <a:ext uri="{FF2B5EF4-FFF2-40B4-BE49-F238E27FC236}">
                <a16:creationId xmlns:a16="http://schemas.microsoft.com/office/drawing/2014/main" id="{BE258319-1116-4B6B-85ED-16C1BE1A89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12</a:t>
            </a:fld>
            <a:endParaRPr lang="es-CL"/>
          </a:p>
        </p:txBody>
      </p:sp>
    </p:spTree>
    <p:extLst>
      <p:ext uri="{BB962C8B-B14F-4D97-AF65-F5344CB8AC3E}">
        <p14:creationId xmlns:p14="http://schemas.microsoft.com/office/powerpoint/2010/main" val="340667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F9A14-5A08-4D37-973A-84A83861E4F4}"/>
              </a:ext>
            </a:extLst>
          </p:cNvPr>
          <p:cNvSpPr>
            <a:spLocks noGrp="1"/>
          </p:cNvSpPr>
          <p:nvPr>
            <p:ph type="title"/>
          </p:nvPr>
        </p:nvSpPr>
        <p:spPr>
          <a:xfrm>
            <a:off x="220987" y="811476"/>
            <a:ext cx="2142000" cy="2630400"/>
          </a:xfrm>
        </p:spPr>
        <p:txBody>
          <a:bodyPr/>
          <a:lstStyle/>
          <a:p>
            <a:r>
              <a:rPr lang="es-CL" sz="1800" dirty="0"/>
              <a:t>Un ejemplo de un estudio sería un análisis cuantitativo transnacional con estudio de casos.</a:t>
            </a:r>
            <a:br>
              <a:rPr lang="es-CL" sz="1800" dirty="0"/>
            </a:br>
            <a:endParaRPr lang="es-CL" dirty="0"/>
          </a:p>
        </p:txBody>
      </p:sp>
      <p:sp>
        <p:nvSpPr>
          <p:cNvPr id="3" name="Marcador de texto 2">
            <a:extLst>
              <a:ext uri="{FF2B5EF4-FFF2-40B4-BE49-F238E27FC236}">
                <a16:creationId xmlns:a16="http://schemas.microsoft.com/office/drawing/2014/main" id="{C4EB37CA-DE53-42FC-8BE5-4718D856785E}"/>
              </a:ext>
            </a:extLst>
          </p:cNvPr>
          <p:cNvSpPr>
            <a:spLocks noGrp="1"/>
          </p:cNvSpPr>
          <p:nvPr>
            <p:ph type="body" idx="1"/>
          </p:nvPr>
        </p:nvSpPr>
        <p:spPr/>
        <p:txBody>
          <a:bodyPr/>
          <a:lstStyle/>
          <a:p>
            <a:r>
              <a:rPr lang="es-CL" sz="1800" dirty="0"/>
              <a:t>Una estrategia combinada permitiría al investigador considerar factores estructurales y factores que reflejen procesos históricos y del quehacer humano.</a:t>
            </a:r>
          </a:p>
          <a:p>
            <a:r>
              <a:rPr lang="es-CL" sz="1800" dirty="0"/>
              <a:t>Una estrategia debe cotejar los sesgos de la otra.</a:t>
            </a:r>
          </a:p>
          <a:p>
            <a:r>
              <a:rPr lang="es-CL" sz="1800" dirty="0"/>
              <a:t>Puede ocurrir que los resultados de utilizar ambas sean irreconciliables.</a:t>
            </a:r>
          </a:p>
          <a:p>
            <a:endParaRPr lang="es-CL" sz="1800" dirty="0"/>
          </a:p>
        </p:txBody>
      </p:sp>
      <p:sp>
        <p:nvSpPr>
          <p:cNvPr id="4" name="Marcador de número de diapositiva 3">
            <a:extLst>
              <a:ext uri="{FF2B5EF4-FFF2-40B4-BE49-F238E27FC236}">
                <a16:creationId xmlns:a16="http://schemas.microsoft.com/office/drawing/2014/main" id="{D770AA32-6111-4BCB-ACAF-84D752B078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13</a:t>
            </a:fld>
            <a:endParaRPr lang="es-CL"/>
          </a:p>
        </p:txBody>
      </p:sp>
    </p:spTree>
    <p:extLst>
      <p:ext uri="{BB962C8B-B14F-4D97-AF65-F5344CB8AC3E}">
        <p14:creationId xmlns:p14="http://schemas.microsoft.com/office/powerpoint/2010/main" val="208128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488992A-207D-41B2-B7DC-8F001DE41020}"/>
              </a:ext>
            </a:extLst>
          </p:cNvPr>
          <p:cNvSpPr>
            <a:spLocks noGrp="1"/>
          </p:cNvSpPr>
          <p:nvPr>
            <p:ph type="sldNum" idx="12"/>
          </p:nvPr>
        </p:nvSpPr>
        <p:spPr>
          <a:xfrm>
            <a:off x="8117984" y="418063"/>
            <a:ext cx="548700" cy="393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s-CL" sz="900" smtClean="0"/>
              <a:pPr marL="0" lvl="0" indent="0" rtl="0">
                <a:lnSpc>
                  <a:spcPct val="90000"/>
                </a:lnSpc>
                <a:spcBef>
                  <a:spcPts val="0"/>
                </a:spcBef>
                <a:spcAft>
                  <a:spcPts val="600"/>
                </a:spcAft>
                <a:buNone/>
              </a:pPr>
              <a:t>14</a:t>
            </a:fld>
            <a:endParaRPr lang="es-CL" sz="900"/>
          </a:p>
        </p:txBody>
      </p:sp>
      <p:sp>
        <p:nvSpPr>
          <p:cNvPr id="5" name="Rectángulo 4">
            <a:extLst>
              <a:ext uri="{FF2B5EF4-FFF2-40B4-BE49-F238E27FC236}">
                <a16:creationId xmlns:a16="http://schemas.microsoft.com/office/drawing/2014/main" id="{9B7E3967-95B6-4261-A493-CEFC845DFEB2}"/>
              </a:ext>
            </a:extLst>
          </p:cNvPr>
          <p:cNvSpPr/>
          <p:nvPr/>
        </p:nvSpPr>
        <p:spPr>
          <a:xfrm>
            <a:off x="1953648" y="791517"/>
            <a:ext cx="6118268" cy="3293209"/>
          </a:xfrm>
          <a:prstGeom prst="rect">
            <a:avLst/>
          </a:prstGeom>
        </p:spPr>
        <p:txBody>
          <a:bodyPr wrap="square">
            <a:spAutoFit/>
          </a:bodyPr>
          <a:lstStyle/>
          <a:p>
            <a:r>
              <a:rPr lang="es-CL" sz="1600" dirty="0">
                <a:solidFill>
                  <a:schemeClr val="accent6">
                    <a:lumMod val="50000"/>
                  </a:schemeClr>
                </a:solidFill>
                <a:latin typeface="Lato Light" panose="020B0604020202020204" charset="0"/>
              </a:rPr>
              <a:t>La estrategia comparada presentada hasta el momento no sintetiza los métodos orientados en variables o en casos, sino que unifica algunos aspectos de cada método. </a:t>
            </a:r>
          </a:p>
          <a:p>
            <a:endParaRPr lang="es-CL" sz="1600" dirty="0">
              <a:solidFill>
                <a:schemeClr val="accent6">
                  <a:lumMod val="50000"/>
                </a:schemeClr>
              </a:solidFill>
              <a:latin typeface="Lato Light" panose="020B0604020202020204" charset="0"/>
            </a:endParaRPr>
          </a:p>
          <a:p>
            <a:endParaRPr lang="es-CL" sz="1600" dirty="0">
              <a:solidFill>
                <a:schemeClr val="accent6">
                  <a:lumMod val="50000"/>
                </a:schemeClr>
              </a:solidFill>
              <a:latin typeface="Lato Light" panose="020B0604020202020204" charset="0"/>
            </a:endParaRPr>
          </a:p>
          <a:p>
            <a:endParaRPr lang="es-CL" sz="1600" dirty="0">
              <a:solidFill>
                <a:schemeClr val="accent6">
                  <a:lumMod val="50000"/>
                </a:schemeClr>
              </a:solidFill>
              <a:latin typeface="Lato Light" panose="020B0604020202020204" charset="0"/>
            </a:endParaRPr>
          </a:p>
          <a:p>
            <a:endParaRPr lang="es-CL" sz="1600" dirty="0">
              <a:solidFill>
                <a:schemeClr val="accent6">
                  <a:lumMod val="50000"/>
                </a:schemeClr>
              </a:solidFill>
              <a:latin typeface="Lato Light" panose="020B0604020202020204" charset="0"/>
            </a:endParaRPr>
          </a:p>
          <a:p>
            <a:endParaRPr lang="es-CL" sz="1600" dirty="0">
              <a:solidFill>
                <a:schemeClr val="accent6">
                  <a:lumMod val="50000"/>
                </a:schemeClr>
              </a:solidFill>
              <a:latin typeface="Lato Light" panose="020B0604020202020204" charset="0"/>
            </a:endParaRPr>
          </a:p>
          <a:p>
            <a:endParaRPr lang="es-CL" sz="1600" dirty="0">
              <a:solidFill>
                <a:schemeClr val="accent6">
                  <a:lumMod val="50000"/>
                </a:schemeClr>
              </a:solidFill>
              <a:latin typeface="Lato Light" panose="020B0604020202020204" charset="0"/>
            </a:endParaRPr>
          </a:p>
          <a:p>
            <a:r>
              <a:rPr lang="es-CL" sz="1600" dirty="0">
                <a:solidFill>
                  <a:schemeClr val="accent6">
                    <a:lumMod val="50000"/>
                  </a:schemeClr>
                </a:solidFill>
                <a:latin typeface="Lato Light" panose="020B0604020202020204" charset="0"/>
              </a:rPr>
              <a:t>Combinarlos ofrece la posibilidad de un punto medio que permita enfatizar relaciones entre variables y explicaciones estructurales, por un lado, y enfatizar las particularidades cronológicas de casos y del hacer humano, por el otro.</a:t>
            </a:r>
          </a:p>
        </p:txBody>
      </p:sp>
      <p:grpSp>
        <p:nvGrpSpPr>
          <p:cNvPr id="6" name="Google Shape;1364;p42">
            <a:extLst>
              <a:ext uri="{FF2B5EF4-FFF2-40B4-BE49-F238E27FC236}">
                <a16:creationId xmlns:a16="http://schemas.microsoft.com/office/drawing/2014/main" id="{8F157E11-CB92-4480-AB75-8B5857DD2905}"/>
              </a:ext>
            </a:extLst>
          </p:cNvPr>
          <p:cNvGrpSpPr/>
          <p:nvPr/>
        </p:nvGrpSpPr>
        <p:grpSpPr>
          <a:xfrm>
            <a:off x="4414837" y="1895680"/>
            <a:ext cx="977559" cy="847520"/>
            <a:chOff x="1147762" y="1131887"/>
            <a:chExt cx="5137150" cy="4619626"/>
          </a:xfrm>
        </p:grpSpPr>
        <p:sp>
          <p:nvSpPr>
            <p:cNvPr id="7" name="Google Shape;1365;p42">
              <a:extLst>
                <a:ext uri="{FF2B5EF4-FFF2-40B4-BE49-F238E27FC236}">
                  <a16:creationId xmlns:a16="http://schemas.microsoft.com/office/drawing/2014/main" id="{14A4FFCA-85DE-4948-A56C-287A1E3B6661}"/>
                </a:ext>
              </a:extLst>
            </p:cNvPr>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366;p42">
              <a:extLst>
                <a:ext uri="{FF2B5EF4-FFF2-40B4-BE49-F238E27FC236}">
                  <a16:creationId xmlns:a16="http://schemas.microsoft.com/office/drawing/2014/main" id="{7FF465B0-27AB-451F-BBC9-4DCC68C67D1B}"/>
                </a:ext>
              </a:extLst>
            </p:cNvPr>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 name="Google Shape;1367;p42">
              <a:extLst>
                <a:ext uri="{FF2B5EF4-FFF2-40B4-BE49-F238E27FC236}">
                  <a16:creationId xmlns:a16="http://schemas.microsoft.com/office/drawing/2014/main" id="{D6207B94-4697-4446-92F1-E8C0583E3EB1}"/>
                </a:ext>
              </a:extLst>
            </p:cNvPr>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65515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3ABDD3C5-8357-4A9E-AF17-61791F088F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15</a:t>
            </a:fld>
            <a:endParaRPr lang="es-CL"/>
          </a:p>
        </p:txBody>
      </p:sp>
      <p:sp>
        <p:nvSpPr>
          <p:cNvPr id="7" name="Rectángulo 6">
            <a:extLst>
              <a:ext uri="{FF2B5EF4-FFF2-40B4-BE49-F238E27FC236}">
                <a16:creationId xmlns:a16="http://schemas.microsoft.com/office/drawing/2014/main" id="{BA2F8933-6F80-4E51-971A-4E64E056A5AF}"/>
              </a:ext>
            </a:extLst>
          </p:cNvPr>
          <p:cNvSpPr/>
          <p:nvPr/>
        </p:nvSpPr>
        <p:spPr>
          <a:xfrm>
            <a:off x="987038" y="1192910"/>
            <a:ext cx="5661589" cy="2597634"/>
          </a:xfrm>
          <a:prstGeom prst="rect">
            <a:avLst/>
          </a:prstGeom>
        </p:spPr>
        <p:txBody>
          <a:bodyPr wrap="square">
            <a:spAutoFit/>
          </a:bodyPr>
          <a:lstStyle/>
          <a:p>
            <a:pPr marL="274320" lvl="0" indent="-274320">
              <a:spcBef>
                <a:spcPct val="20000"/>
              </a:spcBef>
              <a:buClr>
                <a:srgbClr val="759AA5">
                  <a:lumMod val="60000"/>
                  <a:lumOff val="40000"/>
                </a:srgbClr>
              </a:buClr>
              <a:buFont typeface="Arial" pitchFamily="34" charset="0"/>
              <a:buChar char="•"/>
            </a:pPr>
            <a:r>
              <a:rPr lang="en-US" sz="1800" kern="1200" dirty="0">
                <a:solidFill>
                  <a:schemeClr val="bg2">
                    <a:lumMod val="50000"/>
                  </a:schemeClr>
                </a:solidFill>
                <a:latin typeface="Lato Light" panose="020B0604020202020204" charset="0"/>
                <a:ea typeface="+mn-ea"/>
                <a:cs typeface="+mn-cs"/>
              </a:rPr>
              <a:t>Ragin (1989) </a:t>
            </a:r>
            <a:r>
              <a:rPr lang="en-US" sz="1800" kern="1200" dirty="0" err="1">
                <a:solidFill>
                  <a:schemeClr val="bg2">
                    <a:lumMod val="50000"/>
                  </a:schemeClr>
                </a:solidFill>
                <a:latin typeface="Lato Light" panose="020B0604020202020204" charset="0"/>
                <a:ea typeface="+mn-ea"/>
                <a:cs typeface="+mn-cs"/>
              </a:rPr>
              <a:t>examina</a:t>
            </a:r>
            <a:r>
              <a:rPr lang="en-US" sz="1800" kern="1200" dirty="0">
                <a:solidFill>
                  <a:schemeClr val="bg2">
                    <a:lumMod val="50000"/>
                  </a:schemeClr>
                </a:solidFill>
                <a:latin typeface="Lato Light" panose="020B0604020202020204" charset="0"/>
                <a:ea typeface="+mn-ea"/>
                <a:cs typeface="+mn-cs"/>
              </a:rPr>
              <a:t> los </a:t>
            </a:r>
            <a:r>
              <a:rPr lang="en-US" sz="1800" kern="1200" dirty="0" err="1">
                <a:solidFill>
                  <a:schemeClr val="bg2">
                    <a:lumMod val="50000"/>
                  </a:schemeClr>
                </a:solidFill>
                <a:latin typeface="Lato Light" panose="020B0604020202020204" charset="0"/>
                <a:ea typeface="+mn-ea"/>
                <a:cs typeface="+mn-cs"/>
              </a:rPr>
              <a:t>intentos</a:t>
            </a:r>
            <a:r>
              <a:rPr lang="en-US" sz="1800" kern="1200" dirty="0">
                <a:solidFill>
                  <a:schemeClr val="bg2">
                    <a:lumMod val="50000"/>
                  </a:schemeClr>
                </a:solidFill>
                <a:latin typeface="Lato Light" panose="020B0604020202020204" charset="0"/>
                <a:ea typeface="+mn-ea"/>
                <a:cs typeface="+mn-cs"/>
              </a:rPr>
              <a:t> de </a:t>
            </a:r>
            <a:r>
              <a:rPr lang="en-US" sz="1800" kern="1200" dirty="0" err="1">
                <a:solidFill>
                  <a:schemeClr val="bg2">
                    <a:lumMod val="50000"/>
                  </a:schemeClr>
                </a:solidFill>
                <a:latin typeface="Lato Light" panose="020B0604020202020204" charset="0"/>
                <a:ea typeface="+mn-ea"/>
                <a:cs typeface="+mn-cs"/>
              </a:rPr>
              <a:t>combinar</a:t>
            </a:r>
            <a:r>
              <a:rPr lang="en-US" sz="1800" kern="1200" dirty="0">
                <a:solidFill>
                  <a:schemeClr val="bg2">
                    <a:lumMod val="50000"/>
                  </a:schemeClr>
                </a:solidFill>
                <a:latin typeface="Lato Light" panose="020B0604020202020204" charset="0"/>
                <a:ea typeface="+mn-ea"/>
                <a:cs typeface="+mn-cs"/>
              </a:rPr>
              <a:t> la </a:t>
            </a:r>
            <a:r>
              <a:rPr lang="en-US" sz="1800" kern="1200" dirty="0" err="1">
                <a:solidFill>
                  <a:schemeClr val="bg2">
                    <a:lumMod val="50000"/>
                  </a:schemeClr>
                </a:solidFill>
                <a:latin typeface="Lato Light" panose="020B0604020202020204" charset="0"/>
                <a:ea typeface="+mn-ea"/>
                <a:cs typeface="+mn-cs"/>
              </a:rPr>
              <a:t>investigación</a:t>
            </a:r>
            <a:r>
              <a:rPr lang="en-US" sz="1800" kern="1200" dirty="0">
                <a:solidFill>
                  <a:schemeClr val="bg2">
                    <a:lumMod val="50000"/>
                  </a:schemeClr>
                </a:solidFill>
                <a:latin typeface="Lato Light" panose="020B0604020202020204" charset="0"/>
                <a:ea typeface="+mn-ea"/>
                <a:cs typeface="+mn-cs"/>
              </a:rPr>
              <a:t> </a:t>
            </a:r>
            <a:r>
              <a:rPr lang="en-US" sz="1800" kern="1200" dirty="0" err="1">
                <a:solidFill>
                  <a:schemeClr val="bg2">
                    <a:lumMod val="50000"/>
                  </a:schemeClr>
                </a:solidFill>
                <a:latin typeface="Lato Light" panose="020B0604020202020204" charset="0"/>
                <a:ea typeface="+mn-ea"/>
                <a:cs typeface="+mn-cs"/>
              </a:rPr>
              <a:t>orientada</a:t>
            </a:r>
            <a:r>
              <a:rPr lang="en-US" sz="1800" kern="1200" dirty="0">
                <a:solidFill>
                  <a:schemeClr val="bg2">
                    <a:lumMod val="50000"/>
                  </a:schemeClr>
                </a:solidFill>
                <a:latin typeface="Lato Light" panose="020B0604020202020204" charset="0"/>
                <a:ea typeface="+mn-ea"/>
                <a:cs typeface="+mn-cs"/>
              </a:rPr>
              <a:t> </a:t>
            </a:r>
            <a:r>
              <a:rPr lang="en-US" sz="1800" kern="1200" dirty="0" err="1">
                <a:solidFill>
                  <a:schemeClr val="bg2">
                    <a:lumMod val="50000"/>
                  </a:schemeClr>
                </a:solidFill>
                <a:latin typeface="Lato Light" panose="020B0604020202020204" charset="0"/>
                <a:ea typeface="+mn-ea"/>
                <a:cs typeface="+mn-cs"/>
              </a:rPr>
              <a:t>en</a:t>
            </a:r>
            <a:r>
              <a:rPr lang="en-US" sz="1800" kern="1200" dirty="0">
                <a:solidFill>
                  <a:schemeClr val="bg2">
                    <a:lumMod val="50000"/>
                  </a:schemeClr>
                </a:solidFill>
                <a:latin typeface="Lato Light" panose="020B0604020202020204" charset="0"/>
                <a:ea typeface="+mn-ea"/>
                <a:cs typeface="+mn-cs"/>
              </a:rPr>
              <a:t> </a:t>
            </a:r>
            <a:r>
              <a:rPr lang="en-US" sz="1800" kern="1200" dirty="0" err="1">
                <a:solidFill>
                  <a:schemeClr val="bg2">
                    <a:lumMod val="50000"/>
                  </a:schemeClr>
                </a:solidFill>
                <a:latin typeface="Lato Light" panose="020B0604020202020204" charset="0"/>
                <a:ea typeface="+mn-ea"/>
                <a:cs typeface="+mn-cs"/>
              </a:rPr>
              <a:t>caso</a:t>
            </a:r>
            <a:r>
              <a:rPr lang="en-US" sz="1800" kern="1200" dirty="0">
                <a:solidFill>
                  <a:schemeClr val="bg2">
                    <a:lumMod val="50000"/>
                  </a:schemeClr>
                </a:solidFill>
                <a:latin typeface="Lato Light" panose="020B0604020202020204" charset="0"/>
                <a:ea typeface="+mn-ea"/>
                <a:cs typeface="+mn-cs"/>
              </a:rPr>
              <a:t> con la </a:t>
            </a:r>
            <a:r>
              <a:rPr lang="en-US" sz="1800" kern="1200" dirty="0" err="1">
                <a:solidFill>
                  <a:schemeClr val="bg2">
                    <a:lumMod val="50000"/>
                  </a:schemeClr>
                </a:solidFill>
                <a:latin typeface="Lato Light" panose="020B0604020202020204" charset="0"/>
                <a:ea typeface="+mn-ea"/>
                <a:cs typeface="+mn-cs"/>
              </a:rPr>
              <a:t>orientada</a:t>
            </a:r>
            <a:r>
              <a:rPr lang="en-US" sz="1800" kern="1200" dirty="0">
                <a:solidFill>
                  <a:schemeClr val="bg2">
                    <a:lumMod val="50000"/>
                  </a:schemeClr>
                </a:solidFill>
                <a:latin typeface="Lato Light" panose="020B0604020202020204" charset="0"/>
                <a:ea typeface="+mn-ea"/>
                <a:cs typeface="+mn-cs"/>
              </a:rPr>
              <a:t> </a:t>
            </a:r>
            <a:r>
              <a:rPr lang="en-US" sz="1800" kern="1200" dirty="0" err="1">
                <a:solidFill>
                  <a:schemeClr val="bg2">
                    <a:lumMod val="50000"/>
                  </a:schemeClr>
                </a:solidFill>
                <a:latin typeface="Lato Light" panose="020B0604020202020204" charset="0"/>
                <a:ea typeface="+mn-ea"/>
                <a:cs typeface="+mn-cs"/>
              </a:rPr>
              <a:t>en</a:t>
            </a:r>
            <a:r>
              <a:rPr lang="en-US" sz="1800" kern="1200" dirty="0">
                <a:solidFill>
                  <a:schemeClr val="bg2">
                    <a:lumMod val="50000"/>
                  </a:schemeClr>
                </a:solidFill>
                <a:latin typeface="Lato Light" panose="020B0604020202020204" charset="0"/>
                <a:ea typeface="+mn-ea"/>
                <a:cs typeface="+mn-cs"/>
              </a:rPr>
              <a:t> variables </a:t>
            </a:r>
            <a:r>
              <a:rPr lang="en-US" sz="1800" kern="1200" dirty="0" err="1">
                <a:solidFill>
                  <a:schemeClr val="bg2">
                    <a:lumMod val="50000"/>
                  </a:schemeClr>
                </a:solidFill>
                <a:latin typeface="Lato Light" panose="020B0604020202020204" charset="0"/>
                <a:ea typeface="+mn-ea"/>
                <a:cs typeface="+mn-cs"/>
              </a:rPr>
              <a:t>utilizando</a:t>
            </a:r>
            <a:r>
              <a:rPr lang="en-US" sz="1800" kern="1200" dirty="0">
                <a:solidFill>
                  <a:schemeClr val="bg2">
                    <a:lumMod val="50000"/>
                  </a:schemeClr>
                </a:solidFill>
                <a:latin typeface="Lato Light" panose="020B0604020202020204" charset="0"/>
                <a:ea typeface="+mn-ea"/>
                <a:cs typeface="+mn-cs"/>
              </a:rPr>
              <a:t> </a:t>
            </a:r>
            <a:r>
              <a:rPr lang="en-US" sz="1800" kern="1200" dirty="0" err="1">
                <a:solidFill>
                  <a:schemeClr val="bg2">
                    <a:lumMod val="50000"/>
                  </a:schemeClr>
                </a:solidFill>
                <a:latin typeface="Lato Light" panose="020B0604020202020204" charset="0"/>
                <a:ea typeface="+mn-ea"/>
                <a:cs typeface="+mn-cs"/>
              </a:rPr>
              <a:t>tres</a:t>
            </a:r>
            <a:r>
              <a:rPr lang="en-US" sz="1800" kern="1200" dirty="0">
                <a:solidFill>
                  <a:schemeClr val="bg2">
                    <a:lumMod val="50000"/>
                  </a:schemeClr>
                </a:solidFill>
                <a:latin typeface="Lato Light" panose="020B0604020202020204" charset="0"/>
                <a:ea typeface="+mn-ea"/>
                <a:cs typeface="+mn-cs"/>
              </a:rPr>
              <a:t> </a:t>
            </a:r>
            <a:r>
              <a:rPr lang="en-US" sz="1800" kern="1200" dirty="0" err="1">
                <a:solidFill>
                  <a:schemeClr val="bg2">
                    <a:lumMod val="50000"/>
                  </a:schemeClr>
                </a:solidFill>
                <a:latin typeface="Lato Light" panose="020B0604020202020204" charset="0"/>
                <a:ea typeface="+mn-ea"/>
                <a:cs typeface="+mn-cs"/>
              </a:rPr>
              <a:t>estudios</a:t>
            </a:r>
            <a:r>
              <a:rPr lang="en-US" sz="1800" kern="1200" dirty="0">
                <a:solidFill>
                  <a:schemeClr val="bg2">
                    <a:lumMod val="50000"/>
                  </a:schemeClr>
                </a:solidFill>
                <a:latin typeface="Lato Light" panose="020B0604020202020204" charset="0"/>
                <a:ea typeface="+mn-ea"/>
                <a:cs typeface="+mn-cs"/>
              </a:rPr>
              <a:t>:</a:t>
            </a:r>
          </a:p>
          <a:p>
            <a:pPr marL="548640" lvl="1" indent="-182880">
              <a:spcBef>
                <a:spcPct val="20000"/>
              </a:spcBef>
              <a:buClr>
                <a:srgbClr val="759AA5">
                  <a:lumMod val="60000"/>
                  <a:lumOff val="40000"/>
                </a:srgbClr>
              </a:buClr>
              <a:buFont typeface="Arial" pitchFamily="34" charset="0"/>
              <a:buChar char="•"/>
            </a:pPr>
            <a:r>
              <a:rPr lang="en-US" sz="1600" kern="1200" dirty="0">
                <a:solidFill>
                  <a:schemeClr val="bg2">
                    <a:lumMod val="50000"/>
                  </a:schemeClr>
                </a:solidFill>
                <a:latin typeface="Lato Light" panose="020B0604020202020204" charset="0"/>
                <a:ea typeface="+mn-ea"/>
                <a:cs typeface="+mn-cs"/>
              </a:rPr>
              <a:t>Jeffrey Paige’s Agrarian Revolution</a:t>
            </a:r>
          </a:p>
          <a:p>
            <a:pPr marL="548640" lvl="1" indent="-182880">
              <a:spcBef>
                <a:spcPct val="20000"/>
              </a:spcBef>
              <a:buClr>
                <a:srgbClr val="759AA5">
                  <a:lumMod val="60000"/>
                  <a:lumOff val="40000"/>
                </a:srgbClr>
              </a:buClr>
              <a:buFont typeface="Arial" pitchFamily="34" charset="0"/>
              <a:buChar char="•"/>
            </a:pPr>
            <a:r>
              <a:rPr lang="en-US" sz="1600" kern="1200" dirty="0">
                <a:solidFill>
                  <a:schemeClr val="bg2">
                    <a:lumMod val="50000"/>
                  </a:schemeClr>
                </a:solidFill>
                <a:latin typeface="Lato Light" panose="020B0604020202020204" charset="0"/>
                <a:ea typeface="+mn-ea"/>
                <a:cs typeface="+mn-cs"/>
              </a:rPr>
              <a:t>John Stephens’s The Transition from Capitalism to Socialism</a:t>
            </a:r>
          </a:p>
          <a:p>
            <a:pPr marL="548640" lvl="1" indent="-182880">
              <a:spcBef>
                <a:spcPct val="20000"/>
              </a:spcBef>
              <a:buClr>
                <a:srgbClr val="759AA5">
                  <a:lumMod val="60000"/>
                  <a:lumOff val="40000"/>
                </a:srgbClr>
              </a:buClr>
              <a:buFont typeface="Arial" pitchFamily="34" charset="0"/>
              <a:buChar char="•"/>
            </a:pPr>
            <a:r>
              <a:rPr lang="en-US" sz="1600" kern="1200" dirty="0">
                <a:solidFill>
                  <a:schemeClr val="bg2">
                    <a:lumMod val="50000"/>
                  </a:schemeClr>
                </a:solidFill>
                <a:latin typeface="Lato Light" panose="020B0604020202020204" charset="0"/>
                <a:ea typeface="+mn-ea"/>
                <a:cs typeface="+mn-cs"/>
              </a:rPr>
              <a:t>Edward Shorter and Charles Tilly’s Strikes in France</a:t>
            </a:r>
          </a:p>
          <a:p>
            <a:pPr marL="274320" lvl="1">
              <a:spcBef>
                <a:spcPct val="20000"/>
              </a:spcBef>
              <a:buClr>
                <a:srgbClr val="759AA5">
                  <a:lumMod val="60000"/>
                  <a:lumOff val="40000"/>
                </a:srgbClr>
              </a:buClr>
            </a:pPr>
            <a:r>
              <a:rPr lang="en-US" sz="1600" kern="1200" dirty="0" err="1">
                <a:solidFill>
                  <a:schemeClr val="bg2">
                    <a:lumMod val="50000"/>
                  </a:schemeClr>
                </a:solidFill>
                <a:latin typeface="Lato Light" panose="020B0604020202020204" charset="0"/>
                <a:ea typeface="+mn-ea"/>
                <a:cs typeface="+mn-cs"/>
              </a:rPr>
              <a:t>Estos</a:t>
            </a:r>
            <a:r>
              <a:rPr lang="en-US" sz="1600" kern="1200" dirty="0">
                <a:solidFill>
                  <a:schemeClr val="bg2">
                    <a:lumMod val="50000"/>
                  </a:schemeClr>
                </a:solidFill>
                <a:latin typeface="Lato Light" panose="020B0604020202020204" charset="0"/>
                <a:ea typeface="+mn-ea"/>
                <a:cs typeface="+mn-cs"/>
              </a:rPr>
              <a:t> </a:t>
            </a:r>
            <a:r>
              <a:rPr lang="en-US" sz="1600" kern="1200" dirty="0" err="1">
                <a:solidFill>
                  <a:schemeClr val="bg2">
                    <a:lumMod val="50000"/>
                  </a:schemeClr>
                </a:solidFill>
                <a:latin typeface="Lato Light" panose="020B0604020202020204" charset="0"/>
                <a:ea typeface="+mn-ea"/>
                <a:cs typeface="+mn-cs"/>
              </a:rPr>
              <a:t>estudios</a:t>
            </a:r>
            <a:r>
              <a:rPr lang="en-US" sz="1600" kern="1200" dirty="0">
                <a:solidFill>
                  <a:schemeClr val="bg2">
                    <a:lumMod val="50000"/>
                  </a:schemeClr>
                </a:solidFill>
                <a:latin typeface="Lato Light" panose="020B0604020202020204" charset="0"/>
                <a:ea typeface="+mn-ea"/>
                <a:cs typeface="+mn-cs"/>
              </a:rPr>
              <a:t> </a:t>
            </a:r>
            <a:r>
              <a:rPr lang="en-US" sz="1600" kern="1200" dirty="0" err="1">
                <a:solidFill>
                  <a:schemeClr val="bg2">
                    <a:lumMod val="50000"/>
                  </a:schemeClr>
                </a:solidFill>
                <a:latin typeface="Lato Light" panose="020B0604020202020204" charset="0"/>
                <a:ea typeface="+mn-ea"/>
                <a:cs typeface="+mn-cs"/>
              </a:rPr>
              <a:t>combinan</a:t>
            </a:r>
            <a:r>
              <a:rPr lang="en-US" sz="1600" kern="1200" dirty="0">
                <a:solidFill>
                  <a:schemeClr val="bg2">
                    <a:lumMod val="50000"/>
                  </a:schemeClr>
                </a:solidFill>
                <a:latin typeface="Lato Light" panose="020B0604020202020204" charset="0"/>
                <a:ea typeface="+mn-ea"/>
                <a:cs typeface="+mn-cs"/>
              </a:rPr>
              <a:t> ambos </a:t>
            </a:r>
            <a:r>
              <a:rPr lang="en-US" sz="1600" kern="1200" dirty="0" err="1">
                <a:solidFill>
                  <a:schemeClr val="bg2">
                    <a:lumMod val="50000"/>
                  </a:schemeClr>
                </a:solidFill>
                <a:latin typeface="Lato Light" panose="020B0604020202020204" charset="0"/>
                <a:ea typeface="+mn-ea"/>
                <a:cs typeface="+mn-cs"/>
              </a:rPr>
              <a:t>métodos</a:t>
            </a:r>
            <a:r>
              <a:rPr lang="en-US" sz="1600" kern="1200" dirty="0">
                <a:solidFill>
                  <a:schemeClr val="bg2">
                    <a:lumMod val="50000"/>
                  </a:schemeClr>
                </a:solidFill>
                <a:latin typeface="Lato Light" panose="020B0604020202020204" charset="0"/>
                <a:ea typeface="+mn-ea"/>
                <a:cs typeface="+mn-cs"/>
              </a:rPr>
              <a:t>, </a:t>
            </a:r>
            <a:r>
              <a:rPr lang="en-US" sz="1600" kern="1200" dirty="0" err="1">
                <a:solidFill>
                  <a:schemeClr val="bg2">
                    <a:lumMod val="50000"/>
                  </a:schemeClr>
                </a:solidFill>
                <a:latin typeface="Lato Light" panose="020B0604020202020204" charset="0"/>
                <a:ea typeface="+mn-ea"/>
                <a:cs typeface="+mn-cs"/>
              </a:rPr>
              <a:t>pero</a:t>
            </a:r>
            <a:r>
              <a:rPr lang="en-US" sz="1600" kern="1200" dirty="0">
                <a:solidFill>
                  <a:schemeClr val="bg2">
                    <a:lumMod val="50000"/>
                  </a:schemeClr>
                </a:solidFill>
                <a:latin typeface="Lato Light" panose="020B0604020202020204" charset="0"/>
                <a:ea typeface="+mn-ea"/>
                <a:cs typeface="+mn-cs"/>
              </a:rPr>
              <a:t> </a:t>
            </a:r>
            <a:r>
              <a:rPr lang="en-US" sz="1600" kern="1200" dirty="0" err="1">
                <a:solidFill>
                  <a:schemeClr val="bg2">
                    <a:lumMod val="50000"/>
                  </a:schemeClr>
                </a:solidFill>
                <a:latin typeface="Lato Light" panose="020B0604020202020204" charset="0"/>
                <a:ea typeface="+mn-ea"/>
                <a:cs typeface="+mn-cs"/>
              </a:rPr>
              <a:t>tienden</a:t>
            </a:r>
            <a:r>
              <a:rPr lang="en-US" sz="1600" kern="1200" dirty="0">
                <a:solidFill>
                  <a:schemeClr val="bg2">
                    <a:lumMod val="50000"/>
                  </a:schemeClr>
                </a:solidFill>
                <a:latin typeface="Lato Light" panose="020B0604020202020204" charset="0"/>
                <a:ea typeface="+mn-ea"/>
                <a:cs typeface="+mn-cs"/>
              </a:rPr>
              <a:t> a ser </a:t>
            </a:r>
            <a:r>
              <a:rPr lang="en-US" sz="1600" kern="1200" dirty="0" err="1">
                <a:solidFill>
                  <a:schemeClr val="bg2">
                    <a:lumMod val="50000"/>
                  </a:schemeClr>
                </a:solidFill>
                <a:latin typeface="Lato Light" panose="020B0604020202020204" charset="0"/>
                <a:ea typeface="+mn-ea"/>
                <a:cs typeface="+mn-cs"/>
              </a:rPr>
              <a:t>dominados</a:t>
            </a:r>
            <a:r>
              <a:rPr lang="en-US" sz="1600" kern="1200" dirty="0">
                <a:solidFill>
                  <a:schemeClr val="bg2">
                    <a:lumMod val="50000"/>
                  </a:schemeClr>
                </a:solidFill>
                <a:latin typeface="Lato Light" panose="020B0604020202020204" charset="0"/>
                <a:ea typeface="+mn-ea"/>
                <a:cs typeface="+mn-cs"/>
              </a:rPr>
              <a:t> por una </a:t>
            </a:r>
            <a:r>
              <a:rPr lang="en-US" sz="1600" kern="1200" dirty="0" err="1">
                <a:solidFill>
                  <a:schemeClr val="bg2">
                    <a:lumMod val="50000"/>
                  </a:schemeClr>
                </a:solidFill>
                <a:latin typeface="Lato Light" panose="020B0604020202020204" charset="0"/>
                <a:ea typeface="+mn-ea"/>
                <a:cs typeface="+mn-cs"/>
              </a:rPr>
              <a:t>estrategia</a:t>
            </a:r>
            <a:r>
              <a:rPr lang="en-US" sz="1600" kern="1200" dirty="0">
                <a:solidFill>
                  <a:schemeClr val="bg2">
                    <a:lumMod val="50000"/>
                  </a:schemeClr>
                </a:solidFill>
                <a:latin typeface="Lato Light" panose="020B0604020202020204" charset="0"/>
                <a:ea typeface="+mn-ea"/>
                <a:cs typeface="+mn-cs"/>
              </a:rPr>
              <a:t>.</a:t>
            </a:r>
          </a:p>
        </p:txBody>
      </p:sp>
      <p:sp>
        <p:nvSpPr>
          <p:cNvPr id="8" name="Rectángulo 7">
            <a:extLst>
              <a:ext uri="{FF2B5EF4-FFF2-40B4-BE49-F238E27FC236}">
                <a16:creationId xmlns:a16="http://schemas.microsoft.com/office/drawing/2014/main" id="{F35A9156-DB3E-4772-8051-55FEB02DDCBD}"/>
              </a:ext>
            </a:extLst>
          </p:cNvPr>
          <p:cNvSpPr/>
          <p:nvPr/>
        </p:nvSpPr>
        <p:spPr>
          <a:xfrm>
            <a:off x="6648627" y="2187029"/>
            <a:ext cx="1392444" cy="769441"/>
          </a:xfrm>
          <a:prstGeom prst="rect">
            <a:avLst/>
          </a:prstGeom>
          <a:solidFill>
            <a:schemeClr val="accent4"/>
          </a:solidFill>
          <a:ln>
            <a:solidFill>
              <a:srgbClr val="FFFFCC"/>
            </a:solidFill>
          </a:ln>
        </p:spPr>
        <p:txBody>
          <a:bodyPr wrap="square">
            <a:spAutoFit/>
          </a:bodyPr>
          <a:lstStyle/>
          <a:p>
            <a:r>
              <a:rPr lang="en" sz="4400" dirty="0">
                <a:solidFill>
                  <a:schemeClr val="accent4">
                    <a:lumMod val="75000"/>
                  </a:schemeClr>
                </a:solidFill>
                <a:highlight>
                  <a:srgbClr val="FFFF00"/>
                </a:highlight>
                <a:latin typeface="Lato Light"/>
                <a:ea typeface="Lato Light"/>
                <a:cs typeface="Lato Light"/>
                <a:sym typeface="Lato Light"/>
              </a:rPr>
              <a:t>👨👩</a:t>
            </a:r>
            <a:endParaRPr lang="es-CL" sz="4400" dirty="0">
              <a:solidFill>
                <a:schemeClr val="accent4">
                  <a:lumMod val="75000"/>
                </a:schemeClr>
              </a:solidFill>
              <a:highlight>
                <a:srgbClr val="FFFF00"/>
              </a:highlight>
            </a:endParaRPr>
          </a:p>
        </p:txBody>
      </p:sp>
    </p:spTree>
    <p:extLst>
      <p:ext uri="{BB962C8B-B14F-4D97-AF65-F5344CB8AC3E}">
        <p14:creationId xmlns:p14="http://schemas.microsoft.com/office/powerpoint/2010/main" val="160856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lvl="0"/>
            <a:r>
              <a:rPr lang="en-US" sz="1800" dirty="0"/>
              <a:t>Jeffrey Paige’s Agrarian Revolution.</a:t>
            </a:r>
            <a:br>
              <a:rPr lang="en-US" sz="1800" dirty="0"/>
            </a:br>
            <a:r>
              <a:rPr lang="en-US" sz="1800" dirty="0"/>
              <a:t>John Stephens’s The Transition from Capitalism to Socialism</a:t>
            </a:r>
          </a:p>
        </p:txBody>
      </p:sp>
      <p:sp>
        <p:nvSpPr>
          <p:cNvPr id="468" name="Google Shape;468;p24"/>
          <p:cNvSpPr txBox="1">
            <a:spLocks noGrp="1"/>
          </p:cNvSpPr>
          <p:nvPr>
            <p:ph type="body" idx="1"/>
          </p:nvPr>
        </p:nvSpPr>
        <p:spPr>
          <a:xfrm>
            <a:off x="2800750" y="418063"/>
            <a:ext cx="2693100" cy="2087700"/>
          </a:xfrm>
          <a:prstGeom prst="rect">
            <a:avLst/>
          </a:prstGeom>
        </p:spPr>
        <p:txBody>
          <a:bodyPr spcFirstLastPara="1" wrap="square" lIns="91425" tIns="91425" rIns="91425" bIns="91425" anchor="t" anchorCtr="0">
            <a:noAutofit/>
          </a:bodyPr>
          <a:lstStyle/>
          <a:p>
            <a:pPr marL="0" lvl="0" indent="0">
              <a:spcAft>
                <a:spcPts val="1000"/>
              </a:spcAft>
              <a:buNone/>
            </a:pPr>
            <a:r>
              <a:rPr lang="es-CL" sz="1600" dirty="0" err="1"/>
              <a:t>Paige’s</a:t>
            </a:r>
            <a:r>
              <a:rPr lang="es-CL" sz="1600" dirty="0"/>
              <a:t> y </a:t>
            </a:r>
            <a:r>
              <a:rPr lang="es-CL" sz="1600" dirty="0" err="1"/>
              <a:t>Stephen’s</a:t>
            </a:r>
            <a:r>
              <a:rPr lang="es-CL" sz="1600" dirty="0"/>
              <a:t> son orientados a variables con estudios de caso independientes</a:t>
            </a:r>
          </a:p>
          <a:p>
            <a:pPr marL="0" lvl="0" indent="0">
              <a:spcAft>
                <a:spcPts val="1000"/>
              </a:spcAft>
              <a:buNone/>
            </a:pPr>
            <a:r>
              <a:rPr lang="es-CL" sz="1600" dirty="0"/>
              <a:t>Paige interpreta casos a la luz de conceptos teóricos y utiliza métodos orientados a variables en sus estudios de caso.</a:t>
            </a:r>
          </a:p>
          <a:p>
            <a:pPr marL="0" lvl="0" indent="0">
              <a:spcAft>
                <a:spcPts val="1000"/>
              </a:spcAft>
              <a:buNone/>
            </a:pPr>
            <a:r>
              <a:rPr lang="es-CL" sz="1600" dirty="0"/>
              <a:t>Stephen incluye análisis de data transnacional cuantitativo y análisis detallado de casos individuales.</a:t>
            </a:r>
          </a:p>
          <a:p>
            <a:pPr marL="0" lvl="0" indent="0">
              <a:spcAft>
                <a:spcPts val="1000"/>
              </a:spcAft>
              <a:buNone/>
            </a:pPr>
            <a:endParaRPr lang="es-CL" sz="1600" dirty="0"/>
          </a:p>
        </p:txBody>
      </p:sp>
      <p:pic>
        <p:nvPicPr>
          <p:cNvPr id="469" name="Google Shape;469;p24"/>
          <p:cNvPicPr preferRelativeResize="0"/>
          <p:nvPr/>
        </p:nvPicPr>
        <p:blipFill>
          <a:blip r:embed="rId3">
            <a:extLst>
              <a:ext uri="{837473B0-CC2E-450A-ABE3-18F120FF3D39}">
                <a1611:picAttrSrcUrl xmlns:a1611="http://schemas.microsoft.com/office/drawing/2016/11/main" r:id="rId4"/>
              </a:ext>
            </a:extLst>
          </a:blip>
          <a:srcRect/>
          <a:stretch/>
        </p:blipFill>
        <p:spPr>
          <a:xfrm>
            <a:off x="5412575" y="494827"/>
            <a:ext cx="3338318" cy="2786758"/>
          </a:xfrm>
          <a:prstGeom prst="ellipse">
            <a:avLst/>
          </a:prstGeom>
          <a:noFill/>
          <a:ln>
            <a:noFill/>
          </a:ln>
        </p:spPr>
      </p:pic>
      <p:sp>
        <p:nvSpPr>
          <p:cNvPr id="470" name="Google Shape;470;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BE28D-64B0-48A6-989B-220079DE2BD2}"/>
              </a:ext>
            </a:extLst>
          </p:cNvPr>
          <p:cNvSpPr>
            <a:spLocks noGrp="1"/>
          </p:cNvSpPr>
          <p:nvPr>
            <p:ph type="title"/>
          </p:nvPr>
        </p:nvSpPr>
        <p:spPr/>
        <p:txBody>
          <a:bodyPr/>
          <a:lstStyle/>
          <a:p>
            <a:r>
              <a:rPr lang="en-US" dirty="0"/>
              <a:t>Edward Shorter and Charles Tilly’s Strikes in France</a:t>
            </a:r>
            <a:endParaRPr lang="es-CL" dirty="0"/>
          </a:p>
        </p:txBody>
      </p:sp>
      <p:sp>
        <p:nvSpPr>
          <p:cNvPr id="3" name="Marcador de texto 2">
            <a:extLst>
              <a:ext uri="{FF2B5EF4-FFF2-40B4-BE49-F238E27FC236}">
                <a16:creationId xmlns:a16="http://schemas.microsoft.com/office/drawing/2014/main" id="{529C3C46-ADB8-40C2-B1D4-0A834335B753}"/>
              </a:ext>
            </a:extLst>
          </p:cNvPr>
          <p:cNvSpPr>
            <a:spLocks noGrp="1"/>
          </p:cNvSpPr>
          <p:nvPr>
            <p:ph type="body" idx="1"/>
          </p:nvPr>
        </p:nvSpPr>
        <p:spPr/>
        <p:txBody>
          <a:bodyPr/>
          <a:lstStyle/>
          <a:p>
            <a:r>
              <a:rPr lang="es-CL" dirty="0" err="1"/>
              <a:t>Shorter</a:t>
            </a:r>
            <a:r>
              <a:rPr lang="es-CL" dirty="0"/>
              <a:t> y </a:t>
            </a:r>
            <a:r>
              <a:rPr lang="es-CL" dirty="0" err="1"/>
              <a:t>Tilly’s</a:t>
            </a:r>
            <a:r>
              <a:rPr lang="es-CL" dirty="0"/>
              <a:t> es un estudio de caso que utiliza análisis cuantitativo para apoyar su interpretación histórica del caso.</a:t>
            </a:r>
          </a:p>
          <a:p>
            <a:endParaRPr lang="es-CL" dirty="0"/>
          </a:p>
          <a:p>
            <a:r>
              <a:rPr lang="es-CL" dirty="0" err="1"/>
              <a:t>Shorter</a:t>
            </a:r>
            <a:r>
              <a:rPr lang="es-CL" dirty="0"/>
              <a:t> y Tilly aplican métodos estadísticos a data obtenida en un estudio de caso para probar una teoría. Utilizan  análisis cuantitativo que apoya el análisis histórico de los conceptos básicos marxistas.</a:t>
            </a:r>
          </a:p>
          <a:p>
            <a:endParaRPr lang="es-CL" dirty="0"/>
          </a:p>
        </p:txBody>
      </p:sp>
      <p:sp>
        <p:nvSpPr>
          <p:cNvPr id="4" name="Marcador de número de diapositiva 3">
            <a:extLst>
              <a:ext uri="{FF2B5EF4-FFF2-40B4-BE49-F238E27FC236}">
                <a16:creationId xmlns:a16="http://schemas.microsoft.com/office/drawing/2014/main" id="{5F50BF47-B665-4046-BDE5-9DCEA282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17</a:t>
            </a:fld>
            <a:endParaRPr lang="es-CL"/>
          </a:p>
        </p:txBody>
      </p:sp>
    </p:spTree>
    <p:extLst>
      <p:ext uri="{BB962C8B-B14F-4D97-AF65-F5344CB8AC3E}">
        <p14:creationId xmlns:p14="http://schemas.microsoft.com/office/powerpoint/2010/main" val="67804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94CED04-4193-416E-BD86-D410CB563148}"/>
              </a:ext>
            </a:extLst>
          </p:cNvPr>
          <p:cNvSpPr>
            <a:spLocks noGrp="1"/>
          </p:cNvSpPr>
          <p:nvPr>
            <p:ph type="title"/>
          </p:nvPr>
        </p:nvSpPr>
        <p:spPr/>
        <p:txBody>
          <a:bodyPr/>
          <a:lstStyle/>
          <a:p>
            <a:r>
              <a:rPr lang="es-CL" dirty="0"/>
              <a:t>Ventajas</a:t>
            </a:r>
          </a:p>
        </p:txBody>
      </p:sp>
      <p:sp>
        <p:nvSpPr>
          <p:cNvPr id="6" name="Marcador de texto 5">
            <a:extLst>
              <a:ext uri="{FF2B5EF4-FFF2-40B4-BE49-F238E27FC236}">
                <a16:creationId xmlns:a16="http://schemas.microsoft.com/office/drawing/2014/main" id="{1B1BCE3A-6C56-4EBD-AA69-BF429FFA2C4E}"/>
              </a:ext>
            </a:extLst>
          </p:cNvPr>
          <p:cNvSpPr>
            <a:spLocks noGrp="1"/>
          </p:cNvSpPr>
          <p:nvPr>
            <p:ph type="body" idx="1"/>
          </p:nvPr>
        </p:nvSpPr>
        <p:spPr/>
        <p:txBody>
          <a:bodyPr/>
          <a:lstStyle/>
          <a:p>
            <a:r>
              <a:rPr lang="es-CL" dirty="0"/>
              <a:t>La discusión de estrategias combinadas provee la base para identificar las características de un enfoque sintético para la investigación comparada.</a:t>
            </a:r>
          </a:p>
          <a:p>
            <a:endParaRPr lang="es-CL" dirty="0"/>
          </a:p>
          <a:p>
            <a:endParaRPr lang="es-CL" dirty="0"/>
          </a:p>
        </p:txBody>
      </p:sp>
      <p:sp>
        <p:nvSpPr>
          <p:cNvPr id="7" name="Marcador de texto 6">
            <a:extLst>
              <a:ext uri="{FF2B5EF4-FFF2-40B4-BE49-F238E27FC236}">
                <a16:creationId xmlns:a16="http://schemas.microsoft.com/office/drawing/2014/main" id="{D9DBF741-0A3F-44E2-9D3F-B133217AB1D5}"/>
              </a:ext>
            </a:extLst>
          </p:cNvPr>
          <p:cNvSpPr>
            <a:spLocks noGrp="1"/>
          </p:cNvSpPr>
          <p:nvPr>
            <p:ph type="body" idx="2"/>
          </p:nvPr>
        </p:nvSpPr>
        <p:spPr/>
        <p:txBody>
          <a:bodyPr/>
          <a:lstStyle/>
          <a:p>
            <a:r>
              <a:rPr lang="es-CL" dirty="0"/>
              <a:t>La estrategia sintética puede estudiar casos y a la misma vez evita caer en asumir causalidades simplistas del enfoque orientado a variables.</a:t>
            </a:r>
          </a:p>
          <a:p>
            <a:endParaRPr lang="es-CL" dirty="0"/>
          </a:p>
        </p:txBody>
      </p:sp>
      <p:sp>
        <p:nvSpPr>
          <p:cNvPr id="4" name="Marcador de número de diapositiva 3">
            <a:extLst>
              <a:ext uri="{FF2B5EF4-FFF2-40B4-BE49-F238E27FC236}">
                <a16:creationId xmlns:a16="http://schemas.microsoft.com/office/drawing/2014/main" id="{428E0AA4-340B-4B82-BDDB-441615C380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18</a:t>
            </a:fld>
            <a:endParaRPr lang="es-CL"/>
          </a:p>
        </p:txBody>
      </p:sp>
    </p:spTree>
    <p:extLst>
      <p:ext uri="{BB962C8B-B14F-4D97-AF65-F5344CB8AC3E}">
        <p14:creationId xmlns:p14="http://schemas.microsoft.com/office/powerpoint/2010/main" val="130709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A2A4F-208C-4FAB-A253-639A01F49CC6}"/>
              </a:ext>
            </a:extLst>
          </p:cNvPr>
          <p:cNvSpPr>
            <a:spLocks noGrp="1"/>
          </p:cNvSpPr>
          <p:nvPr>
            <p:ph type="title"/>
          </p:nvPr>
        </p:nvSpPr>
        <p:spPr/>
        <p:txBody>
          <a:bodyPr/>
          <a:lstStyle/>
          <a:p>
            <a:r>
              <a:rPr lang="es-CL" dirty="0"/>
              <a:t>Ventajas</a:t>
            </a:r>
          </a:p>
        </p:txBody>
      </p:sp>
      <p:sp>
        <p:nvSpPr>
          <p:cNvPr id="3" name="Marcador de texto 2">
            <a:extLst>
              <a:ext uri="{FF2B5EF4-FFF2-40B4-BE49-F238E27FC236}">
                <a16:creationId xmlns:a16="http://schemas.microsoft.com/office/drawing/2014/main" id="{FD7284E8-3918-477F-927F-1DA407C0B9B3}"/>
              </a:ext>
            </a:extLst>
          </p:cNvPr>
          <p:cNvSpPr>
            <a:spLocks noGrp="1"/>
          </p:cNvSpPr>
          <p:nvPr>
            <p:ph type="body" idx="1"/>
          </p:nvPr>
        </p:nvSpPr>
        <p:spPr>
          <a:xfrm>
            <a:off x="2848016" y="618602"/>
            <a:ext cx="2516400" cy="3120300"/>
          </a:xfrm>
        </p:spPr>
        <p:txBody>
          <a:bodyPr/>
          <a:lstStyle/>
          <a:p>
            <a:r>
              <a:rPr lang="es-CL" dirty="0"/>
              <a:t>Evitar supuestos simplistas interfieren con la meta de interpretación histórica.</a:t>
            </a:r>
          </a:p>
          <a:p>
            <a:endParaRPr lang="es-CL" dirty="0"/>
          </a:p>
          <a:p>
            <a:endParaRPr lang="es-CL" dirty="0"/>
          </a:p>
        </p:txBody>
      </p:sp>
      <p:sp>
        <p:nvSpPr>
          <p:cNvPr id="4" name="Marcador de texto 3">
            <a:extLst>
              <a:ext uri="{FF2B5EF4-FFF2-40B4-BE49-F238E27FC236}">
                <a16:creationId xmlns:a16="http://schemas.microsoft.com/office/drawing/2014/main" id="{8A1C54F1-3FC9-4F58-9F61-42F9B428408E}"/>
              </a:ext>
            </a:extLst>
          </p:cNvPr>
          <p:cNvSpPr>
            <a:spLocks noGrp="1"/>
          </p:cNvSpPr>
          <p:nvPr>
            <p:ph type="body" idx="2"/>
          </p:nvPr>
        </p:nvSpPr>
        <p:spPr>
          <a:xfrm>
            <a:off x="5153114" y="614863"/>
            <a:ext cx="3101064" cy="3120300"/>
          </a:xfrm>
        </p:spPr>
        <p:txBody>
          <a:bodyPr/>
          <a:lstStyle/>
          <a:p>
            <a:r>
              <a:rPr lang="es-CL" dirty="0"/>
              <a:t>Una estrategia comparativa sintética debe ser flexible para que los casos no se pierdan en el proceso de investigación y a la vez debe ser analítica para que considere varios casos a la vez, permitiendo una modesta generalización</a:t>
            </a:r>
          </a:p>
        </p:txBody>
      </p:sp>
      <p:sp>
        <p:nvSpPr>
          <p:cNvPr id="5" name="Marcador de número de diapositiva 4">
            <a:extLst>
              <a:ext uri="{FF2B5EF4-FFF2-40B4-BE49-F238E27FC236}">
                <a16:creationId xmlns:a16="http://schemas.microsoft.com/office/drawing/2014/main" id="{F99F2C7A-4C96-46EA-9910-E6C374045A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19</a:t>
            </a:fld>
            <a:endParaRPr lang="es-CL"/>
          </a:p>
        </p:txBody>
      </p:sp>
    </p:spTree>
    <p:extLst>
      <p:ext uri="{BB962C8B-B14F-4D97-AF65-F5344CB8AC3E}">
        <p14:creationId xmlns:p14="http://schemas.microsoft.com/office/powerpoint/2010/main" val="350872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Bibliografía</a:t>
            </a:r>
            <a:endParaRPr dirty="0"/>
          </a:p>
        </p:txBody>
      </p:sp>
      <p:sp>
        <p:nvSpPr>
          <p:cNvPr id="424" name="Google Shape;424;p20"/>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p>
            <a:pPr lvl="0">
              <a:spcBef>
                <a:spcPts val="0"/>
              </a:spcBef>
            </a:pPr>
            <a:r>
              <a:rPr lang="es-CL" dirty="0" err="1"/>
              <a:t>Ragin</a:t>
            </a:r>
            <a:r>
              <a:rPr lang="es-CL" dirty="0"/>
              <a:t> (1989) Cap.5 </a:t>
            </a:r>
            <a:r>
              <a:rPr lang="es-CL" dirty="0" err="1"/>
              <a:t>Combined</a:t>
            </a:r>
            <a:r>
              <a:rPr lang="es-CL" dirty="0"/>
              <a:t> versus </a:t>
            </a:r>
            <a:r>
              <a:rPr lang="es-CL" dirty="0" err="1"/>
              <a:t>synthetic</a:t>
            </a:r>
            <a:r>
              <a:rPr lang="es-CL" dirty="0"/>
              <a:t> </a:t>
            </a:r>
            <a:r>
              <a:rPr lang="es-CL" dirty="0" err="1"/>
              <a:t>comparative</a:t>
            </a:r>
            <a:r>
              <a:rPr lang="es-CL" dirty="0"/>
              <a:t> </a:t>
            </a:r>
            <a:r>
              <a:rPr lang="es-CL" dirty="0" err="1"/>
              <a:t>strategies</a:t>
            </a:r>
            <a:r>
              <a:rPr lang="es-CL" dirty="0"/>
              <a:t>. En </a:t>
            </a:r>
            <a:r>
              <a:rPr lang="es-CL" dirty="0" err="1"/>
              <a:t>Ragin</a:t>
            </a:r>
            <a:r>
              <a:rPr lang="es-CL" dirty="0"/>
              <a:t>, C (1989) </a:t>
            </a:r>
            <a:r>
              <a:rPr lang="es-CL" dirty="0" err="1"/>
              <a:t>The</a:t>
            </a:r>
            <a:r>
              <a:rPr lang="es-CL" dirty="0"/>
              <a:t> </a:t>
            </a:r>
            <a:r>
              <a:rPr lang="es-CL" dirty="0" err="1"/>
              <a:t>comparative</a:t>
            </a:r>
            <a:r>
              <a:rPr lang="es-CL" dirty="0"/>
              <a:t> </a:t>
            </a:r>
            <a:r>
              <a:rPr lang="es-CL" dirty="0" err="1"/>
              <a:t>method</a:t>
            </a:r>
            <a:r>
              <a:rPr lang="es-CL" dirty="0"/>
              <a:t>, </a:t>
            </a:r>
            <a:r>
              <a:rPr lang="es-CL" dirty="0" err="1"/>
              <a:t>moving</a:t>
            </a:r>
            <a:r>
              <a:rPr lang="es-CL" dirty="0"/>
              <a:t> </a:t>
            </a:r>
            <a:r>
              <a:rPr lang="es-CL" dirty="0" err="1"/>
              <a:t>beyond</a:t>
            </a:r>
            <a:r>
              <a:rPr lang="es-CL" dirty="0"/>
              <a:t> </a:t>
            </a:r>
            <a:r>
              <a:rPr lang="es-CL" dirty="0" err="1"/>
              <a:t>qualitative</a:t>
            </a:r>
            <a:r>
              <a:rPr lang="es-CL" dirty="0"/>
              <a:t> and </a:t>
            </a:r>
            <a:r>
              <a:rPr lang="es-CL" dirty="0" err="1"/>
              <a:t>quantitative</a:t>
            </a:r>
            <a:r>
              <a:rPr lang="es-CL" dirty="0"/>
              <a:t> </a:t>
            </a:r>
            <a:r>
              <a:rPr lang="es-CL" dirty="0" err="1"/>
              <a:t>strategies</a:t>
            </a:r>
            <a:r>
              <a:rPr lang="es-CL" dirty="0"/>
              <a:t>, </a:t>
            </a:r>
            <a:r>
              <a:rPr lang="es-CL" dirty="0" err="1"/>
              <a:t>University</a:t>
            </a:r>
            <a:r>
              <a:rPr lang="es-CL" dirty="0"/>
              <a:t> </a:t>
            </a:r>
            <a:r>
              <a:rPr lang="es-CL" dirty="0" err="1"/>
              <a:t>of</a:t>
            </a:r>
            <a:r>
              <a:rPr lang="es-CL" dirty="0"/>
              <a:t> California </a:t>
            </a:r>
            <a:r>
              <a:rPr lang="es-CL" dirty="0" err="1"/>
              <a:t>Press</a:t>
            </a:r>
            <a:r>
              <a:rPr lang="es-CL" dirty="0"/>
              <a:t>.</a:t>
            </a:r>
          </a:p>
          <a:p>
            <a:pPr lvl="0">
              <a:spcBef>
                <a:spcPts val="0"/>
              </a:spcBef>
            </a:pPr>
            <a:endParaRPr lang="es-CL" dirty="0"/>
          </a:p>
          <a:p>
            <a:pPr lvl="0">
              <a:spcBef>
                <a:spcPts val="0"/>
              </a:spcBef>
            </a:pPr>
            <a:r>
              <a:rPr lang="es-CL" dirty="0" err="1"/>
              <a:t>Rueschemeyer</a:t>
            </a:r>
            <a:r>
              <a:rPr lang="es-CL" dirty="0"/>
              <a:t> (2009) Can </a:t>
            </a:r>
            <a:r>
              <a:rPr lang="es-CL" dirty="0" err="1"/>
              <a:t>one</a:t>
            </a:r>
            <a:r>
              <a:rPr lang="es-CL" dirty="0"/>
              <a:t> </a:t>
            </a:r>
            <a:r>
              <a:rPr lang="es-CL" dirty="0" err="1"/>
              <a:t>or</a:t>
            </a:r>
            <a:r>
              <a:rPr lang="es-CL" dirty="0"/>
              <a:t> a </a:t>
            </a:r>
            <a:r>
              <a:rPr lang="es-CL" dirty="0" err="1"/>
              <a:t>few</a:t>
            </a:r>
            <a:r>
              <a:rPr lang="es-CL" dirty="0"/>
              <a:t> cases </a:t>
            </a:r>
            <a:r>
              <a:rPr lang="es-CL" dirty="0" err="1"/>
              <a:t>yield</a:t>
            </a:r>
            <a:r>
              <a:rPr lang="es-CL" dirty="0"/>
              <a:t> </a:t>
            </a:r>
            <a:r>
              <a:rPr lang="es-CL" dirty="0" err="1"/>
              <a:t>theoretical</a:t>
            </a:r>
            <a:r>
              <a:rPr lang="es-CL" dirty="0"/>
              <a:t> </a:t>
            </a:r>
            <a:r>
              <a:rPr lang="es-CL" dirty="0" err="1"/>
              <a:t>gains</a:t>
            </a:r>
            <a:r>
              <a:rPr lang="es-CL" dirty="0"/>
              <a:t>? En Mahoney &amp; </a:t>
            </a:r>
            <a:r>
              <a:rPr lang="es-CL" dirty="0" err="1"/>
              <a:t>Rueschemeyer</a:t>
            </a:r>
            <a:r>
              <a:rPr lang="es-CL" dirty="0"/>
              <a:t> (2009) </a:t>
            </a:r>
            <a:r>
              <a:rPr lang="es-CL" dirty="0" err="1"/>
              <a:t>Comparative</a:t>
            </a:r>
            <a:r>
              <a:rPr lang="es-CL" dirty="0"/>
              <a:t> </a:t>
            </a:r>
            <a:r>
              <a:rPr lang="es-CL" dirty="0" err="1"/>
              <a:t>historical</a:t>
            </a:r>
            <a:r>
              <a:rPr lang="es-CL" dirty="0"/>
              <a:t> </a:t>
            </a:r>
            <a:r>
              <a:rPr lang="es-CL" dirty="0" err="1"/>
              <a:t>analysis</a:t>
            </a:r>
            <a:r>
              <a:rPr lang="es-CL" dirty="0"/>
              <a:t> in </a:t>
            </a:r>
            <a:r>
              <a:rPr lang="es-CL" dirty="0" err="1"/>
              <a:t>the</a:t>
            </a:r>
            <a:r>
              <a:rPr lang="es-CL" dirty="0"/>
              <a:t> social </a:t>
            </a:r>
            <a:r>
              <a:rPr lang="es-CL" dirty="0" err="1"/>
              <a:t>sciences</a:t>
            </a:r>
            <a:r>
              <a:rPr lang="es-CL" dirty="0"/>
              <a:t>; Cambridge </a:t>
            </a:r>
            <a:r>
              <a:rPr lang="es-CL" dirty="0" err="1"/>
              <a:t>University</a:t>
            </a:r>
            <a:r>
              <a:rPr lang="es-CL" dirty="0"/>
              <a:t> </a:t>
            </a:r>
            <a:r>
              <a:rPr lang="es-CL" dirty="0" err="1"/>
              <a:t>Press</a:t>
            </a:r>
            <a:r>
              <a:rPr lang="es-CL" dirty="0"/>
              <a:t>.</a:t>
            </a:r>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Elementos de una estrategia sintética</a:t>
            </a:r>
            <a:endParaRPr dirty="0"/>
          </a:p>
        </p:txBody>
      </p:sp>
      <p:sp>
        <p:nvSpPr>
          <p:cNvPr id="482" name="Google Shape;482;p26"/>
          <p:cNvSpPr/>
          <p:nvPr/>
        </p:nvSpPr>
        <p:spPr>
          <a:xfrm>
            <a:off x="3642279" y="1045150"/>
            <a:ext cx="1948800" cy="1948800"/>
          </a:xfrm>
          <a:prstGeom prst="ellipse">
            <a:avLst/>
          </a:prstGeom>
          <a:solidFill>
            <a:schemeClr val="accent2"/>
          </a:solidFill>
          <a:ln w="9525" cap="flat"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lvl="0" algn="ctr"/>
            <a:r>
              <a:rPr lang="es-CL" dirty="0">
                <a:solidFill>
                  <a:srgbClr val="4A5C65"/>
                </a:solidFill>
                <a:latin typeface="Lato Light"/>
                <a:ea typeface="Lato Light"/>
                <a:cs typeface="Lato Light"/>
                <a:sym typeface="Lato Light"/>
              </a:rPr>
              <a:t>Debe ser capaz de manejar un gran número de casos</a:t>
            </a:r>
          </a:p>
        </p:txBody>
      </p:sp>
      <p:sp>
        <p:nvSpPr>
          <p:cNvPr id="484" name="Google Shape;484;p26"/>
          <p:cNvSpPr/>
          <p:nvPr/>
        </p:nvSpPr>
        <p:spPr>
          <a:xfrm>
            <a:off x="5307100" y="1045150"/>
            <a:ext cx="1948800" cy="1948800"/>
          </a:xfrm>
          <a:prstGeom prst="ellipse">
            <a:avLst/>
          </a:prstGeom>
          <a:solidFill>
            <a:schemeClr val="accent1">
              <a:lumMod val="75000"/>
            </a:schemeClr>
          </a:solidFill>
          <a:ln w="9525" cap="flat"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lvl="0" algn="ctr"/>
            <a:r>
              <a:rPr lang="es-CL" dirty="0">
                <a:solidFill>
                  <a:schemeClr val="bg1"/>
                </a:solidFill>
                <a:latin typeface="Lato Light"/>
                <a:ea typeface="Lato Light"/>
                <a:cs typeface="Lato Light"/>
                <a:sym typeface="Lato Light"/>
              </a:rPr>
              <a:t>Debe incorporar la lógica del diseño experimental lo más posible</a:t>
            </a:r>
          </a:p>
        </p:txBody>
      </p:sp>
      <p:sp>
        <p:nvSpPr>
          <p:cNvPr id="485" name="Google Shape;485;p2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Rectángulo 1">
            <a:extLst>
              <a:ext uri="{FF2B5EF4-FFF2-40B4-BE49-F238E27FC236}">
                <a16:creationId xmlns:a16="http://schemas.microsoft.com/office/drawing/2014/main" id="{A0084CD6-A2B3-426B-93D3-AB808220A3DE}"/>
              </a:ext>
            </a:extLst>
          </p:cNvPr>
          <p:cNvSpPr/>
          <p:nvPr/>
        </p:nvSpPr>
        <p:spPr>
          <a:xfrm>
            <a:off x="1816750" y="3229940"/>
            <a:ext cx="1674976" cy="1169551"/>
          </a:xfrm>
          <a:prstGeom prst="rect">
            <a:avLst/>
          </a:prstGeom>
          <a:solidFill>
            <a:schemeClr val="accent4">
              <a:lumMod val="60000"/>
              <a:lumOff val="40000"/>
            </a:schemeClr>
          </a:solidFill>
        </p:spPr>
        <p:txBody>
          <a:bodyPr wrap="square">
            <a:spAutoFit/>
          </a:bodyPr>
          <a:lstStyle/>
          <a:p>
            <a:r>
              <a:rPr lang="es-CL" dirty="0"/>
              <a:t>Debe ser capaz de reducir datos simplificando la complejidad en una teoría</a:t>
            </a:r>
          </a:p>
        </p:txBody>
      </p:sp>
      <p:pic>
        <p:nvPicPr>
          <p:cNvPr id="4" name="Gráfico 3" descr="Flecha recta">
            <a:extLst>
              <a:ext uri="{FF2B5EF4-FFF2-40B4-BE49-F238E27FC236}">
                <a16:creationId xmlns:a16="http://schemas.microsoft.com/office/drawing/2014/main" id="{981C8BF0-D6B2-4C30-8C86-F4097A6141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1726" y="3264623"/>
            <a:ext cx="914400" cy="914400"/>
          </a:xfrm>
          <a:prstGeom prst="rect">
            <a:avLst/>
          </a:prstGeom>
        </p:spPr>
      </p:pic>
      <p:sp>
        <p:nvSpPr>
          <p:cNvPr id="13" name="Google Shape;484;p26">
            <a:extLst>
              <a:ext uri="{FF2B5EF4-FFF2-40B4-BE49-F238E27FC236}">
                <a16:creationId xmlns:a16="http://schemas.microsoft.com/office/drawing/2014/main" id="{EACF5D45-0BE9-45F1-B58A-CBFD1596CC1A}"/>
              </a:ext>
            </a:extLst>
          </p:cNvPr>
          <p:cNvSpPr/>
          <p:nvPr/>
        </p:nvSpPr>
        <p:spPr>
          <a:xfrm>
            <a:off x="6947283" y="811663"/>
            <a:ext cx="1948800" cy="1948800"/>
          </a:xfrm>
          <a:prstGeom prst="ellipse">
            <a:avLst/>
          </a:prstGeom>
          <a:solidFill>
            <a:schemeClr val="tx1"/>
          </a:solidFill>
          <a:ln w="9525" cap="flat"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lgn="ctr"/>
            <a:r>
              <a:rPr lang="es-CL" dirty="0">
                <a:solidFill>
                  <a:schemeClr val="bg1"/>
                </a:solidFill>
                <a:latin typeface="Lato Light"/>
                <a:ea typeface="Lato Light"/>
                <a:cs typeface="Lato Light"/>
                <a:sym typeface="Lato Light"/>
              </a:rPr>
              <a:t>Debe ser capaz de considerar explicaciones alternativas</a:t>
            </a:r>
          </a:p>
        </p:txBody>
      </p:sp>
      <p:sp>
        <p:nvSpPr>
          <p:cNvPr id="483" name="Google Shape;483;p26"/>
          <p:cNvSpPr/>
          <p:nvPr/>
        </p:nvSpPr>
        <p:spPr>
          <a:xfrm>
            <a:off x="4357094" y="2561252"/>
            <a:ext cx="1948800" cy="1948800"/>
          </a:xfrm>
          <a:prstGeom prst="ellipse">
            <a:avLst/>
          </a:prstGeom>
          <a:solidFill>
            <a:schemeClr val="accent4">
              <a:lumMod val="60000"/>
              <a:lumOff val="40000"/>
            </a:schemeClr>
          </a:solidFill>
          <a:ln w="9525" cap="flat"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lvl="0" algn="ctr"/>
            <a:r>
              <a:rPr lang="es-CL" dirty="0">
                <a:solidFill>
                  <a:srgbClr val="4A5C65"/>
                </a:solidFill>
                <a:latin typeface="Lato Light"/>
                <a:ea typeface="Lato Light"/>
                <a:cs typeface="Lato Light"/>
                <a:sym typeface="Lato Light"/>
              </a:rPr>
              <a:t>Debe permitir a los investigadores formular explicaciones parsimoniosas</a:t>
            </a:r>
          </a:p>
        </p:txBody>
      </p:sp>
      <p:sp>
        <p:nvSpPr>
          <p:cNvPr id="11" name="Google Shape;484;p26">
            <a:extLst>
              <a:ext uri="{FF2B5EF4-FFF2-40B4-BE49-F238E27FC236}">
                <a16:creationId xmlns:a16="http://schemas.microsoft.com/office/drawing/2014/main" id="{D23CA1CC-6A35-40DF-A608-5014F05B794F}"/>
              </a:ext>
            </a:extLst>
          </p:cNvPr>
          <p:cNvSpPr/>
          <p:nvPr/>
        </p:nvSpPr>
        <p:spPr>
          <a:xfrm>
            <a:off x="6256862" y="2561252"/>
            <a:ext cx="1948800" cy="1989577"/>
          </a:xfrm>
          <a:prstGeom prst="ellipse">
            <a:avLst/>
          </a:prstGeom>
          <a:solidFill>
            <a:schemeClr val="accent1"/>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lgn="ctr"/>
            <a:r>
              <a:rPr lang="es-CL" dirty="0">
                <a:solidFill>
                  <a:srgbClr val="4A5C65"/>
                </a:solidFill>
                <a:latin typeface="Lato Light"/>
                <a:ea typeface="Lato Light"/>
                <a:cs typeface="Lato Light"/>
                <a:sym typeface="Lato Light"/>
              </a:rPr>
              <a:t>Debe ser analítica, es decir, identificar las partes de un todo para entender el todo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0373565-95B4-406B-BF43-FBC01D89D555}"/>
              </a:ext>
            </a:extLst>
          </p:cNvPr>
          <p:cNvSpPr>
            <a:spLocks noGrp="1"/>
          </p:cNvSpPr>
          <p:nvPr>
            <p:ph type="title"/>
          </p:nvPr>
        </p:nvSpPr>
        <p:spPr/>
        <p:txBody>
          <a:bodyPr/>
          <a:lstStyle/>
          <a:p>
            <a:r>
              <a:rPr lang="es-CL" dirty="0"/>
              <a:t>Elementos de una estrategia sintética</a:t>
            </a:r>
          </a:p>
        </p:txBody>
      </p:sp>
      <p:sp>
        <p:nvSpPr>
          <p:cNvPr id="7" name="Marcador de texto 6">
            <a:extLst>
              <a:ext uri="{FF2B5EF4-FFF2-40B4-BE49-F238E27FC236}">
                <a16:creationId xmlns:a16="http://schemas.microsoft.com/office/drawing/2014/main" id="{377C46B2-C2FA-452F-A9F9-243457FB6BB6}"/>
              </a:ext>
            </a:extLst>
          </p:cNvPr>
          <p:cNvSpPr>
            <a:spLocks noGrp="1"/>
          </p:cNvSpPr>
          <p:nvPr>
            <p:ph type="body" idx="1"/>
          </p:nvPr>
        </p:nvSpPr>
        <p:spPr/>
        <p:txBody>
          <a:bodyPr/>
          <a:lstStyle/>
          <a:p>
            <a:r>
              <a:rPr lang="es-CL" dirty="0"/>
              <a:t>La integración debe permitir a los investigadores hacer preguntas relevantes a muchos casos de forma que no se contradiga con la complejidad de las causas sociales o la variedad de los fenómenos empíricos</a:t>
            </a:r>
          </a:p>
          <a:p>
            <a:endParaRPr lang="es-CL" dirty="0"/>
          </a:p>
        </p:txBody>
      </p:sp>
      <p:sp>
        <p:nvSpPr>
          <p:cNvPr id="5" name="Marcador de número de diapositiva 4">
            <a:extLst>
              <a:ext uri="{FF2B5EF4-FFF2-40B4-BE49-F238E27FC236}">
                <a16:creationId xmlns:a16="http://schemas.microsoft.com/office/drawing/2014/main" id="{529478DA-F8F7-49A2-B4E9-3A2637D1F1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21</a:t>
            </a:fld>
            <a:endParaRPr lang="es-CL"/>
          </a:p>
        </p:txBody>
      </p:sp>
    </p:spTree>
    <p:extLst>
      <p:ext uri="{BB962C8B-B14F-4D97-AF65-F5344CB8AC3E}">
        <p14:creationId xmlns:p14="http://schemas.microsoft.com/office/powerpoint/2010/main" val="302534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4"/>
        <p:cNvGrpSpPr/>
        <p:nvPr/>
      </p:nvGrpSpPr>
      <p:grpSpPr>
        <a:xfrm>
          <a:off x="0" y="0"/>
          <a:ext cx="0" cy="0"/>
          <a:chOff x="0" y="0"/>
          <a:chExt cx="0" cy="0"/>
        </a:xfrm>
      </p:grpSpPr>
      <p:sp>
        <p:nvSpPr>
          <p:cNvPr id="475" name="Google Shape;475;p25"/>
          <p:cNvSpPr txBox="1">
            <a:spLocks noGrp="1"/>
          </p:cNvSpPr>
          <p:nvPr>
            <p:ph type="title" idx="4294967295"/>
          </p:nvPr>
        </p:nvSpPr>
        <p:spPr>
          <a:xfrm>
            <a:off x="2194950" y="1881750"/>
            <a:ext cx="4754100" cy="1380000"/>
          </a:xfrm>
          <a:prstGeom prst="rect">
            <a:avLst/>
          </a:prstGeom>
        </p:spPr>
        <p:txBody>
          <a:bodyPr spcFirstLastPara="1" wrap="square" lIns="91425" tIns="91425" rIns="91425" bIns="91425" anchor="ctr" anchorCtr="0">
            <a:noAutofit/>
          </a:bodyPr>
          <a:lstStyle/>
          <a:p>
            <a:pPr lvl="0" algn="ctr"/>
            <a:r>
              <a:rPr lang="es-CL" dirty="0">
                <a:solidFill>
                  <a:schemeClr val="accent4">
                    <a:lumMod val="75000"/>
                  </a:schemeClr>
                </a:solidFill>
              </a:rPr>
              <a:t>¿Puede uno o varios casos generar ganancia teórica?</a:t>
            </a:r>
            <a:r>
              <a:rPr lang="en" dirty="0">
                <a:solidFill>
                  <a:schemeClr val="accent4">
                    <a:lumMod val="75000"/>
                  </a:schemeClr>
                </a:solidFill>
              </a:rPr>
              <a:t>.</a:t>
            </a:r>
            <a:endParaRPr dirty="0">
              <a:solidFill>
                <a:schemeClr val="accent4">
                  <a:lumMod val="75000"/>
                </a:schemeClr>
              </a:solidFill>
            </a:endParaRPr>
          </a:p>
        </p:txBody>
      </p:sp>
      <p:sp>
        <p:nvSpPr>
          <p:cNvPr id="476" name="Google Shape;476;p2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24" name="Google Shape;524;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522" name="Google Shape;522;p30"/>
          <p:cNvSpPr txBox="1">
            <a:spLocks noGrp="1"/>
          </p:cNvSpPr>
          <p:nvPr>
            <p:ph type="ctrTitle" idx="4294967295"/>
          </p:nvPr>
        </p:nvSpPr>
        <p:spPr>
          <a:xfrm>
            <a:off x="1256232" y="2038350"/>
            <a:ext cx="6516168" cy="895350"/>
          </a:xfrm>
          <a:prstGeom prst="rect">
            <a:avLst/>
          </a:prstGeom>
        </p:spPr>
        <p:txBody>
          <a:bodyPr spcFirstLastPara="1" wrap="square" lIns="91425" tIns="91425" rIns="91425" bIns="91425" anchor="ctr" anchorCtr="0">
            <a:noAutofit/>
          </a:bodyPr>
          <a:lstStyle/>
          <a:p>
            <a:pPr marL="285750" lvl="0" indent="-285750">
              <a:buFont typeface="Arial" panose="020B0604020202020204" pitchFamily="34" charset="0"/>
              <a:buChar char="•"/>
            </a:pPr>
            <a:r>
              <a:rPr lang="es-CL" sz="1600" dirty="0" err="1"/>
              <a:t>Rueschemeyer</a:t>
            </a:r>
            <a:r>
              <a:rPr lang="es-CL" sz="1600" dirty="0"/>
              <a:t> nos dice que el análisis histórico comparativo utilizando un número limitado de casos ha sido criticado históricamente.</a:t>
            </a:r>
            <a:br>
              <a:rPr lang="es-CL" sz="1600" dirty="0"/>
            </a:br>
            <a:br>
              <a:rPr lang="es-CL" sz="1600" dirty="0"/>
            </a:br>
            <a:r>
              <a:rPr lang="es-CL" sz="1600" dirty="0"/>
              <a:t>Existen dos posiciones opuestas:</a:t>
            </a:r>
            <a:br>
              <a:rPr lang="es-CL" sz="1600" dirty="0"/>
            </a:br>
            <a:br>
              <a:rPr lang="es-CL" sz="1600" dirty="0"/>
            </a:br>
            <a:r>
              <a:rPr lang="es-CL" sz="1600" dirty="0"/>
              <a:t>Una dice que estudiar un caso sólo puede llevarnos a un resultado para ese caso particular.</a:t>
            </a:r>
            <a:br>
              <a:rPr lang="es-CL" sz="1600" dirty="0"/>
            </a:br>
            <a:br>
              <a:rPr lang="es-CL" sz="1600" dirty="0"/>
            </a:br>
            <a:r>
              <a:rPr lang="es-CL" sz="1600" dirty="0"/>
              <a:t>La otra nos dice que puede generar </a:t>
            </a:r>
            <a:r>
              <a:rPr lang="es-CL" sz="1600" dirty="0" err="1"/>
              <a:t>hipótesis</a:t>
            </a:r>
            <a:r>
              <a:rPr lang="es-CL" sz="1600" dirty="0"/>
              <a:t> que podemos probar en otros casos</a:t>
            </a:r>
            <a:br>
              <a:rPr lang="es-CL" sz="1600" dirty="0"/>
            </a:br>
            <a:endParaRP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B8572-CB71-41AA-9AE9-81C871144712}"/>
              </a:ext>
            </a:extLst>
          </p:cNvPr>
          <p:cNvSpPr>
            <a:spLocks noGrp="1"/>
          </p:cNvSpPr>
          <p:nvPr>
            <p:ph type="title"/>
          </p:nvPr>
        </p:nvSpPr>
        <p:spPr/>
        <p:txBody>
          <a:bodyPr/>
          <a:lstStyle/>
          <a:p>
            <a:r>
              <a:rPr lang="es-CL" dirty="0"/>
              <a:t>La segunda posición se explica en:</a:t>
            </a:r>
            <a:br>
              <a:rPr lang="es-CL" dirty="0"/>
            </a:br>
            <a:endParaRPr lang="es-CL" dirty="0"/>
          </a:p>
        </p:txBody>
      </p:sp>
      <p:sp>
        <p:nvSpPr>
          <p:cNvPr id="3" name="Marcador de texto 2">
            <a:extLst>
              <a:ext uri="{FF2B5EF4-FFF2-40B4-BE49-F238E27FC236}">
                <a16:creationId xmlns:a16="http://schemas.microsoft.com/office/drawing/2014/main" id="{6D6B23E6-3CE7-4CCC-A1A4-50347760D695}"/>
              </a:ext>
            </a:extLst>
          </p:cNvPr>
          <p:cNvSpPr>
            <a:spLocks noGrp="1"/>
          </p:cNvSpPr>
          <p:nvPr>
            <p:ph type="body" idx="1"/>
          </p:nvPr>
        </p:nvSpPr>
        <p:spPr>
          <a:xfrm>
            <a:off x="2204815" y="1033400"/>
            <a:ext cx="5989360" cy="3267300"/>
          </a:xfrm>
        </p:spPr>
        <p:txBody>
          <a:bodyPr/>
          <a:lstStyle/>
          <a:p>
            <a:r>
              <a:rPr lang="es-CL" dirty="0">
                <a:solidFill>
                  <a:schemeClr val="accent4">
                    <a:lumMod val="75000"/>
                  </a:schemeClr>
                </a:solidFill>
              </a:rPr>
              <a:t>El ensayo de E.P. Thompson (1978) “</a:t>
            </a:r>
            <a:r>
              <a:rPr lang="es-CL" dirty="0" err="1">
                <a:solidFill>
                  <a:schemeClr val="accent4">
                    <a:lumMod val="75000"/>
                  </a:schemeClr>
                </a:solidFill>
              </a:rPr>
              <a:t>The</a:t>
            </a:r>
            <a:r>
              <a:rPr lang="es-CL" dirty="0">
                <a:solidFill>
                  <a:schemeClr val="accent4">
                    <a:lumMod val="75000"/>
                  </a:schemeClr>
                </a:solidFill>
              </a:rPr>
              <a:t> </a:t>
            </a:r>
            <a:r>
              <a:rPr lang="es-CL" dirty="0" err="1">
                <a:solidFill>
                  <a:schemeClr val="accent4">
                    <a:lumMod val="75000"/>
                  </a:schemeClr>
                </a:solidFill>
              </a:rPr>
              <a:t>Poverty</a:t>
            </a:r>
            <a:r>
              <a:rPr lang="es-CL" dirty="0">
                <a:solidFill>
                  <a:schemeClr val="accent4">
                    <a:lumMod val="75000"/>
                  </a:schemeClr>
                </a:solidFill>
              </a:rPr>
              <a:t> </a:t>
            </a:r>
            <a:r>
              <a:rPr lang="es-CL" dirty="0" err="1">
                <a:solidFill>
                  <a:schemeClr val="accent4">
                    <a:lumMod val="75000"/>
                  </a:schemeClr>
                </a:solidFill>
              </a:rPr>
              <a:t>of</a:t>
            </a:r>
            <a:r>
              <a:rPr lang="es-CL" dirty="0">
                <a:solidFill>
                  <a:schemeClr val="accent4">
                    <a:lumMod val="75000"/>
                  </a:schemeClr>
                </a:solidFill>
              </a:rPr>
              <a:t> </a:t>
            </a:r>
            <a:r>
              <a:rPr lang="es-CL" dirty="0" err="1">
                <a:solidFill>
                  <a:schemeClr val="accent4">
                    <a:lumMod val="75000"/>
                  </a:schemeClr>
                </a:solidFill>
              </a:rPr>
              <a:t>Theory</a:t>
            </a:r>
            <a:r>
              <a:rPr lang="es-CL" dirty="0">
                <a:solidFill>
                  <a:schemeClr val="accent4">
                    <a:lumMod val="75000"/>
                  </a:schemeClr>
                </a:solidFill>
              </a:rPr>
              <a:t>” </a:t>
            </a:r>
          </a:p>
          <a:p>
            <a:r>
              <a:rPr lang="es-CL" sz="1800" dirty="0"/>
              <a:t>El discurso histórico consiste en un diálogo entre concepto y evidencia. Este diálogo es conducido por </a:t>
            </a:r>
            <a:r>
              <a:rPr lang="es-CL" sz="1800" dirty="0" err="1"/>
              <a:t>hipótesis</a:t>
            </a:r>
            <a:r>
              <a:rPr lang="es-CL" sz="1800" dirty="0"/>
              <a:t> y por investigación empírica.</a:t>
            </a:r>
          </a:p>
          <a:p>
            <a:r>
              <a:rPr lang="es-CL" sz="1800" dirty="0"/>
              <a:t>Se enfoca en las particularidades del desarrollo social a la vez que se abre a expectativas que se derivan de procesos similares y de otras disciplinas, “</a:t>
            </a:r>
            <a:r>
              <a:rPr lang="es-CL" sz="1800" dirty="0" err="1"/>
              <a:t>history</a:t>
            </a:r>
            <a:r>
              <a:rPr lang="es-CL" sz="1800" dirty="0"/>
              <a:t> </a:t>
            </a:r>
            <a:r>
              <a:rPr lang="es-CL" sz="1800" dirty="0" err="1"/>
              <a:t>is</a:t>
            </a:r>
            <a:r>
              <a:rPr lang="es-CL" sz="1800" dirty="0"/>
              <a:t> </a:t>
            </a:r>
            <a:r>
              <a:rPr lang="es-CL" sz="1800" dirty="0" err="1"/>
              <a:t>not</a:t>
            </a:r>
            <a:r>
              <a:rPr lang="es-CL" sz="1800" dirty="0"/>
              <a:t> rule-</a:t>
            </a:r>
            <a:r>
              <a:rPr lang="es-CL" sz="1800" dirty="0" err="1"/>
              <a:t>governed</a:t>
            </a:r>
            <a:r>
              <a:rPr lang="es-CL" sz="1800" dirty="0"/>
              <a:t>”. </a:t>
            </a:r>
          </a:p>
          <a:p>
            <a:endParaRPr lang="es-CL" dirty="0"/>
          </a:p>
        </p:txBody>
      </p:sp>
      <p:sp>
        <p:nvSpPr>
          <p:cNvPr id="4" name="Marcador de número de diapositiva 3">
            <a:extLst>
              <a:ext uri="{FF2B5EF4-FFF2-40B4-BE49-F238E27FC236}">
                <a16:creationId xmlns:a16="http://schemas.microsoft.com/office/drawing/2014/main" id="{22C28698-E8E7-4CDC-AE20-4C2F393E7F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24</a:t>
            </a:fld>
            <a:endParaRPr lang="es-CL"/>
          </a:p>
        </p:txBody>
      </p:sp>
    </p:spTree>
    <p:extLst>
      <p:ext uri="{BB962C8B-B14F-4D97-AF65-F5344CB8AC3E}">
        <p14:creationId xmlns:p14="http://schemas.microsoft.com/office/powerpoint/2010/main" val="328143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73E29-E32F-4FFD-819B-4007EC613510}"/>
              </a:ext>
            </a:extLst>
          </p:cNvPr>
          <p:cNvSpPr>
            <a:spLocks noGrp="1"/>
          </p:cNvSpPr>
          <p:nvPr>
            <p:ph type="title"/>
          </p:nvPr>
        </p:nvSpPr>
        <p:spPr/>
        <p:txBody>
          <a:bodyPr/>
          <a:lstStyle/>
          <a:p>
            <a:r>
              <a:rPr lang="es-CL" dirty="0" err="1"/>
              <a:t>Rueschemeyer</a:t>
            </a:r>
            <a:r>
              <a:rPr lang="es-CL" dirty="0"/>
              <a:t> nos dice que </a:t>
            </a:r>
          </a:p>
        </p:txBody>
      </p:sp>
      <p:sp>
        <p:nvSpPr>
          <p:cNvPr id="3" name="Marcador de texto 2">
            <a:extLst>
              <a:ext uri="{FF2B5EF4-FFF2-40B4-BE49-F238E27FC236}">
                <a16:creationId xmlns:a16="http://schemas.microsoft.com/office/drawing/2014/main" id="{80756557-4BA3-4D82-A29A-FFBA16DC3543}"/>
              </a:ext>
            </a:extLst>
          </p:cNvPr>
          <p:cNvSpPr>
            <a:spLocks noGrp="1"/>
          </p:cNvSpPr>
          <p:nvPr>
            <p:ph type="body" idx="1"/>
          </p:nvPr>
        </p:nvSpPr>
        <p:spPr/>
        <p:txBody>
          <a:bodyPr/>
          <a:lstStyle/>
          <a:p>
            <a:r>
              <a:rPr lang="es-CL" dirty="0"/>
              <a:t>El estudio de un caso histórico puede hacer más que lograr generar </a:t>
            </a:r>
            <a:r>
              <a:rPr lang="es-CL" dirty="0" err="1"/>
              <a:t>hipótesis</a:t>
            </a:r>
            <a:r>
              <a:rPr lang="es-CL" dirty="0"/>
              <a:t> iniciales, puede desarrollar nuevas ideas teóricas, probarlas y utilizar los resultados para explicar otros resultados</a:t>
            </a:r>
          </a:p>
          <a:p>
            <a:endParaRPr lang="es-CL" dirty="0"/>
          </a:p>
        </p:txBody>
      </p:sp>
      <p:sp>
        <p:nvSpPr>
          <p:cNvPr id="4" name="Marcador de número de diapositiva 3">
            <a:extLst>
              <a:ext uri="{FF2B5EF4-FFF2-40B4-BE49-F238E27FC236}">
                <a16:creationId xmlns:a16="http://schemas.microsoft.com/office/drawing/2014/main" id="{E0F0B09E-B88B-4DC9-8F05-EA2793899A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25</a:t>
            </a:fld>
            <a:endParaRPr lang="es-CL"/>
          </a:p>
        </p:txBody>
      </p:sp>
    </p:spTree>
    <p:extLst>
      <p:ext uri="{BB962C8B-B14F-4D97-AF65-F5344CB8AC3E}">
        <p14:creationId xmlns:p14="http://schemas.microsoft.com/office/powerpoint/2010/main" val="3952703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D5D0D45-94A3-4A18-B239-969EF2A5CA04}"/>
              </a:ext>
            </a:extLst>
          </p:cNvPr>
          <p:cNvSpPr>
            <a:spLocks noGrp="1"/>
          </p:cNvSpPr>
          <p:nvPr>
            <p:ph type="title"/>
          </p:nvPr>
        </p:nvSpPr>
        <p:spPr/>
        <p:txBody>
          <a:bodyPr/>
          <a:lstStyle/>
          <a:p>
            <a:r>
              <a:rPr lang="en-US" dirty="0"/>
              <a:t>E.P. Thompson The Making of the English Working Class (1963) </a:t>
            </a:r>
            <a:endParaRPr lang="es-CL" dirty="0"/>
          </a:p>
        </p:txBody>
      </p:sp>
      <p:sp>
        <p:nvSpPr>
          <p:cNvPr id="5" name="Marcador de texto 4">
            <a:extLst>
              <a:ext uri="{FF2B5EF4-FFF2-40B4-BE49-F238E27FC236}">
                <a16:creationId xmlns:a16="http://schemas.microsoft.com/office/drawing/2014/main" id="{57AB49D5-AEA4-402C-AD2C-CC7CBA4E7A1F}"/>
              </a:ext>
            </a:extLst>
          </p:cNvPr>
          <p:cNvSpPr>
            <a:spLocks noGrp="1"/>
          </p:cNvSpPr>
          <p:nvPr>
            <p:ph type="body" idx="1"/>
          </p:nvPr>
        </p:nvSpPr>
        <p:spPr>
          <a:xfrm>
            <a:off x="2286075" y="418063"/>
            <a:ext cx="3120885" cy="3120300"/>
          </a:xfrm>
        </p:spPr>
        <p:txBody>
          <a:bodyPr/>
          <a:lstStyle/>
          <a:p>
            <a:r>
              <a:rPr lang="es-CL" sz="1500" dirty="0"/>
              <a:t>Analiza la formación de clases, refutando conceptos de la teoría marxista. Este trabajo cambió la manera en que muchos académicos pensaban sobre la formación de clases. </a:t>
            </a:r>
          </a:p>
          <a:p>
            <a:r>
              <a:rPr lang="es-CL" sz="1500" dirty="0"/>
              <a:t>El reto a la teoría marxista llevó a la formulación teórica que se enfocó en experiencias variables de deprivación y conflicto en lugares similares estructurales y en memorias del pasado que moldearon estas experiencias, </a:t>
            </a:r>
            <a:r>
              <a:rPr lang="es-CL" sz="1500" dirty="0" err="1"/>
              <a:t>asi</a:t>
            </a:r>
            <a:r>
              <a:rPr lang="es-CL" sz="1500" dirty="0"/>
              <a:t> como las acciones que surgieron de ellas.</a:t>
            </a:r>
          </a:p>
          <a:p>
            <a:endParaRPr lang="es-CL" sz="1500" dirty="0"/>
          </a:p>
        </p:txBody>
      </p:sp>
      <p:pic>
        <p:nvPicPr>
          <p:cNvPr id="7" name="Imagen 6">
            <a:extLst>
              <a:ext uri="{FF2B5EF4-FFF2-40B4-BE49-F238E27FC236}">
                <a16:creationId xmlns:a16="http://schemas.microsoft.com/office/drawing/2014/main" id="{757D80FB-1BBB-4A83-B145-A2BD30B0B663}"/>
              </a:ext>
            </a:extLst>
          </p:cNvPr>
          <p:cNvPicPr>
            <a:picLocks noChangeAspect="1"/>
          </p:cNvPicPr>
          <p:nvPr/>
        </p:nvPicPr>
        <p:blipFill>
          <a:blip r:embed="rId2"/>
          <a:stretch>
            <a:fillRect/>
          </a:stretch>
        </p:blipFill>
        <p:spPr>
          <a:xfrm>
            <a:off x="5651044" y="488350"/>
            <a:ext cx="3267739" cy="4237087"/>
          </a:xfrm>
          <a:prstGeom prst="rect">
            <a:avLst/>
          </a:prstGeom>
        </p:spPr>
      </p:pic>
      <p:sp>
        <p:nvSpPr>
          <p:cNvPr id="3" name="Marcador de número de diapositiva 2">
            <a:extLst>
              <a:ext uri="{FF2B5EF4-FFF2-40B4-BE49-F238E27FC236}">
                <a16:creationId xmlns:a16="http://schemas.microsoft.com/office/drawing/2014/main" id="{4A91E8D0-98F0-4565-A741-D7A7F7E0AC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26</a:t>
            </a:fld>
            <a:endParaRPr lang="es-CL"/>
          </a:p>
        </p:txBody>
      </p:sp>
    </p:spTree>
    <p:extLst>
      <p:ext uri="{BB962C8B-B14F-4D97-AF65-F5344CB8AC3E}">
        <p14:creationId xmlns:p14="http://schemas.microsoft.com/office/powerpoint/2010/main" val="2711046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8F680-863B-4126-8707-29BFFAD4F475}"/>
              </a:ext>
            </a:extLst>
          </p:cNvPr>
          <p:cNvSpPr>
            <a:spLocks noGrp="1"/>
          </p:cNvSpPr>
          <p:nvPr>
            <p:ph type="title"/>
          </p:nvPr>
        </p:nvSpPr>
        <p:spPr/>
        <p:txBody>
          <a:bodyPr/>
          <a:lstStyle/>
          <a:p>
            <a:r>
              <a:rPr lang="en-US" sz="1600" dirty="0"/>
              <a:t>Robert Mitchel  (1915) Political Parties: A Sociological Study of the Oligarchical Tendencies of Modern Democracy.</a:t>
            </a:r>
            <a:endParaRPr lang="es-CL" sz="1600" dirty="0"/>
          </a:p>
        </p:txBody>
      </p:sp>
      <p:sp>
        <p:nvSpPr>
          <p:cNvPr id="4" name="Marcador de texto 3">
            <a:extLst>
              <a:ext uri="{FF2B5EF4-FFF2-40B4-BE49-F238E27FC236}">
                <a16:creationId xmlns:a16="http://schemas.microsoft.com/office/drawing/2014/main" id="{AF0356CA-17B4-4563-8DA1-AD6CC03959DF}"/>
              </a:ext>
            </a:extLst>
          </p:cNvPr>
          <p:cNvSpPr>
            <a:spLocks noGrp="1"/>
          </p:cNvSpPr>
          <p:nvPr>
            <p:ph type="body" idx="2"/>
          </p:nvPr>
        </p:nvSpPr>
        <p:spPr>
          <a:xfrm>
            <a:off x="5720834" y="418063"/>
            <a:ext cx="2671500" cy="2771812"/>
          </a:xfrm>
        </p:spPr>
        <p:txBody>
          <a:bodyPr/>
          <a:lstStyle/>
          <a:p>
            <a:r>
              <a:rPr lang="es-CL" sz="1600" dirty="0"/>
              <a:t>Aunque utilizó el marco teórico de Max Weber, el referente empírico fue el Partido Social </a:t>
            </a:r>
            <a:r>
              <a:rPr lang="es-CL" sz="1600" dirty="0" err="1"/>
              <a:t>Demócratico</a:t>
            </a:r>
            <a:r>
              <a:rPr lang="es-CL" sz="1600" dirty="0"/>
              <a:t> Alemán.</a:t>
            </a:r>
          </a:p>
          <a:p>
            <a:r>
              <a:rPr lang="es-CL" sz="1600" dirty="0"/>
              <a:t>Desarrolló la “Ley de Hierro de la Oligarquía” que se aceptó como una propuesta universal. Se convirtió en una fuente  que predecía procesos en partidos políticos y organizaciones voluntarias.</a:t>
            </a:r>
          </a:p>
          <a:p>
            <a:endParaRPr lang="es-CL" sz="1600" dirty="0"/>
          </a:p>
        </p:txBody>
      </p:sp>
      <p:sp>
        <p:nvSpPr>
          <p:cNvPr id="5" name="Marcador de número de diapositiva 4">
            <a:extLst>
              <a:ext uri="{FF2B5EF4-FFF2-40B4-BE49-F238E27FC236}">
                <a16:creationId xmlns:a16="http://schemas.microsoft.com/office/drawing/2014/main" id="{D6BFC516-1D1C-4AF6-80E2-66FE69ACBC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27</a:t>
            </a:fld>
            <a:endParaRPr lang="es-CL"/>
          </a:p>
        </p:txBody>
      </p:sp>
      <p:pic>
        <p:nvPicPr>
          <p:cNvPr id="6" name="Picture 2">
            <a:extLst>
              <a:ext uri="{FF2B5EF4-FFF2-40B4-BE49-F238E27FC236}">
                <a16:creationId xmlns:a16="http://schemas.microsoft.com/office/drawing/2014/main" id="{5602A6B4-6197-4318-AD3D-1B5EF6B1D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774" y="646043"/>
            <a:ext cx="2977090" cy="409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30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3D015-52EA-4BCA-8A01-F9A74BAD59E5}"/>
              </a:ext>
            </a:extLst>
          </p:cNvPr>
          <p:cNvSpPr>
            <a:spLocks noGrp="1"/>
          </p:cNvSpPr>
          <p:nvPr>
            <p:ph type="title"/>
          </p:nvPr>
        </p:nvSpPr>
        <p:spPr/>
        <p:txBody>
          <a:bodyPr/>
          <a:lstStyle/>
          <a:p>
            <a:r>
              <a:rPr lang="en-US" sz="1200" dirty="0"/>
              <a:t>Seymour Martin </a:t>
            </a:r>
            <a:r>
              <a:rPr lang="en-US" sz="1200" dirty="0" err="1"/>
              <a:t>Lipset</a:t>
            </a:r>
            <a:r>
              <a:rPr lang="en-US" sz="1200" dirty="0"/>
              <a:t>, Martin </a:t>
            </a:r>
            <a:r>
              <a:rPr lang="en-US" sz="1200" dirty="0" err="1"/>
              <a:t>Trow</a:t>
            </a:r>
            <a:r>
              <a:rPr lang="en-US" sz="1200" dirty="0"/>
              <a:t> y James Coleman. Union Democracy: The Internal Politics of the International Typographical Union. What Makes Democracy Work in Labor Unions and Other Organizations? (1956).</a:t>
            </a:r>
            <a:endParaRPr lang="es-CL" sz="1200" dirty="0"/>
          </a:p>
        </p:txBody>
      </p:sp>
      <p:sp>
        <p:nvSpPr>
          <p:cNvPr id="3" name="Marcador de texto 2">
            <a:extLst>
              <a:ext uri="{FF2B5EF4-FFF2-40B4-BE49-F238E27FC236}">
                <a16:creationId xmlns:a16="http://schemas.microsoft.com/office/drawing/2014/main" id="{2BAEF6F4-C2B0-4806-A32A-FB716AA487A3}"/>
              </a:ext>
            </a:extLst>
          </p:cNvPr>
          <p:cNvSpPr>
            <a:spLocks noGrp="1"/>
          </p:cNvSpPr>
          <p:nvPr>
            <p:ph type="body" idx="1"/>
          </p:nvPr>
        </p:nvSpPr>
        <p:spPr>
          <a:xfrm>
            <a:off x="2464904" y="418063"/>
            <a:ext cx="2922177" cy="3120300"/>
          </a:xfrm>
        </p:spPr>
        <p:txBody>
          <a:bodyPr/>
          <a:lstStyle/>
          <a:p>
            <a:r>
              <a:rPr lang="es-CL" sz="1600" dirty="0"/>
              <a:t>Los autores examinan un sindicato que utiliza procesos democráticos que les lleva a un cambio en liderazgo. </a:t>
            </a:r>
          </a:p>
          <a:p>
            <a:r>
              <a:rPr lang="es-CL" sz="1600" dirty="0"/>
              <a:t>Analizan la estabilidad o ruptura de la democracia en regímenes nacionales y exploran la ley de hierro de Mitchel. </a:t>
            </a:r>
          </a:p>
          <a:p>
            <a:r>
              <a:rPr lang="es-CL" sz="1600" dirty="0"/>
              <a:t>Esta nueva propuesta incluye el rol crítico de grupos intermediarios autónomos, que han ocupado la atención de todos bajo el nombre de “sociedad civil”. </a:t>
            </a:r>
          </a:p>
          <a:p>
            <a:endParaRPr lang="es-CL" sz="1600" dirty="0"/>
          </a:p>
        </p:txBody>
      </p:sp>
      <p:sp>
        <p:nvSpPr>
          <p:cNvPr id="4" name="Marcador de texto 3">
            <a:extLst>
              <a:ext uri="{FF2B5EF4-FFF2-40B4-BE49-F238E27FC236}">
                <a16:creationId xmlns:a16="http://schemas.microsoft.com/office/drawing/2014/main" id="{FE2110EC-1040-40AD-AE54-74E41E01585D}"/>
              </a:ext>
            </a:extLst>
          </p:cNvPr>
          <p:cNvSpPr>
            <a:spLocks noGrp="1"/>
          </p:cNvSpPr>
          <p:nvPr>
            <p:ph type="body" idx="2"/>
          </p:nvPr>
        </p:nvSpPr>
        <p:spPr/>
        <p:txBody>
          <a:bodyPr/>
          <a:lstStyle/>
          <a:p>
            <a:endParaRPr lang="es-CL"/>
          </a:p>
        </p:txBody>
      </p:sp>
      <p:sp>
        <p:nvSpPr>
          <p:cNvPr id="5" name="Marcador de número de diapositiva 4">
            <a:extLst>
              <a:ext uri="{FF2B5EF4-FFF2-40B4-BE49-F238E27FC236}">
                <a16:creationId xmlns:a16="http://schemas.microsoft.com/office/drawing/2014/main" id="{C315FA77-7D48-4604-98B3-AB30EB0D0A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28</a:t>
            </a:fld>
            <a:endParaRPr lang="es-CL"/>
          </a:p>
        </p:txBody>
      </p:sp>
      <p:pic>
        <p:nvPicPr>
          <p:cNvPr id="6" name="Picture 2">
            <a:extLst>
              <a:ext uri="{FF2B5EF4-FFF2-40B4-BE49-F238E27FC236}">
                <a16:creationId xmlns:a16="http://schemas.microsoft.com/office/drawing/2014/main" id="{D5DA2107-A11A-421F-A139-5C74AF4F90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5910" y="418063"/>
            <a:ext cx="2639389" cy="4546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46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B8458BA-A335-4758-9743-DB5D36AAFA38}"/>
              </a:ext>
            </a:extLst>
          </p:cNvPr>
          <p:cNvSpPr>
            <a:spLocks noGrp="1"/>
          </p:cNvSpPr>
          <p:nvPr>
            <p:ph type="title"/>
          </p:nvPr>
        </p:nvSpPr>
        <p:spPr/>
        <p:txBody>
          <a:bodyPr/>
          <a:lstStyle/>
          <a:p>
            <a:r>
              <a:rPr lang="es-CL" dirty="0"/>
              <a:t>Propone que</a:t>
            </a:r>
          </a:p>
        </p:txBody>
      </p:sp>
      <p:sp>
        <p:nvSpPr>
          <p:cNvPr id="7" name="Marcador de texto 6">
            <a:extLst>
              <a:ext uri="{FF2B5EF4-FFF2-40B4-BE49-F238E27FC236}">
                <a16:creationId xmlns:a16="http://schemas.microsoft.com/office/drawing/2014/main" id="{38AD407E-2FC4-4090-812F-4955371D9F8F}"/>
              </a:ext>
            </a:extLst>
          </p:cNvPr>
          <p:cNvSpPr>
            <a:spLocks noGrp="1"/>
          </p:cNvSpPr>
          <p:nvPr>
            <p:ph type="body" idx="1"/>
          </p:nvPr>
        </p:nvSpPr>
        <p:spPr>
          <a:xfrm>
            <a:off x="2931692" y="241025"/>
            <a:ext cx="5292300" cy="2830166"/>
          </a:xfrm>
        </p:spPr>
        <p:txBody>
          <a:bodyPr/>
          <a:lstStyle/>
          <a:p>
            <a:r>
              <a:rPr lang="es-CL" dirty="0"/>
              <a:t>Cualquier explicación, requiere proposiciones con un amplio rango de aplicación que el problema que es explicado. Usualmente esas proposiciones deben mantenerse universales.</a:t>
            </a:r>
          </a:p>
          <a:p>
            <a:r>
              <a:rPr lang="es-CL" dirty="0"/>
              <a:t>Las proposiciones explicativas tienen que ser desarrolladas y probadas antes de ser consideradas verdaderas.</a:t>
            </a:r>
          </a:p>
          <a:p>
            <a:endParaRPr lang="es-CL" dirty="0"/>
          </a:p>
        </p:txBody>
      </p:sp>
      <p:sp>
        <p:nvSpPr>
          <p:cNvPr id="5" name="Marcador de número de diapositiva 4">
            <a:extLst>
              <a:ext uri="{FF2B5EF4-FFF2-40B4-BE49-F238E27FC236}">
                <a16:creationId xmlns:a16="http://schemas.microsoft.com/office/drawing/2014/main" id="{A2985A7E-AAB0-46C2-8BAA-4428F48C07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29</a:t>
            </a:fld>
            <a:endParaRPr lang="es-CL"/>
          </a:p>
        </p:txBody>
      </p:sp>
      <p:sp>
        <p:nvSpPr>
          <p:cNvPr id="8" name="Rectángulo 7">
            <a:extLst>
              <a:ext uri="{FF2B5EF4-FFF2-40B4-BE49-F238E27FC236}">
                <a16:creationId xmlns:a16="http://schemas.microsoft.com/office/drawing/2014/main" id="{E15A0EA2-3BFF-4533-9B16-02FDF614A5AB}"/>
              </a:ext>
            </a:extLst>
          </p:cNvPr>
          <p:cNvSpPr/>
          <p:nvPr/>
        </p:nvSpPr>
        <p:spPr>
          <a:xfrm>
            <a:off x="2087216" y="3315600"/>
            <a:ext cx="6030767" cy="923330"/>
          </a:xfrm>
          <a:prstGeom prst="rect">
            <a:avLst/>
          </a:prstGeom>
        </p:spPr>
        <p:txBody>
          <a:bodyPr wrap="square">
            <a:spAutoFit/>
          </a:bodyPr>
          <a:lstStyle/>
          <a:p>
            <a:r>
              <a:rPr lang="es-CL" sz="1800" dirty="0">
                <a:solidFill>
                  <a:schemeClr val="accent4">
                    <a:lumMod val="75000"/>
                  </a:schemeClr>
                </a:solidFill>
              </a:rPr>
              <a:t>Más que nada, el diálogo entre la teoría y la evidencia lo que constituye la ventaja comparativa del análisis histórico comparativo</a:t>
            </a:r>
          </a:p>
        </p:txBody>
      </p:sp>
    </p:spTree>
    <p:extLst>
      <p:ext uri="{BB962C8B-B14F-4D97-AF65-F5344CB8AC3E}">
        <p14:creationId xmlns:p14="http://schemas.microsoft.com/office/powerpoint/2010/main" val="386817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sz="6000" dirty="0">
                <a:solidFill>
                  <a:srgbClr val="FFB600"/>
                </a:solidFill>
              </a:rPr>
              <a:t>Objetivo</a:t>
            </a:r>
            <a:endParaRPr sz="6000" dirty="0">
              <a:solidFill>
                <a:srgbClr val="FFB600"/>
              </a:solidFill>
            </a:endParaRPr>
          </a:p>
        </p:txBody>
      </p:sp>
      <p:sp>
        <p:nvSpPr>
          <p:cNvPr id="404" name="Google Shape;404;p17"/>
          <p:cNvSpPr txBox="1">
            <a:spLocks noGrp="1"/>
          </p:cNvSpPr>
          <p:nvPr>
            <p:ph type="subTitle" idx="4294967295"/>
          </p:nvPr>
        </p:nvSpPr>
        <p:spPr>
          <a:xfrm>
            <a:off x="685800" y="2401970"/>
            <a:ext cx="6593700" cy="1769700"/>
          </a:xfrm>
          <a:prstGeom prst="rect">
            <a:avLst/>
          </a:prstGeom>
        </p:spPr>
        <p:txBody>
          <a:bodyPr spcFirstLastPara="1" wrap="square" lIns="91425" tIns="91425" rIns="91425" bIns="91425" anchor="t" anchorCtr="0">
            <a:noAutofit/>
          </a:bodyPr>
          <a:lstStyle/>
          <a:p>
            <a:pPr marL="0" lvl="0" indent="0">
              <a:buNone/>
            </a:pPr>
            <a:r>
              <a:rPr lang="en" sz="2400" dirty="0">
                <a:solidFill>
                  <a:srgbClr val="FFFFFF"/>
                </a:solidFill>
              </a:rPr>
              <a:t> </a:t>
            </a:r>
            <a:r>
              <a:rPr lang="es-CL" sz="2400" dirty="0">
                <a:solidFill>
                  <a:srgbClr val="FFFFFF"/>
                </a:solidFill>
              </a:rPr>
              <a:t>El estudiante podrá identificar las características del caso versus el método de casos en el análisis comparativo y podrá señalar los aspectos centrales de la comparación versus el método de caso.</a:t>
            </a:r>
          </a:p>
        </p:txBody>
      </p:sp>
      <p:pic>
        <p:nvPicPr>
          <p:cNvPr id="405" name="Google Shape;405;p17" descr="photo-1434030216411-0b793f4b4173.jpg"/>
          <p:cNvPicPr preferRelativeResize="0"/>
          <p:nvPr/>
        </p:nvPicPr>
        <p:blipFill>
          <a:blip r:embed="rId3">
            <a:alphaModFix/>
          </a:blip>
          <a:stretch>
            <a:fillRect/>
          </a:stretch>
        </p:blipFill>
        <p:spPr>
          <a:xfrm>
            <a:off x="6162600" y="811663"/>
            <a:ext cx="2071500" cy="2071500"/>
          </a:xfrm>
          <a:prstGeom prst="ellipse">
            <a:avLst/>
          </a:prstGeom>
          <a:noFill/>
          <a:ln>
            <a:noFill/>
          </a:ln>
        </p:spPr>
      </p:pic>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C1A4285-1BDC-4777-83C5-26457097FE2B}"/>
              </a:ext>
            </a:extLst>
          </p:cNvPr>
          <p:cNvSpPr>
            <a:spLocks noGrp="1"/>
          </p:cNvSpPr>
          <p:nvPr>
            <p:ph type="title"/>
          </p:nvPr>
        </p:nvSpPr>
        <p:spPr/>
        <p:txBody>
          <a:bodyPr/>
          <a:lstStyle/>
          <a:p>
            <a:r>
              <a:rPr lang="es-CL" dirty="0"/>
              <a:t>Considerar que Thompson señala que:</a:t>
            </a:r>
            <a:br>
              <a:rPr lang="es-CL" dirty="0"/>
            </a:br>
            <a:endParaRPr lang="es-CL" dirty="0"/>
          </a:p>
        </p:txBody>
      </p:sp>
      <p:sp>
        <p:nvSpPr>
          <p:cNvPr id="6" name="Marcador de texto 5">
            <a:extLst>
              <a:ext uri="{FF2B5EF4-FFF2-40B4-BE49-F238E27FC236}">
                <a16:creationId xmlns:a16="http://schemas.microsoft.com/office/drawing/2014/main" id="{CAEF4D23-AE47-4CCE-BA0A-DA9106E84E9E}"/>
              </a:ext>
            </a:extLst>
          </p:cNvPr>
          <p:cNvSpPr>
            <a:spLocks noGrp="1"/>
          </p:cNvSpPr>
          <p:nvPr>
            <p:ph type="body" idx="1"/>
          </p:nvPr>
        </p:nvSpPr>
        <p:spPr/>
        <p:txBody>
          <a:bodyPr/>
          <a:lstStyle/>
          <a:p>
            <a:r>
              <a:rPr lang="es-CL" dirty="0"/>
              <a:t>La historia no está regulada por leyes y no conoce sus causas. Se puede aprender como se dieron las cosas . No por qué las cosas salieron de esa forma.</a:t>
            </a:r>
          </a:p>
          <a:p>
            <a:endParaRPr lang="es-CL" dirty="0"/>
          </a:p>
        </p:txBody>
      </p:sp>
      <p:sp>
        <p:nvSpPr>
          <p:cNvPr id="7" name="Marcador de texto 6">
            <a:extLst>
              <a:ext uri="{FF2B5EF4-FFF2-40B4-BE49-F238E27FC236}">
                <a16:creationId xmlns:a16="http://schemas.microsoft.com/office/drawing/2014/main" id="{C344CF8E-89E4-4F66-8BCB-41B7AC5F6072}"/>
              </a:ext>
            </a:extLst>
          </p:cNvPr>
          <p:cNvSpPr>
            <a:spLocks noGrp="1"/>
          </p:cNvSpPr>
          <p:nvPr>
            <p:ph type="body" idx="2"/>
          </p:nvPr>
        </p:nvSpPr>
        <p:spPr/>
        <p:txBody>
          <a:bodyPr/>
          <a:lstStyle/>
          <a:p>
            <a:r>
              <a:rPr lang="es-CL" dirty="0"/>
              <a:t>El análisis detallado de un caso con frecuencia implica la generación, comprobación y validación de las proposiciones explicativas con el mismo material.</a:t>
            </a:r>
          </a:p>
          <a:p>
            <a:endParaRPr lang="es-CL" dirty="0"/>
          </a:p>
        </p:txBody>
      </p:sp>
      <p:sp>
        <p:nvSpPr>
          <p:cNvPr id="4" name="Marcador de número de diapositiva 3">
            <a:extLst>
              <a:ext uri="{FF2B5EF4-FFF2-40B4-BE49-F238E27FC236}">
                <a16:creationId xmlns:a16="http://schemas.microsoft.com/office/drawing/2014/main" id="{D6168D3D-6A28-41B8-BE8B-E426D7C0A4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30</a:t>
            </a:fld>
            <a:endParaRPr lang="es-CL"/>
          </a:p>
        </p:txBody>
      </p:sp>
    </p:spTree>
    <p:extLst>
      <p:ext uri="{BB962C8B-B14F-4D97-AF65-F5344CB8AC3E}">
        <p14:creationId xmlns:p14="http://schemas.microsoft.com/office/powerpoint/2010/main" val="212243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9"/>
          <p:cNvSpPr txBox="1">
            <a:spLocks noGrp="1"/>
          </p:cNvSpPr>
          <p:nvPr>
            <p:ph type="ctrTitle" idx="4294967295"/>
          </p:nvPr>
        </p:nvSpPr>
        <p:spPr>
          <a:xfrm>
            <a:off x="1466125" y="1583350"/>
            <a:ext cx="6211800" cy="1159800"/>
          </a:xfrm>
          <a:prstGeom prst="rect">
            <a:avLst/>
          </a:prstGeom>
        </p:spPr>
        <p:txBody>
          <a:bodyPr spcFirstLastPara="1" wrap="square" lIns="91425" tIns="91425" rIns="91425" bIns="91425" anchor="ctr" anchorCtr="0">
            <a:noAutofit/>
          </a:bodyPr>
          <a:lstStyle/>
          <a:p>
            <a:pPr lvl="0" algn="ctr"/>
            <a:r>
              <a:rPr lang="es-CL" sz="9600" dirty="0"/>
              <a:t>¿Qué es un caso? </a:t>
            </a:r>
            <a:endParaRPr sz="9600" dirty="0"/>
          </a:p>
        </p:txBody>
      </p:sp>
      <p:sp>
        <p:nvSpPr>
          <p:cNvPr id="512" name="Google Shape;512;p29"/>
          <p:cNvSpPr txBox="1">
            <a:spLocks noGrp="1"/>
          </p:cNvSpPr>
          <p:nvPr>
            <p:ph type="subTitle" idx="4294967295"/>
          </p:nvPr>
        </p:nvSpPr>
        <p:spPr>
          <a:xfrm>
            <a:off x="1466125" y="3395531"/>
            <a:ext cx="6211800" cy="784800"/>
          </a:xfrm>
          <a:prstGeom prst="rect">
            <a:avLst/>
          </a:prstGeom>
        </p:spPr>
        <p:txBody>
          <a:bodyPr spcFirstLastPara="1" wrap="square" lIns="91425" tIns="91425" rIns="91425" bIns="91425" anchor="t" anchorCtr="0">
            <a:noAutofit/>
          </a:bodyPr>
          <a:lstStyle/>
          <a:p>
            <a:pPr marL="0" lvl="0" indent="0" algn="ctr">
              <a:spcAft>
                <a:spcPts val="1000"/>
              </a:spcAft>
              <a:buNone/>
            </a:pPr>
            <a:r>
              <a:rPr lang="es-CL" dirty="0"/>
              <a:t>¿cuáles son sus límites?</a:t>
            </a:r>
            <a:endParaRPr dirty="0"/>
          </a:p>
        </p:txBody>
      </p:sp>
      <p:sp>
        <p:nvSpPr>
          <p:cNvPr id="513" name="Google Shape;513;p2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00848-6ED7-4576-BB4F-65C708A9799B}"/>
              </a:ext>
            </a:extLst>
          </p:cNvPr>
          <p:cNvSpPr>
            <a:spLocks noGrp="1"/>
          </p:cNvSpPr>
          <p:nvPr>
            <p:ph type="title"/>
          </p:nvPr>
        </p:nvSpPr>
        <p:spPr/>
        <p:txBody>
          <a:bodyPr/>
          <a:lstStyle/>
          <a:p>
            <a:r>
              <a:rPr lang="es-CL" dirty="0"/>
              <a:t>Ejemplo es la teoría de Weber sobre el capitalismo</a:t>
            </a:r>
          </a:p>
        </p:txBody>
      </p:sp>
      <p:sp>
        <p:nvSpPr>
          <p:cNvPr id="3" name="Marcador de texto 2">
            <a:extLst>
              <a:ext uri="{FF2B5EF4-FFF2-40B4-BE49-F238E27FC236}">
                <a16:creationId xmlns:a16="http://schemas.microsoft.com/office/drawing/2014/main" id="{8D15D145-D9A0-4F8C-BF48-5019D249D1C9}"/>
              </a:ext>
            </a:extLst>
          </p:cNvPr>
          <p:cNvSpPr>
            <a:spLocks noGrp="1"/>
          </p:cNvSpPr>
          <p:nvPr>
            <p:ph type="body" idx="1"/>
          </p:nvPr>
        </p:nvSpPr>
        <p:spPr>
          <a:xfrm>
            <a:off x="2555193" y="811663"/>
            <a:ext cx="3076486" cy="3120300"/>
          </a:xfrm>
        </p:spPr>
        <p:txBody>
          <a:bodyPr/>
          <a:lstStyle/>
          <a:p>
            <a:r>
              <a:rPr lang="es-CL" dirty="0"/>
              <a:t>Solo yendo más allá del primer caso es que se puede ver el impacto de los factores en los resultados que nos interesan, que serían invisibles si solo nos quedáramos con un solo caso analizado porque pueden verse como constantes.</a:t>
            </a:r>
          </a:p>
        </p:txBody>
      </p:sp>
      <p:sp>
        <p:nvSpPr>
          <p:cNvPr id="4" name="Marcador de texto 3">
            <a:extLst>
              <a:ext uri="{FF2B5EF4-FFF2-40B4-BE49-F238E27FC236}">
                <a16:creationId xmlns:a16="http://schemas.microsoft.com/office/drawing/2014/main" id="{8F1E37D4-8B47-42D7-A441-0FAE1690E570}"/>
              </a:ext>
            </a:extLst>
          </p:cNvPr>
          <p:cNvSpPr>
            <a:spLocks noGrp="1"/>
          </p:cNvSpPr>
          <p:nvPr>
            <p:ph type="body" idx="2"/>
          </p:nvPr>
        </p:nvSpPr>
        <p:spPr>
          <a:xfrm>
            <a:off x="5875083" y="811663"/>
            <a:ext cx="2671500" cy="3120300"/>
          </a:xfrm>
        </p:spPr>
        <p:txBody>
          <a:bodyPr/>
          <a:lstStyle/>
          <a:p>
            <a:r>
              <a:rPr lang="es-CL" dirty="0">
                <a:solidFill>
                  <a:schemeClr val="accent4">
                    <a:lumMod val="75000"/>
                  </a:schemeClr>
                </a:solidFill>
              </a:rPr>
              <a:t>Incrementando el número de casos en una comparación sin perder la cercanía y familiaridad con la complejidad de los casos se vuelve imperativo</a:t>
            </a:r>
          </a:p>
          <a:p>
            <a:endParaRPr lang="es-CL" dirty="0"/>
          </a:p>
        </p:txBody>
      </p:sp>
      <p:sp>
        <p:nvSpPr>
          <p:cNvPr id="5" name="Marcador de número de diapositiva 4">
            <a:extLst>
              <a:ext uri="{FF2B5EF4-FFF2-40B4-BE49-F238E27FC236}">
                <a16:creationId xmlns:a16="http://schemas.microsoft.com/office/drawing/2014/main" id="{82FC682D-B9BF-451C-B13C-99DCFE82C3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32</a:t>
            </a:fld>
            <a:endParaRPr lang="es-CL"/>
          </a:p>
        </p:txBody>
      </p:sp>
    </p:spTree>
    <p:extLst>
      <p:ext uri="{BB962C8B-B14F-4D97-AF65-F5344CB8AC3E}">
        <p14:creationId xmlns:p14="http://schemas.microsoft.com/office/powerpoint/2010/main" val="205710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A57B775-3DB8-4DF1-8787-31A38A7EC189}"/>
              </a:ext>
            </a:extLst>
          </p:cNvPr>
          <p:cNvSpPr>
            <a:spLocks noGrp="1"/>
          </p:cNvSpPr>
          <p:nvPr>
            <p:ph type="ctrTitle"/>
          </p:nvPr>
        </p:nvSpPr>
        <p:spPr>
          <a:xfrm>
            <a:off x="2757250" y="961350"/>
            <a:ext cx="3629400" cy="3220800"/>
          </a:xfrm>
        </p:spPr>
        <p:txBody>
          <a:bodyPr wrap="square" anchor="ctr">
            <a:normAutofit fontScale="90000"/>
          </a:bodyPr>
          <a:lstStyle/>
          <a:p>
            <a:pPr>
              <a:lnSpc>
                <a:spcPct val="90000"/>
              </a:lnSpc>
            </a:pPr>
            <a:r>
              <a:rPr lang="es-CL" sz="2500"/>
              <a:t>El análisis comparativo de casos  que utiliza tanto el análisis del caso como el análisis entre casos puede explorar interacciones más complejas entre los factores causales.</a:t>
            </a:r>
          </a:p>
        </p:txBody>
      </p:sp>
      <p:sp>
        <p:nvSpPr>
          <p:cNvPr id="5" name="Marcador de número de diapositiva 4" hidden="1">
            <a:extLst>
              <a:ext uri="{FF2B5EF4-FFF2-40B4-BE49-F238E27FC236}">
                <a16:creationId xmlns:a16="http://schemas.microsoft.com/office/drawing/2014/main" id="{AF72E531-C6A2-4FB3-A970-43CCA5C75744}"/>
              </a:ext>
            </a:extLst>
          </p:cNvPr>
          <p:cNvSpPr>
            <a:spLocks noGrp="1"/>
          </p:cNvSpPr>
          <p:nvPr>
            <p:ph type="sldNum" idx="4294967295"/>
          </p:nvPr>
        </p:nvSpPr>
        <p:spPr>
          <a:xfrm>
            <a:off x="8596313" y="417513"/>
            <a:ext cx="547687" cy="393700"/>
          </a:xfrm>
        </p:spPr>
        <p:txBody>
          <a:bodyPr/>
          <a:lstStyle/>
          <a:p>
            <a:pPr marL="0" lvl="0" indent="0" algn="r" rtl="0">
              <a:spcBef>
                <a:spcPts val="0"/>
              </a:spcBef>
              <a:spcAft>
                <a:spcPts val="600"/>
              </a:spcAft>
              <a:buNone/>
            </a:pPr>
            <a:fld id="{00000000-1234-1234-1234-123412341234}" type="slidenum">
              <a:rPr lang="es-CL" smtClean="0"/>
              <a:pPr marL="0" lvl="0" indent="0" algn="r" rtl="0">
                <a:spcBef>
                  <a:spcPts val="0"/>
                </a:spcBef>
                <a:spcAft>
                  <a:spcPts val="600"/>
                </a:spcAft>
                <a:buNone/>
              </a:pPr>
              <a:t>33</a:t>
            </a:fld>
            <a:endParaRPr lang="es-CL"/>
          </a:p>
        </p:txBody>
      </p:sp>
    </p:spTree>
    <p:extLst>
      <p:ext uri="{BB962C8B-B14F-4D97-AF65-F5344CB8AC3E}">
        <p14:creationId xmlns:p14="http://schemas.microsoft.com/office/powerpoint/2010/main" val="2164769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314F9-DABF-4949-9508-1974C7459794}"/>
              </a:ext>
            </a:extLst>
          </p:cNvPr>
          <p:cNvSpPr>
            <a:spLocks noGrp="1"/>
          </p:cNvSpPr>
          <p:nvPr>
            <p:ph type="ctrTitle"/>
          </p:nvPr>
        </p:nvSpPr>
        <p:spPr>
          <a:xfrm>
            <a:off x="2886150" y="2484498"/>
            <a:ext cx="3371700" cy="1159800"/>
          </a:xfrm>
        </p:spPr>
        <p:txBody>
          <a:bodyPr/>
          <a:lstStyle/>
          <a:p>
            <a:r>
              <a:rPr lang="es-CL" sz="1800" dirty="0"/>
              <a:t>Puede trazar nuevas patrones de causalidad y no asume una relación lineal entre variables dependientes e independientes como se hace normalmente en los análisis de regresión.</a:t>
            </a:r>
          </a:p>
        </p:txBody>
      </p:sp>
    </p:spTree>
    <p:extLst>
      <p:ext uri="{BB962C8B-B14F-4D97-AF65-F5344CB8AC3E}">
        <p14:creationId xmlns:p14="http://schemas.microsoft.com/office/powerpoint/2010/main" val="3962674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6"/>
          <p:cNvSpPr/>
          <p:nvPr/>
        </p:nvSpPr>
        <p:spPr>
          <a:xfrm>
            <a:off x="4301574" y="710225"/>
            <a:ext cx="2632624" cy="3723194"/>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chemeClr val="tx1"/>
          </a:solidFill>
          <a:ln w="9525" cap="flat" cmpd="sng">
            <a:solidFill>
              <a:srgbClr val="DEE9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4483233" y="1052804"/>
            <a:ext cx="2279400" cy="304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L" sz="1000" dirty="0">
                <a:solidFill>
                  <a:schemeClr val="accent1">
                    <a:lumMod val="50000"/>
                  </a:schemeClr>
                </a:solidFill>
                <a:latin typeface="Roboto Slab Regular"/>
                <a:ea typeface="Roboto Slab Regular"/>
                <a:cs typeface="Roboto Slab Regular"/>
                <a:sym typeface="Roboto Slab Regular"/>
              </a:rPr>
              <a:t>Conéctate en las sesiones sincrónicas para conversar sobre tus dudas</a:t>
            </a:r>
          </a:p>
          <a:p>
            <a:pPr marL="0" lvl="0" indent="0" algn="ctr" rtl="0">
              <a:spcBef>
                <a:spcPts val="0"/>
              </a:spcBef>
              <a:spcAft>
                <a:spcPts val="0"/>
              </a:spcAft>
              <a:buNone/>
            </a:pPr>
            <a:r>
              <a:rPr lang="es-CL" sz="1000" dirty="0">
                <a:solidFill>
                  <a:schemeClr val="accent1">
                    <a:lumMod val="50000"/>
                  </a:schemeClr>
                </a:solidFill>
                <a:latin typeface="Roboto Slab Regular"/>
                <a:ea typeface="Roboto Slab Regular"/>
                <a:cs typeface="Roboto Slab Regular"/>
                <a:sym typeface="Roboto Slab Regular"/>
              </a:rPr>
              <a:t> </a:t>
            </a:r>
            <a:endParaRPr sz="1000" dirty="0">
              <a:solidFill>
                <a:schemeClr val="accent1">
                  <a:lumMod val="50000"/>
                </a:schemeClr>
              </a:solidFill>
              <a:latin typeface="Roboto Slab Regular"/>
              <a:ea typeface="Roboto Slab Regular"/>
              <a:cs typeface="Roboto Slab Regular"/>
              <a:sym typeface="Roboto Slab Regular"/>
            </a:endParaRPr>
          </a:p>
        </p:txBody>
      </p:sp>
      <p:sp>
        <p:nvSpPr>
          <p:cNvPr id="579" name="Google Shape;579;p36"/>
          <p:cNvSpPr txBox="1">
            <a:spLocks noGrp="1"/>
          </p:cNvSpPr>
          <p:nvPr>
            <p:ph type="body" idx="4294967295"/>
          </p:nvPr>
        </p:nvSpPr>
        <p:spPr>
          <a:xfrm>
            <a:off x="1882250" y="411175"/>
            <a:ext cx="2181900" cy="43137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s-CL" sz="1800" dirty="0">
                <a:solidFill>
                  <a:srgbClr val="02BDC7"/>
                </a:solidFill>
                <a:latin typeface="Roboto Slab Regular"/>
                <a:ea typeface="Roboto Slab Regular"/>
                <a:cs typeface="Roboto Slab Regular"/>
                <a:sym typeface="Roboto Slab Regular"/>
              </a:rPr>
              <a:t>Revisa las lecturas de este tema</a:t>
            </a:r>
            <a:endParaRPr sz="1800" dirty="0">
              <a:solidFill>
                <a:srgbClr val="02BDC7"/>
              </a:solidFill>
              <a:latin typeface="Roboto Slab Regular"/>
              <a:ea typeface="Roboto Slab Regular"/>
              <a:cs typeface="Roboto Slab Regular"/>
              <a:sym typeface="Roboto Slab Regular"/>
            </a:endParaRPr>
          </a:p>
          <a:p>
            <a:pPr marL="0" lvl="0" indent="0" algn="l" rtl="0">
              <a:spcBef>
                <a:spcPts val="1000"/>
              </a:spcBef>
              <a:spcAft>
                <a:spcPts val="1000"/>
              </a:spcAft>
              <a:buNone/>
            </a:pPr>
            <a:r>
              <a:rPr lang="es-CL" sz="1800" dirty="0"/>
              <a:t>En el espacio de U-Cursos</a:t>
            </a:r>
            <a:endParaRPr sz="1800" dirty="0"/>
          </a:p>
        </p:txBody>
      </p:sp>
      <p:sp>
        <p:nvSpPr>
          <p:cNvPr id="580" name="Google Shape;580;p3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pic>
        <p:nvPicPr>
          <p:cNvPr id="3" name="Gráfico 2" descr="Descargar desde la nube">
            <a:extLst>
              <a:ext uri="{FF2B5EF4-FFF2-40B4-BE49-F238E27FC236}">
                <a16:creationId xmlns:a16="http://schemas.microsoft.com/office/drawing/2014/main" id="{E8B37904-7786-4901-A682-803184E69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8800" y="3310961"/>
            <a:ext cx="914400" cy="914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8"/>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sz="6000" dirty="0">
                <a:solidFill>
                  <a:srgbClr val="FFFFFF"/>
                </a:solidFill>
              </a:rPr>
              <a:t>Gracias</a:t>
            </a:r>
            <a:r>
              <a:rPr lang="en" sz="6000" dirty="0">
                <a:solidFill>
                  <a:srgbClr val="FFFFFF"/>
                </a:solidFill>
              </a:rPr>
              <a:t>!</a:t>
            </a:r>
            <a:endParaRPr sz="6000" dirty="0">
              <a:solidFill>
                <a:srgbClr val="FFFFFF"/>
              </a:solidFill>
            </a:endParaRPr>
          </a:p>
        </p:txBody>
      </p:sp>
      <p:sp>
        <p:nvSpPr>
          <p:cNvPr id="594" name="Google Shape;594;p38"/>
          <p:cNvSpPr txBox="1">
            <a:spLocks noGrp="1"/>
          </p:cNvSpPr>
          <p:nvPr>
            <p:ph type="subTitle" idx="4294967295"/>
          </p:nvPr>
        </p:nvSpPr>
        <p:spPr>
          <a:xfrm>
            <a:off x="685800" y="2401970"/>
            <a:ext cx="6593700" cy="1769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dirty="0">
                <a:solidFill>
                  <a:srgbClr val="4A5C65"/>
                </a:solidFill>
              </a:rPr>
              <a:t>¿</a:t>
            </a:r>
            <a:r>
              <a:rPr lang="es-CL" sz="3600" dirty="0">
                <a:solidFill>
                  <a:srgbClr val="4A5C65"/>
                </a:solidFill>
              </a:rPr>
              <a:t>Preguntas</a:t>
            </a:r>
            <a:r>
              <a:rPr lang="en" sz="3600" dirty="0">
                <a:solidFill>
                  <a:srgbClr val="4A5C65"/>
                </a:solidFill>
              </a:rPr>
              <a:t>?</a:t>
            </a:r>
          </a:p>
          <a:p>
            <a:pPr marL="0" lvl="0" indent="0" algn="l" rtl="0">
              <a:spcBef>
                <a:spcPts val="600"/>
              </a:spcBef>
              <a:spcAft>
                <a:spcPts val="0"/>
              </a:spcAft>
              <a:buNone/>
            </a:pPr>
            <a:r>
              <a:rPr lang="es-CL" dirty="0">
                <a:solidFill>
                  <a:schemeClr val="accent1">
                    <a:lumMod val="50000"/>
                  </a:schemeClr>
                </a:solidFill>
                <a:latin typeface="Roboto Slab Regular"/>
                <a:ea typeface="Roboto Slab Regular"/>
                <a:cs typeface="Roboto Slab Regular"/>
                <a:sym typeface="Roboto Slab Regular"/>
              </a:rPr>
              <a:t>claudia.campillo@uchile.cl</a:t>
            </a:r>
          </a:p>
          <a:p>
            <a:pPr marL="0" lvl="0" indent="0" algn="l" rtl="0">
              <a:spcBef>
                <a:spcPts val="1000"/>
              </a:spcBef>
              <a:spcAft>
                <a:spcPts val="1000"/>
              </a:spcAft>
              <a:buClr>
                <a:schemeClr val="dk1"/>
              </a:buClr>
              <a:buSzPts val="1100"/>
              <a:buFont typeface="Arial"/>
              <a:buNone/>
            </a:pPr>
            <a:endParaRPr dirty="0">
              <a:solidFill>
                <a:srgbClr val="4A5C65"/>
              </a:solidFill>
            </a:endParaRPr>
          </a:p>
        </p:txBody>
      </p:sp>
      <p:sp>
        <p:nvSpPr>
          <p:cNvPr id="595" name="Google Shape;595;p3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pic>
        <p:nvPicPr>
          <p:cNvPr id="3" name="Gráfico 2" descr="Correo electrónico">
            <a:extLst>
              <a:ext uri="{FF2B5EF4-FFF2-40B4-BE49-F238E27FC236}">
                <a16:creationId xmlns:a16="http://schemas.microsoft.com/office/drawing/2014/main" id="{32319B73-53C7-4EA2-A130-C2482EBE1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5734" y="2647370"/>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Autores</a:t>
            </a:r>
            <a:endParaRPr dirty="0"/>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7" name="Rounded Rectangle 4">
            <a:extLst>
              <a:ext uri="{FF2B5EF4-FFF2-40B4-BE49-F238E27FC236}">
                <a16:creationId xmlns:a16="http://schemas.microsoft.com/office/drawing/2014/main" id="{4432DD6E-68D7-4146-8D3A-AC42603D625A}"/>
              </a:ext>
            </a:extLst>
          </p:cNvPr>
          <p:cNvSpPr/>
          <p:nvPr/>
        </p:nvSpPr>
        <p:spPr>
          <a:xfrm>
            <a:off x="2544902" y="1170240"/>
            <a:ext cx="2258938" cy="356218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R" sz="1100" dirty="0"/>
          </a:p>
          <a:p>
            <a:endParaRPr lang="es-PR" sz="1100" dirty="0"/>
          </a:p>
          <a:p>
            <a:endParaRPr lang="es-PR" sz="1100" dirty="0"/>
          </a:p>
          <a:p>
            <a:pPr algn="ctr"/>
            <a:r>
              <a:rPr lang="es-PR" sz="1600" b="1" dirty="0"/>
              <a:t>Dietrich </a:t>
            </a:r>
            <a:r>
              <a:rPr lang="es-PR" sz="1600" b="1" dirty="0" err="1"/>
              <a:t>Rueschemeyer</a:t>
            </a:r>
            <a:endParaRPr lang="es-PR" sz="1600" b="1" dirty="0"/>
          </a:p>
          <a:p>
            <a:pPr algn="ctr"/>
            <a:endParaRPr lang="es-PR" sz="1600" b="1" dirty="0"/>
          </a:p>
          <a:p>
            <a:pPr algn="just"/>
            <a:r>
              <a:rPr lang="es-PR" sz="1100" dirty="0"/>
              <a:t>Profesor Emérito de Sociología en Brown </a:t>
            </a:r>
            <a:r>
              <a:rPr lang="es-PR" sz="1100" dirty="0" err="1"/>
              <a:t>University</a:t>
            </a:r>
            <a:r>
              <a:rPr lang="es-PR" sz="1100" dirty="0"/>
              <a:t>. Profesor de Investigación en </a:t>
            </a:r>
            <a:r>
              <a:rPr lang="es-PR" sz="1100" dirty="0" err="1"/>
              <a:t>Brown’s</a:t>
            </a:r>
            <a:r>
              <a:rPr lang="es-PR" sz="1100" dirty="0"/>
              <a:t> Watson </a:t>
            </a:r>
            <a:r>
              <a:rPr lang="es-PR" sz="1100" dirty="0" err="1"/>
              <a:t>Institute</a:t>
            </a:r>
            <a:r>
              <a:rPr lang="es-PR" sz="1100" dirty="0"/>
              <a:t> </a:t>
            </a:r>
            <a:r>
              <a:rPr lang="es-PR" sz="1100" dirty="0" err="1"/>
              <a:t>for</a:t>
            </a:r>
            <a:r>
              <a:rPr lang="es-PR" sz="1100" dirty="0"/>
              <a:t> International </a:t>
            </a:r>
            <a:r>
              <a:rPr lang="es-PR" sz="1100" dirty="0" err="1"/>
              <a:t>Studies</a:t>
            </a:r>
            <a:r>
              <a:rPr lang="es-PR" sz="1100" dirty="0"/>
              <a:t>.</a:t>
            </a:r>
          </a:p>
          <a:p>
            <a:pPr algn="just"/>
            <a:endParaRPr lang="es-PR" sz="1100" dirty="0"/>
          </a:p>
          <a:p>
            <a:pPr algn="just"/>
            <a:r>
              <a:rPr lang="es-PR" sz="1100" dirty="0"/>
              <a:t>Formación del Estado y Antecedentes históricos del desarrollo socioeconómico</a:t>
            </a:r>
            <a:endParaRPr lang="en-US" sz="1100" dirty="0"/>
          </a:p>
        </p:txBody>
      </p:sp>
      <p:pic>
        <p:nvPicPr>
          <p:cNvPr id="8" name="Picture 3">
            <a:extLst>
              <a:ext uri="{FF2B5EF4-FFF2-40B4-BE49-F238E27FC236}">
                <a16:creationId xmlns:a16="http://schemas.microsoft.com/office/drawing/2014/main" id="{150A4DAF-4973-446A-81FD-B21F2EDD8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637" y="496246"/>
            <a:ext cx="1171440" cy="145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6">
            <a:extLst>
              <a:ext uri="{FF2B5EF4-FFF2-40B4-BE49-F238E27FC236}">
                <a16:creationId xmlns:a16="http://schemas.microsoft.com/office/drawing/2014/main" id="{83367F90-49BA-4655-AD38-714EDD1FB07B}"/>
              </a:ext>
            </a:extLst>
          </p:cNvPr>
          <p:cNvSpPr/>
          <p:nvPr/>
        </p:nvSpPr>
        <p:spPr>
          <a:xfrm>
            <a:off x="5578474" y="983623"/>
            <a:ext cx="2265684" cy="374880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R" sz="1100" dirty="0"/>
          </a:p>
          <a:p>
            <a:endParaRPr lang="es-PR" sz="1100" dirty="0"/>
          </a:p>
          <a:p>
            <a:endParaRPr lang="es-PR" sz="1100" dirty="0"/>
          </a:p>
          <a:p>
            <a:pPr algn="ctr"/>
            <a:r>
              <a:rPr lang="es-PR" sz="1600" b="1" dirty="0"/>
              <a:t>Charles C. </a:t>
            </a:r>
            <a:r>
              <a:rPr lang="es-PR" sz="1600" b="1" dirty="0" err="1"/>
              <a:t>Ragin</a:t>
            </a:r>
            <a:endParaRPr lang="es-PR" sz="1600" b="1" dirty="0"/>
          </a:p>
          <a:p>
            <a:pPr algn="ctr"/>
            <a:endParaRPr lang="es-PR" sz="1600" b="1" dirty="0"/>
          </a:p>
          <a:p>
            <a:pPr algn="just"/>
            <a:r>
              <a:rPr lang="es-PR" sz="1100" dirty="0"/>
              <a:t>Profesor  Sociología en la Universidad de California, Irvine  (</a:t>
            </a:r>
            <a:r>
              <a:rPr lang="es-PR" sz="1100" dirty="0" err="1"/>
              <a:t>Chancellor’s</a:t>
            </a:r>
            <a:r>
              <a:rPr lang="es-PR" sz="1100" dirty="0"/>
              <a:t> </a:t>
            </a:r>
            <a:r>
              <a:rPr lang="es-PR" sz="1100" dirty="0" err="1"/>
              <a:t>Professor</a:t>
            </a:r>
            <a:r>
              <a:rPr lang="es-PR" sz="1100" dirty="0"/>
              <a:t>).</a:t>
            </a:r>
          </a:p>
          <a:p>
            <a:pPr algn="just"/>
            <a:endParaRPr lang="en-US" sz="1100" dirty="0"/>
          </a:p>
          <a:p>
            <a:pPr algn="just"/>
            <a:r>
              <a:rPr lang="es-PR" sz="1100" dirty="0"/>
              <a:t>Metodología de la investigación, la sociología política y comparativa histórica y la economía política internacional.</a:t>
            </a:r>
            <a:endParaRPr lang="en-US" sz="1100" dirty="0"/>
          </a:p>
        </p:txBody>
      </p:sp>
      <p:pic>
        <p:nvPicPr>
          <p:cNvPr id="12" name="Picture 2">
            <a:extLst>
              <a:ext uri="{FF2B5EF4-FFF2-40B4-BE49-F238E27FC236}">
                <a16:creationId xmlns:a16="http://schemas.microsoft.com/office/drawing/2014/main" id="{9E633278-810E-4632-806A-8BC449EFB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862" y="535769"/>
            <a:ext cx="1171440" cy="145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886100" y="1333144"/>
            <a:ext cx="3371700" cy="17148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800" dirty="0">
              <a:solidFill>
                <a:srgbClr val="4A5C65"/>
              </a:solidFill>
            </a:endParaRPr>
          </a:p>
          <a:p>
            <a:pPr lvl="0"/>
            <a:r>
              <a:rPr lang="es-CL" sz="1800" dirty="0"/>
              <a:t>Presentan dos estrategias generales de investigación comparativa y discuten sus fortalezas y debilidades.</a:t>
            </a:r>
            <a:endParaRPr sz="1800" dirty="0"/>
          </a:p>
        </p:txBody>
      </p:sp>
      <p:sp>
        <p:nvSpPr>
          <p:cNvPr id="412" name="Google Shape;412;p18"/>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p>
            <a:pPr marL="0" lvl="0" indent="0">
              <a:spcAft>
                <a:spcPts val="1000"/>
              </a:spcAft>
            </a:pPr>
            <a:r>
              <a:rPr lang="es-CL" dirty="0"/>
              <a:t>Las dos estrategias son complementarias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1D6D1F-CC71-42B4-A0D7-BDFC5358841F}"/>
              </a:ext>
            </a:extLst>
          </p:cNvPr>
          <p:cNvSpPr>
            <a:spLocks noGrp="1"/>
          </p:cNvSpPr>
          <p:nvPr>
            <p:ph type="title"/>
          </p:nvPr>
        </p:nvSpPr>
        <p:spPr>
          <a:xfrm>
            <a:off x="144075" y="559475"/>
            <a:ext cx="2142000" cy="2630400"/>
          </a:xfrm>
        </p:spPr>
        <p:txBody>
          <a:bodyPr wrap="square" anchor="ctr">
            <a:normAutofit/>
          </a:bodyPr>
          <a:lstStyle/>
          <a:p>
            <a:r>
              <a:rPr lang="en-US" dirty="0" err="1"/>
              <a:t>Fortalezas</a:t>
            </a:r>
            <a:endParaRPr lang="en-US" dirty="0"/>
          </a:p>
        </p:txBody>
      </p:sp>
      <p:sp>
        <p:nvSpPr>
          <p:cNvPr id="17" name="Text Placeholder 2">
            <a:extLst>
              <a:ext uri="{FF2B5EF4-FFF2-40B4-BE49-F238E27FC236}">
                <a16:creationId xmlns:a16="http://schemas.microsoft.com/office/drawing/2014/main" id="{08597395-62C1-4AA6-AD6D-F0AAB8935A7F}"/>
              </a:ext>
            </a:extLst>
          </p:cNvPr>
          <p:cNvSpPr>
            <a:spLocks noGrp="1"/>
          </p:cNvSpPr>
          <p:nvPr>
            <p:ph type="body" idx="1"/>
          </p:nvPr>
        </p:nvSpPr>
        <p:spPr>
          <a:xfrm>
            <a:off x="2331685" y="1200150"/>
            <a:ext cx="2838521" cy="3120300"/>
          </a:xfrm>
        </p:spPr>
        <p:txBody>
          <a:bodyPr/>
          <a:lstStyle/>
          <a:p>
            <a:r>
              <a:rPr lang="es-CL" dirty="0">
                <a:solidFill>
                  <a:schemeClr val="accent1">
                    <a:lumMod val="75000"/>
                  </a:schemeClr>
                </a:solidFill>
              </a:rPr>
              <a:t>La estrategia orientada en caso </a:t>
            </a:r>
            <a:r>
              <a:rPr lang="es-CL" dirty="0"/>
              <a:t>es la más adecuada  </a:t>
            </a:r>
            <a:r>
              <a:rPr lang="es-CL" dirty="0">
                <a:solidFill>
                  <a:schemeClr val="accent4">
                    <a:lumMod val="75000"/>
                  </a:schemeClr>
                </a:solidFill>
              </a:rPr>
              <a:t>para identificar los patrones </a:t>
            </a:r>
            <a:r>
              <a:rPr lang="es-CL" dirty="0"/>
              <a:t>invariantes comunes a los conjuntos relativamente pequeño de casos.</a:t>
            </a:r>
          </a:p>
          <a:p>
            <a:endParaRPr lang="en-US" dirty="0"/>
          </a:p>
        </p:txBody>
      </p:sp>
      <p:sp>
        <p:nvSpPr>
          <p:cNvPr id="19" name="Text Placeholder 3">
            <a:extLst>
              <a:ext uri="{FF2B5EF4-FFF2-40B4-BE49-F238E27FC236}">
                <a16:creationId xmlns:a16="http://schemas.microsoft.com/office/drawing/2014/main" id="{2BDFDBA6-D4D2-48A1-9B45-A6A249A669C0}"/>
              </a:ext>
            </a:extLst>
          </p:cNvPr>
          <p:cNvSpPr>
            <a:spLocks noGrp="1"/>
          </p:cNvSpPr>
          <p:nvPr>
            <p:ph type="body" idx="2"/>
          </p:nvPr>
        </p:nvSpPr>
        <p:spPr>
          <a:xfrm>
            <a:off x="5170206" y="1200150"/>
            <a:ext cx="3496478" cy="3120300"/>
          </a:xfrm>
        </p:spPr>
        <p:txBody>
          <a:bodyPr/>
          <a:lstStyle/>
          <a:p>
            <a:r>
              <a:rPr lang="es-CL" dirty="0">
                <a:solidFill>
                  <a:schemeClr val="accent1">
                    <a:lumMod val="75000"/>
                  </a:schemeClr>
                </a:solidFill>
              </a:rPr>
              <a:t>La estrategia orientada en variables </a:t>
            </a:r>
            <a:r>
              <a:rPr lang="es-CL" dirty="0"/>
              <a:t>es la más adecuada </a:t>
            </a:r>
            <a:r>
              <a:rPr lang="es-CL" dirty="0">
                <a:solidFill>
                  <a:schemeClr val="accent4">
                    <a:lumMod val="75000"/>
                  </a:schemeClr>
                </a:solidFill>
              </a:rPr>
              <a:t>para evaluar las relaciones probabilísticas </a:t>
            </a:r>
            <a:r>
              <a:rPr lang="es-CL" dirty="0"/>
              <a:t>entre las características de las estructuras sociales (concebidas como variables), sobre la población más amplia posible de observaciones.</a:t>
            </a:r>
          </a:p>
          <a:p>
            <a:endParaRPr lang="en-US" dirty="0"/>
          </a:p>
        </p:txBody>
      </p:sp>
      <p:sp>
        <p:nvSpPr>
          <p:cNvPr id="12" name="Slide Number Placeholder 3">
            <a:extLst>
              <a:ext uri="{FF2B5EF4-FFF2-40B4-BE49-F238E27FC236}">
                <a16:creationId xmlns:a16="http://schemas.microsoft.com/office/drawing/2014/main" id="{F9551FF4-DD34-4588-BC91-5D398B4D95C7}"/>
              </a:ext>
            </a:extLst>
          </p:cNvPr>
          <p:cNvSpPr>
            <a:spLocks noGrp="1"/>
          </p:cNvSpPr>
          <p:nvPr>
            <p:ph type="sldNum" idx="12"/>
          </p:nvPr>
        </p:nvSpPr>
        <p:spPr>
          <a:xfrm>
            <a:off x="8117984" y="418063"/>
            <a:ext cx="548700" cy="393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a:pPr marL="0" lvl="0" indent="0" rtl="0">
                <a:lnSpc>
                  <a:spcPct val="90000"/>
                </a:lnSpc>
                <a:spcBef>
                  <a:spcPts val="0"/>
                </a:spcBef>
                <a:spcAft>
                  <a:spcPts val="600"/>
                </a:spcAft>
                <a:buNone/>
              </a:pPr>
              <a:t>6</a:t>
            </a:fld>
            <a:endParaRPr lang="en" sz="900"/>
          </a:p>
        </p:txBody>
      </p:sp>
    </p:spTree>
    <p:extLst>
      <p:ext uri="{BB962C8B-B14F-4D97-AF65-F5344CB8AC3E}">
        <p14:creationId xmlns:p14="http://schemas.microsoft.com/office/powerpoint/2010/main" val="14096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D7C1B-C345-4047-B7EB-A2CDD30B9F28}"/>
              </a:ext>
            </a:extLst>
          </p:cNvPr>
          <p:cNvSpPr>
            <a:spLocks noGrp="1"/>
          </p:cNvSpPr>
          <p:nvPr>
            <p:ph type="title"/>
          </p:nvPr>
        </p:nvSpPr>
        <p:spPr/>
        <p:txBody>
          <a:bodyPr/>
          <a:lstStyle/>
          <a:p>
            <a:r>
              <a:rPr lang="es-CL" dirty="0"/>
              <a:t>Debilidades</a:t>
            </a:r>
          </a:p>
        </p:txBody>
      </p:sp>
      <p:sp>
        <p:nvSpPr>
          <p:cNvPr id="3" name="Marcador de texto 2">
            <a:extLst>
              <a:ext uri="{FF2B5EF4-FFF2-40B4-BE49-F238E27FC236}">
                <a16:creationId xmlns:a16="http://schemas.microsoft.com/office/drawing/2014/main" id="{70ADB403-4AF4-4681-B491-DE2BF2D94A02}"/>
              </a:ext>
            </a:extLst>
          </p:cNvPr>
          <p:cNvSpPr>
            <a:spLocks noGrp="1"/>
          </p:cNvSpPr>
          <p:nvPr>
            <p:ph type="body" idx="1"/>
          </p:nvPr>
        </p:nvSpPr>
        <p:spPr>
          <a:xfrm>
            <a:off x="2503918" y="811663"/>
            <a:ext cx="2800678" cy="3120300"/>
          </a:xfrm>
        </p:spPr>
        <p:txBody>
          <a:bodyPr/>
          <a:lstStyle/>
          <a:p>
            <a:r>
              <a:rPr lang="es-CL" dirty="0"/>
              <a:t>La estrategia orientada en </a:t>
            </a:r>
            <a:r>
              <a:rPr lang="es-CL" dirty="0">
                <a:solidFill>
                  <a:schemeClr val="accent1">
                    <a:lumMod val="75000"/>
                  </a:schemeClr>
                </a:solidFill>
              </a:rPr>
              <a:t>caso </a:t>
            </a:r>
            <a:r>
              <a:rPr lang="es-CL" dirty="0">
                <a:solidFill>
                  <a:schemeClr val="accent4">
                    <a:lumMod val="75000"/>
                  </a:schemeClr>
                </a:solidFill>
              </a:rPr>
              <a:t>tiene una tendencia a particularizar</a:t>
            </a:r>
            <a:r>
              <a:rPr lang="es-CL" dirty="0"/>
              <a:t>, a menudo fingiendo gran generalidad.  Por ejemplo, desarrollar una teoría de la movilización política étnica basada en un caso.</a:t>
            </a:r>
          </a:p>
          <a:p>
            <a:pPr marL="114300" indent="0">
              <a:buNone/>
            </a:pPr>
            <a:endParaRPr lang="es-CL" dirty="0"/>
          </a:p>
          <a:p>
            <a:endParaRPr lang="es-CL" dirty="0"/>
          </a:p>
        </p:txBody>
      </p:sp>
      <p:sp>
        <p:nvSpPr>
          <p:cNvPr id="4" name="Marcador de texto 3">
            <a:extLst>
              <a:ext uri="{FF2B5EF4-FFF2-40B4-BE49-F238E27FC236}">
                <a16:creationId xmlns:a16="http://schemas.microsoft.com/office/drawing/2014/main" id="{DF2CBD6F-7FF5-4F1C-9A55-EC5E758D2815}"/>
              </a:ext>
            </a:extLst>
          </p:cNvPr>
          <p:cNvSpPr>
            <a:spLocks noGrp="1"/>
          </p:cNvSpPr>
          <p:nvPr>
            <p:ph type="body" idx="2"/>
          </p:nvPr>
        </p:nvSpPr>
        <p:spPr>
          <a:xfrm>
            <a:off x="5651043" y="811663"/>
            <a:ext cx="2937479" cy="3508787"/>
          </a:xfrm>
        </p:spPr>
        <p:txBody>
          <a:bodyPr/>
          <a:lstStyle/>
          <a:p>
            <a:r>
              <a:rPr lang="es-CL" dirty="0"/>
              <a:t>La estrategia orientada en  </a:t>
            </a:r>
            <a:r>
              <a:rPr lang="es-CL" dirty="0">
                <a:solidFill>
                  <a:schemeClr val="accent1">
                    <a:lumMod val="75000"/>
                  </a:schemeClr>
                </a:solidFill>
              </a:rPr>
              <a:t>variables </a:t>
            </a:r>
            <a:r>
              <a:rPr lang="es-CL" dirty="0"/>
              <a:t> </a:t>
            </a:r>
            <a:r>
              <a:rPr lang="es-CL" dirty="0">
                <a:solidFill>
                  <a:schemeClr val="accent4">
                    <a:lumMod val="75000"/>
                  </a:schemeClr>
                </a:solidFill>
              </a:rPr>
              <a:t>tiene una tendencia a las generalizaciones abstractas </a:t>
            </a:r>
            <a:r>
              <a:rPr lang="es-CL" dirty="0"/>
              <a:t>y a veces vacías</a:t>
            </a:r>
          </a:p>
        </p:txBody>
      </p:sp>
      <p:sp>
        <p:nvSpPr>
          <p:cNvPr id="5" name="Marcador de número de diapositiva 4">
            <a:extLst>
              <a:ext uri="{FF2B5EF4-FFF2-40B4-BE49-F238E27FC236}">
                <a16:creationId xmlns:a16="http://schemas.microsoft.com/office/drawing/2014/main" id="{932A436A-7B0B-4EAE-BD18-012CCF5888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7</a:t>
            </a:fld>
            <a:endParaRPr lang="es-CL"/>
          </a:p>
        </p:txBody>
      </p:sp>
    </p:spTree>
    <p:extLst>
      <p:ext uri="{BB962C8B-B14F-4D97-AF65-F5344CB8AC3E}">
        <p14:creationId xmlns:p14="http://schemas.microsoft.com/office/powerpoint/2010/main" val="199235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644EE-05A3-45C6-AE62-9A8901F5731D}"/>
              </a:ext>
            </a:extLst>
          </p:cNvPr>
          <p:cNvSpPr>
            <a:spLocks noGrp="1"/>
          </p:cNvSpPr>
          <p:nvPr>
            <p:ph type="title"/>
          </p:nvPr>
        </p:nvSpPr>
        <p:spPr/>
        <p:txBody>
          <a:bodyPr/>
          <a:lstStyle/>
          <a:p>
            <a:r>
              <a:rPr lang="es-CL" dirty="0"/>
              <a:t>Limitaciones</a:t>
            </a:r>
          </a:p>
        </p:txBody>
      </p:sp>
      <p:sp>
        <p:nvSpPr>
          <p:cNvPr id="3" name="Marcador de texto 2">
            <a:extLst>
              <a:ext uri="{FF2B5EF4-FFF2-40B4-BE49-F238E27FC236}">
                <a16:creationId xmlns:a16="http://schemas.microsoft.com/office/drawing/2014/main" id="{467F3E1A-8545-4A2E-B8CB-58C21763F09E}"/>
              </a:ext>
            </a:extLst>
          </p:cNvPr>
          <p:cNvSpPr>
            <a:spLocks noGrp="1"/>
          </p:cNvSpPr>
          <p:nvPr>
            <p:ph type="body" idx="1"/>
          </p:nvPr>
        </p:nvSpPr>
        <p:spPr>
          <a:xfrm>
            <a:off x="2286075" y="926685"/>
            <a:ext cx="2516400" cy="3120300"/>
          </a:xfrm>
        </p:spPr>
        <p:txBody>
          <a:bodyPr/>
          <a:lstStyle/>
          <a:p>
            <a:r>
              <a:rPr lang="es-CL" dirty="0"/>
              <a:t>La estrategia orientada al </a:t>
            </a:r>
            <a:r>
              <a:rPr lang="es-CL" dirty="0">
                <a:solidFill>
                  <a:schemeClr val="accent1">
                    <a:lumMod val="75000"/>
                  </a:schemeClr>
                </a:solidFill>
              </a:rPr>
              <a:t>caso</a:t>
            </a:r>
            <a:r>
              <a:rPr lang="es-CL" dirty="0"/>
              <a:t> se encuentra </a:t>
            </a:r>
            <a:r>
              <a:rPr lang="es-CL" dirty="0">
                <a:solidFill>
                  <a:schemeClr val="accent4">
                    <a:lumMod val="75000"/>
                  </a:schemeClr>
                </a:solidFill>
              </a:rPr>
              <a:t>incapacitada para analizar un  número grande de casos.</a:t>
            </a:r>
          </a:p>
          <a:p>
            <a:endParaRPr lang="es-CL" dirty="0"/>
          </a:p>
          <a:p>
            <a:endParaRPr lang="es-CL" dirty="0"/>
          </a:p>
        </p:txBody>
      </p:sp>
      <p:sp>
        <p:nvSpPr>
          <p:cNvPr id="4" name="Marcador de texto 3">
            <a:extLst>
              <a:ext uri="{FF2B5EF4-FFF2-40B4-BE49-F238E27FC236}">
                <a16:creationId xmlns:a16="http://schemas.microsoft.com/office/drawing/2014/main" id="{38147B1F-4D5B-4836-B78B-8C1B4D1CC610}"/>
              </a:ext>
            </a:extLst>
          </p:cNvPr>
          <p:cNvSpPr>
            <a:spLocks noGrp="1"/>
          </p:cNvSpPr>
          <p:nvPr>
            <p:ph type="body" idx="2"/>
          </p:nvPr>
        </p:nvSpPr>
        <p:spPr>
          <a:xfrm>
            <a:off x="5101839" y="559475"/>
            <a:ext cx="3178386" cy="3120300"/>
          </a:xfrm>
        </p:spPr>
        <p:txBody>
          <a:bodyPr/>
          <a:lstStyle/>
          <a:p>
            <a:r>
              <a:rPr lang="es-CL" dirty="0"/>
              <a:t>La estrategia orientada a </a:t>
            </a:r>
            <a:r>
              <a:rPr lang="es-CL" dirty="0">
                <a:solidFill>
                  <a:schemeClr val="accent1">
                    <a:lumMod val="75000"/>
                  </a:schemeClr>
                </a:solidFill>
              </a:rPr>
              <a:t>variables</a:t>
            </a:r>
            <a:r>
              <a:rPr lang="es-CL" dirty="0"/>
              <a:t>  </a:t>
            </a:r>
            <a:r>
              <a:rPr lang="es-CL" dirty="0">
                <a:solidFill>
                  <a:schemeClr val="accent4">
                    <a:lumMod val="75000"/>
                  </a:schemeClr>
                </a:solidFill>
              </a:rPr>
              <a:t>está incapacitada  para analizar argumentos complejos y coyunturales </a:t>
            </a:r>
            <a:r>
              <a:rPr lang="es-CL" dirty="0"/>
              <a:t>causales que requieran la estimación de los efectos de un gran número de términos de interacción o la división de la muestra en muchas </a:t>
            </a:r>
            <a:r>
              <a:rPr lang="es-CL" dirty="0" err="1"/>
              <a:t>sub-muestras</a:t>
            </a:r>
            <a:r>
              <a:rPr lang="es-CL" dirty="0"/>
              <a:t> separadas.</a:t>
            </a:r>
          </a:p>
          <a:p>
            <a:endParaRPr lang="es-CL" dirty="0"/>
          </a:p>
        </p:txBody>
      </p:sp>
      <p:sp>
        <p:nvSpPr>
          <p:cNvPr id="5" name="Marcador de número de diapositiva 4">
            <a:extLst>
              <a:ext uri="{FF2B5EF4-FFF2-40B4-BE49-F238E27FC236}">
                <a16:creationId xmlns:a16="http://schemas.microsoft.com/office/drawing/2014/main" id="{6EA117ED-5A0D-4726-A057-52D96E0897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8</a:t>
            </a:fld>
            <a:endParaRPr lang="es-CL"/>
          </a:p>
        </p:txBody>
      </p:sp>
    </p:spTree>
    <p:extLst>
      <p:ext uri="{BB962C8B-B14F-4D97-AF65-F5344CB8AC3E}">
        <p14:creationId xmlns:p14="http://schemas.microsoft.com/office/powerpoint/2010/main" val="31465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59600" y="6280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idx="4294967295"/>
          </p:nvPr>
        </p:nvSpPr>
        <p:spPr>
          <a:xfrm>
            <a:off x="2205450" y="3102623"/>
            <a:ext cx="4733100" cy="1159800"/>
          </a:xfrm>
          <a:prstGeom prst="rect">
            <a:avLst/>
          </a:prstGeom>
        </p:spPr>
        <p:txBody>
          <a:bodyPr spcFirstLastPara="1" wrap="square" lIns="91425" tIns="91425" rIns="91425" bIns="91425" anchor="ctr" anchorCtr="0">
            <a:noAutofit/>
          </a:bodyPr>
          <a:lstStyle/>
          <a:p>
            <a:pPr lvl="0" algn="ctr"/>
            <a:r>
              <a:rPr lang="en-US" sz="2800" dirty="0"/>
              <a:t>Combined versus synthetic comparative strategies</a:t>
            </a:r>
            <a:endParaRPr sz="2800" dirty="0"/>
          </a:p>
        </p:txBody>
      </p:sp>
      <p:sp>
        <p:nvSpPr>
          <p:cNvPr id="441" name="Google Shape;441;p21"/>
          <p:cNvSpPr/>
          <p:nvPr/>
        </p:nvSpPr>
        <p:spPr>
          <a:xfrm>
            <a:off x="3593939" y="9622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rot="2697328">
            <a:off x="5346647" y="21487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5356714" y="18811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rot="1280404">
            <a:off x="3589575" y="16139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8" name="Google Shape;1423;p42">
            <a:extLst>
              <a:ext uri="{FF2B5EF4-FFF2-40B4-BE49-F238E27FC236}">
                <a16:creationId xmlns:a16="http://schemas.microsoft.com/office/drawing/2014/main" id="{61845CC0-68AA-4FBF-9606-BF0659EF1E39}"/>
              </a:ext>
            </a:extLst>
          </p:cNvPr>
          <p:cNvGrpSpPr/>
          <p:nvPr/>
        </p:nvGrpSpPr>
        <p:grpSpPr>
          <a:xfrm>
            <a:off x="3880671" y="1052331"/>
            <a:ext cx="1400323" cy="1417403"/>
            <a:chOff x="8338678" y="5506443"/>
            <a:chExt cx="720227" cy="686988"/>
          </a:xfrm>
        </p:grpSpPr>
        <p:sp>
          <p:nvSpPr>
            <p:cNvPr id="19" name="Google Shape;1424;p42">
              <a:extLst>
                <a:ext uri="{FF2B5EF4-FFF2-40B4-BE49-F238E27FC236}">
                  <a16:creationId xmlns:a16="http://schemas.microsoft.com/office/drawing/2014/main" id="{3C209DEC-FA51-4775-9022-8DE6C51C5CC2}"/>
                </a:ext>
              </a:extLst>
            </p:cNvPr>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425;p42">
              <a:extLst>
                <a:ext uri="{FF2B5EF4-FFF2-40B4-BE49-F238E27FC236}">
                  <a16:creationId xmlns:a16="http://schemas.microsoft.com/office/drawing/2014/main" id="{36375C46-9A3C-48D7-A1D2-057F83D8DCD0}"/>
                </a:ext>
              </a:extLst>
            </p:cNvPr>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426;p42">
              <a:extLst>
                <a:ext uri="{FF2B5EF4-FFF2-40B4-BE49-F238E27FC236}">
                  <a16:creationId xmlns:a16="http://schemas.microsoft.com/office/drawing/2014/main" id="{DE32A20F-A29E-4158-90FC-BA82583D3744}"/>
                </a:ext>
              </a:extLst>
            </p:cNvPr>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427;p42">
              <a:extLst>
                <a:ext uri="{FF2B5EF4-FFF2-40B4-BE49-F238E27FC236}">
                  <a16:creationId xmlns:a16="http://schemas.microsoft.com/office/drawing/2014/main" id="{63811B83-8117-4BEC-9220-C31852B21349}"/>
                </a:ext>
              </a:extLst>
            </p:cNvPr>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428;p42">
              <a:extLst>
                <a:ext uri="{FF2B5EF4-FFF2-40B4-BE49-F238E27FC236}">
                  <a16:creationId xmlns:a16="http://schemas.microsoft.com/office/drawing/2014/main" id="{F399116B-1B71-4C63-A409-E5C8568D6DF7}"/>
                </a:ext>
              </a:extLst>
            </p:cNvPr>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429;p42">
              <a:extLst>
                <a:ext uri="{FF2B5EF4-FFF2-40B4-BE49-F238E27FC236}">
                  <a16:creationId xmlns:a16="http://schemas.microsoft.com/office/drawing/2014/main" id="{303B91DC-3FCD-4939-A063-8E98EC7645FC}"/>
                </a:ext>
              </a:extLst>
            </p:cNvPr>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1850</Words>
  <Application>Microsoft Office PowerPoint</Application>
  <PresentationFormat>Presentación en pantalla (16:9)</PresentationFormat>
  <Paragraphs>164</Paragraphs>
  <Slides>36</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Calibri</vt:lpstr>
      <vt:lpstr>Arial</vt:lpstr>
      <vt:lpstr>Roboto Slab Regular</vt:lpstr>
      <vt:lpstr>Lato Light</vt:lpstr>
      <vt:lpstr>Kent template</vt:lpstr>
      <vt:lpstr>Sesión 8: El Método Comparado versus el Método de Caso</vt:lpstr>
      <vt:lpstr>Bibliografía</vt:lpstr>
      <vt:lpstr>Objetivo</vt:lpstr>
      <vt:lpstr>Autores</vt:lpstr>
      <vt:lpstr> Presentan dos estrategias generales de investigación comparativa y discuten sus fortalezas y debilidades.</vt:lpstr>
      <vt:lpstr>Fortalezas</vt:lpstr>
      <vt:lpstr>Debilidades</vt:lpstr>
      <vt:lpstr>Limitaciones</vt:lpstr>
      <vt:lpstr>Combined versus synthetic comparative strategies</vt:lpstr>
      <vt:lpstr>Presentación de PowerPoint</vt:lpstr>
      <vt:lpstr>Valor de estrategias combinadas y sintéticas</vt:lpstr>
      <vt:lpstr>Recordar que</vt:lpstr>
      <vt:lpstr>Un ejemplo de un estudio sería un análisis cuantitativo transnacional con estudio de casos. </vt:lpstr>
      <vt:lpstr>Presentación de PowerPoint</vt:lpstr>
      <vt:lpstr>Presentación de PowerPoint</vt:lpstr>
      <vt:lpstr>Jeffrey Paige’s Agrarian Revolution. John Stephens’s The Transition from Capitalism to Socialism</vt:lpstr>
      <vt:lpstr>Edward Shorter and Charles Tilly’s Strikes in France</vt:lpstr>
      <vt:lpstr>Ventajas</vt:lpstr>
      <vt:lpstr>Ventajas</vt:lpstr>
      <vt:lpstr>Elementos de una estrategia sintética</vt:lpstr>
      <vt:lpstr>Elementos de una estrategia sintética</vt:lpstr>
      <vt:lpstr>¿Puede uno o varios casos generar ganancia teórica?.</vt:lpstr>
      <vt:lpstr>Rueschemeyer nos dice que el análisis histórico comparativo utilizando un número limitado de casos ha sido criticado históricamente.  Existen dos posiciones opuestas:  Una dice que estudiar un caso sólo puede llevarnos a un resultado para ese caso particular.  La otra nos dice que puede generar hipótesis que podemos probar en otros casos </vt:lpstr>
      <vt:lpstr>La segunda posición se explica en: </vt:lpstr>
      <vt:lpstr>Rueschemeyer nos dice que </vt:lpstr>
      <vt:lpstr>E.P. Thompson The Making of the English Working Class (1963) </vt:lpstr>
      <vt:lpstr>Robert Mitchel  (1915) Political Parties: A Sociological Study of the Oligarchical Tendencies of Modern Democracy.</vt:lpstr>
      <vt:lpstr>Seymour Martin Lipset, Martin Trow y James Coleman. Union Democracy: The Internal Politics of the International Typographical Union. What Makes Democracy Work in Labor Unions and Other Organizations? (1956).</vt:lpstr>
      <vt:lpstr>Propone que</vt:lpstr>
      <vt:lpstr>Considerar que Thompson señala que: </vt:lpstr>
      <vt:lpstr>¿Qué es un caso? </vt:lpstr>
      <vt:lpstr>Ejemplo es la teoría de Weber sobre el capitalismo</vt:lpstr>
      <vt:lpstr>El análisis comparativo de casos  que utiliza tanto el análisis del caso como el análisis entre casos puede explorar interacciones más complejas entre los factores causales.</vt:lpstr>
      <vt:lpstr>Puede trazar nuevas patrones de causalidad y no asume una relación lineal entre variables dependientes e independientes como se hace normalmente en los análisis de regresión.</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8: El Método Comparado versus el Método de Caso</dc:title>
  <dc:creator>Claudia Campillo Toledano (claudia.campillo)</dc:creator>
  <cp:lastModifiedBy>Claudia Campillo Toledano (claudia.campillo)</cp:lastModifiedBy>
  <cp:revision>1</cp:revision>
  <dcterms:created xsi:type="dcterms:W3CDTF">2020-06-26T01:39:01Z</dcterms:created>
  <dcterms:modified xsi:type="dcterms:W3CDTF">2020-06-26T01:44:04Z</dcterms:modified>
</cp:coreProperties>
</file>