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33"/>
  </p:notesMasterIdLst>
  <p:sldIdLst>
    <p:sldId id="256" r:id="rId2"/>
    <p:sldId id="257" r:id="rId3"/>
    <p:sldId id="258" r:id="rId4"/>
    <p:sldId id="259" r:id="rId5"/>
    <p:sldId id="260" r:id="rId6"/>
    <p:sldId id="261" r:id="rId7"/>
    <p:sldId id="287" r:id="rId8"/>
    <p:sldId id="262" r:id="rId9"/>
    <p:sldId id="263" r:id="rId10"/>
    <p:sldId id="288" r:id="rId11"/>
    <p:sldId id="289" r:id="rId12"/>
    <p:sldId id="264" r:id="rId13"/>
    <p:sldId id="265" r:id="rId14"/>
    <p:sldId id="266" r:id="rId15"/>
    <p:sldId id="290" r:id="rId16"/>
    <p:sldId id="291" r:id="rId17"/>
    <p:sldId id="292" r:id="rId18"/>
    <p:sldId id="294" r:id="rId19"/>
    <p:sldId id="293" r:id="rId20"/>
    <p:sldId id="267" r:id="rId21"/>
    <p:sldId id="274" r:id="rId22"/>
    <p:sldId id="281" r:id="rId23"/>
    <p:sldId id="295" r:id="rId24"/>
    <p:sldId id="296" r:id="rId25"/>
    <p:sldId id="297" r:id="rId26"/>
    <p:sldId id="282" r:id="rId27"/>
    <p:sldId id="298" r:id="rId28"/>
    <p:sldId id="299" r:id="rId29"/>
    <p:sldId id="271" r:id="rId30"/>
    <p:sldId id="279" r:id="rId31"/>
    <p:sldId id="280" r:id="rId32"/>
  </p:sldIdLst>
  <p:sldSz cx="9144000" cy="5143500" type="screen16x9"/>
  <p:notesSz cx="6858000" cy="9144000"/>
  <p:embeddedFontLst>
    <p:embeddedFont>
      <p:font typeface="Karla" panose="020B0604020202020204" charset="0"/>
      <p:regular r:id="rId34"/>
      <p:bold r:id="rId35"/>
      <p:italic r:id="rId36"/>
      <p:boldItalic r:id="rId37"/>
    </p:embeddedFont>
    <p:embeddedFont>
      <p:font typeface="Montserrat"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074E88-DFC5-412B-9926-322B1FC047AF}">
  <a:tblStyle styleId="{DF074E88-DFC5-412B-9926-322B1FC047A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3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1581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21892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1" name="Google Shape;11;p2"/>
          <p:cNvSpPr/>
          <p:nvPr/>
        </p:nvSpPr>
        <p:spPr>
          <a:xfrm>
            <a:off x="-967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2" name="Google Shape;12;p2"/>
          <p:cNvSpPr txBox="1">
            <a:spLocks noGrp="1"/>
          </p:cNvSpPr>
          <p:nvPr>
            <p:ph type="ctrTitle"/>
          </p:nvPr>
        </p:nvSpPr>
        <p:spPr>
          <a:xfrm>
            <a:off x="648300" y="3404550"/>
            <a:ext cx="3530700" cy="11820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68" name="Google Shape;68;p12"/>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69" name="Google Shape;69;p12"/>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21892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5" name="Google Shape;15;p3"/>
          <p:cNvSpPr/>
          <p:nvPr/>
        </p:nvSpPr>
        <p:spPr>
          <a:xfrm>
            <a:off x="-967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6" name="Google Shape;16;p3"/>
          <p:cNvSpPr txBox="1">
            <a:spLocks noGrp="1"/>
          </p:cNvSpPr>
          <p:nvPr>
            <p:ph type="ctrTitle"/>
          </p:nvPr>
        </p:nvSpPr>
        <p:spPr>
          <a:xfrm>
            <a:off x="648300" y="1583350"/>
            <a:ext cx="3522300" cy="298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7" name="Google Shape;17;p3"/>
          <p:cNvSpPr txBox="1">
            <a:spLocks noGrp="1"/>
          </p:cNvSpPr>
          <p:nvPr>
            <p:ph type="subTitle" idx="1"/>
          </p:nvPr>
        </p:nvSpPr>
        <p:spPr>
          <a:xfrm>
            <a:off x="6724950" y="3494300"/>
            <a:ext cx="1906200" cy="10317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1800"/>
              <a:buNone/>
              <a:defRPr sz="1800">
                <a:solidFill>
                  <a:schemeClr val="lt1"/>
                </a:solidFill>
              </a:defRPr>
            </a:lvl1pPr>
            <a:lvl2pPr lvl="1" algn="r" rtl="0">
              <a:spcBef>
                <a:spcPts val="0"/>
              </a:spcBef>
              <a:spcAft>
                <a:spcPts val="0"/>
              </a:spcAft>
              <a:buClr>
                <a:schemeClr val="lt1"/>
              </a:buClr>
              <a:buSzPts val="1800"/>
              <a:buNone/>
              <a:defRPr sz="1800">
                <a:solidFill>
                  <a:schemeClr val="lt1"/>
                </a:solidFill>
              </a:defRPr>
            </a:lvl2pPr>
            <a:lvl3pPr lvl="2" algn="r" rtl="0">
              <a:spcBef>
                <a:spcPts val="0"/>
              </a:spcBef>
              <a:spcAft>
                <a:spcPts val="0"/>
              </a:spcAft>
              <a:buClr>
                <a:schemeClr val="lt1"/>
              </a:buClr>
              <a:buSzPts val="1800"/>
              <a:buNone/>
              <a:defRPr sz="1800">
                <a:solidFill>
                  <a:schemeClr val="lt1"/>
                </a:solidFill>
              </a:defRPr>
            </a:lvl3pPr>
            <a:lvl4pPr lvl="3" algn="r" rtl="0">
              <a:spcBef>
                <a:spcPts val="0"/>
              </a:spcBef>
              <a:spcAft>
                <a:spcPts val="0"/>
              </a:spcAft>
              <a:buClr>
                <a:schemeClr val="lt1"/>
              </a:buClr>
              <a:buSzPts val="1800"/>
              <a:buNone/>
              <a:defRPr sz="1800">
                <a:solidFill>
                  <a:schemeClr val="lt1"/>
                </a:solidFill>
              </a:defRPr>
            </a:lvl4pPr>
            <a:lvl5pPr lvl="4" algn="r" rtl="0">
              <a:spcBef>
                <a:spcPts val="0"/>
              </a:spcBef>
              <a:spcAft>
                <a:spcPts val="0"/>
              </a:spcAft>
              <a:buClr>
                <a:schemeClr val="lt1"/>
              </a:buClr>
              <a:buSzPts val="1800"/>
              <a:buNone/>
              <a:defRPr sz="1800">
                <a:solidFill>
                  <a:schemeClr val="lt1"/>
                </a:solidFill>
              </a:defRPr>
            </a:lvl5pPr>
            <a:lvl6pPr lvl="5" algn="r" rtl="0">
              <a:spcBef>
                <a:spcPts val="0"/>
              </a:spcBef>
              <a:spcAft>
                <a:spcPts val="0"/>
              </a:spcAft>
              <a:buClr>
                <a:schemeClr val="lt1"/>
              </a:buClr>
              <a:buSzPts val="1800"/>
              <a:buNone/>
              <a:defRPr sz="1800">
                <a:solidFill>
                  <a:schemeClr val="lt1"/>
                </a:solidFill>
              </a:defRPr>
            </a:lvl6pPr>
            <a:lvl7pPr lvl="6" algn="r" rtl="0">
              <a:spcBef>
                <a:spcPts val="0"/>
              </a:spcBef>
              <a:spcAft>
                <a:spcPts val="0"/>
              </a:spcAft>
              <a:buClr>
                <a:schemeClr val="lt1"/>
              </a:buClr>
              <a:buSzPts val="1800"/>
              <a:buNone/>
              <a:defRPr sz="1800">
                <a:solidFill>
                  <a:schemeClr val="lt1"/>
                </a:solidFill>
              </a:defRPr>
            </a:lvl7pPr>
            <a:lvl8pPr lvl="7" algn="r" rtl="0">
              <a:spcBef>
                <a:spcPts val="0"/>
              </a:spcBef>
              <a:spcAft>
                <a:spcPts val="0"/>
              </a:spcAft>
              <a:buClr>
                <a:schemeClr val="lt1"/>
              </a:buClr>
              <a:buSzPts val="1800"/>
              <a:buNone/>
              <a:defRPr sz="1800">
                <a:solidFill>
                  <a:schemeClr val="lt1"/>
                </a:solidFill>
              </a:defRPr>
            </a:lvl8pPr>
            <a:lvl9pPr lvl="8" algn="r" rtl="0">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1_2">
    <p:spTree>
      <p:nvGrpSpPr>
        <p:cNvPr id="1" name="Shape 18"/>
        <p:cNvGrpSpPr/>
        <p:nvPr/>
      </p:nvGrpSpPr>
      <p:grpSpPr>
        <a:xfrm>
          <a:off x="0" y="0"/>
          <a:ext cx="0" cy="0"/>
          <a:chOff x="0" y="0"/>
          <a:chExt cx="0" cy="0"/>
        </a:xfrm>
      </p:grpSpPr>
      <p:sp>
        <p:nvSpPr>
          <p:cNvPr id="19" name="Google Shape;19;p4"/>
          <p:cNvSpPr/>
          <p:nvPr/>
        </p:nvSpPr>
        <p:spPr>
          <a:xfrm>
            <a:off x="21892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20" name="Google Shape;20;p4"/>
          <p:cNvSpPr/>
          <p:nvPr/>
        </p:nvSpPr>
        <p:spPr>
          <a:xfrm>
            <a:off x="-967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21" name="Google Shape;21;p4"/>
          <p:cNvSpPr txBox="1">
            <a:spLocks noGrp="1"/>
          </p:cNvSpPr>
          <p:nvPr>
            <p:ph type="title"/>
          </p:nvPr>
        </p:nvSpPr>
        <p:spPr>
          <a:xfrm>
            <a:off x="838309" y="1807900"/>
            <a:ext cx="3148200" cy="4857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2" name="Google Shape;22;p4"/>
          <p:cNvSpPr txBox="1">
            <a:spLocks noGrp="1"/>
          </p:cNvSpPr>
          <p:nvPr>
            <p:ph type="body" idx="1"/>
          </p:nvPr>
        </p:nvSpPr>
        <p:spPr>
          <a:xfrm>
            <a:off x="838250" y="2419350"/>
            <a:ext cx="3148200" cy="22557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23" name="Google Shape;23;p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big image">
  <p:cSld name="TITLE_1_2_1">
    <p:spTree>
      <p:nvGrpSpPr>
        <p:cNvPr id="1" name="Shape 24"/>
        <p:cNvGrpSpPr/>
        <p:nvPr/>
      </p:nvGrpSpPr>
      <p:grpSpPr>
        <a:xfrm>
          <a:off x="0" y="0"/>
          <a:ext cx="0" cy="0"/>
          <a:chOff x="0" y="0"/>
          <a:chExt cx="0" cy="0"/>
        </a:xfrm>
      </p:grpSpPr>
      <p:sp>
        <p:nvSpPr>
          <p:cNvPr id="25" name="Google Shape;25;p5"/>
          <p:cNvSpPr/>
          <p:nvPr/>
        </p:nvSpPr>
        <p:spPr>
          <a:xfrm>
            <a:off x="209250" y="-9675"/>
            <a:ext cx="3076750" cy="5167075"/>
          </a:xfrm>
          <a:custGeom>
            <a:avLst/>
            <a:gdLst/>
            <a:ahLst/>
            <a:cxnLst/>
            <a:rect l="l" t="t" r="r" b="b"/>
            <a:pathLst>
              <a:path w="123070" h="206683" extrusionOk="0">
                <a:moveTo>
                  <a:pt x="0" y="0"/>
                </a:moveTo>
                <a:lnTo>
                  <a:pt x="0" y="206683"/>
                </a:lnTo>
                <a:lnTo>
                  <a:pt x="123070" y="206545"/>
                </a:lnTo>
                <a:lnTo>
                  <a:pt x="67807" y="301"/>
                </a:lnTo>
                <a:close/>
              </a:path>
            </a:pathLst>
          </a:custGeom>
          <a:solidFill>
            <a:srgbClr val="000000">
              <a:alpha val="7310"/>
            </a:srgbClr>
          </a:solidFill>
          <a:ln>
            <a:noFill/>
          </a:ln>
        </p:spPr>
      </p:sp>
      <p:sp>
        <p:nvSpPr>
          <p:cNvPr id="26" name="Google Shape;26;p5"/>
          <p:cNvSpPr/>
          <p:nvPr/>
        </p:nvSpPr>
        <p:spPr>
          <a:xfrm>
            <a:off x="-19350" y="-9675"/>
            <a:ext cx="3076750" cy="5167075"/>
          </a:xfrm>
          <a:custGeom>
            <a:avLst/>
            <a:gdLst/>
            <a:ahLst/>
            <a:cxnLst/>
            <a:rect l="l" t="t" r="r" b="b"/>
            <a:pathLst>
              <a:path w="123070" h="206683" extrusionOk="0">
                <a:moveTo>
                  <a:pt x="0" y="0"/>
                </a:moveTo>
                <a:lnTo>
                  <a:pt x="0" y="206683"/>
                </a:lnTo>
                <a:lnTo>
                  <a:pt x="123070" y="206545"/>
                </a:lnTo>
                <a:lnTo>
                  <a:pt x="67807" y="301"/>
                </a:lnTo>
                <a:close/>
              </a:path>
            </a:pathLst>
          </a:custGeom>
          <a:solidFill>
            <a:srgbClr val="FFFFFF"/>
          </a:solidFill>
          <a:ln>
            <a:noFill/>
          </a:ln>
        </p:spPr>
      </p:sp>
      <p:sp>
        <p:nvSpPr>
          <p:cNvPr id="27" name="Google Shape;27;p5"/>
          <p:cNvSpPr txBox="1">
            <a:spLocks noGrp="1"/>
          </p:cNvSpPr>
          <p:nvPr>
            <p:ph type="title"/>
          </p:nvPr>
        </p:nvSpPr>
        <p:spPr>
          <a:xfrm>
            <a:off x="609704" y="4116875"/>
            <a:ext cx="1609800" cy="4857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8" name="Google Shape;28;p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9"/>
        <p:cNvGrpSpPr/>
        <p:nvPr/>
      </p:nvGrpSpPr>
      <p:grpSpPr>
        <a:xfrm>
          <a:off x="0" y="0"/>
          <a:ext cx="0" cy="0"/>
          <a:chOff x="0" y="0"/>
          <a:chExt cx="0" cy="0"/>
        </a:xfrm>
      </p:grpSpPr>
      <p:sp>
        <p:nvSpPr>
          <p:cNvPr id="30" name="Google Shape;30;p6"/>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31" name="Google Shape;31;p6"/>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32" name="Google Shape;32;p6"/>
          <p:cNvSpPr txBox="1"/>
          <p:nvPr/>
        </p:nvSpPr>
        <p:spPr>
          <a:xfrm>
            <a:off x="799645" y="1612075"/>
            <a:ext cx="1957200" cy="6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200">
                <a:solidFill>
                  <a:schemeClr val="dk2"/>
                </a:solidFill>
                <a:latin typeface="Montserrat"/>
                <a:ea typeface="Montserrat"/>
                <a:cs typeface="Montserrat"/>
                <a:sym typeface="Montserrat"/>
              </a:rPr>
              <a:t>“</a:t>
            </a:r>
            <a:endParaRPr sz="7200">
              <a:solidFill>
                <a:schemeClr val="dk2"/>
              </a:solidFill>
              <a:latin typeface="Montserrat"/>
              <a:ea typeface="Montserrat"/>
              <a:cs typeface="Montserrat"/>
              <a:sym typeface="Montserrat"/>
            </a:endParaRPr>
          </a:p>
        </p:txBody>
      </p:sp>
      <p:sp>
        <p:nvSpPr>
          <p:cNvPr id="33" name="Google Shape;33;p6"/>
          <p:cNvSpPr txBox="1">
            <a:spLocks noGrp="1"/>
          </p:cNvSpPr>
          <p:nvPr>
            <p:ph type="body" idx="1"/>
          </p:nvPr>
        </p:nvSpPr>
        <p:spPr>
          <a:xfrm>
            <a:off x="838250" y="2419350"/>
            <a:ext cx="5324100" cy="22557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SzPts val="2400"/>
              <a:buFont typeface="Montserrat"/>
              <a:buChar char="▸"/>
              <a:defRPr sz="2400">
                <a:latin typeface="Montserrat"/>
                <a:ea typeface="Montserrat"/>
                <a:cs typeface="Montserrat"/>
                <a:sym typeface="Montserrat"/>
              </a:defRPr>
            </a:lvl1pPr>
            <a:lvl2pPr marL="914400" lvl="1" indent="-381000" rtl="0">
              <a:spcBef>
                <a:spcPts val="0"/>
              </a:spcBef>
              <a:spcAft>
                <a:spcPts val="0"/>
              </a:spcAft>
              <a:buSzPts val="2400"/>
              <a:buFont typeface="Montserrat"/>
              <a:buChar char="▹"/>
              <a:defRPr sz="2400">
                <a:latin typeface="Montserrat"/>
                <a:ea typeface="Montserrat"/>
                <a:cs typeface="Montserrat"/>
                <a:sym typeface="Montserrat"/>
              </a:defRPr>
            </a:lvl2pPr>
            <a:lvl3pPr marL="1371600" lvl="2" indent="-381000" rtl="0">
              <a:spcBef>
                <a:spcPts val="0"/>
              </a:spcBef>
              <a:spcAft>
                <a:spcPts val="0"/>
              </a:spcAft>
              <a:buSzPts val="2400"/>
              <a:buFont typeface="Montserrat"/>
              <a:buChar char="▹"/>
              <a:defRPr sz="2400">
                <a:latin typeface="Montserrat"/>
                <a:ea typeface="Montserrat"/>
                <a:cs typeface="Montserrat"/>
                <a:sym typeface="Montserrat"/>
              </a:defRPr>
            </a:lvl3pPr>
            <a:lvl4pPr marL="1828800" lvl="3" indent="-381000" rtl="0">
              <a:spcBef>
                <a:spcPts val="0"/>
              </a:spcBef>
              <a:spcAft>
                <a:spcPts val="0"/>
              </a:spcAft>
              <a:buSzPts val="2400"/>
              <a:buFont typeface="Montserrat"/>
              <a:buChar char="●"/>
              <a:defRPr sz="2400">
                <a:latin typeface="Montserrat"/>
                <a:ea typeface="Montserrat"/>
                <a:cs typeface="Montserrat"/>
                <a:sym typeface="Montserrat"/>
              </a:defRPr>
            </a:lvl4pPr>
            <a:lvl5pPr marL="2286000" lvl="4" indent="-381000" rtl="0">
              <a:spcBef>
                <a:spcPts val="0"/>
              </a:spcBef>
              <a:spcAft>
                <a:spcPts val="0"/>
              </a:spcAft>
              <a:buSzPts val="2400"/>
              <a:buFont typeface="Montserrat"/>
              <a:buChar char="○"/>
              <a:defRPr sz="2400">
                <a:latin typeface="Montserrat"/>
                <a:ea typeface="Montserrat"/>
                <a:cs typeface="Montserrat"/>
                <a:sym typeface="Montserrat"/>
              </a:defRPr>
            </a:lvl5pPr>
            <a:lvl6pPr marL="2743200" lvl="5" indent="-381000" rtl="0">
              <a:spcBef>
                <a:spcPts val="0"/>
              </a:spcBef>
              <a:spcAft>
                <a:spcPts val="0"/>
              </a:spcAft>
              <a:buSzPts val="2400"/>
              <a:buFont typeface="Montserrat"/>
              <a:buChar char="■"/>
              <a:defRPr sz="2400">
                <a:latin typeface="Montserrat"/>
                <a:ea typeface="Montserrat"/>
                <a:cs typeface="Montserrat"/>
                <a:sym typeface="Montserrat"/>
              </a:defRPr>
            </a:lvl6pPr>
            <a:lvl7pPr marL="3200400" lvl="6" indent="-381000" rtl="0">
              <a:spcBef>
                <a:spcPts val="0"/>
              </a:spcBef>
              <a:spcAft>
                <a:spcPts val="0"/>
              </a:spcAft>
              <a:buSzPts val="2400"/>
              <a:buFont typeface="Montserrat"/>
              <a:buChar char="●"/>
              <a:defRPr sz="2400">
                <a:latin typeface="Montserrat"/>
                <a:ea typeface="Montserrat"/>
                <a:cs typeface="Montserrat"/>
                <a:sym typeface="Montserrat"/>
              </a:defRPr>
            </a:lvl7pPr>
            <a:lvl8pPr marL="3657600" lvl="7" indent="-381000" rtl="0">
              <a:spcBef>
                <a:spcPts val="0"/>
              </a:spcBef>
              <a:spcAft>
                <a:spcPts val="0"/>
              </a:spcAft>
              <a:buSzPts val="2400"/>
              <a:buFont typeface="Montserrat"/>
              <a:buChar char="○"/>
              <a:defRPr sz="2400">
                <a:latin typeface="Montserrat"/>
                <a:ea typeface="Montserrat"/>
                <a:cs typeface="Montserrat"/>
                <a:sym typeface="Montserrat"/>
              </a:defRPr>
            </a:lvl8pPr>
            <a:lvl9pPr marL="4114800" lvl="8" indent="-381000" rtl="0">
              <a:spcBef>
                <a:spcPts val="0"/>
              </a:spcBef>
              <a:spcAft>
                <a:spcPts val="0"/>
              </a:spcAft>
              <a:buSzPts val="2400"/>
              <a:buFont typeface="Montserrat"/>
              <a:buChar char="■"/>
              <a:defRPr sz="2400">
                <a:latin typeface="Montserrat"/>
                <a:ea typeface="Montserrat"/>
                <a:cs typeface="Montserrat"/>
                <a:sym typeface="Montserrat"/>
              </a:defRPr>
            </a:lvl9pPr>
          </a:lstStyle>
          <a:p>
            <a:endParaRPr/>
          </a:p>
        </p:txBody>
      </p:sp>
      <p:sp>
        <p:nvSpPr>
          <p:cNvPr id="34" name="Google Shape;34;p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atin typeface="Montserrat"/>
                <a:ea typeface="Montserrat"/>
                <a:cs typeface="Montserrat"/>
                <a:sym typeface="Montserrat"/>
              </a:defRPr>
            </a:lvl1pPr>
            <a:lvl2pPr lvl="1">
              <a:buNone/>
              <a:defRPr>
                <a:latin typeface="Montserrat"/>
                <a:ea typeface="Montserrat"/>
                <a:cs typeface="Montserrat"/>
                <a:sym typeface="Montserrat"/>
              </a:defRPr>
            </a:lvl2pPr>
            <a:lvl3pPr lvl="2">
              <a:buNone/>
              <a:defRPr>
                <a:latin typeface="Montserrat"/>
                <a:ea typeface="Montserrat"/>
                <a:cs typeface="Montserrat"/>
                <a:sym typeface="Montserrat"/>
              </a:defRPr>
            </a:lvl3pPr>
            <a:lvl4pPr lvl="3">
              <a:buNone/>
              <a:defRPr>
                <a:latin typeface="Montserrat"/>
                <a:ea typeface="Montserrat"/>
                <a:cs typeface="Montserrat"/>
                <a:sym typeface="Montserrat"/>
              </a:defRPr>
            </a:lvl4pPr>
            <a:lvl5pPr lvl="4">
              <a:buNone/>
              <a:defRPr>
                <a:latin typeface="Montserrat"/>
                <a:ea typeface="Montserrat"/>
                <a:cs typeface="Montserrat"/>
                <a:sym typeface="Montserrat"/>
              </a:defRPr>
            </a:lvl5pPr>
            <a:lvl6pPr lvl="5">
              <a:buNone/>
              <a:defRPr>
                <a:latin typeface="Montserrat"/>
                <a:ea typeface="Montserrat"/>
                <a:cs typeface="Montserrat"/>
                <a:sym typeface="Montserrat"/>
              </a:defRPr>
            </a:lvl6pPr>
            <a:lvl7pPr lvl="6">
              <a:buNone/>
              <a:defRPr>
                <a:latin typeface="Montserrat"/>
                <a:ea typeface="Montserrat"/>
                <a:cs typeface="Montserrat"/>
                <a:sym typeface="Montserrat"/>
              </a:defRPr>
            </a:lvl7pPr>
            <a:lvl8pPr lvl="7">
              <a:buNone/>
              <a:defRPr>
                <a:latin typeface="Montserrat"/>
                <a:ea typeface="Montserrat"/>
                <a:cs typeface="Montserrat"/>
                <a:sym typeface="Montserrat"/>
              </a:defRPr>
            </a:lvl8pPr>
            <a:lvl9pPr lvl="8">
              <a:buNone/>
              <a:defRPr>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5"/>
        <p:cNvGrpSpPr/>
        <p:nvPr/>
      </p:nvGrpSpPr>
      <p:grpSpPr>
        <a:xfrm>
          <a:off x="0" y="0"/>
          <a:ext cx="0" cy="0"/>
          <a:chOff x="0" y="0"/>
          <a:chExt cx="0" cy="0"/>
        </a:xfrm>
      </p:grpSpPr>
      <p:sp>
        <p:nvSpPr>
          <p:cNvPr id="36" name="Google Shape;36;p7"/>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37" name="Google Shape;37;p7"/>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38" name="Google Shape;38;p7"/>
          <p:cNvSpPr txBox="1">
            <a:spLocks noGrp="1"/>
          </p:cNvSpPr>
          <p:nvPr>
            <p:ph type="title"/>
          </p:nvPr>
        </p:nvSpPr>
        <p:spPr>
          <a:xfrm>
            <a:off x="838350" y="1807900"/>
            <a:ext cx="5324100" cy="485700"/>
          </a:xfrm>
          <a:prstGeom prst="rect">
            <a:avLst/>
          </a:prstGeom>
        </p:spPr>
        <p:txBody>
          <a:bodyPr spcFirstLastPara="1" wrap="square" lIns="91425" tIns="91425" rIns="91425" bIns="91425" anchor="b" anchorCtr="0">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39" name="Google Shape;39;p7"/>
          <p:cNvSpPr txBox="1">
            <a:spLocks noGrp="1"/>
          </p:cNvSpPr>
          <p:nvPr>
            <p:ph type="body" idx="1"/>
          </p:nvPr>
        </p:nvSpPr>
        <p:spPr>
          <a:xfrm>
            <a:off x="838250" y="2419350"/>
            <a:ext cx="5324100" cy="22557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40" name="Google Shape;40;p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1"/>
        <p:cNvGrpSpPr/>
        <p:nvPr/>
      </p:nvGrpSpPr>
      <p:grpSpPr>
        <a:xfrm>
          <a:off x="0" y="0"/>
          <a:ext cx="0" cy="0"/>
          <a:chOff x="0" y="0"/>
          <a:chExt cx="0" cy="0"/>
        </a:xfrm>
      </p:grpSpPr>
      <p:sp>
        <p:nvSpPr>
          <p:cNvPr id="42" name="Google Shape;42;p8"/>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43" name="Google Shape;43;p8"/>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44" name="Google Shape;44;p8"/>
          <p:cNvSpPr txBox="1">
            <a:spLocks noGrp="1"/>
          </p:cNvSpPr>
          <p:nvPr>
            <p:ph type="title"/>
          </p:nvPr>
        </p:nvSpPr>
        <p:spPr>
          <a:xfrm>
            <a:off x="841000" y="1884100"/>
            <a:ext cx="4801500" cy="409500"/>
          </a:xfrm>
          <a:prstGeom prst="rect">
            <a:avLst/>
          </a:prstGeom>
        </p:spPr>
        <p:txBody>
          <a:bodyPr spcFirstLastPara="1" wrap="square" lIns="91425" tIns="91425" rIns="91425" bIns="91425" anchor="b" anchorCtr="0">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45" name="Google Shape;45;p8"/>
          <p:cNvSpPr txBox="1">
            <a:spLocks noGrp="1"/>
          </p:cNvSpPr>
          <p:nvPr>
            <p:ph type="body" idx="1"/>
          </p:nvPr>
        </p:nvSpPr>
        <p:spPr>
          <a:xfrm>
            <a:off x="841001" y="2492425"/>
            <a:ext cx="2671800" cy="24333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46" name="Google Shape;46;p8"/>
          <p:cNvSpPr txBox="1">
            <a:spLocks noGrp="1"/>
          </p:cNvSpPr>
          <p:nvPr>
            <p:ph type="body" idx="2"/>
          </p:nvPr>
        </p:nvSpPr>
        <p:spPr>
          <a:xfrm>
            <a:off x="3673842" y="2492425"/>
            <a:ext cx="2671800" cy="24333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47" name="Google Shape;47;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9"/>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0" name="Google Shape;50;p9"/>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51" name="Google Shape;51;p9"/>
          <p:cNvSpPr txBox="1">
            <a:spLocks noGrp="1"/>
          </p:cNvSpPr>
          <p:nvPr>
            <p:ph type="title"/>
          </p:nvPr>
        </p:nvSpPr>
        <p:spPr>
          <a:xfrm>
            <a:off x="841000" y="1884100"/>
            <a:ext cx="4801500" cy="4095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52" name="Google Shape;52;p9"/>
          <p:cNvSpPr txBox="1">
            <a:spLocks noGrp="1"/>
          </p:cNvSpPr>
          <p:nvPr>
            <p:ph type="body" idx="1"/>
          </p:nvPr>
        </p:nvSpPr>
        <p:spPr>
          <a:xfrm>
            <a:off x="841000" y="2515375"/>
            <a:ext cx="1988700" cy="24105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3" name="Google Shape;53;p9"/>
          <p:cNvSpPr txBox="1">
            <a:spLocks noGrp="1"/>
          </p:cNvSpPr>
          <p:nvPr>
            <p:ph type="body" idx="2"/>
          </p:nvPr>
        </p:nvSpPr>
        <p:spPr>
          <a:xfrm>
            <a:off x="2931575" y="2515375"/>
            <a:ext cx="1988700" cy="24105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4" name="Google Shape;54;p9"/>
          <p:cNvSpPr txBox="1">
            <a:spLocks noGrp="1"/>
          </p:cNvSpPr>
          <p:nvPr>
            <p:ph type="body" idx="3"/>
          </p:nvPr>
        </p:nvSpPr>
        <p:spPr>
          <a:xfrm>
            <a:off x="5022150" y="2515375"/>
            <a:ext cx="1988700" cy="24105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5" name="Google Shape;55;p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1"/>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63" name="Google Shape;63;p11"/>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64" name="Google Shape;64;p11"/>
          <p:cNvSpPr txBox="1">
            <a:spLocks noGrp="1"/>
          </p:cNvSpPr>
          <p:nvPr>
            <p:ph type="body" idx="1"/>
          </p:nvPr>
        </p:nvSpPr>
        <p:spPr>
          <a:xfrm>
            <a:off x="841000" y="4025300"/>
            <a:ext cx="7845900" cy="519600"/>
          </a:xfrm>
          <a:prstGeom prst="rect">
            <a:avLst/>
          </a:prstGeom>
        </p:spPr>
        <p:txBody>
          <a:bodyPr spcFirstLastPara="1" wrap="square" lIns="91425" tIns="91425" rIns="91425" bIns="91425" anchor="b" anchorCtr="0">
            <a:noAutofit/>
          </a:bodyPr>
          <a:lstStyle>
            <a:lvl1pPr marL="457200" lvl="0" indent="-228600">
              <a:spcBef>
                <a:spcPts val="360"/>
              </a:spcBef>
              <a:spcAft>
                <a:spcPts val="0"/>
              </a:spcAft>
              <a:buSzPts val="1200"/>
              <a:buNone/>
              <a:defRPr sz="1200"/>
            </a:lvl1pPr>
          </a:lstStyle>
          <a:p>
            <a:endParaRPr/>
          </a:p>
        </p:txBody>
      </p:sp>
      <p:sp>
        <p:nvSpPr>
          <p:cNvPr id="65" name="Google Shape;65;p1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884100"/>
            <a:ext cx="5185200" cy="474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1pPr>
            <a:lvl2pPr lvl="1">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2pPr>
            <a:lvl3pPr lvl="2">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3pPr>
            <a:lvl4pPr lvl="3">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4pPr>
            <a:lvl5pPr lvl="4">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5pPr>
            <a:lvl6pPr lvl="5">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6pPr>
            <a:lvl7pPr lvl="6">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7pPr>
            <a:lvl8pPr lvl="7">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8pPr>
            <a:lvl9pPr lvl="8">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457200" y="2495550"/>
            <a:ext cx="5185200" cy="2255700"/>
          </a:xfrm>
          <a:prstGeom prst="rect">
            <a:avLst/>
          </a:prstGeom>
          <a:noFill/>
          <a:ln>
            <a:noFill/>
          </a:ln>
        </p:spPr>
        <p:txBody>
          <a:bodyPr spcFirstLastPara="1" wrap="square" lIns="91425" tIns="91425" rIns="91425" bIns="91425" anchor="t" anchorCtr="0">
            <a:noAutofit/>
          </a:bodyPr>
          <a:lstStyle>
            <a:lvl1pPr marL="457200" lvl="0" indent="-330200">
              <a:spcBef>
                <a:spcPts val="600"/>
              </a:spcBef>
              <a:spcAft>
                <a:spcPts val="0"/>
              </a:spcAft>
              <a:buClr>
                <a:schemeClr val="dk1"/>
              </a:buClr>
              <a:buSzPts val="1600"/>
              <a:buFont typeface="Karla"/>
              <a:buChar char="▸"/>
              <a:defRPr sz="1600">
                <a:solidFill>
                  <a:schemeClr val="dk1"/>
                </a:solidFill>
                <a:latin typeface="Karla"/>
                <a:ea typeface="Karla"/>
                <a:cs typeface="Karla"/>
                <a:sym typeface="Karla"/>
              </a:defRPr>
            </a:lvl1pPr>
            <a:lvl2pPr marL="914400" lvl="1" indent="-330200">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2pPr>
            <a:lvl3pPr marL="1371600" lvl="2" indent="-330200">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3pPr>
            <a:lvl4pPr marL="1828800" lvl="3" indent="-330200">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4pPr>
            <a:lvl5pPr marL="2286000" lvl="4" indent="-330200">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5pPr>
            <a:lvl6pPr marL="2743200" lvl="5" indent="-330200">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6pPr>
            <a:lvl7pPr marL="3200400" lvl="6" indent="-330200">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7pPr>
            <a:lvl8pPr marL="3657600" lvl="7" indent="-330200">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8pPr>
            <a:lvl9pPr marL="4114800" lvl="8" indent="-330200">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200">
                <a:solidFill>
                  <a:schemeClr val="lt1"/>
                </a:solidFill>
                <a:latin typeface="Montserrat"/>
                <a:ea typeface="Montserrat"/>
                <a:cs typeface="Montserrat"/>
                <a:sym typeface="Montserrat"/>
              </a:defRPr>
            </a:lvl1pPr>
            <a:lvl2pPr lvl="1" algn="r">
              <a:buNone/>
              <a:defRPr sz="1200">
                <a:solidFill>
                  <a:schemeClr val="lt1"/>
                </a:solidFill>
                <a:latin typeface="Montserrat"/>
                <a:ea typeface="Montserrat"/>
                <a:cs typeface="Montserrat"/>
                <a:sym typeface="Montserrat"/>
              </a:defRPr>
            </a:lvl2pPr>
            <a:lvl3pPr lvl="2" algn="r">
              <a:buNone/>
              <a:defRPr sz="1200">
                <a:solidFill>
                  <a:schemeClr val="lt1"/>
                </a:solidFill>
                <a:latin typeface="Montserrat"/>
                <a:ea typeface="Montserrat"/>
                <a:cs typeface="Montserrat"/>
                <a:sym typeface="Montserrat"/>
              </a:defRPr>
            </a:lvl3pPr>
            <a:lvl4pPr lvl="3" algn="r">
              <a:buNone/>
              <a:defRPr sz="1200">
                <a:solidFill>
                  <a:schemeClr val="lt1"/>
                </a:solidFill>
                <a:latin typeface="Montserrat"/>
                <a:ea typeface="Montserrat"/>
                <a:cs typeface="Montserrat"/>
                <a:sym typeface="Montserrat"/>
              </a:defRPr>
            </a:lvl4pPr>
            <a:lvl5pPr lvl="4" algn="r">
              <a:buNone/>
              <a:defRPr sz="1200">
                <a:solidFill>
                  <a:schemeClr val="lt1"/>
                </a:solidFill>
                <a:latin typeface="Montserrat"/>
                <a:ea typeface="Montserrat"/>
                <a:cs typeface="Montserrat"/>
                <a:sym typeface="Montserrat"/>
              </a:defRPr>
            </a:lvl5pPr>
            <a:lvl6pPr lvl="5" algn="r">
              <a:buNone/>
              <a:defRPr sz="1200">
                <a:solidFill>
                  <a:schemeClr val="lt1"/>
                </a:solidFill>
                <a:latin typeface="Montserrat"/>
                <a:ea typeface="Montserrat"/>
                <a:cs typeface="Montserrat"/>
                <a:sym typeface="Montserrat"/>
              </a:defRPr>
            </a:lvl6pPr>
            <a:lvl7pPr lvl="6" algn="r">
              <a:buNone/>
              <a:defRPr sz="1200">
                <a:solidFill>
                  <a:schemeClr val="lt1"/>
                </a:solidFill>
                <a:latin typeface="Montserrat"/>
                <a:ea typeface="Montserrat"/>
                <a:cs typeface="Montserrat"/>
                <a:sym typeface="Montserrat"/>
              </a:defRPr>
            </a:lvl7pPr>
            <a:lvl8pPr lvl="7" algn="r">
              <a:buNone/>
              <a:defRPr sz="1200">
                <a:solidFill>
                  <a:schemeClr val="lt1"/>
                </a:solidFill>
                <a:latin typeface="Montserrat"/>
                <a:ea typeface="Montserrat"/>
                <a:cs typeface="Montserrat"/>
                <a:sym typeface="Montserrat"/>
              </a:defRPr>
            </a:lvl8pPr>
            <a:lvl9pPr lvl="8" algn="r">
              <a:buNone/>
              <a:defRPr sz="120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ctrTitle"/>
          </p:nvPr>
        </p:nvSpPr>
        <p:spPr>
          <a:xfrm>
            <a:off x="648300" y="3404550"/>
            <a:ext cx="3530700" cy="1182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CL" dirty="0"/>
              <a:t>DISEÑO DE </a:t>
            </a:r>
            <a:r>
              <a:rPr lang="es-CL" dirty="0">
                <a:solidFill>
                  <a:srgbClr val="92D050"/>
                </a:solidFill>
              </a:rPr>
              <a:t>ESTUDIOS COMPARADOS</a:t>
            </a:r>
            <a:endParaRPr dirty="0">
              <a:solidFill>
                <a:srgbClr val="92D050"/>
              </a:solidFill>
            </a:endParaRPr>
          </a:p>
        </p:txBody>
      </p:sp>
      <p:grpSp>
        <p:nvGrpSpPr>
          <p:cNvPr id="77" name="Google Shape;77;p14"/>
          <p:cNvGrpSpPr/>
          <p:nvPr/>
        </p:nvGrpSpPr>
        <p:grpSpPr>
          <a:xfrm>
            <a:off x="717108" y="2461725"/>
            <a:ext cx="502625" cy="446586"/>
            <a:chOff x="5292575" y="3681900"/>
            <a:chExt cx="420150" cy="373275"/>
          </a:xfrm>
          <a:solidFill>
            <a:schemeClr val="accent1"/>
          </a:solidFill>
        </p:grpSpPr>
        <p:sp>
          <p:nvSpPr>
            <p:cNvPr id="78" name="Google Shape;78;p14"/>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grpFill/>
            <a:ln w="12175" cap="rnd"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grpFill/>
            <a:ln w="12175" cap="rnd"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4"/>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grpFill/>
            <a:ln w="12175" cap="rnd"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grpFill/>
            <a:ln w="12175" cap="rnd"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grpFill/>
            <a:ln w="12175" cap="rnd"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grpFill/>
            <a:ln w="12175" cap="rnd"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grpFill/>
            <a:ln w="12175" cap="rnd"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E9067-C7EF-4217-BB05-E2F745EE6B78}"/>
              </a:ext>
            </a:extLst>
          </p:cNvPr>
          <p:cNvSpPr>
            <a:spLocks noGrp="1"/>
          </p:cNvSpPr>
          <p:nvPr>
            <p:ph type="title"/>
          </p:nvPr>
        </p:nvSpPr>
        <p:spPr/>
        <p:txBody>
          <a:bodyPr/>
          <a:lstStyle/>
          <a:p>
            <a:endParaRPr lang="es-CL"/>
          </a:p>
        </p:txBody>
      </p:sp>
      <p:sp>
        <p:nvSpPr>
          <p:cNvPr id="3" name="Marcador de texto 2">
            <a:extLst>
              <a:ext uri="{FF2B5EF4-FFF2-40B4-BE49-F238E27FC236}">
                <a16:creationId xmlns:a16="http://schemas.microsoft.com/office/drawing/2014/main" id="{99803145-6C59-4232-897C-69998E52661F}"/>
              </a:ext>
            </a:extLst>
          </p:cNvPr>
          <p:cNvSpPr>
            <a:spLocks noGrp="1"/>
          </p:cNvSpPr>
          <p:nvPr>
            <p:ph type="body" idx="1"/>
          </p:nvPr>
        </p:nvSpPr>
        <p:spPr/>
        <p:txBody>
          <a:bodyPr/>
          <a:lstStyle/>
          <a:p>
            <a:r>
              <a:rPr lang="es-CL" sz="1100" dirty="0"/>
              <a:t>Esto se suma al trabajo del Centro de las Naciones Unidas. Aquí se intentaba cuantificar a las personas sin hogar. Contaba con una gran variedad de interpretaciones y formas de medir. Sin embargo, esa medición arrojó una variación de 100 millones a 1 billón, y cambiaba aún más cuando se incluían las variables de condiciones básicas del hogar</a:t>
            </a:r>
          </a:p>
        </p:txBody>
      </p:sp>
      <p:sp>
        <p:nvSpPr>
          <p:cNvPr id="4" name="Marcador de texto 3">
            <a:extLst>
              <a:ext uri="{FF2B5EF4-FFF2-40B4-BE49-F238E27FC236}">
                <a16:creationId xmlns:a16="http://schemas.microsoft.com/office/drawing/2014/main" id="{582B7396-5652-4963-A84E-5222190F6332}"/>
              </a:ext>
            </a:extLst>
          </p:cNvPr>
          <p:cNvSpPr>
            <a:spLocks noGrp="1"/>
          </p:cNvSpPr>
          <p:nvPr>
            <p:ph type="body" idx="2"/>
          </p:nvPr>
        </p:nvSpPr>
        <p:spPr/>
        <p:txBody>
          <a:bodyPr/>
          <a:lstStyle/>
          <a:p>
            <a:r>
              <a:rPr lang="es-CL" sz="1100" dirty="0"/>
              <a:t>En Gran Bretaña, este fenómeno aparece luego de la depresión de 1929, pero no es hasta 1960 que las autoridades comienzan a conceptualizar y definir parámetros de acción. Algunos elementos que caracterizan el concepto son el fin del pleno empleo y la </a:t>
            </a:r>
            <a:r>
              <a:rPr lang="es-CL" sz="1100" dirty="0" err="1"/>
              <a:t>residualización</a:t>
            </a:r>
            <a:r>
              <a:rPr lang="es-CL" sz="1100" dirty="0"/>
              <a:t> y comercialización del Estado de Bienestar.</a:t>
            </a:r>
          </a:p>
        </p:txBody>
      </p:sp>
      <p:sp>
        <p:nvSpPr>
          <p:cNvPr id="5" name="Marcador de número de diapositiva 4">
            <a:extLst>
              <a:ext uri="{FF2B5EF4-FFF2-40B4-BE49-F238E27FC236}">
                <a16:creationId xmlns:a16="http://schemas.microsoft.com/office/drawing/2014/main" id="{6413C4BA-3BF3-4892-B2CB-C0CFD453488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10</a:t>
            </a:fld>
            <a:endParaRPr lang="es-CL"/>
          </a:p>
        </p:txBody>
      </p:sp>
    </p:spTree>
    <p:extLst>
      <p:ext uri="{BB962C8B-B14F-4D97-AF65-F5344CB8AC3E}">
        <p14:creationId xmlns:p14="http://schemas.microsoft.com/office/powerpoint/2010/main" val="3517934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553756AC-2E7D-42AE-8F5B-D1D28FD88625}"/>
              </a:ext>
            </a:extLst>
          </p:cNvPr>
          <p:cNvSpPr>
            <a:spLocks noGrp="1"/>
          </p:cNvSpPr>
          <p:nvPr>
            <p:ph type="title"/>
          </p:nvPr>
        </p:nvSpPr>
        <p:spPr/>
        <p:txBody>
          <a:bodyPr/>
          <a:lstStyle/>
          <a:p>
            <a:endParaRPr lang="es-CL"/>
          </a:p>
        </p:txBody>
      </p:sp>
      <p:sp>
        <p:nvSpPr>
          <p:cNvPr id="8" name="Marcador de texto 7">
            <a:extLst>
              <a:ext uri="{FF2B5EF4-FFF2-40B4-BE49-F238E27FC236}">
                <a16:creationId xmlns:a16="http://schemas.microsoft.com/office/drawing/2014/main" id="{22FB097D-E3E7-4465-BA3E-8AC7A86AFF2D}"/>
              </a:ext>
            </a:extLst>
          </p:cNvPr>
          <p:cNvSpPr>
            <a:spLocks noGrp="1"/>
          </p:cNvSpPr>
          <p:nvPr>
            <p:ph type="body" idx="1"/>
          </p:nvPr>
        </p:nvSpPr>
        <p:spPr/>
        <p:txBody>
          <a:bodyPr/>
          <a:lstStyle/>
          <a:p>
            <a:r>
              <a:rPr lang="es-CL" dirty="0"/>
              <a:t>A partir de lo anterior y una caracterización más profunda del abordaje del fenómeno social por parte de autoridades y académicos/as, la autora señala que los procesos del país y en consecuencia, la definición que se da al fenómeno en Gran Bretaña influye en cómo se aborda el mismo.</a:t>
            </a:r>
          </a:p>
        </p:txBody>
      </p:sp>
      <p:sp>
        <p:nvSpPr>
          <p:cNvPr id="5" name="Marcador de número de diapositiva 4">
            <a:extLst>
              <a:ext uri="{FF2B5EF4-FFF2-40B4-BE49-F238E27FC236}">
                <a16:creationId xmlns:a16="http://schemas.microsoft.com/office/drawing/2014/main" id="{CBBD9187-A53B-4D92-95A4-8F1AC94465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11</a:t>
            </a:fld>
            <a:endParaRPr lang="es-CL"/>
          </a:p>
        </p:txBody>
      </p:sp>
    </p:spTree>
    <p:extLst>
      <p:ext uri="{BB962C8B-B14F-4D97-AF65-F5344CB8AC3E}">
        <p14:creationId xmlns:p14="http://schemas.microsoft.com/office/powerpoint/2010/main" val="4178502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C27B0"/>
        </a:solidFill>
        <a:effectLst/>
      </p:bgPr>
    </p:bg>
    <p:spTree>
      <p:nvGrpSpPr>
        <p:cNvPr id="1" name="Shape 161"/>
        <p:cNvGrpSpPr/>
        <p:nvPr/>
      </p:nvGrpSpPr>
      <p:grpSpPr>
        <a:xfrm>
          <a:off x="0" y="0"/>
          <a:ext cx="0" cy="0"/>
          <a:chOff x="0" y="0"/>
          <a:chExt cx="0" cy="0"/>
        </a:xfrm>
      </p:grpSpPr>
      <p:sp>
        <p:nvSpPr>
          <p:cNvPr id="162" name="Google Shape;162;p22"/>
          <p:cNvSpPr txBox="1">
            <a:spLocks noGrp="1"/>
          </p:cNvSpPr>
          <p:nvPr>
            <p:ph type="title"/>
          </p:nvPr>
        </p:nvSpPr>
        <p:spPr>
          <a:xfrm>
            <a:off x="1803330" y="1305412"/>
            <a:ext cx="4801500" cy="409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CL" dirty="0"/>
              <a:t>Es </a:t>
            </a:r>
            <a:r>
              <a:rPr lang="es-CL" dirty="0">
                <a:solidFill>
                  <a:srgbClr val="7030A0"/>
                </a:solidFill>
              </a:rPr>
              <a:t>importante </a:t>
            </a:r>
            <a:r>
              <a:rPr lang="es-CL" dirty="0"/>
              <a:t>recordar que</a:t>
            </a:r>
            <a:endParaRPr dirty="0">
              <a:solidFill>
                <a:srgbClr val="9C27B0"/>
              </a:solidFill>
            </a:endParaRPr>
          </a:p>
        </p:txBody>
      </p:sp>
      <p:sp>
        <p:nvSpPr>
          <p:cNvPr id="163" name="Google Shape;163;p22"/>
          <p:cNvSpPr txBox="1">
            <a:spLocks noGrp="1"/>
          </p:cNvSpPr>
          <p:nvPr>
            <p:ph type="body" idx="1"/>
          </p:nvPr>
        </p:nvSpPr>
        <p:spPr>
          <a:xfrm>
            <a:off x="672248" y="1922670"/>
            <a:ext cx="1988700" cy="2410500"/>
          </a:xfrm>
          <a:prstGeom prst="rect">
            <a:avLst/>
          </a:prstGeom>
        </p:spPr>
        <p:txBody>
          <a:bodyPr spcFirstLastPara="1" wrap="square" lIns="91425" tIns="91425" rIns="91425" bIns="91425" anchor="t" anchorCtr="0">
            <a:noAutofit/>
          </a:bodyPr>
          <a:lstStyle/>
          <a:p>
            <a:pPr marL="0" lvl="0" indent="0">
              <a:buNone/>
            </a:pPr>
            <a:r>
              <a:rPr lang="es-CL" dirty="0"/>
              <a:t>La autora intenta enfatizar en la importancia de reconocer y comprender los procesos de la</a:t>
            </a:r>
          </a:p>
          <a:p>
            <a:pPr marL="0" lvl="0" indent="0">
              <a:buNone/>
            </a:pPr>
            <a:r>
              <a:rPr lang="es-CL" dirty="0"/>
              <a:t>definición de un problema de manera particular para la recopilación de datos y el análisis internacional. </a:t>
            </a:r>
            <a:endParaRPr dirty="0"/>
          </a:p>
        </p:txBody>
      </p:sp>
      <p:sp>
        <p:nvSpPr>
          <p:cNvPr id="164" name="Google Shape;164;p22"/>
          <p:cNvSpPr txBox="1">
            <a:spLocks noGrp="1"/>
          </p:cNvSpPr>
          <p:nvPr>
            <p:ph type="body" idx="2"/>
          </p:nvPr>
        </p:nvSpPr>
        <p:spPr>
          <a:xfrm>
            <a:off x="2915565" y="2339351"/>
            <a:ext cx="1988700" cy="2410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CL" dirty="0"/>
              <a:t>Es fundamental el desarrollo e implementación de conceptos y marcos</a:t>
            </a:r>
          </a:p>
          <a:p>
            <a:pPr marL="0" lvl="0" indent="0">
              <a:buNone/>
            </a:pPr>
            <a:r>
              <a:rPr lang="es-CL" dirty="0"/>
              <a:t>apropiados para poder captar las diferentes realidades</a:t>
            </a:r>
          </a:p>
        </p:txBody>
      </p:sp>
      <p:sp>
        <p:nvSpPr>
          <p:cNvPr id="165" name="Google Shape;165;p22"/>
          <p:cNvSpPr txBox="1">
            <a:spLocks noGrp="1"/>
          </p:cNvSpPr>
          <p:nvPr>
            <p:ph type="body" idx="3"/>
          </p:nvPr>
        </p:nvSpPr>
        <p:spPr>
          <a:xfrm>
            <a:off x="5056333" y="1922670"/>
            <a:ext cx="1988700" cy="2410500"/>
          </a:xfrm>
          <a:prstGeom prst="rect">
            <a:avLst/>
          </a:prstGeom>
        </p:spPr>
        <p:txBody>
          <a:bodyPr spcFirstLastPara="1" wrap="square" lIns="91425" tIns="91425" rIns="91425" bIns="91425" anchor="t" anchorCtr="0">
            <a:noAutofit/>
          </a:bodyPr>
          <a:lstStyle/>
          <a:p>
            <a:pPr marL="0" lvl="0" indent="0">
              <a:buNone/>
            </a:pPr>
            <a:r>
              <a:rPr lang="en" b="1" dirty="0"/>
              <a:t>L</a:t>
            </a:r>
            <a:r>
              <a:rPr lang="es-CL" dirty="0"/>
              <a:t>a utilización de categorías y conceptos en los estudios de ciencias sociales es imprescindible y debemos hacerlo de manera responsable, considerando los contextos en que éstas/os son producidas/os</a:t>
            </a:r>
            <a:endParaRPr dirty="0"/>
          </a:p>
        </p:txBody>
      </p:sp>
      <p:grpSp>
        <p:nvGrpSpPr>
          <p:cNvPr id="166" name="Google Shape;166;p22"/>
          <p:cNvGrpSpPr/>
          <p:nvPr/>
        </p:nvGrpSpPr>
        <p:grpSpPr>
          <a:xfrm>
            <a:off x="974536" y="1331558"/>
            <a:ext cx="443239" cy="443239"/>
            <a:chOff x="5941025" y="3634400"/>
            <a:chExt cx="467650" cy="467650"/>
          </a:xfrm>
        </p:grpSpPr>
        <p:sp>
          <p:nvSpPr>
            <p:cNvPr id="167" name="Google Shape;167;p22"/>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2"/>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2"/>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2"/>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2"/>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2"/>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 name="Google Shape;173;p22"/>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838301" y="1960300"/>
            <a:ext cx="2643900" cy="48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CL" dirty="0"/>
              <a:t>La importancia del buen uso de los </a:t>
            </a:r>
            <a:r>
              <a:rPr lang="es-CL" dirty="0">
                <a:solidFill>
                  <a:srgbClr val="00B050"/>
                </a:solidFill>
              </a:rPr>
              <a:t>conceptos y categorías</a:t>
            </a:r>
            <a:endParaRPr dirty="0">
              <a:solidFill>
                <a:srgbClr val="00B050"/>
              </a:solidFill>
            </a:endParaRPr>
          </a:p>
        </p:txBody>
      </p:sp>
      <p:sp>
        <p:nvSpPr>
          <p:cNvPr id="179" name="Google Shape;179;p23"/>
          <p:cNvSpPr txBox="1">
            <a:spLocks noGrp="1"/>
          </p:cNvSpPr>
          <p:nvPr>
            <p:ph type="body" idx="1"/>
          </p:nvPr>
        </p:nvSpPr>
        <p:spPr>
          <a:xfrm>
            <a:off x="838250" y="2419350"/>
            <a:ext cx="3148200" cy="2255700"/>
          </a:xfrm>
          <a:prstGeom prst="rect">
            <a:avLst/>
          </a:prstGeom>
        </p:spPr>
        <p:txBody>
          <a:bodyPr spcFirstLastPara="1" wrap="square" lIns="91425" tIns="91425" rIns="91425" bIns="91425" anchor="t" anchorCtr="0">
            <a:noAutofit/>
          </a:bodyPr>
          <a:lstStyle/>
          <a:p>
            <a:pPr marL="0" lvl="0" indent="0">
              <a:buNone/>
            </a:pPr>
            <a:r>
              <a:rPr lang="es-CL" sz="1200" dirty="0"/>
              <a:t>Hay que tener especial cuidado al momento de utilizar categorías y conceptos para el análisis de políticas, más aún cuando éste constituye comparaciones, ya que podemos utilizar categorías que emanan de un contexto específico en otro país o región que no tiene el mismo contexto, o que no ha pasado por los mismos procesos políticos, económicos, sociales y/o culturales</a:t>
            </a:r>
            <a:endParaRPr sz="1200" dirty="0"/>
          </a:p>
        </p:txBody>
      </p:sp>
      <p:grpSp>
        <p:nvGrpSpPr>
          <p:cNvPr id="180" name="Google Shape;180;p23"/>
          <p:cNvGrpSpPr/>
          <p:nvPr/>
        </p:nvGrpSpPr>
        <p:grpSpPr>
          <a:xfrm>
            <a:off x="927978" y="1396874"/>
            <a:ext cx="429606" cy="377755"/>
            <a:chOff x="1929775" y="320925"/>
            <a:chExt cx="423800" cy="372650"/>
          </a:xfrm>
        </p:grpSpPr>
        <p:sp>
          <p:nvSpPr>
            <p:cNvPr id="181" name="Google Shape;181;p23"/>
            <p:cNvSpPr/>
            <p:nvPr/>
          </p:nvSpPr>
          <p:spPr>
            <a:xfrm>
              <a:off x="1929775" y="320925"/>
              <a:ext cx="423800" cy="372650"/>
            </a:xfrm>
            <a:custGeom>
              <a:avLst/>
              <a:gdLst/>
              <a:ahLst/>
              <a:cxnLst/>
              <a:rect l="l" t="t" r="r" b="b"/>
              <a:pathLst>
                <a:path w="16952" h="14906" fill="none" extrusionOk="0">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w="12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3"/>
            <p:cNvSpPr/>
            <p:nvPr/>
          </p:nvSpPr>
          <p:spPr>
            <a:xfrm>
              <a:off x="1954125" y="345275"/>
              <a:ext cx="375100" cy="323950"/>
            </a:xfrm>
            <a:custGeom>
              <a:avLst/>
              <a:gdLst/>
              <a:ahLst/>
              <a:cxnLst/>
              <a:rect l="l" t="t" r="r" b="b"/>
              <a:pathLst>
                <a:path w="15004" h="12958" fill="none" extrusionOk="0">
                  <a:moveTo>
                    <a:pt x="15003" y="12957"/>
                  </a:moveTo>
                  <a:lnTo>
                    <a:pt x="1" y="12957"/>
                  </a:lnTo>
                  <a:lnTo>
                    <a:pt x="1" y="0"/>
                  </a:lnTo>
                  <a:lnTo>
                    <a:pt x="15003" y="0"/>
                  </a:lnTo>
                  <a:lnTo>
                    <a:pt x="15003" y="12957"/>
                  </a:lnTo>
                  <a:close/>
                </a:path>
              </a:pathLst>
            </a:custGeom>
            <a:noFill/>
            <a:ln w="12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3"/>
            <p:cNvSpPr/>
            <p:nvPr/>
          </p:nvSpPr>
          <p:spPr>
            <a:xfrm>
              <a:off x="2162375" y="534625"/>
              <a:ext cx="146750" cy="113275"/>
            </a:xfrm>
            <a:custGeom>
              <a:avLst/>
              <a:gdLst/>
              <a:ahLst/>
              <a:cxnLst/>
              <a:rect l="l" t="t" r="r" b="b"/>
              <a:pathLst>
                <a:path w="5870" h="4531" fill="none" extrusionOk="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w="12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3"/>
            <p:cNvSpPr/>
            <p:nvPr/>
          </p:nvSpPr>
          <p:spPr>
            <a:xfrm>
              <a:off x="1974225" y="468875"/>
              <a:ext cx="232600" cy="179025"/>
            </a:xfrm>
            <a:custGeom>
              <a:avLst/>
              <a:gdLst/>
              <a:ahLst/>
              <a:cxnLst/>
              <a:rect l="l" t="t" r="r" b="b"/>
              <a:pathLst>
                <a:path w="9304" h="7161" fill="none" extrusionOk="0">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w="12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3"/>
            <p:cNvSpPr/>
            <p:nvPr/>
          </p:nvSpPr>
          <p:spPr>
            <a:xfrm>
              <a:off x="2169675" y="396425"/>
              <a:ext cx="97450" cy="97450"/>
            </a:xfrm>
            <a:custGeom>
              <a:avLst/>
              <a:gdLst/>
              <a:ahLst/>
              <a:cxnLst/>
              <a:rect l="l" t="t" r="r" b="b"/>
              <a:pathLst>
                <a:path w="3898" h="3898" fill="none" extrusionOk="0">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w="12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2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0"/>
        <p:cNvGrpSpPr/>
        <p:nvPr/>
      </p:nvGrpSpPr>
      <p:grpSpPr>
        <a:xfrm>
          <a:off x="0" y="0"/>
          <a:ext cx="0" cy="0"/>
          <a:chOff x="0" y="0"/>
          <a:chExt cx="0" cy="0"/>
        </a:xfrm>
      </p:grpSpPr>
      <p:sp>
        <p:nvSpPr>
          <p:cNvPr id="191" name="Google Shape;191;p24"/>
          <p:cNvSpPr txBox="1">
            <a:spLocks noGrp="1"/>
          </p:cNvSpPr>
          <p:nvPr>
            <p:ph type="title"/>
          </p:nvPr>
        </p:nvSpPr>
        <p:spPr>
          <a:xfrm>
            <a:off x="381099" y="1649338"/>
            <a:ext cx="2148455" cy="3003950"/>
          </a:xfrm>
          <a:prstGeom prst="rect">
            <a:avLst/>
          </a:prstGeom>
        </p:spPr>
        <p:txBody>
          <a:bodyPr spcFirstLastPara="1" wrap="square" lIns="91425" tIns="91425" rIns="91425" bIns="91425" anchor="b" anchorCtr="0">
            <a:noAutofit/>
          </a:bodyPr>
          <a:lstStyle/>
          <a:p>
            <a:pPr lvl="0"/>
            <a:r>
              <a:rPr lang="es-CL" sz="2400" dirty="0">
                <a:solidFill>
                  <a:srgbClr val="92D050"/>
                </a:solidFill>
              </a:rPr>
              <a:t>Capítulo 18</a:t>
            </a:r>
            <a:endParaRPr sz="2400" dirty="0">
              <a:solidFill>
                <a:srgbClr val="92D050"/>
              </a:solidFill>
            </a:endParaRPr>
          </a:p>
          <a:p>
            <a:pPr lvl="0"/>
            <a:r>
              <a:rPr lang="es-CL" sz="2400" b="0" dirty="0">
                <a:solidFill>
                  <a:srgbClr val="CCCCCC"/>
                </a:solidFill>
                <a:latin typeface="Karla"/>
                <a:ea typeface="Karla"/>
                <a:cs typeface="Karla"/>
                <a:sym typeface="Karla"/>
              </a:rPr>
              <a:t>El método cuantitativo en la investigación comparativa</a:t>
            </a:r>
            <a:r>
              <a:rPr lang="en" sz="2400" b="0" dirty="0">
                <a:solidFill>
                  <a:srgbClr val="CCCCCC"/>
                </a:solidFill>
                <a:latin typeface="Karla"/>
                <a:ea typeface="Karla"/>
                <a:cs typeface="Karla"/>
                <a:sym typeface="Karla"/>
              </a:rPr>
              <a:t>.</a:t>
            </a:r>
            <a:endParaRPr sz="1050" dirty="0">
              <a:solidFill>
                <a:srgbClr val="CCCCCC"/>
              </a:solidFill>
              <a:latin typeface="Karla"/>
              <a:ea typeface="Karla"/>
              <a:cs typeface="Karla"/>
              <a:sym typeface="Karla"/>
            </a:endParaRPr>
          </a:p>
        </p:txBody>
      </p:sp>
      <p:sp>
        <p:nvSpPr>
          <p:cNvPr id="192" name="Google Shape;192;p2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3EDF76D6-3337-49CF-B3BC-054D1A130DD2}"/>
              </a:ext>
            </a:extLst>
          </p:cNvPr>
          <p:cNvSpPr>
            <a:spLocks noGrp="1"/>
          </p:cNvSpPr>
          <p:nvPr>
            <p:ph type="body" idx="1"/>
          </p:nvPr>
        </p:nvSpPr>
        <p:spPr>
          <a:xfrm>
            <a:off x="513009" y="4025300"/>
            <a:ext cx="7845900" cy="519600"/>
          </a:xfrm>
        </p:spPr>
        <p:txBody>
          <a:bodyPr/>
          <a:lstStyle/>
          <a:p>
            <a:r>
              <a:rPr lang="es-CL" sz="2000" b="1" dirty="0">
                <a:solidFill>
                  <a:schemeClr val="accent1">
                    <a:lumMod val="50000"/>
                  </a:schemeClr>
                </a:solidFill>
              </a:rPr>
              <a:t>Promedios nacionales </a:t>
            </a:r>
            <a:r>
              <a:rPr lang="es-CL" sz="2000" b="1" dirty="0"/>
              <a:t>y las diversidades </a:t>
            </a:r>
            <a:r>
              <a:rPr lang="es-CL" sz="2000" b="1" dirty="0" err="1"/>
              <a:t>intra-nacionales</a:t>
            </a:r>
            <a:endParaRPr lang="es-CL" sz="2000" b="1" dirty="0"/>
          </a:p>
        </p:txBody>
      </p:sp>
      <p:sp>
        <p:nvSpPr>
          <p:cNvPr id="3" name="Marcador de número de diapositiva 2">
            <a:extLst>
              <a:ext uri="{FF2B5EF4-FFF2-40B4-BE49-F238E27FC236}">
                <a16:creationId xmlns:a16="http://schemas.microsoft.com/office/drawing/2014/main" id="{79F9B8C0-2B0E-482E-A51D-B06246FD288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15</a:t>
            </a:fld>
            <a:endParaRPr lang="es-CL"/>
          </a:p>
        </p:txBody>
      </p:sp>
      <p:pic>
        <p:nvPicPr>
          <p:cNvPr id="6" name="Imagen 5">
            <a:extLst>
              <a:ext uri="{FF2B5EF4-FFF2-40B4-BE49-F238E27FC236}">
                <a16:creationId xmlns:a16="http://schemas.microsoft.com/office/drawing/2014/main" id="{D2AF81E7-B780-491A-A0FA-EFE2DEF5E557}"/>
              </a:ext>
            </a:extLst>
          </p:cNvPr>
          <p:cNvPicPr>
            <a:picLocks noChangeAspect="1"/>
          </p:cNvPicPr>
          <p:nvPr/>
        </p:nvPicPr>
        <p:blipFill>
          <a:blip r:embed="rId2"/>
          <a:stretch>
            <a:fillRect/>
          </a:stretch>
        </p:blipFill>
        <p:spPr>
          <a:xfrm>
            <a:off x="1038091" y="678856"/>
            <a:ext cx="1666875" cy="2743200"/>
          </a:xfrm>
          <a:prstGeom prst="rect">
            <a:avLst/>
          </a:prstGeom>
        </p:spPr>
      </p:pic>
      <p:sp>
        <p:nvSpPr>
          <p:cNvPr id="7" name="Rectángulo 6">
            <a:extLst>
              <a:ext uri="{FF2B5EF4-FFF2-40B4-BE49-F238E27FC236}">
                <a16:creationId xmlns:a16="http://schemas.microsoft.com/office/drawing/2014/main" id="{D8495950-25F8-4C18-855D-D41812E6D2EF}"/>
              </a:ext>
            </a:extLst>
          </p:cNvPr>
          <p:cNvSpPr/>
          <p:nvPr/>
        </p:nvSpPr>
        <p:spPr>
          <a:xfrm>
            <a:off x="3221764" y="598600"/>
            <a:ext cx="4067799" cy="3308598"/>
          </a:xfrm>
          <a:prstGeom prst="rect">
            <a:avLst/>
          </a:prstGeom>
        </p:spPr>
        <p:txBody>
          <a:bodyPr wrap="square">
            <a:spAutoFit/>
          </a:bodyPr>
          <a:lstStyle/>
          <a:p>
            <a:r>
              <a:rPr lang="es-CL" sz="1100" dirty="0">
                <a:solidFill>
                  <a:schemeClr val="bg1">
                    <a:lumMod val="65000"/>
                  </a:schemeClr>
                </a:solidFill>
                <a:latin typeface="Karla" panose="020B0604020202020204" charset="0"/>
              </a:rPr>
              <a:t>(1920-2010) Sociólogo político francés nacido en Rumanía y un investigador emérito senior del Centro Nacional de Investigación Científica (CNRS) y profesor emérito de ciencias políticas de la Universidad de California, Los Ángeles. Durante un período de 22 años, también enseñó en la UCLA, la Universidad de Indiana, la Universidad de Yale, el Instituto de Matemática Estadística de Tokio, la Universidad de Florencia y la Academia de Ciencias de Rusia. Fue miembro honorario extranjero de la Academia rumana desde 1992, y recibió la medalla de plata CNRS.</a:t>
            </a:r>
          </a:p>
          <a:p>
            <a:endParaRPr lang="es-CL" sz="1100" dirty="0">
              <a:solidFill>
                <a:schemeClr val="bg1">
                  <a:lumMod val="65000"/>
                </a:schemeClr>
              </a:solidFill>
              <a:latin typeface="Karla" panose="020B0604020202020204" charset="0"/>
            </a:endParaRPr>
          </a:p>
          <a:p>
            <a:r>
              <a:rPr lang="es-CL" sz="1100" dirty="0">
                <a:solidFill>
                  <a:schemeClr val="bg1">
                    <a:lumMod val="65000"/>
                  </a:schemeClr>
                </a:solidFill>
                <a:latin typeface="Karla" panose="020B0604020202020204" charset="0"/>
              </a:rPr>
              <a:t>Presidió el Comité de Investigación sobre las élites políticas de la Asociación Internacional de Ciencias Políticas (IPSA) y el Comité de Investigación sobre Sociología Comparada de la Asociación Internacional de Sociología (ISA).También fue el fundador de la Fundación </a:t>
            </a:r>
            <a:r>
              <a:rPr lang="es-CL" sz="1100" dirty="0" err="1">
                <a:solidFill>
                  <a:schemeClr val="bg1">
                    <a:lumMod val="65000"/>
                  </a:schemeClr>
                </a:solidFill>
                <a:latin typeface="Karla" panose="020B0604020202020204" charset="0"/>
              </a:rPr>
              <a:t>Mattei</a:t>
            </a:r>
            <a:r>
              <a:rPr lang="es-CL" sz="1100" dirty="0">
                <a:solidFill>
                  <a:schemeClr val="bg1">
                    <a:lumMod val="65000"/>
                  </a:schemeClr>
                </a:solidFill>
                <a:latin typeface="Karla" panose="020B0604020202020204" charset="0"/>
              </a:rPr>
              <a:t> </a:t>
            </a:r>
            <a:r>
              <a:rPr lang="es-CL" sz="1100" dirty="0" err="1">
                <a:solidFill>
                  <a:schemeClr val="bg1">
                    <a:lumMod val="65000"/>
                  </a:schemeClr>
                </a:solidFill>
                <a:latin typeface="Karla" panose="020B0604020202020204" charset="0"/>
              </a:rPr>
              <a:t>Dogan</a:t>
            </a:r>
            <a:r>
              <a:rPr lang="es-CL" sz="1100" dirty="0">
                <a:solidFill>
                  <a:schemeClr val="bg1">
                    <a:lumMod val="65000"/>
                  </a:schemeClr>
                </a:solidFill>
                <a:latin typeface="Karla" panose="020B0604020202020204" charset="0"/>
              </a:rPr>
              <a:t>  que se dedica exclusivamente a las ciencias sociales, y que es reconocida como una organización sin fines de lucro por los gobiernos francés y estadounidense.</a:t>
            </a:r>
          </a:p>
        </p:txBody>
      </p:sp>
    </p:spTree>
    <p:extLst>
      <p:ext uri="{BB962C8B-B14F-4D97-AF65-F5344CB8AC3E}">
        <p14:creationId xmlns:p14="http://schemas.microsoft.com/office/powerpoint/2010/main" val="2550664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9D15F5A-CD5C-498E-AF99-C1CCB1023784}"/>
              </a:ext>
            </a:extLst>
          </p:cNvPr>
          <p:cNvSpPr>
            <a:spLocks noGrp="1"/>
          </p:cNvSpPr>
          <p:nvPr>
            <p:ph type="ctrTitle"/>
          </p:nvPr>
        </p:nvSpPr>
        <p:spPr/>
        <p:txBody>
          <a:bodyPr/>
          <a:lstStyle/>
          <a:p>
            <a:r>
              <a:rPr lang="es-CL" sz="1800" dirty="0"/>
              <a:t>Destaca la desigual distribución al momento de medir y hacer análisis comparados</a:t>
            </a:r>
            <a:br>
              <a:rPr lang="es-CL" sz="1800" dirty="0"/>
            </a:br>
            <a:r>
              <a:rPr lang="es-CL" sz="1800" dirty="0"/>
              <a:t>mediante la curva de Gauss ya que esta no refleja las asimetrías en la distribución, entonces</a:t>
            </a:r>
            <a:br>
              <a:rPr lang="es-CL" sz="1800" dirty="0"/>
            </a:br>
            <a:r>
              <a:rPr lang="es-CL" sz="1800" dirty="0"/>
              <a:t>se asume que las diversidades de los países son menos significativas.</a:t>
            </a:r>
          </a:p>
        </p:txBody>
      </p:sp>
      <p:sp>
        <p:nvSpPr>
          <p:cNvPr id="5" name="Subtítulo 4">
            <a:extLst>
              <a:ext uri="{FF2B5EF4-FFF2-40B4-BE49-F238E27FC236}">
                <a16:creationId xmlns:a16="http://schemas.microsoft.com/office/drawing/2014/main" id="{0B4BAB82-EF5F-40EA-87D3-2FED6F9D8F1E}"/>
              </a:ext>
            </a:extLst>
          </p:cNvPr>
          <p:cNvSpPr>
            <a:spLocks noGrp="1"/>
          </p:cNvSpPr>
          <p:nvPr>
            <p:ph type="subTitle" idx="1"/>
          </p:nvPr>
        </p:nvSpPr>
        <p:spPr>
          <a:xfrm>
            <a:off x="6579704" y="3494300"/>
            <a:ext cx="2051446" cy="1031700"/>
          </a:xfrm>
        </p:spPr>
        <p:txBody>
          <a:bodyPr/>
          <a:lstStyle/>
          <a:p>
            <a:r>
              <a:rPr lang="es-CL" b="1" dirty="0"/>
              <a:t>No todos los datos se comportan bajo el supuesto de la normalidad</a:t>
            </a:r>
          </a:p>
        </p:txBody>
      </p:sp>
      <p:sp>
        <p:nvSpPr>
          <p:cNvPr id="3" name="Marcador de número de diapositiva 2">
            <a:extLst>
              <a:ext uri="{FF2B5EF4-FFF2-40B4-BE49-F238E27FC236}">
                <a16:creationId xmlns:a16="http://schemas.microsoft.com/office/drawing/2014/main" id="{1AF2EE95-5553-4D8E-95EB-D8E054E4D741}"/>
              </a:ext>
            </a:extLst>
          </p:cNvPr>
          <p:cNvSpPr>
            <a:spLocks noGrp="1"/>
          </p:cNvSpPr>
          <p:nvPr>
            <p:ph type="sldNum" idx="4294967295"/>
          </p:nvPr>
        </p:nvSpPr>
        <p:spPr>
          <a:xfrm>
            <a:off x="8596313" y="4749800"/>
            <a:ext cx="547687" cy="393700"/>
          </a:xfrm>
        </p:spPr>
        <p:txBody>
          <a:bodyPr/>
          <a:lstStyle/>
          <a:p>
            <a:pPr marL="0" lvl="0" indent="0" algn="r" rtl="0">
              <a:spcBef>
                <a:spcPts val="0"/>
              </a:spcBef>
              <a:spcAft>
                <a:spcPts val="0"/>
              </a:spcAft>
              <a:buNone/>
            </a:pPr>
            <a:fld id="{00000000-1234-1234-1234-123412341234}" type="slidenum">
              <a:rPr lang="es-CL" smtClean="0"/>
              <a:t>16</a:t>
            </a:fld>
            <a:endParaRPr lang="es-CL"/>
          </a:p>
        </p:txBody>
      </p:sp>
    </p:spTree>
    <p:extLst>
      <p:ext uri="{BB962C8B-B14F-4D97-AF65-F5344CB8AC3E}">
        <p14:creationId xmlns:p14="http://schemas.microsoft.com/office/powerpoint/2010/main" val="3294050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475543C-7C69-4350-8609-99E0408B9BB3}"/>
              </a:ext>
            </a:extLst>
          </p:cNvPr>
          <p:cNvSpPr>
            <a:spLocks noGrp="1"/>
          </p:cNvSpPr>
          <p:nvPr>
            <p:ph type="ctrTitle"/>
          </p:nvPr>
        </p:nvSpPr>
        <p:spPr>
          <a:xfrm>
            <a:off x="648300" y="1583350"/>
            <a:ext cx="3522300" cy="2989800"/>
          </a:xfrm>
        </p:spPr>
        <p:txBody>
          <a:bodyPr wrap="square" anchor="b">
            <a:noAutofit/>
          </a:bodyPr>
          <a:lstStyle/>
          <a:p>
            <a:r>
              <a:rPr lang="es-CL" sz="1800" dirty="0"/>
              <a:t>Se produce cuando el investigador solo toma en cuenta las características individuales de la población, ignorando el impacto del entorno social. Para corregir esto, el investigador debe siempre tener en cuenta el contexto social.</a:t>
            </a:r>
            <a:endParaRPr lang="en-US" sz="1800" dirty="0"/>
          </a:p>
        </p:txBody>
      </p:sp>
      <p:sp>
        <p:nvSpPr>
          <p:cNvPr id="17" name="Subtitle 2">
            <a:extLst>
              <a:ext uri="{FF2B5EF4-FFF2-40B4-BE49-F238E27FC236}">
                <a16:creationId xmlns:a16="http://schemas.microsoft.com/office/drawing/2014/main" id="{FE1182FD-2B19-494B-8A5F-6551EE47BE18}"/>
              </a:ext>
            </a:extLst>
          </p:cNvPr>
          <p:cNvSpPr>
            <a:spLocks noGrp="1"/>
          </p:cNvSpPr>
          <p:nvPr>
            <p:ph type="subTitle" idx="1"/>
          </p:nvPr>
        </p:nvSpPr>
        <p:spPr>
          <a:xfrm>
            <a:off x="6450497" y="3494300"/>
            <a:ext cx="2180654" cy="1031700"/>
          </a:xfrm>
        </p:spPr>
        <p:txBody>
          <a:bodyPr/>
          <a:lstStyle/>
          <a:p>
            <a:r>
              <a:rPr lang="en-US" b="1" dirty="0" err="1"/>
              <a:t>Falacia</a:t>
            </a:r>
            <a:r>
              <a:rPr lang="en-US" b="1" dirty="0"/>
              <a:t> </a:t>
            </a:r>
            <a:r>
              <a:rPr lang="en-US" b="1" dirty="0" err="1"/>
              <a:t>Individualista</a:t>
            </a:r>
            <a:endParaRPr lang="en-US" b="1" dirty="0"/>
          </a:p>
        </p:txBody>
      </p:sp>
      <p:sp>
        <p:nvSpPr>
          <p:cNvPr id="12" name="Slide Number Placeholder 3" hidden="1">
            <a:extLst>
              <a:ext uri="{FF2B5EF4-FFF2-40B4-BE49-F238E27FC236}">
                <a16:creationId xmlns:a16="http://schemas.microsoft.com/office/drawing/2014/main" id="{2007EBF3-38F9-4668-B499-9100E08296B9}"/>
              </a:ext>
            </a:extLst>
          </p:cNvPr>
          <p:cNvSpPr>
            <a:spLocks noGrp="1"/>
          </p:cNvSpPr>
          <p:nvPr>
            <p:ph type="sldNum" idx="4294967295"/>
          </p:nvPr>
        </p:nvSpPr>
        <p:spPr>
          <a:xfrm>
            <a:off x="8543227" y="4749851"/>
            <a:ext cx="548700" cy="393600"/>
          </a:xfrm>
        </p:spPr>
        <p:txBody>
          <a:bodyPr/>
          <a:lstStyle/>
          <a:p>
            <a:pPr marL="0" lvl="0" indent="0" algn="r" rtl="0">
              <a:spcBef>
                <a:spcPts val="0"/>
              </a:spcBef>
              <a:spcAft>
                <a:spcPts val="600"/>
              </a:spcAft>
              <a:buNone/>
            </a:pPr>
            <a:fld id="{00000000-1234-1234-1234-123412341234}" type="slidenum">
              <a:rPr lang="en"/>
              <a:pPr marL="0" lvl="0" indent="0" algn="r" rtl="0">
                <a:spcBef>
                  <a:spcPts val="0"/>
                </a:spcBef>
                <a:spcAft>
                  <a:spcPts val="600"/>
                </a:spcAft>
                <a:buNone/>
              </a:pPr>
              <a:t>17</a:t>
            </a:fld>
            <a:endParaRPr lang="en"/>
          </a:p>
        </p:txBody>
      </p:sp>
    </p:spTree>
    <p:extLst>
      <p:ext uri="{BB962C8B-B14F-4D97-AF65-F5344CB8AC3E}">
        <p14:creationId xmlns:p14="http://schemas.microsoft.com/office/powerpoint/2010/main" val="1811396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9688"/>
        </a:solidFill>
        <a:effectLst/>
      </p:bgPr>
    </p:bg>
    <p:spTree>
      <p:nvGrpSpPr>
        <p:cNvPr id="1" name="Shape 286"/>
        <p:cNvGrpSpPr/>
        <p:nvPr/>
      </p:nvGrpSpPr>
      <p:grpSpPr>
        <a:xfrm>
          <a:off x="0" y="0"/>
          <a:ext cx="0" cy="0"/>
          <a:chOff x="0" y="0"/>
          <a:chExt cx="0" cy="0"/>
        </a:xfrm>
      </p:grpSpPr>
      <p:sp>
        <p:nvSpPr>
          <p:cNvPr id="287" name="Google Shape;287;p31"/>
          <p:cNvSpPr txBox="1">
            <a:spLocks noGrp="1"/>
          </p:cNvSpPr>
          <p:nvPr>
            <p:ph type="title"/>
          </p:nvPr>
        </p:nvSpPr>
        <p:spPr>
          <a:xfrm>
            <a:off x="609704" y="4116875"/>
            <a:ext cx="1609800" cy="485700"/>
          </a:xfrm>
          <a:prstGeom prst="rect">
            <a:avLst/>
          </a:prstGeom>
        </p:spPr>
        <p:txBody>
          <a:bodyPr spcFirstLastPara="1" wrap="square" lIns="91425" tIns="91425" rIns="91425" bIns="91425" anchor="b" anchorCtr="0">
            <a:noAutofit/>
          </a:bodyPr>
          <a:lstStyle/>
          <a:p>
            <a:pPr lvl="0"/>
            <a:r>
              <a:rPr lang="es-CL" dirty="0"/>
              <a:t>Potencialidades y </a:t>
            </a:r>
            <a:r>
              <a:rPr lang="es-CL" dirty="0">
                <a:solidFill>
                  <a:srgbClr val="00B050"/>
                </a:solidFill>
              </a:rPr>
              <a:t>limitaciones </a:t>
            </a:r>
            <a:r>
              <a:rPr lang="es-CL" dirty="0"/>
              <a:t>en la investigación de encuestas</a:t>
            </a:r>
            <a:endParaRPr dirty="0"/>
          </a:p>
        </p:txBody>
      </p:sp>
      <p:sp>
        <p:nvSpPr>
          <p:cNvPr id="288" name="Google Shape;288;p31"/>
          <p:cNvSpPr txBox="1"/>
          <p:nvPr/>
        </p:nvSpPr>
        <p:spPr>
          <a:xfrm>
            <a:off x="4004250" y="649480"/>
            <a:ext cx="3565500" cy="1057095"/>
          </a:xfrm>
          <a:prstGeom prst="rect">
            <a:avLst/>
          </a:prstGeom>
          <a:noFill/>
          <a:ln w="9525"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lvl="0" algn="ctr"/>
            <a:r>
              <a:rPr lang="es-CL" sz="1200">
                <a:solidFill>
                  <a:srgbClr val="FFFFFF"/>
                </a:solidFill>
                <a:latin typeface="Karla"/>
                <a:ea typeface="Karla"/>
                <a:cs typeface="Karla"/>
                <a:sym typeface="Karla"/>
              </a:rPr>
              <a:t>La encuestas es uno de los métodos de investigación más utilizado en diferentes</a:t>
            </a:r>
          </a:p>
          <a:p>
            <a:pPr lvl="0" algn="ctr"/>
            <a:r>
              <a:rPr lang="es-CL" sz="1200">
                <a:solidFill>
                  <a:srgbClr val="FFFFFF"/>
                </a:solidFill>
                <a:latin typeface="Karla"/>
                <a:ea typeface="Karla"/>
                <a:cs typeface="Karla"/>
                <a:sym typeface="Karla"/>
              </a:rPr>
              <a:t>investigaciones debido a las particulares características que posee y que sirven para la</a:t>
            </a:r>
          </a:p>
          <a:p>
            <a:pPr lvl="0" algn="ctr"/>
            <a:r>
              <a:rPr lang="es-CL" sz="1200">
                <a:solidFill>
                  <a:srgbClr val="FFFFFF"/>
                </a:solidFill>
                <a:latin typeface="Karla"/>
                <a:ea typeface="Karla"/>
                <a:cs typeface="Karla"/>
                <a:sym typeface="Karla"/>
              </a:rPr>
              <a:t>recolección de los datos.</a:t>
            </a:r>
          </a:p>
        </p:txBody>
      </p:sp>
      <p:grpSp>
        <p:nvGrpSpPr>
          <p:cNvPr id="289" name="Google Shape;289;p31"/>
          <p:cNvGrpSpPr/>
          <p:nvPr/>
        </p:nvGrpSpPr>
        <p:grpSpPr>
          <a:xfrm>
            <a:off x="5628300" y="1819925"/>
            <a:ext cx="376898" cy="330345"/>
            <a:chOff x="5323500" y="1591325"/>
            <a:chExt cx="376898" cy="330345"/>
          </a:xfrm>
        </p:grpSpPr>
        <p:sp>
          <p:nvSpPr>
            <p:cNvPr id="290" name="Google Shape;290;p31"/>
            <p:cNvSpPr/>
            <p:nvPr/>
          </p:nvSpPr>
          <p:spPr>
            <a:xfrm rot="5400000">
              <a:off x="5385398" y="1606670"/>
              <a:ext cx="312600" cy="317400"/>
            </a:xfrm>
            <a:prstGeom prst="rightArrow">
              <a:avLst>
                <a:gd name="adj1" fmla="val 50000"/>
                <a:gd name="adj2" fmla="val 50000"/>
              </a:avLst>
            </a:prstGeom>
            <a:solidFill>
              <a:srgbClr val="000000">
                <a:alpha val="7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1"/>
            <p:cNvSpPr/>
            <p:nvPr/>
          </p:nvSpPr>
          <p:spPr>
            <a:xfrm rot="5400000">
              <a:off x="5325900" y="1588925"/>
              <a:ext cx="312600" cy="317400"/>
            </a:xfrm>
            <a:prstGeom prst="rightArrow">
              <a:avLst>
                <a:gd name="adj1" fmla="val 50000"/>
                <a:gd name="adj2"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92;p31"/>
          <p:cNvGrpSpPr/>
          <p:nvPr/>
        </p:nvGrpSpPr>
        <p:grpSpPr>
          <a:xfrm>
            <a:off x="5628300" y="3014073"/>
            <a:ext cx="376898" cy="330345"/>
            <a:chOff x="5323500" y="1591325"/>
            <a:chExt cx="376898" cy="330345"/>
          </a:xfrm>
        </p:grpSpPr>
        <p:sp>
          <p:nvSpPr>
            <p:cNvPr id="293" name="Google Shape;293;p31"/>
            <p:cNvSpPr/>
            <p:nvPr/>
          </p:nvSpPr>
          <p:spPr>
            <a:xfrm rot="5400000">
              <a:off x="5385398" y="1606670"/>
              <a:ext cx="312600" cy="317400"/>
            </a:xfrm>
            <a:prstGeom prst="rightArrow">
              <a:avLst>
                <a:gd name="adj1" fmla="val 50000"/>
                <a:gd name="adj2" fmla="val 50000"/>
              </a:avLst>
            </a:prstGeom>
            <a:solidFill>
              <a:srgbClr val="000000">
                <a:alpha val="7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1"/>
            <p:cNvSpPr/>
            <p:nvPr/>
          </p:nvSpPr>
          <p:spPr>
            <a:xfrm rot="5400000">
              <a:off x="5325900" y="1588925"/>
              <a:ext cx="312600" cy="317400"/>
            </a:xfrm>
            <a:prstGeom prst="rightArrow">
              <a:avLst>
                <a:gd name="adj1" fmla="val 50000"/>
                <a:gd name="adj2"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95;p31"/>
          <p:cNvSpPr txBox="1"/>
          <p:nvPr/>
        </p:nvSpPr>
        <p:spPr>
          <a:xfrm>
            <a:off x="4004250" y="2078007"/>
            <a:ext cx="3565500" cy="915223"/>
          </a:xfrm>
          <a:prstGeom prst="rect">
            <a:avLst/>
          </a:prstGeom>
          <a:noFill/>
          <a:ln w="9525"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lvl="0" algn="ctr"/>
            <a:r>
              <a:rPr lang="es-CL" dirty="0">
                <a:solidFill>
                  <a:srgbClr val="FFFFFF"/>
                </a:solidFill>
                <a:latin typeface="Karla"/>
                <a:ea typeface="Karla"/>
                <a:cs typeface="Karla"/>
                <a:sym typeface="Karla"/>
              </a:rPr>
              <a:t>los más comunes son los errores de muestreo. En teoría, el error aumenta cuando la muestra se divide en más categorías.</a:t>
            </a:r>
            <a:endParaRPr dirty="0">
              <a:solidFill>
                <a:srgbClr val="FFFFFF"/>
              </a:solidFill>
              <a:latin typeface="Karla"/>
              <a:ea typeface="Karla"/>
              <a:cs typeface="Karla"/>
              <a:sym typeface="Karla"/>
            </a:endParaRPr>
          </a:p>
        </p:txBody>
      </p:sp>
      <p:sp>
        <p:nvSpPr>
          <p:cNvPr id="296" name="Google Shape;296;p31"/>
          <p:cNvSpPr txBox="1"/>
          <p:nvPr/>
        </p:nvSpPr>
        <p:spPr>
          <a:xfrm>
            <a:off x="4004250" y="3508278"/>
            <a:ext cx="3565500" cy="1328642"/>
          </a:xfrm>
          <a:prstGeom prst="rect">
            <a:avLst/>
          </a:prstGeom>
          <a:noFill/>
          <a:ln w="9525"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lvl="0" algn="ctr"/>
            <a:r>
              <a:rPr lang="es-CL" dirty="0">
                <a:solidFill>
                  <a:srgbClr val="FFFFFF"/>
                </a:solidFill>
                <a:latin typeface="Karla"/>
                <a:ea typeface="Karla"/>
                <a:cs typeface="Karla"/>
                <a:sym typeface="Karla"/>
              </a:rPr>
              <a:t>Otro tipo de errores son los producidos en la etapa de</a:t>
            </a:r>
          </a:p>
          <a:p>
            <a:pPr lvl="0" algn="ctr"/>
            <a:r>
              <a:rPr lang="es-CL" dirty="0">
                <a:solidFill>
                  <a:srgbClr val="FFFFFF"/>
                </a:solidFill>
                <a:latin typeface="Karla"/>
                <a:ea typeface="Karla"/>
                <a:cs typeface="Karla"/>
                <a:sym typeface="Karla"/>
              </a:rPr>
              <a:t>diseño y evaluación que son por ejemplo el pesaje de los datos, preguntas poco claras o</a:t>
            </a:r>
          </a:p>
          <a:p>
            <a:pPr lvl="0" algn="ctr"/>
            <a:r>
              <a:rPr lang="es-CL" dirty="0">
                <a:solidFill>
                  <a:srgbClr val="FFFFFF"/>
                </a:solidFill>
                <a:latin typeface="Karla"/>
                <a:ea typeface="Karla"/>
                <a:cs typeface="Karla"/>
                <a:sym typeface="Karla"/>
              </a:rPr>
              <a:t>capacitación insuficiente</a:t>
            </a:r>
            <a:endParaRPr dirty="0">
              <a:solidFill>
                <a:srgbClr val="FFFFFF"/>
              </a:solidFill>
              <a:latin typeface="Karla"/>
              <a:ea typeface="Karla"/>
              <a:cs typeface="Karla"/>
              <a:sym typeface="Karla"/>
            </a:endParaRPr>
          </a:p>
        </p:txBody>
      </p:sp>
      <p:grpSp>
        <p:nvGrpSpPr>
          <p:cNvPr id="297" name="Google Shape;297;p31"/>
          <p:cNvGrpSpPr/>
          <p:nvPr/>
        </p:nvGrpSpPr>
        <p:grpSpPr>
          <a:xfrm>
            <a:off x="749581" y="3232846"/>
            <a:ext cx="408208" cy="465260"/>
            <a:chOff x="4630125" y="278900"/>
            <a:chExt cx="400675" cy="456675"/>
          </a:xfrm>
        </p:grpSpPr>
        <p:sp>
          <p:nvSpPr>
            <p:cNvPr id="298" name="Google Shape;298;p31"/>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1"/>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1"/>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1"/>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3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4101840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02A9D3-6754-4E41-9D0A-D602CB799494}"/>
              </a:ext>
            </a:extLst>
          </p:cNvPr>
          <p:cNvSpPr>
            <a:spLocks noGrp="1"/>
          </p:cNvSpPr>
          <p:nvPr>
            <p:ph type="title"/>
          </p:nvPr>
        </p:nvSpPr>
        <p:spPr>
          <a:xfrm>
            <a:off x="609703" y="4116875"/>
            <a:ext cx="1775687" cy="485700"/>
          </a:xfrm>
        </p:spPr>
        <p:txBody>
          <a:bodyPr/>
          <a:lstStyle/>
          <a:p>
            <a:r>
              <a:rPr lang="es-CL" sz="1600" dirty="0"/>
              <a:t>Comparación estadísticas mundiales</a:t>
            </a:r>
          </a:p>
        </p:txBody>
      </p:sp>
      <p:sp>
        <p:nvSpPr>
          <p:cNvPr id="3" name="Marcador de número de diapositiva 2">
            <a:extLst>
              <a:ext uri="{FF2B5EF4-FFF2-40B4-BE49-F238E27FC236}">
                <a16:creationId xmlns:a16="http://schemas.microsoft.com/office/drawing/2014/main" id="{72B37F5D-4C01-4C5D-A4C6-3504ED4FF5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19</a:t>
            </a:fld>
            <a:endParaRPr lang="es-CL"/>
          </a:p>
        </p:txBody>
      </p:sp>
    </p:spTree>
    <p:extLst>
      <p:ext uri="{BB962C8B-B14F-4D97-AF65-F5344CB8AC3E}">
        <p14:creationId xmlns:p14="http://schemas.microsoft.com/office/powerpoint/2010/main" val="2071920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DDC39"/>
        </a:solidFill>
        <a:effectLst/>
      </p:bgPr>
    </p:bg>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841000" y="665300"/>
            <a:ext cx="4801500" cy="409500"/>
          </a:xfrm>
          <a:prstGeom prst="rect">
            <a:avLst/>
          </a:prstGeom>
        </p:spPr>
        <p:txBody>
          <a:bodyPr spcFirstLastPara="1" wrap="square" lIns="91425" tIns="91425" rIns="91425" bIns="91425" anchor="b" anchorCtr="0">
            <a:noAutofit/>
          </a:bodyPr>
          <a:lstStyle/>
          <a:p>
            <a:r>
              <a:rPr lang="es-CL" sz="2400" dirty="0"/>
              <a:t>Kennett, P (2004). “Manual de políticas comparadas”. </a:t>
            </a:r>
            <a:endParaRPr sz="2400" dirty="0">
              <a:solidFill>
                <a:srgbClr val="CDDC39"/>
              </a:solidFill>
            </a:endParaRPr>
          </a:p>
        </p:txBody>
      </p:sp>
      <p:sp>
        <p:nvSpPr>
          <p:cNvPr id="90" name="Google Shape;90;p15"/>
          <p:cNvSpPr txBox="1"/>
          <p:nvPr/>
        </p:nvSpPr>
        <p:spPr>
          <a:xfrm>
            <a:off x="841000" y="1212150"/>
            <a:ext cx="2709900" cy="2877900"/>
          </a:xfrm>
          <a:prstGeom prst="rect">
            <a:avLst/>
          </a:prstGeom>
          <a:noFill/>
          <a:ln>
            <a:noFill/>
          </a:ln>
        </p:spPr>
        <p:txBody>
          <a:bodyPr spcFirstLastPara="1" wrap="square" lIns="91425" tIns="91425" rIns="91425" bIns="91425" anchor="t" anchorCtr="0">
            <a:noAutofit/>
          </a:bodyPr>
          <a:lstStyle/>
          <a:p>
            <a:pPr lvl="0">
              <a:spcBef>
                <a:spcPts val="600"/>
              </a:spcBef>
            </a:pPr>
            <a:endParaRPr sz="1100" dirty="0">
              <a:solidFill>
                <a:srgbClr val="999999"/>
              </a:solidFill>
              <a:latin typeface="Karla"/>
              <a:ea typeface="Karla"/>
              <a:cs typeface="Karla"/>
              <a:sym typeface="Karla"/>
            </a:endParaRPr>
          </a:p>
        </p:txBody>
      </p:sp>
      <p:sp>
        <p:nvSpPr>
          <p:cNvPr id="91" name="Google Shape;91;p15"/>
          <p:cNvSpPr txBox="1"/>
          <p:nvPr/>
        </p:nvSpPr>
        <p:spPr>
          <a:xfrm>
            <a:off x="3948375" y="3379049"/>
            <a:ext cx="2828400" cy="28779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endParaRPr sz="1100" dirty="0">
              <a:solidFill>
                <a:srgbClr val="999999"/>
              </a:solidFill>
              <a:latin typeface="Karla"/>
              <a:ea typeface="Karla"/>
              <a:cs typeface="Karla"/>
              <a:sym typeface="Karla"/>
            </a:endParaRPr>
          </a:p>
        </p:txBody>
      </p:sp>
      <p:sp>
        <p:nvSpPr>
          <p:cNvPr id="93" name="Google Shape;9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pic>
        <p:nvPicPr>
          <p:cNvPr id="3" name="Imagen 2" descr="Imagen que contiene hombre, foto, raqueta, sostener&#10;&#10;Descripción generada automáticamente">
            <a:extLst>
              <a:ext uri="{FF2B5EF4-FFF2-40B4-BE49-F238E27FC236}">
                <a16:creationId xmlns:a16="http://schemas.microsoft.com/office/drawing/2014/main" id="{2867730B-6DE3-45E8-BB34-B348181B7937}"/>
              </a:ext>
            </a:extLst>
          </p:cNvPr>
          <p:cNvPicPr>
            <a:picLocks noChangeAspect="1"/>
          </p:cNvPicPr>
          <p:nvPr/>
        </p:nvPicPr>
        <p:blipFill>
          <a:blip r:embed="rId3"/>
          <a:stretch>
            <a:fillRect/>
          </a:stretch>
        </p:blipFill>
        <p:spPr>
          <a:xfrm>
            <a:off x="768677" y="1177269"/>
            <a:ext cx="2553618" cy="3640730"/>
          </a:xfrm>
          <a:prstGeom prst="rect">
            <a:avLst/>
          </a:prstGeom>
        </p:spPr>
      </p:pic>
      <p:pic>
        <p:nvPicPr>
          <p:cNvPr id="5" name="Imagen 4" descr="Mujer sonriendo con lentes&#10;&#10;Descripción generada automáticamente">
            <a:extLst>
              <a:ext uri="{FF2B5EF4-FFF2-40B4-BE49-F238E27FC236}">
                <a16:creationId xmlns:a16="http://schemas.microsoft.com/office/drawing/2014/main" id="{8765EE2E-69A1-4136-B530-7B70F52AB67A}"/>
              </a:ext>
            </a:extLst>
          </p:cNvPr>
          <p:cNvPicPr>
            <a:picLocks noChangeAspect="1"/>
          </p:cNvPicPr>
          <p:nvPr/>
        </p:nvPicPr>
        <p:blipFill>
          <a:blip r:embed="rId4"/>
          <a:stretch>
            <a:fillRect/>
          </a:stretch>
        </p:blipFill>
        <p:spPr>
          <a:xfrm>
            <a:off x="4572000" y="1212150"/>
            <a:ext cx="1581150" cy="2095500"/>
          </a:xfrm>
          <a:prstGeom prst="rect">
            <a:avLst/>
          </a:prstGeom>
        </p:spPr>
      </p:pic>
      <p:sp>
        <p:nvSpPr>
          <p:cNvPr id="8" name="CuadroTexto 7">
            <a:extLst>
              <a:ext uri="{FF2B5EF4-FFF2-40B4-BE49-F238E27FC236}">
                <a16:creationId xmlns:a16="http://schemas.microsoft.com/office/drawing/2014/main" id="{5E0D3EE2-75B8-4846-8ED1-756D6B77E432}"/>
              </a:ext>
            </a:extLst>
          </p:cNvPr>
          <p:cNvSpPr txBox="1"/>
          <p:nvPr/>
        </p:nvSpPr>
        <p:spPr>
          <a:xfrm>
            <a:off x="3550900" y="3445000"/>
            <a:ext cx="4165952" cy="1223412"/>
          </a:xfrm>
          <a:prstGeom prst="rect">
            <a:avLst/>
          </a:prstGeom>
          <a:noFill/>
        </p:spPr>
        <p:txBody>
          <a:bodyPr wrap="square" rtlCol="0">
            <a:spAutoFit/>
          </a:bodyPr>
          <a:lstStyle/>
          <a:p>
            <a:r>
              <a:rPr lang="es-CL" sz="1050" dirty="0">
                <a:solidFill>
                  <a:schemeClr val="bg1">
                    <a:lumMod val="65000"/>
                  </a:schemeClr>
                </a:solidFill>
                <a:latin typeface="Karla" panose="020B0604020202020204" charset="0"/>
              </a:rPr>
              <a:t>Patricia </a:t>
            </a:r>
            <a:r>
              <a:rPr lang="es-CL" sz="1050" dirty="0" err="1">
                <a:solidFill>
                  <a:schemeClr val="bg1">
                    <a:lumMod val="65000"/>
                  </a:schemeClr>
                </a:solidFill>
                <a:latin typeface="Karla" panose="020B0604020202020204" charset="0"/>
              </a:rPr>
              <a:t>Kennet</a:t>
            </a:r>
            <a:r>
              <a:rPr lang="es-CL" sz="1050" dirty="0">
                <a:solidFill>
                  <a:schemeClr val="bg1">
                    <a:lumMod val="65000"/>
                  </a:schemeClr>
                </a:solidFill>
                <a:latin typeface="Karla" panose="020B0604020202020204" charset="0"/>
              </a:rPr>
              <a:t>, profesora e investigadora de políticas sociales comparadas e internacionales.</a:t>
            </a:r>
          </a:p>
          <a:p>
            <a:r>
              <a:rPr lang="es-CL" sz="1050" dirty="0">
                <a:solidFill>
                  <a:schemeClr val="bg1">
                    <a:lumMod val="65000"/>
                  </a:schemeClr>
                </a:solidFill>
                <a:latin typeface="Karla" panose="020B0604020202020204" charset="0"/>
              </a:rPr>
              <a:t>Directora de la escuela de estudios sobre políticas en la Universidad de Bristol. Sus líneas de investigación son estudios urbanos, economía política comparada y política social. Sus actuales proyectos son: “Puntos de encuentro” y “El impacto desigual de la recesión en ciudades y hogares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73AB7"/>
        </a:solidFill>
        <a:effectLst/>
      </p:bgPr>
    </p:bg>
    <p:spTree>
      <p:nvGrpSpPr>
        <p:cNvPr id="1" name="Shape 196"/>
        <p:cNvGrpSpPr/>
        <p:nvPr/>
      </p:nvGrpSpPr>
      <p:grpSpPr>
        <a:xfrm>
          <a:off x="0" y="0"/>
          <a:ext cx="0" cy="0"/>
          <a:chOff x="0" y="0"/>
          <a:chExt cx="0" cy="0"/>
        </a:xfrm>
      </p:grpSpPr>
      <p:sp>
        <p:nvSpPr>
          <p:cNvPr id="197" name="Google Shape;197;p25"/>
          <p:cNvSpPr txBox="1">
            <a:spLocks noGrp="1"/>
          </p:cNvSpPr>
          <p:nvPr>
            <p:ph type="title"/>
          </p:nvPr>
        </p:nvSpPr>
        <p:spPr>
          <a:xfrm>
            <a:off x="609704" y="4116875"/>
            <a:ext cx="1609800" cy="485700"/>
          </a:xfrm>
          <a:prstGeom prst="rect">
            <a:avLst/>
          </a:prstGeom>
        </p:spPr>
        <p:txBody>
          <a:bodyPr spcFirstLastPara="1" wrap="square" lIns="91425" tIns="91425" rIns="91425" bIns="91425" anchor="b" anchorCtr="0">
            <a:noAutofit/>
          </a:bodyPr>
          <a:lstStyle/>
          <a:p>
            <a:pPr lvl="0"/>
            <a:r>
              <a:rPr lang="es-CL" dirty="0">
                <a:solidFill>
                  <a:srgbClr val="7030A0"/>
                </a:solidFill>
              </a:rPr>
              <a:t>Comparación</a:t>
            </a:r>
            <a:r>
              <a:rPr lang="es-CL" dirty="0"/>
              <a:t> estadísticas mundiales</a:t>
            </a:r>
            <a:endParaRPr dirty="0"/>
          </a:p>
        </p:txBody>
      </p:sp>
      <p:sp>
        <p:nvSpPr>
          <p:cNvPr id="198" name="Google Shape;198;p25"/>
          <p:cNvSpPr/>
          <p:nvPr/>
        </p:nvSpPr>
        <p:spPr>
          <a:xfrm>
            <a:off x="2936055" y="1505250"/>
            <a:ext cx="2133000" cy="2133000"/>
          </a:xfrm>
          <a:prstGeom prst="ellipse">
            <a:avLst/>
          </a:prstGeom>
          <a:solidFill>
            <a:srgbClr val="000000">
              <a:alpha val="7310"/>
            </a:srgbClr>
          </a:solidFill>
          <a:ln w="38100"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lvl="0" algn="ctr"/>
            <a:r>
              <a:rPr lang="es-CL" sz="900" dirty="0">
                <a:solidFill>
                  <a:srgbClr val="FFFFFF"/>
                </a:solidFill>
                <a:latin typeface="Montserrat"/>
                <a:ea typeface="Montserrat"/>
                <a:cs typeface="Montserrat"/>
                <a:sym typeface="Montserrat"/>
              </a:rPr>
              <a:t>Uno de los principales problemas en el método comparativo según A. </a:t>
            </a:r>
            <a:r>
              <a:rPr lang="es-CL" sz="900" dirty="0" err="1">
                <a:solidFill>
                  <a:srgbClr val="FFFFFF"/>
                </a:solidFill>
                <a:latin typeface="Montserrat"/>
                <a:ea typeface="Montserrat"/>
                <a:cs typeface="Montserrat"/>
                <a:sym typeface="Montserrat"/>
              </a:rPr>
              <a:t>Lijphart</a:t>
            </a:r>
            <a:r>
              <a:rPr lang="es-CL" sz="900" dirty="0">
                <a:solidFill>
                  <a:srgbClr val="FFFFFF"/>
                </a:solidFill>
                <a:latin typeface="Montserrat"/>
                <a:ea typeface="Montserrat"/>
                <a:cs typeface="Montserrat"/>
                <a:sym typeface="Montserrat"/>
              </a:rPr>
              <a:t> se trata </a:t>
            </a:r>
            <a:r>
              <a:rPr lang="es-CL" sz="900" b="1" dirty="0">
                <a:solidFill>
                  <a:srgbClr val="FFFFFF"/>
                </a:solidFill>
                <a:latin typeface="Montserrat"/>
                <a:ea typeface="Montserrat"/>
                <a:cs typeface="Montserrat"/>
                <a:sym typeface="Montserrat"/>
              </a:rPr>
              <a:t>sobre tener muchas variables y un pequeño número de datos. </a:t>
            </a:r>
            <a:r>
              <a:rPr lang="es-CL" sz="900" dirty="0">
                <a:solidFill>
                  <a:srgbClr val="FFFFFF"/>
                </a:solidFill>
                <a:latin typeface="Montserrat"/>
                <a:ea typeface="Montserrat"/>
                <a:cs typeface="Montserrat"/>
                <a:sym typeface="Montserrat"/>
              </a:rPr>
              <a:t>Esta afirmación es pertinente pero sólo para alguno de los tipos de comparaciones.</a:t>
            </a:r>
          </a:p>
        </p:txBody>
      </p:sp>
      <p:sp>
        <p:nvSpPr>
          <p:cNvPr id="199" name="Google Shape;199;p25"/>
          <p:cNvSpPr/>
          <p:nvPr/>
        </p:nvSpPr>
        <p:spPr>
          <a:xfrm>
            <a:off x="6684577" y="1497894"/>
            <a:ext cx="2133000" cy="2133000"/>
          </a:xfrm>
          <a:prstGeom prst="ellipse">
            <a:avLst/>
          </a:prstGeom>
          <a:solidFill>
            <a:srgbClr val="000000">
              <a:alpha val="7310"/>
            </a:srgbClr>
          </a:solidFill>
          <a:ln w="38100"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lvl="0" algn="ctr"/>
            <a:r>
              <a:rPr lang="en" sz="900" dirty="0">
                <a:solidFill>
                  <a:srgbClr val="FFFFFF"/>
                </a:solidFill>
                <a:latin typeface="Montserrat"/>
                <a:ea typeface="Montserrat"/>
                <a:cs typeface="Montserrat"/>
                <a:sym typeface="Montserrat"/>
              </a:rPr>
              <a:t>U</a:t>
            </a:r>
            <a:r>
              <a:rPr lang="es-CL" sz="900" dirty="0">
                <a:solidFill>
                  <a:srgbClr val="FFFFFF"/>
                </a:solidFill>
                <a:latin typeface="Montserrat"/>
                <a:ea typeface="Montserrat"/>
                <a:cs typeface="Montserrat"/>
                <a:sym typeface="Montserrat"/>
              </a:rPr>
              <a:t>no de los problemas en la</a:t>
            </a:r>
          </a:p>
          <a:p>
            <a:pPr lvl="0" algn="ctr"/>
            <a:r>
              <a:rPr lang="es-CL" sz="900" dirty="0">
                <a:solidFill>
                  <a:srgbClr val="FFFFFF"/>
                </a:solidFill>
                <a:latin typeface="Montserrat"/>
                <a:ea typeface="Montserrat"/>
                <a:cs typeface="Montserrat"/>
                <a:sym typeface="Montserrat"/>
              </a:rPr>
              <a:t>comparación de estadística mundial es </a:t>
            </a:r>
            <a:r>
              <a:rPr lang="es-CL" sz="900" b="1" dirty="0">
                <a:solidFill>
                  <a:srgbClr val="FFFFFF"/>
                </a:solidFill>
                <a:latin typeface="Montserrat"/>
                <a:ea typeface="Montserrat"/>
                <a:cs typeface="Montserrat"/>
                <a:sym typeface="Montserrat"/>
              </a:rPr>
              <a:t>la discrepancia entre los países avanzados y los países</a:t>
            </a:r>
          </a:p>
          <a:p>
            <a:pPr lvl="0" algn="ctr"/>
            <a:r>
              <a:rPr lang="es-CL" sz="900" b="1" dirty="0">
                <a:solidFill>
                  <a:srgbClr val="FFFFFF"/>
                </a:solidFill>
                <a:latin typeface="Montserrat"/>
                <a:ea typeface="Montserrat"/>
                <a:cs typeface="Montserrat"/>
                <a:sym typeface="Montserrat"/>
              </a:rPr>
              <a:t>en desarrollo </a:t>
            </a:r>
            <a:r>
              <a:rPr lang="es-CL" sz="900" dirty="0">
                <a:solidFill>
                  <a:srgbClr val="FFFFFF"/>
                </a:solidFill>
                <a:latin typeface="Montserrat"/>
                <a:ea typeface="Montserrat"/>
                <a:cs typeface="Montserrat"/>
                <a:sym typeface="Montserrat"/>
              </a:rPr>
              <a:t>ya que cuentan con marcadas desigualdades materiales</a:t>
            </a:r>
            <a:endParaRPr sz="900" dirty="0">
              <a:solidFill>
                <a:srgbClr val="FFFFFF"/>
              </a:solidFill>
              <a:latin typeface="Montserrat"/>
              <a:ea typeface="Montserrat"/>
              <a:cs typeface="Montserrat"/>
              <a:sym typeface="Montserrat"/>
            </a:endParaRPr>
          </a:p>
        </p:txBody>
      </p:sp>
      <p:sp>
        <p:nvSpPr>
          <p:cNvPr id="200" name="Google Shape;200;p25"/>
          <p:cNvSpPr/>
          <p:nvPr/>
        </p:nvSpPr>
        <p:spPr>
          <a:xfrm>
            <a:off x="4819425" y="1505250"/>
            <a:ext cx="2133000" cy="2133000"/>
          </a:xfrm>
          <a:prstGeom prst="ellipse">
            <a:avLst/>
          </a:prstGeom>
          <a:solidFill>
            <a:srgbClr val="000000">
              <a:alpha val="7310"/>
            </a:srgbClr>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lvl="0" algn="ctr"/>
            <a:r>
              <a:rPr lang="es-CL" sz="1000" dirty="0">
                <a:solidFill>
                  <a:srgbClr val="FFFFFF"/>
                </a:solidFill>
                <a:latin typeface="Montserrat"/>
                <a:ea typeface="Montserrat"/>
                <a:cs typeface="Montserrat"/>
                <a:sym typeface="Montserrat"/>
              </a:rPr>
              <a:t>Hay variadas categorías para su medición como la comparación entre países similares,</a:t>
            </a:r>
          </a:p>
          <a:p>
            <a:pPr lvl="0" algn="ctr"/>
            <a:r>
              <a:rPr lang="es-CL" sz="1000" dirty="0">
                <a:solidFill>
                  <a:srgbClr val="FFFFFF"/>
                </a:solidFill>
                <a:latin typeface="Montserrat"/>
                <a:ea typeface="Montserrat"/>
                <a:cs typeface="Montserrat"/>
                <a:sym typeface="Montserrat"/>
              </a:rPr>
              <a:t>contrastantes, </a:t>
            </a:r>
            <a:r>
              <a:rPr lang="es-CL" sz="1000" b="1" dirty="0">
                <a:solidFill>
                  <a:srgbClr val="FFFFFF"/>
                </a:solidFill>
                <a:latin typeface="Montserrat"/>
                <a:ea typeface="Montserrat"/>
                <a:cs typeface="Montserrat"/>
                <a:sym typeface="Montserrat"/>
              </a:rPr>
              <a:t>análisis correlacionales mundiales </a:t>
            </a:r>
            <a:r>
              <a:rPr lang="es-CL" sz="1000" dirty="0">
                <a:solidFill>
                  <a:srgbClr val="FFFFFF"/>
                </a:solidFill>
                <a:latin typeface="Montserrat"/>
                <a:ea typeface="Montserrat"/>
                <a:cs typeface="Montserrat"/>
                <a:sym typeface="Montserrat"/>
              </a:rPr>
              <a:t>entre otros.</a:t>
            </a:r>
            <a:endParaRPr sz="1000" dirty="0">
              <a:solidFill>
                <a:srgbClr val="FFFFFF"/>
              </a:solidFill>
              <a:latin typeface="Montserrat"/>
              <a:ea typeface="Montserrat"/>
              <a:cs typeface="Montserrat"/>
              <a:sym typeface="Montserrat"/>
            </a:endParaRPr>
          </a:p>
        </p:txBody>
      </p:sp>
      <p:grpSp>
        <p:nvGrpSpPr>
          <p:cNvPr id="201" name="Google Shape;201;p25"/>
          <p:cNvGrpSpPr/>
          <p:nvPr/>
        </p:nvGrpSpPr>
        <p:grpSpPr>
          <a:xfrm>
            <a:off x="726863" y="3266360"/>
            <a:ext cx="453641" cy="447356"/>
            <a:chOff x="3292425" y="3664250"/>
            <a:chExt cx="397025" cy="391525"/>
          </a:xfrm>
        </p:grpSpPr>
        <p:sp>
          <p:nvSpPr>
            <p:cNvPr id="202" name="Google Shape;202;p25"/>
            <p:cNvSpPr/>
            <p:nvPr/>
          </p:nvSpPr>
          <p:spPr>
            <a:xfrm>
              <a:off x="3292425" y="3680675"/>
              <a:ext cx="375100" cy="375100"/>
            </a:xfrm>
            <a:custGeom>
              <a:avLst/>
              <a:gdLst/>
              <a:ahLst/>
              <a:cxnLst/>
              <a:rect l="l" t="t" r="r" b="b"/>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5"/>
            <p:cNvSpPr/>
            <p:nvPr/>
          </p:nvSpPr>
          <p:spPr>
            <a:xfrm>
              <a:off x="3504325" y="3664250"/>
              <a:ext cx="131525" cy="153450"/>
            </a:xfrm>
            <a:custGeom>
              <a:avLst/>
              <a:gdLst/>
              <a:ahLst/>
              <a:cxnLst/>
              <a:rect l="l" t="t" r="r" b="b"/>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5"/>
            <p:cNvSpPr/>
            <p:nvPr/>
          </p:nvSpPr>
          <p:spPr>
            <a:xfrm>
              <a:off x="3501875" y="3749500"/>
              <a:ext cx="187575" cy="96825"/>
            </a:xfrm>
            <a:custGeom>
              <a:avLst/>
              <a:gdLst/>
              <a:ahLst/>
              <a:cxnLst/>
              <a:rect l="l" t="t" r="r" b="b"/>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2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CAF50"/>
        </a:solidFill>
        <a:effectLst/>
      </p:bgPr>
    </p:bg>
    <p:spTree>
      <p:nvGrpSpPr>
        <p:cNvPr id="1" name="Shape 306"/>
        <p:cNvGrpSpPr/>
        <p:nvPr/>
      </p:nvGrpSpPr>
      <p:grpSpPr>
        <a:xfrm>
          <a:off x="0" y="0"/>
          <a:ext cx="0" cy="0"/>
          <a:chOff x="0" y="0"/>
          <a:chExt cx="0" cy="0"/>
        </a:xfrm>
      </p:grpSpPr>
      <p:sp>
        <p:nvSpPr>
          <p:cNvPr id="307" name="Google Shape;307;p32"/>
          <p:cNvSpPr txBox="1">
            <a:spLocks noGrp="1"/>
          </p:cNvSpPr>
          <p:nvPr>
            <p:ph type="title"/>
          </p:nvPr>
        </p:nvSpPr>
        <p:spPr>
          <a:xfrm>
            <a:off x="841000" y="1884100"/>
            <a:ext cx="4801500" cy="409500"/>
          </a:xfrm>
          <a:prstGeom prst="rect">
            <a:avLst/>
          </a:prstGeom>
        </p:spPr>
        <p:txBody>
          <a:bodyPr spcFirstLastPara="1" wrap="square" lIns="91425" tIns="91425" rIns="91425" bIns="91425" anchor="b" anchorCtr="0">
            <a:noAutofit/>
          </a:bodyPr>
          <a:lstStyle/>
          <a:p>
            <a:pPr lvl="0"/>
            <a:r>
              <a:rPr lang="es-CL" dirty="0">
                <a:solidFill>
                  <a:srgbClr val="00B050"/>
                </a:solidFill>
              </a:rPr>
              <a:t>Del Producto Nacional Bruto per cápita</a:t>
            </a:r>
            <a:r>
              <a:rPr lang="es-CL" dirty="0"/>
              <a:t>, a las Paridades del Poder Adquisitivo</a:t>
            </a:r>
            <a:endParaRPr dirty="0"/>
          </a:p>
        </p:txBody>
      </p:sp>
      <p:sp>
        <p:nvSpPr>
          <p:cNvPr id="308" name="Google Shape;308;p32"/>
          <p:cNvSpPr txBox="1">
            <a:spLocks noGrp="1"/>
          </p:cNvSpPr>
          <p:nvPr>
            <p:ph type="body" idx="1"/>
          </p:nvPr>
        </p:nvSpPr>
        <p:spPr>
          <a:xfrm>
            <a:off x="847599" y="2305050"/>
            <a:ext cx="20388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CL" sz="1000" b="1" dirty="0"/>
              <a:t>PIB</a:t>
            </a:r>
            <a:endParaRPr sz="1000" b="1" dirty="0"/>
          </a:p>
          <a:p>
            <a:pPr marL="0" lvl="0" indent="0">
              <a:buNone/>
            </a:pPr>
            <a:r>
              <a:rPr lang="es-CL" sz="1000" dirty="0"/>
              <a:t>Es el “valor de mercado que tienen los bienes y servicios producidos por la economía durante un año”.</a:t>
            </a:r>
            <a:endParaRPr sz="1000" dirty="0"/>
          </a:p>
        </p:txBody>
      </p:sp>
      <p:sp>
        <p:nvSpPr>
          <p:cNvPr id="309" name="Google Shape;309;p32"/>
          <p:cNvSpPr txBox="1">
            <a:spLocks noGrp="1"/>
          </p:cNvSpPr>
          <p:nvPr>
            <p:ph type="body" idx="2"/>
          </p:nvPr>
        </p:nvSpPr>
        <p:spPr>
          <a:xfrm>
            <a:off x="2990950" y="2305050"/>
            <a:ext cx="20388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000" b="1" dirty="0"/>
              <a:t>Limitado</a:t>
            </a:r>
            <a:endParaRPr sz="1000" b="1" dirty="0"/>
          </a:p>
          <a:p>
            <a:pPr marL="0" lvl="0" indent="0">
              <a:buNone/>
            </a:pPr>
            <a:r>
              <a:rPr lang="es-CL" sz="1000" dirty="0"/>
              <a:t>No mide la calidad de vida, solo la producción</a:t>
            </a:r>
            <a:endParaRPr sz="1000" dirty="0"/>
          </a:p>
        </p:txBody>
      </p:sp>
      <p:sp>
        <p:nvSpPr>
          <p:cNvPr id="310" name="Google Shape;310;p32"/>
          <p:cNvSpPr txBox="1">
            <a:spLocks noGrp="1"/>
          </p:cNvSpPr>
          <p:nvPr>
            <p:ph type="body" idx="3"/>
          </p:nvPr>
        </p:nvSpPr>
        <p:spPr>
          <a:xfrm>
            <a:off x="5134300" y="2305050"/>
            <a:ext cx="2497094"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000" b="1" dirty="0"/>
              <a:t>Valor fluctuante</a:t>
            </a:r>
            <a:endParaRPr sz="1000" b="1" dirty="0"/>
          </a:p>
          <a:p>
            <a:pPr marL="0" lvl="0" indent="0">
              <a:buNone/>
            </a:pPr>
            <a:r>
              <a:rPr lang="es-CL" sz="1000" dirty="0"/>
              <a:t>Pierde pertinencia cuando dado que la producción varía de acuerdo al nivel de industrialización del país, PNB se calcula en dólares, y las fluctuaciones en dólares pueden variar entre EE.UU. y los demás países</a:t>
            </a:r>
            <a:endParaRPr sz="1000" dirty="0"/>
          </a:p>
        </p:txBody>
      </p:sp>
      <p:sp>
        <p:nvSpPr>
          <p:cNvPr id="312" name="Google Shape;312;p32"/>
          <p:cNvSpPr txBox="1">
            <a:spLocks noGrp="1"/>
          </p:cNvSpPr>
          <p:nvPr>
            <p:ph type="body" idx="2"/>
          </p:nvPr>
        </p:nvSpPr>
        <p:spPr>
          <a:xfrm>
            <a:off x="606751" y="3948156"/>
            <a:ext cx="6554625" cy="862043"/>
          </a:xfrm>
          <a:prstGeom prst="rect">
            <a:avLst/>
          </a:prstGeom>
        </p:spPr>
        <p:txBody>
          <a:bodyPr spcFirstLastPara="1" wrap="square" lIns="91425" tIns="91425" rIns="91425" bIns="91425" anchor="t" anchorCtr="0">
            <a:noAutofit/>
          </a:bodyPr>
          <a:lstStyle/>
          <a:p>
            <a:pPr marL="0" lvl="0" indent="0">
              <a:buNone/>
            </a:pPr>
            <a:r>
              <a:rPr lang="es-CL" sz="1000" dirty="0">
                <a:solidFill>
                  <a:srgbClr val="00B050"/>
                </a:solidFill>
              </a:rPr>
              <a:t>El autor destaca que basta con medir el nivel de subsistencia mínimo en la moneda local de cada país para saber que no existen diferencias tan grandes entre países a nivel comparativo, lo que demuestra que el PNB no es un indicador preciso al utilizarlo en políticas comparadas</a:t>
            </a:r>
          </a:p>
          <a:p>
            <a:pPr marL="0" lvl="0" indent="0">
              <a:buNone/>
            </a:pPr>
            <a:r>
              <a:rPr lang="es-CL" sz="1050" b="1" dirty="0">
                <a:solidFill>
                  <a:srgbClr val="00B050"/>
                </a:solidFill>
              </a:rPr>
              <a:t>Propone la Paridad del Poder Adquisitivo como indicador más adecuado</a:t>
            </a:r>
            <a:endParaRPr sz="1050" b="1" dirty="0">
              <a:solidFill>
                <a:srgbClr val="00B050"/>
              </a:solidFill>
            </a:endParaRPr>
          </a:p>
        </p:txBody>
      </p:sp>
      <p:grpSp>
        <p:nvGrpSpPr>
          <p:cNvPr id="314" name="Google Shape;314;p32"/>
          <p:cNvGrpSpPr/>
          <p:nvPr/>
        </p:nvGrpSpPr>
        <p:grpSpPr>
          <a:xfrm>
            <a:off x="927968" y="1342215"/>
            <a:ext cx="432381" cy="432313"/>
            <a:chOff x="1923675" y="1633650"/>
            <a:chExt cx="436000" cy="435975"/>
          </a:xfrm>
        </p:grpSpPr>
        <p:sp>
          <p:nvSpPr>
            <p:cNvPr id="315" name="Google Shape;315;p32"/>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2"/>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2"/>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2"/>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2"/>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2"/>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32"/>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44336"/>
        </a:solidFill>
        <a:effectLst/>
      </p:bgPr>
    </p:bg>
    <p:spTree>
      <p:nvGrpSpPr>
        <p:cNvPr id="1" name="Shape 387"/>
        <p:cNvGrpSpPr/>
        <p:nvPr/>
      </p:nvGrpSpPr>
      <p:grpSpPr>
        <a:xfrm>
          <a:off x="0" y="0"/>
          <a:ext cx="0" cy="0"/>
          <a:chOff x="0" y="0"/>
          <a:chExt cx="0" cy="0"/>
        </a:xfrm>
      </p:grpSpPr>
      <p:sp>
        <p:nvSpPr>
          <p:cNvPr id="388" name="Google Shape;388;p39"/>
          <p:cNvSpPr txBox="1">
            <a:spLocks noGrp="1"/>
          </p:cNvSpPr>
          <p:nvPr>
            <p:ph type="title"/>
          </p:nvPr>
        </p:nvSpPr>
        <p:spPr>
          <a:xfrm>
            <a:off x="838350" y="1807900"/>
            <a:ext cx="6211930" cy="485700"/>
          </a:xfrm>
          <a:prstGeom prst="rect">
            <a:avLst/>
          </a:prstGeom>
        </p:spPr>
        <p:txBody>
          <a:bodyPr spcFirstLastPara="1" wrap="square" lIns="91425" tIns="91425" rIns="91425" bIns="91425" anchor="b" anchorCtr="0">
            <a:noAutofit/>
          </a:bodyPr>
          <a:lstStyle/>
          <a:p>
            <a:pPr lvl="0"/>
            <a:r>
              <a:rPr lang="es-CL" dirty="0">
                <a:solidFill>
                  <a:srgbClr val="F44336"/>
                </a:solidFill>
              </a:rPr>
              <a:t>Escala y puntajes como sustitutos para las estadísticas formales</a:t>
            </a:r>
            <a:endParaRPr dirty="0">
              <a:solidFill>
                <a:srgbClr val="F44336"/>
              </a:solidFill>
            </a:endParaRPr>
          </a:p>
        </p:txBody>
      </p:sp>
      <p:sp>
        <p:nvSpPr>
          <p:cNvPr id="389" name="Google Shape;389;p39"/>
          <p:cNvSpPr txBox="1">
            <a:spLocks noGrp="1"/>
          </p:cNvSpPr>
          <p:nvPr>
            <p:ph type="body" idx="1"/>
          </p:nvPr>
        </p:nvSpPr>
        <p:spPr>
          <a:xfrm>
            <a:off x="838350" y="2690951"/>
            <a:ext cx="6588045" cy="2255700"/>
          </a:xfrm>
          <a:prstGeom prst="rect">
            <a:avLst/>
          </a:prstGeom>
        </p:spPr>
        <p:txBody>
          <a:bodyPr spcFirstLastPara="1" wrap="square" lIns="91425" tIns="91425" rIns="91425" bIns="91425" anchor="t" anchorCtr="0">
            <a:noAutofit/>
          </a:bodyPr>
          <a:lstStyle/>
          <a:p>
            <a:pPr marL="0" lvl="0" indent="0">
              <a:buNone/>
            </a:pPr>
            <a:r>
              <a:rPr lang="es-CL" sz="1400" dirty="0"/>
              <a:t>En este apartado el autor habla sobre variados aspectos importantes en la vida que no pueden ser medidos en las estadísticas formales, para poder calcularlas se construye a través de escalas construidas por expertos/jueces. La idea es crear una nuevo método en donde se utilicen escalas y puntajes para dar valores a categorías y así traducir los aspectos cualitativos en variables medibles</a:t>
            </a:r>
            <a:endParaRPr sz="1400" dirty="0"/>
          </a:p>
        </p:txBody>
      </p:sp>
      <p:grpSp>
        <p:nvGrpSpPr>
          <p:cNvPr id="390" name="Google Shape;390;p39"/>
          <p:cNvGrpSpPr/>
          <p:nvPr/>
        </p:nvGrpSpPr>
        <p:grpSpPr>
          <a:xfrm>
            <a:off x="927929" y="1325568"/>
            <a:ext cx="449033" cy="449033"/>
            <a:chOff x="2594050" y="1631825"/>
            <a:chExt cx="439625" cy="439625"/>
          </a:xfrm>
        </p:grpSpPr>
        <p:sp>
          <p:nvSpPr>
            <p:cNvPr id="391" name="Google Shape;391;p39"/>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9"/>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9"/>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9"/>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5" name="Google Shape;395;p3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B24ACC-9DD0-4924-BC5D-B7C70E2FFD6A}"/>
              </a:ext>
            </a:extLst>
          </p:cNvPr>
          <p:cNvSpPr>
            <a:spLocks noGrp="1"/>
          </p:cNvSpPr>
          <p:nvPr>
            <p:ph type="title"/>
          </p:nvPr>
        </p:nvSpPr>
        <p:spPr/>
        <p:txBody>
          <a:bodyPr/>
          <a:lstStyle/>
          <a:p>
            <a:r>
              <a:rPr lang="es-CL" dirty="0"/>
              <a:t>De </a:t>
            </a:r>
            <a:r>
              <a:rPr lang="es-CL" dirty="0">
                <a:solidFill>
                  <a:srgbClr val="92D050"/>
                </a:solidFill>
              </a:rPr>
              <a:t>indicadores aislados </a:t>
            </a:r>
            <a:r>
              <a:rPr lang="es-CL" dirty="0"/>
              <a:t>a índices compuestos</a:t>
            </a:r>
          </a:p>
        </p:txBody>
      </p:sp>
      <p:sp>
        <p:nvSpPr>
          <p:cNvPr id="3" name="Marcador de texto 2">
            <a:extLst>
              <a:ext uri="{FF2B5EF4-FFF2-40B4-BE49-F238E27FC236}">
                <a16:creationId xmlns:a16="http://schemas.microsoft.com/office/drawing/2014/main" id="{DAEDCB70-CB7F-4D49-BE62-52EAB73D16D9}"/>
              </a:ext>
            </a:extLst>
          </p:cNvPr>
          <p:cNvSpPr>
            <a:spLocks noGrp="1"/>
          </p:cNvSpPr>
          <p:nvPr>
            <p:ph type="body" idx="1"/>
          </p:nvPr>
        </p:nvSpPr>
        <p:spPr>
          <a:xfrm>
            <a:off x="838249" y="2419350"/>
            <a:ext cx="6622229" cy="2255700"/>
          </a:xfrm>
        </p:spPr>
        <p:txBody>
          <a:bodyPr/>
          <a:lstStyle/>
          <a:p>
            <a:r>
              <a:rPr lang="es-CL" sz="1400" dirty="0"/>
              <a:t>El autor plantea que los indicadores aislados, entendidos como la utilización de uno o dos indicadores, a menudo pueden </a:t>
            </a:r>
            <a:r>
              <a:rPr lang="es-CL" sz="1400" dirty="0" err="1"/>
              <a:t>descomplejizar</a:t>
            </a:r>
            <a:r>
              <a:rPr lang="es-CL" sz="1400" dirty="0"/>
              <a:t> un fenómeno social, porque es una medición inefectiva.</a:t>
            </a:r>
          </a:p>
          <a:p>
            <a:r>
              <a:rPr lang="es-CL" sz="1400" dirty="0"/>
              <a:t>El uso de indicadores debe responder a contextos específicos, considerando la funcionalidad que tiene para el fenómeno social analizado. Es decir, si usamos un indicador, hay que cuidar que éste sea pertinente para contexto de los países que estoy utilizando para hacer el análisis comparado</a:t>
            </a:r>
          </a:p>
        </p:txBody>
      </p:sp>
      <p:sp>
        <p:nvSpPr>
          <p:cNvPr id="4" name="Marcador de número de diapositiva 3">
            <a:extLst>
              <a:ext uri="{FF2B5EF4-FFF2-40B4-BE49-F238E27FC236}">
                <a16:creationId xmlns:a16="http://schemas.microsoft.com/office/drawing/2014/main" id="{25E2D0C2-E9CE-48D7-80D4-96084F8FCB8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23</a:t>
            </a:fld>
            <a:endParaRPr lang="es-CL"/>
          </a:p>
        </p:txBody>
      </p:sp>
    </p:spTree>
    <p:extLst>
      <p:ext uri="{BB962C8B-B14F-4D97-AF65-F5344CB8AC3E}">
        <p14:creationId xmlns:p14="http://schemas.microsoft.com/office/powerpoint/2010/main" val="2874287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FBF44-B3F9-4AA4-B78B-7B029074AB89}"/>
              </a:ext>
            </a:extLst>
          </p:cNvPr>
          <p:cNvSpPr>
            <a:spLocks noGrp="1"/>
          </p:cNvSpPr>
          <p:nvPr>
            <p:ph type="title"/>
          </p:nvPr>
        </p:nvSpPr>
        <p:spPr/>
        <p:txBody>
          <a:bodyPr/>
          <a:lstStyle/>
          <a:p>
            <a:endParaRPr lang="es-CL"/>
          </a:p>
        </p:txBody>
      </p:sp>
      <p:sp>
        <p:nvSpPr>
          <p:cNvPr id="3" name="Marcador de texto 2">
            <a:extLst>
              <a:ext uri="{FF2B5EF4-FFF2-40B4-BE49-F238E27FC236}">
                <a16:creationId xmlns:a16="http://schemas.microsoft.com/office/drawing/2014/main" id="{5E2B4373-EC1B-4883-8E93-82D28E6B01F3}"/>
              </a:ext>
            </a:extLst>
          </p:cNvPr>
          <p:cNvSpPr>
            <a:spLocks noGrp="1"/>
          </p:cNvSpPr>
          <p:nvPr>
            <p:ph type="body" idx="1"/>
          </p:nvPr>
        </p:nvSpPr>
        <p:spPr>
          <a:xfrm>
            <a:off x="838249" y="2419350"/>
            <a:ext cx="6263305" cy="2255700"/>
          </a:xfrm>
        </p:spPr>
        <p:txBody>
          <a:bodyPr/>
          <a:lstStyle/>
          <a:p>
            <a:r>
              <a:rPr lang="es-CL" dirty="0"/>
              <a:t>A pesar de que el autor no invalida el uso de indicadores, sí recomienda que actualmente, tenemos múltiples tecnologías que pueden darnos la facilidad para transitar a la composición de índices que puedan dar cuenta -de mejor manera- la complejidad de los fenómenos sociales y sus múltiples componentes</a:t>
            </a:r>
          </a:p>
        </p:txBody>
      </p:sp>
      <p:sp>
        <p:nvSpPr>
          <p:cNvPr id="4" name="Marcador de número de diapositiva 3">
            <a:extLst>
              <a:ext uri="{FF2B5EF4-FFF2-40B4-BE49-F238E27FC236}">
                <a16:creationId xmlns:a16="http://schemas.microsoft.com/office/drawing/2014/main" id="{6B503DC1-D571-43F4-8DCF-38D602B5A2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24</a:t>
            </a:fld>
            <a:endParaRPr lang="es-CL"/>
          </a:p>
        </p:txBody>
      </p:sp>
    </p:spTree>
    <p:extLst>
      <p:ext uri="{BB962C8B-B14F-4D97-AF65-F5344CB8AC3E}">
        <p14:creationId xmlns:p14="http://schemas.microsoft.com/office/powerpoint/2010/main" val="3706189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370EDE-A8B5-4931-844F-C9FD44742CFC}"/>
              </a:ext>
            </a:extLst>
          </p:cNvPr>
          <p:cNvSpPr>
            <a:spLocks noGrp="1"/>
          </p:cNvSpPr>
          <p:nvPr>
            <p:ph type="title"/>
          </p:nvPr>
        </p:nvSpPr>
        <p:spPr/>
        <p:txBody>
          <a:bodyPr/>
          <a:lstStyle/>
          <a:p>
            <a:endParaRPr lang="es-CL"/>
          </a:p>
        </p:txBody>
      </p:sp>
      <p:sp>
        <p:nvSpPr>
          <p:cNvPr id="3" name="Marcador de texto 2">
            <a:extLst>
              <a:ext uri="{FF2B5EF4-FFF2-40B4-BE49-F238E27FC236}">
                <a16:creationId xmlns:a16="http://schemas.microsoft.com/office/drawing/2014/main" id="{4E184F57-600C-437D-8C2E-8101710763EC}"/>
              </a:ext>
            </a:extLst>
          </p:cNvPr>
          <p:cNvSpPr>
            <a:spLocks noGrp="1"/>
          </p:cNvSpPr>
          <p:nvPr>
            <p:ph type="body" idx="1"/>
          </p:nvPr>
        </p:nvSpPr>
        <p:spPr>
          <a:xfrm>
            <a:off x="838249" y="2419350"/>
            <a:ext cx="6092389" cy="2255700"/>
          </a:xfrm>
        </p:spPr>
        <p:txBody>
          <a:bodyPr/>
          <a:lstStyle/>
          <a:p>
            <a:r>
              <a:rPr lang="es-CL" dirty="0"/>
              <a:t>El alcance de que no basta con la construcción de índices basado en la medición de algunas variables, sino que ésta debe ser significativa para con el fenómeno que se estudia. Es decir, las variables de los índices deben revelar una influencia directa en el fenómeno.</a:t>
            </a:r>
          </a:p>
          <a:p>
            <a:endParaRPr lang="es-CL" dirty="0"/>
          </a:p>
        </p:txBody>
      </p:sp>
      <p:sp>
        <p:nvSpPr>
          <p:cNvPr id="4" name="Marcador de número de diapositiva 3">
            <a:extLst>
              <a:ext uri="{FF2B5EF4-FFF2-40B4-BE49-F238E27FC236}">
                <a16:creationId xmlns:a16="http://schemas.microsoft.com/office/drawing/2014/main" id="{6B2FC2E8-900B-4D97-8FF7-5E8DD1B733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25</a:t>
            </a:fld>
            <a:endParaRPr lang="es-CL"/>
          </a:p>
        </p:txBody>
      </p:sp>
    </p:spTree>
    <p:extLst>
      <p:ext uri="{BB962C8B-B14F-4D97-AF65-F5344CB8AC3E}">
        <p14:creationId xmlns:p14="http://schemas.microsoft.com/office/powerpoint/2010/main" val="53747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91E63"/>
        </a:solidFill>
        <a:effectLst/>
      </p:bgPr>
    </p:bg>
    <p:spTree>
      <p:nvGrpSpPr>
        <p:cNvPr id="1" name="Shape 399"/>
        <p:cNvGrpSpPr/>
        <p:nvPr/>
      </p:nvGrpSpPr>
      <p:grpSpPr>
        <a:xfrm>
          <a:off x="0" y="0"/>
          <a:ext cx="0" cy="0"/>
          <a:chOff x="0" y="0"/>
          <a:chExt cx="0" cy="0"/>
        </a:xfrm>
      </p:grpSpPr>
      <p:sp>
        <p:nvSpPr>
          <p:cNvPr id="400" name="Google Shape;400;p40"/>
          <p:cNvSpPr txBox="1">
            <a:spLocks noGrp="1"/>
          </p:cNvSpPr>
          <p:nvPr>
            <p:ph type="title"/>
          </p:nvPr>
        </p:nvSpPr>
        <p:spPr>
          <a:xfrm>
            <a:off x="838350" y="1807900"/>
            <a:ext cx="5324100" cy="485700"/>
          </a:xfrm>
          <a:prstGeom prst="rect">
            <a:avLst/>
          </a:prstGeom>
        </p:spPr>
        <p:txBody>
          <a:bodyPr spcFirstLastPara="1" wrap="square" lIns="91425" tIns="91425" rIns="91425" bIns="91425" anchor="b" anchorCtr="0">
            <a:noAutofit/>
          </a:bodyPr>
          <a:lstStyle/>
          <a:p>
            <a:pPr lvl="0"/>
            <a:r>
              <a:rPr lang="es-CL" dirty="0">
                <a:solidFill>
                  <a:schemeClr val="accent6">
                    <a:lumMod val="60000"/>
                    <a:lumOff val="40000"/>
                  </a:schemeClr>
                </a:solidFill>
              </a:rPr>
              <a:t>La dimensión temporal</a:t>
            </a:r>
            <a:r>
              <a:rPr lang="es-CL" dirty="0"/>
              <a:t>: relación causal es ordenada en el tiempo</a:t>
            </a:r>
            <a:endParaRPr dirty="0">
              <a:solidFill>
                <a:srgbClr val="E91E63"/>
              </a:solidFill>
            </a:endParaRPr>
          </a:p>
        </p:txBody>
      </p:sp>
      <p:sp>
        <p:nvSpPr>
          <p:cNvPr id="401" name="Google Shape;401;p40"/>
          <p:cNvSpPr txBox="1">
            <a:spLocks noGrp="1"/>
          </p:cNvSpPr>
          <p:nvPr>
            <p:ph type="body" idx="1"/>
          </p:nvPr>
        </p:nvSpPr>
        <p:spPr>
          <a:xfrm>
            <a:off x="868475" y="2326875"/>
            <a:ext cx="6638700" cy="2664600"/>
          </a:xfrm>
          <a:prstGeom prst="rect">
            <a:avLst/>
          </a:prstGeom>
        </p:spPr>
        <p:txBody>
          <a:bodyPr spcFirstLastPara="1" wrap="square" lIns="91425" tIns="91425" rIns="91425" bIns="91425" anchor="t" anchorCtr="0">
            <a:noAutofit/>
          </a:bodyPr>
          <a:lstStyle/>
          <a:p>
            <a:pPr marL="0" lvl="0" indent="0">
              <a:spcBef>
                <a:spcPts val="0"/>
              </a:spcBef>
              <a:buNone/>
            </a:pPr>
            <a:r>
              <a:rPr lang="es-CL" sz="1200" dirty="0"/>
              <a:t>Esta dimensión es importante para entender procesos políticos y los efectos que éstos tienen en la construcción de fenómenos sociales. Hay cambios que se presentan rápidamente, ya que podemos ver los efectos de manera inmediata.</a:t>
            </a:r>
          </a:p>
          <a:p>
            <a:pPr marL="0" lvl="0" indent="0">
              <a:spcBef>
                <a:spcPts val="0"/>
              </a:spcBef>
              <a:buNone/>
            </a:pPr>
            <a:endParaRPr lang="es-CL" sz="1200" b="1" dirty="0"/>
          </a:p>
          <a:p>
            <a:pPr marL="0" lvl="0" indent="0">
              <a:spcBef>
                <a:spcPts val="0"/>
              </a:spcBef>
              <a:buNone/>
            </a:pPr>
            <a:r>
              <a:rPr lang="es-CL" sz="1200" dirty="0"/>
              <a:t>Los análisis sincrónicos de fenómenos sociales a veces pueden resultar insignificantes debido a que sólo consideran “una parte” del mismo. Lo que se plantea en el texto es que realizando análisis a través de tiempo, podemos visualizar las influencias que pudieron tener ciertas causas en el desarrollo del fenómeno estudiado.</a:t>
            </a:r>
          </a:p>
          <a:p>
            <a:pPr marL="0" lvl="0" indent="0">
              <a:spcBef>
                <a:spcPts val="0"/>
              </a:spcBef>
              <a:buNone/>
            </a:pPr>
            <a:endParaRPr lang="es-CL" sz="1200" dirty="0"/>
          </a:p>
          <a:p>
            <a:pPr marL="0" lvl="0" indent="0">
              <a:spcBef>
                <a:spcPts val="0"/>
              </a:spcBef>
              <a:buNone/>
            </a:pPr>
            <a:r>
              <a:rPr lang="es-CL" sz="1200" dirty="0"/>
              <a:t>Así, podemos entender de mejor manera las variaciones que han tenido los fenómenos a lo largo de períodos temporales. </a:t>
            </a:r>
            <a:endParaRPr sz="1200" b="1" dirty="0"/>
          </a:p>
        </p:txBody>
      </p:sp>
      <p:grpSp>
        <p:nvGrpSpPr>
          <p:cNvPr id="403" name="Google Shape;403;p40"/>
          <p:cNvGrpSpPr/>
          <p:nvPr/>
        </p:nvGrpSpPr>
        <p:grpSpPr>
          <a:xfrm>
            <a:off x="927929" y="1325568"/>
            <a:ext cx="449033" cy="449033"/>
            <a:chOff x="2594050" y="1631825"/>
            <a:chExt cx="439625" cy="439625"/>
          </a:xfrm>
        </p:grpSpPr>
        <p:sp>
          <p:nvSpPr>
            <p:cNvPr id="404" name="Google Shape;404;p40"/>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0"/>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0"/>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0"/>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4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9D9AC-8C28-4764-9355-47433F1D1375}"/>
              </a:ext>
            </a:extLst>
          </p:cNvPr>
          <p:cNvSpPr>
            <a:spLocks noGrp="1"/>
          </p:cNvSpPr>
          <p:nvPr>
            <p:ph type="title"/>
          </p:nvPr>
        </p:nvSpPr>
        <p:spPr/>
        <p:txBody>
          <a:bodyPr/>
          <a:lstStyle/>
          <a:p>
            <a:r>
              <a:rPr lang="es-CL" dirty="0">
                <a:solidFill>
                  <a:srgbClr val="92D050"/>
                </a:solidFill>
              </a:rPr>
              <a:t>La sombra </a:t>
            </a:r>
            <a:r>
              <a:rPr lang="es-CL" dirty="0"/>
              <a:t>de la economía</a:t>
            </a:r>
          </a:p>
        </p:txBody>
      </p:sp>
      <p:sp>
        <p:nvSpPr>
          <p:cNvPr id="3" name="Marcador de texto 2">
            <a:extLst>
              <a:ext uri="{FF2B5EF4-FFF2-40B4-BE49-F238E27FC236}">
                <a16:creationId xmlns:a16="http://schemas.microsoft.com/office/drawing/2014/main" id="{1FC97E14-3A8D-442E-A28E-FA0DCD368505}"/>
              </a:ext>
            </a:extLst>
          </p:cNvPr>
          <p:cNvSpPr>
            <a:spLocks noGrp="1"/>
          </p:cNvSpPr>
          <p:nvPr>
            <p:ph type="body" idx="1"/>
          </p:nvPr>
        </p:nvSpPr>
        <p:spPr>
          <a:xfrm>
            <a:off x="838250" y="2419350"/>
            <a:ext cx="6724778" cy="2255700"/>
          </a:xfrm>
        </p:spPr>
        <p:txBody>
          <a:bodyPr/>
          <a:lstStyle/>
          <a:p>
            <a:r>
              <a:rPr lang="es-CL" dirty="0"/>
              <a:t>Para comenzar, el autor explica que la sombra de la economía es todo aquello que se conoce como economía informal, mercado negro, mercado ilegal, trabajo clandestino, entre otros.</a:t>
            </a:r>
          </a:p>
          <a:p>
            <a:r>
              <a:rPr lang="es-CL" dirty="0"/>
              <a:t>En algunos análisis, se utilizan indicadores que no consideran esta parte de la economía, por lo que la construcción del fenómeno social y la comparación entre países puede verse afectada en tanto las estadísticas son inexactas por lo antes mencionado</a:t>
            </a:r>
          </a:p>
          <a:p>
            <a:endParaRPr lang="es-CL" dirty="0"/>
          </a:p>
        </p:txBody>
      </p:sp>
      <p:sp>
        <p:nvSpPr>
          <p:cNvPr id="4" name="Marcador de número de diapositiva 3">
            <a:extLst>
              <a:ext uri="{FF2B5EF4-FFF2-40B4-BE49-F238E27FC236}">
                <a16:creationId xmlns:a16="http://schemas.microsoft.com/office/drawing/2014/main" id="{FC61DAA3-8B2F-4127-A64F-8278E79C69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27</a:t>
            </a:fld>
            <a:endParaRPr lang="es-CL"/>
          </a:p>
        </p:txBody>
      </p:sp>
    </p:spTree>
    <p:extLst>
      <p:ext uri="{BB962C8B-B14F-4D97-AF65-F5344CB8AC3E}">
        <p14:creationId xmlns:p14="http://schemas.microsoft.com/office/powerpoint/2010/main" val="2876533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A25F03-6F1F-426E-B0D5-A41DA8FCAFC5}"/>
              </a:ext>
            </a:extLst>
          </p:cNvPr>
          <p:cNvSpPr>
            <a:spLocks noGrp="1"/>
          </p:cNvSpPr>
          <p:nvPr>
            <p:ph type="title"/>
          </p:nvPr>
        </p:nvSpPr>
        <p:spPr/>
        <p:txBody>
          <a:bodyPr/>
          <a:lstStyle/>
          <a:p>
            <a:endParaRPr lang="es-CL" dirty="0"/>
          </a:p>
        </p:txBody>
      </p:sp>
      <p:sp>
        <p:nvSpPr>
          <p:cNvPr id="3" name="Marcador de texto 2">
            <a:extLst>
              <a:ext uri="{FF2B5EF4-FFF2-40B4-BE49-F238E27FC236}">
                <a16:creationId xmlns:a16="http://schemas.microsoft.com/office/drawing/2014/main" id="{EB5D7C4A-7BF7-4A83-99E9-A76288C0100F}"/>
              </a:ext>
            </a:extLst>
          </p:cNvPr>
          <p:cNvSpPr>
            <a:spLocks noGrp="1"/>
          </p:cNvSpPr>
          <p:nvPr>
            <p:ph type="body" idx="1"/>
          </p:nvPr>
        </p:nvSpPr>
        <p:spPr>
          <a:xfrm>
            <a:off x="838250" y="2419350"/>
            <a:ext cx="6049660" cy="2255700"/>
          </a:xfrm>
        </p:spPr>
        <p:txBody>
          <a:bodyPr/>
          <a:lstStyle/>
          <a:p>
            <a:r>
              <a:rPr lang="es-CL" dirty="0"/>
              <a:t>El autor ejemplifica lo anterior con la utilización del Producto Nacional Bruto (PNB) como un indicador comparativo, el cual deja fuera de su medición el sector de la economía informal.</a:t>
            </a:r>
          </a:p>
          <a:p>
            <a:r>
              <a:rPr lang="es-CL" dirty="0"/>
              <a:t>Por lo anterior, el autor expone que es necesario crear nuevos indicadores para los estudios que se realicen sobre/entre los países en desarrollo y los industrializados</a:t>
            </a:r>
          </a:p>
        </p:txBody>
      </p:sp>
      <p:sp>
        <p:nvSpPr>
          <p:cNvPr id="4" name="Marcador de número de diapositiva 3">
            <a:extLst>
              <a:ext uri="{FF2B5EF4-FFF2-40B4-BE49-F238E27FC236}">
                <a16:creationId xmlns:a16="http://schemas.microsoft.com/office/drawing/2014/main" id="{88C56627-55AC-4B8F-B577-69D99FC773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28</a:t>
            </a:fld>
            <a:endParaRPr lang="es-CL"/>
          </a:p>
        </p:txBody>
      </p:sp>
    </p:spTree>
    <p:extLst>
      <p:ext uri="{BB962C8B-B14F-4D97-AF65-F5344CB8AC3E}">
        <p14:creationId xmlns:p14="http://schemas.microsoft.com/office/powerpoint/2010/main" val="365919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3A9F4"/>
        </a:solidFill>
        <a:effectLst/>
      </p:bgPr>
    </p:bg>
    <p:spTree>
      <p:nvGrpSpPr>
        <p:cNvPr id="1" name="Shape 265"/>
        <p:cNvGrpSpPr/>
        <p:nvPr/>
      </p:nvGrpSpPr>
      <p:grpSpPr>
        <a:xfrm>
          <a:off x="0" y="0"/>
          <a:ext cx="0" cy="0"/>
          <a:chOff x="0" y="0"/>
          <a:chExt cx="0" cy="0"/>
        </a:xfrm>
      </p:grpSpPr>
      <p:sp>
        <p:nvSpPr>
          <p:cNvPr id="266" name="Google Shape;266;p29"/>
          <p:cNvSpPr txBox="1">
            <a:spLocks noGrp="1"/>
          </p:cNvSpPr>
          <p:nvPr>
            <p:ph type="title"/>
          </p:nvPr>
        </p:nvSpPr>
        <p:spPr>
          <a:xfrm>
            <a:off x="585386" y="2167742"/>
            <a:ext cx="2811567" cy="2582109"/>
          </a:xfrm>
          <a:prstGeom prst="rect">
            <a:avLst/>
          </a:prstGeom>
        </p:spPr>
        <p:txBody>
          <a:bodyPr spcFirstLastPara="1" wrap="square" lIns="91425" tIns="91425" rIns="91425" bIns="91425" anchor="b" anchorCtr="0">
            <a:noAutofit/>
          </a:bodyPr>
          <a:lstStyle/>
          <a:p>
            <a:pPr lvl="0"/>
            <a:r>
              <a:rPr lang="es-CL" sz="1600" dirty="0">
                <a:latin typeface="Karla" panose="020B0604020202020204" charset="0"/>
              </a:rPr>
              <a:t>El primero, guarda relación con la producción de los datos estadísticos. Aquí, debemos tener en cuenta los métodos e instrumentos que utilizamos para la recolección de los datos</a:t>
            </a:r>
            <a:endParaRPr sz="1600" dirty="0">
              <a:solidFill>
                <a:srgbClr val="03A9F4"/>
              </a:solidFill>
              <a:latin typeface="Karla" panose="020B0604020202020204" charset="0"/>
            </a:endParaRPr>
          </a:p>
        </p:txBody>
      </p:sp>
      <p:sp>
        <p:nvSpPr>
          <p:cNvPr id="2" name="Marcador de texto 1">
            <a:extLst>
              <a:ext uri="{FF2B5EF4-FFF2-40B4-BE49-F238E27FC236}">
                <a16:creationId xmlns:a16="http://schemas.microsoft.com/office/drawing/2014/main" id="{E6133808-4C40-4F9C-9264-03973D0121F5}"/>
              </a:ext>
            </a:extLst>
          </p:cNvPr>
          <p:cNvSpPr>
            <a:spLocks noGrp="1"/>
          </p:cNvSpPr>
          <p:nvPr>
            <p:ph type="body" idx="2"/>
          </p:nvPr>
        </p:nvSpPr>
        <p:spPr>
          <a:xfrm>
            <a:off x="3673841" y="2424058"/>
            <a:ext cx="3666995" cy="2433300"/>
          </a:xfrm>
        </p:spPr>
        <p:txBody>
          <a:bodyPr/>
          <a:lstStyle/>
          <a:p>
            <a:pPr marL="127000" indent="0">
              <a:buNone/>
            </a:pPr>
            <a:r>
              <a:rPr lang="es-CL" dirty="0"/>
              <a:t>El segundo, tiene que ver con utilizar los datos estadísticos de manera crítica y cuando éstos sean confiables. Con esto, queremos decir que a veces los indicadores y variables que son medidas en el análisis cuantitativo son aplicables a contextos particulares y a otros no.</a:t>
            </a:r>
          </a:p>
          <a:p>
            <a:endParaRPr lang="es-CL" dirty="0"/>
          </a:p>
        </p:txBody>
      </p:sp>
      <p:sp>
        <p:nvSpPr>
          <p:cNvPr id="271" name="Google Shape;271;p29"/>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29</a:t>
            </a:fld>
            <a:endParaRPr/>
          </a:p>
        </p:txBody>
      </p:sp>
      <p:grpSp>
        <p:nvGrpSpPr>
          <p:cNvPr id="268" name="Google Shape;268;p29"/>
          <p:cNvGrpSpPr/>
          <p:nvPr/>
        </p:nvGrpSpPr>
        <p:grpSpPr>
          <a:xfrm>
            <a:off x="841001" y="729406"/>
            <a:ext cx="920352" cy="865869"/>
            <a:chOff x="5972700" y="2330200"/>
            <a:chExt cx="411625" cy="387275"/>
          </a:xfrm>
        </p:grpSpPr>
        <p:sp>
          <p:nvSpPr>
            <p:cNvPr id="269" name="Google Shape;269;p29"/>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28575" cap="rnd" cmpd="sng">
              <a:solidFill>
                <a:srgbClr val="03A9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9"/>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28575" cap="rnd" cmpd="sng">
              <a:solidFill>
                <a:srgbClr val="03A9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 name="CuadroTexto 2">
            <a:extLst>
              <a:ext uri="{FF2B5EF4-FFF2-40B4-BE49-F238E27FC236}">
                <a16:creationId xmlns:a16="http://schemas.microsoft.com/office/drawing/2014/main" id="{A174A547-038C-4586-83F1-F79FE13718DD}"/>
              </a:ext>
            </a:extLst>
          </p:cNvPr>
          <p:cNvSpPr txBox="1"/>
          <p:nvPr/>
        </p:nvSpPr>
        <p:spPr>
          <a:xfrm>
            <a:off x="2059536" y="1273323"/>
            <a:ext cx="4195985" cy="307777"/>
          </a:xfrm>
          <a:prstGeom prst="rect">
            <a:avLst/>
          </a:prstGeom>
          <a:noFill/>
        </p:spPr>
        <p:txBody>
          <a:bodyPr wrap="square" rtlCol="0">
            <a:spAutoFit/>
          </a:bodyPr>
          <a:lstStyle/>
          <a:p>
            <a:r>
              <a:rPr lang="es-CL" b="1" dirty="0">
                <a:solidFill>
                  <a:srgbClr val="00B0F0"/>
                </a:solidFill>
                <a:latin typeface="Montserrat" panose="020B0604020202020204" charset="0"/>
              </a:rPr>
              <a:t>Conclusiones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B3B"/>
        </a:solidFill>
        <a:effectLst/>
      </p:bgPr>
    </p:bg>
    <p:spTree>
      <p:nvGrpSpPr>
        <p:cNvPr id="1" name="Shape 97"/>
        <p:cNvGrpSpPr/>
        <p:nvPr/>
      </p:nvGrpSpPr>
      <p:grpSpPr>
        <a:xfrm>
          <a:off x="0" y="0"/>
          <a:ext cx="0" cy="0"/>
          <a:chOff x="0" y="0"/>
          <a:chExt cx="0" cy="0"/>
        </a:xfrm>
      </p:grpSpPr>
      <p:sp>
        <p:nvSpPr>
          <p:cNvPr id="98" name="Google Shape;98;p16"/>
          <p:cNvSpPr txBox="1">
            <a:spLocks noGrp="1"/>
          </p:cNvSpPr>
          <p:nvPr>
            <p:ph type="ctrTitle" idx="4294967295"/>
          </p:nvPr>
        </p:nvSpPr>
        <p:spPr>
          <a:xfrm>
            <a:off x="685800" y="1964350"/>
            <a:ext cx="4531500" cy="1159800"/>
          </a:xfrm>
          <a:prstGeom prst="rect">
            <a:avLst/>
          </a:prstGeom>
        </p:spPr>
        <p:txBody>
          <a:bodyPr spcFirstLastPara="1" wrap="square" lIns="91425" tIns="91425" rIns="91425" bIns="91425" anchor="b" anchorCtr="0">
            <a:noAutofit/>
          </a:bodyPr>
          <a:lstStyle/>
          <a:p>
            <a:pPr lvl="0"/>
            <a:r>
              <a:rPr lang="es-CL" sz="2400" dirty="0">
                <a:solidFill>
                  <a:srgbClr val="FFEB3B"/>
                </a:solidFill>
                <a:effectLst>
                  <a:outerShdw blurRad="38100" dist="38100" dir="2700000" algn="tl">
                    <a:srgbClr val="000000">
                      <a:alpha val="43137"/>
                    </a:srgbClr>
                  </a:outerShdw>
                </a:effectLst>
              </a:rPr>
              <a:t>Capítulo 16</a:t>
            </a:r>
            <a:endParaRPr sz="2400" dirty="0">
              <a:solidFill>
                <a:srgbClr val="FFEB3B"/>
              </a:solidFill>
              <a:effectLst>
                <a:outerShdw blurRad="38100" dist="38100" dir="2700000" algn="tl">
                  <a:srgbClr val="000000">
                    <a:alpha val="43137"/>
                  </a:srgbClr>
                </a:outerShdw>
              </a:effectLst>
            </a:endParaRPr>
          </a:p>
        </p:txBody>
      </p:sp>
      <p:sp>
        <p:nvSpPr>
          <p:cNvPr id="99" name="Google Shape;99;p16"/>
          <p:cNvSpPr txBox="1">
            <a:spLocks noGrp="1"/>
          </p:cNvSpPr>
          <p:nvPr>
            <p:ph type="subTitle" idx="4294967295"/>
          </p:nvPr>
        </p:nvSpPr>
        <p:spPr>
          <a:xfrm>
            <a:off x="685799" y="3163925"/>
            <a:ext cx="6851591" cy="784800"/>
          </a:xfrm>
          <a:prstGeom prst="rect">
            <a:avLst/>
          </a:prstGeom>
        </p:spPr>
        <p:txBody>
          <a:bodyPr spcFirstLastPara="1" wrap="square" lIns="91425" tIns="91425" rIns="91425" bIns="91425" anchor="t" anchorCtr="0">
            <a:noAutofit/>
          </a:bodyPr>
          <a:lstStyle/>
          <a:p>
            <a:pPr marL="0" lvl="0" indent="0">
              <a:buNone/>
            </a:pPr>
            <a:r>
              <a:rPr lang="es-CL" sz="3600" dirty="0"/>
              <a:t> Construcción de categorías y recolección de información</a:t>
            </a:r>
            <a:endParaRPr sz="3600" dirty="0"/>
          </a:p>
        </p:txBody>
      </p:sp>
      <p:grpSp>
        <p:nvGrpSpPr>
          <p:cNvPr id="101" name="Google Shape;101;p16"/>
          <p:cNvGrpSpPr/>
          <p:nvPr/>
        </p:nvGrpSpPr>
        <p:grpSpPr>
          <a:xfrm>
            <a:off x="785305" y="2088867"/>
            <a:ext cx="462632" cy="462632"/>
            <a:chOff x="1278900" y="2333250"/>
            <a:chExt cx="381175" cy="381175"/>
          </a:xfrm>
        </p:grpSpPr>
        <p:sp>
          <p:nvSpPr>
            <p:cNvPr id="102" name="Google Shape;102;p16"/>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2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6"/>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6"/>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2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6"/>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2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9800"/>
        </a:solidFill>
        <a:effectLst/>
      </p:bgPr>
    </p:bg>
    <p:spTree>
      <p:nvGrpSpPr>
        <p:cNvPr id="1" name="Shape 362"/>
        <p:cNvGrpSpPr/>
        <p:nvPr/>
      </p:nvGrpSpPr>
      <p:grpSpPr>
        <a:xfrm>
          <a:off x="0" y="0"/>
          <a:ext cx="0" cy="0"/>
          <a:chOff x="0" y="0"/>
          <a:chExt cx="0" cy="0"/>
        </a:xfrm>
      </p:grpSpPr>
      <p:sp>
        <p:nvSpPr>
          <p:cNvPr id="363" name="Google Shape;363;p37"/>
          <p:cNvSpPr/>
          <p:nvPr/>
        </p:nvSpPr>
        <p:spPr>
          <a:xfrm>
            <a:off x="3864701" y="713790"/>
            <a:ext cx="4871019" cy="3792143"/>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a:off x="4068509" y="916921"/>
            <a:ext cx="4463700" cy="2850300"/>
          </a:xfrm>
          <a:prstGeom prst="rect">
            <a:avLst/>
          </a:prstGeom>
          <a:solidFill>
            <a:srgbClr val="F3F3F3"/>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CL" sz="1000" dirty="0">
                <a:solidFill>
                  <a:srgbClr val="999999"/>
                </a:solidFill>
                <a:latin typeface="Karla"/>
                <a:ea typeface="Karla"/>
                <a:cs typeface="Karla"/>
                <a:sym typeface="Karla"/>
              </a:rPr>
              <a:t>Conéctate a las sesiones  de dudas programadas para esta clase.</a:t>
            </a:r>
            <a:endParaRPr sz="1000" dirty="0">
              <a:solidFill>
                <a:srgbClr val="999999"/>
              </a:solidFill>
              <a:latin typeface="Karla"/>
              <a:ea typeface="Karla"/>
              <a:cs typeface="Karla"/>
              <a:sym typeface="Karla"/>
            </a:endParaRPr>
          </a:p>
        </p:txBody>
      </p:sp>
      <p:sp>
        <p:nvSpPr>
          <p:cNvPr id="365" name="Google Shape;365;p37"/>
          <p:cNvSpPr txBox="1">
            <a:spLocks noGrp="1"/>
          </p:cNvSpPr>
          <p:nvPr>
            <p:ph type="title"/>
          </p:nvPr>
        </p:nvSpPr>
        <p:spPr>
          <a:xfrm>
            <a:off x="838309" y="1807900"/>
            <a:ext cx="3148200" cy="48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CL" dirty="0">
                <a:solidFill>
                  <a:srgbClr val="FF9800"/>
                </a:solidFill>
              </a:rPr>
              <a:t>No olvides</a:t>
            </a:r>
            <a:endParaRPr dirty="0"/>
          </a:p>
        </p:txBody>
      </p:sp>
      <p:sp>
        <p:nvSpPr>
          <p:cNvPr id="366" name="Google Shape;366;p37"/>
          <p:cNvSpPr txBox="1">
            <a:spLocks noGrp="1"/>
          </p:cNvSpPr>
          <p:nvPr>
            <p:ph type="body" idx="1"/>
          </p:nvPr>
        </p:nvSpPr>
        <p:spPr>
          <a:xfrm>
            <a:off x="838250" y="2419350"/>
            <a:ext cx="2334900" cy="225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CL" dirty="0"/>
              <a:t>Revisar los materiales del curso en U Cursos</a:t>
            </a:r>
            <a:r>
              <a:rPr lang="en" dirty="0"/>
              <a:t>.</a:t>
            </a:r>
            <a:endParaRPr dirty="0"/>
          </a:p>
        </p:txBody>
      </p:sp>
      <p:grpSp>
        <p:nvGrpSpPr>
          <p:cNvPr id="367" name="Google Shape;367;p37"/>
          <p:cNvGrpSpPr/>
          <p:nvPr/>
        </p:nvGrpSpPr>
        <p:grpSpPr>
          <a:xfrm>
            <a:off x="968387" y="1337659"/>
            <a:ext cx="460581" cy="436282"/>
            <a:chOff x="2583100" y="2973775"/>
            <a:chExt cx="461550" cy="437200"/>
          </a:xfrm>
        </p:grpSpPr>
        <p:sp>
          <p:nvSpPr>
            <p:cNvPr id="368" name="Google Shape;368;p37"/>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7"/>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3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5722"/>
        </a:solidFill>
        <a:effectLst/>
      </p:bgPr>
    </p:bg>
    <p:spTree>
      <p:nvGrpSpPr>
        <p:cNvPr id="1" name="Shape 374"/>
        <p:cNvGrpSpPr/>
        <p:nvPr/>
      </p:nvGrpSpPr>
      <p:grpSpPr>
        <a:xfrm>
          <a:off x="0" y="0"/>
          <a:ext cx="0" cy="0"/>
          <a:chOff x="0" y="0"/>
          <a:chExt cx="0" cy="0"/>
        </a:xfrm>
      </p:grpSpPr>
      <p:sp>
        <p:nvSpPr>
          <p:cNvPr id="375" name="Google Shape;375;p38"/>
          <p:cNvSpPr txBox="1">
            <a:spLocks noGrp="1"/>
          </p:cNvSpPr>
          <p:nvPr>
            <p:ph type="ctrTitle" idx="4294967295"/>
          </p:nvPr>
        </p:nvSpPr>
        <p:spPr>
          <a:xfrm>
            <a:off x="685800" y="1964350"/>
            <a:ext cx="45315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CL" sz="1800" dirty="0">
                <a:solidFill>
                  <a:srgbClr val="FF5722"/>
                </a:solidFill>
              </a:rPr>
              <a:t>Gracias</a:t>
            </a:r>
            <a:r>
              <a:rPr lang="en" sz="1800" dirty="0">
                <a:solidFill>
                  <a:srgbClr val="FF5722"/>
                </a:solidFill>
              </a:rPr>
              <a:t>!</a:t>
            </a:r>
            <a:endParaRPr sz="1800" dirty="0">
              <a:solidFill>
                <a:srgbClr val="FF5722"/>
              </a:solidFill>
            </a:endParaRPr>
          </a:p>
        </p:txBody>
      </p:sp>
      <p:sp>
        <p:nvSpPr>
          <p:cNvPr id="376" name="Google Shape;376;p38"/>
          <p:cNvSpPr txBox="1">
            <a:spLocks noGrp="1"/>
          </p:cNvSpPr>
          <p:nvPr>
            <p:ph type="subTitle" idx="4294967295"/>
          </p:nvPr>
        </p:nvSpPr>
        <p:spPr>
          <a:xfrm>
            <a:off x="685800" y="3163925"/>
            <a:ext cx="45315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CL" sz="3600" dirty="0"/>
              <a:t>Preguntas</a:t>
            </a:r>
            <a:r>
              <a:rPr lang="en" sz="3600" dirty="0"/>
              <a:t>?</a:t>
            </a:r>
            <a:endParaRPr sz="3600" dirty="0"/>
          </a:p>
        </p:txBody>
      </p:sp>
      <p:sp>
        <p:nvSpPr>
          <p:cNvPr id="377" name="Google Shape;377;p38"/>
          <p:cNvSpPr txBox="1">
            <a:spLocks noGrp="1"/>
          </p:cNvSpPr>
          <p:nvPr>
            <p:ph type="body" idx="4294967295"/>
          </p:nvPr>
        </p:nvSpPr>
        <p:spPr>
          <a:xfrm>
            <a:off x="685800" y="3836000"/>
            <a:ext cx="4531500" cy="1007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CL" dirty="0"/>
              <a:t>claudia.campillo@uchile.cl</a:t>
            </a:r>
            <a:endParaRPr dirty="0"/>
          </a:p>
        </p:txBody>
      </p:sp>
      <p:grpSp>
        <p:nvGrpSpPr>
          <p:cNvPr id="378" name="Google Shape;378;p38"/>
          <p:cNvGrpSpPr/>
          <p:nvPr/>
        </p:nvGrpSpPr>
        <p:grpSpPr>
          <a:xfrm>
            <a:off x="792663" y="2113065"/>
            <a:ext cx="432176" cy="432176"/>
            <a:chOff x="1278900" y="2333250"/>
            <a:chExt cx="381175" cy="381175"/>
          </a:xfrm>
        </p:grpSpPr>
        <p:sp>
          <p:nvSpPr>
            <p:cNvPr id="379" name="Google Shape;379;p3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3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107"/>
        </a:solidFill>
        <a:effectLst/>
      </p:bgPr>
    </p:bg>
    <p:spTree>
      <p:nvGrpSpPr>
        <p:cNvPr id="1" name="Shape 110"/>
        <p:cNvGrpSpPr/>
        <p:nvPr/>
      </p:nvGrpSpPr>
      <p:grpSpPr>
        <a:xfrm>
          <a:off x="0" y="0"/>
          <a:ext cx="0" cy="0"/>
          <a:chOff x="0" y="0"/>
          <a:chExt cx="0" cy="0"/>
        </a:xfrm>
      </p:grpSpPr>
      <p:sp>
        <p:nvSpPr>
          <p:cNvPr id="111" name="Google Shape;111;p17"/>
          <p:cNvSpPr txBox="1">
            <a:spLocks noGrp="1"/>
          </p:cNvSpPr>
          <p:nvPr>
            <p:ph type="ctrTitle"/>
          </p:nvPr>
        </p:nvSpPr>
        <p:spPr>
          <a:xfrm>
            <a:off x="648300" y="1583350"/>
            <a:ext cx="3522300" cy="298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7200" dirty="0">
                <a:solidFill>
                  <a:srgbClr val="FFC107"/>
                </a:solidFill>
              </a:rPr>
              <a:t>1.</a:t>
            </a:r>
            <a:endParaRPr sz="7200" dirty="0">
              <a:solidFill>
                <a:srgbClr val="FFC107"/>
              </a:solidFill>
            </a:endParaRPr>
          </a:p>
          <a:p>
            <a:pPr lvl="0"/>
            <a:r>
              <a:rPr lang="es-CL" dirty="0"/>
              <a:t>Conceptos, categorías e igualdad de significados</a:t>
            </a:r>
          </a:p>
        </p:txBody>
      </p:sp>
      <p:sp>
        <p:nvSpPr>
          <p:cNvPr id="3" name="Subtítulo 2">
            <a:extLst>
              <a:ext uri="{FF2B5EF4-FFF2-40B4-BE49-F238E27FC236}">
                <a16:creationId xmlns:a16="http://schemas.microsoft.com/office/drawing/2014/main" id="{3B00B037-2C44-4392-89ED-9591D183A304}"/>
              </a:ext>
            </a:extLst>
          </p:cNvPr>
          <p:cNvSpPr>
            <a:spLocks noGrp="1"/>
          </p:cNvSpPr>
          <p:nvPr>
            <p:ph type="subTitle" idx="1"/>
          </p:nvPr>
        </p:nvSpPr>
        <p:spPr/>
        <p:txBody>
          <a:bodyPr/>
          <a:lstStyle/>
          <a:p>
            <a:endParaRPr lang="es-C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9800"/>
        </a:solidFill>
        <a:effectLst/>
      </p:bgPr>
    </p:bg>
    <p:spTree>
      <p:nvGrpSpPr>
        <p:cNvPr id="1" name="Shape 116"/>
        <p:cNvGrpSpPr/>
        <p:nvPr/>
      </p:nvGrpSpPr>
      <p:grpSpPr>
        <a:xfrm>
          <a:off x="0" y="0"/>
          <a:ext cx="0" cy="0"/>
          <a:chOff x="0" y="0"/>
          <a:chExt cx="0" cy="0"/>
        </a:xfrm>
      </p:grpSpPr>
      <p:sp>
        <p:nvSpPr>
          <p:cNvPr id="117" name="Google Shape;117;p18"/>
          <p:cNvSpPr txBox="1">
            <a:spLocks noGrp="1"/>
          </p:cNvSpPr>
          <p:nvPr>
            <p:ph type="body" idx="1"/>
          </p:nvPr>
        </p:nvSpPr>
        <p:spPr>
          <a:xfrm>
            <a:off x="838250" y="2419350"/>
            <a:ext cx="7237526" cy="2255700"/>
          </a:xfrm>
          <a:prstGeom prst="rect">
            <a:avLst/>
          </a:prstGeom>
        </p:spPr>
        <p:txBody>
          <a:bodyPr spcFirstLastPara="1" wrap="square" lIns="91425" tIns="91425" rIns="91425" bIns="91425" anchor="t" anchorCtr="0">
            <a:noAutofit/>
          </a:bodyPr>
          <a:lstStyle/>
          <a:p>
            <a:pPr marL="0" lvl="0" indent="0">
              <a:buNone/>
            </a:pPr>
            <a:r>
              <a:rPr lang="es-CL" sz="1800" dirty="0"/>
              <a:t>El significado correcto no se obtiene de una correcta traducción; hay que tener en cuenta las diferencias semánticas, culturales y sociales inherentes al lenguaje. El idioma no se constituye como medio de consenso de significados; posee otras complejidades: refleja instituciones, ideologías y valores. Implica que los enfoques respecto de un tema serán divergentes. </a:t>
            </a:r>
            <a:endParaRPr sz="1800" dirty="0"/>
          </a:p>
        </p:txBody>
      </p:sp>
      <p:sp>
        <p:nvSpPr>
          <p:cNvPr id="118" name="Google Shape;118;p1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5722"/>
        </a:solidFill>
        <a:effectLst/>
      </p:bgPr>
    </p:bg>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838350" y="1807900"/>
            <a:ext cx="5324100" cy="48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CL" dirty="0">
                <a:solidFill>
                  <a:schemeClr val="accent5"/>
                </a:solidFill>
              </a:rPr>
              <a:t>Importante</a:t>
            </a:r>
            <a:endParaRPr dirty="0">
              <a:solidFill>
                <a:schemeClr val="accent5"/>
              </a:solidFill>
            </a:endParaRPr>
          </a:p>
        </p:txBody>
      </p:sp>
      <p:sp>
        <p:nvSpPr>
          <p:cNvPr id="124" name="Google Shape;124;p19"/>
          <p:cNvSpPr txBox="1">
            <a:spLocks noGrp="1"/>
          </p:cNvSpPr>
          <p:nvPr>
            <p:ph type="body" idx="1"/>
          </p:nvPr>
        </p:nvSpPr>
        <p:spPr>
          <a:xfrm>
            <a:off x="838250" y="2419350"/>
            <a:ext cx="5324100" cy="2255700"/>
          </a:xfrm>
          <a:prstGeom prst="rect">
            <a:avLst/>
          </a:prstGeom>
        </p:spPr>
        <p:txBody>
          <a:bodyPr spcFirstLastPara="1" wrap="square" lIns="91425" tIns="91425" rIns="91425" bIns="91425" anchor="t" anchorCtr="0">
            <a:noAutofit/>
          </a:bodyPr>
          <a:lstStyle/>
          <a:p>
            <a:pPr lvl="0"/>
            <a:r>
              <a:rPr lang="es-CL" dirty="0"/>
              <a:t>El investigador como actor importante, ya que este no debe asumir un “valor consensuado” para todas las sociedades.</a:t>
            </a:r>
          </a:p>
        </p:txBody>
      </p:sp>
      <p:grpSp>
        <p:nvGrpSpPr>
          <p:cNvPr id="125" name="Google Shape;125;p19"/>
          <p:cNvGrpSpPr/>
          <p:nvPr/>
        </p:nvGrpSpPr>
        <p:grpSpPr>
          <a:xfrm>
            <a:off x="954632" y="1317465"/>
            <a:ext cx="457190" cy="457120"/>
            <a:chOff x="1923675" y="1633650"/>
            <a:chExt cx="436000" cy="435975"/>
          </a:xfrm>
        </p:grpSpPr>
        <p:sp>
          <p:nvSpPr>
            <p:cNvPr id="126" name="Google Shape;126;p19"/>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9"/>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9"/>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9"/>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1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3D6FD6-6C12-43F3-B94D-A232950C4E7E}"/>
              </a:ext>
            </a:extLst>
          </p:cNvPr>
          <p:cNvSpPr>
            <a:spLocks noGrp="1"/>
          </p:cNvSpPr>
          <p:nvPr>
            <p:ph type="title"/>
          </p:nvPr>
        </p:nvSpPr>
        <p:spPr/>
        <p:txBody>
          <a:bodyPr/>
          <a:lstStyle/>
          <a:p>
            <a:endParaRPr lang="es-CL"/>
          </a:p>
        </p:txBody>
      </p:sp>
      <p:sp>
        <p:nvSpPr>
          <p:cNvPr id="3" name="Marcador de texto 2">
            <a:extLst>
              <a:ext uri="{FF2B5EF4-FFF2-40B4-BE49-F238E27FC236}">
                <a16:creationId xmlns:a16="http://schemas.microsoft.com/office/drawing/2014/main" id="{070BC31F-B386-4959-9F06-711EA94E3569}"/>
              </a:ext>
            </a:extLst>
          </p:cNvPr>
          <p:cNvSpPr>
            <a:spLocks noGrp="1"/>
          </p:cNvSpPr>
          <p:nvPr>
            <p:ph type="body" idx="1"/>
          </p:nvPr>
        </p:nvSpPr>
        <p:spPr>
          <a:xfrm>
            <a:off x="838250" y="2419350"/>
            <a:ext cx="6707686" cy="2255700"/>
          </a:xfrm>
        </p:spPr>
        <p:txBody>
          <a:bodyPr/>
          <a:lstStyle/>
          <a:p>
            <a:r>
              <a:rPr lang="es-CL" dirty="0"/>
              <a:t>Lo anterior se aborda mediante el fenómeno de las madres solteras en Gran Bretaña. Aquí, las madres solteras fueron caracterizadas como dependientes del sistema de bienestar, “moralmente débiles” y negligentes en sus labores. Este concepto estuvo ligado a los paupérrimos salarios sociales en comparación con otros países europeos. Se puede comprender la construcción de un problema social mediante la forma en que las políticas han abordado el fenómeno.</a:t>
            </a:r>
          </a:p>
          <a:p>
            <a:endParaRPr lang="es-CL" dirty="0"/>
          </a:p>
        </p:txBody>
      </p:sp>
      <p:sp>
        <p:nvSpPr>
          <p:cNvPr id="4" name="Marcador de número de diapositiva 3">
            <a:extLst>
              <a:ext uri="{FF2B5EF4-FFF2-40B4-BE49-F238E27FC236}">
                <a16:creationId xmlns:a16="http://schemas.microsoft.com/office/drawing/2014/main" id="{FD08DD83-8F6E-4DD8-B967-CA7D3D1AD7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7</a:t>
            </a:fld>
            <a:endParaRPr lang="es-CL"/>
          </a:p>
        </p:txBody>
      </p:sp>
    </p:spTree>
    <p:extLst>
      <p:ext uri="{BB962C8B-B14F-4D97-AF65-F5344CB8AC3E}">
        <p14:creationId xmlns:p14="http://schemas.microsoft.com/office/powerpoint/2010/main" val="2673799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4336"/>
        </a:solidFill>
        <a:effectLst/>
      </p:bgPr>
    </p:bg>
    <p:spTree>
      <p:nvGrpSpPr>
        <p:cNvPr id="1" name="Shape 136"/>
        <p:cNvGrpSpPr/>
        <p:nvPr/>
      </p:nvGrpSpPr>
      <p:grpSpPr>
        <a:xfrm>
          <a:off x="0" y="0"/>
          <a:ext cx="0" cy="0"/>
          <a:chOff x="0" y="0"/>
          <a:chExt cx="0" cy="0"/>
        </a:xfrm>
      </p:grpSpPr>
      <p:sp>
        <p:nvSpPr>
          <p:cNvPr id="137" name="Google Shape;137;p20"/>
          <p:cNvSpPr txBox="1">
            <a:spLocks noGrp="1"/>
          </p:cNvSpPr>
          <p:nvPr>
            <p:ph type="ctrTitle" idx="4294967295"/>
          </p:nvPr>
        </p:nvSpPr>
        <p:spPr>
          <a:xfrm>
            <a:off x="685800" y="2837115"/>
            <a:ext cx="7030662" cy="1159800"/>
          </a:xfrm>
          <a:prstGeom prst="rect">
            <a:avLst/>
          </a:prstGeom>
        </p:spPr>
        <p:txBody>
          <a:bodyPr spcFirstLastPara="1" wrap="square" lIns="91425" tIns="91425" rIns="91425" bIns="91425" anchor="b" anchorCtr="0">
            <a:noAutofit/>
          </a:bodyPr>
          <a:lstStyle/>
          <a:p>
            <a:pPr lvl="0"/>
            <a:r>
              <a:rPr lang="es-CL" sz="3600" dirty="0"/>
              <a:t>Conceptos y cuantificación de las personas sin hogar</a:t>
            </a:r>
            <a:endParaRPr sz="3600" dirty="0">
              <a:solidFill>
                <a:srgbClr val="F44336"/>
              </a:solidFill>
            </a:endParaRPr>
          </a:p>
        </p:txBody>
      </p:sp>
      <p:grpSp>
        <p:nvGrpSpPr>
          <p:cNvPr id="139" name="Google Shape;139;p20"/>
          <p:cNvGrpSpPr/>
          <p:nvPr/>
        </p:nvGrpSpPr>
        <p:grpSpPr>
          <a:xfrm>
            <a:off x="763880" y="1821997"/>
            <a:ext cx="664653" cy="1053757"/>
            <a:chOff x="6718575" y="2318625"/>
            <a:chExt cx="256950" cy="407375"/>
          </a:xfrm>
        </p:grpSpPr>
        <p:sp>
          <p:nvSpPr>
            <p:cNvPr id="140" name="Google Shape;140;p2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2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91E63"/>
        </a:solidFill>
        <a:effectLst/>
      </p:bgPr>
    </p:bg>
    <p:spTree>
      <p:nvGrpSpPr>
        <p:cNvPr id="1" name="Shape 152"/>
        <p:cNvGrpSpPr/>
        <p:nvPr/>
      </p:nvGrpSpPr>
      <p:grpSpPr>
        <a:xfrm>
          <a:off x="0" y="0"/>
          <a:ext cx="0" cy="0"/>
          <a:chOff x="0" y="0"/>
          <a:chExt cx="0" cy="0"/>
        </a:xfrm>
      </p:grpSpPr>
      <p:sp>
        <p:nvSpPr>
          <p:cNvPr id="153" name="Google Shape;153;p21"/>
          <p:cNvSpPr txBox="1">
            <a:spLocks noGrp="1"/>
          </p:cNvSpPr>
          <p:nvPr>
            <p:ph type="body" idx="1"/>
          </p:nvPr>
        </p:nvSpPr>
        <p:spPr>
          <a:xfrm>
            <a:off x="841001" y="2492425"/>
            <a:ext cx="2671800" cy="2433300"/>
          </a:xfrm>
          <a:prstGeom prst="rect">
            <a:avLst/>
          </a:prstGeom>
        </p:spPr>
        <p:txBody>
          <a:bodyPr spcFirstLastPara="1" wrap="square" lIns="91425" tIns="91425" rIns="91425" bIns="91425" anchor="t" anchorCtr="0">
            <a:noAutofit/>
          </a:bodyPr>
          <a:lstStyle/>
          <a:p>
            <a:pPr marL="0" lvl="0" indent="0">
              <a:buNone/>
            </a:pPr>
            <a:r>
              <a:rPr lang="es-CL" sz="1200" dirty="0"/>
              <a:t>Para discutirlo la autora cita a </a:t>
            </a:r>
            <a:r>
              <a:rPr lang="es-CL" sz="1200" dirty="0" err="1"/>
              <a:t>Doherty</a:t>
            </a:r>
            <a:r>
              <a:rPr lang="es-CL" sz="1200" dirty="0"/>
              <a:t>, Edgar y </a:t>
            </a:r>
            <a:r>
              <a:rPr lang="es-CL" sz="1200" dirty="0" err="1"/>
              <a:t>Meert</a:t>
            </a:r>
            <a:r>
              <a:rPr lang="es-CL" sz="1200" dirty="0"/>
              <a:t>, que señalan que la dificultad para medir la falta de vivienda se agrava dada las dinámicas de las características de este fenómeno. Para exponer este punto, la autora toma dos contextos de países específicos</a:t>
            </a:r>
            <a:endParaRPr sz="1200" dirty="0"/>
          </a:p>
        </p:txBody>
      </p:sp>
      <p:sp>
        <p:nvSpPr>
          <p:cNvPr id="154" name="Google Shape;154;p21"/>
          <p:cNvSpPr txBox="1">
            <a:spLocks noGrp="1"/>
          </p:cNvSpPr>
          <p:nvPr>
            <p:ph type="title"/>
          </p:nvPr>
        </p:nvSpPr>
        <p:spPr>
          <a:xfrm>
            <a:off x="841000" y="1884100"/>
            <a:ext cx="4801500" cy="409500"/>
          </a:xfrm>
          <a:prstGeom prst="rect">
            <a:avLst/>
          </a:prstGeom>
        </p:spPr>
        <p:txBody>
          <a:bodyPr spcFirstLastPara="1" wrap="square" lIns="91425" tIns="91425" rIns="91425" bIns="91425" anchor="b" anchorCtr="0">
            <a:noAutofit/>
          </a:bodyPr>
          <a:lstStyle/>
          <a:p>
            <a:pPr lvl="0"/>
            <a:r>
              <a:rPr lang="es-CL" dirty="0">
                <a:solidFill>
                  <a:schemeClr val="accent6"/>
                </a:solidFill>
              </a:rPr>
              <a:t>La complejidad </a:t>
            </a:r>
            <a:r>
              <a:rPr lang="es-CL" dirty="0"/>
              <a:t>del concepto de “personas sin hogar”, </a:t>
            </a:r>
            <a:endParaRPr dirty="0"/>
          </a:p>
        </p:txBody>
      </p:sp>
      <p:sp>
        <p:nvSpPr>
          <p:cNvPr id="155" name="Google Shape;155;p21"/>
          <p:cNvSpPr txBox="1">
            <a:spLocks noGrp="1"/>
          </p:cNvSpPr>
          <p:nvPr>
            <p:ph type="body" idx="2"/>
          </p:nvPr>
        </p:nvSpPr>
        <p:spPr>
          <a:xfrm>
            <a:off x="3673842" y="2492425"/>
            <a:ext cx="2671800" cy="2433300"/>
          </a:xfrm>
          <a:prstGeom prst="rect">
            <a:avLst/>
          </a:prstGeom>
        </p:spPr>
        <p:txBody>
          <a:bodyPr spcFirstLastPara="1" wrap="square" lIns="91425" tIns="91425" rIns="91425" bIns="91425" anchor="t" anchorCtr="0">
            <a:noAutofit/>
          </a:bodyPr>
          <a:lstStyle/>
          <a:p>
            <a:pPr marL="0" lvl="0" indent="0">
              <a:buNone/>
            </a:pPr>
            <a:r>
              <a:rPr lang="es-CL" sz="1400" dirty="0"/>
              <a:t>En Japón, cuando se habla del concepto de “personas sin hogar”, se entiende una realidad predominantemente vivida por hombres  desempleados, lo que revela un sesgo de género al no considerar a las mujeres dentro de este concepto</a:t>
            </a:r>
            <a:r>
              <a:rPr lang="en" sz="1400" dirty="0"/>
              <a:t>.</a:t>
            </a:r>
            <a:endParaRPr sz="1400" dirty="0"/>
          </a:p>
        </p:txBody>
      </p:sp>
      <p:sp>
        <p:nvSpPr>
          <p:cNvPr id="156" name="Google Shape;156;p21"/>
          <p:cNvSpPr/>
          <p:nvPr/>
        </p:nvSpPr>
        <p:spPr>
          <a:xfrm>
            <a:off x="956177" y="1332826"/>
            <a:ext cx="485675" cy="441808"/>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Cadwal template">
  <a:themeElements>
    <a:clrScheme name="Custom 347">
      <a:dk1>
        <a:srgbClr val="999999"/>
      </a:dk1>
      <a:lt1>
        <a:srgbClr val="FFFFFF"/>
      </a:lt1>
      <a:dk2>
        <a:srgbClr val="B7B7B7"/>
      </a:dk2>
      <a:lt2>
        <a:srgbClr val="ECECEC"/>
      </a:lt2>
      <a:accent1>
        <a:srgbClr val="8BC34A"/>
      </a:accent1>
      <a:accent2>
        <a:srgbClr val="CDDC39"/>
      </a:accent2>
      <a:accent3>
        <a:srgbClr val="FFEB3B"/>
      </a:accent3>
      <a:accent4>
        <a:srgbClr val="FFC107"/>
      </a:accent4>
      <a:accent5>
        <a:srgbClr val="FF9800"/>
      </a:accent5>
      <a:accent6>
        <a:srgbClr val="F44336"/>
      </a:accent6>
      <a:hlink>
        <a:srgbClr val="00BCD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1994</Words>
  <Application>Microsoft Office PowerPoint</Application>
  <PresentationFormat>Presentación en pantalla (16:9)</PresentationFormat>
  <Paragraphs>118</Paragraphs>
  <Slides>31</Slides>
  <Notes>19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31</vt:i4>
      </vt:variant>
    </vt:vector>
  </HeadingPairs>
  <TitlesOfParts>
    <vt:vector size="35" baseType="lpstr">
      <vt:lpstr>Karla</vt:lpstr>
      <vt:lpstr>Montserrat</vt:lpstr>
      <vt:lpstr>Arial</vt:lpstr>
      <vt:lpstr>Cadwal template</vt:lpstr>
      <vt:lpstr>DISEÑO DE ESTUDIOS COMPARADOS</vt:lpstr>
      <vt:lpstr>Kennett, P (2004). “Manual de políticas comparadas”. </vt:lpstr>
      <vt:lpstr>Capítulo 16</vt:lpstr>
      <vt:lpstr>1. Conceptos, categorías e igualdad de significados</vt:lpstr>
      <vt:lpstr>Presentación de PowerPoint</vt:lpstr>
      <vt:lpstr>Importante</vt:lpstr>
      <vt:lpstr>Presentación de PowerPoint</vt:lpstr>
      <vt:lpstr>Conceptos y cuantificación de las personas sin hogar</vt:lpstr>
      <vt:lpstr>La complejidad del concepto de “personas sin hogar”, </vt:lpstr>
      <vt:lpstr>Presentación de PowerPoint</vt:lpstr>
      <vt:lpstr>Presentación de PowerPoint</vt:lpstr>
      <vt:lpstr>Es importante recordar que</vt:lpstr>
      <vt:lpstr>La importancia del buen uso de los conceptos y categorías</vt:lpstr>
      <vt:lpstr>Capítulo 18 El método cuantitativo en la investigación comparativa.</vt:lpstr>
      <vt:lpstr>Presentación de PowerPoint</vt:lpstr>
      <vt:lpstr>Destaca la desigual distribución al momento de medir y hacer análisis comparados mediante la curva de Gauss ya que esta no refleja las asimetrías en la distribución, entonces se asume que las diversidades de los países son menos significativas.</vt:lpstr>
      <vt:lpstr>Se produce cuando el investigador solo toma en cuenta las características individuales de la población, ignorando el impacto del entorno social. Para corregir esto, el investigador debe siempre tener en cuenta el contexto social.</vt:lpstr>
      <vt:lpstr>Potencialidades y limitaciones en la investigación de encuestas</vt:lpstr>
      <vt:lpstr>Comparación estadísticas mundiales</vt:lpstr>
      <vt:lpstr>Comparación estadísticas mundiales</vt:lpstr>
      <vt:lpstr>Del Producto Nacional Bruto per cápita, a las Paridades del Poder Adquisitivo</vt:lpstr>
      <vt:lpstr>Escala y puntajes como sustitutos para las estadísticas formales</vt:lpstr>
      <vt:lpstr>De indicadores aislados a índices compuestos</vt:lpstr>
      <vt:lpstr>Presentación de PowerPoint</vt:lpstr>
      <vt:lpstr>Presentación de PowerPoint</vt:lpstr>
      <vt:lpstr>La dimensión temporal: relación causal es ordenada en el tiempo</vt:lpstr>
      <vt:lpstr>La sombra de la economía</vt:lpstr>
      <vt:lpstr>Presentación de PowerPoint</vt:lpstr>
      <vt:lpstr>El primero, guarda relación con la producción de los datos estadísticos. Aquí, debemos tener en cuenta los métodos e instrumentos que utilizamos para la recolección de los datos</vt:lpstr>
      <vt:lpstr>No olvides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 ESTUDIOS COMPARADOS</dc:title>
  <dc:creator>Claudia Campillo Toledano (claudia.campillo)</dc:creator>
  <cp:lastModifiedBy>Claudia Campillo Toledano (claudia.campillo)</cp:lastModifiedBy>
  <cp:revision>11</cp:revision>
  <dcterms:created xsi:type="dcterms:W3CDTF">2020-06-26T21:52:49Z</dcterms:created>
  <dcterms:modified xsi:type="dcterms:W3CDTF">2020-06-26T22:47:33Z</dcterms:modified>
</cp:coreProperties>
</file>