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6"/>
  </p:notesMasterIdLst>
  <p:sldIdLst>
    <p:sldId id="256" r:id="rId2"/>
    <p:sldId id="258" r:id="rId3"/>
    <p:sldId id="299" r:id="rId4"/>
    <p:sldId id="298" r:id="rId5"/>
    <p:sldId id="300" r:id="rId6"/>
    <p:sldId id="301" r:id="rId7"/>
    <p:sldId id="302" r:id="rId8"/>
    <p:sldId id="303" r:id="rId9"/>
    <p:sldId id="304" r:id="rId10"/>
    <p:sldId id="305" r:id="rId11"/>
    <p:sldId id="306" r:id="rId12"/>
    <p:sldId id="307" r:id="rId13"/>
    <p:sldId id="308" r:id="rId14"/>
    <p:sldId id="310" r:id="rId15"/>
    <p:sldId id="311" r:id="rId16"/>
    <p:sldId id="309" r:id="rId17"/>
    <p:sldId id="312" r:id="rId18"/>
    <p:sldId id="261" r:id="rId19"/>
    <p:sldId id="257" r:id="rId20"/>
    <p:sldId id="313" r:id="rId21"/>
    <p:sldId id="314" r:id="rId22"/>
    <p:sldId id="315" r:id="rId23"/>
    <p:sldId id="259" r:id="rId24"/>
    <p:sldId id="316" r:id="rId25"/>
    <p:sldId id="317" r:id="rId26"/>
    <p:sldId id="318" r:id="rId27"/>
    <p:sldId id="274" r:id="rId28"/>
    <p:sldId id="260" r:id="rId29"/>
    <p:sldId id="263" r:id="rId30"/>
    <p:sldId id="288" r:id="rId31"/>
    <p:sldId id="323" r:id="rId32"/>
    <p:sldId id="324" r:id="rId33"/>
    <p:sldId id="262" r:id="rId34"/>
    <p:sldId id="289" r:id="rId35"/>
    <p:sldId id="290" r:id="rId36"/>
    <p:sldId id="319" r:id="rId37"/>
    <p:sldId id="320" r:id="rId38"/>
    <p:sldId id="321" r:id="rId39"/>
    <p:sldId id="291" r:id="rId40"/>
    <p:sldId id="322" r:id="rId41"/>
    <p:sldId id="325" r:id="rId42"/>
    <p:sldId id="268" r:id="rId43"/>
    <p:sldId id="292" r:id="rId44"/>
    <p:sldId id="293" r:id="rId45"/>
    <p:sldId id="294" r:id="rId46"/>
    <p:sldId id="287" r:id="rId47"/>
    <p:sldId id="264" r:id="rId48"/>
    <p:sldId id="295" r:id="rId49"/>
    <p:sldId id="273" r:id="rId50"/>
    <p:sldId id="327" r:id="rId51"/>
    <p:sldId id="328" r:id="rId52"/>
    <p:sldId id="271" r:id="rId53"/>
    <p:sldId id="296" r:id="rId54"/>
    <p:sldId id="297" r:id="rId55"/>
  </p:sldIdLst>
  <p:sldSz cx="9144000" cy="5143500" type="screen16x9"/>
  <p:notesSz cx="6858000" cy="9144000"/>
  <p:embeddedFontLst>
    <p:embeddedFont>
      <p:font typeface="Bookman Old Style" panose="02050604050505020204" pitchFamily="18"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Montserrat" panose="020B0604020202020204" charset="0"/>
      <p:regular r:id="rId65"/>
      <p:bold r:id="rId66"/>
      <p:italic r:id="rId67"/>
      <p:boldItalic r:id="rId68"/>
    </p:embeddedFont>
    <p:embeddedFont>
      <p:font typeface="Roboto"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C96D78-485F-444C-BD2B-8D429A50158F}">
  <a:tblStyle styleId="{09C96D78-485F-444C-BD2B-8D429A50158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9" autoAdjust="0"/>
    <p:restoredTop sz="94660"/>
  </p:normalViewPr>
  <p:slideViewPr>
    <p:cSldViewPr snapToGrid="0">
      <p:cViewPr varScale="1">
        <p:scale>
          <a:sx n="69" d="100"/>
          <a:sy n="69" d="100"/>
        </p:scale>
        <p:origin x="72"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49901-C79E-43AA-9D1A-A01F5D305BDB}"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CL"/>
        </a:p>
      </dgm:t>
    </dgm:pt>
    <dgm:pt modelId="{7BD0F10E-57E3-49B1-8DF1-1F88FD956D37}">
      <dgm:prSet/>
      <dgm:spPr/>
      <dgm:t>
        <a:bodyPr/>
        <a:lstStyle/>
        <a:p>
          <a:r>
            <a:rPr lang="es-CL" dirty="0"/>
            <a:t>1er movimiento (50-60s):</a:t>
          </a:r>
        </a:p>
      </dgm:t>
    </dgm:pt>
    <dgm:pt modelId="{3A807BF1-E17D-4FA4-9014-5807F6FF5690}" type="parTrans" cxnId="{87932FC4-566A-42ED-8F6E-3EA7C047631C}">
      <dgm:prSet/>
      <dgm:spPr/>
      <dgm:t>
        <a:bodyPr/>
        <a:lstStyle/>
        <a:p>
          <a:endParaRPr lang="es-CL"/>
        </a:p>
      </dgm:t>
    </dgm:pt>
    <dgm:pt modelId="{81B06ABB-3815-49D2-9FDF-E45698174182}" type="sibTrans" cxnId="{87932FC4-566A-42ED-8F6E-3EA7C047631C}">
      <dgm:prSet/>
      <dgm:spPr/>
      <dgm:t>
        <a:bodyPr/>
        <a:lstStyle/>
        <a:p>
          <a:endParaRPr lang="es-CL"/>
        </a:p>
      </dgm:t>
    </dgm:pt>
    <dgm:pt modelId="{990FA76A-3988-4E3D-BD84-089C657D4FC9}">
      <dgm:prSet/>
      <dgm:spPr/>
      <dgm:t>
        <a:bodyPr/>
        <a:lstStyle/>
        <a:p>
          <a:r>
            <a:rPr lang="es-CL" dirty="0"/>
            <a:t>2do movimiento:</a:t>
          </a:r>
        </a:p>
      </dgm:t>
    </dgm:pt>
    <dgm:pt modelId="{9F9C1BB4-2488-40E4-BC2A-AF0021EE7BB4}" type="parTrans" cxnId="{FC78CFFC-BE09-457E-A270-551FDDA0CE41}">
      <dgm:prSet/>
      <dgm:spPr/>
      <dgm:t>
        <a:bodyPr/>
        <a:lstStyle/>
        <a:p>
          <a:endParaRPr lang="es-CL"/>
        </a:p>
      </dgm:t>
    </dgm:pt>
    <dgm:pt modelId="{765C168F-D4B8-4B67-A7FA-2257F467BADF}" type="sibTrans" cxnId="{FC78CFFC-BE09-457E-A270-551FDDA0CE41}">
      <dgm:prSet/>
      <dgm:spPr/>
      <dgm:t>
        <a:bodyPr/>
        <a:lstStyle/>
        <a:p>
          <a:endParaRPr lang="es-CL"/>
        </a:p>
      </dgm:t>
    </dgm:pt>
    <dgm:pt modelId="{2E5E33FD-4A11-4814-B43B-8C11FCF82CF6}">
      <dgm:prSet/>
      <dgm:spPr/>
      <dgm:t>
        <a:bodyPr/>
        <a:lstStyle/>
        <a:p>
          <a:r>
            <a:rPr lang="es-CL" dirty="0"/>
            <a:t>3er movimiento:</a:t>
          </a:r>
        </a:p>
      </dgm:t>
    </dgm:pt>
    <dgm:pt modelId="{4051237E-D7FD-4EE6-A255-27F0131E7BA3}" type="parTrans" cxnId="{9F2DBE3A-06F9-46CE-A022-69A9DA93F206}">
      <dgm:prSet/>
      <dgm:spPr/>
      <dgm:t>
        <a:bodyPr/>
        <a:lstStyle/>
        <a:p>
          <a:endParaRPr lang="es-CL"/>
        </a:p>
      </dgm:t>
    </dgm:pt>
    <dgm:pt modelId="{4EF89F49-A527-4627-9DCA-1FDFD2E0C0FA}" type="sibTrans" cxnId="{9F2DBE3A-06F9-46CE-A022-69A9DA93F206}">
      <dgm:prSet/>
      <dgm:spPr/>
      <dgm:t>
        <a:bodyPr/>
        <a:lstStyle/>
        <a:p>
          <a:endParaRPr lang="es-CL"/>
        </a:p>
      </dgm:t>
    </dgm:pt>
    <dgm:pt modelId="{63D60BE0-C7FD-476F-AAF7-9F82B890FBEF}">
      <dgm:prSet/>
      <dgm:spPr/>
      <dgm:t>
        <a:bodyPr/>
        <a:lstStyle/>
        <a:p>
          <a:r>
            <a:rPr lang="es-CL" dirty="0"/>
            <a:t>Las Relaciones sociales como patrones estructurados de roles y creencias promovidas por el sistema social global.</a:t>
          </a:r>
        </a:p>
      </dgm:t>
    </dgm:pt>
    <dgm:pt modelId="{84F14DCC-29A6-473C-AC0F-8A219B14ED60}" type="parTrans" cxnId="{8B4973C8-DEAE-4C89-B1B7-B25FF5A63851}">
      <dgm:prSet/>
      <dgm:spPr/>
      <dgm:t>
        <a:bodyPr/>
        <a:lstStyle/>
        <a:p>
          <a:endParaRPr lang="es-CL"/>
        </a:p>
      </dgm:t>
    </dgm:pt>
    <dgm:pt modelId="{210533B9-505F-49BD-804E-61B7E684A003}" type="sibTrans" cxnId="{8B4973C8-DEAE-4C89-B1B7-B25FF5A63851}">
      <dgm:prSet/>
      <dgm:spPr/>
      <dgm:t>
        <a:bodyPr/>
        <a:lstStyle/>
        <a:p>
          <a:endParaRPr lang="es-CL"/>
        </a:p>
      </dgm:t>
    </dgm:pt>
    <dgm:pt modelId="{05CDF6C6-645B-4B28-B4FE-A3A5C1B52918}">
      <dgm:prSet/>
      <dgm:spPr/>
      <dgm:t>
        <a:bodyPr/>
        <a:lstStyle/>
        <a:p>
          <a:r>
            <a:rPr lang="es-CL" dirty="0"/>
            <a:t>Mundo político semejante al mundo natural (relaciones causales que toman forma de regularidades semejantes a leyes operativas)</a:t>
          </a:r>
        </a:p>
      </dgm:t>
    </dgm:pt>
    <dgm:pt modelId="{9C39C94C-55E8-46C2-B3B6-F9C59D4A9AFD}" type="parTrans" cxnId="{B84A8A38-E0C4-47AD-8BE3-D001D0AFB46E}">
      <dgm:prSet/>
      <dgm:spPr/>
      <dgm:t>
        <a:bodyPr/>
        <a:lstStyle/>
        <a:p>
          <a:endParaRPr lang="es-CL"/>
        </a:p>
      </dgm:t>
    </dgm:pt>
    <dgm:pt modelId="{635B3B71-5B6E-4925-83F8-878EA23C2D14}" type="sibTrans" cxnId="{B84A8A38-E0C4-47AD-8BE3-D001D0AFB46E}">
      <dgm:prSet/>
      <dgm:spPr/>
      <dgm:t>
        <a:bodyPr/>
        <a:lstStyle/>
        <a:p>
          <a:endParaRPr lang="es-CL"/>
        </a:p>
      </dgm:t>
    </dgm:pt>
    <dgm:pt modelId="{6F6945FB-84E8-4CB9-928D-0D4FCD070342}">
      <dgm:prSet/>
      <dgm:spPr/>
      <dgm:t>
        <a:bodyPr/>
        <a:lstStyle/>
        <a:p>
          <a:r>
            <a:rPr lang="es-CL" dirty="0"/>
            <a:t>Presencia del fenómeno se explica por sus consecuencias </a:t>
          </a:r>
        </a:p>
      </dgm:t>
    </dgm:pt>
    <dgm:pt modelId="{23C492F8-EB19-41A3-9DD0-2DBC0CD224BF}" type="parTrans" cxnId="{94EFCDDE-C059-4DDF-9DA6-C1747D107497}">
      <dgm:prSet/>
      <dgm:spPr/>
      <dgm:t>
        <a:bodyPr/>
        <a:lstStyle/>
        <a:p>
          <a:endParaRPr lang="es-CL"/>
        </a:p>
      </dgm:t>
    </dgm:pt>
    <dgm:pt modelId="{E82797BE-30A7-45C4-960A-7111D0809172}" type="sibTrans" cxnId="{94EFCDDE-C059-4DDF-9DA6-C1747D107497}">
      <dgm:prSet/>
      <dgm:spPr/>
      <dgm:t>
        <a:bodyPr/>
        <a:lstStyle/>
        <a:p>
          <a:endParaRPr lang="es-CL"/>
        </a:p>
      </dgm:t>
    </dgm:pt>
    <dgm:pt modelId="{4FCF730A-D635-4943-A75C-463ADAEA9D27}">
      <dgm:prSet/>
      <dgm:spPr/>
      <dgm:t>
        <a:bodyPr/>
        <a:lstStyle/>
        <a:p>
          <a:endParaRPr lang="es-CL" dirty="0"/>
        </a:p>
      </dgm:t>
    </dgm:pt>
    <dgm:pt modelId="{EAEF5D92-AE1D-44D6-BDFF-6870226C04D8}" type="parTrans" cxnId="{409BAD2E-6420-4238-870A-4602C939584C}">
      <dgm:prSet/>
      <dgm:spPr/>
      <dgm:t>
        <a:bodyPr/>
        <a:lstStyle/>
        <a:p>
          <a:endParaRPr lang="es-CL"/>
        </a:p>
      </dgm:t>
    </dgm:pt>
    <dgm:pt modelId="{6B49F840-0D01-4CD5-971B-3C893D7EC81F}" type="sibTrans" cxnId="{409BAD2E-6420-4238-870A-4602C939584C}">
      <dgm:prSet/>
      <dgm:spPr/>
      <dgm:t>
        <a:bodyPr/>
        <a:lstStyle/>
        <a:p>
          <a:endParaRPr lang="es-CL"/>
        </a:p>
      </dgm:t>
    </dgm:pt>
    <dgm:pt modelId="{ECF238FB-5A37-4AE3-83D3-B801A9060A73}" type="pres">
      <dgm:prSet presAssocID="{8B049901-C79E-43AA-9D1A-A01F5D305BDB}" presName="Name0" presStyleCnt="0">
        <dgm:presLayoutVars>
          <dgm:dir/>
          <dgm:animLvl val="lvl"/>
          <dgm:resizeHandles/>
        </dgm:presLayoutVars>
      </dgm:prSet>
      <dgm:spPr/>
    </dgm:pt>
    <dgm:pt modelId="{B340F1C1-75D5-4B8A-852B-0C6C926CAA74}" type="pres">
      <dgm:prSet presAssocID="{7BD0F10E-57E3-49B1-8DF1-1F88FD956D37}" presName="linNode" presStyleCnt="0"/>
      <dgm:spPr/>
    </dgm:pt>
    <dgm:pt modelId="{C134A04B-340E-4D5B-8D0E-AC93AE34DC3E}" type="pres">
      <dgm:prSet presAssocID="{7BD0F10E-57E3-49B1-8DF1-1F88FD956D37}" presName="parentShp" presStyleLbl="node1" presStyleIdx="0" presStyleCnt="3">
        <dgm:presLayoutVars>
          <dgm:bulletEnabled val="1"/>
        </dgm:presLayoutVars>
      </dgm:prSet>
      <dgm:spPr/>
    </dgm:pt>
    <dgm:pt modelId="{3A908CCF-7C38-41CC-BC66-7E2B378DDECD}" type="pres">
      <dgm:prSet presAssocID="{7BD0F10E-57E3-49B1-8DF1-1F88FD956D37}" presName="childShp" presStyleLbl="bgAccFollowNode1" presStyleIdx="0" presStyleCnt="3">
        <dgm:presLayoutVars>
          <dgm:bulletEnabled val="1"/>
        </dgm:presLayoutVars>
      </dgm:prSet>
      <dgm:spPr/>
    </dgm:pt>
    <dgm:pt modelId="{6A758B94-7052-4606-92BE-DA459727E181}" type="pres">
      <dgm:prSet presAssocID="{81B06ABB-3815-49D2-9FDF-E45698174182}" presName="spacing" presStyleCnt="0"/>
      <dgm:spPr/>
    </dgm:pt>
    <dgm:pt modelId="{D242FC73-7ABB-420F-A111-44E3DEA95DBF}" type="pres">
      <dgm:prSet presAssocID="{990FA76A-3988-4E3D-BD84-089C657D4FC9}" presName="linNode" presStyleCnt="0"/>
      <dgm:spPr/>
    </dgm:pt>
    <dgm:pt modelId="{6967E1DA-5515-4536-BC37-E9E758F6B90F}" type="pres">
      <dgm:prSet presAssocID="{990FA76A-3988-4E3D-BD84-089C657D4FC9}" presName="parentShp" presStyleLbl="node1" presStyleIdx="1" presStyleCnt="3">
        <dgm:presLayoutVars>
          <dgm:bulletEnabled val="1"/>
        </dgm:presLayoutVars>
      </dgm:prSet>
      <dgm:spPr/>
    </dgm:pt>
    <dgm:pt modelId="{698A5902-2BBA-4066-AA33-C45F361C727C}" type="pres">
      <dgm:prSet presAssocID="{990FA76A-3988-4E3D-BD84-089C657D4FC9}" presName="childShp" presStyleLbl="bgAccFollowNode1" presStyleIdx="1" presStyleCnt="3">
        <dgm:presLayoutVars>
          <dgm:bulletEnabled val="1"/>
        </dgm:presLayoutVars>
      </dgm:prSet>
      <dgm:spPr/>
    </dgm:pt>
    <dgm:pt modelId="{0CDB0EB4-0D8F-46A8-8E64-D8AEF18DD83B}" type="pres">
      <dgm:prSet presAssocID="{765C168F-D4B8-4B67-A7FA-2257F467BADF}" presName="spacing" presStyleCnt="0"/>
      <dgm:spPr/>
    </dgm:pt>
    <dgm:pt modelId="{657F7567-7846-47C2-8DFE-04549DACF09A}" type="pres">
      <dgm:prSet presAssocID="{2E5E33FD-4A11-4814-B43B-8C11FCF82CF6}" presName="linNode" presStyleCnt="0"/>
      <dgm:spPr/>
    </dgm:pt>
    <dgm:pt modelId="{EB927752-36F7-428D-862B-503BC66CFBF5}" type="pres">
      <dgm:prSet presAssocID="{2E5E33FD-4A11-4814-B43B-8C11FCF82CF6}" presName="parentShp" presStyleLbl="node1" presStyleIdx="2" presStyleCnt="3">
        <dgm:presLayoutVars>
          <dgm:bulletEnabled val="1"/>
        </dgm:presLayoutVars>
      </dgm:prSet>
      <dgm:spPr/>
    </dgm:pt>
    <dgm:pt modelId="{527BB12A-EFEF-404A-ADE9-34FF99FFC3EE}" type="pres">
      <dgm:prSet presAssocID="{2E5E33FD-4A11-4814-B43B-8C11FCF82CF6}" presName="childShp" presStyleLbl="bgAccFollowNode1" presStyleIdx="2" presStyleCnt="3">
        <dgm:presLayoutVars>
          <dgm:bulletEnabled val="1"/>
        </dgm:presLayoutVars>
      </dgm:prSet>
      <dgm:spPr/>
    </dgm:pt>
  </dgm:ptLst>
  <dgm:cxnLst>
    <dgm:cxn modelId="{3DF01D02-8D42-4985-96FF-DE43DAFBD275}" type="presOf" srcId="{4FCF730A-D635-4943-A75C-463ADAEA9D27}" destId="{527BB12A-EFEF-404A-ADE9-34FF99FFC3EE}" srcOrd="0" destOrd="0" presId="urn:microsoft.com/office/officeart/2005/8/layout/vList6"/>
    <dgm:cxn modelId="{41736B1B-1FE5-4D09-88CB-183DA70BA7EE}" type="presOf" srcId="{8B049901-C79E-43AA-9D1A-A01F5D305BDB}" destId="{ECF238FB-5A37-4AE3-83D3-B801A9060A73}" srcOrd="0" destOrd="0" presId="urn:microsoft.com/office/officeart/2005/8/layout/vList6"/>
    <dgm:cxn modelId="{409BAD2E-6420-4238-870A-4602C939584C}" srcId="{2E5E33FD-4A11-4814-B43B-8C11FCF82CF6}" destId="{4FCF730A-D635-4943-A75C-463ADAEA9D27}" srcOrd="0" destOrd="0" parTransId="{EAEF5D92-AE1D-44D6-BDFF-6870226C04D8}" sibTransId="{6B49F840-0D01-4CD5-971B-3C893D7EC81F}"/>
    <dgm:cxn modelId="{B84A8A38-E0C4-47AD-8BE3-D001D0AFB46E}" srcId="{990FA76A-3988-4E3D-BD84-089C657D4FC9}" destId="{05CDF6C6-645B-4B28-B4FE-A3A5C1B52918}" srcOrd="0" destOrd="0" parTransId="{9C39C94C-55E8-46C2-B3B6-F9C59D4A9AFD}" sibTransId="{635B3B71-5B6E-4925-83F8-878EA23C2D14}"/>
    <dgm:cxn modelId="{9F2DBE3A-06F9-46CE-A022-69A9DA93F206}" srcId="{8B049901-C79E-43AA-9D1A-A01F5D305BDB}" destId="{2E5E33FD-4A11-4814-B43B-8C11FCF82CF6}" srcOrd="2" destOrd="0" parTransId="{4051237E-D7FD-4EE6-A255-27F0131E7BA3}" sibTransId="{4EF89F49-A527-4627-9DCA-1FDFD2E0C0FA}"/>
    <dgm:cxn modelId="{B6DA1D90-9DA2-43FA-B8BB-EEE25EB79BD9}" type="presOf" srcId="{2E5E33FD-4A11-4814-B43B-8C11FCF82CF6}" destId="{EB927752-36F7-428D-862B-503BC66CFBF5}" srcOrd="0" destOrd="0" presId="urn:microsoft.com/office/officeart/2005/8/layout/vList6"/>
    <dgm:cxn modelId="{CEAA09AD-B9E8-49A0-BA5F-9804D527ECAC}" type="presOf" srcId="{990FA76A-3988-4E3D-BD84-089C657D4FC9}" destId="{6967E1DA-5515-4536-BC37-E9E758F6B90F}" srcOrd="0" destOrd="0" presId="urn:microsoft.com/office/officeart/2005/8/layout/vList6"/>
    <dgm:cxn modelId="{FE88DFBB-3C60-4E15-91DF-1F7036132D39}" type="presOf" srcId="{05CDF6C6-645B-4B28-B4FE-A3A5C1B52918}" destId="{698A5902-2BBA-4066-AA33-C45F361C727C}" srcOrd="0" destOrd="0" presId="urn:microsoft.com/office/officeart/2005/8/layout/vList6"/>
    <dgm:cxn modelId="{87932FC4-566A-42ED-8F6E-3EA7C047631C}" srcId="{8B049901-C79E-43AA-9D1A-A01F5D305BDB}" destId="{7BD0F10E-57E3-49B1-8DF1-1F88FD956D37}" srcOrd="0" destOrd="0" parTransId="{3A807BF1-E17D-4FA4-9014-5807F6FF5690}" sibTransId="{81B06ABB-3815-49D2-9FDF-E45698174182}"/>
    <dgm:cxn modelId="{8B4973C8-DEAE-4C89-B1B7-B25FF5A63851}" srcId="{7BD0F10E-57E3-49B1-8DF1-1F88FD956D37}" destId="{63D60BE0-C7FD-476F-AAF7-9F82B890FBEF}" srcOrd="0" destOrd="0" parTransId="{84F14DCC-29A6-473C-AC0F-8A219B14ED60}" sibTransId="{210533B9-505F-49BD-804E-61B7E684A003}"/>
    <dgm:cxn modelId="{D0A59EC9-EBCD-40C4-8609-811F3E26EC36}" type="presOf" srcId="{63D60BE0-C7FD-476F-AAF7-9F82B890FBEF}" destId="{3A908CCF-7C38-41CC-BC66-7E2B378DDECD}" srcOrd="0" destOrd="0" presId="urn:microsoft.com/office/officeart/2005/8/layout/vList6"/>
    <dgm:cxn modelId="{DD394BCE-568E-4737-BD69-90916B7094C4}" type="presOf" srcId="{6F6945FB-84E8-4CB9-928D-0D4FCD070342}" destId="{527BB12A-EFEF-404A-ADE9-34FF99FFC3EE}" srcOrd="0" destOrd="1" presId="urn:microsoft.com/office/officeart/2005/8/layout/vList6"/>
    <dgm:cxn modelId="{458586DB-2C8E-4CB9-8688-ED75860847C1}" type="presOf" srcId="{7BD0F10E-57E3-49B1-8DF1-1F88FD956D37}" destId="{C134A04B-340E-4D5B-8D0E-AC93AE34DC3E}" srcOrd="0" destOrd="0" presId="urn:microsoft.com/office/officeart/2005/8/layout/vList6"/>
    <dgm:cxn modelId="{94EFCDDE-C059-4DDF-9DA6-C1747D107497}" srcId="{2E5E33FD-4A11-4814-B43B-8C11FCF82CF6}" destId="{6F6945FB-84E8-4CB9-928D-0D4FCD070342}" srcOrd="1" destOrd="0" parTransId="{23C492F8-EB19-41A3-9DD0-2DBC0CD224BF}" sibTransId="{E82797BE-30A7-45C4-960A-7111D0809172}"/>
    <dgm:cxn modelId="{FC78CFFC-BE09-457E-A270-551FDDA0CE41}" srcId="{8B049901-C79E-43AA-9D1A-A01F5D305BDB}" destId="{990FA76A-3988-4E3D-BD84-089C657D4FC9}" srcOrd="1" destOrd="0" parTransId="{9F9C1BB4-2488-40E4-BC2A-AF0021EE7BB4}" sibTransId="{765C168F-D4B8-4B67-A7FA-2257F467BADF}"/>
    <dgm:cxn modelId="{784D648D-DE96-4385-A6F6-8364ACA2386F}" type="presParOf" srcId="{ECF238FB-5A37-4AE3-83D3-B801A9060A73}" destId="{B340F1C1-75D5-4B8A-852B-0C6C926CAA74}" srcOrd="0" destOrd="0" presId="urn:microsoft.com/office/officeart/2005/8/layout/vList6"/>
    <dgm:cxn modelId="{126685E0-15CC-437C-8B03-FE770DDD0BBF}" type="presParOf" srcId="{B340F1C1-75D5-4B8A-852B-0C6C926CAA74}" destId="{C134A04B-340E-4D5B-8D0E-AC93AE34DC3E}" srcOrd="0" destOrd="0" presId="urn:microsoft.com/office/officeart/2005/8/layout/vList6"/>
    <dgm:cxn modelId="{4A295151-A723-4810-941C-12E842A4D106}" type="presParOf" srcId="{B340F1C1-75D5-4B8A-852B-0C6C926CAA74}" destId="{3A908CCF-7C38-41CC-BC66-7E2B378DDECD}" srcOrd="1" destOrd="0" presId="urn:microsoft.com/office/officeart/2005/8/layout/vList6"/>
    <dgm:cxn modelId="{9F63059A-C815-4ECF-AB33-8E6531440212}" type="presParOf" srcId="{ECF238FB-5A37-4AE3-83D3-B801A9060A73}" destId="{6A758B94-7052-4606-92BE-DA459727E181}" srcOrd="1" destOrd="0" presId="urn:microsoft.com/office/officeart/2005/8/layout/vList6"/>
    <dgm:cxn modelId="{722B59E2-4BC9-4D1A-9A31-9C40884CD6AC}" type="presParOf" srcId="{ECF238FB-5A37-4AE3-83D3-B801A9060A73}" destId="{D242FC73-7ABB-420F-A111-44E3DEA95DBF}" srcOrd="2" destOrd="0" presId="urn:microsoft.com/office/officeart/2005/8/layout/vList6"/>
    <dgm:cxn modelId="{62228DCA-931D-4515-A70C-E65EC0FF3072}" type="presParOf" srcId="{D242FC73-7ABB-420F-A111-44E3DEA95DBF}" destId="{6967E1DA-5515-4536-BC37-E9E758F6B90F}" srcOrd="0" destOrd="0" presId="urn:microsoft.com/office/officeart/2005/8/layout/vList6"/>
    <dgm:cxn modelId="{DB9BE0EF-BD72-4B0A-9E37-FE3E28CFD3F3}" type="presParOf" srcId="{D242FC73-7ABB-420F-A111-44E3DEA95DBF}" destId="{698A5902-2BBA-4066-AA33-C45F361C727C}" srcOrd="1" destOrd="0" presId="urn:microsoft.com/office/officeart/2005/8/layout/vList6"/>
    <dgm:cxn modelId="{0D2F32EB-7047-4A99-BF43-CE6515894963}" type="presParOf" srcId="{ECF238FB-5A37-4AE3-83D3-B801A9060A73}" destId="{0CDB0EB4-0D8F-46A8-8E64-D8AEF18DD83B}" srcOrd="3" destOrd="0" presId="urn:microsoft.com/office/officeart/2005/8/layout/vList6"/>
    <dgm:cxn modelId="{044FEAD9-D9C0-476B-9CAB-860DB31BAF74}" type="presParOf" srcId="{ECF238FB-5A37-4AE3-83D3-B801A9060A73}" destId="{657F7567-7846-47C2-8DFE-04549DACF09A}" srcOrd="4" destOrd="0" presId="urn:microsoft.com/office/officeart/2005/8/layout/vList6"/>
    <dgm:cxn modelId="{87BD753F-BBBA-45BB-AC5A-9E6B5A96DF82}" type="presParOf" srcId="{657F7567-7846-47C2-8DFE-04549DACF09A}" destId="{EB927752-36F7-428D-862B-503BC66CFBF5}" srcOrd="0" destOrd="0" presId="urn:microsoft.com/office/officeart/2005/8/layout/vList6"/>
    <dgm:cxn modelId="{CD6DD6E7-5E26-4484-AFA4-AE0C6BBFFADF}" type="presParOf" srcId="{657F7567-7846-47C2-8DFE-04549DACF09A}" destId="{527BB12A-EFEF-404A-ADE9-34FF99FFC3E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DC7F9D-57C9-4978-B474-E95E9C600065}" type="doc">
      <dgm:prSet loTypeId="urn:microsoft.com/office/officeart/2005/8/layout/chevron1" loCatId="process" qsTypeId="urn:microsoft.com/office/officeart/2005/8/quickstyle/simple1" qsCatId="simple" csTypeId="urn:microsoft.com/office/officeart/2005/8/colors/accent1_2" csCatId="accent1" phldr="1"/>
      <dgm:spPr/>
    </dgm:pt>
    <dgm:pt modelId="{93FB9FD0-D5D3-45B4-A352-1E972AF12648}">
      <dgm:prSet phldrT="[Text]"/>
      <dgm:spPr>
        <a:solidFill>
          <a:schemeClr val="bg2">
            <a:lumMod val="75000"/>
          </a:schemeClr>
        </a:solidFill>
      </dgm:spPr>
      <dgm:t>
        <a:bodyPr/>
        <a:lstStyle/>
        <a:p>
          <a:r>
            <a:rPr lang="es-PR" dirty="0"/>
            <a:t>Causa</a:t>
          </a:r>
        </a:p>
      </dgm:t>
    </dgm:pt>
    <dgm:pt modelId="{DE45AF7A-234B-4443-A6B1-549B017E775A}" type="parTrans" cxnId="{AFBAECEB-A6B0-4BCB-BA71-DC0D02AA405A}">
      <dgm:prSet/>
      <dgm:spPr/>
      <dgm:t>
        <a:bodyPr/>
        <a:lstStyle/>
        <a:p>
          <a:endParaRPr lang="es-PR"/>
        </a:p>
      </dgm:t>
    </dgm:pt>
    <dgm:pt modelId="{38DE8782-31CD-4772-9F9E-70DEF53DE96C}" type="sibTrans" cxnId="{AFBAECEB-A6B0-4BCB-BA71-DC0D02AA405A}">
      <dgm:prSet/>
      <dgm:spPr/>
      <dgm:t>
        <a:bodyPr/>
        <a:lstStyle/>
        <a:p>
          <a:endParaRPr lang="es-PR"/>
        </a:p>
      </dgm:t>
    </dgm:pt>
    <dgm:pt modelId="{CA20E923-7129-42BB-88E6-B7FC5CD72041}">
      <dgm:prSet phldrT="[Text]"/>
      <dgm:spPr>
        <a:solidFill>
          <a:srgbClr val="002060"/>
        </a:solidFill>
      </dgm:spPr>
      <dgm:t>
        <a:bodyPr/>
        <a:lstStyle/>
        <a:p>
          <a:r>
            <a:rPr lang="es-PR" dirty="0"/>
            <a:t>Efecto</a:t>
          </a:r>
        </a:p>
        <a:p>
          <a:r>
            <a:rPr lang="es-PR" dirty="0"/>
            <a:t>Resultado</a:t>
          </a:r>
        </a:p>
      </dgm:t>
    </dgm:pt>
    <dgm:pt modelId="{78E105ED-34AD-49A5-BA2C-2ADE730BBE3C}" type="parTrans" cxnId="{463E15EA-8DD6-4E0B-8802-3D8722AFBA06}">
      <dgm:prSet/>
      <dgm:spPr/>
      <dgm:t>
        <a:bodyPr/>
        <a:lstStyle/>
        <a:p>
          <a:endParaRPr lang="es-PR"/>
        </a:p>
      </dgm:t>
    </dgm:pt>
    <dgm:pt modelId="{08D22FFD-6B57-4690-9062-3969DC329891}" type="sibTrans" cxnId="{463E15EA-8DD6-4E0B-8802-3D8722AFBA06}">
      <dgm:prSet/>
      <dgm:spPr/>
      <dgm:t>
        <a:bodyPr/>
        <a:lstStyle/>
        <a:p>
          <a:endParaRPr lang="es-PR"/>
        </a:p>
      </dgm:t>
    </dgm:pt>
    <dgm:pt modelId="{DB0EB5A7-2601-4032-A137-2508B0877DA9}" type="pres">
      <dgm:prSet presAssocID="{7BDC7F9D-57C9-4978-B474-E95E9C600065}" presName="Name0" presStyleCnt="0">
        <dgm:presLayoutVars>
          <dgm:dir/>
          <dgm:animLvl val="lvl"/>
          <dgm:resizeHandles val="exact"/>
        </dgm:presLayoutVars>
      </dgm:prSet>
      <dgm:spPr/>
    </dgm:pt>
    <dgm:pt modelId="{C59BBD67-ABA7-4914-9919-D30A7EC043A2}" type="pres">
      <dgm:prSet presAssocID="{93FB9FD0-D5D3-45B4-A352-1E972AF12648}" presName="parTxOnly" presStyleLbl="node1" presStyleIdx="0" presStyleCnt="2" custLinFactNeighborX="-76805" custLinFactNeighborY="12594">
        <dgm:presLayoutVars>
          <dgm:chMax val="0"/>
          <dgm:chPref val="0"/>
          <dgm:bulletEnabled val="1"/>
        </dgm:presLayoutVars>
      </dgm:prSet>
      <dgm:spPr/>
    </dgm:pt>
    <dgm:pt modelId="{7BBF7AA4-EF87-4F77-A7C2-77D9EBB31BAB}" type="pres">
      <dgm:prSet presAssocID="{38DE8782-31CD-4772-9F9E-70DEF53DE96C}" presName="parTxOnlySpace" presStyleCnt="0"/>
      <dgm:spPr/>
    </dgm:pt>
    <dgm:pt modelId="{21DA084A-C7D0-473E-A1EA-8A920C5C905F}" type="pres">
      <dgm:prSet presAssocID="{CA20E923-7129-42BB-88E6-B7FC5CD72041}" presName="parTxOnly" presStyleLbl="node1" presStyleIdx="1" presStyleCnt="2">
        <dgm:presLayoutVars>
          <dgm:chMax val="0"/>
          <dgm:chPref val="0"/>
          <dgm:bulletEnabled val="1"/>
        </dgm:presLayoutVars>
      </dgm:prSet>
      <dgm:spPr/>
    </dgm:pt>
  </dgm:ptLst>
  <dgm:cxnLst>
    <dgm:cxn modelId="{7CA3B529-510D-4850-BEB4-14D232F48811}" type="presOf" srcId="{93FB9FD0-D5D3-45B4-A352-1E972AF12648}" destId="{C59BBD67-ABA7-4914-9919-D30A7EC043A2}" srcOrd="0" destOrd="0" presId="urn:microsoft.com/office/officeart/2005/8/layout/chevron1"/>
    <dgm:cxn modelId="{14213AB5-8DD5-48B4-84F3-501A04DFCA92}" type="presOf" srcId="{CA20E923-7129-42BB-88E6-B7FC5CD72041}" destId="{21DA084A-C7D0-473E-A1EA-8A920C5C905F}" srcOrd="0" destOrd="0" presId="urn:microsoft.com/office/officeart/2005/8/layout/chevron1"/>
    <dgm:cxn modelId="{A7A470DC-1AD6-4080-8BD2-AAB3477E85A3}" type="presOf" srcId="{7BDC7F9D-57C9-4978-B474-E95E9C600065}" destId="{DB0EB5A7-2601-4032-A137-2508B0877DA9}" srcOrd="0" destOrd="0" presId="urn:microsoft.com/office/officeart/2005/8/layout/chevron1"/>
    <dgm:cxn modelId="{463E15EA-8DD6-4E0B-8802-3D8722AFBA06}" srcId="{7BDC7F9D-57C9-4978-B474-E95E9C600065}" destId="{CA20E923-7129-42BB-88E6-B7FC5CD72041}" srcOrd="1" destOrd="0" parTransId="{78E105ED-34AD-49A5-BA2C-2ADE730BBE3C}" sibTransId="{08D22FFD-6B57-4690-9062-3969DC329891}"/>
    <dgm:cxn modelId="{AFBAECEB-A6B0-4BCB-BA71-DC0D02AA405A}" srcId="{7BDC7F9D-57C9-4978-B474-E95E9C600065}" destId="{93FB9FD0-D5D3-45B4-A352-1E972AF12648}" srcOrd="0" destOrd="0" parTransId="{DE45AF7A-234B-4443-A6B1-549B017E775A}" sibTransId="{38DE8782-31CD-4772-9F9E-70DEF53DE96C}"/>
    <dgm:cxn modelId="{BC569202-D41B-4430-B535-4B0606FEDA41}" type="presParOf" srcId="{DB0EB5A7-2601-4032-A137-2508B0877DA9}" destId="{C59BBD67-ABA7-4914-9919-D30A7EC043A2}" srcOrd="0" destOrd="0" presId="urn:microsoft.com/office/officeart/2005/8/layout/chevron1"/>
    <dgm:cxn modelId="{CD81600C-1A1A-42A3-95BD-F62A227AD820}" type="presParOf" srcId="{DB0EB5A7-2601-4032-A137-2508B0877DA9}" destId="{7BBF7AA4-EF87-4F77-A7C2-77D9EBB31BAB}" srcOrd="1" destOrd="0" presId="urn:microsoft.com/office/officeart/2005/8/layout/chevron1"/>
    <dgm:cxn modelId="{309C64BE-7539-4635-81C9-8BC01EE23B97}" type="presParOf" srcId="{DB0EB5A7-2601-4032-A137-2508B0877DA9}" destId="{21DA084A-C7D0-473E-A1EA-8A920C5C905F}"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08CCF-7C38-41CC-BC66-7E2B378DDECD}">
      <dsp:nvSpPr>
        <dsp:cNvPr id="0" name=""/>
        <dsp:cNvSpPr/>
      </dsp:nvSpPr>
      <dsp:spPr>
        <a:xfrm>
          <a:off x="2341659" y="0"/>
          <a:ext cx="3512489" cy="96440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CL" sz="1300" kern="1200" dirty="0"/>
            <a:t>Las Relaciones sociales como patrones estructurados de roles y creencias promovidas por el sistema social global.</a:t>
          </a:r>
        </a:p>
      </dsp:txBody>
      <dsp:txXfrm>
        <a:off x="2341659" y="120551"/>
        <a:ext cx="3150837" cy="723304"/>
      </dsp:txXfrm>
    </dsp:sp>
    <dsp:sp modelId="{C134A04B-340E-4D5B-8D0E-AC93AE34DC3E}">
      <dsp:nvSpPr>
        <dsp:cNvPr id="0" name=""/>
        <dsp:cNvSpPr/>
      </dsp:nvSpPr>
      <dsp:spPr>
        <a:xfrm>
          <a:off x="0" y="0"/>
          <a:ext cx="2341659" cy="9644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CL" sz="2300" kern="1200" dirty="0"/>
            <a:t>1er movimiento (50-60s):</a:t>
          </a:r>
        </a:p>
      </dsp:txBody>
      <dsp:txXfrm>
        <a:off x="47078" y="47078"/>
        <a:ext cx="2247503" cy="870250"/>
      </dsp:txXfrm>
    </dsp:sp>
    <dsp:sp modelId="{698A5902-2BBA-4066-AA33-C45F361C727C}">
      <dsp:nvSpPr>
        <dsp:cNvPr id="0" name=""/>
        <dsp:cNvSpPr/>
      </dsp:nvSpPr>
      <dsp:spPr>
        <a:xfrm>
          <a:off x="2341659" y="1060846"/>
          <a:ext cx="3512489" cy="964406"/>
        </a:xfrm>
        <a:prstGeom prst="rightArrow">
          <a:avLst>
            <a:gd name="adj1" fmla="val 75000"/>
            <a:gd name="adj2" fmla="val 50000"/>
          </a:avLst>
        </a:prstGeom>
        <a:solidFill>
          <a:schemeClr val="accent2">
            <a:tint val="40000"/>
            <a:alpha val="90000"/>
            <a:hueOff val="-326315"/>
            <a:satOff val="18523"/>
            <a:lumOff val="4436"/>
            <a:alphaOff val="0"/>
          </a:schemeClr>
        </a:solidFill>
        <a:ln w="25400" cap="flat" cmpd="sng" algn="ctr">
          <a:solidFill>
            <a:schemeClr val="accent2">
              <a:tint val="40000"/>
              <a:alpha val="90000"/>
              <a:hueOff val="-326315"/>
              <a:satOff val="18523"/>
              <a:lumOff val="44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CL" sz="1300" kern="1200" dirty="0"/>
            <a:t>Mundo político semejante al mundo natural (relaciones causales que toman forma de regularidades semejantes a leyes operativas)</a:t>
          </a:r>
        </a:p>
      </dsp:txBody>
      <dsp:txXfrm>
        <a:off x="2341659" y="1181397"/>
        <a:ext cx="3150837" cy="723304"/>
      </dsp:txXfrm>
    </dsp:sp>
    <dsp:sp modelId="{6967E1DA-5515-4536-BC37-E9E758F6B90F}">
      <dsp:nvSpPr>
        <dsp:cNvPr id="0" name=""/>
        <dsp:cNvSpPr/>
      </dsp:nvSpPr>
      <dsp:spPr>
        <a:xfrm>
          <a:off x="0" y="1060846"/>
          <a:ext cx="2341659" cy="964406"/>
        </a:xfrm>
        <a:prstGeom prst="roundRect">
          <a:avLst/>
        </a:prstGeom>
        <a:solidFill>
          <a:schemeClr val="accent2">
            <a:hueOff val="8914"/>
            <a:satOff val="-12404"/>
            <a:lumOff val="227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CL" sz="2300" kern="1200" dirty="0"/>
            <a:t>2do movimiento:</a:t>
          </a:r>
        </a:p>
      </dsp:txBody>
      <dsp:txXfrm>
        <a:off x="47078" y="1107924"/>
        <a:ext cx="2247503" cy="870250"/>
      </dsp:txXfrm>
    </dsp:sp>
    <dsp:sp modelId="{527BB12A-EFEF-404A-ADE9-34FF99FFC3EE}">
      <dsp:nvSpPr>
        <dsp:cNvPr id="0" name=""/>
        <dsp:cNvSpPr/>
      </dsp:nvSpPr>
      <dsp:spPr>
        <a:xfrm>
          <a:off x="2341659" y="2121693"/>
          <a:ext cx="3512489" cy="964406"/>
        </a:xfrm>
        <a:prstGeom prst="rightArrow">
          <a:avLst>
            <a:gd name="adj1" fmla="val 75000"/>
            <a:gd name="adj2" fmla="val 50000"/>
          </a:avLst>
        </a:prstGeom>
        <a:solidFill>
          <a:schemeClr val="accent2">
            <a:tint val="40000"/>
            <a:alpha val="90000"/>
            <a:hueOff val="-652630"/>
            <a:satOff val="37047"/>
            <a:lumOff val="8871"/>
            <a:alphaOff val="0"/>
          </a:schemeClr>
        </a:solidFill>
        <a:ln w="25400" cap="flat" cmpd="sng" algn="ctr">
          <a:solidFill>
            <a:schemeClr val="accent2">
              <a:tint val="40000"/>
              <a:alpha val="90000"/>
              <a:hueOff val="-652630"/>
              <a:satOff val="37047"/>
              <a:lumOff val="88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es-CL" sz="1300" kern="1200" dirty="0"/>
        </a:p>
        <a:p>
          <a:pPr marL="114300" lvl="1" indent="-114300" algn="l" defTabSz="577850">
            <a:lnSpc>
              <a:spcPct val="90000"/>
            </a:lnSpc>
            <a:spcBef>
              <a:spcPct val="0"/>
            </a:spcBef>
            <a:spcAft>
              <a:spcPct val="15000"/>
            </a:spcAft>
            <a:buChar char="•"/>
          </a:pPr>
          <a:r>
            <a:rPr lang="es-CL" sz="1300" kern="1200" dirty="0"/>
            <a:t>Presencia del fenómeno se explica por sus consecuencias </a:t>
          </a:r>
        </a:p>
      </dsp:txBody>
      <dsp:txXfrm>
        <a:off x="2341659" y="2242244"/>
        <a:ext cx="3150837" cy="723304"/>
      </dsp:txXfrm>
    </dsp:sp>
    <dsp:sp modelId="{EB927752-36F7-428D-862B-503BC66CFBF5}">
      <dsp:nvSpPr>
        <dsp:cNvPr id="0" name=""/>
        <dsp:cNvSpPr/>
      </dsp:nvSpPr>
      <dsp:spPr>
        <a:xfrm>
          <a:off x="0" y="2121693"/>
          <a:ext cx="2341659" cy="964406"/>
        </a:xfrm>
        <a:prstGeom prst="roundRect">
          <a:avLst/>
        </a:prstGeom>
        <a:solidFill>
          <a:schemeClr val="accent2">
            <a:hueOff val="17828"/>
            <a:satOff val="-24807"/>
            <a:lumOff val="454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CL" sz="2300" kern="1200" dirty="0"/>
            <a:t>3er movimiento:</a:t>
          </a:r>
        </a:p>
      </dsp:txBody>
      <dsp:txXfrm>
        <a:off x="47078" y="2168771"/>
        <a:ext cx="2247503" cy="87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BD67-ABA7-4914-9919-D30A7EC043A2}">
      <dsp:nvSpPr>
        <dsp:cNvPr id="0" name=""/>
        <dsp:cNvSpPr/>
      </dsp:nvSpPr>
      <dsp:spPr>
        <a:xfrm>
          <a:off x="0" y="199129"/>
          <a:ext cx="1664622" cy="665848"/>
        </a:xfrm>
        <a:prstGeom prst="chevron">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PR" sz="1500" kern="1200" dirty="0"/>
            <a:t>Causa</a:t>
          </a:r>
        </a:p>
      </dsp:txBody>
      <dsp:txXfrm>
        <a:off x="332924" y="199129"/>
        <a:ext cx="998774" cy="665848"/>
      </dsp:txXfrm>
    </dsp:sp>
    <dsp:sp modelId="{21DA084A-C7D0-473E-A1EA-8A920C5C905F}">
      <dsp:nvSpPr>
        <dsp:cNvPr id="0" name=""/>
        <dsp:cNvSpPr/>
      </dsp:nvSpPr>
      <dsp:spPr>
        <a:xfrm>
          <a:off x="1500944" y="115272"/>
          <a:ext cx="1664622" cy="665848"/>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PR" sz="1500" kern="1200" dirty="0"/>
            <a:t>Efecto</a:t>
          </a:r>
        </a:p>
        <a:p>
          <a:pPr marL="0" lvl="0" indent="0" algn="ctr" defTabSz="666750">
            <a:lnSpc>
              <a:spcPct val="90000"/>
            </a:lnSpc>
            <a:spcBef>
              <a:spcPct val="0"/>
            </a:spcBef>
            <a:spcAft>
              <a:spcPct val="35000"/>
            </a:spcAft>
            <a:buNone/>
          </a:pPr>
          <a:r>
            <a:rPr lang="es-PR" sz="1500" kern="1200" dirty="0"/>
            <a:t>Resultado</a:t>
          </a:r>
        </a:p>
      </dsp:txBody>
      <dsp:txXfrm>
        <a:off x="1833868" y="115272"/>
        <a:ext cx="998774" cy="66584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02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86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6b7c0907_22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6b7c0907_22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6b7c0907_22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6b7c0907_22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48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3AAE2449-6A4C-45DC-9829-6662C4D4CD68}" type="slidenum">
              <a:rPr lang="es-CL" smtClean="0"/>
              <a:t>49</a:t>
            </a:fld>
            <a:endParaRPr lang="es-CL"/>
          </a:p>
        </p:txBody>
      </p:sp>
    </p:spTree>
    <p:extLst>
      <p:ext uri="{BB962C8B-B14F-4D97-AF65-F5344CB8AC3E}">
        <p14:creationId xmlns:p14="http://schemas.microsoft.com/office/powerpoint/2010/main" val="1546373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CL" dirty="0"/>
              <a:t>Análisis: </a:t>
            </a:r>
          </a:p>
          <a:p>
            <a:endParaRPr lang="es-CL" dirty="0"/>
          </a:p>
          <a:p>
            <a:r>
              <a:rPr lang="es-CL" dirty="0"/>
              <a:t>Hay mayor probabilidad de revueltas en el campesino tradicional de las comunidades que en los otros. </a:t>
            </a:r>
          </a:p>
          <a:p>
            <a:endParaRPr lang="es-CL" dirty="0"/>
          </a:p>
          <a:p>
            <a:r>
              <a:rPr lang="es-CL" dirty="0"/>
              <a:t>De las 4 regiones con revueltas, si ocurre cualquiera 2 de 4 , es probable una revuelta campesina. </a:t>
            </a:r>
          </a:p>
          <a:p>
            <a:endParaRPr lang="es-CL" dirty="0"/>
          </a:p>
          <a:p>
            <a:r>
              <a:rPr lang="es-CL" dirty="0"/>
              <a:t>Sin embargo, Región 2, tiene últimas  4 condiciones y no tiene revuelta.</a:t>
            </a:r>
          </a:p>
          <a:p>
            <a:endParaRPr lang="es-CL" dirty="0"/>
          </a:p>
          <a:p>
            <a:r>
              <a:rPr lang="es-CL" dirty="0"/>
              <a:t>La diversidad de los patrones causales entre estos casos es demasiado limitada para permitir conclusiones firmes.</a:t>
            </a:r>
          </a:p>
          <a:p>
            <a:endParaRPr lang="es-CL" dirty="0"/>
          </a:p>
        </p:txBody>
      </p:sp>
      <p:sp>
        <p:nvSpPr>
          <p:cNvPr id="4" name="3 Marcador de número de diapositiva"/>
          <p:cNvSpPr>
            <a:spLocks noGrp="1"/>
          </p:cNvSpPr>
          <p:nvPr>
            <p:ph type="sldNum" sz="quarter" idx="10"/>
          </p:nvPr>
        </p:nvSpPr>
        <p:spPr/>
        <p:txBody>
          <a:bodyPr/>
          <a:lstStyle/>
          <a:p>
            <a:fld id="{3AAE2449-6A4C-45DC-9829-6662C4D4CD68}" type="slidenum">
              <a:rPr lang="es-CL" smtClean="0"/>
              <a:t>50</a:t>
            </a:fld>
            <a:endParaRPr lang="es-CL"/>
          </a:p>
        </p:txBody>
      </p:sp>
    </p:spTree>
    <p:extLst>
      <p:ext uri="{BB962C8B-B14F-4D97-AF65-F5344CB8AC3E}">
        <p14:creationId xmlns:p14="http://schemas.microsoft.com/office/powerpoint/2010/main" val="1546373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3AAE2449-6A4C-45DC-9829-6662C4D4CD68}" type="slidenum">
              <a:rPr lang="es-CL" smtClean="0"/>
              <a:t>51</a:t>
            </a:fld>
            <a:endParaRPr lang="es-CL"/>
          </a:p>
        </p:txBody>
      </p:sp>
    </p:spTree>
    <p:extLst>
      <p:ext uri="{BB962C8B-B14F-4D97-AF65-F5344CB8AC3E}">
        <p14:creationId xmlns:p14="http://schemas.microsoft.com/office/powerpoint/2010/main" val="400316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02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64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305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pic>
        <p:nvPicPr>
          <p:cNvPr id="10" name="Google Shape;10;p2" descr="aemelia_icons.png"/>
          <p:cNvPicPr preferRelativeResize="0"/>
          <p:nvPr/>
        </p:nvPicPr>
        <p:blipFill rotWithShape="1">
          <a:blip r:embed="rId2">
            <a:alphaModFix amt="40000"/>
          </a:blip>
          <a:srcRect t="30860" b="30860"/>
          <a:stretch/>
        </p:blipFill>
        <p:spPr>
          <a:xfrm>
            <a:off x="0" y="-2"/>
            <a:ext cx="9144000" cy="1968874"/>
          </a:xfrm>
          <a:prstGeom prst="rect">
            <a:avLst/>
          </a:prstGeom>
          <a:noFill/>
          <a:ln>
            <a:noFill/>
          </a:ln>
        </p:spPr>
      </p:pic>
      <p:sp>
        <p:nvSpPr>
          <p:cNvPr id="11" name="Google Shape;11;p2"/>
          <p:cNvSpPr txBox="1">
            <a:spLocks noGrp="1"/>
          </p:cNvSpPr>
          <p:nvPr>
            <p:ph type="ctrTitle"/>
          </p:nvPr>
        </p:nvSpPr>
        <p:spPr>
          <a:xfrm>
            <a:off x="2786525" y="1968875"/>
            <a:ext cx="5859600" cy="27663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8B13EBE-0C8A-44F5-ABDE-FBBE1CC56BBD}" type="datetimeFigureOut">
              <a:rPr lang="es-PR" smtClean="0"/>
              <a:pPr/>
              <a:t>25/06/2020</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A1458D0B-9C31-43EC-B63A-58B6CA4F4E47}" type="slidenum">
              <a:rPr lang="es-PR" smtClean="0"/>
              <a:pPr/>
              <a:t>‹Nº›</a:t>
            </a:fld>
            <a:endParaRPr lang="es-PR"/>
          </a:p>
        </p:txBody>
      </p:sp>
    </p:spTree>
    <p:extLst>
      <p:ext uri="{BB962C8B-B14F-4D97-AF65-F5344CB8AC3E}">
        <p14:creationId xmlns:p14="http://schemas.microsoft.com/office/powerpoint/2010/main" val="326347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descr="aemelia_icons.png"/>
          <p:cNvPicPr preferRelativeResize="0"/>
          <p:nvPr/>
        </p:nvPicPr>
        <p:blipFill rotWithShape="1">
          <a:blip r:embed="rId2">
            <a:alphaModFix amt="20000"/>
          </a:blip>
          <a:srcRect t="30860" b="30860"/>
          <a:stretch/>
        </p:blipFill>
        <p:spPr>
          <a:xfrm>
            <a:off x="0" y="-2"/>
            <a:ext cx="9144000" cy="1968874"/>
          </a:xfrm>
          <a:prstGeom prst="rect">
            <a:avLst/>
          </a:prstGeom>
          <a:noFill/>
          <a:ln>
            <a:noFill/>
          </a:ln>
        </p:spPr>
      </p:pic>
      <p:sp>
        <p:nvSpPr>
          <p:cNvPr id="14" name="Google Shape;14;p3"/>
          <p:cNvSpPr txBox="1">
            <a:spLocks noGrp="1"/>
          </p:cNvSpPr>
          <p:nvPr>
            <p:ph type="ctrTitle"/>
          </p:nvPr>
        </p:nvSpPr>
        <p:spPr>
          <a:xfrm>
            <a:off x="2970175" y="3107350"/>
            <a:ext cx="57927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4800"/>
              <a:buNone/>
              <a:defRPr sz="4800">
                <a:solidFill>
                  <a:schemeClr val="dk1"/>
                </a:solidFill>
              </a:defRPr>
            </a:lvl1pPr>
            <a:lvl2pPr lvl="1" algn="r" rtl="0">
              <a:spcBef>
                <a:spcPts val="0"/>
              </a:spcBef>
              <a:spcAft>
                <a:spcPts val="0"/>
              </a:spcAft>
              <a:buClr>
                <a:schemeClr val="dk1"/>
              </a:buClr>
              <a:buSzPts val="4800"/>
              <a:buNone/>
              <a:defRPr sz="4800">
                <a:solidFill>
                  <a:schemeClr val="dk1"/>
                </a:solidFill>
              </a:defRPr>
            </a:lvl2pPr>
            <a:lvl3pPr lvl="2" algn="r" rtl="0">
              <a:spcBef>
                <a:spcPts val="0"/>
              </a:spcBef>
              <a:spcAft>
                <a:spcPts val="0"/>
              </a:spcAft>
              <a:buClr>
                <a:schemeClr val="dk1"/>
              </a:buClr>
              <a:buSzPts val="4800"/>
              <a:buNone/>
              <a:defRPr sz="4800">
                <a:solidFill>
                  <a:schemeClr val="dk1"/>
                </a:solidFill>
              </a:defRPr>
            </a:lvl3pPr>
            <a:lvl4pPr lvl="3" algn="r" rtl="0">
              <a:spcBef>
                <a:spcPts val="0"/>
              </a:spcBef>
              <a:spcAft>
                <a:spcPts val="0"/>
              </a:spcAft>
              <a:buClr>
                <a:schemeClr val="dk1"/>
              </a:buClr>
              <a:buSzPts val="4800"/>
              <a:buNone/>
              <a:defRPr sz="4800">
                <a:solidFill>
                  <a:schemeClr val="dk1"/>
                </a:solidFill>
              </a:defRPr>
            </a:lvl4pPr>
            <a:lvl5pPr lvl="4" algn="r" rtl="0">
              <a:spcBef>
                <a:spcPts val="0"/>
              </a:spcBef>
              <a:spcAft>
                <a:spcPts val="0"/>
              </a:spcAft>
              <a:buClr>
                <a:schemeClr val="dk1"/>
              </a:buClr>
              <a:buSzPts val="4800"/>
              <a:buNone/>
              <a:defRPr sz="4800">
                <a:solidFill>
                  <a:schemeClr val="dk1"/>
                </a:solidFill>
              </a:defRPr>
            </a:lvl5pPr>
            <a:lvl6pPr lvl="5" algn="r" rtl="0">
              <a:spcBef>
                <a:spcPts val="0"/>
              </a:spcBef>
              <a:spcAft>
                <a:spcPts val="0"/>
              </a:spcAft>
              <a:buClr>
                <a:schemeClr val="dk1"/>
              </a:buClr>
              <a:buSzPts val="4800"/>
              <a:buNone/>
              <a:defRPr sz="4800">
                <a:solidFill>
                  <a:schemeClr val="dk1"/>
                </a:solidFill>
              </a:defRPr>
            </a:lvl6pPr>
            <a:lvl7pPr lvl="6" algn="r" rtl="0">
              <a:spcBef>
                <a:spcPts val="0"/>
              </a:spcBef>
              <a:spcAft>
                <a:spcPts val="0"/>
              </a:spcAft>
              <a:buClr>
                <a:schemeClr val="dk1"/>
              </a:buClr>
              <a:buSzPts val="4800"/>
              <a:buNone/>
              <a:defRPr sz="4800">
                <a:solidFill>
                  <a:schemeClr val="dk1"/>
                </a:solidFill>
              </a:defRPr>
            </a:lvl7pPr>
            <a:lvl8pPr lvl="7" algn="r" rtl="0">
              <a:spcBef>
                <a:spcPts val="0"/>
              </a:spcBef>
              <a:spcAft>
                <a:spcPts val="0"/>
              </a:spcAft>
              <a:buClr>
                <a:schemeClr val="dk1"/>
              </a:buClr>
              <a:buSzPts val="4800"/>
              <a:buNone/>
              <a:defRPr sz="4800">
                <a:solidFill>
                  <a:schemeClr val="dk1"/>
                </a:solidFill>
              </a:defRPr>
            </a:lvl8pPr>
            <a:lvl9pPr lvl="8" algn="r" rtl="0">
              <a:spcBef>
                <a:spcPts val="0"/>
              </a:spcBef>
              <a:spcAft>
                <a:spcPts val="0"/>
              </a:spcAft>
              <a:buClr>
                <a:schemeClr val="dk1"/>
              </a:buClr>
              <a:buSzPts val="4800"/>
              <a:buNone/>
              <a:defRPr sz="4800">
                <a:solidFill>
                  <a:schemeClr val="dk1"/>
                </a:solidFill>
              </a:defRPr>
            </a:lvl9pPr>
          </a:lstStyle>
          <a:p>
            <a:endParaRPr/>
          </a:p>
        </p:txBody>
      </p:sp>
      <p:sp>
        <p:nvSpPr>
          <p:cNvPr id="15" name="Google Shape;15;p3"/>
          <p:cNvSpPr txBox="1">
            <a:spLocks noGrp="1"/>
          </p:cNvSpPr>
          <p:nvPr>
            <p:ph type="subTitle" idx="1"/>
          </p:nvPr>
        </p:nvSpPr>
        <p:spPr>
          <a:xfrm>
            <a:off x="2970175" y="3906852"/>
            <a:ext cx="5792700" cy="784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2400"/>
              <a:buNone/>
              <a:defRPr sz="2400">
                <a:solidFill>
                  <a:schemeClr val="accent1"/>
                </a:solidFill>
              </a:defRPr>
            </a:lvl1pPr>
            <a:lvl2pPr lvl="1" algn="r" rtl="0">
              <a:spcBef>
                <a:spcPts val="0"/>
              </a:spcBef>
              <a:spcAft>
                <a:spcPts val="0"/>
              </a:spcAft>
              <a:buClr>
                <a:schemeClr val="accent1"/>
              </a:buClr>
              <a:buSzPts val="2400"/>
              <a:buNone/>
              <a:defRPr>
                <a:solidFill>
                  <a:schemeClr val="accent1"/>
                </a:solidFill>
              </a:defRPr>
            </a:lvl2pPr>
            <a:lvl3pPr lvl="2" algn="r" rtl="0">
              <a:spcBef>
                <a:spcPts val="0"/>
              </a:spcBef>
              <a:spcAft>
                <a:spcPts val="0"/>
              </a:spcAft>
              <a:buClr>
                <a:schemeClr val="accent1"/>
              </a:buClr>
              <a:buSzPts val="2400"/>
              <a:buNone/>
              <a:defRPr>
                <a:solidFill>
                  <a:schemeClr val="accent1"/>
                </a:solidFill>
              </a:defRPr>
            </a:lvl3pPr>
            <a:lvl4pPr lvl="3" algn="r" rtl="0">
              <a:spcBef>
                <a:spcPts val="0"/>
              </a:spcBef>
              <a:spcAft>
                <a:spcPts val="0"/>
              </a:spcAft>
              <a:buClr>
                <a:schemeClr val="accent1"/>
              </a:buClr>
              <a:buSzPts val="2400"/>
              <a:buNone/>
              <a:defRPr sz="2400">
                <a:solidFill>
                  <a:schemeClr val="accent1"/>
                </a:solidFill>
              </a:defRPr>
            </a:lvl4pPr>
            <a:lvl5pPr lvl="4" algn="r" rtl="0">
              <a:spcBef>
                <a:spcPts val="0"/>
              </a:spcBef>
              <a:spcAft>
                <a:spcPts val="0"/>
              </a:spcAft>
              <a:buClr>
                <a:schemeClr val="accent1"/>
              </a:buClr>
              <a:buSzPts val="2400"/>
              <a:buNone/>
              <a:defRPr sz="2400">
                <a:solidFill>
                  <a:schemeClr val="accent1"/>
                </a:solidFill>
              </a:defRPr>
            </a:lvl5pPr>
            <a:lvl6pPr lvl="5" algn="r" rtl="0">
              <a:spcBef>
                <a:spcPts val="0"/>
              </a:spcBef>
              <a:spcAft>
                <a:spcPts val="0"/>
              </a:spcAft>
              <a:buClr>
                <a:schemeClr val="accent1"/>
              </a:buClr>
              <a:buSzPts val="2400"/>
              <a:buNone/>
              <a:defRPr sz="2400">
                <a:solidFill>
                  <a:schemeClr val="accent1"/>
                </a:solidFill>
              </a:defRPr>
            </a:lvl6pPr>
            <a:lvl7pPr lvl="6" algn="r" rtl="0">
              <a:spcBef>
                <a:spcPts val="0"/>
              </a:spcBef>
              <a:spcAft>
                <a:spcPts val="0"/>
              </a:spcAft>
              <a:buClr>
                <a:schemeClr val="accent1"/>
              </a:buClr>
              <a:buSzPts val="2400"/>
              <a:buNone/>
              <a:defRPr sz="2400">
                <a:solidFill>
                  <a:schemeClr val="accent1"/>
                </a:solidFill>
              </a:defRPr>
            </a:lvl7pPr>
            <a:lvl8pPr lvl="7" algn="r" rtl="0">
              <a:spcBef>
                <a:spcPts val="0"/>
              </a:spcBef>
              <a:spcAft>
                <a:spcPts val="0"/>
              </a:spcAft>
              <a:buClr>
                <a:schemeClr val="accent1"/>
              </a:buClr>
              <a:buSzPts val="2400"/>
              <a:buNone/>
              <a:defRPr sz="2400">
                <a:solidFill>
                  <a:schemeClr val="accent1"/>
                </a:solidFill>
              </a:defRPr>
            </a:lvl8pPr>
            <a:lvl9pPr lvl="8" algn="r" rtl="0">
              <a:spcBef>
                <a:spcPts val="0"/>
              </a:spcBef>
              <a:spcAft>
                <a:spcPts val="0"/>
              </a:spcAft>
              <a:buClr>
                <a:schemeClr val="accent1"/>
              </a:buClr>
              <a:buSzPts val="2400"/>
              <a:buNone/>
              <a:defRPr sz="2400">
                <a:solidFill>
                  <a:schemeClr val="accent1"/>
                </a:solidFill>
              </a:defRPr>
            </a:lvl9pPr>
          </a:lstStyle>
          <a:p>
            <a:endParaRPr/>
          </a:p>
        </p:txBody>
      </p:sp>
      <p:sp>
        <p:nvSpPr>
          <p:cNvPr id="16" name="Google Shape;16;p3"/>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pic>
        <p:nvPicPr>
          <p:cNvPr id="18" name="Google Shape;18;p4" descr="aemelia_icons.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9" name="Google Shape;19;p4"/>
          <p:cNvSpPr txBox="1">
            <a:spLocks noGrp="1"/>
          </p:cNvSpPr>
          <p:nvPr>
            <p:ph type="body" idx="1"/>
          </p:nvPr>
        </p:nvSpPr>
        <p:spPr>
          <a:xfrm>
            <a:off x="1784250" y="222075"/>
            <a:ext cx="6549300" cy="2607300"/>
          </a:xfrm>
          <a:prstGeom prst="rect">
            <a:avLst/>
          </a:prstGeom>
        </p:spPr>
        <p:txBody>
          <a:bodyPr spcFirstLastPara="1" wrap="square" lIns="91425" tIns="91425" rIns="91425" bIns="91425" anchor="t" anchorCtr="0">
            <a:noAutofit/>
          </a:bodyPr>
          <a:lstStyle>
            <a:lvl1pPr marL="457200" lvl="0" indent="-482600" rtl="0">
              <a:spcBef>
                <a:spcPts val="600"/>
              </a:spcBef>
              <a:spcAft>
                <a:spcPts val="0"/>
              </a:spcAft>
              <a:buSzPts val="4000"/>
              <a:buChar char="▸"/>
              <a:defRPr sz="4000" b="1" i="1"/>
            </a:lvl1pPr>
            <a:lvl2pPr marL="914400" lvl="1" indent="-482600" rtl="0">
              <a:spcBef>
                <a:spcPts val="0"/>
              </a:spcBef>
              <a:spcAft>
                <a:spcPts val="0"/>
              </a:spcAft>
              <a:buSzPts val="4000"/>
              <a:buChar char="▹"/>
              <a:defRPr sz="4000" b="1" i="1"/>
            </a:lvl2pPr>
            <a:lvl3pPr marL="1371600" lvl="2" indent="-482600" rtl="0">
              <a:spcBef>
                <a:spcPts val="0"/>
              </a:spcBef>
              <a:spcAft>
                <a:spcPts val="0"/>
              </a:spcAft>
              <a:buSzPts val="4000"/>
              <a:buChar char="■"/>
              <a:defRPr sz="4000" b="1" i="1"/>
            </a:lvl3pPr>
            <a:lvl4pPr marL="1828800" lvl="3" indent="-482600" rtl="0">
              <a:spcBef>
                <a:spcPts val="0"/>
              </a:spcBef>
              <a:spcAft>
                <a:spcPts val="0"/>
              </a:spcAft>
              <a:buSzPts val="4000"/>
              <a:buChar char="●"/>
              <a:defRPr sz="4000" b="1" i="1"/>
            </a:lvl4pPr>
            <a:lvl5pPr marL="2286000" lvl="4" indent="-482600" rtl="0">
              <a:spcBef>
                <a:spcPts val="0"/>
              </a:spcBef>
              <a:spcAft>
                <a:spcPts val="0"/>
              </a:spcAft>
              <a:buSzPts val="4000"/>
              <a:buChar char="○"/>
              <a:defRPr sz="4000" b="1" i="1"/>
            </a:lvl5pPr>
            <a:lvl6pPr marL="2743200" lvl="5" indent="-482600" rtl="0">
              <a:spcBef>
                <a:spcPts val="0"/>
              </a:spcBef>
              <a:spcAft>
                <a:spcPts val="0"/>
              </a:spcAft>
              <a:buSzPts val="4000"/>
              <a:buChar char="■"/>
              <a:defRPr sz="4000" b="1" i="1"/>
            </a:lvl6pPr>
            <a:lvl7pPr marL="3200400" lvl="6" indent="-482600" rtl="0">
              <a:spcBef>
                <a:spcPts val="0"/>
              </a:spcBef>
              <a:spcAft>
                <a:spcPts val="0"/>
              </a:spcAft>
              <a:buSzPts val="4000"/>
              <a:buChar char="●"/>
              <a:defRPr sz="4000" b="1" i="1"/>
            </a:lvl7pPr>
            <a:lvl8pPr marL="3657600" lvl="7" indent="-482600" rtl="0">
              <a:spcBef>
                <a:spcPts val="0"/>
              </a:spcBef>
              <a:spcAft>
                <a:spcPts val="0"/>
              </a:spcAft>
              <a:buSzPts val="4000"/>
              <a:buChar char="○"/>
              <a:defRPr sz="4000" b="1" i="1"/>
            </a:lvl8pPr>
            <a:lvl9pPr marL="4114800" lvl="8" indent="-482600">
              <a:spcBef>
                <a:spcPts val="0"/>
              </a:spcBef>
              <a:spcAft>
                <a:spcPts val="0"/>
              </a:spcAft>
              <a:buSzPts val="4000"/>
              <a:buChar char="■"/>
              <a:defRPr sz="4000" b="1" i="1"/>
            </a:lvl9pPr>
          </a:lstStyle>
          <a:p>
            <a:endParaRPr/>
          </a:p>
        </p:txBody>
      </p:sp>
      <p:sp>
        <p:nvSpPr>
          <p:cNvPr id="20" name="Google Shape;20;p4"/>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accent1"/>
        </a:solidFill>
        <a:effectLst/>
      </p:bgPr>
    </p:bg>
    <p:spTree>
      <p:nvGrpSpPr>
        <p:cNvPr id="1" name="Shape 21"/>
        <p:cNvGrpSpPr/>
        <p:nvPr/>
      </p:nvGrpSpPr>
      <p:grpSpPr>
        <a:xfrm>
          <a:off x="0" y="0"/>
          <a:ext cx="0" cy="0"/>
          <a:chOff x="0" y="0"/>
          <a:chExt cx="0" cy="0"/>
        </a:xfrm>
      </p:grpSpPr>
      <p:pic>
        <p:nvPicPr>
          <p:cNvPr id="22" name="Google Shape;22;p5" descr="aemelia_icons.png"/>
          <p:cNvPicPr preferRelativeResize="0"/>
          <p:nvPr/>
        </p:nvPicPr>
        <p:blipFill rotWithShape="1">
          <a:blip r:embed="rId2">
            <a:alphaModFix amt="20000"/>
          </a:blip>
          <a:srcRect l="38542" r="38544"/>
          <a:stretch/>
        </p:blipFill>
        <p:spPr>
          <a:xfrm>
            <a:off x="0" y="0"/>
            <a:ext cx="2095200" cy="5143500"/>
          </a:xfrm>
          <a:prstGeom prst="rect">
            <a:avLst/>
          </a:prstGeom>
          <a:noFill/>
          <a:ln>
            <a:noFill/>
          </a:ln>
        </p:spPr>
      </p:pic>
      <p:sp>
        <p:nvSpPr>
          <p:cNvPr id="23" name="Google Shape;23;p5"/>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 name="Google Shape;24;p5"/>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5" name="Google Shape;25;p5"/>
          <p:cNvSpPr txBox="1">
            <a:spLocks noGrp="1"/>
          </p:cNvSpPr>
          <p:nvPr>
            <p:ph type="body" idx="1"/>
          </p:nvPr>
        </p:nvSpPr>
        <p:spPr>
          <a:xfrm>
            <a:off x="2874625" y="275339"/>
            <a:ext cx="5562000" cy="44283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Clr>
                <a:srgbClr val="6FA8DC"/>
              </a:buClr>
              <a:buSzPts val="3000"/>
              <a:buChar char="▸"/>
              <a:defRPr/>
            </a:lvl1pPr>
            <a:lvl2pPr marL="914400" lvl="1" indent="-381000">
              <a:spcBef>
                <a:spcPts val="0"/>
              </a:spcBef>
              <a:spcAft>
                <a:spcPts val="0"/>
              </a:spcAft>
              <a:buClr>
                <a:srgbClr val="6FA8DC"/>
              </a:buClr>
              <a:buSzPts val="2400"/>
              <a:buChar char="▹"/>
              <a:defRPr/>
            </a:lvl2pPr>
            <a:lvl3pPr marL="1371600" lvl="2" indent="-381000">
              <a:spcBef>
                <a:spcPts val="0"/>
              </a:spcBef>
              <a:spcAft>
                <a:spcPts val="0"/>
              </a:spcAft>
              <a:buClr>
                <a:srgbClr val="6FA8DC"/>
              </a:buClr>
              <a:buSzPts val="2400"/>
              <a:buChar char="■"/>
              <a:defRPr/>
            </a:lvl3pPr>
            <a:lvl4pPr marL="1828800" lvl="3" indent="-342900">
              <a:spcBef>
                <a:spcPts val="0"/>
              </a:spcBef>
              <a:spcAft>
                <a:spcPts val="0"/>
              </a:spcAft>
              <a:buClr>
                <a:srgbClr val="6FA8DC"/>
              </a:buClr>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6" name="Google Shape;26;p5"/>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accent1"/>
        </a:solidFill>
        <a:effectLst/>
      </p:bgPr>
    </p:bg>
    <p:spTree>
      <p:nvGrpSpPr>
        <p:cNvPr id="1" name="Shape 27"/>
        <p:cNvGrpSpPr/>
        <p:nvPr/>
      </p:nvGrpSpPr>
      <p:grpSpPr>
        <a:xfrm>
          <a:off x="0" y="0"/>
          <a:ext cx="0" cy="0"/>
          <a:chOff x="0" y="0"/>
          <a:chExt cx="0" cy="0"/>
        </a:xfrm>
      </p:grpSpPr>
      <p:pic>
        <p:nvPicPr>
          <p:cNvPr id="28" name="Google Shape;28;p6" descr="aemelia_icons.png"/>
          <p:cNvPicPr preferRelativeResize="0"/>
          <p:nvPr/>
        </p:nvPicPr>
        <p:blipFill rotWithShape="1">
          <a:blip r:embed="rId2">
            <a:alphaModFix amt="20000"/>
          </a:blip>
          <a:srcRect l="38542" r="38544"/>
          <a:stretch/>
        </p:blipFill>
        <p:spPr>
          <a:xfrm>
            <a:off x="0" y="0"/>
            <a:ext cx="2095200" cy="5143500"/>
          </a:xfrm>
          <a:prstGeom prst="rect">
            <a:avLst/>
          </a:prstGeom>
          <a:noFill/>
          <a:ln>
            <a:noFill/>
          </a:ln>
        </p:spPr>
      </p:pic>
      <p:sp>
        <p:nvSpPr>
          <p:cNvPr id="29" name="Google Shape;29;p6"/>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6"/>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1" name="Google Shape;31;p6"/>
          <p:cNvSpPr txBox="1">
            <a:spLocks noGrp="1"/>
          </p:cNvSpPr>
          <p:nvPr>
            <p:ph type="body" idx="1"/>
          </p:nvPr>
        </p:nvSpPr>
        <p:spPr>
          <a:xfrm>
            <a:off x="2544225" y="297367"/>
            <a:ext cx="2981400" cy="46614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2" name="Google Shape;32;p6"/>
          <p:cNvSpPr txBox="1">
            <a:spLocks noGrp="1"/>
          </p:cNvSpPr>
          <p:nvPr>
            <p:ph type="body" idx="2"/>
          </p:nvPr>
        </p:nvSpPr>
        <p:spPr>
          <a:xfrm>
            <a:off x="5705276" y="297367"/>
            <a:ext cx="2981400" cy="46614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3" name="Google Shape;33;p6"/>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accent1"/>
        </a:solidFill>
        <a:effectLst/>
      </p:bgPr>
    </p:bg>
    <p:spTree>
      <p:nvGrpSpPr>
        <p:cNvPr id="1" name="Shape 34"/>
        <p:cNvGrpSpPr/>
        <p:nvPr/>
      </p:nvGrpSpPr>
      <p:grpSpPr>
        <a:xfrm>
          <a:off x="0" y="0"/>
          <a:ext cx="0" cy="0"/>
          <a:chOff x="0" y="0"/>
          <a:chExt cx="0" cy="0"/>
        </a:xfrm>
      </p:grpSpPr>
      <p:pic>
        <p:nvPicPr>
          <p:cNvPr id="35" name="Google Shape;35;p7" descr="aemelia_icons.png"/>
          <p:cNvPicPr preferRelativeResize="0"/>
          <p:nvPr/>
        </p:nvPicPr>
        <p:blipFill rotWithShape="1">
          <a:blip r:embed="rId2">
            <a:alphaModFix amt="20000"/>
          </a:blip>
          <a:srcRect l="38542" r="38544"/>
          <a:stretch/>
        </p:blipFill>
        <p:spPr>
          <a:xfrm>
            <a:off x="0" y="0"/>
            <a:ext cx="2095200" cy="5143500"/>
          </a:xfrm>
          <a:prstGeom prst="rect">
            <a:avLst/>
          </a:prstGeom>
          <a:noFill/>
          <a:ln>
            <a:noFill/>
          </a:ln>
        </p:spPr>
      </p:pic>
      <p:sp>
        <p:nvSpPr>
          <p:cNvPr id="36" name="Google Shape;36;p7"/>
          <p:cNvSpPr/>
          <p:nvPr/>
        </p:nvSpPr>
        <p:spPr>
          <a:xfrm flipH="1">
            <a:off x="2095200" y="0"/>
            <a:ext cx="7048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 name="Google Shape;37;p7"/>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8" name="Google Shape;38;p7"/>
          <p:cNvSpPr txBox="1">
            <a:spLocks noGrp="1"/>
          </p:cNvSpPr>
          <p:nvPr>
            <p:ph type="body" idx="1"/>
          </p:nvPr>
        </p:nvSpPr>
        <p:spPr>
          <a:xfrm>
            <a:off x="2445100" y="275350"/>
            <a:ext cx="2066100" cy="465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9" name="Google Shape;39;p7"/>
          <p:cNvSpPr txBox="1">
            <a:spLocks noGrp="1"/>
          </p:cNvSpPr>
          <p:nvPr>
            <p:ph type="body" idx="2"/>
          </p:nvPr>
        </p:nvSpPr>
        <p:spPr>
          <a:xfrm>
            <a:off x="4617100" y="275350"/>
            <a:ext cx="2066100" cy="465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3"/>
          </p:nvPr>
        </p:nvSpPr>
        <p:spPr>
          <a:xfrm>
            <a:off x="6789100" y="275350"/>
            <a:ext cx="2066100" cy="465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Google Shape;41;p7"/>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42"/>
        <p:cNvGrpSpPr/>
        <p:nvPr/>
      </p:nvGrpSpPr>
      <p:grpSpPr>
        <a:xfrm>
          <a:off x="0" y="0"/>
          <a:ext cx="0" cy="0"/>
          <a:chOff x="0" y="0"/>
          <a:chExt cx="0" cy="0"/>
        </a:xfrm>
      </p:grpSpPr>
      <p:pic>
        <p:nvPicPr>
          <p:cNvPr id="43" name="Google Shape;43;p8" descr="aemelia_icons.png"/>
          <p:cNvPicPr preferRelativeResize="0"/>
          <p:nvPr/>
        </p:nvPicPr>
        <p:blipFill rotWithShape="1">
          <a:blip r:embed="rId2">
            <a:alphaModFix amt="20000"/>
          </a:blip>
          <a:srcRect l="38542" r="38544"/>
          <a:stretch/>
        </p:blipFill>
        <p:spPr>
          <a:xfrm>
            <a:off x="0" y="0"/>
            <a:ext cx="2095200" cy="5143500"/>
          </a:xfrm>
          <a:prstGeom prst="rect">
            <a:avLst/>
          </a:prstGeom>
          <a:noFill/>
          <a:ln>
            <a:noFill/>
          </a:ln>
        </p:spPr>
      </p:pic>
      <p:sp>
        <p:nvSpPr>
          <p:cNvPr id="44" name="Google Shape;44;p8"/>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5" name="Google Shape;45;p8"/>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
        <p:nvSpPr>
          <p:cNvPr id="46" name="Google Shape;46;p8"/>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874625" y="484600"/>
            <a:ext cx="5562000" cy="42078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3"/>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3"/>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3"/>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7" name="Google Shape;7;p1"/>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lvl="0">
              <a:buNone/>
              <a:defRPr sz="9600" b="1">
                <a:solidFill>
                  <a:schemeClr val="accent2"/>
                </a:solidFill>
                <a:latin typeface="Montserrat"/>
                <a:ea typeface="Montserrat"/>
                <a:cs typeface="Montserrat"/>
                <a:sym typeface="Montserrat"/>
              </a:defRPr>
            </a:lvl1pPr>
            <a:lvl2pPr lvl="1">
              <a:buNone/>
              <a:defRPr sz="9600" b="1">
                <a:solidFill>
                  <a:schemeClr val="accent2"/>
                </a:solidFill>
                <a:latin typeface="Montserrat"/>
                <a:ea typeface="Montserrat"/>
                <a:cs typeface="Montserrat"/>
                <a:sym typeface="Montserrat"/>
              </a:defRPr>
            </a:lvl2pPr>
            <a:lvl3pPr lvl="2">
              <a:buNone/>
              <a:defRPr sz="9600" b="1">
                <a:solidFill>
                  <a:schemeClr val="accent2"/>
                </a:solidFill>
                <a:latin typeface="Montserrat"/>
                <a:ea typeface="Montserrat"/>
                <a:cs typeface="Montserrat"/>
                <a:sym typeface="Montserrat"/>
              </a:defRPr>
            </a:lvl3pPr>
            <a:lvl4pPr lvl="3">
              <a:buNone/>
              <a:defRPr sz="9600" b="1">
                <a:solidFill>
                  <a:schemeClr val="accent2"/>
                </a:solidFill>
                <a:latin typeface="Montserrat"/>
                <a:ea typeface="Montserrat"/>
                <a:cs typeface="Montserrat"/>
                <a:sym typeface="Montserrat"/>
              </a:defRPr>
            </a:lvl4pPr>
            <a:lvl5pPr lvl="4">
              <a:buNone/>
              <a:defRPr sz="9600" b="1">
                <a:solidFill>
                  <a:schemeClr val="accent2"/>
                </a:solidFill>
                <a:latin typeface="Montserrat"/>
                <a:ea typeface="Montserrat"/>
                <a:cs typeface="Montserrat"/>
                <a:sym typeface="Montserrat"/>
              </a:defRPr>
            </a:lvl5pPr>
            <a:lvl6pPr lvl="5">
              <a:buNone/>
              <a:defRPr sz="9600" b="1">
                <a:solidFill>
                  <a:schemeClr val="accent2"/>
                </a:solidFill>
                <a:latin typeface="Montserrat"/>
                <a:ea typeface="Montserrat"/>
                <a:cs typeface="Montserrat"/>
                <a:sym typeface="Montserrat"/>
              </a:defRPr>
            </a:lvl6pPr>
            <a:lvl7pPr lvl="6">
              <a:buNone/>
              <a:defRPr sz="9600" b="1">
                <a:solidFill>
                  <a:schemeClr val="accent2"/>
                </a:solidFill>
                <a:latin typeface="Montserrat"/>
                <a:ea typeface="Montserrat"/>
                <a:cs typeface="Montserrat"/>
                <a:sym typeface="Montserrat"/>
              </a:defRPr>
            </a:lvl7pPr>
            <a:lvl8pPr lvl="7">
              <a:buNone/>
              <a:defRPr sz="9600" b="1">
                <a:solidFill>
                  <a:schemeClr val="accent2"/>
                </a:solidFill>
                <a:latin typeface="Montserrat"/>
                <a:ea typeface="Montserrat"/>
                <a:cs typeface="Montserrat"/>
                <a:sym typeface="Montserrat"/>
              </a:defRPr>
            </a:lvl8pPr>
            <a:lvl9pPr lvl="8">
              <a:buNone/>
              <a:defRPr sz="9600" b="1">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‹Nº›</a:t>
            </a:fld>
            <a:endParaRPr/>
          </a:p>
        </p:txBody>
      </p:sp>
      <p:sp>
        <p:nvSpPr>
          <p:cNvPr id="8" name="Google Shape;8;p1"/>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2pPr>
            <a:lvl3pPr lvl="2">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3pPr>
            <a:lvl4pPr lvl="3">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4pPr>
            <a:lvl5pPr lvl="4">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5pPr>
            <a:lvl6pPr lvl="5">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6pPr>
            <a:lvl7pPr lvl="6">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7pPr>
            <a:lvl8pPr lvl="7">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8pPr>
            <a:lvl9pPr lvl="8">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6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pr/imgres?imgurl=http://www.u.arizona.edu/~cragin/cragin/ragin.gif&amp;imgrefurl=http://www.u.arizona.edu/~cragin/ragin.htm&amp;h=267&amp;w=178&amp;sz=10&amp;tbnid=qcicFOW3fXGsGM:&amp;tbnh=93&amp;tbnw=62&amp;zoom=1&amp;usg=__qo-Kr-vwTvkTNqUq51ZhDxf3m7w=&amp;docid=zjqJkabqgr9i_M&amp;hl=es-419&amp;sa=X&amp;ei=6-cmUbyuFI_M9ASvyYHIDA&amp;sqi=2&amp;ved=0CEMQ9QEwAg&amp;dur=3405"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pr/imgres?imgurl=http://www.mpifg.de/Bilder/25/Fest/04_Hall_Oct09_%20338.jpg&amp;imgrefurl=http://www.mpifg.de/institut/mpifg25_en.asp&amp;h=175&amp;w=139&amp;sz=52&amp;tbnid=o4iba8czCWD3sM:&amp;tbnh=96&amp;tbnw=76&amp;zoom=1&amp;usg=__ZlG3lWDrQxh4EecF_MHgMZzizLw=&amp;docid=bSFO0IsypFUNlM&amp;hl=es-419&amp;sa=X&amp;ei=BfAmUf65K43g8AS2yYGgDg&amp;ved=0CFYQ9QEwBw"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pr/url?sa=i&amp;rct=j&amp;q=&amp;esrc=s&amp;frm=1&amp;source=images&amp;cd=&amp;docid=AEyn4ZKc41jXaM&amp;tbnid=5TzQS4ZnoicQNM:&amp;ved=0CAUQjRw&amp;url=http://www.amazon.es/Comparative-Historical-Analysis-Sciences-Cambridge/dp/0521016452&amp;ei=XAgnUbqYB4XY9ATRh4GIDg&amp;bvm=bv.42768644,d.eWU&amp;psig=AFQjCNFesWdmvdVTMuoOBkej09YCnvwnKQ&amp;ust=1361598838557319"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147625" y="1968875"/>
            <a:ext cx="7498800" cy="2766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CL" dirty="0"/>
              <a:t>Características del Método Comparado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DEFE8B6-E130-46E5-A1D4-86BDEA5E0C77}"/>
              </a:ext>
            </a:extLst>
          </p:cNvPr>
          <p:cNvSpPr>
            <a:spLocks noGrp="1"/>
          </p:cNvSpPr>
          <p:nvPr>
            <p:ph type="title"/>
          </p:nvPr>
        </p:nvSpPr>
        <p:spPr/>
        <p:txBody>
          <a:bodyPr/>
          <a:lstStyle/>
          <a:p>
            <a:r>
              <a:rPr lang="es-CL" dirty="0"/>
              <a:t>Propuestas recientes implican un cambio en el enfoque de la investigación comparativa</a:t>
            </a:r>
          </a:p>
        </p:txBody>
      </p:sp>
      <p:sp>
        <p:nvSpPr>
          <p:cNvPr id="5" name="Marcador de número de diapositiva 4">
            <a:extLst>
              <a:ext uri="{FF2B5EF4-FFF2-40B4-BE49-F238E27FC236}">
                <a16:creationId xmlns:a16="http://schemas.microsoft.com/office/drawing/2014/main" id="{D3D84B3A-D717-464A-ACED-1ACF3B6909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10</a:t>
            </a:fld>
            <a:endParaRPr lang="es-CL"/>
          </a:p>
        </p:txBody>
      </p:sp>
      <p:sp>
        <p:nvSpPr>
          <p:cNvPr id="7" name="Flecha: hacia abajo 6">
            <a:extLst>
              <a:ext uri="{FF2B5EF4-FFF2-40B4-BE49-F238E27FC236}">
                <a16:creationId xmlns:a16="http://schemas.microsoft.com/office/drawing/2014/main" id="{0E56D46E-5E65-4AF3-9107-65F06D3D6F91}"/>
              </a:ext>
            </a:extLst>
          </p:cNvPr>
          <p:cNvSpPr/>
          <p:nvPr/>
        </p:nvSpPr>
        <p:spPr>
          <a:xfrm>
            <a:off x="5559918" y="3620897"/>
            <a:ext cx="724548" cy="463711"/>
          </a:xfrm>
          <a:prstGeom prst="downArrow">
            <a:avLst/>
          </a:prstGeom>
          <a:solidFill>
            <a:srgbClr val="4C5A6A">
              <a:tint val="40000"/>
              <a:hueOff val="0"/>
              <a:satOff val="0"/>
              <a:lumOff val="0"/>
              <a:alphaOff val="0"/>
            </a:srgbClr>
          </a:solidFill>
          <a:ln>
            <a:noFill/>
          </a:ln>
          <a:effectLst>
            <a:outerShdw blurRad="38100" dist="25400" dir="2700000" algn="br" rotWithShape="0">
              <a:srgbClr val="000000">
                <a:alpha val="60000"/>
              </a:srgbClr>
            </a:outerShdw>
          </a:effectLst>
          <a:scene3d>
            <a:camera prst="orthographicFront"/>
            <a:lightRig rig="flat" dir="t"/>
          </a:scene3d>
          <a:sp3d z="190500" prstMaterial="plastic">
            <a:bevelT w="120900" h="88900"/>
            <a:bevelB w="88900" h="31750" prst="angle"/>
          </a:sp3d>
        </p:spPr>
      </p:sp>
      <p:grpSp>
        <p:nvGrpSpPr>
          <p:cNvPr id="8" name="Grupo 7">
            <a:extLst>
              <a:ext uri="{FF2B5EF4-FFF2-40B4-BE49-F238E27FC236}">
                <a16:creationId xmlns:a16="http://schemas.microsoft.com/office/drawing/2014/main" id="{43C6210C-B731-4CE6-9F24-3532F4BF260E}"/>
              </a:ext>
            </a:extLst>
          </p:cNvPr>
          <p:cNvGrpSpPr/>
          <p:nvPr/>
        </p:nvGrpSpPr>
        <p:grpSpPr>
          <a:xfrm>
            <a:off x="4183275" y="3991866"/>
            <a:ext cx="3477834" cy="869458"/>
            <a:chOff x="2401542" y="3738671"/>
            <a:chExt cx="3477834" cy="869458"/>
          </a:xfrm>
        </p:grpSpPr>
        <p:sp>
          <p:nvSpPr>
            <p:cNvPr id="13" name="Rectángulo 12">
              <a:extLst>
                <a:ext uri="{FF2B5EF4-FFF2-40B4-BE49-F238E27FC236}">
                  <a16:creationId xmlns:a16="http://schemas.microsoft.com/office/drawing/2014/main" id="{756E7F53-DA2F-428D-907D-FCA1536B75F6}"/>
                </a:ext>
              </a:extLst>
            </p:cNvPr>
            <p:cNvSpPr/>
            <p:nvPr/>
          </p:nvSpPr>
          <p:spPr>
            <a:xfrm>
              <a:off x="2401542" y="3738671"/>
              <a:ext cx="3477834" cy="869458"/>
            </a:xfrm>
            <a:prstGeom prst="rect">
              <a:avLst/>
            </a:prstGeom>
            <a:noFill/>
            <a:ln>
              <a:noFill/>
            </a:ln>
            <a:effectLst/>
          </p:spPr>
        </p:sp>
        <p:sp>
          <p:nvSpPr>
            <p:cNvPr id="14" name="CuadroTexto 13">
              <a:extLst>
                <a:ext uri="{FF2B5EF4-FFF2-40B4-BE49-F238E27FC236}">
                  <a16:creationId xmlns:a16="http://schemas.microsoft.com/office/drawing/2014/main" id="{A71A542F-80DB-42DC-BF38-330EF7C6C3B6}"/>
                </a:ext>
              </a:extLst>
            </p:cNvPr>
            <p:cNvSpPr txBox="1"/>
            <p:nvPr/>
          </p:nvSpPr>
          <p:spPr>
            <a:xfrm>
              <a:off x="2401542" y="3738671"/>
              <a:ext cx="3477834" cy="869458"/>
            </a:xfrm>
            <a:prstGeom prst="rect">
              <a:avLst/>
            </a:prstGeom>
            <a:noFill/>
            <a:ln>
              <a:noFill/>
            </a:ln>
            <a:effectLst/>
          </p:spPr>
          <p:txBody>
            <a:bodyPr spcFirstLastPara="0" vert="horz" wrap="square" lIns="106680" tIns="106680" rIns="106680" bIns="10668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s-CL" sz="1500" b="0" i="0" u="none" strike="noStrike" kern="1200" cap="none" spc="0" normalizeH="0" baseline="0" noProof="0" dirty="0">
                  <a:ln>
                    <a:noFill/>
                  </a:ln>
                  <a:solidFill>
                    <a:srgbClr val="292934">
                      <a:hueOff val="0"/>
                      <a:satOff val="0"/>
                      <a:lumOff val="0"/>
                      <a:alphaOff val="0"/>
                    </a:srgbClr>
                  </a:solidFill>
                  <a:effectLst/>
                  <a:uLnTx/>
                  <a:uFillTx/>
                  <a:latin typeface="Arial"/>
                  <a:ea typeface="+mn-ea"/>
                  <a:cs typeface="+mn-cs"/>
                </a:rPr>
                <a:t>Identificar procesos recurrentes de micro nivel que contribuyen a muchos resultados (</a:t>
              </a:r>
              <a:r>
                <a:rPr kumimoji="0" lang="es-CL" sz="1500" b="0" i="0" u="none" strike="noStrike" kern="1200" cap="none" spc="0" normalizeH="0" baseline="0" noProof="0" dirty="0" err="1">
                  <a:ln>
                    <a:noFill/>
                  </a:ln>
                  <a:solidFill>
                    <a:srgbClr val="292934">
                      <a:hueOff val="0"/>
                      <a:satOff val="0"/>
                      <a:lumOff val="0"/>
                      <a:alphaOff val="0"/>
                    </a:srgbClr>
                  </a:solidFill>
                  <a:effectLst/>
                  <a:uLnTx/>
                  <a:uFillTx/>
                  <a:latin typeface="Arial"/>
                  <a:ea typeface="+mn-ea"/>
                  <a:cs typeface="+mn-cs"/>
                </a:rPr>
                <a:t>Tilly</a:t>
              </a:r>
              <a:r>
                <a:rPr kumimoji="0" lang="es-CL" sz="1500" b="0" i="0" u="none" strike="noStrike" kern="1200" cap="none" spc="0" normalizeH="0" baseline="0" noProof="0" dirty="0">
                  <a:ln>
                    <a:noFill/>
                  </a:ln>
                  <a:solidFill>
                    <a:srgbClr val="292934">
                      <a:hueOff val="0"/>
                      <a:satOff val="0"/>
                      <a:lumOff val="0"/>
                      <a:alphaOff val="0"/>
                    </a:srgbClr>
                  </a:solidFill>
                  <a:effectLst/>
                  <a:uLnTx/>
                  <a:uFillTx/>
                  <a:latin typeface="Arial"/>
                  <a:ea typeface="+mn-ea"/>
                  <a:cs typeface="+mn-cs"/>
                </a:rPr>
                <a:t>, 1995 citado por Hall)</a:t>
              </a:r>
            </a:p>
          </p:txBody>
        </p:sp>
      </p:grpSp>
      <p:grpSp>
        <p:nvGrpSpPr>
          <p:cNvPr id="9" name="Grupo 8">
            <a:extLst>
              <a:ext uri="{FF2B5EF4-FFF2-40B4-BE49-F238E27FC236}">
                <a16:creationId xmlns:a16="http://schemas.microsoft.com/office/drawing/2014/main" id="{652FEDD0-F9A0-475D-B806-E178618AC65D}"/>
              </a:ext>
            </a:extLst>
          </p:cNvPr>
          <p:cNvGrpSpPr/>
          <p:nvPr/>
        </p:nvGrpSpPr>
        <p:grpSpPr>
          <a:xfrm>
            <a:off x="4907824" y="479168"/>
            <a:ext cx="2028736" cy="2028736"/>
            <a:chOff x="3168356" y="316627"/>
            <a:chExt cx="2028736" cy="2028736"/>
          </a:xfrm>
          <a:scene3d>
            <a:camera prst="orthographicFront"/>
            <a:lightRig rig="flat" dir="t"/>
          </a:scene3d>
        </p:grpSpPr>
        <p:sp>
          <p:nvSpPr>
            <p:cNvPr id="11" name="Elipse 10">
              <a:extLst>
                <a:ext uri="{FF2B5EF4-FFF2-40B4-BE49-F238E27FC236}">
                  <a16:creationId xmlns:a16="http://schemas.microsoft.com/office/drawing/2014/main" id="{34177DA5-A25C-437E-AEAC-BFBEBE35F7FB}"/>
                </a:ext>
              </a:extLst>
            </p:cNvPr>
            <p:cNvSpPr/>
            <p:nvPr/>
          </p:nvSpPr>
          <p:spPr>
            <a:xfrm>
              <a:off x="3168356" y="316627"/>
              <a:ext cx="2028736" cy="2028736"/>
            </a:xfrm>
            <a:prstGeom prst="ellipse">
              <a:avLst/>
            </a:prstGeom>
            <a:gradFill rotWithShape="1">
              <a:gsLst>
                <a:gs pos="0">
                  <a:srgbClr val="4C5A6A">
                    <a:hueOff val="0"/>
                    <a:satOff val="0"/>
                    <a:lumOff val="0"/>
                    <a:alphaOff val="0"/>
                    <a:shade val="70000"/>
                    <a:satMod val="150000"/>
                  </a:srgbClr>
                </a:gs>
                <a:gs pos="34000">
                  <a:srgbClr val="4C5A6A">
                    <a:hueOff val="0"/>
                    <a:satOff val="0"/>
                    <a:lumOff val="0"/>
                    <a:alphaOff val="0"/>
                    <a:shade val="70000"/>
                    <a:satMod val="140000"/>
                  </a:srgbClr>
                </a:gs>
                <a:gs pos="70000">
                  <a:srgbClr val="4C5A6A">
                    <a:hueOff val="0"/>
                    <a:satOff val="0"/>
                    <a:lumOff val="0"/>
                    <a:alphaOff val="0"/>
                    <a:tint val="100000"/>
                    <a:shade val="90000"/>
                    <a:satMod val="140000"/>
                  </a:srgbClr>
                </a:gs>
                <a:gs pos="100000">
                  <a:srgbClr val="4C5A6A">
                    <a:hueOff val="0"/>
                    <a:satOff val="0"/>
                    <a:lumOff val="0"/>
                    <a:alphaOff val="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p3d prstMaterial="plastic">
              <a:bevelT w="120900" h="88900"/>
              <a:bevelB w="88900" h="31750" prst="angle"/>
            </a:sp3d>
          </p:spPr>
        </p:sp>
        <p:sp>
          <p:nvSpPr>
            <p:cNvPr id="12" name="Elipse 7">
              <a:extLst>
                <a:ext uri="{FF2B5EF4-FFF2-40B4-BE49-F238E27FC236}">
                  <a16:creationId xmlns:a16="http://schemas.microsoft.com/office/drawing/2014/main" id="{5CEEAA51-3CA6-405C-AB9B-9FFECEA41F02}"/>
                </a:ext>
              </a:extLst>
            </p:cNvPr>
            <p:cNvSpPr txBox="1"/>
            <p:nvPr/>
          </p:nvSpPr>
          <p:spPr>
            <a:xfrm>
              <a:off x="3465458" y="613729"/>
              <a:ext cx="1434532" cy="1434532"/>
            </a:xfrm>
            <a:prstGeom prst="rect">
              <a:avLst/>
            </a:prstGeom>
            <a:noFill/>
            <a:ln>
              <a:noFill/>
            </a:ln>
            <a:effectLst/>
            <a:sp3d/>
          </p:spPr>
          <p:txBody>
            <a:bodyPr spcFirstLastPara="0" vert="horz" wrap="square" lIns="21590" tIns="21590" rIns="21590" bIns="2159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s-ES" sz="1700" b="0" i="0" u="none" strike="noStrike" kern="1200" cap="none" spc="0" normalizeH="0" baseline="0" noProof="0" dirty="0">
                  <a:ln>
                    <a:noFill/>
                  </a:ln>
                  <a:solidFill>
                    <a:srgbClr val="FFFFFF"/>
                  </a:solidFill>
                  <a:effectLst/>
                  <a:uLnTx/>
                  <a:uFillTx/>
                  <a:latin typeface="Arial"/>
                  <a:ea typeface="+mn-ea"/>
                  <a:cs typeface="+mn-cs"/>
                </a:rPr>
                <a:t>Búsqueda de explicaciones directas de los resultados macro políticos </a:t>
              </a:r>
              <a:endParaRPr kumimoji="0" lang="es-CL" sz="17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0" name="Forma 9">
            <a:extLst>
              <a:ext uri="{FF2B5EF4-FFF2-40B4-BE49-F238E27FC236}">
                <a16:creationId xmlns:a16="http://schemas.microsoft.com/office/drawing/2014/main" id="{EAF3D16F-737C-4150-AECB-0E9BE232F9E3}"/>
              </a:ext>
            </a:extLst>
          </p:cNvPr>
          <p:cNvSpPr/>
          <p:nvPr/>
        </p:nvSpPr>
        <p:spPr>
          <a:xfrm>
            <a:off x="3893456" y="282176"/>
            <a:ext cx="4057473" cy="3245978"/>
          </a:xfrm>
          <a:prstGeom prst="funnel">
            <a:avLst/>
          </a:prstGeom>
          <a:solidFill>
            <a:srgbClr val="FFFFFF">
              <a:alpha val="40000"/>
              <a:hueOff val="0"/>
              <a:satOff val="0"/>
              <a:lumOff val="0"/>
              <a:alphaOff val="0"/>
            </a:srgbClr>
          </a:solidFill>
          <a:ln w="9525" cap="flat" cmpd="sng" algn="ctr">
            <a:solidFill>
              <a:srgbClr val="4C5A6A">
                <a:hueOff val="0"/>
                <a:satOff val="0"/>
                <a:lumOff val="0"/>
                <a:alphaOff val="0"/>
              </a:srgb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p:spPr>
      </p:sp>
    </p:spTree>
    <p:extLst>
      <p:ext uri="{BB962C8B-B14F-4D97-AF65-F5344CB8AC3E}">
        <p14:creationId xmlns:p14="http://schemas.microsoft.com/office/powerpoint/2010/main" val="306708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96C82F-E439-421D-8D42-A2A3A612938A}"/>
              </a:ext>
            </a:extLst>
          </p:cNvPr>
          <p:cNvSpPr>
            <a:spLocks noGrp="1"/>
          </p:cNvSpPr>
          <p:nvPr>
            <p:ph type="title"/>
          </p:nvPr>
        </p:nvSpPr>
        <p:spPr>
          <a:xfrm>
            <a:off x="203875" y="1626750"/>
            <a:ext cx="1712400" cy="857400"/>
          </a:xfrm>
        </p:spPr>
        <p:txBody>
          <a:bodyPr/>
          <a:lstStyle/>
          <a:p>
            <a:endParaRPr lang="en-US"/>
          </a:p>
        </p:txBody>
      </p:sp>
      <p:sp>
        <p:nvSpPr>
          <p:cNvPr id="10" name="Text Placeholder 2">
            <a:extLst>
              <a:ext uri="{FF2B5EF4-FFF2-40B4-BE49-F238E27FC236}">
                <a16:creationId xmlns:a16="http://schemas.microsoft.com/office/drawing/2014/main" id="{6AFC5777-54E6-486B-B813-84B3B89C336D}"/>
              </a:ext>
            </a:extLst>
          </p:cNvPr>
          <p:cNvSpPr>
            <a:spLocks noGrp="1"/>
          </p:cNvSpPr>
          <p:nvPr>
            <p:ph type="body" idx="1"/>
          </p:nvPr>
        </p:nvSpPr>
        <p:spPr>
          <a:xfrm>
            <a:off x="2544225" y="297367"/>
            <a:ext cx="2981400" cy="4661400"/>
          </a:xfrm>
        </p:spPr>
        <p:txBody>
          <a:bodyPr/>
          <a:lstStyle/>
          <a:p>
            <a:r>
              <a:rPr lang="es-CL" dirty="0"/>
              <a:t>Mejorar los análisis estadísticos con el fin de hacer frente a los problemas que debilitan los métodos de regresión. (p. 388)</a:t>
            </a:r>
          </a:p>
          <a:p>
            <a:endParaRPr lang="en-US" dirty="0"/>
          </a:p>
        </p:txBody>
      </p:sp>
      <p:sp>
        <p:nvSpPr>
          <p:cNvPr id="12" name="Text Placeholder 3">
            <a:extLst>
              <a:ext uri="{FF2B5EF4-FFF2-40B4-BE49-F238E27FC236}">
                <a16:creationId xmlns:a16="http://schemas.microsoft.com/office/drawing/2014/main" id="{9CAEE757-C199-4DD2-95F6-667D0B659E2E}"/>
              </a:ext>
            </a:extLst>
          </p:cNvPr>
          <p:cNvSpPr>
            <a:spLocks noGrp="1"/>
          </p:cNvSpPr>
          <p:nvPr>
            <p:ph type="body" idx="2"/>
          </p:nvPr>
        </p:nvSpPr>
        <p:spPr>
          <a:xfrm>
            <a:off x="5705276" y="297367"/>
            <a:ext cx="2981400" cy="4661400"/>
          </a:xfrm>
        </p:spPr>
        <p:txBody>
          <a:bodyPr/>
          <a:lstStyle/>
          <a:p>
            <a:r>
              <a:rPr lang="es-CL" sz="1800" dirty="0"/>
              <a:t>La propuesta  de </a:t>
            </a:r>
            <a:r>
              <a:rPr lang="es-CL" sz="1800" dirty="0">
                <a:solidFill>
                  <a:srgbClr val="FF0000"/>
                </a:solidFill>
              </a:rPr>
              <a:t>“Causalidad coyuntural múltiple“ </a:t>
            </a:r>
            <a:r>
              <a:rPr lang="es-CL" sz="1800" dirty="0"/>
              <a:t>de </a:t>
            </a:r>
            <a:r>
              <a:rPr lang="es-CL" sz="1800" dirty="0" err="1"/>
              <a:t>Ragin</a:t>
            </a:r>
            <a:r>
              <a:rPr lang="es-CL" sz="1800" dirty="0"/>
              <a:t> (1987) que plantea que un resultado no necesariamente puede ser causado por las mismas variables que operan en todos los casos. Y que puede ser causado, independientemente de otras variables, por diversas combinaciones de factores. (pág. 389)</a:t>
            </a:r>
            <a:br>
              <a:rPr lang="es-CL" sz="1800" dirty="0"/>
            </a:br>
            <a:endParaRPr lang="en-US" sz="1800" dirty="0"/>
          </a:p>
        </p:txBody>
      </p:sp>
      <p:sp>
        <p:nvSpPr>
          <p:cNvPr id="3" name="Marcador de número de diapositiva 2">
            <a:extLst>
              <a:ext uri="{FF2B5EF4-FFF2-40B4-BE49-F238E27FC236}">
                <a16:creationId xmlns:a16="http://schemas.microsoft.com/office/drawing/2014/main" id="{FE9DA2D8-CED7-42C5-A4AB-AD7045FC0F36}"/>
              </a:ext>
            </a:extLst>
          </p:cNvPr>
          <p:cNvSpPr>
            <a:spLocks noGrp="1"/>
          </p:cNvSpPr>
          <p:nvPr>
            <p:ph type="sldNum" idx="12"/>
          </p:nvPr>
        </p:nvSpPr>
        <p:spPr>
          <a:xfrm>
            <a:off x="109075" y="146024"/>
            <a:ext cx="1807200" cy="1252800"/>
          </a:xfrm>
        </p:spPr>
        <p:txBody>
          <a:bodyPr wrap="square" anchor="t">
            <a:normAutofit/>
          </a:bodyPr>
          <a:lstStyle/>
          <a:p>
            <a:pPr marL="0" lvl="0" indent="0" rtl="0">
              <a:lnSpc>
                <a:spcPct val="90000"/>
              </a:lnSpc>
              <a:spcBef>
                <a:spcPts val="0"/>
              </a:spcBef>
              <a:spcAft>
                <a:spcPts val="600"/>
              </a:spcAft>
              <a:buNone/>
            </a:pPr>
            <a:fld id="{00000000-1234-1234-1234-123412341234}" type="slidenum">
              <a:rPr lang="es-CL" sz="6700" smtClean="0"/>
              <a:pPr marL="0" lvl="0" indent="0" rtl="0">
                <a:lnSpc>
                  <a:spcPct val="90000"/>
                </a:lnSpc>
                <a:spcBef>
                  <a:spcPts val="0"/>
                </a:spcBef>
                <a:spcAft>
                  <a:spcPts val="600"/>
                </a:spcAft>
                <a:buNone/>
              </a:pPr>
              <a:t>11</a:t>
            </a:fld>
            <a:endParaRPr lang="es-CL" sz="6700"/>
          </a:p>
        </p:txBody>
      </p:sp>
    </p:spTree>
    <p:extLst>
      <p:ext uri="{BB962C8B-B14F-4D97-AF65-F5344CB8AC3E}">
        <p14:creationId xmlns:p14="http://schemas.microsoft.com/office/powerpoint/2010/main" val="316447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78636-75F5-4D0E-A763-FDD587B06BD6}"/>
              </a:ext>
            </a:extLst>
          </p:cNvPr>
          <p:cNvSpPr>
            <a:spLocks noGrp="1"/>
          </p:cNvSpPr>
          <p:nvPr>
            <p:ph type="title"/>
          </p:nvPr>
        </p:nvSpPr>
        <p:spPr/>
        <p:txBody>
          <a:bodyPr/>
          <a:lstStyle/>
          <a:p>
            <a:r>
              <a:rPr lang="es-CL" dirty="0"/>
              <a:t>Análisis del Proceso Sistemático</a:t>
            </a:r>
          </a:p>
        </p:txBody>
      </p:sp>
      <p:sp>
        <p:nvSpPr>
          <p:cNvPr id="3" name="Marcador de texto 2">
            <a:extLst>
              <a:ext uri="{FF2B5EF4-FFF2-40B4-BE49-F238E27FC236}">
                <a16:creationId xmlns:a16="http://schemas.microsoft.com/office/drawing/2014/main" id="{F6D86BB3-A3F7-457F-B8A2-8C90B3DAF87C}"/>
              </a:ext>
            </a:extLst>
          </p:cNvPr>
          <p:cNvSpPr>
            <a:spLocks noGrp="1"/>
          </p:cNvSpPr>
          <p:nvPr>
            <p:ph type="body" idx="1"/>
          </p:nvPr>
        </p:nvSpPr>
        <p:spPr/>
        <p:txBody>
          <a:bodyPr/>
          <a:lstStyle/>
          <a:p>
            <a:r>
              <a:rPr lang="es-CL" sz="2000" dirty="0"/>
              <a:t>La ciencia social es un esfuerzo por identificar los factores causales (o variables) que tienden a producir un determinado tipo de resultado. (pág. 391)</a:t>
            </a:r>
          </a:p>
          <a:p>
            <a:endParaRPr lang="es-CL" sz="2000" dirty="0"/>
          </a:p>
        </p:txBody>
      </p:sp>
      <p:sp>
        <p:nvSpPr>
          <p:cNvPr id="4" name="Marcador de texto 3">
            <a:extLst>
              <a:ext uri="{FF2B5EF4-FFF2-40B4-BE49-F238E27FC236}">
                <a16:creationId xmlns:a16="http://schemas.microsoft.com/office/drawing/2014/main" id="{8C484712-D3FF-4D64-9A35-53F0F615AA02}"/>
              </a:ext>
            </a:extLst>
          </p:cNvPr>
          <p:cNvSpPr>
            <a:spLocks noGrp="1"/>
          </p:cNvSpPr>
          <p:nvPr>
            <p:ph type="body" idx="2"/>
          </p:nvPr>
        </p:nvSpPr>
        <p:spPr/>
        <p:txBody>
          <a:bodyPr/>
          <a:lstStyle/>
          <a:p>
            <a:r>
              <a:rPr lang="es-CL" sz="2000" dirty="0"/>
              <a:t>Debido a que la observación nunca es totalmente independiente de las teorías que se utilizan para probarlas; hay que sacar conclusiones simultáneas sobre la exactitud de las observaciones y el valor de la teoría. </a:t>
            </a:r>
          </a:p>
          <a:p>
            <a:endParaRPr lang="es-CL" sz="2000" dirty="0"/>
          </a:p>
        </p:txBody>
      </p:sp>
      <p:sp>
        <p:nvSpPr>
          <p:cNvPr id="5" name="Marcador de número de diapositiva 4">
            <a:extLst>
              <a:ext uri="{FF2B5EF4-FFF2-40B4-BE49-F238E27FC236}">
                <a16:creationId xmlns:a16="http://schemas.microsoft.com/office/drawing/2014/main" id="{BCEFD77C-72A5-4E4C-B8BB-C2368F51951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12</a:t>
            </a:fld>
            <a:endParaRPr lang="es-CL"/>
          </a:p>
        </p:txBody>
      </p:sp>
    </p:spTree>
    <p:extLst>
      <p:ext uri="{BB962C8B-B14F-4D97-AF65-F5344CB8AC3E}">
        <p14:creationId xmlns:p14="http://schemas.microsoft.com/office/powerpoint/2010/main" val="231078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67569-D811-4354-A7DB-12D8580AA972}"/>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F2394011-DFE6-4EEE-9D77-0F375F375C9E}"/>
              </a:ext>
            </a:extLst>
          </p:cNvPr>
          <p:cNvSpPr>
            <a:spLocks noGrp="1"/>
          </p:cNvSpPr>
          <p:nvPr>
            <p:ph type="body" idx="1"/>
          </p:nvPr>
        </p:nvSpPr>
        <p:spPr/>
        <p:txBody>
          <a:bodyPr/>
          <a:lstStyle/>
          <a:p>
            <a:pPr marL="76200" indent="0">
              <a:buNone/>
            </a:pPr>
            <a:r>
              <a:rPr lang="es-CL" sz="2000" dirty="0"/>
              <a:t>Los avances en la ciencias sociales implican elaborar el análisis de tres parámetros de comparación:</a:t>
            </a:r>
          </a:p>
          <a:p>
            <a:r>
              <a:rPr lang="es-CL" sz="2000" dirty="0"/>
              <a:t>entre una teoría, </a:t>
            </a:r>
          </a:p>
          <a:p>
            <a:r>
              <a:rPr lang="es-CL" sz="2000" dirty="0"/>
              <a:t>sus principales rivales, </a:t>
            </a:r>
          </a:p>
          <a:p>
            <a:r>
              <a:rPr lang="es-CL" sz="2000" dirty="0"/>
              <a:t>y series  o conjuntos de observaciones. </a:t>
            </a:r>
          </a:p>
          <a:p>
            <a:endParaRPr lang="es-CL" sz="2000" dirty="0"/>
          </a:p>
          <a:p>
            <a:endParaRPr lang="es-CL" sz="2000" dirty="0"/>
          </a:p>
        </p:txBody>
      </p:sp>
      <p:sp>
        <p:nvSpPr>
          <p:cNvPr id="4" name="Marcador de texto 3">
            <a:extLst>
              <a:ext uri="{FF2B5EF4-FFF2-40B4-BE49-F238E27FC236}">
                <a16:creationId xmlns:a16="http://schemas.microsoft.com/office/drawing/2014/main" id="{92A7CF62-E72D-4654-8EB1-404EAE317640}"/>
              </a:ext>
            </a:extLst>
          </p:cNvPr>
          <p:cNvSpPr>
            <a:spLocks noGrp="1"/>
          </p:cNvSpPr>
          <p:nvPr>
            <p:ph type="body" idx="2"/>
          </p:nvPr>
        </p:nvSpPr>
        <p:spPr/>
        <p:txBody>
          <a:bodyPr/>
          <a:lstStyle/>
          <a:p>
            <a:r>
              <a:rPr lang="es-CL" sz="2000" dirty="0">
                <a:solidFill>
                  <a:srgbClr val="FF0000"/>
                </a:solidFill>
              </a:rPr>
              <a:t>Las observaciones </a:t>
            </a:r>
            <a:r>
              <a:rPr lang="es-CL" sz="2000" dirty="0"/>
              <a:t>que influyen en las predicciones de una teoría, análisis de su proceso y resultado, </a:t>
            </a:r>
            <a:r>
              <a:rPr lang="es-CL" sz="2000" dirty="0">
                <a:solidFill>
                  <a:srgbClr val="FF0000"/>
                </a:solidFill>
              </a:rPr>
              <a:t>deben estar basadas </a:t>
            </a:r>
            <a:r>
              <a:rPr lang="es-CL" sz="2000" dirty="0"/>
              <a:t>considerando un </a:t>
            </a:r>
            <a:r>
              <a:rPr lang="es-CL" sz="2000" dirty="0">
                <a:solidFill>
                  <a:srgbClr val="FF0000"/>
                </a:solidFill>
              </a:rPr>
              <a:t>número pequeño de variables causales </a:t>
            </a:r>
            <a:r>
              <a:rPr lang="es-CL" sz="2000" dirty="0"/>
              <a:t>y los resultados que se dicen para producir</a:t>
            </a:r>
          </a:p>
          <a:p>
            <a:endParaRPr lang="es-CL" sz="2000" dirty="0"/>
          </a:p>
          <a:p>
            <a:endParaRPr lang="es-CL" sz="2000" dirty="0"/>
          </a:p>
        </p:txBody>
      </p:sp>
      <p:sp>
        <p:nvSpPr>
          <p:cNvPr id="5" name="Marcador de número de diapositiva 4">
            <a:extLst>
              <a:ext uri="{FF2B5EF4-FFF2-40B4-BE49-F238E27FC236}">
                <a16:creationId xmlns:a16="http://schemas.microsoft.com/office/drawing/2014/main" id="{8B68EE80-C1CD-4FA4-9E2F-753985D2AC1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13</a:t>
            </a:fld>
            <a:endParaRPr lang="es-CL"/>
          </a:p>
        </p:txBody>
      </p:sp>
    </p:spTree>
    <p:extLst>
      <p:ext uri="{BB962C8B-B14F-4D97-AF65-F5344CB8AC3E}">
        <p14:creationId xmlns:p14="http://schemas.microsoft.com/office/powerpoint/2010/main" val="195103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172F41D-D9A4-437E-95C8-7AFC79987B0A}"/>
              </a:ext>
            </a:extLst>
          </p:cNvPr>
          <p:cNvSpPr>
            <a:spLocks noGrp="1"/>
          </p:cNvSpPr>
          <p:nvPr>
            <p:ph type="title"/>
          </p:nvPr>
        </p:nvSpPr>
        <p:spPr/>
        <p:txBody>
          <a:bodyPr/>
          <a:lstStyle/>
          <a:p>
            <a:endParaRPr lang="es-CL" dirty="0"/>
          </a:p>
        </p:txBody>
      </p:sp>
      <p:sp>
        <p:nvSpPr>
          <p:cNvPr id="7" name="Marcador de texto 6">
            <a:extLst>
              <a:ext uri="{FF2B5EF4-FFF2-40B4-BE49-F238E27FC236}">
                <a16:creationId xmlns:a16="http://schemas.microsoft.com/office/drawing/2014/main" id="{9F8E265A-A70D-4606-8B43-D92AB6C725FA}"/>
              </a:ext>
            </a:extLst>
          </p:cNvPr>
          <p:cNvSpPr>
            <a:spLocks noGrp="1"/>
          </p:cNvSpPr>
          <p:nvPr>
            <p:ph type="body" idx="1"/>
          </p:nvPr>
        </p:nvSpPr>
        <p:spPr/>
        <p:txBody>
          <a:bodyPr/>
          <a:lstStyle/>
          <a:p>
            <a:endParaRPr lang="es-CL" dirty="0"/>
          </a:p>
          <a:p>
            <a:endParaRPr lang="es-CL" dirty="0"/>
          </a:p>
          <a:p>
            <a:r>
              <a:rPr lang="es-CL" dirty="0"/>
              <a:t>El poder explicativo de una teoría se basa, en gran medida, de la especificación de dicho proceso. (pág. 393)</a:t>
            </a:r>
            <a:br>
              <a:rPr lang="es-CL" dirty="0"/>
            </a:br>
            <a:endParaRPr lang="es-CL" dirty="0"/>
          </a:p>
          <a:p>
            <a:endParaRPr lang="es-CL" dirty="0"/>
          </a:p>
        </p:txBody>
      </p:sp>
      <p:sp>
        <p:nvSpPr>
          <p:cNvPr id="5" name="Marcador de número de diapositiva 4">
            <a:extLst>
              <a:ext uri="{FF2B5EF4-FFF2-40B4-BE49-F238E27FC236}">
                <a16:creationId xmlns:a16="http://schemas.microsoft.com/office/drawing/2014/main" id="{911D8F0C-3B02-4CFE-ADEE-3254F04A6A8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14</a:t>
            </a:fld>
            <a:endParaRPr lang="es-CL"/>
          </a:p>
        </p:txBody>
      </p:sp>
    </p:spTree>
    <p:extLst>
      <p:ext uri="{BB962C8B-B14F-4D97-AF65-F5344CB8AC3E}">
        <p14:creationId xmlns:p14="http://schemas.microsoft.com/office/powerpoint/2010/main" val="326043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6212748-ED6D-4EFE-9FD2-C65D18516A2E}"/>
              </a:ext>
            </a:extLst>
          </p:cNvPr>
          <p:cNvSpPr>
            <a:spLocks noGrp="1"/>
          </p:cNvSpPr>
          <p:nvPr>
            <p:ph type="title"/>
          </p:nvPr>
        </p:nvSpPr>
        <p:spPr/>
        <p:txBody>
          <a:bodyPr/>
          <a:lstStyle/>
          <a:p>
            <a:r>
              <a:rPr lang="es-CL" dirty="0"/>
              <a:t>Conclusiones</a:t>
            </a:r>
          </a:p>
        </p:txBody>
      </p:sp>
      <p:sp>
        <p:nvSpPr>
          <p:cNvPr id="7" name="Marcador de texto 6">
            <a:extLst>
              <a:ext uri="{FF2B5EF4-FFF2-40B4-BE49-F238E27FC236}">
                <a16:creationId xmlns:a16="http://schemas.microsoft.com/office/drawing/2014/main" id="{34E96F36-FCB7-44B5-B6B9-29980369AD70}"/>
              </a:ext>
            </a:extLst>
          </p:cNvPr>
          <p:cNvSpPr>
            <a:spLocks noGrp="1"/>
          </p:cNvSpPr>
          <p:nvPr>
            <p:ph type="body" idx="1"/>
          </p:nvPr>
        </p:nvSpPr>
        <p:spPr/>
        <p:txBody>
          <a:bodyPr/>
          <a:lstStyle/>
          <a:p>
            <a:r>
              <a:rPr lang="es-CL" sz="2000" dirty="0"/>
              <a:t>Este ensayo examina la relación entre ontología y la metodología en la investigación comparativa. </a:t>
            </a:r>
          </a:p>
          <a:p>
            <a:r>
              <a:rPr lang="es-CL" sz="2000" dirty="0"/>
              <a:t>Los dilemas que enfrenta la política comparada hoy, son especialmente intensos porque sus ontologías han escapado de sus metodologías. (distancia- desfase)</a:t>
            </a:r>
          </a:p>
          <a:p>
            <a:endParaRPr lang="es-CL" sz="2000" dirty="0"/>
          </a:p>
        </p:txBody>
      </p:sp>
      <p:sp>
        <p:nvSpPr>
          <p:cNvPr id="8" name="Marcador de texto 7">
            <a:extLst>
              <a:ext uri="{FF2B5EF4-FFF2-40B4-BE49-F238E27FC236}">
                <a16:creationId xmlns:a16="http://schemas.microsoft.com/office/drawing/2014/main" id="{FD8DF0F7-9E63-4F43-9872-7EB084FF694C}"/>
              </a:ext>
            </a:extLst>
          </p:cNvPr>
          <p:cNvSpPr>
            <a:spLocks noGrp="1"/>
          </p:cNvSpPr>
          <p:nvPr>
            <p:ph type="body" idx="2"/>
          </p:nvPr>
        </p:nvSpPr>
        <p:spPr/>
        <p:txBody>
          <a:bodyPr/>
          <a:lstStyle/>
          <a:p>
            <a:r>
              <a:rPr lang="es-CL" sz="2000" dirty="0"/>
              <a:t>Sin embargo, las metodologías más prominentes en el campo todavía se basan en un modelo de regresión estándar que era más apropiado para las ontologías de hace treinta años. </a:t>
            </a:r>
          </a:p>
          <a:p>
            <a:endParaRPr lang="es-CL" sz="2000" dirty="0"/>
          </a:p>
        </p:txBody>
      </p:sp>
      <p:sp>
        <p:nvSpPr>
          <p:cNvPr id="5" name="Marcador de número de diapositiva 4">
            <a:extLst>
              <a:ext uri="{FF2B5EF4-FFF2-40B4-BE49-F238E27FC236}">
                <a16:creationId xmlns:a16="http://schemas.microsoft.com/office/drawing/2014/main" id="{753B1BB1-E97E-45F7-9E18-7C32C902A76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15</a:t>
            </a:fld>
            <a:endParaRPr lang="es-CL"/>
          </a:p>
        </p:txBody>
      </p:sp>
    </p:spTree>
    <p:extLst>
      <p:ext uri="{BB962C8B-B14F-4D97-AF65-F5344CB8AC3E}">
        <p14:creationId xmlns:p14="http://schemas.microsoft.com/office/powerpoint/2010/main" val="145811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0F0CCB0-1B7D-479B-B321-05DAE5279F5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16</a:t>
            </a:fld>
            <a:endParaRPr lang="es-CL"/>
          </a:p>
        </p:txBody>
      </p:sp>
      <p:sp>
        <p:nvSpPr>
          <p:cNvPr id="8" name="Rectángulo 7">
            <a:extLst>
              <a:ext uri="{FF2B5EF4-FFF2-40B4-BE49-F238E27FC236}">
                <a16:creationId xmlns:a16="http://schemas.microsoft.com/office/drawing/2014/main" id="{F83176A8-852C-4EDF-84E5-ADCA08BBB335}"/>
              </a:ext>
            </a:extLst>
          </p:cNvPr>
          <p:cNvSpPr/>
          <p:nvPr/>
        </p:nvSpPr>
        <p:spPr>
          <a:xfrm>
            <a:off x="684175" y="1398824"/>
            <a:ext cx="3887825" cy="2862322"/>
          </a:xfrm>
          <a:prstGeom prst="rect">
            <a:avLst/>
          </a:prstGeom>
        </p:spPr>
        <p:txBody>
          <a:bodyPr wrap="square">
            <a:spAutoFit/>
          </a:bodyPr>
          <a:lstStyle/>
          <a:p>
            <a:r>
              <a:rPr lang="es-PR" sz="1800" dirty="0" err="1">
                <a:solidFill>
                  <a:schemeClr val="accent3">
                    <a:lumMod val="50000"/>
                  </a:schemeClr>
                </a:solidFill>
              </a:rPr>
              <a:t>Ragin</a:t>
            </a:r>
            <a:r>
              <a:rPr lang="es-PR" sz="1800" dirty="0">
                <a:solidFill>
                  <a:schemeClr val="accent3">
                    <a:lumMod val="50000"/>
                  </a:schemeClr>
                </a:solidFill>
              </a:rPr>
              <a:t> se interesó en desarrollar y formalizar técnicas cualitativas por sus frustraciones personales como sociólogo comparativo.</a:t>
            </a:r>
          </a:p>
          <a:p>
            <a:endParaRPr lang="es-PR" sz="1800" dirty="0">
              <a:solidFill>
                <a:schemeClr val="accent3">
                  <a:lumMod val="50000"/>
                </a:schemeClr>
              </a:solidFill>
            </a:endParaRPr>
          </a:p>
          <a:p>
            <a:endParaRPr lang="es-PR" sz="1800" dirty="0">
              <a:solidFill>
                <a:schemeClr val="accent3">
                  <a:lumMod val="50000"/>
                </a:schemeClr>
              </a:solidFill>
            </a:endParaRPr>
          </a:p>
          <a:p>
            <a:r>
              <a:rPr lang="es-PR" sz="1800" dirty="0">
                <a:solidFill>
                  <a:schemeClr val="accent3">
                    <a:lumMod val="50000"/>
                  </a:schemeClr>
                </a:solidFill>
              </a:rPr>
              <a:t>Inició este trabajo porque una de las preguntas que se hacía era: ¿Cuándo legítimamente puede  un Estado-Nación ser comparado?</a:t>
            </a:r>
          </a:p>
        </p:txBody>
      </p:sp>
      <p:pic>
        <p:nvPicPr>
          <p:cNvPr id="9" name="Imagen 8">
            <a:extLst>
              <a:ext uri="{FF2B5EF4-FFF2-40B4-BE49-F238E27FC236}">
                <a16:creationId xmlns:a16="http://schemas.microsoft.com/office/drawing/2014/main" id="{D849AF4C-BF23-4D11-BA00-A9B050834818}"/>
              </a:ext>
            </a:extLst>
          </p:cNvPr>
          <p:cNvPicPr>
            <a:picLocks noChangeAspect="1"/>
          </p:cNvPicPr>
          <p:nvPr/>
        </p:nvPicPr>
        <p:blipFill>
          <a:blip r:embed="rId2"/>
          <a:stretch>
            <a:fillRect/>
          </a:stretch>
        </p:blipFill>
        <p:spPr>
          <a:xfrm>
            <a:off x="5147100" y="87414"/>
            <a:ext cx="3462828" cy="4968671"/>
          </a:xfrm>
          <a:prstGeom prst="rect">
            <a:avLst/>
          </a:prstGeom>
        </p:spPr>
      </p:pic>
    </p:spTree>
    <p:extLst>
      <p:ext uri="{BB962C8B-B14F-4D97-AF65-F5344CB8AC3E}">
        <p14:creationId xmlns:p14="http://schemas.microsoft.com/office/powerpoint/2010/main" val="567608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09C52E-B4B0-47A6-A8C9-4C7C49A26C19}"/>
              </a:ext>
            </a:extLst>
          </p:cNvPr>
          <p:cNvSpPr>
            <a:spLocks noGrp="1"/>
          </p:cNvSpPr>
          <p:nvPr>
            <p:ph type="title"/>
          </p:nvPr>
        </p:nvSpPr>
        <p:spPr/>
        <p:txBody>
          <a:bodyPr/>
          <a:lstStyle/>
          <a:p>
            <a:r>
              <a:rPr lang="es-CL" dirty="0"/>
              <a:t>Charles </a:t>
            </a:r>
            <a:r>
              <a:rPr lang="es-CL" dirty="0" err="1"/>
              <a:t>Ragin</a:t>
            </a:r>
            <a:endParaRPr lang="es-CL" dirty="0"/>
          </a:p>
        </p:txBody>
      </p:sp>
      <p:sp>
        <p:nvSpPr>
          <p:cNvPr id="3" name="Marcador de texto 2">
            <a:extLst>
              <a:ext uri="{FF2B5EF4-FFF2-40B4-BE49-F238E27FC236}">
                <a16:creationId xmlns:a16="http://schemas.microsoft.com/office/drawing/2014/main" id="{DD530C7C-C5DD-4022-BED3-8BE96761CBE1}"/>
              </a:ext>
            </a:extLst>
          </p:cNvPr>
          <p:cNvSpPr>
            <a:spLocks noGrp="1"/>
          </p:cNvSpPr>
          <p:nvPr>
            <p:ph type="body" idx="1"/>
          </p:nvPr>
        </p:nvSpPr>
        <p:spPr/>
        <p:txBody>
          <a:bodyPr/>
          <a:lstStyle/>
          <a:p>
            <a:endParaRPr lang="es-CL" dirty="0"/>
          </a:p>
        </p:txBody>
      </p:sp>
      <p:sp>
        <p:nvSpPr>
          <p:cNvPr id="4" name="Marcador de texto 3">
            <a:extLst>
              <a:ext uri="{FF2B5EF4-FFF2-40B4-BE49-F238E27FC236}">
                <a16:creationId xmlns:a16="http://schemas.microsoft.com/office/drawing/2014/main" id="{CB7DD055-EDB9-4B84-AA36-B7E91EFFAA2B}"/>
              </a:ext>
            </a:extLst>
          </p:cNvPr>
          <p:cNvSpPr>
            <a:spLocks noGrp="1"/>
          </p:cNvSpPr>
          <p:nvPr>
            <p:ph type="body" idx="2"/>
          </p:nvPr>
        </p:nvSpPr>
        <p:spPr/>
        <p:txBody>
          <a:bodyPr/>
          <a:lstStyle/>
          <a:p>
            <a:r>
              <a:rPr lang="es-CL" sz="1400" dirty="0"/>
              <a:t>Preparación académica: BA en Sociología en la Universidad de Austin, Texas</a:t>
            </a:r>
          </a:p>
          <a:p>
            <a:r>
              <a:rPr lang="es-CL" sz="1400" dirty="0" err="1"/>
              <a:t>Ph</a:t>
            </a:r>
            <a:r>
              <a:rPr lang="es-CL" sz="1400" dirty="0"/>
              <a:t>. D. en Sociología de </a:t>
            </a:r>
            <a:r>
              <a:rPr lang="es-CL" sz="1400" dirty="0" err="1"/>
              <a:t>University</a:t>
            </a:r>
            <a:r>
              <a:rPr lang="es-CL" sz="1400" dirty="0"/>
              <a:t> </a:t>
            </a:r>
            <a:r>
              <a:rPr lang="es-CL" sz="1400" dirty="0" err="1"/>
              <a:t>of</a:t>
            </a:r>
            <a:r>
              <a:rPr lang="es-CL" sz="1400" dirty="0"/>
              <a:t> North Carolina</a:t>
            </a:r>
          </a:p>
          <a:p>
            <a:r>
              <a:rPr lang="es-CL" sz="1400" dirty="0"/>
              <a:t>Ha sido profesor en Indiana </a:t>
            </a:r>
            <a:r>
              <a:rPr lang="es-CL" sz="1400" dirty="0" err="1"/>
              <a:t>University</a:t>
            </a:r>
            <a:r>
              <a:rPr lang="es-CL" sz="1400" dirty="0"/>
              <a:t>, </a:t>
            </a:r>
            <a:r>
              <a:rPr lang="es-CL" sz="1400" dirty="0" err="1"/>
              <a:t>Northwestern</a:t>
            </a:r>
            <a:r>
              <a:rPr lang="es-CL" sz="1400" dirty="0"/>
              <a:t> </a:t>
            </a:r>
            <a:r>
              <a:rPr lang="es-CL" sz="1400" dirty="0" err="1"/>
              <a:t>University</a:t>
            </a:r>
            <a:r>
              <a:rPr lang="es-CL" sz="1400" dirty="0"/>
              <a:t>, Universidad de Oslo, Noruega, Universidad de Arizona y actualmente funge como Profesor de sociología de la Universidad de California.</a:t>
            </a:r>
          </a:p>
          <a:p>
            <a:r>
              <a:rPr lang="es-CL" sz="1400" dirty="0"/>
              <a:t>Ha hecho múltiples contribuciones a la sociología.</a:t>
            </a:r>
          </a:p>
          <a:p>
            <a:r>
              <a:rPr lang="es-CL" sz="1400" dirty="0"/>
              <a:t>Ha recibido premios y cuenta con un considerable número de libros y artículos publicados.</a:t>
            </a:r>
          </a:p>
          <a:p>
            <a:endParaRPr lang="es-CL" sz="1400" dirty="0"/>
          </a:p>
          <a:p>
            <a:endParaRPr lang="es-CL" sz="1400" dirty="0"/>
          </a:p>
        </p:txBody>
      </p:sp>
      <p:sp>
        <p:nvSpPr>
          <p:cNvPr id="5" name="Marcador de número de diapositiva 4">
            <a:extLst>
              <a:ext uri="{FF2B5EF4-FFF2-40B4-BE49-F238E27FC236}">
                <a16:creationId xmlns:a16="http://schemas.microsoft.com/office/drawing/2014/main" id="{CDD9006B-0352-4A2E-85A5-87C13DC3F6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17</a:t>
            </a:fld>
            <a:endParaRPr lang="es-CL" dirty="0"/>
          </a:p>
        </p:txBody>
      </p:sp>
      <p:sp>
        <p:nvSpPr>
          <p:cNvPr id="6" name="Content Placeholder 3">
            <a:extLst>
              <a:ext uri="{FF2B5EF4-FFF2-40B4-BE49-F238E27FC236}">
                <a16:creationId xmlns:a16="http://schemas.microsoft.com/office/drawing/2014/main" id="{FD06BD14-AA76-4066-B0ED-7C5629E9F64E}"/>
              </a:ext>
            </a:extLst>
          </p:cNvPr>
          <p:cNvSpPr txBox="1">
            <a:spLocks/>
          </p:cNvSpPr>
          <p:nvPr/>
        </p:nvSpPr>
        <p:spPr>
          <a:xfrm>
            <a:off x="3563888" y="1589566"/>
            <a:ext cx="5328592" cy="526843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kumimoji="0" lang="es-PR" sz="2800" b="0" i="0" u="none" strike="noStrike" kern="1200" cap="none" spc="0" normalizeH="0" baseline="0" noProof="0" dirty="0">
              <a:ln>
                <a:noFill/>
              </a:ln>
              <a:solidFill>
                <a:srgbClr val="292934"/>
              </a:solidFill>
              <a:effectLst/>
              <a:uLnTx/>
              <a:uFillTx/>
              <a:latin typeface="Arial"/>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kumimoji="0" lang="es-PR" sz="2800" b="0" i="0" u="none" strike="noStrike" kern="1200" cap="none" spc="0" normalizeH="0" baseline="0" noProof="0" dirty="0">
              <a:ln>
                <a:noFill/>
              </a:ln>
              <a:solidFill>
                <a:srgbClr val="292934"/>
              </a:solidFill>
              <a:effectLst/>
              <a:uLnTx/>
              <a:uFillTx/>
              <a:latin typeface="Arial"/>
              <a:ea typeface="+mn-ea"/>
              <a:cs typeface="+mn-cs"/>
            </a:endParaRPr>
          </a:p>
        </p:txBody>
      </p:sp>
      <p:pic>
        <p:nvPicPr>
          <p:cNvPr id="7" name="rg_hi" descr="https://encrypted-tbn0.gstatic.com/images?q=tbn:ANd9GcR--_i9fGU7jHZFU0K9Svs4evhTm9S6A3hHJ9VZwlPbiZHnzlqMkw">
            <a:hlinkClick r:id="rId2"/>
            <a:extLst>
              <a:ext uri="{FF2B5EF4-FFF2-40B4-BE49-F238E27FC236}">
                <a16:creationId xmlns:a16="http://schemas.microsoft.com/office/drawing/2014/main" id="{D718AC95-1F14-4307-B9EF-1ECD5172A05E}"/>
              </a:ext>
            </a:extLst>
          </p:cNvPr>
          <p:cNvPicPr>
            <a:picLocks noChangeAspect="1" noChangeArrowheads="1"/>
          </p:cNvPicPr>
          <p:nvPr/>
        </p:nvPicPr>
        <p:blipFill>
          <a:blip r:embed="rId3" cstate="print"/>
          <a:srcRect/>
          <a:stretch>
            <a:fillRect/>
          </a:stretch>
        </p:blipFill>
        <p:spPr bwMode="auto">
          <a:xfrm>
            <a:off x="2558761" y="494271"/>
            <a:ext cx="2952328" cy="4464496"/>
          </a:xfrm>
          <a:prstGeom prst="rect">
            <a:avLst/>
          </a:prstGeom>
          <a:noFill/>
          <a:ln w="9525">
            <a:noFill/>
            <a:miter lim="800000"/>
            <a:headEnd/>
            <a:tailEnd/>
          </a:ln>
        </p:spPr>
      </p:pic>
    </p:spTree>
    <p:extLst>
      <p:ext uri="{BB962C8B-B14F-4D97-AF65-F5344CB8AC3E}">
        <p14:creationId xmlns:p14="http://schemas.microsoft.com/office/powerpoint/2010/main" val="429253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OBJETIVOS</a:t>
            </a:r>
            <a:endParaRPr dirty="0"/>
          </a:p>
        </p:txBody>
      </p:sp>
      <p:sp>
        <p:nvSpPr>
          <p:cNvPr id="97" name="Google Shape;97;p18"/>
          <p:cNvSpPr txBox="1">
            <a:spLocks noGrp="1"/>
          </p:cNvSpPr>
          <p:nvPr>
            <p:ph type="body" idx="1"/>
          </p:nvPr>
        </p:nvSpPr>
        <p:spPr>
          <a:xfrm>
            <a:off x="2418460" y="275339"/>
            <a:ext cx="6018165" cy="4428300"/>
          </a:xfrm>
          <a:prstGeom prst="rect">
            <a:avLst/>
          </a:prstGeom>
        </p:spPr>
        <p:txBody>
          <a:bodyPr spcFirstLastPara="1" wrap="square" lIns="91425" tIns="91425" rIns="91425" bIns="91425" anchor="t" anchorCtr="0">
            <a:noAutofit/>
          </a:bodyPr>
          <a:lstStyle/>
          <a:p>
            <a:pPr lvl="0">
              <a:buClr>
                <a:schemeClr val="accent3"/>
              </a:buClr>
            </a:pPr>
            <a:r>
              <a:rPr lang="es-CL" sz="2400" dirty="0"/>
              <a:t>General: </a:t>
            </a:r>
          </a:p>
          <a:p>
            <a:pPr lvl="1">
              <a:buClr>
                <a:schemeClr val="accent3"/>
              </a:buClr>
            </a:pPr>
            <a:r>
              <a:rPr lang="es-CL" sz="1600" dirty="0"/>
              <a:t>Identificar las potencialidades y funcionalidades del método comparativo dentro de las ciencias sociales</a:t>
            </a:r>
          </a:p>
          <a:p>
            <a:pPr lvl="0">
              <a:buClr>
                <a:schemeClr val="accent3"/>
              </a:buClr>
            </a:pPr>
            <a:endParaRPr sz="2400" dirty="0"/>
          </a:p>
          <a:p>
            <a:pPr lvl="0">
              <a:spcBef>
                <a:spcPts val="0"/>
              </a:spcBef>
              <a:buClr>
                <a:schemeClr val="accent3"/>
              </a:buClr>
            </a:pPr>
            <a:r>
              <a:rPr lang="es-CL" sz="2400" dirty="0"/>
              <a:t>Específicos</a:t>
            </a:r>
          </a:p>
          <a:p>
            <a:pPr lvl="1">
              <a:buClr>
                <a:schemeClr val="accent3"/>
              </a:buClr>
            </a:pPr>
            <a:r>
              <a:rPr lang="es-CL" sz="1600" dirty="0"/>
              <a:t>Describir en qué consiste el método comparativo</a:t>
            </a:r>
          </a:p>
          <a:p>
            <a:pPr lvl="1">
              <a:buClr>
                <a:schemeClr val="accent3"/>
              </a:buClr>
            </a:pPr>
            <a:r>
              <a:rPr lang="es-CL" sz="1600" dirty="0"/>
              <a:t>Identificar los límites, restricciones y desafíos del método comparativo</a:t>
            </a:r>
          </a:p>
          <a:p>
            <a:pPr lvl="1">
              <a:buClr>
                <a:schemeClr val="accent3"/>
              </a:buClr>
            </a:pPr>
            <a:r>
              <a:rPr lang="es-CL" sz="1600" dirty="0"/>
              <a:t>Exponer argumentos respecto al uso y superioridad del método comparativo respecto al método estadístico.</a:t>
            </a:r>
          </a:p>
          <a:p>
            <a:pPr lvl="1">
              <a:buClr>
                <a:schemeClr val="accent3"/>
              </a:buClr>
            </a:pPr>
            <a:r>
              <a:rPr lang="es-CL" sz="1600" dirty="0"/>
              <a:t>Caracterizar el orden en la complejidad de los fenómenos sociales.</a:t>
            </a:r>
          </a:p>
          <a:p>
            <a:pPr marL="0" lvl="0" indent="0" algn="l" rtl="0">
              <a:spcBef>
                <a:spcPts val="600"/>
              </a:spcBef>
              <a:spcAft>
                <a:spcPts val="0"/>
              </a:spcAft>
              <a:buNone/>
            </a:pPr>
            <a:endParaRPr sz="2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4"/>
          <p:cNvSpPr txBox="1">
            <a:spLocks noGrp="1"/>
          </p:cNvSpPr>
          <p:nvPr>
            <p:ph type="title"/>
          </p:nvPr>
        </p:nvSpPr>
        <p:spPr>
          <a:xfrm>
            <a:off x="0" y="1626750"/>
            <a:ext cx="2218765" cy="857400"/>
          </a:xfrm>
          <a:prstGeom prst="rect">
            <a:avLst/>
          </a:prstGeom>
        </p:spPr>
        <p:txBody>
          <a:bodyPr spcFirstLastPara="1" wrap="square" lIns="91425" tIns="91425" rIns="91425" bIns="91425" anchor="t" anchorCtr="0">
            <a:noAutofit/>
          </a:bodyPr>
          <a:lstStyle/>
          <a:p>
            <a:pPr lvl="0"/>
            <a:r>
              <a:rPr lang="es-CL" sz="2800" dirty="0"/>
              <a:t>Conceptos básicos</a:t>
            </a:r>
          </a:p>
        </p:txBody>
      </p:sp>
      <p:sp>
        <p:nvSpPr>
          <p:cNvPr id="66" name="Google Shape;66;p14"/>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buClr>
                <a:schemeClr val="dk1"/>
              </a:buClr>
              <a:buSzPts val="1100"/>
              <a:buNone/>
            </a:pPr>
            <a:endParaRPr lang="es-CL" sz="1800" dirty="0"/>
          </a:p>
          <a:p>
            <a:pPr marL="0" indent="0">
              <a:buClr>
                <a:schemeClr val="dk1"/>
              </a:buClr>
              <a:buSzPts val="1100"/>
              <a:buNone/>
            </a:pPr>
            <a:endParaRPr lang="es-CL" sz="1800" dirty="0"/>
          </a:p>
          <a:p>
            <a:pPr marL="285750" indent="-285750">
              <a:buClr>
                <a:schemeClr val="dk1"/>
              </a:buClr>
              <a:buSzPts val="1100"/>
            </a:pPr>
            <a:r>
              <a:rPr lang="es-CL" sz="1800" dirty="0"/>
              <a:t>Método comparativo</a:t>
            </a:r>
          </a:p>
          <a:p>
            <a:pPr marL="285750" indent="-285750">
              <a:buClr>
                <a:schemeClr val="dk1"/>
              </a:buClr>
              <a:buSzPts val="1100"/>
            </a:pPr>
            <a:r>
              <a:rPr lang="es-CL" sz="1800" dirty="0"/>
              <a:t>Unidades de Análisis</a:t>
            </a:r>
          </a:p>
          <a:p>
            <a:pPr marL="285750" indent="-285750">
              <a:buClr>
                <a:schemeClr val="dk1"/>
              </a:buClr>
              <a:buSzPts val="1100"/>
            </a:pPr>
            <a:r>
              <a:rPr lang="es-CL" sz="1800" dirty="0"/>
              <a:t>Simplicidad y complejidad dependiendo de los intereses investigativos.</a:t>
            </a:r>
          </a:p>
          <a:p>
            <a:pPr marL="285750" indent="-285750">
              <a:buClr>
                <a:schemeClr val="dk1"/>
              </a:buClr>
              <a:buSzPts val="1100"/>
            </a:pPr>
            <a:r>
              <a:rPr lang="es-CL" sz="1800" dirty="0"/>
              <a:t>Complejidad causal.</a:t>
            </a:r>
          </a:p>
          <a:p>
            <a:pPr marL="285750" indent="-285750">
              <a:buClr>
                <a:schemeClr val="dk1"/>
              </a:buClr>
              <a:buSzPts val="1100"/>
            </a:pPr>
            <a:r>
              <a:rPr lang="es-CL" sz="1800" dirty="0"/>
              <a:t>Complejidad ocasional.</a:t>
            </a:r>
          </a:p>
          <a:p>
            <a:pPr marL="0" indent="0">
              <a:buClr>
                <a:schemeClr val="dk1"/>
              </a:buClr>
              <a:buSzPts val="1100"/>
              <a:buNone/>
            </a:pPr>
            <a:endParaRPr sz="1800" dirty="0"/>
          </a:p>
          <a:p>
            <a:pPr marL="0" lvl="0" indent="0" algn="l" rtl="0">
              <a:spcBef>
                <a:spcPts val="600"/>
              </a:spcBef>
              <a:spcAft>
                <a:spcPts val="0"/>
              </a:spcAft>
              <a:buNone/>
            </a:pPr>
            <a:endParaRPr sz="1800" dirty="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ctrTitle" idx="4294967295"/>
          </p:nvPr>
        </p:nvSpPr>
        <p:spPr>
          <a:xfrm>
            <a:off x="2691650" y="440350"/>
            <a:ext cx="55713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4800" dirty="0">
                <a:solidFill>
                  <a:schemeClr val="accent3"/>
                </a:solidFill>
              </a:rPr>
              <a:t>Textos</a:t>
            </a:r>
            <a:endParaRPr sz="4800" dirty="0">
              <a:solidFill>
                <a:schemeClr val="accent3"/>
              </a:solidFill>
            </a:endParaRPr>
          </a:p>
        </p:txBody>
      </p:sp>
      <p:sp>
        <p:nvSpPr>
          <p:cNvPr id="76" name="Google Shape;76;p15"/>
          <p:cNvSpPr txBox="1">
            <a:spLocks noGrp="1"/>
          </p:cNvSpPr>
          <p:nvPr>
            <p:ph type="subTitle" idx="4294967295"/>
          </p:nvPr>
        </p:nvSpPr>
        <p:spPr>
          <a:xfrm>
            <a:off x="2691650" y="1398824"/>
            <a:ext cx="5571300" cy="2557800"/>
          </a:xfrm>
          <a:prstGeom prst="rect">
            <a:avLst/>
          </a:prstGeom>
        </p:spPr>
        <p:txBody>
          <a:bodyPr spcFirstLastPara="1" wrap="square" lIns="91425" tIns="91425" rIns="91425" bIns="91425" anchor="t" anchorCtr="0">
            <a:noAutofit/>
          </a:bodyPr>
          <a:lstStyle/>
          <a:p>
            <a:pPr marL="0" lvl="0" indent="0">
              <a:buNone/>
            </a:pPr>
            <a:r>
              <a:rPr lang="es-CL" sz="1400" b="1" dirty="0"/>
              <a:t>Hall (2009) </a:t>
            </a:r>
            <a:r>
              <a:rPr lang="es-CL" sz="1400" b="1" dirty="0" err="1"/>
              <a:t>Aligning</a:t>
            </a:r>
            <a:r>
              <a:rPr lang="es-CL" sz="1400" b="1" dirty="0"/>
              <a:t> </a:t>
            </a:r>
            <a:r>
              <a:rPr lang="es-CL" sz="1400" b="1" dirty="0" err="1"/>
              <a:t>ontology</a:t>
            </a:r>
            <a:r>
              <a:rPr lang="es-CL" sz="1400" b="1" dirty="0"/>
              <a:t> and </a:t>
            </a:r>
            <a:r>
              <a:rPr lang="es-CL" sz="1400" b="1" dirty="0" err="1"/>
              <a:t>Methodology</a:t>
            </a:r>
            <a:r>
              <a:rPr lang="es-CL" sz="1400" b="1" dirty="0"/>
              <a:t> in </a:t>
            </a:r>
            <a:r>
              <a:rPr lang="es-CL" sz="1400" b="1" dirty="0" err="1"/>
              <a:t>Comparative</a:t>
            </a:r>
            <a:r>
              <a:rPr lang="es-CL" sz="1400" b="1" dirty="0"/>
              <a:t> </a:t>
            </a:r>
            <a:r>
              <a:rPr lang="es-CL" sz="1400" b="1" dirty="0" err="1"/>
              <a:t>Politics</a:t>
            </a:r>
            <a:r>
              <a:rPr lang="es-CL" sz="1400" b="1" dirty="0"/>
              <a:t>. En Mahoney &amp; </a:t>
            </a:r>
            <a:r>
              <a:rPr lang="es-CL" sz="1400" b="1" dirty="0" err="1"/>
              <a:t>Rueschemeyer</a:t>
            </a:r>
            <a:r>
              <a:rPr lang="es-CL" sz="1400" b="1" dirty="0"/>
              <a:t> (2009) </a:t>
            </a:r>
            <a:r>
              <a:rPr lang="es-CL" sz="1400" b="1" dirty="0" err="1"/>
              <a:t>Comparative</a:t>
            </a:r>
            <a:r>
              <a:rPr lang="es-CL" sz="1400" b="1" dirty="0"/>
              <a:t> </a:t>
            </a:r>
            <a:r>
              <a:rPr lang="es-CL" sz="1400" b="1" dirty="0" err="1"/>
              <a:t>Historical</a:t>
            </a:r>
            <a:r>
              <a:rPr lang="es-CL" sz="1400" b="1" dirty="0"/>
              <a:t> </a:t>
            </a:r>
            <a:r>
              <a:rPr lang="es-CL" sz="1400" b="1" dirty="0" err="1"/>
              <a:t>Analysis</a:t>
            </a:r>
            <a:r>
              <a:rPr lang="es-CL" sz="1400" b="1" dirty="0"/>
              <a:t> in </a:t>
            </a:r>
            <a:r>
              <a:rPr lang="es-CL" sz="1400" b="1" dirty="0" err="1"/>
              <a:t>the</a:t>
            </a:r>
            <a:r>
              <a:rPr lang="es-CL" sz="1400" b="1" dirty="0"/>
              <a:t> Social </a:t>
            </a:r>
            <a:r>
              <a:rPr lang="es-CL" sz="1400" b="1" dirty="0" err="1"/>
              <a:t>Sciences</a:t>
            </a:r>
            <a:r>
              <a:rPr lang="es-CL" sz="1400" b="1" dirty="0"/>
              <a:t>; Cambridge </a:t>
            </a:r>
            <a:r>
              <a:rPr lang="es-CL" sz="1400" b="1" dirty="0" err="1"/>
              <a:t>University</a:t>
            </a:r>
            <a:r>
              <a:rPr lang="es-CL" sz="1400" b="1" dirty="0"/>
              <a:t> </a:t>
            </a:r>
            <a:r>
              <a:rPr lang="es-CL" sz="1400" b="1" dirty="0" err="1"/>
              <a:t>Press</a:t>
            </a:r>
            <a:r>
              <a:rPr lang="es-CL" sz="1400" b="1" dirty="0"/>
              <a:t>.</a:t>
            </a:r>
          </a:p>
          <a:p>
            <a:pPr marL="0" lvl="0" indent="0">
              <a:buNone/>
            </a:pPr>
            <a:endParaRPr lang="es-CL" sz="1400" b="1" dirty="0"/>
          </a:p>
          <a:p>
            <a:pPr marL="0" lvl="0" indent="0">
              <a:buNone/>
            </a:pPr>
            <a:r>
              <a:rPr lang="es-CL" sz="1400" b="1" dirty="0" err="1"/>
              <a:t>Ragin</a:t>
            </a:r>
            <a:r>
              <a:rPr lang="es-CL" sz="1400" b="1" dirty="0"/>
              <a:t>, C. (1989). Cap. 1 </a:t>
            </a:r>
            <a:r>
              <a:rPr lang="es-CL" sz="1400" b="1" dirty="0" err="1"/>
              <a:t>The</a:t>
            </a:r>
            <a:r>
              <a:rPr lang="es-CL" sz="1400" b="1" dirty="0"/>
              <a:t> </a:t>
            </a:r>
            <a:r>
              <a:rPr lang="es-CL" sz="1400" b="1" dirty="0" err="1"/>
              <a:t>distinctiveness</a:t>
            </a:r>
            <a:r>
              <a:rPr lang="es-CL" sz="1400" b="1" dirty="0"/>
              <a:t> </a:t>
            </a:r>
            <a:r>
              <a:rPr lang="es-CL" sz="1400" b="1" dirty="0" err="1"/>
              <a:t>of</a:t>
            </a:r>
            <a:r>
              <a:rPr lang="es-CL" sz="1400" b="1" dirty="0"/>
              <a:t> </a:t>
            </a:r>
            <a:r>
              <a:rPr lang="es-CL" sz="1400" b="1" dirty="0" err="1"/>
              <a:t>Comparative</a:t>
            </a:r>
            <a:r>
              <a:rPr lang="es-CL" sz="1400" b="1" dirty="0"/>
              <a:t> Social </a:t>
            </a:r>
            <a:r>
              <a:rPr lang="es-CL" sz="1400" b="1" dirty="0" err="1"/>
              <a:t>Science</a:t>
            </a:r>
            <a:r>
              <a:rPr lang="es-CL" sz="1400" b="1" dirty="0"/>
              <a:t>. En </a:t>
            </a:r>
            <a:r>
              <a:rPr lang="es-CL" sz="1400" b="1" dirty="0" err="1"/>
              <a:t>Ragin</a:t>
            </a:r>
            <a:r>
              <a:rPr lang="es-CL" sz="1400" b="1" dirty="0"/>
              <a:t>, C. (1989) </a:t>
            </a:r>
            <a:r>
              <a:rPr lang="es-CL" sz="1400" b="1" dirty="0" err="1"/>
              <a:t>The</a:t>
            </a:r>
            <a:r>
              <a:rPr lang="es-CL" sz="1400" b="1" dirty="0"/>
              <a:t> </a:t>
            </a:r>
            <a:r>
              <a:rPr lang="es-CL" sz="1400" b="1" dirty="0" err="1"/>
              <a:t>Comparative</a:t>
            </a:r>
            <a:r>
              <a:rPr lang="es-CL" sz="1400" b="1" dirty="0"/>
              <a:t> </a:t>
            </a:r>
            <a:r>
              <a:rPr lang="es-CL" sz="1400" b="1" dirty="0" err="1"/>
              <a:t>Method</a:t>
            </a:r>
            <a:r>
              <a:rPr lang="es-CL" sz="1400" b="1" dirty="0"/>
              <a:t>, </a:t>
            </a:r>
            <a:r>
              <a:rPr lang="es-CL" sz="1400" b="1" dirty="0" err="1"/>
              <a:t>Moving</a:t>
            </a:r>
            <a:r>
              <a:rPr lang="es-CL" sz="1400" b="1" dirty="0"/>
              <a:t> </a:t>
            </a:r>
            <a:r>
              <a:rPr lang="es-CL" sz="1400" b="1" dirty="0" err="1"/>
              <a:t>beyond</a:t>
            </a:r>
            <a:r>
              <a:rPr lang="es-CL" sz="1400" b="1" dirty="0"/>
              <a:t> </a:t>
            </a:r>
            <a:r>
              <a:rPr lang="es-CL" sz="1400" b="1" dirty="0" err="1"/>
              <a:t>Qualitative</a:t>
            </a:r>
            <a:r>
              <a:rPr lang="es-CL" sz="1400" b="1" dirty="0"/>
              <a:t> and </a:t>
            </a:r>
            <a:r>
              <a:rPr lang="es-CL" sz="1400" b="1" dirty="0" err="1"/>
              <a:t>Quantitative</a:t>
            </a:r>
            <a:r>
              <a:rPr lang="es-CL" sz="1400" b="1" dirty="0"/>
              <a:t> </a:t>
            </a:r>
            <a:r>
              <a:rPr lang="es-CL" sz="1400" b="1" dirty="0" err="1"/>
              <a:t>Strategies</a:t>
            </a:r>
            <a:r>
              <a:rPr lang="es-CL" sz="1400" b="1" dirty="0"/>
              <a:t>, </a:t>
            </a:r>
            <a:r>
              <a:rPr lang="es-CL" sz="1400" b="1" dirty="0" err="1"/>
              <a:t>University</a:t>
            </a:r>
            <a:r>
              <a:rPr lang="es-CL" sz="1400" b="1" dirty="0"/>
              <a:t> </a:t>
            </a:r>
            <a:r>
              <a:rPr lang="es-CL" sz="1400" b="1" dirty="0" err="1"/>
              <a:t>of</a:t>
            </a:r>
            <a:r>
              <a:rPr lang="es-CL" sz="1400" b="1" dirty="0"/>
              <a:t> California </a:t>
            </a:r>
            <a:r>
              <a:rPr lang="es-CL" sz="1400" b="1" dirty="0" err="1"/>
              <a:t>Press</a:t>
            </a:r>
            <a:r>
              <a:rPr lang="es-CL" sz="1400" b="1" dirty="0"/>
              <a:t>. </a:t>
            </a:r>
          </a:p>
          <a:p>
            <a:pPr marL="0" lvl="0" indent="0">
              <a:buNone/>
            </a:pPr>
            <a:endParaRPr lang="es-CL" sz="1400" b="1" dirty="0"/>
          </a:p>
          <a:p>
            <a:pPr marL="0" lvl="0" indent="0">
              <a:buNone/>
            </a:pPr>
            <a:r>
              <a:rPr lang="es-CL" sz="1400" b="1" dirty="0" err="1"/>
              <a:t>Ragin</a:t>
            </a:r>
            <a:r>
              <a:rPr lang="es-CL" sz="1400" b="1" dirty="0"/>
              <a:t>, C. (1989). Cap.2 </a:t>
            </a:r>
            <a:r>
              <a:rPr lang="es-CL" sz="1400" b="1" dirty="0" err="1"/>
              <a:t>Heterogeneity</a:t>
            </a:r>
            <a:r>
              <a:rPr lang="es-CL" sz="1400" b="1" dirty="0"/>
              <a:t> and Causal </a:t>
            </a:r>
            <a:r>
              <a:rPr lang="es-CL" sz="1400" b="1" dirty="0" err="1"/>
              <a:t>Complexity</a:t>
            </a:r>
            <a:r>
              <a:rPr lang="es-CL" sz="1400" b="1" dirty="0"/>
              <a:t>. En </a:t>
            </a:r>
            <a:r>
              <a:rPr lang="es-CL" sz="1400" b="1" dirty="0" err="1"/>
              <a:t>Ragin</a:t>
            </a:r>
            <a:r>
              <a:rPr lang="es-CL" sz="1400" b="1" dirty="0"/>
              <a:t>, C. (1989) </a:t>
            </a:r>
            <a:r>
              <a:rPr lang="es-CL" sz="1400" b="1" dirty="0" err="1"/>
              <a:t>The</a:t>
            </a:r>
            <a:r>
              <a:rPr lang="es-CL" sz="1400" b="1" dirty="0"/>
              <a:t> </a:t>
            </a:r>
            <a:r>
              <a:rPr lang="es-CL" sz="1400" b="1" dirty="0" err="1"/>
              <a:t>Comparative</a:t>
            </a:r>
            <a:r>
              <a:rPr lang="es-CL" sz="1400" b="1" dirty="0"/>
              <a:t> </a:t>
            </a:r>
            <a:r>
              <a:rPr lang="es-CL" sz="1400" b="1" dirty="0" err="1"/>
              <a:t>Method</a:t>
            </a:r>
            <a:r>
              <a:rPr lang="es-CL" sz="1400" b="1" dirty="0"/>
              <a:t>, </a:t>
            </a:r>
            <a:r>
              <a:rPr lang="es-CL" sz="1400" b="1" dirty="0" err="1"/>
              <a:t>Moving</a:t>
            </a:r>
            <a:r>
              <a:rPr lang="es-CL" sz="1400" b="1" dirty="0"/>
              <a:t> </a:t>
            </a:r>
            <a:r>
              <a:rPr lang="es-CL" sz="1400" b="1" dirty="0" err="1"/>
              <a:t>beyond</a:t>
            </a:r>
            <a:r>
              <a:rPr lang="es-CL" sz="1400" b="1" dirty="0"/>
              <a:t> </a:t>
            </a:r>
            <a:r>
              <a:rPr lang="es-CL" sz="1400" b="1" dirty="0" err="1"/>
              <a:t>Qualitative</a:t>
            </a:r>
            <a:r>
              <a:rPr lang="es-CL" sz="1400" b="1" dirty="0"/>
              <a:t> and </a:t>
            </a:r>
            <a:r>
              <a:rPr lang="es-CL" sz="1400" b="1" dirty="0" err="1"/>
              <a:t>Quantitative</a:t>
            </a:r>
            <a:r>
              <a:rPr lang="es-CL" sz="1400" b="1" dirty="0"/>
              <a:t> </a:t>
            </a:r>
            <a:r>
              <a:rPr lang="es-CL" sz="1400" b="1" dirty="0" err="1"/>
              <a:t>Strategies</a:t>
            </a:r>
            <a:r>
              <a:rPr lang="es-CL" sz="1400" b="1" dirty="0"/>
              <a:t>, </a:t>
            </a:r>
            <a:r>
              <a:rPr lang="es-CL" sz="1400" b="1" dirty="0" err="1"/>
              <a:t>University</a:t>
            </a:r>
            <a:r>
              <a:rPr lang="es-CL" sz="1400" b="1" dirty="0"/>
              <a:t> </a:t>
            </a:r>
            <a:r>
              <a:rPr lang="es-CL" sz="1400" b="1" dirty="0" err="1"/>
              <a:t>of</a:t>
            </a:r>
            <a:r>
              <a:rPr lang="es-CL" sz="1400" b="1" dirty="0"/>
              <a:t> California </a:t>
            </a:r>
            <a:r>
              <a:rPr lang="es-CL" sz="1400" b="1" dirty="0" err="1"/>
              <a:t>Press</a:t>
            </a:r>
            <a:r>
              <a:rPr lang="es-CL" sz="1400" b="1" dirty="0"/>
              <a:t>.</a:t>
            </a:r>
          </a:p>
        </p:txBody>
      </p:sp>
      <p:pic>
        <p:nvPicPr>
          <p:cNvPr id="77" name="Google Shape;77;p15" descr="photo-1434030216411-0b793f4b4173.jpg"/>
          <p:cNvPicPr preferRelativeResize="0"/>
          <p:nvPr/>
        </p:nvPicPr>
        <p:blipFill rotWithShape="1">
          <a:blip r:embed="rId3">
            <a:alphaModFix/>
          </a:blip>
          <a:srcRect l="28831" r="30600"/>
          <a:stretch/>
        </p:blipFill>
        <p:spPr>
          <a:xfrm>
            <a:off x="0" y="0"/>
            <a:ext cx="2086625" cy="5143500"/>
          </a:xfrm>
          <a:prstGeom prst="rect">
            <a:avLst/>
          </a:prstGeom>
          <a:noFill/>
          <a:ln>
            <a:noFill/>
          </a:ln>
        </p:spPr>
      </p:pic>
      <p:sp>
        <p:nvSpPr>
          <p:cNvPr id="78" name="Google Shape;78;p15"/>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FFFFFF"/>
                </a:solidFill>
              </a:rPr>
              <a:t>2</a:t>
            </a:fld>
            <a:endParaRPr>
              <a:solidFill>
                <a:srgbClr val="FFFFFF"/>
              </a:solidFill>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55F52-9BA2-49AC-A4C0-5B44665C6512}"/>
              </a:ext>
            </a:extLst>
          </p:cNvPr>
          <p:cNvSpPr>
            <a:spLocks noGrp="1"/>
          </p:cNvSpPr>
          <p:nvPr>
            <p:ph type="title"/>
          </p:nvPr>
        </p:nvSpPr>
        <p:spPr/>
        <p:txBody>
          <a:bodyPr/>
          <a:lstStyle/>
          <a:p>
            <a:endParaRPr lang="es-CL" dirty="0"/>
          </a:p>
        </p:txBody>
      </p:sp>
      <p:sp>
        <p:nvSpPr>
          <p:cNvPr id="3" name="Marcador de texto 2">
            <a:extLst>
              <a:ext uri="{FF2B5EF4-FFF2-40B4-BE49-F238E27FC236}">
                <a16:creationId xmlns:a16="http://schemas.microsoft.com/office/drawing/2014/main" id="{3B2FA3B2-E090-4825-BF86-A906C19ED989}"/>
              </a:ext>
            </a:extLst>
          </p:cNvPr>
          <p:cNvSpPr>
            <a:spLocks noGrp="1"/>
          </p:cNvSpPr>
          <p:nvPr>
            <p:ph type="body" idx="1"/>
          </p:nvPr>
        </p:nvSpPr>
        <p:spPr/>
        <p:txBody>
          <a:bodyPr/>
          <a:lstStyle/>
          <a:p>
            <a:r>
              <a:rPr lang="es-CL" sz="2000" dirty="0"/>
              <a:t>Los métodos estadísticos alientan a los investigadores(as) a incrementar el tamaño de la muestra y a ignorar asuntos de comparabilidad. Dicho sesgo los(as) desmotivaba a preguntar sobre fenómenos sociales definidos, geográficos, históricos y culturales.</a:t>
            </a:r>
          </a:p>
          <a:p>
            <a:r>
              <a:rPr lang="es-CL" sz="2000" dirty="0"/>
              <a:t>Inicialmente su objetivo era presentar una técnica de reducción de data: </a:t>
            </a:r>
            <a:r>
              <a:rPr lang="es-CL" sz="2000" dirty="0" err="1"/>
              <a:t>Boolean</a:t>
            </a:r>
            <a:r>
              <a:rPr lang="es-CL" sz="2000" dirty="0"/>
              <a:t> Algebra, para simplificar  la estructura de datos complejos, y terminó elaborando un material de trasfondo sobre el método comparado</a:t>
            </a:r>
          </a:p>
          <a:p>
            <a:endParaRPr lang="es-CL" sz="2000" dirty="0"/>
          </a:p>
        </p:txBody>
      </p:sp>
      <p:sp>
        <p:nvSpPr>
          <p:cNvPr id="4" name="Marcador de número de diapositiva 3">
            <a:extLst>
              <a:ext uri="{FF2B5EF4-FFF2-40B4-BE49-F238E27FC236}">
                <a16:creationId xmlns:a16="http://schemas.microsoft.com/office/drawing/2014/main" id="{B423F1F4-48AD-46BC-9736-5EB8615CEAB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20</a:t>
            </a:fld>
            <a:endParaRPr lang="es-CL"/>
          </a:p>
        </p:txBody>
      </p:sp>
    </p:spTree>
    <p:extLst>
      <p:ext uri="{BB962C8B-B14F-4D97-AF65-F5344CB8AC3E}">
        <p14:creationId xmlns:p14="http://schemas.microsoft.com/office/powerpoint/2010/main" val="392611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98F24F1A-2351-4B46-9A67-69F26E461B9B}"/>
              </a:ext>
            </a:extLst>
          </p:cNvPr>
          <p:cNvSpPr>
            <a:spLocks noGrp="1"/>
          </p:cNvSpPr>
          <p:nvPr>
            <p:ph type="body" idx="1"/>
          </p:nvPr>
        </p:nvSpPr>
        <p:spPr/>
        <p:txBody>
          <a:bodyPr/>
          <a:lstStyle/>
          <a:p>
            <a:r>
              <a:rPr lang="es-CL" dirty="0"/>
              <a:t>“Pensar sin comparación, es impensable…” </a:t>
            </a:r>
          </a:p>
          <a:p>
            <a:r>
              <a:rPr lang="es-CL" dirty="0"/>
              <a:t>(Swanson (1971), citado por </a:t>
            </a:r>
            <a:r>
              <a:rPr lang="es-CL" dirty="0" err="1"/>
              <a:t>Ragin</a:t>
            </a:r>
            <a:r>
              <a:rPr lang="es-CL" dirty="0"/>
              <a:t>, 1987)</a:t>
            </a:r>
          </a:p>
          <a:p>
            <a:endParaRPr lang="es-CL" dirty="0"/>
          </a:p>
        </p:txBody>
      </p:sp>
      <p:sp>
        <p:nvSpPr>
          <p:cNvPr id="4" name="Marcador de número de diapositiva 3">
            <a:extLst>
              <a:ext uri="{FF2B5EF4-FFF2-40B4-BE49-F238E27FC236}">
                <a16:creationId xmlns:a16="http://schemas.microsoft.com/office/drawing/2014/main" id="{220A5338-0F35-4A0C-BEB2-A5C8B16DFBC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21</a:t>
            </a:fld>
            <a:endParaRPr lang="es-CL"/>
          </a:p>
        </p:txBody>
      </p:sp>
    </p:spTree>
    <p:extLst>
      <p:ext uri="{BB962C8B-B14F-4D97-AF65-F5344CB8AC3E}">
        <p14:creationId xmlns:p14="http://schemas.microsoft.com/office/powerpoint/2010/main" val="370111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44280F-B798-467F-90FD-9283DC1EDDCA}"/>
              </a:ext>
            </a:extLst>
          </p:cNvPr>
          <p:cNvSpPr>
            <a:spLocks noGrp="1"/>
          </p:cNvSpPr>
          <p:nvPr>
            <p:ph type="title"/>
          </p:nvPr>
        </p:nvSpPr>
        <p:spPr>
          <a:xfrm>
            <a:off x="203875" y="1626750"/>
            <a:ext cx="1807200" cy="857400"/>
          </a:xfrm>
        </p:spPr>
        <p:txBody>
          <a:bodyPr/>
          <a:lstStyle/>
          <a:p>
            <a:r>
              <a:rPr lang="es-CL" dirty="0"/>
              <a:t>La Comparación </a:t>
            </a:r>
          </a:p>
        </p:txBody>
      </p:sp>
      <p:sp>
        <p:nvSpPr>
          <p:cNvPr id="5" name="Marcador de texto 4">
            <a:extLst>
              <a:ext uri="{FF2B5EF4-FFF2-40B4-BE49-F238E27FC236}">
                <a16:creationId xmlns:a16="http://schemas.microsoft.com/office/drawing/2014/main" id="{86D535F0-5C69-4E0E-B5D6-B1D129FA9BB2}"/>
              </a:ext>
            </a:extLst>
          </p:cNvPr>
          <p:cNvSpPr>
            <a:spLocks noGrp="1"/>
          </p:cNvSpPr>
          <p:nvPr>
            <p:ph type="body" idx="1"/>
          </p:nvPr>
        </p:nvSpPr>
        <p:spPr/>
        <p:txBody>
          <a:bodyPr/>
          <a:lstStyle/>
          <a:p>
            <a:r>
              <a:rPr lang="es-CL" dirty="0"/>
              <a:t>Proporciona una base para hacer declaraciones sobre regularidades  empíricas y para la evaluación e interpretación de los casos relativos a un criterio sustantivo y teórico. </a:t>
            </a:r>
          </a:p>
          <a:p>
            <a:endParaRPr lang="es-CL" dirty="0"/>
          </a:p>
        </p:txBody>
      </p:sp>
      <p:sp>
        <p:nvSpPr>
          <p:cNvPr id="3" name="Marcador de número de diapositiva 2">
            <a:extLst>
              <a:ext uri="{FF2B5EF4-FFF2-40B4-BE49-F238E27FC236}">
                <a16:creationId xmlns:a16="http://schemas.microsoft.com/office/drawing/2014/main" id="{AC90E082-6C5D-41DE-B914-74105DEE6FD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22</a:t>
            </a:fld>
            <a:endParaRPr lang="es-CL"/>
          </a:p>
        </p:txBody>
      </p:sp>
    </p:spTree>
    <p:extLst>
      <p:ext uri="{BB962C8B-B14F-4D97-AF65-F5344CB8AC3E}">
        <p14:creationId xmlns:p14="http://schemas.microsoft.com/office/powerpoint/2010/main" val="43806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a:off x="3247576" y="3978076"/>
            <a:ext cx="5792700" cy="1159800"/>
          </a:xfrm>
          <a:prstGeom prst="rect">
            <a:avLst/>
          </a:prstGeom>
        </p:spPr>
        <p:txBody>
          <a:bodyPr spcFirstLastPara="1" wrap="square" lIns="91425" tIns="91425" rIns="91425" bIns="91425" anchor="b" anchorCtr="0">
            <a:noAutofit/>
          </a:bodyPr>
          <a:lstStyle/>
          <a:p>
            <a:pPr algn="ctr"/>
            <a:r>
              <a:rPr lang="es-CL" dirty="0"/>
              <a:t>Capítulo 1</a:t>
            </a:r>
            <a:br>
              <a:rPr lang="es-CL" dirty="0"/>
            </a:br>
            <a:r>
              <a:rPr lang="es-PR" dirty="0">
                <a:effectLst>
                  <a:outerShdw blurRad="38100" dist="38100" dir="2700000" algn="tl">
                    <a:srgbClr val="000000">
                      <a:alpha val="43137"/>
                    </a:srgbClr>
                  </a:outerShdw>
                </a:effectLst>
              </a:rPr>
              <a:t>El carácter distintivo </a:t>
            </a:r>
            <a:br>
              <a:rPr lang="es-PR" dirty="0">
                <a:effectLst>
                  <a:outerShdw blurRad="38100" dist="38100" dir="2700000" algn="tl">
                    <a:srgbClr val="000000">
                      <a:alpha val="43137"/>
                    </a:srgbClr>
                  </a:outerShdw>
                </a:effectLst>
              </a:rPr>
            </a:br>
            <a:r>
              <a:rPr lang="es-PR" dirty="0">
                <a:effectLst>
                  <a:outerShdw blurRad="38100" dist="38100" dir="2700000" algn="tl">
                    <a:srgbClr val="000000">
                      <a:alpha val="43137"/>
                    </a:srgbClr>
                  </a:outerShdw>
                </a:effectLst>
              </a:rPr>
              <a:t>de la ciencia social </a:t>
            </a:r>
            <a:br>
              <a:rPr lang="es-PR" dirty="0">
                <a:effectLst>
                  <a:outerShdw blurRad="38100" dist="38100" dir="2700000" algn="tl">
                    <a:srgbClr val="000000">
                      <a:alpha val="43137"/>
                    </a:srgbClr>
                  </a:outerShdw>
                </a:effectLst>
              </a:rPr>
            </a:br>
            <a:r>
              <a:rPr lang="es-PR" dirty="0">
                <a:effectLst>
                  <a:outerShdw blurRad="38100" dist="38100" dir="2700000" algn="tl">
                    <a:srgbClr val="000000">
                      <a:alpha val="43137"/>
                    </a:srgbClr>
                  </a:outerShdw>
                </a:effectLst>
              </a:rPr>
              <a:t>comparativa</a:t>
            </a:r>
            <a:br>
              <a:rPr lang="es-PR" dirty="0"/>
            </a:br>
            <a:endParaRPr dirty="0"/>
          </a:p>
        </p:txBody>
      </p:sp>
      <p:grpSp>
        <p:nvGrpSpPr>
          <p:cNvPr id="5" name="Google Shape;1082;p41">
            <a:extLst>
              <a:ext uri="{FF2B5EF4-FFF2-40B4-BE49-F238E27FC236}">
                <a16:creationId xmlns:a16="http://schemas.microsoft.com/office/drawing/2014/main" id="{F99AC97E-C429-4BE7-9E1C-025613716C7B}"/>
              </a:ext>
            </a:extLst>
          </p:cNvPr>
          <p:cNvGrpSpPr/>
          <p:nvPr/>
        </p:nvGrpSpPr>
        <p:grpSpPr>
          <a:xfrm>
            <a:off x="1374308" y="1531426"/>
            <a:ext cx="1873267" cy="1848772"/>
            <a:chOff x="1674084" y="3214987"/>
            <a:chExt cx="720142" cy="720027"/>
          </a:xfrm>
        </p:grpSpPr>
        <p:sp>
          <p:nvSpPr>
            <p:cNvPr id="6" name="Google Shape;1083;p41">
              <a:extLst>
                <a:ext uri="{FF2B5EF4-FFF2-40B4-BE49-F238E27FC236}">
                  <a16:creationId xmlns:a16="http://schemas.microsoft.com/office/drawing/2014/main" id="{9D0C0F73-CC71-4782-9358-B8BB19AC1131}"/>
                </a:ext>
              </a:extLst>
            </p:cNvPr>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084;p41">
              <a:extLst>
                <a:ext uri="{FF2B5EF4-FFF2-40B4-BE49-F238E27FC236}">
                  <a16:creationId xmlns:a16="http://schemas.microsoft.com/office/drawing/2014/main" id="{D3623998-DBB6-4D0C-A4D4-4F6AFC93D95B}"/>
                </a:ext>
              </a:extLst>
            </p:cNvPr>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085;p41">
              <a:extLst>
                <a:ext uri="{FF2B5EF4-FFF2-40B4-BE49-F238E27FC236}">
                  <a16:creationId xmlns:a16="http://schemas.microsoft.com/office/drawing/2014/main" id="{9B1EFBB4-CA91-4973-9942-20D605DC9179}"/>
                </a:ext>
              </a:extLst>
            </p:cNvPr>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086;p41">
              <a:extLst>
                <a:ext uri="{FF2B5EF4-FFF2-40B4-BE49-F238E27FC236}">
                  <a16:creationId xmlns:a16="http://schemas.microsoft.com/office/drawing/2014/main" id="{1790B989-F06D-40E7-BAC7-6C98AEC4C903}"/>
                </a:ext>
              </a:extLst>
            </p:cNvPr>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087;p41">
              <a:extLst>
                <a:ext uri="{FF2B5EF4-FFF2-40B4-BE49-F238E27FC236}">
                  <a16:creationId xmlns:a16="http://schemas.microsoft.com/office/drawing/2014/main" id="{D8B0E8F9-F698-4EAB-8CFD-95FD0A379130}"/>
                </a:ext>
              </a:extLst>
            </p:cNvPr>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088;p41">
              <a:extLst>
                <a:ext uri="{FF2B5EF4-FFF2-40B4-BE49-F238E27FC236}">
                  <a16:creationId xmlns:a16="http://schemas.microsoft.com/office/drawing/2014/main" id="{6AB07F2A-4EA4-4874-B158-8BB896C1DF50}"/>
                </a:ext>
              </a:extLst>
            </p:cNvPr>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089;p41">
              <a:extLst>
                <a:ext uri="{FF2B5EF4-FFF2-40B4-BE49-F238E27FC236}">
                  <a16:creationId xmlns:a16="http://schemas.microsoft.com/office/drawing/2014/main" id="{561393B9-D0C2-4117-B5D9-C35A2C82E8C1}"/>
                </a:ext>
              </a:extLst>
            </p:cNvPr>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90;p41">
              <a:extLst>
                <a:ext uri="{FF2B5EF4-FFF2-40B4-BE49-F238E27FC236}">
                  <a16:creationId xmlns:a16="http://schemas.microsoft.com/office/drawing/2014/main" id="{19BC5A78-7409-4171-8F58-E994E153228D}"/>
                </a:ext>
              </a:extLst>
            </p:cNvPr>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91;p41">
              <a:extLst>
                <a:ext uri="{FF2B5EF4-FFF2-40B4-BE49-F238E27FC236}">
                  <a16:creationId xmlns:a16="http://schemas.microsoft.com/office/drawing/2014/main" id="{2AF06C53-F006-45F6-AD22-D09DB3D6CAD9}"/>
                </a:ext>
              </a:extLst>
            </p:cNvPr>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92;p41">
              <a:extLst>
                <a:ext uri="{FF2B5EF4-FFF2-40B4-BE49-F238E27FC236}">
                  <a16:creationId xmlns:a16="http://schemas.microsoft.com/office/drawing/2014/main" id="{3EA3BBFC-178D-4B5B-B4D6-926D36566045}"/>
                </a:ext>
              </a:extLst>
            </p:cNvPr>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93;p41">
              <a:extLst>
                <a:ext uri="{FF2B5EF4-FFF2-40B4-BE49-F238E27FC236}">
                  <a16:creationId xmlns:a16="http://schemas.microsoft.com/office/drawing/2014/main" id="{00F3D70F-3D94-4B88-9144-96487C99993C}"/>
                </a:ext>
              </a:extLst>
            </p:cNvPr>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094;p41">
              <a:extLst>
                <a:ext uri="{FF2B5EF4-FFF2-40B4-BE49-F238E27FC236}">
                  <a16:creationId xmlns:a16="http://schemas.microsoft.com/office/drawing/2014/main" id="{9A187665-2531-40C8-B36E-FA37807D0D96}"/>
                </a:ext>
              </a:extLst>
            </p:cNvPr>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408C1-57CB-4E79-9B7E-BC0802E77FCD}"/>
              </a:ext>
            </a:extLst>
          </p:cNvPr>
          <p:cNvSpPr>
            <a:spLocks noGrp="1"/>
          </p:cNvSpPr>
          <p:nvPr>
            <p:ph type="title"/>
          </p:nvPr>
        </p:nvSpPr>
        <p:spPr/>
        <p:txBody>
          <a:bodyPr/>
          <a:lstStyle/>
          <a:p>
            <a:r>
              <a:rPr lang="es-CL" dirty="0"/>
              <a:t>Es mejor definida por los objetivos o metas distintivas</a:t>
            </a:r>
            <a:br>
              <a:rPr lang="es-CL" dirty="0"/>
            </a:br>
            <a:endParaRPr lang="es-CL" dirty="0"/>
          </a:p>
        </p:txBody>
      </p:sp>
      <p:sp>
        <p:nvSpPr>
          <p:cNvPr id="3" name="Marcador de texto 2">
            <a:extLst>
              <a:ext uri="{FF2B5EF4-FFF2-40B4-BE49-F238E27FC236}">
                <a16:creationId xmlns:a16="http://schemas.microsoft.com/office/drawing/2014/main" id="{A99BAA37-C166-4140-86A4-C5C908BEE300}"/>
              </a:ext>
            </a:extLst>
          </p:cNvPr>
          <p:cNvSpPr>
            <a:spLocks noGrp="1"/>
          </p:cNvSpPr>
          <p:nvPr>
            <p:ph type="body" idx="1"/>
          </p:nvPr>
        </p:nvSpPr>
        <p:spPr/>
        <p:txBody>
          <a:bodyPr/>
          <a:lstStyle/>
          <a:p>
            <a:r>
              <a:rPr lang="es-CL" sz="1800" dirty="0"/>
              <a:t>Ayuda a construir nuevas teorías y síntesis de las teorías existentes.</a:t>
            </a:r>
          </a:p>
          <a:p>
            <a:r>
              <a:rPr lang="es-CL" sz="1800" dirty="0"/>
              <a:t>Las decisiones metodológicas tienen mucha importancia.</a:t>
            </a:r>
          </a:p>
          <a:p>
            <a:pPr marL="495300" lvl="1" indent="0">
              <a:buNone/>
            </a:pPr>
            <a:r>
              <a:rPr lang="es-CL" sz="1200" dirty="0"/>
              <a:t>- Utiliza “métodos lógicos”</a:t>
            </a:r>
          </a:p>
          <a:p>
            <a:pPr marL="495300" lvl="1" indent="0">
              <a:buNone/>
            </a:pPr>
            <a:r>
              <a:rPr lang="es-CL" sz="1200" dirty="0"/>
              <a:t>- Métodos de investigación inductivos de Mill (método de acuerdo y método de diferencia indirecto)</a:t>
            </a:r>
          </a:p>
          <a:p>
            <a:r>
              <a:rPr lang="es-CL" sz="1800" dirty="0"/>
              <a:t>Utilizan todos los datos disponibles y pertinentes relacionados con el fenómeno de interés o las precondiciones de un resultado específico, para  mediante el examen de similitudes y diferencias, dilucidar sus causas (pág. 15).</a:t>
            </a:r>
          </a:p>
          <a:p>
            <a:endParaRPr lang="es-CL" sz="1800" dirty="0"/>
          </a:p>
        </p:txBody>
      </p:sp>
      <p:sp>
        <p:nvSpPr>
          <p:cNvPr id="4" name="Marcador de número de diapositiva 3">
            <a:extLst>
              <a:ext uri="{FF2B5EF4-FFF2-40B4-BE49-F238E27FC236}">
                <a16:creationId xmlns:a16="http://schemas.microsoft.com/office/drawing/2014/main" id="{7A46C1DD-8ADD-42AF-A6C5-C9EAA6C8F2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24</a:t>
            </a:fld>
            <a:endParaRPr lang="es-CL"/>
          </a:p>
        </p:txBody>
      </p:sp>
    </p:spTree>
    <p:extLst>
      <p:ext uri="{BB962C8B-B14F-4D97-AF65-F5344CB8AC3E}">
        <p14:creationId xmlns:p14="http://schemas.microsoft.com/office/powerpoint/2010/main" val="406469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8A76D-4B17-4365-BBF4-7753AE8598AB}"/>
              </a:ext>
            </a:extLst>
          </p:cNvPr>
          <p:cNvSpPr>
            <a:spLocks noGrp="1"/>
          </p:cNvSpPr>
          <p:nvPr>
            <p:ph type="title"/>
          </p:nvPr>
        </p:nvSpPr>
        <p:spPr>
          <a:xfrm>
            <a:off x="109075" y="1632089"/>
            <a:ext cx="2025617" cy="857400"/>
          </a:xfrm>
        </p:spPr>
        <p:txBody>
          <a:bodyPr/>
          <a:lstStyle/>
          <a:p>
            <a:r>
              <a:rPr lang="es-CL" dirty="0"/>
              <a:t>Interés y apreciación en evaluar la complejidad causal y comparación de configuraciones y variables</a:t>
            </a:r>
            <a:br>
              <a:rPr lang="es-CL" dirty="0"/>
            </a:br>
            <a:endParaRPr lang="es-CL" dirty="0"/>
          </a:p>
        </p:txBody>
      </p:sp>
      <p:sp>
        <p:nvSpPr>
          <p:cNvPr id="3" name="Marcador de texto 2">
            <a:extLst>
              <a:ext uri="{FF2B5EF4-FFF2-40B4-BE49-F238E27FC236}">
                <a16:creationId xmlns:a16="http://schemas.microsoft.com/office/drawing/2014/main" id="{2C5EBBC1-593F-4196-A5CD-74D7076FBDA6}"/>
              </a:ext>
            </a:extLst>
          </p:cNvPr>
          <p:cNvSpPr>
            <a:spLocks noGrp="1"/>
          </p:cNvSpPr>
          <p:nvPr>
            <p:ph type="body" idx="1"/>
          </p:nvPr>
        </p:nvSpPr>
        <p:spPr/>
        <p:txBody>
          <a:bodyPr/>
          <a:lstStyle/>
          <a:p>
            <a:r>
              <a:rPr lang="es-CL" sz="1800" dirty="0"/>
              <a:t>Amplia brecha entre el trabajo cuantitativo y cualitativo</a:t>
            </a:r>
          </a:p>
          <a:p>
            <a:r>
              <a:rPr lang="es-CL" sz="1800" dirty="0"/>
              <a:t>“(…)el método comparativo es esencialmente una estrategia de investigación comparativa de “orientada a caso” o case-</a:t>
            </a:r>
            <a:r>
              <a:rPr lang="es-CL" sz="1800" dirty="0" err="1"/>
              <a:t>oriented</a:t>
            </a:r>
            <a:r>
              <a:rPr lang="es-CL" sz="1800" dirty="0"/>
              <a:t>.” (p.16)</a:t>
            </a:r>
          </a:p>
          <a:p>
            <a:r>
              <a:rPr lang="es-CL" sz="1800" dirty="0"/>
              <a:t>(Inv. de casos enfocado como un todo o combinación de características en totalidad)</a:t>
            </a:r>
          </a:p>
          <a:p>
            <a:r>
              <a:rPr lang="es-CL" sz="1800" dirty="0"/>
              <a:t>Estrategia o análisis orientada a variables- enfoque mas cuantitativo, generalizaciones acerca de las relaciones entre variables, importancia directa al trabajo macro social con énfasis en el estado-nación.</a:t>
            </a:r>
          </a:p>
          <a:p>
            <a:endParaRPr lang="es-CL" sz="1800" dirty="0"/>
          </a:p>
        </p:txBody>
      </p:sp>
      <p:sp>
        <p:nvSpPr>
          <p:cNvPr id="4" name="Marcador de número de diapositiva 3">
            <a:extLst>
              <a:ext uri="{FF2B5EF4-FFF2-40B4-BE49-F238E27FC236}">
                <a16:creationId xmlns:a16="http://schemas.microsoft.com/office/drawing/2014/main" id="{1D3327A6-04F8-4A2E-ACF9-9A33760B32F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25</a:t>
            </a:fld>
            <a:endParaRPr lang="es-CL"/>
          </a:p>
        </p:txBody>
      </p:sp>
    </p:spTree>
    <p:extLst>
      <p:ext uri="{BB962C8B-B14F-4D97-AF65-F5344CB8AC3E}">
        <p14:creationId xmlns:p14="http://schemas.microsoft.com/office/powerpoint/2010/main" val="222635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8C8AAB-806E-4127-9463-B3F5BB92F4A5}"/>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30DE4B5A-72C9-4D28-A347-DCFCE2457D97}"/>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B1829938-A5A7-43F8-A696-04B50F36261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26</a:t>
            </a:fld>
            <a:endParaRPr lang="es-CL"/>
          </a:p>
        </p:txBody>
      </p:sp>
    </p:spTree>
    <p:extLst>
      <p:ext uri="{BB962C8B-B14F-4D97-AF65-F5344CB8AC3E}">
        <p14:creationId xmlns:p14="http://schemas.microsoft.com/office/powerpoint/2010/main" val="3908657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body" idx="1"/>
          </p:nvPr>
        </p:nvSpPr>
        <p:spPr>
          <a:xfrm>
            <a:off x="2587401" y="344716"/>
            <a:ext cx="1945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b="1" dirty="0"/>
              <a:t>No es estadística</a:t>
            </a:r>
            <a:endParaRPr b="1" dirty="0"/>
          </a:p>
          <a:p>
            <a:pPr marL="0" lvl="0" indent="0">
              <a:buNone/>
            </a:pPr>
            <a:r>
              <a:rPr lang="es-CL" sz="1200" dirty="0"/>
              <a:t>El método estadístico no es combinatorio, cada condición relevante es examinada por parte</a:t>
            </a:r>
            <a:endParaRPr sz="1200" dirty="0"/>
          </a:p>
        </p:txBody>
      </p:sp>
      <p:sp>
        <p:nvSpPr>
          <p:cNvPr id="278" name="Google Shape;278;p31"/>
          <p:cNvSpPr txBox="1">
            <a:spLocks noGrp="1"/>
          </p:cNvSpPr>
          <p:nvPr>
            <p:ph type="body" idx="2"/>
          </p:nvPr>
        </p:nvSpPr>
        <p:spPr>
          <a:xfrm>
            <a:off x="4626238" y="1214968"/>
            <a:ext cx="1945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b="1" dirty="0"/>
              <a:t>Permite explicaciones</a:t>
            </a:r>
            <a:endParaRPr b="1" dirty="0"/>
          </a:p>
          <a:p>
            <a:pPr marL="0" lvl="0" indent="0">
              <a:buNone/>
            </a:pPr>
            <a:r>
              <a:rPr lang="es-CL" sz="1200" dirty="0"/>
              <a:t>El uso del método comparativo conlleva a que el investigador de explicaciones  sobre el fenómeno a estudiar, lo que permite la construcción de nuevas teorías y síntesis de teorías ya existentes</a:t>
            </a:r>
            <a:endParaRPr sz="1200" dirty="0"/>
          </a:p>
        </p:txBody>
      </p:sp>
      <p:sp>
        <p:nvSpPr>
          <p:cNvPr id="279" name="Google Shape;279;p31"/>
          <p:cNvSpPr txBox="1">
            <a:spLocks noGrp="1"/>
          </p:cNvSpPr>
          <p:nvPr>
            <p:ph type="body" idx="3"/>
          </p:nvPr>
        </p:nvSpPr>
        <p:spPr>
          <a:xfrm>
            <a:off x="6677338" y="344716"/>
            <a:ext cx="1945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b="1" dirty="0"/>
              <a:t>No requiere muestras amplias</a:t>
            </a:r>
            <a:endParaRPr b="1" dirty="0"/>
          </a:p>
          <a:p>
            <a:pPr marL="0" lvl="0" indent="0">
              <a:buNone/>
            </a:pPr>
            <a:r>
              <a:rPr lang="es-CL" sz="1200" dirty="0"/>
              <a:t>El método comparativo no requiere del estudio de una muestra de población. Los límites son puestos por el investigador, por lo que no coinciden con los límites de una población arbitrariamente definida o indefinida de sociedades o puntos en el tiempo o eventos en sociedades.</a:t>
            </a:r>
            <a:r>
              <a:rPr lang="en" sz="1200" dirty="0"/>
              <a:t>. </a:t>
            </a:r>
            <a:endParaRPr sz="1200" dirty="0"/>
          </a:p>
          <a:p>
            <a:pPr marL="0" lvl="0" indent="0" algn="l" rtl="0">
              <a:spcBef>
                <a:spcPts val="600"/>
              </a:spcBef>
              <a:spcAft>
                <a:spcPts val="0"/>
              </a:spcAft>
              <a:buNone/>
            </a:pPr>
            <a:endParaRPr sz="1200" dirty="0"/>
          </a:p>
        </p:txBody>
      </p:sp>
      <p:sp>
        <p:nvSpPr>
          <p:cNvPr id="280" name="Google Shape;280;p31"/>
          <p:cNvSpPr txBox="1">
            <a:spLocks noGrp="1"/>
          </p:cNvSpPr>
          <p:nvPr>
            <p:ph type="body" idx="1"/>
          </p:nvPr>
        </p:nvSpPr>
        <p:spPr>
          <a:xfrm>
            <a:off x="2587401" y="2230666"/>
            <a:ext cx="1945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b="1" dirty="0"/>
              <a:t>Cercanía con el tema</a:t>
            </a:r>
            <a:endParaRPr b="1" dirty="0"/>
          </a:p>
          <a:p>
            <a:pPr marL="0" lvl="0" indent="0">
              <a:buNone/>
            </a:pPr>
            <a:r>
              <a:rPr lang="es-CL" sz="1200" dirty="0"/>
              <a:t>El método comparado fuerza al investigador a familiarizarse con los casos relevantes de análisis</a:t>
            </a:r>
            <a:endParaRPr sz="1200" dirty="0"/>
          </a:p>
        </p:txBody>
      </p:sp>
      <p:sp>
        <p:nvSpPr>
          <p:cNvPr id="283" name="Google Shape;283;p31"/>
          <p:cNvSpPr txBox="1">
            <a:spLocks noGrp="1"/>
          </p:cNvSpPr>
          <p:nvPr>
            <p:ph type="title"/>
          </p:nvPr>
        </p:nvSpPr>
        <p:spPr>
          <a:xfrm>
            <a:off x="968188" y="201706"/>
            <a:ext cx="564778" cy="4558553"/>
          </a:xfrm>
          <a:prstGeom prst="rect">
            <a:avLst/>
          </a:prstGeom>
        </p:spPr>
        <p:txBody>
          <a:bodyPr spcFirstLastPara="1" vert="wordArtVert" wrap="square" lIns="91425" tIns="91425" rIns="91425" bIns="91425" anchor="t" anchorCtr="0">
            <a:noAutofit/>
          </a:bodyPr>
          <a:lstStyle/>
          <a:p>
            <a:pPr lvl="0" algn="ctr"/>
            <a:r>
              <a:rPr lang="es-CL" sz="1600" dirty="0"/>
              <a:t>CARACTERÍSTICAS</a:t>
            </a:r>
            <a:endParaRPr sz="16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1784250" y="222075"/>
            <a:ext cx="6549300" cy="2607300"/>
          </a:xfrm>
          <a:prstGeom prst="rect">
            <a:avLst/>
          </a:prstGeom>
        </p:spPr>
        <p:txBody>
          <a:bodyPr spcFirstLastPara="1" wrap="square" lIns="91425" tIns="91425" rIns="91425" bIns="91425" anchor="t" anchorCtr="0">
            <a:noAutofit/>
          </a:bodyPr>
          <a:lstStyle/>
          <a:p>
            <a:pPr marL="0" lvl="0" indent="0">
              <a:buNone/>
            </a:pPr>
            <a:r>
              <a:rPr lang="en" sz="3200" dirty="0"/>
              <a:t>“</a:t>
            </a:r>
            <a:r>
              <a:rPr lang="es-CL" sz="3200" dirty="0"/>
              <a:t>describe los límites y los objetivos del método comparativo tradicional el cual dentro de las ciencias sociales  se destaca por la utilización de métodos lógicos para analizar y estudiar fenómenos sociales.</a:t>
            </a:r>
            <a:r>
              <a:rPr lang="en" sz="3200" dirty="0"/>
              <a:t>”</a:t>
            </a:r>
            <a:endParaRPr sz="3200" dirty="0"/>
          </a:p>
        </p:txBody>
      </p:sp>
      <p:grpSp>
        <p:nvGrpSpPr>
          <p:cNvPr id="4" name="Google Shape;1095;p41">
            <a:extLst>
              <a:ext uri="{FF2B5EF4-FFF2-40B4-BE49-F238E27FC236}">
                <a16:creationId xmlns:a16="http://schemas.microsoft.com/office/drawing/2014/main" id="{60A41326-5001-4FBB-95ED-305051D26457}"/>
              </a:ext>
            </a:extLst>
          </p:cNvPr>
          <p:cNvGrpSpPr/>
          <p:nvPr/>
        </p:nvGrpSpPr>
        <p:grpSpPr>
          <a:xfrm>
            <a:off x="307649" y="1418603"/>
            <a:ext cx="1276023" cy="1284592"/>
            <a:chOff x="557511" y="3214925"/>
            <a:chExt cx="719836" cy="720150"/>
          </a:xfrm>
        </p:grpSpPr>
        <p:sp>
          <p:nvSpPr>
            <p:cNvPr id="5" name="Google Shape;1096;p41">
              <a:extLst>
                <a:ext uri="{FF2B5EF4-FFF2-40B4-BE49-F238E27FC236}">
                  <a16:creationId xmlns:a16="http://schemas.microsoft.com/office/drawing/2014/main" id="{8E5387B7-C09B-4C8D-86F1-486B0E87FEB9}"/>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 name="Google Shape;1097;p41">
              <a:extLst>
                <a:ext uri="{FF2B5EF4-FFF2-40B4-BE49-F238E27FC236}">
                  <a16:creationId xmlns:a16="http://schemas.microsoft.com/office/drawing/2014/main" id="{DE1BCE77-CC87-403D-8D9E-7B4860693AA8}"/>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098;p41">
              <a:extLst>
                <a:ext uri="{FF2B5EF4-FFF2-40B4-BE49-F238E27FC236}">
                  <a16:creationId xmlns:a16="http://schemas.microsoft.com/office/drawing/2014/main" id="{566246F1-A80B-4DA7-9700-721C2D9CB058}"/>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099;p41">
              <a:extLst>
                <a:ext uri="{FF2B5EF4-FFF2-40B4-BE49-F238E27FC236}">
                  <a16:creationId xmlns:a16="http://schemas.microsoft.com/office/drawing/2014/main" id="{0F25C0B0-9DFB-4E5D-990C-5D4058F7AECB}"/>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body" idx="1"/>
          </p:nvPr>
        </p:nvSpPr>
        <p:spPr>
          <a:xfrm>
            <a:off x="2544225" y="297367"/>
            <a:ext cx="2981400" cy="4661400"/>
          </a:xfrm>
          <a:prstGeom prst="rect">
            <a:avLst/>
          </a:prstGeom>
        </p:spPr>
        <p:txBody>
          <a:bodyPr spcFirstLastPara="1" wrap="square" lIns="91425" tIns="91425" rIns="91425" bIns="91425" anchor="t" anchorCtr="0">
            <a:noAutofit/>
          </a:bodyPr>
          <a:lstStyle/>
          <a:p>
            <a:pPr marL="0" indent="0">
              <a:buNone/>
            </a:pPr>
            <a:r>
              <a:rPr lang="es-CL" dirty="0"/>
              <a:t>Es típicamente utilizado para hacer referencia a un tipo específico de comparación, se refiere a unidades </a:t>
            </a:r>
            <a:r>
              <a:rPr lang="es-CL" b="1" dirty="0"/>
              <a:t>Macrosociales</a:t>
            </a:r>
            <a:r>
              <a:rPr lang="es-CL" dirty="0"/>
              <a:t>.</a:t>
            </a:r>
          </a:p>
          <a:p>
            <a:pPr marL="0" lvl="0" indent="0">
              <a:buNone/>
            </a:pPr>
            <a:r>
              <a:rPr lang="es-CL" sz="1600" dirty="0"/>
              <a:t>Son centrales para la práctica de las ciencias sociales comparadas ya que son un ingrediente esencial para las explicaciones comparativistas ofrecidas por diversos autores y sociólogos </a:t>
            </a:r>
            <a:endParaRPr sz="1600" dirty="0"/>
          </a:p>
        </p:txBody>
      </p:sp>
      <p:sp>
        <p:nvSpPr>
          <p:cNvPr id="122" name="Google Shape;122;p20"/>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lvl="0"/>
            <a:r>
              <a:rPr lang="es-CL" dirty="0"/>
              <a:t>Método Comparativo</a:t>
            </a:r>
            <a:br>
              <a:rPr lang="es-CL" dirty="0"/>
            </a:br>
            <a:r>
              <a:rPr lang="es-CL" dirty="0"/>
              <a:t> Unidad de Análisis</a:t>
            </a:r>
            <a:endParaRPr dirty="0"/>
          </a:p>
        </p:txBody>
      </p:sp>
      <p:sp>
        <p:nvSpPr>
          <p:cNvPr id="123" name="Google Shape;123;p20"/>
          <p:cNvSpPr txBox="1">
            <a:spLocks noGrp="1"/>
          </p:cNvSpPr>
          <p:nvPr>
            <p:ph type="body" idx="2"/>
          </p:nvPr>
        </p:nvSpPr>
        <p:spPr>
          <a:xfrm>
            <a:off x="5705276" y="297367"/>
            <a:ext cx="2981400" cy="466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Debate micro-macro</a:t>
            </a:r>
            <a:endParaRPr b="1" dirty="0"/>
          </a:p>
          <a:p>
            <a:pPr marL="0" lvl="0" indent="0">
              <a:buNone/>
            </a:pPr>
            <a:r>
              <a:rPr lang="es-CL" dirty="0"/>
              <a:t>para clarificar el debate es necesario distinguir entre las unidades de observación y las unidades explicativas</a:t>
            </a:r>
            <a:endParaRPr dirty="0"/>
          </a:p>
        </p:txBody>
      </p:sp>
      <p:grpSp>
        <p:nvGrpSpPr>
          <p:cNvPr id="6" name="Google Shape;890;p41">
            <a:extLst>
              <a:ext uri="{FF2B5EF4-FFF2-40B4-BE49-F238E27FC236}">
                <a16:creationId xmlns:a16="http://schemas.microsoft.com/office/drawing/2014/main" id="{B10B9F42-879A-42E0-AE20-071E4DED3F36}"/>
              </a:ext>
            </a:extLst>
          </p:cNvPr>
          <p:cNvGrpSpPr/>
          <p:nvPr/>
        </p:nvGrpSpPr>
        <p:grpSpPr>
          <a:xfrm>
            <a:off x="6906459" y="4121466"/>
            <a:ext cx="455486" cy="445629"/>
            <a:chOff x="3554761" y="1011374"/>
            <a:chExt cx="597525" cy="719918"/>
          </a:xfrm>
        </p:grpSpPr>
        <p:sp>
          <p:nvSpPr>
            <p:cNvPr id="7" name="Google Shape;891;p41">
              <a:extLst>
                <a:ext uri="{FF2B5EF4-FFF2-40B4-BE49-F238E27FC236}">
                  <a16:creationId xmlns:a16="http://schemas.microsoft.com/office/drawing/2014/main" id="{C2FB921C-36FB-4710-A35B-456BA00A52C7}"/>
                </a:ext>
              </a:extLst>
            </p:cNvPr>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892;p41">
              <a:extLst>
                <a:ext uri="{FF2B5EF4-FFF2-40B4-BE49-F238E27FC236}">
                  <a16:creationId xmlns:a16="http://schemas.microsoft.com/office/drawing/2014/main" id="{9B335446-8E04-43AD-9847-64161D0C137A}"/>
                </a:ext>
              </a:extLst>
            </p:cNvPr>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893;p41">
              <a:extLst>
                <a:ext uri="{FF2B5EF4-FFF2-40B4-BE49-F238E27FC236}">
                  <a16:creationId xmlns:a16="http://schemas.microsoft.com/office/drawing/2014/main" id="{D6C1FDAA-7553-4D62-91AA-3AA730D2D32D}"/>
                </a:ext>
              </a:extLst>
            </p:cNvPr>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894;p41">
              <a:extLst>
                <a:ext uri="{FF2B5EF4-FFF2-40B4-BE49-F238E27FC236}">
                  <a16:creationId xmlns:a16="http://schemas.microsoft.com/office/drawing/2014/main" id="{2CEBDC5C-B76E-4A38-A510-4B252839950F}"/>
                </a:ext>
              </a:extLst>
            </p:cNvPr>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 name="Google Shape;895;p41">
            <a:extLst>
              <a:ext uri="{FF2B5EF4-FFF2-40B4-BE49-F238E27FC236}">
                <a16:creationId xmlns:a16="http://schemas.microsoft.com/office/drawing/2014/main" id="{E0B4E140-09EC-4066-B379-46D738C06F41}"/>
              </a:ext>
            </a:extLst>
          </p:cNvPr>
          <p:cNvGrpSpPr/>
          <p:nvPr/>
        </p:nvGrpSpPr>
        <p:grpSpPr>
          <a:xfrm flipH="1">
            <a:off x="6291424" y="4117894"/>
            <a:ext cx="419219" cy="445841"/>
            <a:chOff x="4539787" y="1011032"/>
            <a:chExt cx="598958" cy="720261"/>
          </a:xfrm>
        </p:grpSpPr>
        <p:sp>
          <p:nvSpPr>
            <p:cNvPr id="12" name="Google Shape;896;p41">
              <a:extLst>
                <a:ext uri="{FF2B5EF4-FFF2-40B4-BE49-F238E27FC236}">
                  <a16:creationId xmlns:a16="http://schemas.microsoft.com/office/drawing/2014/main" id="{B9D90182-1575-4061-9C16-DEAF12E9E1E1}"/>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897;p41">
              <a:extLst>
                <a:ext uri="{FF2B5EF4-FFF2-40B4-BE49-F238E27FC236}">
                  <a16:creationId xmlns:a16="http://schemas.microsoft.com/office/drawing/2014/main" id="{2AA5C7CA-FDF0-4221-B0A0-904153FF84BD}"/>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898;p41">
              <a:extLst>
                <a:ext uri="{FF2B5EF4-FFF2-40B4-BE49-F238E27FC236}">
                  <a16:creationId xmlns:a16="http://schemas.microsoft.com/office/drawing/2014/main" id="{70B4FA74-66CD-482D-9CBD-F3B5C5B6FFC4}"/>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899;p41">
              <a:extLst>
                <a:ext uri="{FF2B5EF4-FFF2-40B4-BE49-F238E27FC236}">
                  <a16:creationId xmlns:a16="http://schemas.microsoft.com/office/drawing/2014/main" id="{9BA6E2C8-0986-49A9-B2A1-39E34885EBDE}"/>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900;p41">
              <a:extLst>
                <a:ext uri="{FF2B5EF4-FFF2-40B4-BE49-F238E27FC236}">
                  <a16:creationId xmlns:a16="http://schemas.microsoft.com/office/drawing/2014/main" id="{8AA6BEF3-8FC6-4B8A-B928-6E7DF7F3263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3728266-1746-47D3-A777-3F2EE9FF5374}"/>
              </a:ext>
            </a:extLst>
          </p:cNvPr>
          <p:cNvSpPr>
            <a:spLocks noGrp="1"/>
          </p:cNvSpPr>
          <p:nvPr>
            <p:ph type="title"/>
          </p:nvPr>
        </p:nvSpPr>
        <p:spPr/>
        <p:txBody>
          <a:bodyPr/>
          <a:lstStyle/>
          <a:p>
            <a:r>
              <a:rPr lang="es-CL" dirty="0"/>
              <a:t>Peter A. Hall</a:t>
            </a:r>
            <a:br>
              <a:rPr lang="es-CL" dirty="0"/>
            </a:br>
            <a:endParaRPr lang="es-CL" dirty="0"/>
          </a:p>
        </p:txBody>
      </p:sp>
      <p:sp>
        <p:nvSpPr>
          <p:cNvPr id="5" name="Marcador de texto 4">
            <a:extLst>
              <a:ext uri="{FF2B5EF4-FFF2-40B4-BE49-F238E27FC236}">
                <a16:creationId xmlns:a16="http://schemas.microsoft.com/office/drawing/2014/main" id="{F2285D2A-9499-40DF-BEF6-BB3600C3DF0C}"/>
              </a:ext>
            </a:extLst>
          </p:cNvPr>
          <p:cNvSpPr>
            <a:spLocks noGrp="1"/>
          </p:cNvSpPr>
          <p:nvPr>
            <p:ph type="body" idx="1"/>
          </p:nvPr>
        </p:nvSpPr>
        <p:spPr/>
        <p:txBody>
          <a:bodyPr/>
          <a:lstStyle/>
          <a:p>
            <a:r>
              <a:rPr lang="es-CL" sz="1400" dirty="0"/>
              <a:t>Profesor de Estudios Europeos de la Fundación Krupp, Facultad  Asociada  del Centro </a:t>
            </a:r>
            <a:r>
              <a:rPr lang="es-CL" sz="1400" dirty="0" err="1"/>
              <a:t>Minda</a:t>
            </a:r>
            <a:r>
              <a:rPr lang="es-CL" sz="1400" dirty="0"/>
              <a:t> de “</a:t>
            </a:r>
            <a:r>
              <a:rPr lang="es-CL" sz="1400" dirty="0" err="1"/>
              <a:t>Gunzburg</a:t>
            </a:r>
            <a:r>
              <a:rPr lang="es-CL" sz="1400" dirty="0"/>
              <a:t> Center </a:t>
            </a:r>
            <a:r>
              <a:rPr lang="es-CL" sz="1400" dirty="0" err="1"/>
              <a:t>for</a:t>
            </a:r>
            <a:r>
              <a:rPr lang="es-CL" sz="1400" dirty="0"/>
              <a:t> </a:t>
            </a:r>
            <a:r>
              <a:rPr lang="es-CL" sz="1400" dirty="0" err="1"/>
              <a:t>European</a:t>
            </a:r>
            <a:r>
              <a:rPr lang="es-CL" sz="1400" dirty="0"/>
              <a:t> </a:t>
            </a:r>
            <a:r>
              <a:rPr lang="es-CL" sz="1400" dirty="0" err="1"/>
              <a:t>Studies</a:t>
            </a:r>
            <a:r>
              <a:rPr lang="es-CL" sz="1400" dirty="0"/>
              <a:t>” y,</a:t>
            </a:r>
          </a:p>
          <a:p>
            <a:r>
              <a:rPr lang="es-CL" sz="1400" dirty="0"/>
              <a:t>Co-Director del Programa de Sociedades exitosas del Instituto de Investigación Avanzada de Canadá.</a:t>
            </a:r>
          </a:p>
          <a:p>
            <a:r>
              <a:rPr lang="es-CL" sz="1400" dirty="0" err="1"/>
              <a:t>Co-editor</a:t>
            </a:r>
            <a:r>
              <a:rPr lang="es-CL" sz="1400" dirty="0"/>
              <a:t> de varios libros,  forma parte de la junta editora de varias revistas . Temas recientes de interés: </a:t>
            </a:r>
          </a:p>
          <a:p>
            <a:r>
              <a:rPr lang="es-CL" sz="1400" dirty="0"/>
              <a:t>Metodología de ciencias políticas, economía y el impacto de las instituciones en las inequidades de salud.</a:t>
            </a:r>
          </a:p>
          <a:p>
            <a:endParaRPr lang="es-CL" sz="1400" dirty="0"/>
          </a:p>
        </p:txBody>
      </p:sp>
      <p:pic>
        <p:nvPicPr>
          <p:cNvPr id="7" name="Imagen 6">
            <a:extLst>
              <a:ext uri="{FF2B5EF4-FFF2-40B4-BE49-F238E27FC236}">
                <a16:creationId xmlns:a16="http://schemas.microsoft.com/office/drawing/2014/main" id="{B21B5264-232F-418F-A95D-A787B56B9241}"/>
              </a:ext>
            </a:extLst>
          </p:cNvPr>
          <p:cNvPicPr>
            <a:picLocks noChangeAspect="1"/>
          </p:cNvPicPr>
          <p:nvPr/>
        </p:nvPicPr>
        <p:blipFill>
          <a:blip r:embed="rId2"/>
          <a:stretch>
            <a:fillRect/>
          </a:stretch>
        </p:blipFill>
        <p:spPr>
          <a:xfrm>
            <a:off x="6278500" y="224549"/>
            <a:ext cx="2377495" cy="2259602"/>
          </a:xfrm>
          <a:prstGeom prst="rect">
            <a:avLst/>
          </a:prstGeom>
        </p:spPr>
      </p:pic>
      <p:sp>
        <p:nvSpPr>
          <p:cNvPr id="2" name="Marcador de número de diapositiva 1">
            <a:extLst>
              <a:ext uri="{FF2B5EF4-FFF2-40B4-BE49-F238E27FC236}">
                <a16:creationId xmlns:a16="http://schemas.microsoft.com/office/drawing/2014/main" id="{B39B56FA-6ED5-409A-9A2B-8DB96AB7CA9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3</a:t>
            </a:fld>
            <a:endParaRPr lang="es-CL"/>
          </a:p>
        </p:txBody>
      </p:sp>
      <p:pic>
        <p:nvPicPr>
          <p:cNvPr id="8" name="rg_hi" descr="https://encrypted-tbn3.gstatic.com/images?q=tbn:ANd9GcTAM-Rmr8zjxIhiK0KKY6rmNvaP33eEqGtCHgNh2OBXXIqDkW-d">
            <a:hlinkClick r:id="rId3"/>
            <a:extLst>
              <a:ext uri="{FF2B5EF4-FFF2-40B4-BE49-F238E27FC236}">
                <a16:creationId xmlns:a16="http://schemas.microsoft.com/office/drawing/2014/main" id="{61963054-C96E-4AEF-BA66-04CD248A8408}"/>
              </a:ext>
            </a:extLst>
          </p:cNvPr>
          <p:cNvPicPr>
            <a:picLocks noChangeAspect="1" noChangeArrowheads="1"/>
          </p:cNvPicPr>
          <p:nvPr/>
        </p:nvPicPr>
        <p:blipFill>
          <a:blip r:embed="rId4" cstate="print"/>
          <a:srcRect/>
          <a:stretch>
            <a:fillRect/>
          </a:stretch>
        </p:blipFill>
        <p:spPr bwMode="auto">
          <a:xfrm>
            <a:off x="5890659" y="2571750"/>
            <a:ext cx="2664296" cy="2492896"/>
          </a:xfrm>
          <a:prstGeom prst="rect">
            <a:avLst/>
          </a:prstGeom>
          <a:noFill/>
          <a:ln w="9525">
            <a:noFill/>
            <a:miter lim="800000"/>
            <a:headEnd/>
            <a:tailEnd/>
          </a:ln>
        </p:spPr>
      </p:pic>
    </p:spTree>
    <p:extLst>
      <p:ext uri="{BB962C8B-B14F-4D97-AF65-F5344CB8AC3E}">
        <p14:creationId xmlns:p14="http://schemas.microsoft.com/office/powerpoint/2010/main" val="2380207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body" idx="1"/>
          </p:nvPr>
        </p:nvSpPr>
        <p:spPr>
          <a:xfrm>
            <a:off x="2544225" y="297367"/>
            <a:ext cx="2981400" cy="4661400"/>
          </a:xfrm>
          <a:prstGeom prst="rect">
            <a:avLst/>
          </a:prstGeom>
        </p:spPr>
        <p:txBody>
          <a:bodyPr spcFirstLastPara="1" wrap="square" lIns="91425" tIns="91425" rIns="91425" bIns="91425" anchor="t" anchorCtr="0">
            <a:noAutofit/>
          </a:bodyPr>
          <a:lstStyle/>
          <a:p>
            <a:pPr marL="0" indent="0">
              <a:buNone/>
            </a:pPr>
            <a:r>
              <a:rPr lang="es-CL" b="1" dirty="0"/>
              <a:t>Las unidades de observación </a:t>
            </a:r>
          </a:p>
          <a:p>
            <a:pPr marL="0" indent="0">
              <a:buNone/>
            </a:pPr>
            <a:r>
              <a:rPr lang="es-CL" dirty="0"/>
              <a:t>Se refieren a la unidad utilizada en la recolección y  análisis de datos.</a:t>
            </a:r>
          </a:p>
        </p:txBody>
      </p:sp>
      <p:sp>
        <p:nvSpPr>
          <p:cNvPr id="122" name="Google Shape;122;p20"/>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lvl="0"/>
            <a:r>
              <a:rPr lang="es-CL" dirty="0"/>
              <a:t>Método Comparativo</a:t>
            </a:r>
            <a:br>
              <a:rPr lang="es-CL" dirty="0"/>
            </a:br>
            <a:r>
              <a:rPr lang="es-CL" dirty="0"/>
              <a:t> Unidad de Análisis</a:t>
            </a:r>
            <a:endParaRPr dirty="0"/>
          </a:p>
        </p:txBody>
      </p:sp>
      <p:sp>
        <p:nvSpPr>
          <p:cNvPr id="123" name="Google Shape;123;p20"/>
          <p:cNvSpPr txBox="1">
            <a:spLocks noGrp="1"/>
          </p:cNvSpPr>
          <p:nvPr>
            <p:ph type="body" idx="2"/>
          </p:nvPr>
        </p:nvSpPr>
        <p:spPr>
          <a:xfrm>
            <a:off x="5705276" y="297367"/>
            <a:ext cx="2981400" cy="4661400"/>
          </a:xfrm>
          <a:prstGeom prst="rect">
            <a:avLst/>
          </a:prstGeom>
        </p:spPr>
        <p:txBody>
          <a:bodyPr spcFirstLastPara="1" wrap="square" lIns="91425" tIns="91425" rIns="91425" bIns="91425" anchor="t" anchorCtr="0">
            <a:noAutofit/>
          </a:bodyPr>
          <a:lstStyle/>
          <a:p>
            <a:pPr marL="0" lvl="0" indent="0">
              <a:buNone/>
            </a:pPr>
            <a:r>
              <a:rPr lang="es-CL" b="1" dirty="0"/>
              <a:t>Las unidades explicativas </a:t>
            </a:r>
          </a:p>
          <a:p>
            <a:pPr marL="0" lvl="0" indent="0">
              <a:buNone/>
            </a:pPr>
            <a:r>
              <a:rPr lang="es-CL" dirty="0"/>
              <a:t>Se refieren a la unidad utilizada para dar cuenta del patrón de resultados obtenidos</a:t>
            </a:r>
            <a:endParaRPr dirty="0"/>
          </a:p>
        </p:txBody>
      </p:sp>
      <p:grpSp>
        <p:nvGrpSpPr>
          <p:cNvPr id="11" name="Google Shape;895;p41">
            <a:extLst>
              <a:ext uri="{FF2B5EF4-FFF2-40B4-BE49-F238E27FC236}">
                <a16:creationId xmlns:a16="http://schemas.microsoft.com/office/drawing/2014/main" id="{E0B4E140-09EC-4066-B379-46D738C06F41}"/>
              </a:ext>
            </a:extLst>
          </p:cNvPr>
          <p:cNvGrpSpPr/>
          <p:nvPr/>
        </p:nvGrpSpPr>
        <p:grpSpPr>
          <a:xfrm flipH="1">
            <a:off x="3307222" y="2818933"/>
            <a:ext cx="651674" cy="710480"/>
            <a:chOff x="4539787" y="1011032"/>
            <a:chExt cx="598958" cy="720261"/>
          </a:xfrm>
        </p:grpSpPr>
        <p:sp>
          <p:nvSpPr>
            <p:cNvPr id="12" name="Google Shape;896;p41">
              <a:extLst>
                <a:ext uri="{FF2B5EF4-FFF2-40B4-BE49-F238E27FC236}">
                  <a16:creationId xmlns:a16="http://schemas.microsoft.com/office/drawing/2014/main" id="{B9D90182-1575-4061-9C16-DEAF12E9E1E1}"/>
                </a:ext>
              </a:extLst>
            </p:cNvPr>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897;p41">
              <a:extLst>
                <a:ext uri="{FF2B5EF4-FFF2-40B4-BE49-F238E27FC236}">
                  <a16:creationId xmlns:a16="http://schemas.microsoft.com/office/drawing/2014/main" id="{2AA5C7CA-FDF0-4221-B0A0-904153FF84BD}"/>
                </a:ext>
              </a:extLst>
            </p:cNvPr>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898;p41">
              <a:extLst>
                <a:ext uri="{FF2B5EF4-FFF2-40B4-BE49-F238E27FC236}">
                  <a16:creationId xmlns:a16="http://schemas.microsoft.com/office/drawing/2014/main" id="{70B4FA74-66CD-482D-9CBD-F3B5C5B6FFC4}"/>
                </a:ext>
              </a:extLst>
            </p:cNvPr>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899;p41">
              <a:extLst>
                <a:ext uri="{FF2B5EF4-FFF2-40B4-BE49-F238E27FC236}">
                  <a16:creationId xmlns:a16="http://schemas.microsoft.com/office/drawing/2014/main" id="{9BA6E2C8-0986-49A9-B2A1-39E34885EBDE}"/>
                </a:ext>
              </a:extLst>
            </p:cNvPr>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900;p41">
              <a:extLst>
                <a:ext uri="{FF2B5EF4-FFF2-40B4-BE49-F238E27FC236}">
                  <a16:creationId xmlns:a16="http://schemas.microsoft.com/office/drawing/2014/main" id="{8AA6BEF3-8FC6-4B8A-B928-6E7DF7F3263E}"/>
                </a:ext>
              </a:extLst>
            </p:cNvPr>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 name="Google Shape;1030;p41">
            <a:extLst>
              <a:ext uri="{FF2B5EF4-FFF2-40B4-BE49-F238E27FC236}">
                <a16:creationId xmlns:a16="http://schemas.microsoft.com/office/drawing/2014/main" id="{886C2CDD-84AB-424F-B3F5-07D8E13DA825}"/>
              </a:ext>
            </a:extLst>
          </p:cNvPr>
          <p:cNvGrpSpPr/>
          <p:nvPr/>
        </p:nvGrpSpPr>
        <p:grpSpPr>
          <a:xfrm>
            <a:off x="6446837" y="3654452"/>
            <a:ext cx="1073461" cy="738085"/>
            <a:chOff x="1510757" y="3225422"/>
            <a:chExt cx="720214" cy="637347"/>
          </a:xfrm>
        </p:grpSpPr>
        <p:sp>
          <p:nvSpPr>
            <p:cNvPr id="18" name="Google Shape;1031;p41">
              <a:extLst>
                <a:ext uri="{FF2B5EF4-FFF2-40B4-BE49-F238E27FC236}">
                  <a16:creationId xmlns:a16="http://schemas.microsoft.com/office/drawing/2014/main" id="{C81D58F0-674F-4825-8CB6-6B034FFD53F8}"/>
                </a:ext>
              </a:extLst>
            </p:cNvPr>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032;p41">
              <a:extLst>
                <a:ext uri="{FF2B5EF4-FFF2-40B4-BE49-F238E27FC236}">
                  <a16:creationId xmlns:a16="http://schemas.microsoft.com/office/drawing/2014/main" id="{1F20E272-2D2A-4F3A-A566-EBF61B120625}"/>
                </a:ext>
              </a:extLst>
            </p:cNvPr>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033;p41">
              <a:extLst>
                <a:ext uri="{FF2B5EF4-FFF2-40B4-BE49-F238E27FC236}">
                  <a16:creationId xmlns:a16="http://schemas.microsoft.com/office/drawing/2014/main" id="{06C0FD77-95C3-4105-B4BC-50E89568B90A}"/>
                </a:ext>
              </a:extLst>
            </p:cNvPr>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034;p41">
              <a:extLst>
                <a:ext uri="{FF2B5EF4-FFF2-40B4-BE49-F238E27FC236}">
                  <a16:creationId xmlns:a16="http://schemas.microsoft.com/office/drawing/2014/main" id="{D055C75D-CF4C-4FEB-AD9C-991D075B7013}"/>
                </a:ext>
              </a:extLst>
            </p:cNvPr>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035;p41">
              <a:extLst>
                <a:ext uri="{FF2B5EF4-FFF2-40B4-BE49-F238E27FC236}">
                  <a16:creationId xmlns:a16="http://schemas.microsoft.com/office/drawing/2014/main" id="{5D41354A-8CC9-4C63-AE65-5D50B25C3FCA}"/>
                </a:ext>
              </a:extLst>
            </p:cNvPr>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36;p41">
              <a:extLst>
                <a:ext uri="{FF2B5EF4-FFF2-40B4-BE49-F238E27FC236}">
                  <a16:creationId xmlns:a16="http://schemas.microsoft.com/office/drawing/2014/main" id="{5CFE4EF5-5112-45DD-92A0-F3CF6CAC5150}"/>
                </a:ext>
              </a:extLst>
            </p:cNvPr>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037;p41">
              <a:extLst>
                <a:ext uri="{FF2B5EF4-FFF2-40B4-BE49-F238E27FC236}">
                  <a16:creationId xmlns:a16="http://schemas.microsoft.com/office/drawing/2014/main" id="{6D59F67B-3918-49D6-941D-95EA76ADE60B}"/>
                </a:ext>
              </a:extLst>
            </p:cNvPr>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7086400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D71FC-0235-4957-B6B8-28B279AA019C}"/>
              </a:ext>
            </a:extLst>
          </p:cNvPr>
          <p:cNvSpPr>
            <a:spLocks noGrp="1"/>
          </p:cNvSpPr>
          <p:nvPr>
            <p:ph type="title"/>
          </p:nvPr>
        </p:nvSpPr>
        <p:spPr/>
        <p:txBody>
          <a:bodyPr/>
          <a:lstStyle/>
          <a:p>
            <a:r>
              <a:rPr lang="es-CL" dirty="0"/>
              <a:t>La selección de la unidad de análisis o base de datos es relevante: </a:t>
            </a:r>
            <a:br>
              <a:rPr lang="es-CL" dirty="0"/>
            </a:br>
            <a:endParaRPr lang="es-CL" dirty="0"/>
          </a:p>
        </p:txBody>
      </p:sp>
      <p:sp>
        <p:nvSpPr>
          <p:cNvPr id="3" name="Marcador de texto 2">
            <a:extLst>
              <a:ext uri="{FF2B5EF4-FFF2-40B4-BE49-F238E27FC236}">
                <a16:creationId xmlns:a16="http://schemas.microsoft.com/office/drawing/2014/main" id="{081D22D5-2578-4392-903C-141E6396081C}"/>
              </a:ext>
            </a:extLst>
          </p:cNvPr>
          <p:cNvSpPr>
            <a:spLocks noGrp="1"/>
          </p:cNvSpPr>
          <p:nvPr>
            <p:ph type="body" idx="1"/>
          </p:nvPr>
        </p:nvSpPr>
        <p:spPr/>
        <p:txBody>
          <a:bodyPr/>
          <a:lstStyle/>
          <a:p>
            <a:r>
              <a:rPr lang="es-CL" dirty="0"/>
              <a:t>Unidad de análisis basado en categorías teóricas. (Ej. “clase”)</a:t>
            </a:r>
          </a:p>
          <a:p>
            <a:r>
              <a:rPr lang="es-CL" dirty="0"/>
              <a:t>Unidad de análisis basado en categoría de datos</a:t>
            </a:r>
          </a:p>
          <a:p>
            <a:endParaRPr lang="es-CL" dirty="0"/>
          </a:p>
          <a:p>
            <a:endParaRPr lang="es-CL" dirty="0"/>
          </a:p>
        </p:txBody>
      </p:sp>
      <p:sp>
        <p:nvSpPr>
          <p:cNvPr id="4" name="Marcador de texto 3">
            <a:extLst>
              <a:ext uri="{FF2B5EF4-FFF2-40B4-BE49-F238E27FC236}">
                <a16:creationId xmlns:a16="http://schemas.microsoft.com/office/drawing/2014/main" id="{C04C5ADB-32CE-465A-9D00-C029DEA83A4C}"/>
              </a:ext>
            </a:extLst>
          </p:cNvPr>
          <p:cNvSpPr>
            <a:spLocks noGrp="1"/>
          </p:cNvSpPr>
          <p:nvPr>
            <p:ph type="body" idx="2"/>
          </p:nvPr>
        </p:nvSpPr>
        <p:spPr/>
        <p:txBody>
          <a:bodyPr/>
          <a:lstStyle/>
          <a:p>
            <a:r>
              <a:rPr lang="es-CL" sz="2000" dirty="0"/>
              <a:t>“El método comparativo se utiliza sólo cuando el número de casos pertinentes es demasiado pequeño para permitir que el investigador pueda establecer control estadístico sobre las condiciones y causas de la variación en los fenómenos sociales. ”</a:t>
            </a:r>
          </a:p>
          <a:p>
            <a:endParaRPr lang="es-CL" sz="2000" dirty="0"/>
          </a:p>
        </p:txBody>
      </p:sp>
      <p:sp>
        <p:nvSpPr>
          <p:cNvPr id="5" name="Marcador de número de diapositiva 4">
            <a:extLst>
              <a:ext uri="{FF2B5EF4-FFF2-40B4-BE49-F238E27FC236}">
                <a16:creationId xmlns:a16="http://schemas.microsoft.com/office/drawing/2014/main" id="{2E7A0987-42FF-4189-9742-0567BCCAA41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31</a:t>
            </a:fld>
            <a:endParaRPr lang="es-CL"/>
          </a:p>
        </p:txBody>
      </p:sp>
    </p:spTree>
    <p:extLst>
      <p:ext uri="{BB962C8B-B14F-4D97-AF65-F5344CB8AC3E}">
        <p14:creationId xmlns:p14="http://schemas.microsoft.com/office/powerpoint/2010/main" val="2949209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73CE0AC-C2FF-4AD9-ACC4-5C45D08DAEA9}"/>
              </a:ext>
            </a:extLst>
          </p:cNvPr>
          <p:cNvSpPr>
            <a:spLocks noGrp="1"/>
          </p:cNvSpPr>
          <p:nvPr>
            <p:ph type="title"/>
          </p:nvPr>
        </p:nvSpPr>
        <p:spPr>
          <a:xfrm>
            <a:off x="203875" y="415636"/>
            <a:ext cx="1712400" cy="2068514"/>
          </a:xfrm>
        </p:spPr>
        <p:txBody>
          <a:bodyPr/>
          <a:lstStyle/>
          <a:p>
            <a:r>
              <a:rPr lang="es-CL" sz="1400" dirty="0"/>
              <a:t>“La clase social y preferencia por un partido están fuertemente relacionados entre sí en una muestra de los votantes británicos no sólo porque Gran Bretaña es una sociedad industrial, sino también porque tiene una larga historia de movilización de clase y conflicto.”</a:t>
            </a:r>
          </a:p>
        </p:txBody>
      </p:sp>
      <p:sp>
        <p:nvSpPr>
          <p:cNvPr id="7" name="Marcador de texto 6">
            <a:extLst>
              <a:ext uri="{FF2B5EF4-FFF2-40B4-BE49-F238E27FC236}">
                <a16:creationId xmlns:a16="http://schemas.microsoft.com/office/drawing/2014/main" id="{781C4E92-FB13-4A2D-AB25-146DA20CFFEE}"/>
              </a:ext>
            </a:extLst>
          </p:cNvPr>
          <p:cNvSpPr>
            <a:spLocks noGrp="1"/>
          </p:cNvSpPr>
          <p:nvPr>
            <p:ph type="body" idx="1"/>
          </p:nvPr>
        </p:nvSpPr>
        <p:spPr/>
        <p:txBody>
          <a:bodyPr/>
          <a:lstStyle/>
          <a:p>
            <a:r>
              <a:rPr lang="es-CL" sz="1800" dirty="0"/>
              <a:t>Esto implica tres condiciones convergentes:</a:t>
            </a:r>
          </a:p>
          <a:p>
            <a:pPr marL="38100" indent="0">
              <a:buNone/>
            </a:pPr>
            <a:r>
              <a:rPr lang="es-CL" sz="1800" dirty="0"/>
              <a:t>(I) una historia de lucha de clases </a:t>
            </a:r>
          </a:p>
          <a:p>
            <a:pPr marL="38100" indent="0">
              <a:buNone/>
            </a:pPr>
            <a:r>
              <a:rPr lang="es-CL" sz="1800" dirty="0"/>
              <a:t>(2) maduración del sistema de gobierno </a:t>
            </a:r>
          </a:p>
          <a:p>
            <a:pPr marL="38100" indent="0">
              <a:buNone/>
            </a:pPr>
            <a:r>
              <a:rPr lang="es-CL" sz="1800" dirty="0"/>
              <a:t>(3) un país industrializado desde hace mucho tiempo</a:t>
            </a:r>
          </a:p>
          <a:p>
            <a:r>
              <a:rPr lang="es-CL" sz="1800" dirty="0"/>
              <a:t>Para evaluar este argumento con rigor, sería necesario encontrar casos</a:t>
            </a:r>
            <a:br>
              <a:rPr lang="es-CL" sz="1800" dirty="0"/>
            </a:br>
            <a:r>
              <a:rPr lang="es-CL" sz="1800" dirty="0"/>
              <a:t>(Entre los países democráticos) de todas las combinaciones lógicamente posibles de las tres condiciones, y luego, evaluar la relación entre la clase social y el partido preferencia en cada combinación. </a:t>
            </a:r>
          </a:p>
          <a:p>
            <a:pPr marL="38100" indent="0">
              <a:buNone/>
            </a:pPr>
            <a:r>
              <a:rPr lang="es-CL" sz="1800" dirty="0">
                <a:solidFill>
                  <a:srgbClr val="FF0000"/>
                </a:solidFill>
              </a:rPr>
              <a:t>Ante este ejemplo se concluye que…Será pertinente analizar un pequeño número de casos pero con mayor profundidad.</a:t>
            </a:r>
          </a:p>
          <a:p>
            <a:endParaRPr lang="es-CL" sz="1800" dirty="0"/>
          </a:p>
        </p:txBody>
      </p:sp>
    </p:spTree>
    <p:extLst>
      <p:ext uri="{BB962C8B-B14F-4D97-AF65-F5344CB8AC3E}">
        <p14:creationId xmlns:p14="http://schemas.microsoft.com/office/powerpoint/2010/main" val="167248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ctrTitle" idx="4294967295"/>
          </p:nvPr>
        </p:nvSpPr>
        <p:spPr>
          <a:xfrm>
            <a:off x="2919905" y="1263106"/>
            <a:ext cx="6063843"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7200" dirty="0"/>
              <a:t>Estudios Comparados</a:t>
            </a:r>
            <a:endParaRPr sz="7200" dirty="0"/>
          </a:p>
        </p:txBody>
      </p:sp>
      <p:sp>
        <p:nvSpPr>
          <p:cNvPr id="104" name="Google Shape;104;p19"/>
          <p:cNvSpPr txBox="1">
            <a:spLocks noGrp="1"/>
          </p:cNvSpPr>
          <p:nvPr>
            <p:ph type="subTitle" idx="4294967295"/>
          </p:nvPr>
        </p:nvSpPr>
        <p:spPr>
          <a:xfrm>
            <a:off x="1211348" y="3487994"/>
            <a:ext cx="7772400" cy="784800"/>
          </a:xfrm>
          <a:prstGeom prst="rect">
            <a:avLst/>
          </a:prstGeom>
        </p:spPr>
        <p:txBody>
          <a:bodyPr spcFirstLastPara="1" wrap="square" lIns="91425" tIns="91425" rIns="91425" bIns="91425" anchor="t" anchorCtr="0">
            <a:noAutofit/>
          </a:bodyPr>
          <a:lstStyle/>
          <a:p>
            <a:pPr marL="0" lvl="0" indent="0">
              <a:buNone/>
            </a:pPr>
            <a:r>
              <a:rPr lang="es-CL" sz="1800" dirty="0"/>
              <a:t>El método comparativo por definición es utilizado sólo cuando el número de casos relevantes es muy  pequeño como para permitir al investigador establecer un control estadístico sobre las condiciones y causas de las variaciones del fenómeno social.</a:t>
            </a:r>
            <a:endParaRPr sz="1800" dirty="0"/>
          </a:p>
        </p:txBody>
      </p:sp>
      <p:sp>
        <p:nvSpPr>
          <p:cNvPr id="106" name="Google Shape;106;p19"/>
          <p:cNvSpPr/>
          <p:nvPr/>
        </p:nvSpPr>
        <p:spPr>
          <a:xfrm>
            <a:off x="1836939" y="988479"/>
            <a:ext cx="317310" cy="30297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9"/>
          <p:cNvGrpSpPr/>
          <p:nvPr/>
        </p:nvGrpSpPr>
        <p:grpSpPr>
          <a:xfrm>
            <a:off x="498190" y="7607"/>
            <a:ext cx="1426316" cy="1426403"/>
            <a:chOff x="6643075" y="3664250"/>
            <a:chExt cx="407950" cy="407975"/>
          </a:xfrm>
        </p:grpSpPr>
        <p:sp>
          <p:nvSpPr>
            <p:cNvPr id="108" name="Google Shape;108;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9"/>
          <p:cNvGrpSpPr/>
          <p:nvPr/>
        </p:nvGrpSpPr>
        <p:grpSpPr>
          <a:xfrm>
            <a:off x="1415230" y="1774588"/>
            <a:ext cx="659664" cy="659627"/>
            <a:chOff x="576250" y="4319400"/>
            <a:chExt cx="442075" cy="442050"/>
          </a:xfrm>
        </p:grpSpPr>
        <p:sp>
          <p:nvSpPr>
            <p:cNvPr id="111" name="Google Shape;111;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9"/>
          <p:cNvSpPr/>
          <p:nvPr/>
        </p:nvSpPr>
        <p:spPr>
          <a:xfrm rot="6223920">
            <a:off x="2576461" y="236606"/>
            <a:ext cx="317280" cy="30295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a:off x="2569595" y="1205465"/>
            <a:ext cx="250224" cy="23892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59A4B8-3C4B-4D6B-A7CB-1471C068FAB7}"/>
              </a:ext>
            </a:extLst>
          </p:cNvPr>
          <p:cNvSpPr>
            <a:spLocks noGrp="1"/>
          </p:cNvSpPr>
          <p:nvPr>
            <p:ph type="title"/>
          </p:nvPr>
        </p:nvSpPr>
        <p:spPr>
          <a:xfrm>
            <a:off x="101325" y="1618204"/>
            <a:ext cx="2066100" cy="857400"/>
          </a:xfrm>
        </p:spPr>
        <p:txBody>
          <a:bodyPr/>
          <a:lstStyle/>
          <a:p>
            <a:r>
              <a:rPr lang="es-CL" dirty="0"/>
              <a:t>El método  atiende a configuraciones de condiciones</a:t>
            </a:r>
          </a:p>
        </p:txBody>
      </p:sp>
      <p:sp>
        <p:nvSpPr>
          <p:cNvPr id="6" name="Marcador de texto 5">
            <a:extLst>
              <a:ext uri="{FF2B5EF4-FFF2-40B4-BE49-F238E27FC236}">
                <a16:creationId xmlns:a16="http://schemas.microsoft.com/office/drawing/2014/main" id="{2D243554-0046-4D8E-B2D2-B0CA51AB5E1A}"/>
              </a:ext>
            </a:extLst>
          </p:cNvPr>
          <p:cNvSpPr>
            <a:spLocks noGrp="1"/>
          </p:cNvSpPr>
          <p:nvPr>
            <p:ph type="body" idx="1"/>
          </p:nvPr>
        </p:nvSpPr>
        <p:spPr/>
        <p:txBody>
          <a:bodyPr/>
          <a:lstStyle/>
          <a:p>
            <a:r>
              <a:rPr lang="es-CL" dirty="0"/>
              <a:t>Se utiliza para determinar las diferentes combinaciones de condiciones asociadas con resultados o procesos específicos y,</a:t>
            </a:r>
          </a:p>
        </p:txBody>
      </p:sp>
      <p:sp>
        <p:nvSpPr>
          <p:cNvPr id="7" name="Marcador de texto 6">
            <a:extLst>
              <a:ext uri="{FF2B5EF4-FFF2-40B4-BE49-F238E27FC236}">
                <a16:creationId xmlns:a16="http://schemas.microsoft.com/office/drawing/2014/main" id="{F415067B-DB75-4416-8901-004FA0F35BDE}"/>
              </a:ext>
            </a:extLst>
          </p:cNvPr>
          <p:cNvSpPr>
            <a:spLocks noGrp="1"/>
          </p:cNvSpPr>
          <p:nvPr>
            <p:ph type="body" idx="2"/>
          </p:nvPr>
        </p:nvSpPr>
        <p:spPr/>
        <p:txBody>
          <a:bodyPr/>
          <a:lstStyle/>
          <a:p>
            <a:r>
              <a:rPr lang="es-CL" dirty="0"/>
              <a:t>debido a que el método presenta este carácter, el criterio estadístico es menos importante, por lo que</a:t>
            </a:r>
          </a:p>
        </p:txBody>
      </p:sp>
      <p:sp>
        <p:nvSpPr>
          <p:cNvPr id="8" name="Marcador de texto 7">
            <a:extLst>
              <a:ext uri="{FF2B5EF4-FFF2-40B4-BE49-F238E27FC236}">
                <a16:creationId xmlns:a16="http://schemas.microsoft.com/office/drawing/2014/main" id="{83A00106-CBA9-47D8-BF70-734BF1345CAD}"/>
              </a:ext>
            </a:extLst>
          </p:cNvPr>
          <p:cNvSpPr>
            <a:spLocks noGrp="1"/>
          </p:cNvSpPr>
          <p:nvPr>
            <p:ph type="body" idx="3"/>
          </p:nvPr>
        </p:nvSpPr>
        <p:spPr>
          <a:xfrm>
            <a:off x="6789100" y="0"/>
            <a:ext cx="2151025" cy="4650600"/>
          </a:xfrm>
        </p:spPr>
        <p:txBody>
          <a:bodyPr/>
          <a:lstStyle/>
          <a:p>
            <a:r>
              <a:rPr lang="es-CL" dirty="0"/>
              <a:t>el método comparativo no trabaja con muestras de población ya que las aplicaciones no son concebidas en términos probabilísticos pues cada instancia de un fenómeno se examina y explica si es posible.</a:t>
            </a:r>
          </a:p>
        </p:txBody>
      </p:sp>
      <p:grpSp>
        <p:nvGrpSpPr>
          <p:cNvPr id="9" name="Google Shape;1023;p41">
            <a:extLst>
              <a:ext uri="{FF2B5EF4-FFF2-40B4-BE49-F238E27FC236}">
                <a16:creationId xmlns:a16="http://schemas.microsoft.com/office/drawing/2014/main" id="{D7DD6775-854B-43B3-9D13-ECC4AE04EF50}"/>
              </a:ext>
            </a:extLst>
          </p:cNvPr>
          <p:cNvGrpSpPr/>
          <p:nvPr/>
        </p:nvGrpSpPr>
        <p:grpSpPr>
          <a:xfrm>
            <a:off x="481255" y="683663"/>
            <a:ext cx="653120" cy="604291"/>
            <a:chOff x="8843122" y="4420259"/>
            <a:chExt cx="720202" cy="655469"/>
          </a:xfrm>
        </p:grpSpPr>
        <p:sp>
          <p:nvSpPr>
            <p:cNvPr id="10" name="Google Shape;1024;p41">
              <a:extLst>
                <a:ext uri="{FF2B5EF4-FFF2-40B4-BE49-F238E27FC236}">
                  <a16:creationId xmlns:a16="http://schemas.microsoft.com/office/drawing/2014/main" id="{7A65084F-5AEA-462C-91CA-10DC7F312009}"/>
                </a:ext>
              </a:extLst>
            </p:cNvPr>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025;p41">
              <a:extLst>
                <a:ext uri="{FF2B5EF4-FFF2-40B4-BE49-F238E27FC236}">
                  <a16:creationId xmlns:a16="http://schemas.microsoft.com/office/drawing/2014/main" id="{89D4DDB8-48C7-4C19-9823-C5321ADA32A4}"/>
                </a:ext>
              </a:extLst>
            </p:cNvPr>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026;p41">
              <a:extLst>
                <a:ext uri="{FF2B5EF4-FFF2-40B4-BE49-F238E27FC236}">
                  <a16:creationId xmlns:a16="http://schemas.microsoft.com/office/drawing/2014/main" id="{38E2B967-7967-4BCF-A32D-77678F710CC7}"/>
                </a:ext>
              </a:extLst>
            </p:cNvPr>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chemeClr val="tx1">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027;p41">
              <a:extLst>
                <a:ext uri="{FF2B5EF4-FFF2-40B4-BE49-F238E27FC236}">
                  <a16:creationId xmlns:a16="http://schemas.microsoft.com/office/drawing/2014/main" id="{2746817D-CE7E-4CEC-AACD-CBE41A5A4CD8}"/>
                </a:ext>
              </a:extLst>
            </p:cNvPr>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chemeClr val="tx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28;p41">
              <a:extLst>
                <a:ext uri="{FF2B5EF4-FFF2-40B4-BE49-F238E27FC236}">
                  <a16:creationId xmlns:a16="http://schemas.microsoft.com/office/drawing/2014/main" id="{10FD4FFC-FF10-48D7-99CB-A02D42340D1F}"/>
                </a:ext>
              </a:extLst>
            </p:cNvPr>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chemeClr val="tx1">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5" name="Google Shape;1029;p41">
              <a:extLst>
                <a:ext uri="{FF2B5EF4-FFF2-40B4-BE49-F238E27FC236}">
                  <a16:creationId xmlns:a16="http://schemas.microsoft.com/office/drawing/2014/main" id="{549694B0-4437-4FDD-A7AF-C336D8A7FD95}"/>
                </a:ext>
              </a:extLst>
            </p:cNvPr>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chemeClr val="tx1">
                <a:lumMod val="60000"/>
                <a:lumOff val="4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354091933"/>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El método Comparado es superior al método Estadístico</a:t>
            </a:r>
            <a:endParaRPr dirty="0"/>
          </a:p>
        </p:txBody>
      </p:sp>
      <p:sp>
        <p:nvSpPr>
          <p:cNvPr id="268" name="Google Shape;268;p30"/>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4 </a:t>
            </a:r>
            <a:r>
              <a:rPr lang="es-CL" sz="2800" dirty="0"/>
              <a:t>razones</a:t>
            </a:r>
            <a:endParaRPr sz="2800" dirty="0"/>
          </a:p>
        </p:txBody>
      </p:sp>
      <p:sp>
        <p:nvSpPr>
          <p:cNvPr id="269" name="Google Shape;269;p30"/>
          <p:cNvSpPr/>
          <p:nvPr/>
        </p:nvSpPr>
        <p:spPr>
          <a:xfrm>
            <a:off x="2441325" y="2284800"/>
            <a:ext cx="6301500" cy="573900"/>
          </a:xfrm>
          <a:prstGeom prst="homePlate">
            <a:avLst>
              <a:gd name="adj" fmla="val 50000"/>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2317846" y="1846650"/>
            <a:ext cx="1450200" cy="1450200"/>
          </a:xfrm>
          <a:prstGeom prst="ellipse">
            <a:avLst/>
          </a:prstGeom>
          <a:solidFill>
            <a:schemeClr val="accent2"/>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CL" dirty="0">
                <a:solidFill>
                  <a:srgbClr val="FFFFFF"/>
                </a:solidFill>
                <a:latin typeface="Roboto"/>
                <a:ea typeface="Roboto"/>
                <a:cs typeface="Roboto"/>
                <a:sym typeface="Roboto"/>
              </a:rPr>
              <a:t>Primero</a:t>
            </a:r>
            <a:endParaRPr dirty="0">
              <a:solidFill>
                <a:srgbClr val="FFFFFF"/>
              </a:solidFill>
              <a:latin typeface="Roboto"/>
              <a:ea typeface="Roboto"/>
              <a:cs typeface="Roboto"/>
              <a:sym typeface="Roboto"/>
            </a:endParaRPr>
          </a:p>
        </p:txBody>
      </p:sp>
      <p:sp>
        <p:nvSpPr>
          <p:cNvPr id="271" name="Google Shape;271;p30"/>
          <p:cNvSpPr/>
          <p:nvPr/>
        </p:nvSpPr>
        <p:spPr>
          <a:xfrm>
            <a:off x="4034320" y="1846650"/>
            <a:ext cx="1450200" cy="1450200"/>
          </a:xfrm>
          <a:prstGeom prst="ellipse">
            <a:avLst/>
          </a:prstGeom>
          <a:solidFill>
            <a:schemeClr val="accent2">
              <a:lumMod val="60000"/>
              <a:lumOff val="4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CL" dirty="0">
                <a:solidFill>
                  <a:srgbClr val="FFFFFF"/>
                </a:solidFill>
                <a:latin typeface="Roboto"/>
                <a:ea typeface="Roboto"/>
                <a:cs typeface="Roboto"/>
                <a:sym typeface="Roboto"/>
              </a:rPr>
              <a:t>Segundo</a:t>
            </a:r>
            <a:endParaRPr dirty="0">
              <a:solidFill>
                <a:srgbClr val="FFFFFF"/>
              </a:solidFill>
              <a:latin typeface="Roboto"/>
              <a:ea typeface="Roboto"/>
              <a:cs typeface="Roboto"/>
              <a:sym typeface="Roboto"/>
            </a:endParaRPr>
          </a:p>
        </p:txBody>
      </p:sp>
      <p:sp>
        <p:nvSpPr>
          <p:cNvPr id="272" name="Google Shape;272;p30"/>
          <p:cNvSpPr/>
          <p:nvPr/>
        </p:nvSpPr>
        <p:spPr>
          <a:xfrm>
            <a:off x="5750794" y="1854662"/>
            <a:ext cx="1450200" cy="14502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CL" dirty="0">
                <a:solidFill>
                  <a:srgbClr val="FFFFFF"/>
                </a:solidFill>
                <a:latin typeface="Roboto"/>
                <a:ea typeface="Roboto"/>
                <a:cs typeface="Roboto"/>
                <a:sym typeface="Roboto"/>
              </a:rPr>
              <a:t>Tercero</a:t>
            </a:r>
            <a:endParaRPr dirty="0">
              <a:solidFill>
                <a:srgbClr val="FFFFFF"/>
              </a:solidFill>
              <a:latin typeface="Roboto"/>
              <a:ea typeface="Roboto"/>
              <a:cs typeface="Roboto"/>
              <a:sym typeface="Roboto"/>
            </a:endParaRPr>
          </a:p>
        </p:txBody>
      </p:sp>
      <p:sp>
        <p:nvSpPr>
          <p:cNvPr id="8" name="Google Shape;270;p30">
            <a:extLst>
              <a:ext uri="{FF2B5EF4-FFF2-40B4-BE49-F238E27FC236}">
                <a16:creationId xmlns:a16="http://schemas.microsoft.com/office/drawing/2014/main" id="{BD742DBC-FB20-43E1-837F-F05A3D8EF097}"/>
              </a:ext>
            </a:extLst>
          </p:cNvPr>
          <p:cNvSpPr/>
          <p:nvPr/>
        </p:nvSpPr>
        <p:spPr>
          <a:xfrm>
            <a:off x="7489925" y="1759050"/>
            <a:ext cx="1450200" cy="1450200"/>
          </a:xfrm>
          <a:prstGeom prst="ellipse">
            <a:avLst/>
          </a:prstGeom>
          <a:solidFill>
            <a:schemeClr val="accent5">
              <a:lumMod val="75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CL" dirty="0">
                <a:solidFill>
                  <a:srgbClr val="FFFFFF"/>
                </a:solidFill>
                <a:latin typeface="Roboto"/>
                <a:ea typeface="Roboto"/>
                <a:cs typeface="Roboto"/>
                <a:sym typeface="Roboto"/>
              </a:rPr>
              <a:t>Cuarto</a:t>
            </a:r>
            <a:endParaRPr dirty="0">
              <a:solidFill>
                <a:srgbClr val="FFFFFF"/>
              </a:solidFill>
              <a:latin typeface="Roboto"/>
              <a:ea typeface="Roboto"/>
              <a:cs typeface="Roboto"/>
              <a:sym typeface="Roboto"/>
            </a:endParaRPr>
          </a:p>
        </p:txBody>
      </p:sp>
      <p:sp>
        <p:nvSpPr>
          <p:cNvPr id="2" name="CuadroTexto 1">
            <a:extLst>
              <a:ext uri="{FF2B5EF4-FFF2-40B4-BE49-F238E27FC236}">
                <a16:creationId xmlns:a16="http://schemas.microsoft.com/office/drawing/2014/main" id="{B6699D8A-1238-4B05-885B-20B415044258}"/>
              </a:ext>
            </a:extLst>
          </p:cNvPr>
          <p:cNvSpPr txBox="1"/>
          <p:nvPr/>
        </p:nvSpPr>
        <p:spPr>
          <a:xfrm>
            <a:off x="2441325" y="3529413"/>
            <a:ext cx="1326721" cy="1384995"/>
          </a:xfrm>
          <a:prstGeom prst="rect">
            <a:avLst/>
          </a:prstGeom>
          <a:noFill/>
        </p:spPr>
        <p:txBody>
          <a:bodyPr wrap="square" rtlCol="0">
            <a:spAutoFit/>
          </a:bodyPr>
          <a:lstStyle/>
          <a:p>
            <a:r>
              <a:rPr lang="es-CL" sz="1050" dirty="0"/>
              <a:t>El método estadístico no es combinatorio, se realiza el análisis de forma individual y es difícil evaluar combinaciones de condiciones</a:t>
            </a:r>
          </a:p>
        </p:txBody>
      </p:sp>
      <p:sp>
        <p:nvSpPr>
          <p:cNvPr id="3" name="CuadroTexto 2">
            <a:extLst>
              <a:ext uri="{FF2B5EF4-FFF2-40B4-BE49-F238E27FC236}">
                <a16:creationId xmlns:a16="http://schemas.microsoft.com/office/drawing/2014/main" id="{3B905758-5BD8-4D50-A7B1-DE7735B717BB}"/>
              </a:ext>
            </a:extLst>
          </p:cNvPr>
          <p:cNvSpPr txBox="1"/>
          <p:nvPr/>
        </p:nvSpPr>
        <p:spPr>
          <a:xfrm>
            <a:off x="4230168" y="3614871"/>
            <a:ext cx="1254352" cy="1384995"/>
          </a:xfrm>
          <a:prstGeom prst="rect">
            <a:avLst/>
          </a:prstGeom>
          <a:noFill/>
        </p:spPr>
        <p:txBody>
          <a:bodyPr wrap="square" rtlCol="0">
            <a:spAutoFit/>
          </a:bodyPr>
          <a:lstStyle/>
          <a:p>
            <a:r>
              <a:rPr lang="es-CL" sz="1050" dirty="0"/>
              <a:t>El uso del método comparativo permite al investigador generar nuevas teorías y síntesis de teorías ya existentes</a:t>
            </a:r>
          </a:p>
        </p:txBody>
      </p:sp>
      <p:sp>
        <p:nvSpPr>
          <p:cNvPr id="4" name="CuadroTexto 3">
            <a:extLst>
              <a:ext uri="{FF2B5EF4-FFF2-40B4-BE49-F238E27FC236}">
                <a16:creationId xmlns:a16="http://schemas.microsoft.com/office/drawing/2014/main" id="{7CA6DD01-ECC9-4314-8248-291A409E3CEA}"/>
              </a:ext>
            </a:extLst>
          </p:cNvPr>
          <p:cNvSpPr txBox="1"/>
          <p:nvPr/>
        </p:nvSpPr>
        <p:spPr>
          <a:xfrm>
            <a:off x="6024785" y="3529413"/>
            <a:ext cx="1324598" cy="1615827"/>
          </a:xfrm>
          <a:prstGeom prst="rect">
            <a:avLst/>
          </a:prstGeom>
          <a:noFill/>
        </p:spPr>
        <p:txBody>
          <a:bodyPr wrap="square" rtlCol="0">
            <a:spAutoFit/>
          </a:bodyPr>
          <a:lstStyle/>
          <a:p>
            <a:r>
              <a:rPr lang="es-CL" sz="1100" dirty="0"/>
              <a:t>El método comparativo no requiere del estudio de una muestra de población. Los límites son puestos por el investigador</a:t>
            </a:r>
          </a:p>
        </p:txBody>
      </p:sp>
      <p:sp>
        <p:nvSpPr>
          <p:cNvPr id="5" name="CuadroTexto 4">
            <a:extLst>
              <a:ext uri="{FF2B5EF4-FFF2-40B4-BE49-F238E27FC236}">
                <a16:creationId xmlns:a16="http://schemas.microsoft.com/office/drawing/2014/main" id="{3A9AC29D-04B1-4A11-B43E-26A48706BA73}"/>
              </a:ext>
            </a:extLst>
          </p:cNvPr>
          <p:cNvSpPr txBox="1"/>
          <p:nvPr/>
        </p:nvSpPr>
        <p:spPr>
          <a:xfrm>
            <a:off x="7639940" y="3529413"/>
            <a:ext cx="1204957" cy="1446550"/>
          </a:xfrm>
          <a:prstGeom prst="rect">
            <a:avLst/>
          </a:prstGeom>
          <a:noFill/>
        </p:spPr>
        <p:txBody>
          <a:bodyPr wrap="square" rtlCol="0">
            <a:spAutoFit/>
          </a:bodyPr>
          <a:lstStyle/>
          <a:p>
            <a:r>
              <a:rPr lang="es-CL" sz="1100" dirty="0"/>
              <a:t>El método comparado obliga al investigador a familiarizarse con los casos relevantes de análisis. </a:t>
            </a:r>
          </a:p>
        </p:txBody>
      </p:sp>
    </p:spTree>
    <p:extLst>
      <p:ext uri="{BB962C8B-B14F-4D97-AF65-F5344CB8AC3E}">
        <p14:creationId xmlns:p14="http://schemas.microsoft.com/office/powerpoint/2010/main" val="9570260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C2C34-8177-4BCC-B33E-5A9D5131EE74}"/>
              </a:ext>
            </a:extLst>
          </p:cNvPr>
          <p:cNvSpPr>
            <a:spLocks noGrp="1"/>
          </p:cNvSpPr>
          <p:nvPr>
            <p:ph type="title"/>
          </p:nvPr>
        </p:nvSpPr>
        <p:spPr/>
        <p:txBody>
          <a:bodyPr/>
          <a:lstStyle/>
          <a:p>
            <a:pPr algn="ctr"/>
            <a:r>
              <a:rPr lang="es-CL" dirty="0"/>
              <a:t>Método Comparado</a:t>
            </a:r>
            <a:br>
              <a:rPr lang="es-CL" dirty="0"/>
            </a:br>
            <a:r>
              <a:rPr lang="es-CL" dirty="0"/>
              <a:t>vs.</a:t>
            </a:r>
            <a:br>
              <a:rPr lang="es-CL" dirty="0"/>
            </a:br>
            <a:r>
              <a:rPr lang="es-CL" dirty="0"/>
              <a:t>Método Estadístico</a:t>
            </a:r>
          </a:p>
        </p:txBody>
      </p:sp>
      <p:sp>
        <p:nvSpPr>
          <p:cNvPr id="3" name="Marcador de número de diapositiva 2">
            <a:extLst>
              <a:ext uri="{FF2B5EF4-FFF2-40B4-BE49-F238E27FC236}">
                <a16:creationId xmlns:a16="http://schemas.microsoft.com/office/drawing/2014/main" id="{D2BCB6FF-5FC3-4E2C-B418-608772C7647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36</a:t>
            </a:fld>
            <a:endParaRPr lang="es-CL"/>
          </a:p>
        </p:txBody>
      </p:sp>
      <p:graphicFrame>
        <p:nvGraphicFramePr>
          <p:cNvPr id="4" name="Table 4">
            <a:extLst>
              <a:ext uri="{FF2B5EF4-FFF2-40B4-BE49-F238E27FC236}">
                <a16:creationId xmlns:a16="http://schemas.microsoft.com/office/drawing/2014/main" id="{01527E16-7106-4B13-BC60-0A6BE8C5BBBE}"/>
              </a:ext>
            </a:extLst>
          </p:cNvPr>
          <p:cNvGraphicFramePr>
            <a:graphicFrameLocks noGrp="1"/>
          </p:cNvGraphicFramePr>
          <p:nvPr>
            <p:extLst>
              <p:ext uri="{D42A27DB-BD31-4B8C-83A1-F6EECF244321}">
                <p14:modId xmlns:p14="http://schemas.microsoft.com/office/powerpoint/2010/main" val="1454389300"/>
              </p:ext>
            </p:extLst>
          </p:nvPr>
        </p:nvGraphicFramePr>
        <p:xfrm>
          <a:off x="2164121" y="479035"/>
          <a:ext cx="6776004" cy="3972070"/>
        </p:xfrm>
        <a:graphic>
          <a:graphicData uri="http://schemas.openxmlformats.org/drawingml/2006/table">
            <a:tbl>
              <a:tblPr firstRow="1" bandRow="1">
                <a:tableStyleId>{3C2FFA5D-87B4-456A-9821-1D502468CF0F}</a:tableStyleId>
              </a:tblPr>
              <a:tblGrid>
                <a:gridCol w="3808002">
                  <a:extLst>
                    <a:ext uri="{9D8B030D-6E8A-4147-A177-3AD203B41FA5}">
                      <a16:colId xmlns:a16="http://schemas.microsoft.com/office/drawing/2014/main" val="20000"/>
                    </a:ext>
                  </a:extLst>
                </a:gridCol>
                <a:gridCol w="2968002">
                  <a:extLst>
                    <a:ext uri="{9D8B030D-6E8A-4147-A177-3AD203B41FA5}">
                      <a16:colId xmlns:a16="http://schemas.microsoft.com/office/drawing/2014/main" val="20001"/>
                    </a:ext>
                  </a:extLst>
                </a:gridCol>
              </a:tblGrid>
              <a:tr h="33418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9pPr>
                    </a:lstStyle>
                    <a:p>
                      <a:pPr algn="ctr"/>
                      <a:r>
                        <a:rPr lang="es-PR" dirty="0"/>
                        <a:t>Método  comparativo</a:t>
                      </a: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a:sym typeface="Arial"/>
                        </a:defRPr>
                      </a:lvl9pPr>
                    </a:lstStyle>
                    <a:p>
                      <a:pPr algn="ctr"/>
                      <a:r>
                        <a:rPr lang="es-PR" dirty="0"/>
                        <a:t>Método estadístico</a:t>
                      </a:r>
                    </a:p>
                  </a:txBody>
                  <a:tcPr/>
                </a:tc>
                <a:extLst>
                  <a:ext uri="{0D108BD9-81ED-4DB2-BD59-A6C34878D82A}">
                    <a16:rowId xmlns:a16="http://schemas.microsoft.com/office/drawing/2014/main" val="10000"/>
                  </a:ext>
                </a:extLst>
              </a:tr>
              <a:tr h="52892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Cada instancia del fenómeno es examinado. </a:t>
                      </a:r>
                      <a:endParaRPr lang="es-PR" sz="1400" b="1" dirty="0">
                        <a:solidFill>
                          <a:schemeClr val="tx2">
                            <a:lumMod val="50000"/>
                          </a:schemeClr>
                        </a:solidFill>
                        <a:effectLst/>
                        <a:latin typeface="Bookman Old Style"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Se conciben</a:t>
                      </a:r>
                      <a:r>
                        <a:rPr lang="es-PR" sz="1400" baseline="0" dirty="0">
                          <a:effectLst/>
                        </a:rPr>
                        <a:t> sus explicaciones en términos probabilísticos.</a:t>
                      </a:r>
                      <a:endParaRPr lang="es-PR" sz="1400" b="1" dirty="0">
                        <a:solidFill>
                          <a:schemeClr val="tx2">
                            <a:lumMod val="50000"/>
                          </a:schemeClr>
                        </a:solidFill>
                        <a:effectLst/>
                        <a:latin typeface="Bookman Old Style" pitchFamily="18" charset="0"/>
                      </a:endParaRPr>
                    </a:p>
                  </a:txBody>
                  <a:tcPr/>
                </a:tc>
                <a:extLst>
                  <a:ext uri="{0D108BD9-81ED-4DB2-BD59-A6C34878D82A}">
                    <a16:rowId xmlns:a16="http://schemas.microsoft.com/office/drawing/2014/main" val="10001"/>
                  </a:ext>
                </a:extLst>
              </a:tr>
              <a:tr h="48095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Es insensible a la frecuencia relativa de los tipos de casos</a:t>
                      </a:r>
                      <a:endParaRPr lang="es-PR" sz="1400" b="1" dirty="0">
                        <a:solidFill>
                          <a:schemeClr val="tx2">
                            <a:lumMod val="50000"/>
                          </a:schemeClr>
                        </a:solidFill>
                        <a:effectLst/>
                        <a:latin typeface="Bookman Old Style"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Frecuencia</a:t>
                      </a:r>
                      <a:r>
                        <a:rPr lang="es-PR" sz="1400" baseline="0" dirty="0">
                          <a:effectLst/>
                        </a:rPr>
                        <a:t> relativa</a:t>
                      </a:r>
                      <a:endParaRPr lang="es-PR" sz="1400" b="1" dirty="0">
                        <a:solidFill>
                          <a:schemeClr val="tx2">
                            <a:lumMod val="50000"/>
                          </a:schemeClr>
                        </a:solidFill>
                        <a:effectLst/>
                        <a:latin typeface="Bookman Old Style" pitchFamily="18" charset="0"/>
                      </a:endParaRPr>
                    </a:p>
                  </a:txBody>
                  <a:tcPr/>
                </a:tc>
                <a:extLst>
                  <a:ext uri="{0D108BD9-81ED-4DB2-BD59-A6C34878D82A}">
                    <a16:rowId xmlns:a16="http://schemas.microsoft.com/office/drawing/2014/main" val="10002"/>
                  </a:ext>
                </a:extLst>
              </a:tr>
              <a:tr h="6789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PR" sz="1400" dirty="0">
                          <a:effectLst/>
                        </a:rPr>
                        <a:t>Trabaja con todas las instancias relevantes al fenómeno de interés, Límites establecidos por el(la) investigador(a)</a:t>
                      </a:r>
                      <a:endParaRPr lang="es-PR" sz="1400" b="1" dirty="0">
                        <a:solidFill>
                          <a:schemeClr val="tx2">
                            <a:lumMod val="50000"/>
                          </a:schemeClr>
                        </a:solidFill>
                        <a:effectLst/>
                        <a:latin typeface="Bookman Old Style"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Trabaja con muestras y poblaciones, es mas estandarizado. </a:t>
                      </a:r>
                      <a:endParaRPr lang="es-PR" sz="1400" b="1" dirty="0">
                        <a:solidFill>
                          <a:schemeClr val="tx2">
                            <a:lumMod val="50000"/>
                          </a:schemeClr>
                        </a:solidFill>
                        <a:effectLst/>
                        <a:latin typeface="Bookman Old Style" pitchFamily="18" charset="0"/>
                      </a:endParaRPr>
                    </a:p>
                  </a:txBody>
                  <a:tcPr/>
                </a:tc>
                <a:extLst>
                  <a:ext uri="{0D108BD9-81ED-4DB2-BD59-A6C34878D82A}">
                    <a16:rowId xmlns:a16="http://schemas.microsoft.com/office/drawing/2014/main" val="10003"/>
                  </a:ext>
                </a:extLst>
              </a:tr>
              <a:tr h="28291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Es combinatorio</a:t>
                      </a:r>
                      <a:endParaRPr lang="es-PR" sz="1400" b="1" dirty="0">
                        <a:solidFill>
                          <a:schemeClr val="tx2">
                            <a:lumMod val="50000"/>
                          </a:schemeClr>
                        </a:solidFill>
                        <a:effectLst/>
                        <a:latin typeface="Bookman Old Style"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Es mas fragmentario</a:t>
                      </a:r>
                      <a:endParaRPr lang="es-PR" sz="1400" b="1" dirty="0">
                        <a:solidFill>
                          <a:schemeClr val="tx2">
                            <a:lumMod val="50000"/>
                          </a:schemeClr>
                        </a:solidFill>
                        <a:effectLst/>
                        <a:latin typeface="Bookman Old Style" pitchFamily="18" charset="0"/>
                      </a:endParaRPr>
                    </a:p>
                  </a:txBody>
                  <a:tcPr/>
                </a:tc>
                <a:extLst>
                  <a:ext uri="{0D108BD9-81ED-4DB2-BD59-A6C34878D82A}">
                    <a16:rowId xmlns:a16="http://schemas.microsoft.com/office/drawing/2014/main" val="10004"/>
                  </a:ext>
                </a:extLst>
              </a:tr>
              <a:tr h="48095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Producen explicaciones  para todos los fenómenos  determinados.</a:t>
                      </a:r>
                      <a:endParaRPr lang="es-PR" sz="1400" b="1" dirty="0">
                        <a:solidFill>
                          <a:schemeClr val="tx2">
                            <a:lumMod val="50000"/>
                          </a:schemeClr>
                        </a:solidFill>
                        <a:effectLst/>
                        <a:latin typeface="Bookman Old Style"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endParaRPr lang="es-PR" sz="1400" b="1" dirty="0">
                        <a:solidFill>
                          <a:schemeClr val="tx2">
                            <a:lumMod val="50000"/>
                          </a:schemeClr>
                        </a:solidFill>
                        <a:effectLst/>
                        <a:latin typeface="Bookman Old Style" pitchFamily="18" charset="0"/>
                      </a:endParaRPr>
                    </a:p>
                  </a:txBody>
                  <a:tcPr/>
                </a:tc>
                <a:extLst>
                  <a:ext uri="{0D108BD9-81ED-4DB2-BD59-A6C34878D82A}">
                    <a16:rowId xmlns:a16="http://schemas.microsoft.com/office/drawing/2014/main" val="10005"/>
                  </a:ext>
                </a:extLst>
              </a:tr>
              <a:tr h="49770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Trabaja con todas las instancias relevantes al fenómeno de interés</a:t>
                      </a:r>
                      <a:endParaRPr lang="es-PR" sz="1400" b="1" dirty="0">
                        <a:solidFill>
                          <a:schemeClr val="tx2">
                            <a:lumMod val="50000"/>
                          </a:schemeClr>
                        </a:solidFill>
                        <a:effectLst/>
                        <a:latin typeface="Bookman Old Style"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Trabaja con muestras y poblaciones</a:t>
                      </a:r>
                      <a:endParaRPr lang="es-PR" sz="1400" b="1" dirty="0">
                        <a:solidFill>
                          <a:schemeClr val="tx2">
                            <a:lumMod val="50000"/>
                          </a:schemeClr>
                        </a:solidFill>
                        <a:effectLst/>
                        <a:latin typeface="Bookman Old Style" pitchFamily="18" charset="0"/>
                      </a:endParaRPr>
                    </a:p>
                  </a:txBody>
                  <a:tcPr/>
                </a:tc>
                <a:extLst>
                  <a:ext uri="{0D108BD9-81ED-4DB2-BD59-A6C34878D82A}">
                    <a16:rowId xmlns:a16="http://schemas.microsoft.com/office/drawing/2014/main" val="10006"/>
                  </a:ext>
                </a:extLst>
              </a:tr>
              <a:tr h="48095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Mas familiaridad de</a:t>
                      </a:r>
                      <a:r>
                        <a:rPr lang="es-PR" sz="1400" baseline="0" dirty="0">
                          <a:effectLst/>
                        </a:rPr>
                        <a:t> la investigadora o del investigador con los datos y casos.</a:t>
                      </a:r>
                      <a:endParaRPr lang="es-PR" sz="1400" b="1" dirty="0">
                        <a:solidFill>
                          <a:schemeClr val="tx2">
                            <a:lumMod val="50000"/>
                          </a:schemeClr>
                        </a:solidFill>
                        <a:effectLst/>
                        <a:latin typeface="Bookman Old Style"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r>
                        <a:rPr lang="es-PR" sz="1400" dirty="0">
                          <a:effectLst/>
                        </a:rPr>
                        <a:t>Mas distancia </a:t>
                      </a:r>
                      <a:endParaRPr lang="es-PR" sz="1400" b="1" dirty="0">
                        <a:solidFill>
                          <a:schemeClr val="tx2">
                            <a:lumMod val="50000"/>
                          </a:schemeClr>
                        </a:solidFill>
                        <a:effectLst/>
                        <a:latin typeface="Bookman Old Style"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73077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F66B8DB-DC61-4D20-9583-FE115D0DC8B1}"/>
              </a:ext>
            </a:extLst>
          </p:cNvPr>
          <p:cNvSpPr>
            <a:spLocks noGrp="1"/>
          </p:cNvSpPr>
          <p:nvPr>
            <p:ph type="title"/>
          </p:nvPr>
        </p:nvSpPr>
        <p:spPr/>
        <p:txBody>
          <a:bodyPr/>
          <a:lstStyle/>
          <a:p>
            <a:endParaRPr lang="es-CL"/>
          </a:p>
        </p:txBody>
      </p:sp>
      <p:sp>
        <p:nvSpPr>
          <p:cNvPr id="5" name="Marcador de texto 4">
            <a:extLst>
              <a:ext uri="{FF2B5EF4-FFF2-40B4-BE49-F238E27FC236}">
                <a16:creationId xmlns:a16="http://schemas.microsoft.com/office/drawing/2014/main" id="{B485CDD1-98AC-472A-9343-A70E48A222E9}"/>
              </a:ext>
            </a:extLst>
          </p:cNvPr>
          <p:cNvSpPr>
            <a:spLocks noGrp="1"/>
          </p:cNvSpPr>
          <p:nvPr>
            <p:ph type="body" idx="1"/>
          </p:nvPr>
        </p:nvSpPr>
        <p:spPr/>
        <p:txBody>
          <a:bodyPr/>
          <a:lstStyle/>
          <a:p>
            <a:r>
              <a:rPr lang="es-CL" sz="2400" dirty="0"/>
              <a:t>Énfasis en preguntas e intentos interpretativos históricos de trabajo.</a:t>
            </a:r>
          </a:p>
          <a:p>
            <a:endParaRPr lang="es-CL" sz="2400" dirty="0"/>
          </a:p>
          <a:p>
            <a:r>
              <a:rPr lang="es-CL" sz="2400" dirty="0"/>
              <a:t>Análisis de procesos y conjuntos de resultados comparables</a:t>
            </a:r>
          </a:p>
          <a:p>
            <a:endParaRPr lang="es-CL" sz="2400" dirty="0"/>
          </a:p>
          <a:p>
            <a:r>
              <a:rPr lang="es-CL" sz="2400" dirty="0"/>
              <a:t>Es común definirla como la investigación de datos comparables de dos sociedades (definición restrictiva que excluye estudios de casos relativamente orientados)</a:t>
            </a:r>
          </a:p>
          <a:p>
            <a:endParaRPr lang="es-CL" sz="2400" dirty="0"/>
          </a:p>
        </p:txBody>
      </p:sp>
      <p:sp>
        <p:nvSpPr>
          <p:cNvPr id="3" name="Marcador de número de diapositiva 2">
            <a:extLst>
              <a:ext uri="{FF2B5EF4-FFF2-40B4-BE49-F238E27FC236}">
                <a16:creationId xmlns:a16="http://schemas.microsoft.com/office/drawing/2014/main" id="{1E9C5586-3B71-45F6-954F-2C31570637F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37</a:t>
            </a:fld>
            <a:endParaRPr lang="es-CL"/>
          </a:p>
        </p:txBody>
      </p:sp>
    </p:spTree>
    <p:extLst>
      <p:ext uri="{BB962C8B-B14F-4D97-AF65-F5344CB8AC3E}">
        <p14:creationId xmlns:p14="http://schemas.microsoft.com/office/powerpoint/2010/main" val="2895954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1D7CF-134F-425E-87BA-B7F4697B33AC}"/>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A36F8E7F-48A7-459C-9192-5A083DE0B84D}"/>
              </a:ext>
            </a:extLst>
          </p:cNvPr>
          <p:cNvSpPr>
            <a:spLocks noGrp="1"/>
          </p:cNvSpPr>
          <p:nvPr>
            <p:ph type="body" idx="1"/>
          </p:nvPr>
        </p:nvSpPr>
        <p:spPr/>
        <p:txBody>
          <a:bodyPr/>
          <a:lstStyle/>
          <a:p>
            <a:r>
              <a:rPr lang="es-CL" sz="2400" dirty="0"/>
              <a:t>Busca explicar, interpretar y comprender  la diversidad histórica, los resultados y procesos. (mas que definir)</a:t>
            </a:r>
          </a:p>
          <a:p>
            <a:r>
              <a:rPr lang="es-CL" sz="2400" dirty="0"/>
              <a:t>Interpretar las experiencias o resultados históricos significativos, las trayectorias específicas de varios países o categorías de países, eventos nacionales. </a:t>
            </a:r>
          </a:p>
          <a:p>
            <a:endParaRPr lang="es-CL" sz="2400" dirty="0"/>
          </a:p>
          <a:p>
            <a:endParaRPr lang="es-CL" sz="2400" dirty="0"/>
          </a:p>
        </p:txBody>
      </p:sp>
      <p:sp>
        <p:nvSpPr>
          <p:cNvPr id="4" name="Marcador de número de diapositiva 3">
            <a:extLst>
              <a:ext uri="{FF2B5EF4-FFF2-40B4-BE49-F238E27FC236}">
                <a16:creationId xmlns:a16="http://schemas.microsoft.com/office/drawing/2014/main" id="{BFC7EE85-C520-42AD-A4C6-A1A38425C4D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38</a:t>
            </a:fld>
            <a:endParaRPr lang="es-CL"/>
          </a:p>
        </p:txBody>
      </p:sp>
    </p:spTree>
    <p:extLst>
      <p:ext uri="{BB962C8B-B14F-4D97-AF65-F5344CB8AC3E}">
        <p14:creationId xmlns:p14="http://schemas.microsoft.com/office/powerpoint/2010/main" val="2379975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a:off x="3021546" y="3053861"/>
            <a:ext cx="5792700" cy="1159800"/>
          </a:xfrm>
          <a:prstGeom prst="rect">
            <a:avLst/>
          </a:prstGeom>
        </p:spPr>
        <p:txBody>
          <a:bodyPr spcFirstLastPara="1" wrap="square" lIns="91425" tIns="91425" rIns="91425" bIns="91425" anchor="b" anchorCtr="0">
            <a:noAutofit/>
          </a:bodyPr>
          <a:lstStyle/>
          <a:p>
            <a:pPr algn="ctr"/>
            <a:r>
              <a:rPr lang="es-CL" dirty="0"/>
              <a:t>Capítulo 2</a:t>
            </a:r>
            <a:br>
              <a:rPr lang="es-CL" dirty="0"/>
            </a:br>
            <a:r>
              <a:rPr lang="es-PR" dirty="0">
                <a:effectLst>
                  <a:outerShdw blurRad="38100" dist="38100" dir="2700000" algn="tl">
                    <a:srgbClr val="000000">
                      <a:alpha val="43137"/>
                    </a:srgbClr>
                  </a:outerShdw>
                </a:effectLst>
              </a:rPr>
              <a:t>Heterogeneidad </a:t>
            </a:r>
            <a:br>
              <a:rPr lang="es-PR" dirty="0">
                <a:effectLst>
                  <a:outerShdw blurRad="38100" dist="38100" dir="2700000" algn="tl">
                    <a:srgbClr val="000000">
                      <a:alpha val="43137"/>
                    </a:srgbClr>
                  </a:outerShdw>
                </a:effectLst>
              </a:rPr>
            </a:br>
            <a:r>
              <a:rPr lang="es-PR" dirty="0">
                <a:effectLst>
                  <a:outerShdw blurRad="38100" dist="38100" dir="2700000" algn="tl">
                    <a:srgbClr val="000000">
                      <a:alpha val="43137"/>
                    </a:srgbClr>
                  </a:outerShdw>
                </a:effectLst>
              </a:rPr>
              <a:t>y complejidad Causal</a:t>
            </a:r>
            <a:endParaRPr dirty="0"/>
          </a:p>
        </p:txBody>
      </p:sp>
      <p:grpSp>
        <p:nvGrpSpPr>
          <p:cNvPr id="3" name="Google Shape;1166;p41">
            <a:extLst>
              <a:ext uri="{FF2B5EF4-FFF2-40B4-BE49-F238E27FC236}">
                <a16:creationId xmlns:a16="http://schemas.microsoft.com/office/drawing/2014/main" id="{53A3107E-7F5A-49F7-BE05-31744A5E324D}"/>
              </a:ext>
            </a:extLst>
          </p:cNvPr>
          <p:cNvGrpSpPr/>
          <p:nvPr/>
        </p:nvGrpSpPr>
        <p:grpSpPr>
          <a:xfrm>
            <a:off x="133565" y="1684962"/>
            <a:ext cx="3164440" cy="1448656"/>
            <a:chOff x="3042485" y="5594633"/>
            <a:chExt cx="2159652" cy="510557"/>
          </a:xfrm>
        </p:grpSpPr>
        <p:sp>
          <p:nvSpPr>
            <p:cNvPr id="4" name="Google Shape;1167;p41">
              <a:extLst>
                <a:ext uri="{FF2B5EF4-FFF2-40B4-BE49-F238E27FC236}">
                  <a16:creationId xmlns:a16="http://schemas.microsoft.com/office/drawing/2014/main" id="{D2218DB0-4023-4DFA-873C-5BAA93D10003}"/>
                </a:ext>
              </a:extLst>
            </p:cNvPr>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 name="Google Shape;1168;p41">
              <a:extLst>
                <a:ext uri="{FF2B5EF4-FFF2-40B4-BE49-F238E27FC236}">
                  <a16:creationId xmlns:a16="http://schemas.microsoft.com/office/drawing/2014/main" id="{E4016C67-F0DE-4B50-8069-2A9FADB79C41}"/>
                </a:ext>
              </a:extLst>
            </p:cNvPr>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 name="Google Shape;1169;p41">
              <a:extLst>
                <a:ext uri="{FF2B5EF4-FFF2-40B4-BE49-F238E27FC236}">
                  <a16:creationId xmlns:a16="http://schemas.microsoft.com/office/drawing/2014/main" id="{FFA14E6C-C0D7-415D-8DA0-4287E9C20DFE}"/>
                </a:ext>
              </a:extLst>
            </p:cNvPr>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170;p41">
              <a:extLst>
                <a:ext uri="{FF2B5EF4-FFF2-40B4-BE49-F238E27FC236}">
                  <a16:creationId xmlns:a16="http://schemas.microsoft.com/office/drawing/2014/main" id="{164F8296-BBBF-433A-8759-0528B9F29A70}"/>
                </a:ext>
              </a:extLst>
            </p:cNvPr>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171;p41">
              <a:extLst>
                <a:ext uri="{FF2B5EF4-FFF2-40B4-BE49-F238E27FC236}">
                  <a16:creationId xmlns:a16="http://schemas.microsoft.com/office/drawing/2014/main" id="{DBC0B798-BEFC-4AE2-8DC2-1D07FF53CAC9}"/>
                </a:ext>
              </a:extLst>
            </p:cNvPr>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172;p41">
              <a:extLst>
                <a:ext uri="{FF2B5EF4-FFF2-40B4-BE49-F238E27FC236}">
                  <a16:creationId xmlns:a16="http://schemas.microsoft.com/office/drawing/2014/main" id="{210F5E25-595D-4FFA-9A2E-447BBF78CC13}"/>
                </a:ext>
              </a:extLst>
            </p:cNvPr>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73;p41">
              <a:extLst>
                <a:ext uri="{FF2B5EF4-FFF2-40B4-BE49-F238E27FC236}">
                  <a16:creationId xmlns:a16="http://schemas.microsoft.com/office/drawing/2014/main" id="{A81A882D-3C0C-478E-93FA-F40A9CC8E595}"/>
                </a:ext>
              </a:extLst>
            </p:cNvPr>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174;p41">
              <a:extLst>
                <a:ext uri="{FF2B5EF4-FFF2-40B4-BE49-F238E27FC236}">
                  <a16:creationId xmlns:a16="http://schemas.microsoft.com/office/drawing/2014/main" id="{77569BE7-26A3-46CA-8E7B-30C5CE5B1EDB}"/>
                </a:ext>
              </a:extLst>
            </p:cNvPr>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175;p41">
              <a:extLst>
                <a:ext uri="{FF2B5EF4-FFF2-40B4-BE49-F238E27FC236}">
                  <a16:creationId xmlns:a16="http://schemas.microsoft.com/office/drawing/2014/main" id="{B428C448-3163-42C3-B587-5844374E4D6A}"/>
                </a:ext>
              </a:extLst>
            </p:cNvPr>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 name="Google Shape;1176;p41">
              <a:extLst>
                <a:ext uri="{FF2B5EF4-FFF2-40B4-BE49-F238E27FC236}">
                  <a16:creationId xmlns:a16="http://schemas.microsoft.com/office/drawing/2014/main" id="{8B1D1D80-30D6-4E5E-9A5B-629A4AB401D5}"/>
                </a:ext>
              </a:extLst>
            </p:cNvPr>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177;p41">
              <a:extLst>
                <a:ext uri="{FF2B5EF4-FFF2-40B4-BE49-F238E27FC236}">
                  <a16:creationId xmlns:a16="http://schemas.microsoft.com/office/drawing/2014/main" id="{4C0BF5DE-F540-4F5B-9D8A-80D4BD41C50F}"/>
                </a:ext>
              </a:extLst>
            </p:cNvPr>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178;p41">
              <a:extLst>
                <a:ext uri="{FF2B5EF4-FFF2-40B4-BE49-F238E27FC236}">
                  <a16:creationId xmlns:a16="http://schemas.microsoft.com/office/drawing/2014/main" id="{9E05C63A-E3F4-4B2C-99B4-F5E3662A5D29}"/>
                </a:ext>
              </a:extLst>
            </p:cNvPr>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179;p41">
              <a:extLst>
                <a:ext uri="{FF2B5EF4-FFF2-40B4-BE49-F238E27FC236}">
                  <a16:creationId xmlns:a16="http://schemas.microsoft.com/office/drawing/2014/main" id="{B456737F-CB42-4905-BA7D-D5F95F9B9EBA}"/>
                </a:ext>
              </a:extLst>
            </p:cNvPr>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180;p41">
              <a:extLst>
                <a:ext uri="{FF2B5EF4-FFF2-40B4-BE49-F238E27FC236}">
                  <a16:creationId xmlns:a16="http://schemas.microsoft.com/office/drawing/2014/main" id="{066E0B2C-8054-45F8-8827-8A4E1FA19F75}"/>
                </a:ext>
              </a:extLst>
            </p:cNvPr>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181;p41">
              <a:extLst>
                <a:ext uri="{FF2B5EF4-FFF2-40B4-BE49-F238E27FC236}">
                  <a16:creationId xmlns:a16="http://schemas.microsoft.com/office/drawing/2014/main" id="{E9D385A1-F9F4-4037-8A9C-9652E82DC1D1}"/>
                </a:ext>
              </a:extLst>
            </p:cNvPr>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9293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5F3CAA4-7BBF-4FFF-B9D5-028C61AE2927}"/>
              </a:ext>
            </a:extLst>
          </p:cNvPr>
          <p:cNvSpPr>
            <a:spLocks noGrp="1"/>
          </p:cNvSpPr>
          <p:nvPr>
            <p:ph type="title"/>
          </p:nvPr>
        </p:nvSpPr>
        <p:spPr/>
        <p:txBody>
          <a:bodyPr/>
          <a:lstStyle/>
          <a:p>
            <a:r>
              <a:rPr lang="es-CL" dirty="0"/>
              <a:t>Alineación de Ontologías y Metodología de la Investigación Comparativa - Peter A. Hall</a:t>
            </a:r>
          </a:p>
        </p:txBody>
      </p:sp>
      <p:sp>
        <p:nvSpPr>
          <p:cNvPr id="4" name="Marcador de texto 3">
            <a:extLst>
              <a:ext uri="{FF2B5EF4-FFF2-40B4-BE49-F238E27FC236}">
                <a16:creationId xmlns:a16="http://schemas.microsoft.com/office/drawing/2014/main" id="{E9416CE8-E06B-4CA7-884B-9D9148542710}"/>
              </a:ext>
            </a:extLst>
          </p:cNvPr>
          <p:cNvSpPr>
            <a:spLocks noGrp="1"/>
          </p:cNvSpPr>
          <p:nvPr>
            <p:ph type="body" idx="1"/>
          </p:nvPr>
        </p:nvSpPr>
        <p:spPr/>
        <p:txBody>
          <a:bodyPr/>
          <a:lstStyle/>
          <a:p>
            <a:endParaRPr lang="es-CL" dirty="0"/>
          </a:p>
        </p:txBody>
      </p:sp>
      <p:sp>
        <p:nvSpPr>
          <p:cNvPr id="5" name="Marcador de texto 4">
            <a:extLst>
              <a:ext uri="{FF2B5EF4-FFF2-40B4-BE49-F238E27FC236}">
                <a16:creationId xmlns:a16="http://schemas.microsoft.com/office/drawing/2014/main" id="{FDD6E9E7-22EA-4957-8E20-1DB842188CFB}"/>
              </a:ext>
            </a:extLst>
          </p:cNvPr>
          <p:cNvSpPr>
            <a:spLocks noGrp="1"/>
          </p:cNvSpPr>
          <p:nvPr>
            <p:ph type="body" idx="2"/>
          </p:nvPr>
        </p:nvSpPr>
        <p:spPr/>
        <p:txBody>
          <a:bodyPr/>
          <a:lstStyle/>
          <a:p>
            <a:br>
              <a:rPr lang="es-CL" sz="1800" dirty="0"/>
            </a:br>
            <a:r>
              <a:rPr lang="es-CL" sz="1800" dirty="0"/>
              <a:t>El propósito de este documento es examinar la alineación de la ontología y la metodología en la política comparada con el fin de establecer la magnitud del problema y las posibles soluciones para ello. </a:t>
            </a:r>
          </a:p>
          <a:p>
            <a:endParaRPr lang="es-CL" sz="1800" dirty="0"/>
          </a:p>
        </p:txBody>
      </p:sp>
      <p:sp>
        <p:nvSpPr>
          <p:cNvPr id="2" name="Marcador de número de diapositiva 1">
            <a:extLst>
              <a:ext uri="{FF2B5EF4-FFF2-40B4-BE49-F238E27FC236}">
                <a16:creationId xmlns:a16="http://schemas.microsoft.com/office/drawing/2014/main" id="{8C49CAEB-2015-4215-A262-0F7C8B57411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4</a:t>
            </a:fld>
            <a:endParaRPr lang="es-CL"/>
          </a:p>
        </p:txBody>
      </p:sp>
      <p:pic>
        <p:nvPicPr>
          <p:cNvPr id="6" name="irc_mi" descr="41WOyFc3uAL">
            <a:hlinkClick r:id="rId2"/>
            <a:extLst>
              <a:ext uri="{FF2B5EF4-FFF2-40B4-BE49-F238E27FC236}">
                <a16:creationId xmlns:a16="http://schemas.microsoft.com/office/drawing/2014/main" id="{5D48693C-E46E-4EC6-987A-68272576179D}"/>
              </a:ext>
            </a:extLst>
          </p:cNvPr>
          <p:cNvPicPr>
            <a:picLocks noChangeAspect="1" noChangeArrowheads="1"/>
          </p:cNvPicPr>
          <p:nvPr/>
        </p:nvPicPr>
        <p:blipFill>
          <a:blip r:embed="rId3" cstate="print"/>
          <a:srcRect/>
          <a:stretch>
            <a:fillRect/>
          </a:stretch>
        </p:blipFill>
        <p:spPr bwMode="auto">
          <a:xfrm>
            <a:off x="2072961" y="297367"/>
            <a:ext cx="3923928" cy="4824536"/>
          </a:xfrm>
          <a:prstGeom prst="rect">
            <a:avLst/>
          </a:prstGeom>
          <a:noFill/>
          <a:ln w="9525">
            <a:noFill/>
            <a:miter lim="800000"/>
            <a:headEnd/>
            <a:tailEnd/>
          </a:ln>
        </p:spPr>
      </p:pic>
    </p:spTree>
    <p:extLst>
      <p:ext uri="{BB962C8B-B14F-4D97-AF65-F5344CB8AC3E}">
        <p14:creationId xmlns:p14="http://schemas.microsoft.com/office/powerpoint/2010/main" val="327038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59C15-377A-4DC5-BC5C-933A78E49F21}"/>
              </a:ext>
            </a:extLst>
          </p:cNvPr>
          <p:cNvSpPr>
            <a:spLocks noGrp="1"/>
          </p:cNvSpPr>
          <p:nvPr>
            <p:ph type="title"/>
          </p:nvPr>
        </p:nvSpPr>
        <p:spPr/>
        <p:txBody>
          <a:bodyPr/>
          <a:lstStyle/>
          <a:p>
            <a:r>
              <a:rPr lang="es-CL" dirty="0"/>
              <a:t>Los fenómenos sociales son complejos</a:t>
            </a:r>
          </a:p>
        </p:txBody>
      </p:sp>
      <p:sp>
        <p:nvSpPr>
          <p:cNvPr id="3" name="Marcador de texto 2">
            <a:extLst>
              <a:ext uri="{FF2B5EF4-FFF2-40B4-BE49-F238E27FC236}">
                <a16:creationId xmlns:a16="http://schemas.microsoft.com/office/drawing/2014/main" id="{319C8083-AD41-42DE-B734-E24AC4B9CF80}"/>
              </a:ext>
            </a:extLst>
          </p:cNvPr>
          <p:cNvSpPr>
            <a:spLocks noGrp="1"/>
          </p:cNvSpPr>
          <p:nvPr>
            <p:ph type="body" idx="1"/>
          </p:nvPr>
        </p:nvSpPr>
        <p:spPr>
          <a:xfrm>
            <a:off x="2967092" y="772424"/>
            <a:ext cx="5562000" cy="4428300"/>
          </a:xfrm>
        </p:spPr>
        <p:txBody>
          <a:bodyPr/>
          <a:lstStyle/>
          <a:p>
            <a:r>
              <a:rPr lang="es-PR" sz="2000" dirty="0"/>
              <a:t>El autor analiza el problema de la complejidad a través de la discusión de causas coyunturales múltiples y problemas metodológicos especiales. </a:t>
            </a:r>
          </a:p>
          <a:p>
            <a:r>
              <a:rPr lang="es-PR" sz="2000" dirty="0"/>
              <a:t>Cuando se combinan múltiples y diferentes combinaciones de condiciones provocan el mismo resultado (lo que sería un hallazgo común en estudios comparativos) es muy difícil desenredar los patrones diferentes alrededor de una categoría de casos. </a:t>
            </a:r>
          </a:p>
          <a:p>
            <a:endParaRPr lang="es-CL" sz="2000" dirty="0"/>
          </a:p>
        </p:txBody>
      </p:sp>
      <p:sp>
        <p:nvSpPr>
          <p:cNvPr id="4" name="Marcador de número de diapositiva 3">
            <a:extLst>
              <a:ext uri="{FF2B5EF4-FFF2-40B4-BE49-F238E27FC236}">
                <a16:creationId xmlns:a16="http://schemas.microsoft.com/office/drawing/2014/main" id="{C05A0D12-127C-4573-8D6C-CF81A613E9F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40</a:t>
            </a:fld>
            <a:endParaRPr lang="es-CL"/>
          </a:p>
        </p:txBody>
      </p:sp>
    </p:spTree>
    <p:extLst>
      <p:ext uri="{BB962C8B-B14F-4D97-AF65-F5344CB8AC3E}">
        <p14:creationId xmlns:p14="http://schemas.microsoft.com/office/powerpoint/2010/main" val="413937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D5A4C06-1ED1-4373-8718-D6D1F1E9F83A}"/>
              </a:ext>
            </a:extLst>
          </p:cNvPr>
          <p:cNvSpPr>
            <a:spLocks noGrp="1"/>
          </p:cNvSpPr>
          <p:nvPr>
            <p:ph type="title"/>
          </p:nvPr>
        </p:nvSpPr>
        <p:spPr/>
        <p:txBody>
          <a:bodyPr/>
          <a:lstStyle/>
          <a:p>
            <a:endParaRPr lang="es-CL"/>
          </a:p>
        </p:txBody>
      </p:sp>
      <p:graphicFrame>
        <p:nvGraphicFramePr>
          <p:cNvPr id="18" name="Content Placeholder 3">
            <a:extLst>
              <a:ext uri="{FF2B5EF4-FFF2-40B4-BE49-F238E27FC236}">
                <a16:creationId xmlns:a16="http://schemas.microsoft.com/office/drawing/2014/main" id="{568C4AAC-024E-444F-864B-5A23D591162A}"/>
              </a:ext>
            </a:extLst>
          </p:cNvPr>
          <p:cNvGraphicFramePr>
            <a:graphicFrameLocks/>
          </p:cNvGraphicFramePr>
          <p:nvPr>
            <p:extLst>
              <p:ext uri="{D42A27DB-BD31-4B8C-83A1-F6EECF244321}">
                <p14:modId xmlns:p14="http://schemas.microsoft.com/office/powerpoint/2010/main" val="909909673"/>
              </p:ext>
            </p:extLst>
          </p:nvPr>
        </p:nvGraphicFramePr>
        <p:xfrm>
          <a:off x="5369558" y="234421"/>
          <a:ext cx="3168352" cy="896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Oval 4">
            <a:extLst>
              <a:ext uri="{FF2B5EF4-FFF2-40B4-BE49-F238E27FC236}">
                <a16:creationId xmlns:a16="http://schemas.microsoft.com/office/drawing/2014/main" id="{5688A0F9-B6FF-49FA-BFFB-7C175960EF23}"/>
              </a:ext>
            </a:extLst>
          </p:cNvPr>
          <p:cNvSpPr/>
          <p:nvPr/>
        </p:nvSpPr>
        <p:spPr>
          <a:xfrm>
            <a:off x="401006" y="1986155"/>
            <a:ext cx="2016224" cy="1385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0" name="Down Arrow 7">
            <a:extLst>
              <a:ext uri="{FF2B5EF4-FFF2-40B4-BE49-F238E27FC236}">
                <a16:creationId xmlns:a16="http://schemas.microsoft.com/office/drawing/2014/main" id="{2E337856-DC45-4175-AB66-D979DB07CE9C}"/>
              </a:ext>
            </a:extLst>
          </p:cNvPr>
          <p:cNvSpPr/>
          <p:nvPr/>
        </p:nvSpPr>
        <p:spPr>
          <a:xfrm rot="550550">
            <a:off x="1728488" y="966376"/>
            <a:ext cx="367249" cy="10558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1" name="Down Arrow 8">
            <a:extLst>
              <a:ext uri="{FF2B5EF4-FFF2-40B4-BE49-F238E27FC236}">
                <a16:creationId xmlns:a16="http://schemas.microsoft.com/office/drawing/2014/main" id="{8616CB16-1D54-40C7-AC1A-71A72F0570CC}"/>
              </a:ext>
            </a:extLst>
          </p:cNvPr>
          <p:cNvSpPr/>
          <p:nvPr/>
        </p:nvSpPr>
        <p:spPr>
          <a:xfrm rot="12328868">
            <a:off x="513661" y="3289399"/>
            <a:ext cx="399452" cy="867847"/>
          </a:xfrm>
          <a:prstGeom prst="downArrow">
            <a:avLst>
              <a:gd name="adj1" fmla="val 44559"/>
              <a:gd name="adj2"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2" name="Down Arrow 9">
            <a:extLst>
              <a:ext uri="{FF2B5EF4-FFF2-40B4-BE49-F238E27FC236}">
                <a16:creationId xmlns:a16="http://schemas.microsoft.com/office/drawing/2014/main" id="{EDCE2900-9B57-4A13-AC48-272AECBF3167}"/>
              </a:ext>
            </a:extLst>
          </p:cNvPr>
          <p:cNvSpPr/>
          <p:nvPr/>
        </p:nvSpPr>
        <p:spPr>
          <a:xfrm rot="9145379">
            <a:off x="1824231" y="3320681"/>
            <a:ext cx="360040" cy="83626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3" name="Down Arrow 10">
            <a:extLst>
              <a:ext uri="{FF2B5EF4-FFF2-40B4-BE49-F238E27FC236}">
                <a16:creationId xmlns:a16="http://schemas.microsoft.com/office/drawing/2014/main" id="{F1550B5B-C703-4872-B5CF-975B9C26CB36}"/>
              </a:ext>
            </a:extLst>
          </p:cNvPr>
          <p:cNvSpPr/>
          <p:nvPr/>
        </p:nvSpPr>
        <p:spPr>
          <a:xfrm rot="19513272">
            <a:off x="493217" y="935842"/>
            <a:ext cx="360040" cy="112726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4" name="TextBox 11">
            <a:extLst>
              <a:ext uri="{FF2B5EF4-FFF2-40B4-BE49-F238E27FC236}">
                <a16:creationId xmlns:a16="http://schemas.microsoft.com/office/drawing/2014/main" id="{3F5DD8B9-12C5-41BC-AC3A-3CB4AE6719C5}"/>
              </a:ext>
            </a:extLst>
          </p:cNvPr>
          <p:cNvSpPr txBox="1"/>
          <p:nvPr/>
        </p:nvSpPr>
        <p:spPr>
          <a:xfrm>
            <a:off x="842197" y="2352039"/>
            <a:ext cx="1224136" cy="584775"/>
          </a:xfrm>
          <a:prstGeom prst="rect">
            <a:avLst/>
          </a:prstGeom>
          <a:noFill/>
        </p:spPr>
        <p:txBody>
          <a:bodyPr wrap="square" rtlCol="0">
            <a:spAutoFit/>
          </a:bodyPr>
          <a:lstStyle/>
          <a:p>
            <a:pPr algn="ctr"/>
            <a:r>
              <a:rPr lang="es-PR" sz="1600" b="1" dirty="0"/>
              <a:t>Fenómeno social</a:t>
            </a:r>
          </a:p>
        </p:txBody>
      </p:sp>
      <p:sp>
        <p:nvSpPr>
          <p:cNvPr id="25" name="TextBox 12">
            <a:extLst>
              <a:ext uri="{FF2B5EF4-FFF2-40B4-BE49-F238E27FC236}">
                <a16:creationId xmlns:a16="http://schemas.microsoft.com/office/drawing/2014/main" id="{E10BB901-2728-434E-9DCF-F5248970A8A8}"/>
              </a:ext>
            </a:extLst>
          </p:cNvPr>
          <p:cNvSpPr txBox="1"/>
          <p:nvPr/>
        </p:nvSpPr>
        <p:spPr>
          <a:xfrm>
            <a:off x="109075" y="4227737"/>
            <a:ext cx="3528392" cy="523220"/>
          </a:xfrm>
          <a:prstGeom prst="rect">
            <a:avLst/>
          </a:prstGeom>
          <a:solidFill>
            <a:schemeClr val="accent5">
              <a:lumMod val="75000"/>
            </a:schemeClr>
          </a:solidFill>
        </p:spPr>
        <p:txBody>
          <a:bodyPr wrap="square" rtlCol="0">
            <a:spAutoFit/>
          </a:bodyPr>
          <a:lstStyle/>
          <a:p>
            <a:pPr algn="ctr"/>
            <a:r>
              <a:rPr lang="es-PR" dirty="0">
                <a:solidFill>
                  <a:schemeClr val="bg1"/>
                </a:solidFill>
              </a:rPr>
              <a:t>Ocurre en un Contexto particular (tiempo y espacio)</a:t>
            </a:r>
          </a:p>
        </p:txBody>
      </p:sp>
      <p:sp>
        <p:nvSpPr>
          <p:cNvPr id="26" name="TextBox 13">
            <a:extLst>
              <a:ext uri="{FF2B5EF4-FFF2-40B4-BE49-F238E27FC236}">
                <a16:creationId xmlns:a16="http://schemas.microsoft.com/office/drawing/2014/main" id="{DB00C07C-0632-4E12-8164-63482508D943}"/>
              </a:ext>
            </a:extLst>
          </p:cNvPr>
          <p:cNvSpPr txBox="1"/>
          <p:nvPr/>
        </p:nvSpPr>
        <p:spPr>
          <a:xfrm>
            <a:off x="2309218" y="485395"/>
            <a:ext cx="3240360" cy="923330"/>
          </a:xfrm>
          <a:prstGeom prst="rect">
            <a:avLst/>
          </a:prstGeom>
          <a:noFill/>
        </p:spPr>
        <p:txBody>
          <a:bodyPr wrap="square" rtlCol="0">
            <a:spAutoFit/>
          </a:bodyPr>
          <a:lstStyle/>
          <a:p>
            <a:r>
              <a:rPr lang="es-PR" dirty="0"/>
              <a:t>Hay una combinación de condiciones que provocan los cambios </a:t>
            </a:r>
          </a:p>
        </p:txBody>
      </p:sp>
      <p:sp>
        <p:nvSpPr>
          <p:cNvPr id="27" name="&quot;No&quot; Symbol 15">
            <a:extLst>
              <a:ext uri="{FF2B5EF4-FFF2-40B4-BE49-F238E27FC236}">
                <a16:creationId xmlns:a16="http://schemas.microsoft.com/office/drawing/2014/main" id="{93574E10-3709-4628-83AE-3354712B06C3}"/>
              </a:ext>
            </a:extLst>
          </p:cNvPr>
          <p:cNvSpPr/>
          <p:nvPr/>
        </p:nvSpPr>
        <p:spPr>
          <a:xfrm>
            <a:off x="5873614" y="-6535"/>
            <a:ext cx="2304256" cy="1506009"/>
          </a:xfrm>
          <a:prstGeom prst="noSmoking">
            <a:avLst>
              <a:gd name="adj" fmla="val 546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solidFill>
                <a:schemeClr val="tx1"/>
              </a:solidFill>
            </a:endParaRPr>
          </a:p>
        </p:txBody>
      </p:sp>
      <p:sp>
        <p:nvSpPr>
          <p:cNvPr id="28" name="Rectángulo 27">
            <a:extLst>
              <a:ext uri="{FF2B5EF4-FFF2-40B4-BE49-F238E27FC236}">
                <a16:creationId xmlns:a16="http://schemas.microsoft.com/office/drawing/2014/main" id="{3B5FCFB3-3677-4F91-9E6D-6C061D417B83}"/>
              </a:ext>
            </a:extLst>
          </p:cNvPr>
          <p:cNvSpPr/>
          <p:nvPr/>
        </p:nvSpPr>
        <p:spPr>
          <a:xfrm>
            <a:off x="3477802" y="1878700"/>
            <a:ext cx="4572000" cy="2062103"/>
          </a:xfrm>
          <a:prstGeom prst="rect">
            <a:avLst/>
          </a:prstGeom>
        </p:spPr>
        <p:txBody>
          <a:bodyPr>
            <a:spAutoFit/>
          </a:bodyPr>
          <a:lstStyle/>
          <a:p>
            <a:r>
              <a:rPr lang="es-CL" sz="1600" dirty="0">
                <a:solidFill>
                  <a:schemeClr val="accent1">
                    <a:lumMod val="50000"/>
                  </a:schemeClr>
                </a:solidFill>
              </a:rPr>
              <a:t>Los fenómenos sociales son complejos y difíciles. </a:t>
            </a:r>
          </a:p>
          <a:p>
            <a:r>
              <a:rPr lang="es-CL" sz="1600" dirty="0">
                <a:solidFill>
                  <a:schemeClr val="accent1">
                    <a:lumMod val="50000"/>
                  </a:schemeClr>
                </a:solidFill>
              </a:rPr>
              <a:t> La identificación e interpretación de estas configuraciones causales permite desenredar las variables y combinarlas  en una variedad de formas para producir un resultado dado y explicar las combinaciones causales decisivas.</a:t>
            </a:r>
            <a:br>
              <a:rPr lang="es-CL" sz="1600" dirty="0">
                <a:solidFill>
                  <a:schemeClr val="accent1">
                    <a:lumMod val="50000"/>
                  </a:schemeClr>
                </a:solidFill>
              </a:rPr>
            </a:br>
            <a:endParaRPr lang="es-CL" sz="1600" dirty="0">
              <a:solidFill>
                <a:schemeClr val="accent1">
                  <a:lumMod val="50000"/>
                </a:schemeClr>
              </a:solidFill>
            </a:endParaRPr>
          </a:p>
        </p:txBody>
      </p:sp>
    </p:spTree>
    <p:extLst>
      <p:ext uri="{BB962C8B-B14F-4D97-AF65-F5344CB8AC3E}">
        <p14:creationId xmlns:p14="http://schemas.microsoft.com/office/powerpoint/2010/main" val="3098537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p:nvPr/>
        </p:nvSpPr>
        <p:spPr>
          <a:xfrm rot="10800000" flipH="1">
            <a:off x="-109075" y="-202182"/>
            <a:ext cx="9144000" cy="1607100"/>
          </a:xfrm>
          <a:prstGeom prst="rect">
            <a:avLst/>
          </a:prstGeom>
          <a:solidFill>
            <a:srgbClr val="FFFFFF">
              <a:alpha val="3037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8" name="Google Shape;188;p25"/>
          <p:cNvSpPr txBox="1">
            <a:spLocks noGrp="1"/>
          </p:cNvSpPr>
          <p:nvPr>
            <p:ph type="title" idx="4294967295"/>
          </p:nvPr>
        </p:nvSpPr>
        <p:spPr>
          <a:xfrm>
            <a:off x="203875" y="1855350"/>
            <a:ext cx="17124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El problema de la Complejidad</a:t>
            </a:r>
            <a:endParaRPr dirty="0"/>
          </a:p>
        </p:txBody>
      </p:sp>
      <p:grpSp>
        <p:nvGrpSpPr>
          <p:cNvPr id="190" name="Google Shape;190;p25"/>
          <p:cNvGrpSpPr/>
          <p:nvPr/>
        </p:nvGrpSpPr>
        <p:grpSpPr>
          <a:xfrm>
            <a:off x="2696797" y="720917"/>
            <a:ext cx="2736683" cy="4131612"/>
            <a:chOff x="-6729413" y="-17360900"/>
            <a:chExt cx="26138326" cy="48436250"/>
          </a:xfrm>
        </p:grpSpPr>
        <p:sp>
          <p:nvSpPr>
            <p:cNvPr id="191" name="Google Shape;191;p25"/>
            <p:cNvSpPr/>
            <p:nvPr/>
          </p:nvSpPr>
          <p:spPr>
            <a:xfrm>
              <a:off x="-6729413" y="-9364662"/>
              <a:ext cx="25398299" cy="2466900"/>
            </a:xfrm>
            <a:custGeom>
              <a:avLst/>
              <a:gdLst/>
              <a:ahLst/>
              <a:cxnLst/>
              <a:rect l="l" t="t" r="r" b="b"/>
              <a:pathLst>
                <a:path w="120000" h="120000" extrusionOk="0">
                  <a:moveTo>
                    <a:pt x="120000" y="119999"/>
                  </a:moveTo>
                  <a:lnTo>
                    <a:pt x="0" y="0"/>
                  </a:lnTo>
                  <a:lnTo>
                    <a:pt x="11145" y="119999"/>
                  </a:lnTo>
                  <a:lnTo>
                    <a:pt x="120000" y="119999"/>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5"/>
            <p:cNvSpPr/>
            <p:nvPr/>
          </p:nvSpPr>
          <p:spPr>
            <a:xfrm>
              <a:off x="3276600" y="-17360900"/>
              <a:ext cx="10882200" cy="8842500"/>
            </a:xfrm>
            <a:custGeom>
              <a:avLst/>
              <a:gdLst/>
              <a:ahLst/>
              <a:cxnLst/>
              <a:rect l="l" t="t" r="r" b="b"/>
              <a:pathLst>
                <a:path w="120000" h="120000" extrusionOk="0">
                  <a:moveTo>
                    <a:pt x="102547" y="0"/>
                  </a:moveTo>
                  <a:lnTo>
                    <a:pt x="0" y="120000"/>
                  </a:lnTo>
                  <a:lnTo>
                    <a:pt x="119999" y="109486"/>
                  </a:lnTo>
                  <a:lnTo>
                    <a:pt x="102547" y="0"/>
                  </a:lnTo>
                  <a:close/>
                </a:path>
              </a:pathLst>
            </a:custGeom>
            <a:gradFill>
              <a:gsLst>
                <a:gs pos="0">
                  <a:srgbClr val="A1EFFF"/>
                </a:gs>
                <a:gs pos="35000">
                  <a:srgbClr val="BBF2FF"/>
                </a:gs>
                <a:gs pos="100000">
                  <a:srgbClr val="E3FCFF"/>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5"/>
            <p:cNvSpPr/>
            <p:nvPr/>
          </p:nvSpPr>
          <p:spPr>
            <a:xfrm>
              <a:off x="12576175" y="-17360900"/>
              <a:ext cx="6832500" cy="10463100"/>
            </a:xfrm>
            <a:custGeom>
              <a:avLst/>
              <a:gdLst/>
              <a:ahLst/>
              <a:cxnLst/>
              <a:rect l="l" t="t" r="r" b="b"/>
              <a:pathLst>
                <a:path w="120000" h="120000" extrusionOk="0">
                  <a:moveTo>
                    <a:pt x="0" y="0"/>
                  </a:moveTo>
                  <a:lnTo>
                    <a:pt x="120000" y="62193"/>
                  </a:lnTo>
                  <a:lnTo>
                    <a:pt x="107007" y="120000"/>
                  </a:lnTo>
                  <a:lnTo>
                    <a:pt x="27797" y="92526"/>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5"/>
            <p:cNvSpPr/>
            <p:nvPr/>
          </p:nvSpPr>
          <p:spPr>
            <a:xfrm>
              <a:off x="-6729413" y="-9364662"/>
              <a:ext cx="2358900" cy="2466900"/>
            </a:xfrm>
            <a:custGeom>
              <a:avLst/>
              <a:gdLst/>
              <a:ahLst/>
              <a:cxnLst/>
              <a:rect l="l" t="t" r="r" b="b"/>
              <a:pathLst>
                <a:path w="120000" h="120000" extrusionOk="0">
                  <a:moveTo>
                    <a:pt x="0" y="0"/>
                  </a:moveTo>
                  <a:lnTo>
                    <a:pt x="119999" y="119999"/>
                  </a:lnTo>
                  <a:lnTo>
                    <a:pt x="21561" y="119999"/>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5"/>
            <p:cNvSpPr/>
            <p:nvPr/>
          </p:nvSpPr>
          <p:spPr>
            <a:xfrm>
              <a:off x="-6729413" y="-9364662"/>
              <a:ext cx="10005900" cy="2466900"/>
            </a:xfrm>
            <a:custGeom>
              <a:avLst/>
              <a:gdLst/>
              <a:ahLst/>
              <a:cxnLst/>
              <a:rect l="l" t="t" r="r" b="b"/>
              <a:pathLst>
                <a:path w="120000" h="120000" extrusionOk="0">
                  <a:moveTo>
                    <a:pt x="120000" y="41158"/>
                  </a:moveTo>
                  <a:lnTo>
                    <a:pt x="116173" y="119999"/>
                  </a:lnTo>
                  <a:lnTo>
                    <a:pt x="28291" y="119999"/>
                  </a:lnTo>
                  <a:lnTo>
                    <a:pt x="0" y="0"/>
                  </a:lnTo>
                  <a:lnTo>
                    <a:pt x="120000" y="41158"/>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5"/>
            <p:cNvSpPr/>
            <p:nvPr/>
          </p:nvSpPr>
          <p:spPr>
            <a:xfrm>
              <a:off x="-6729413" y="-17360900"/>
              <a:ext cx="19305601" cy="8842500"/>
            </a:xfrm>
            <a:custGeom>
              <a:avLst/>
              <a:gdLst/>
              <a:ahLst/>
              <a:cxnLst/>
              <a:rect l="l" t="t" r="r" b="b"/>
              <a:pathLst>
                <a:path w="120000" h="120000" extrusionOk="0">
                  <a:moveTo>
                    <a:pt x="120000" y="0"/>
                  </a:moveTo>
                  <a:lnTo>
                    <a:pt x="62195" y="120000"/>
                  </a:lnTo>
                  <a:lnTo>
                    <a:pt x="0" y="108517"/>
                  </a:lnTo>
                  <a:lnTo>
                    <a:pt x="60656" y="80315"/>
                  </a:lnTo>
                  <a:lnTo>
                    <a:pt x="12000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5"/>
            <p:cNvSpPr/>
            <p:nvPr/>
          </p:nvSpPr>
          <p:spPr>
            <a:xfrm>
              <a:off x="12752387" y="-9293225"/>
              <a:ext cx="5916600" cy="2395500"/>
            </a:xfrm>
            <a:custGeom>
              <a:avLst/>
              <a:gdLst/>
              <a:ahLst/>
              <a:cxnLst/>
              <a:rect l="l" t="t" r="r" b="b"/>
              <a:pathLst>
                <a:path w="120000" h="120000" extrusionOk="0">
                  <a:moveTo>
                    <a:pt x="28526" y="0"/>
                  </a:moveTo>
                  <a:lnTo>
                    <a:pt x="120000" y="120000"/>
                  </a:lnTo>
                  <a:lnTo>
                    <a:pt x="0" y="120000"/>
                  </a:lnTo>
                  <a:lnTo>
                    <a:pt x="28526"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5"/>
            <p:cNvSpPr/>
            <p:nvPr/>
          </p:nvSpPr>
          <p:spPr>
            <a:xfrm>
              <a:off x="3276600" y="-8518525"/>
              <a:ext cx="4192500" cy="1620900"/>
            </a:xfrm>
            <a:custGeom>
              <a:avLst/>
              <a:gdLst/>
              <a:ahLst/>
              <a:cxnLst/>
              <a:rect l="l" t="t" r="r" b="b"/>
              <a:pathLst>
                <a:path w="120000" h="120000" extrusionOk="0">
                  <a:moveTo>
                    <a:pt x="16084" y="120000"/>
                  </a:moveTo>
                  <a:lnTo>
                    <a:pt x="0" y="0"/>
                  </a:lnTo>
                  <a:lnTo>
                    <a:pt x="120000" y="120000"/>
                  </a:lnTo>
                  <a:lnTo>
                    <a:pt x="16084" y="12000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5"/>
            <p:cNvSpPr/>
            <p:nvPr/>
          </p:nvSpPr>
          <p:spPr>
            <a:xfrm>
              <a:off x="-6729413" y="-9364662"/>
              <a:ext cx="2358900" cy="2466900"/>
            </a:xfrm>
            <a:custGeom>
              <a:avLst/>
              <a:gdLst/>
              <a:ahLst/>
              <a:cxnLst/>
              <a:rect l="l" t="t" r="r" b="b"/>
              <a:pathLst>
                <a:path w="120000" h="120000" extrusionOk="0">
                  <a:moveTo>
                    <a:pt x="0" y="0"/>
                  </a:moveTo>
                  <a:lnTo>
                    <a:pt x="119999" y="119999"/>
                  </a:lnTo>
                  <a:lnTo>
                    <a:pt x="21561" y="119999"/>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5"/>
            <p:cNvSpPr/>
            <p:nvPr/>
          </p:nvSpPr>
          <p:spPr>
            <a:xfrm>
              <a:off x="-6729413" y="-11442700"/>
              <a:ext cx="10005900" cy="2924100"/>
            </a:xfrm>
            <a:custGeom>
              <a:avLst/>
              <a:gdLst/>
              <a:ahLst/>
              <a:cxnLst/>
              <a:rect l="l" t="t" r="r" b="b"/>
              <a:pathLst>
                <a:path w="120000" h="120000" extrusionOk="0">
                  <a:moveTo>
                    <a:pt x="117029" y="0"/>
                  </a:moveTo>
                  <a:lnTo>
                    <a:pt x="120000" y="120000"/>
                  </a:lnTo>
                  <a:lnTo>
                    <a:pt x="0" y="85276"/>
                  </a:lnTo>
                  <a:lnTo>
                    <a:pt x="117029"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5"/>
            <p:cNvSpPr/>
            <p:nvPr/>
          </p:nvSpPr>
          <p:spPr>
            <a:xfrm>
              <a:off x="14158913" y="-11938000"/>
              <a:ext cx="5250000" cy="5040300"/>
            </a:xfrm>
            <a:custGeom>
              <a:avLst/>
              <a:gdLst/>
              <a:ahLst/>
              <a:cxnLst/>
              <a:rect l="l" t="t" r="r" b="b"/>
              <a:pathLst>
                <a:path w="120000" h="120000" extrusionOk="0">
                  <a:moveTo>
                    <a:pt x="120000" y="0"/>
                  </a:moveTo>
                  <a:lnTo>
                    <a:pt x="0" y="62966"/>
                  </a:lnTo>
                  <a:lnTo>
                    <a:pt x="103090" y="119999"/>
                  </a:lnTo>
                  <a:lnTo>
                    <a:pt x="120000" y="0"/>
                  </a:lnTo>
                  <a:close/>
                </a:path>
              </a:pathLst>
            </a:custGeom>
            <a:gradFill>
              <a:gsLst>
                <a:gs pos="0">
                  <a:srgbClr val="A1EFFF"/>
                </a:gs>
                <a:gs pos="35000">
                  <a:srgbClr val="BBF2FF"/>
                </a:gs>
                <a:gs pos="100000">
                  <a:srgbClr val="E3FCFF"/>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5"/>
            <p:cNvSpPr/>
            <p:nvPr/>
          </p:nvSpPr>
          <p:spPr>
            <a:xfrm>
              <a:off x="2957512" y="-8518525"/>
              <a:ext cx="881100" cy="1620900"/>
            </a:xfrm>
            <a:custGeom>
              <a:avLst/>
              <a:gdLst/>
              <a:ahLst/>
              <a:cxnLst/>
              <a:rect l="l" t="t" r="r" b="b"/>
              <a:pathLst>
                <a:path w="120000" h="120000" extrusionOk="0">
                  <a:moveTo>
                    <a:pt x="120000" y="120000"/>
                  </a:moveTo>
                  <a:lnTo>
                    <a:pt x="43459" y="0"/>
                  </a:lnTo>
                  <a:lnTo>
                    <a:pt x="0" y="120000"/>
                  </a:lnTo>
                  <a:lnTo>
                    <a:pt x="120000" y="12000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25"/>
            <p:cNvSpPr/>
            <p:nvPr/>
          </p:nvSpPr>
          <p:spPr>
            <a:xfrm>
              <a:off x="11728450" y="-6897687"/>
              <a:ext cx="6940500" cy="15641700"/>
            </a:xfrm>
            <a:custGeom>
              <a:avLst/>
              <a:gdLst/>
              <a:ahLst/>
              <a:cxnLst/>
              <a:rect l="l" t="t" r="r" b="b"/>
              <a:pathLst>
                <a:path w="120000" h="120000" extrusionOk="0">
                  <a:moveTo>
                    <a:pt x="120000" y="0"/>
                  </a:moveTo>
                  <a:lnTo>
                    <a:pt x="118188" y="67289"/>
                  </a:lnTo>
                  <a:lnTo>
                    <a:pt x="0" y="120000"/>
                  </a:lnTo>
                  <a:lnTo>
                    <a:pt x="0" y="1297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25"/>
            <p:cNvSpPr/>
            <p:nvPr/>
          </p:nvSpPr>
          <p:spPr>
            <a:xfrm>
              <a:off x="-4899025" y="-698500"/>
              <a:ext cx="6378600" cy="17613300"/>
            </a:xfrm>
            <a:custGeom>
              <a:avLst/>
              <a:gdLst/>
              <a:ahLst/>
              <a:cxnLst/>
              <a:rect l="l" t="t" r="r" b="b"/>
              <a:pathLst>
                <a:path w="120000" h="120000" extrusionOk="0">
                  <a:moveTo>
                    <a:pt x="120000" y="0"/>
                  </a:moveTo>
                  <a:lnTo>
                    <a:pt x="68929" y="119999"/>
                  </a:lnTo>
                  <a:lnTo>
                    <a:pt x="0" y="17748"/>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25"/>
            <p:cNvSpPr/>
            <p:nvPr/>
          </p:nvSpPr>
          <p:spPr>
            <a:xfrm>
              <a:off x="-4370388" y="-6897687"/>
              <a:ext cx="7327800" cy="6199200"/>
            </a:xfrm>
            <a:custGeom>
              <a:avLst/>
              <a:gdLst/>
              <a:ahLst/>
              <a:cxnLst/>
              <a:rect l="l" t="t" r="r" b="b"/>
              <a:pathLst>
                <a:path w="120000" h="120000" extrusionOk="0">
                  <a:moveTo>
                    <a:pt x="120000" y="0"/>
                  </a:moveTo>
                  <a:lnTo>
                    <a:pt x="95797" y="120000"/>
                  </a:lnTo>
                  <a:lnTo>
                    <a:pt x="0" y="0"/>
                  </a:lnTo>
                  <a:lnTo>
                    <a:pt x="120000" y="0"/>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25"/>
            <p:cNvSpPr/>
            <p:nvPr/>
          </p:nvSpPr>
          <p:spPr>
            <a:xfrm>
              <a:off x="9578975" y="8743950"/>
              <a:ext cx="4263900" cy="22331400"/>
            </a:xfrm>
            <a:custGeom>
              <a:avLst/>
              <a:gdLst/>
              <a:ahLst/>
              <a:cxnLst/>
              <a:rect l="l" t="t" r="r" b="b"/>
              <a:pathLst>
                <a:path w="120000" h="120000" extrusionOk="0">
                  <a:moveTo>
                    <a:pt x="60491" y="0"/>
                  </a:moveTo>
                  <a:lnTo>
                    <a:pt x="120000" y="33491"/>
                  </a:lnTo>
                  <a:lnTo>
                    <a:pt x="0" y="119999"/>
                  </a:lnTo>
                  <a:lnTo>
                    <a:pt x="60491"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7" name="Google Shape;207;p25"/>
            <p:cNvSpPr/>
            <p:nvPr/>
          </p:nvSpPr>
          <p:spPr>
            <a:xfrm>
              <a:off x="11728450" y="-6897687"/>
              <a:ext cx="6940500" cy="1690800"/>
            </a:xfrm>
            <a:custGeom>
              <a:avLst/>
              <a:gdLst/>
              <a:ahLst/>
              <a:cxnLst/>
              <a:rect l="l" t="t" r="r" b="b"/>
              <a:pathLst>
                <a:path w="120000" h="120000" extrusionOk="0">
                  <a:moveTo>
                    <a:pt x="120000" y="0"/>
                  </a:moveTo>
                  <a:lnTo>
                    <a:pt x="0" y="120000"/>
                  </a:lnTo>
                  <a:lnTo>
                    <a:pt x="17703" y="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8" name="Google Shape;208;p25"/>
            <p:cNvSpPr/>
            <p:nvPr/>
          </p:nvSpPr>
          <p:spPr>
            <a:xfrm>
              <a:off x="3838575" y="-6897687"/>
              <a:ext cx="7890000" cy="9791700"/>
            </a:xfrm>
            <a:custGeom>
              <a:avLst/>
              <a:gdLst/>
              <a:ahLst/>
              <a:cxnLst/>
              <a:rect l="l" t="t" r="r" b="b"/>
              <a:pathLst>
                <a:path w="120000" h="120000" extrusionOk="0">
                  <a:moveTo>
                    <a:pt x="48193" y="119999"/>
                  </a:moveTo>
                  <a:lnTo>
                    <a:pt x="0" y="0"/>
                  </a:lnTo>
                  <a:lnTo>
                    <a:pt x="55219" y="0"/>
                  </a:lnTo>
                  <a:lnTo>
                    <a:pt x="119999" y="20719"/>
                  </a:lnTo>
                  <a:lnTo>
                    <a:pt x="48193" y="119999"/>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25"/>
            <p:cNvSpPr/>
            <p:nvPr/>
          </p:nvSpPr>
          <p:spPr>
            <a:xfrm>
              <a:off x="-1235075" y="-698500"/>
              <a:ext cx="8242200" cy="17613300"/>
            </a:xfrm>
            <a:custGeom>
              <a:avLst/>
              <a:gdLst/>
              <a:ahLst/>
              <a:cxnLst/>
              <a:rect l="l" t="t" r="r" b="b"/>
              <a:pathLst>
                <a:path w="120000" h="120000" extrusionOk="0">
                  <a:moveTo>
                    <a:pt x="120000" y="24475"/>
                  </a:moveTo>
                  <a:lnTo>
                    <a:pt x="39522" y="0"/>
                  </a:lnTo>
                  <a:lnTo>
                    <a:pt x="0" y="119999"/>
                  </a:lnTo>
                  <a:lnTo>
                    <a:pt x="120000" y="24475"/>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25"/>
            <p:cNvSpPr/>
            <p:nvPr/>
          </p:nvSpPr>
          <p:spPr>
            <a:xfrm>
              <a:off x="-1235075" y="-5207000"/>
              <a:ext cx="12963600" cy="22121700"/>
            </a:xfrm>
            <a:custGeom>
              <a:avLst/>
              <a:gdLst/>
              <a:ahLst/>
              <a:cxnLst/>
              <a:rect l="l" t="t" r="r" b="b"/>
              <a:pathLst>
                <a:path w="120000" h="120000" extrusionOk="0">
                  <a:moveTo>
                    <a:pt x="120000" y="0"/>
                  </a:moveTo>
                  <a:lnTo>
                    <a:pt x="0" y="120000"/>
                  </a:lnTo>
                  <a:lnTo>
                    <a:pt x="120000" y="75677"/>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1" name="Google Shape;211;p25"/>
            <p:cNvSpPr/>
            <p:nvPr/>
          </p:nvSpPr>
          <p:spPr>
            <a:xfrm>
              <a:off x="-6305550" y="-6897687"/>
              <a:ext cx="7785000" cy="8804400"/>
            </a:xfrm>
            <a:custGeom>
              <a:avLst/>
              <a:gdLst/>
              <a:ahLst/>
              <a:cxnLst/>
              <a:rect l="l" t="t" r="r" b="b"/>
              <a:pathLst>
                <a:path w="120000" h="120000" extrusionOk="0">
                  <a:moveTo>
                    <a:pt x="29828" y="0"/>
                  </a:moveTo>
                  <a:lnTo>
                    <a:pt x="120000" y="84493"/>
                  </a:lnTo>
                  <a:lnTo>
                    <a:pt x="21680" y="120000"/>
                  </a:lnTo>
                  <a:lnTo>
                    <a:pt x="0" y="0"/>
                  </a:lnTo>
                  <a:lnTo>
                    <a:pt x="29828"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2" name="Google Shape;212;p25"/>
            <p:cNvSpPr/>
            <p:nvPr/>
          </p:nvSpPr>
          <p:spPr>
            <a:xfrm>
              <a:off x="11728450" y="-6897687"/>
              <a:ext cx="6940500" cy="8770800"/>
            </a:xfrm>
            <a:custGeom>
              <a:avLst/>
              <a:gdLst/>
              <a:ahLst/>
              <a:cxnLst/>
              <a:rect l="l" t="t" r="r" b="b"/>
              <a:pathLst>
                <a:path w="120000" h="120000" extrusionOk="0">
                  <a:moveTo>
                    <a:pt x="120000" y="0"/>
                  </a:moveTo>
                  <a:lnTo>
                    <a:pt x="0" y="23131"/>
                  </a:lnTo>
                  <a:lnTo>
                    <a:pt x="118188" y="12000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3" name="Google Shape;213;p25"/>
            <p:cNvSpPr/>
            <p:nvPr/>
          </p:nvSpPr>
          <p:spPr>
            <a:xfrm>
              <a:off x="1479550" y="-6897687"/>
              <a:ext cx="5527800" cy="9791700"/>
            </a:xfrm>
            <a:custGeom>
              <a:avLst/>
              <a:gdLst/>
              <a:ahLst/>
              <a:cxnLst/>
              <a:rect l="l" t="t" r="r" b="b"/>
              <a:pathLst>
                <a:path w="120000" h="120000" extrusionOk="0">
                  <a:moveTo>
                    <a:pt x="0" y="75972"/>
                  </a:moveTo>
                  <a:lnTo>
                    <a:pt x="119999" y="119999"/>
                  </a:lnTo>
                  <a:lnTo>
                    <a:pt x="51211" y="0"/>
                  </a:lnTo>
                  <a:lnTo>
                    <a:pt x="32085" y="0"/>
                  </a:lnTo>
                  <a:lnTo>
                    <a:pt x="0" y="75972"/>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25"/>
            <p:cNvSpPr/>
            <p:nvPr/>
          </p:nvSpPr>
          <p:spPr>
            <a:xfrm>
              <a:off x="-1373188" y="8743950"/>
              <a:ext cx="13101600" cy="13630199"/>
            </a:xfrm>
            <a:custGeom>
              <a:avLst/>
              <a:gdLst/>
              <a:ahLst/>
              <a:cxnLst/>
              <a:rect l="l" t="t" r="r" b="b"/>
              <a:pathLst>
                <a:path w="120000" h="120000" extrusionOk="0">
                  <a:moveTo>
                    <a:pt x="0" y="71642"/>
                  </a:moveTo>
                  <a:lnTo>
                    <a:pt x="120000" y="0"/>
                  </a:lnTo>
                  <a:lnTo>
                    <a:pt x="40000" y="120000"/>
                  </a:lnTo>
                  <a:lnTo>
                    <a:pt x="0" y="71642"/>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5" name="Google Shape;215;p25"/>
            <p:cNvSpPr/>
            <p:nvPr/>
          </p:nvSpPr>
          <p:spPr>
            <a:xfrm>
              <a:off x="2994025" y="8743950"/>
              <a:ext cx="8734500" cy="22331400"/>
            </a:xfrm>
            <a:custGeom>
              <a:avLst/>
              <a:gdLst/>
              <a:ahLst/>
              <a:cxnLst/>
              <a:rect l="l" t="t" r="r" b="b"/>
              <a:pathLst>
                <a:path w="120000" h="120000" extrusionOk="0">
                  <a:moveTo>
                    <a:pt x="0" y="73243"/>
                  </a:moveTo>
                  <a:lnTo>
                    <a:pt x="90468" y="119999"/>
                  </a:lnTo>
                  <a:lnTo>
                    <a:pt x="120000" y="0"/>
                  </a:lnTo>
                  <a:lnTo>
                    <a:pt x="0" y="73243"/>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6" name="Google Shape;216;p25"/>
            <p:cNvSpPr/>
            <p:nvPr/>
          </p:nvSpPr>
          <p:spPr>
            <a:xfrm>
              <a:off x="11728450" y="1873250"/>
              <a:ext cx="6835800" cy="13103100"/>
            </a:xfrm>
            <a:custGeom>
              <a:avLst/>
              <a:gdLst/>
              <a:ahLst/>
              <a:cxnLst/>
              <a:rect l="l" t="t" r="r" b="b"/>
              <a:pathLst>
                <a:path w="120000" h="120000" extrusionOk="0">
                  <a:moveTo>
                    <a:pt x="120000" y="0"/>
                  </a:moveTo>
                  <a:lnTo>
                    <a:pt x="37120" y="120000"/>
                  </a:lnTo>
                  <a:lnTo>
                    <a:pt x="0" y="62922"/>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7" name="Google Shape;217;p25"/>
            <p:cNvSpPr/>
            <p:nvPr/>
          </p:nvSpPr>
          <p:spPr>
            <a:xfrm>
              <a:off x="3276600" y="-9293225"/>
              <a:ext cx="10882200" cy="2395500"/>
            </a:xfrm>
            <a:custGeom>
              <a:avLst/>
              <a:gdLst/>
              <a:ahLst/>
              <a:cxnLst/>
              <a:rect l="l" t="t" r="r" b="b"/>
              <a:pathLst>
                <a:path w="120000" h="120000" extrusionOk="0">
                  <a:moveTo>
                    <a:pt x="0" y="38807"/>
                  </a:moveTo>
                  <a:lnTo>
                    <a:pt x="119999" y="0"/>
                  </a:lnTo>
                  <a:lnTo>
                    <a:pt x="104490" y="120000"/>
                  </a:lnTo>
                  <a:lnTo>
                    <a:pt x="46231" y="120000"/>
                  </a:lnTo>
                  <a:lnTo>
                    <a:pt x="0" y="38807"/>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25"/>
            <p:cNvSpPr/>
            <p:nvPr/>
          </p:nvSpPr>
          <p:spPr>
            <a:xfrm>
              <a:off x="7469187" y="-6897687"/>
              <a:ext cx="5283300" cy="1690800"/>
            </a:xfrm>
            <a:custGeom>
              <a:avLst/>
              <a:gdLst/>
              <a:ahLst/>
              <a:cxnLst/>
              <a:rect l="l" t="t" r="r" b="b"/>
              <a:pathLst>
                <a:path w="120000" h="120000" extrusionOk="0">
                  <a:moveTo>
                    <a:pt x="96742" y="120000"/>
                  </a:moveTo>
                  <a:lnTo>
                    <a:pt x="120000" y="0"/>
                  </a:lnTo>
                  <a:lnTo>
                    <a:pt x="0" y="0"/>
                  </a:lnTo>
                  <a:lnTo>
                    <a:pt x="96742" y="12000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sp>
        <p:nvSpPr>
          <p:cNvPr id="220" name="Google Shape;220;p25"/>
          <p:cNvSpPr/>
          <p:nvPr/>
        </p:nvSpPr>
        <p:spPr>
          <a:xfrm>
            <a:off x="6007850" y="2181282"/>
            <a:ext cx="2661900" cy="2426100"/>
          </a:xfrm>
          <a:prstGeom prst="rect">
            <a:avLst/>
          </a:prstGeom>
          <a:noFill/>
          <a:ln>
            <a:noFill/>
          </a:ln>
        </p:spPr>
        <p:txBody>
          <a:bodyPr spcFirstLastPara="1" wrap="square" lIns="91425" tIns="45700" rIns="91425" bIns="45700" anchor="t" anchorCtr="0">
            <a:noAutofit/>
          </a:bodyPr>
          <a:lstStyle/>
          <a:p>
            <a:pPr lvl="0"/>
            <a:r>
              <a:rPr lang="es-CL" b="1" dirty="0">
                <a:solidFill>
                  <a:schemeClr val="lt1"/>
                </a:solidFill>
                <a:latin typeface="Roboto"/>
                <a:ea typeface="Roboto"/>
                <a:cs typeface="Roboto"/>
                <a:sym typeface="Roboto"/>
              </a:rPr>
              <a:t>Causalidad Histórica.</a:t>
            </a:r>
          </a:p>
          <a:p>
            <a:pPr lvl="0"/>
            <a:r>
              <a:rPr lang="es-CL" sz="1100" dirty="0">
                <a:solidFill>
                  <a:schemeClr val="lt1"/>
                </a:solidFill>
                <a:latin typeface="Roboto"/>
                <a:ea typeface="Roboto"/>
                <a:cs typeface="Roboto"/>
                <a:sym typeface="Roboto"/>
              </a:rPr>
              <a:t>El interés en la complejidad es más evidente cuando los científicos sociales comparativos abordan resultados históricos específicos, especialmente cuando examinan las causas de resultados similares en contextos diferentes. Sin embargo, es difícil especificar la causalidad histórica en una serie de casos, ya que dicha causalidad suele ser coyuntural</a:t>
            </a:r>
            <a:endParaRPr sz="800" dirty="0">
              <a:solidFill>
                <a:schemeClr val="lt1"/>
              </a:solidFill>
              <a:latin typeface="Roboto"/>
              <a:ea typeface="Roboto"/>
              <a:cs typeface="Roboto"/>
              <a:sym typeface="Roboto"/>
            </a:endParaRPr>
          </a:p>
        </p:txBody>
      </p:sp>
      <p:sp>
        <p:nvSpPr>
          <p:cNvPr id="221" name="Google Shape;221;p25"/>
          <p:cNvSpPr txBox="1"/>
          <p:nvPr/>
        </p:nvSpPr>
        <p:spPr>
          <a:xfrm>
            <a:off x="74811" y="3229179"/>
            <a:ext cx="2319300" cy="621000"/>
          </a:xfrm>
          <a:prstGeom prst="rect">
            <a:avLst/>
          </a:prstGeom>
          <a:noFill/>
          <a:ln>
            <a:noFill/>
          </a:ln>
        </p:spPr>
        <p:txBody>
          <a:bodyPr spcFirstLastPara="1" wrap="square" lIns="91425" tIns="91425" rIns="91425" bIns="91425" anchor="t" anchorCtr="0">
            <a:noAutofit/>
          </a:bodyPr>
          <a:lstStyle/>
          <a:p>
            <a:pPr lvl="0"/>
            <a:r>
              <a:rPr lang="es-CL" dirty="0">
                <a:solidFill>
                  <a:schemeClr val="lt1"/>
                </a:solidFill>
                <a:latin typeface="Roboto"/>
                <a:ea typeface="Roboto"/>
                <a:cs typeface="Roboto"/>
                <a:sym typeface="Roboto"/>
              </a:rPr>
              <a:t>Cualquier aspecto de la vida social sea simple o complejo va a depender de los intereses de los científicos sociales y también de la audiencia a la cual se dirige</a:t>
            </a:r>
            <a:endParaRPr dirty="0">
              <a:solidFill>
                <a:schemeClr val="lt1"/>
              </a:solidFill>
              <a:latin typeface="Roboto"/>
              <a:ea typeface="Roboto"/>
              <a:cs typeface="Roboto"/>
              <a:sym typeface="Roboto"/>
            </a:endParaRPr>
          </a:p>
        </p:txBody>
      </p:sp>
      <p:sp>
        <p:nvSpPr>
          <p:cNvPr id="37" name="Google Shape;219;p25">
            <a:extLst>
              <a:ext uri="{FF2B5EF4-FFF2-40B4-BE49-F238E27FC236}">
                <a16:creationId xmlns:a16="http://schemas.microsoft.com/office/drawing/2014/main" id="{A4F2391F-7E9A-4F3D-97E1-04AEFCE84BCA}"/>
              </a:ext>
            </a:extLst>
          </p:cNvPr>
          <p:cNvSpPr/>
          <p:nvPr/>
        </p:nvSpPr>
        <p:spPr>
          <a:xfrm>
            <a:off x="6133878" y="133483"/>
            <a:ext cx="2733600" cy="1284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s-CL" sz="1400" b="1" dirty="0">
                <a:solidFill>
                  <a:schemeClr val="dk1"/>
                </a:solidFill>
                <a:latin typeface="Roboto"/>
                <a:ea typeface="Roboto"/>
                <a:cs typeface="Roboto"/>
                <a:sym typeface="Roboto"/>
              </a:rPr>
              <a:t>Complejidad y Diversidad</a:t>
            </a:r>
            <a:r>
              <a:rPr lang="en" sz="1400" b="1" dirty="0">
                <a:solidFill>
                  <a:schemeClr val="dk1"/>
                </a:solidFill>
                <a:latin typeface="Roboto"/>
                <a:ea typeface="Roboto"/>
                <a:cs typeface="Roboto"/>
                <a:sym typeface="Roboto"/>
              </a:rPr>
              <a:t>.</a:t>
            </a:r>
            <a:endParaRPr dirty="0">
              <a:solidFill>
                <a:schemeClr val="dk1"/>
              </a:solidFill>
              <a:latin typeface="Roboto"/>
              <a:ea typeface="Roboto"/>
              <a:cs typeface="Roboto"/>
              <a:sym typeface="Roboto"/>
            </a:endParaRPr>
          </a:p>
          <a:p>
            <a:pPr lvl="0"/>
            <a:r>
              <a:rPr lang="es-CL" sz="1000" dirty="0">
                <a:solidFill>
                  <a:schemeClr val="dk1"/>
                </a:solidFill>
                <a:latin typeface="Roboto"/>
                <a:ea typeface="Roboto"/>
                <a:cs typeface="Roboto"/>
                <a:sym typeface="Roboto"/>
              </a:rPr>
              <a:t>El problema general es descifrar el orden en la complejidad y postula que el desafío consiste en tratar de dar sentido a la diversidad entre los casos de una manera que una las similitudes y diferencias en un marco único y coherente. </a:t>
            </a:r>
            <a:endParaRPr dirty="0">
              <a:solidFill>
                <a:schemeClr val="dk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p:nvPr/>
        </p:nvSpPr>
        <p:spPr>
          <a:xfrm rot="10800000" flipH="1">
            <a:off x="0" y="-125"/>
            <a:ext cx="9144000" cy="1607100"/>
          </a:xfrm>
          <a:prstGeom prst="rect">
            <a:avLst/>
          </a:prstGeom>
          <a:solidFill>
            <a:srgbClr val="FFFFFF">
              <a:alpha val="3037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25"/>
          <p:cNvSpPr txBox="1">
            <a:spLocks noGrp="1"/>
          </p:cNvSpPr>
          <p:nvPr>
            <p:ph type="sldNum" idx="12"/>
          </p:nvPr>
        </p:nvSpPr>
        <p:spPr>
          <a:xfrm>
            <a:off x="109075" y="146024"/>
            <a:ext cx="3027076" cy="1252800"/>
          </a:xfrm>
          <a:prstGeom prst="rect">
            <a:avLst/>
          </a:prstGeom>
        </p:spPr>
        <p:txBody>
          <a:bodyPr spcFirstLastPara="1" wrap="square" lIns="91425" tIns="91425" rIns="91425" bIns="91425" anchor="t" anchorCtr="0">
            <a:noAutofit/>
          </a:bodyPr>
          <a:lstStyle/>
          <a:p>
            <a:pPr lvl="0"/>
            <a:r>
              <a:rPr lang="es-CL" sz="1200" dirty="0">
                <a:solidFill>
                  <a:srgbClr val="0B5394"/>
                </a:solidFill>
              </a:rPr>
              <a:t>Algunas partes no se ven de forma individual, sino en el contexto del todo que forman</a:t>
            </a:r>
            <a:endParaRPr sz="1200" dirty="0">
              <a:solidFill>
                <a:srgbClr val="0B5394"/>
              </a:solidFill>
            </a:endParaRPr>
          </a:p>
        </p:txBody>
      </p:sp>
      <p:grpSp>
        <p:nvGrpSpPr>
          <p:cNvPr id="190" name="Google Shape;190;p25"/>
          <p:cNvGrpSpPr/>
          <p:nvPr/>
        </p:nvGrpSpPr>
        <p:grpSpPr>
          <a:xfrm>
            <a:off x="2414786" y="352056"/>
            <a:ext cx="2736683" cy="4131612"/>
            <a:chOff x="-6729413" y="-17360900"/>
            <a:chExt cx="26138326" cy="48436250"/>
          </a:xfrm>
        </p:grpSpPr>
        <p:sp>
          <p:nvSpPr>
            <p:cNvPr id="191" name="Google Shape;191;p25"/>
            <p:cNvSpPr/>
            <p:nvPr/>
          </p:nvSpPr>
          <p:spPr>
            <a:xfrm>
              <a:off x="-6729413" y="-9364662"/>
              <a:ext cx="25398299" cy="2466900"/>
            </a:xfrm>
            <a:custGeom>
              <a:avLst/>
              <a:gdLst/>
              <a:ahLst/>
              <a:cxnLst/>
              <a:rect l="l" t="t" r="r" b="b"/>
              <a:pathLst>
                <a:path w="120000" h="120000" extrusionOk="0">
                  <a:moveTo>
                    <a:pt x="120000" y="119999"/>
                  </a:moveTo>
                  <a:lnTo>
                    <a:pt x="0" y="0"/>
                  </a:lnTo>
                  <a:lnTo>
                    <a:pt x="11145" y="119999"/>
                  </a:lnTo>
                  <a:lnTo>
                    <a:pt x="120000" y="119999"/>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5"/>
            <p:cNvSpPr/>
            <p:nvPr/>
          </p:nvSpPr>
          <p:spPr>
            <a:xfrm>
              <a:off x="3276600" y="-17360900"/>
              <a:ext cx="10882200" cy="8842500"/>
            </a:xfrm>
            <a:custGeom>
              <a:avLst/>
              <a:gdLst/>
              <a:ahLst/>
              <a:cxnLst/>
              <a:rect l="l" t="t" r="r" b="b"/>
              <a:pathLst>
                <a:path w="120000" h="120000" extrusionOk="0">
                  <a:moveTo>
                    <a:pt x="102547" y="0"/>
                  </a:moveTo>
                  <a:lnTo>
                    <a:pt x="0" y="120000"/>
                  </a:lnTo>
                  <a:lnTo>
                    <a:pt x="119999" y="109486"/>
                  </a:lnTo>
                  <a:lnTo>
                    <a:pt x="102547" y="0"/>
                  </a:lnTo>
                  <a:close/>
                </a:path>
              </a:pathLst>
            </a:custGeom>
            <a:gradFill>
              <a:gsLst>
                <a:gs pos="0">
                  <a:srgbClr val="A1EFFF"/>
                </a:gs>
                <a:gs pos="35000">
                  <a:srgbClr val="BBF2FF"/>
                </a:gs>
                <a:gs pos="100000">
                  <a:srgbClr val="E3FCFF"/>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5"/>
            <p:cNvSpPr/>
            <p:nvPr/>
          </p:nvSpPr>
          <p:spPr>
            <a:xfrm>
              <a:off x="12576175" y="-17360900"/>
              <a:ext cx="6832500" cy="10463100"/>
            </a:xfrm>
            <a:custGeom>
              <a:avLst/>
              <a:gdLst/>
              <a:ahLst/>
              <a:cxnLst/>
              <a:rect l="l" t="t" r="r" b="b"/>
              <a:pathLst>
                <a:path w="120000" h="120000" extrusionOk="0">
                  <a:moveTo>
                    <a:pt x="0" y="0"/>
                  </a:moveTo>
                  <a:lnTo>
                    <a:pt x="120000" y="62193"/>
                  </a:lnTo>
                  <a:lnTo>
                    <a:pt x="107007" y="120000"/>
                  </a:lnTo>
                  <a:lnTo>
                    <a:pt x="27797" y="92526"/>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5"/>
            <p:cNvSpPr/>
            <p:nvPr/>
          </p:nvSpPr>
          <p:spPr>
            <a:xfrm>
              <a:off x="-6729413" y="-9364662"/>
              <a:ext cx="2358900" cy="2466900"/>
            </a:xfrm>
            <a:custGeom>
              <a:avLst/>
              <a:gdLst/>
              <a:ahLst/>
              <a:cxnLst/>
              <a:rect l="l" t="t" r="r" b="b"/>
              <a:pathLst>
                <a:path w="120000" h="120000" extrusionOk="0">
                  <a:moveTo>
                    <a:pt x="0" y="0"/>
                  </a:moveTo>
                  <a:lnTo>
                    <a:pt x="119999" y="119999"/>
                  </a:lnTo>
                  <a:lnTo>
                    <a:pt x="21561" y="119999"/>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5"/>
            <p:cNvSpPr/>
            <p:nvPr/>
          </p:nvSpPr>
          <p:spPr>
            <a:xfrm>
              <a:off x="-6729413" y="-9364662"/>
              <a:ext cx="10005900" cy="2466900"/>
            </a:xfrm>
            <a:custGeom>
              <a:avLst/>
              <a:gdLst/>
              <a:ahLst/>
              <a:cxnLst/>
              <a:rect l="l" t="t" r="r" b="b"/>
              <a:pathLst>
                <a:path w="120000" h="120000" extrusionOk="0">
                  <a:moveTo>
                    <a:pt x="120000" y="41158"/>
                  </a:moveTo>
                  <a:lnTo>
                    <a:pt x="116173" y="119999"/>
                  </a:lnTo>
                  <a:lnTo>
                    <a:pt x="28291" y="119999"/>
                  </a:lnTo>
                  <a:lnTo>
                    <a:pt x="0" y="0"/>
                  </a:lnTo>
                  <a:lnTo>
                    <a:pt x="120000" y="41158"/>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5"/>
            <p:cNvSpPr/>
            <p:nvPr/>
          </p:nvSpPr>
          <p:spPr>
            <a:xfrm>
              <a:off x="-6729413" y="-17360900"/>
              <a:ext cx="19305601" cy="8842500"/>
            </a:xfrm>
            <a:custGeom>
              <a:avLst/>
              <a:gdLst/>
              <a:ahLst/>
              <a:cxnLst/>
              <a:rect l="l" t="t" r="r" b="b"/>
              <a:pathLst>
                <a:path w="120000" h="120000" extrusionOk="0">
                  <a:moveTo>
                    <a:pt x="120000" y="0"/>
                  </a:moveTo>
                  <a:lnTo>
                    <a:pt x="62195" y="120000"/>
                  </a:lnTo>
                  <a:lnTo>
                    <a:pt x="0" y="108517"/>
                  </a:lnTo>
                  <a:lnTo>
                    <a:pt x="60656" y="80315"/>
                  </a:lnTo>
                  <a:lnTo>
                    <a:pt x="12000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5"/>
            <p:cNvSpPr/>
            <p:nvPr/>
          </p:nvSpPr>
          <p:spPr>
            <a:xfrm>
              <a:off x="12752387" y="-9293225"/>
              <a:ext cx="5916600" cy="2395500"/>
            </a:xfrm>
            <a:custGeom>
              <a:avLst/>
              <a:gdLst/>
              <a:ahLst/>
              <a:cxnLst/>
              <a:rect l="l" t="t" r="r" b="b"/>
              <a:pathLst>
                <a:path w="120000" h="120000" extrusionOk="0">
                  <a:moveTo>
                    <a:pt x="28526" y="0"/>
                  </a:moveTo>
                  <a:lnTo>
                    <a:pt x="120000" y="120000"/>
                  </a:lnTo>
                  <a:lnTo>
                    <a:pt x="0" y="120000"/>
                  </a:lnTo>
                  <a:lnTo>
                    <a:pt x="28526"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5"/>
            <p:cNvSpPr/>
            <p:nvPr/>
          </p:nvSpPr>
          <p:spPr>
            <a:xfrm>
              <a:off x="3276600" y="-8518525"/>
              <a:ext cx="4192500" cy="1620900"/>
            </a:xfrm>
            <a:custGeom>
              <a:avLst/>
              <a:gdLst/>
              <a:ahLst/>
              <a:cxnLst/>
              <a:rect l="l" t="t" r="r" b="b"/>
              <a:pathLst>
                <a:path w="120000" h="120000" extrusionOk="0">
                  <a:moveTo>
                    <a:pt x="16084" y="120000"/>
                  </a:moveTo>
                  <a:lnTo>
                    <a:pt x="0" y="0"/>
                  </a:lnTo>
                  <a:lnTo>
                    <a:pt x="120000" y="120000"/>
                  </a:lnTo>
                  <a:lnTo>
                    <a:pt x="16084" y="12000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5"/>
            <p:cNvSpPr/>
            <p:nvPr/>
          </p:nvSpPr>
          <p:spPr>
            <a:xfrm>
              <a:off x="-6729413" y="-9364662"/>
              <a:ext cx="2358900" cy="2466900"/>
            </a:xfrm>
            <a:custGeom>
              <a:avLst/>
              <a:gdLst/>
              <a:ahLst/>
              <a:cxnLst/>
              <a:rect l="l" t="t" r="r" b="b"/>
              <a:pathLst>
                <a:path w="120000" h="120000" extrusionOk="0">
                  <a:moveTo>
                    <a:pt x="0" y="0"/>
                  </a:moveTo>
                  <a:lnTo>
                    <a:pt x="119999" y="119999"/>
                  </a:lnTo>
                  <a:lnTo>
                    <a:pt x="21561" y="119999"/>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5"/>
            <p:cNvSpPr/>
            <p:nvPr/>
          </p:nvSpPr>
          <p:spPr>
            <a:xfrm>
              <a:off x="-6729413" y="-11442700"/>
              <a:ext cx="10005900" cy="2924100"/>
            </a:xfrm>
            <a:custGeom>
              <a:avLst/>
              <a:gdLst/>
              <a:ahLst/>
              <a:cxnLst/>
              <a:rect l="l" t="t" r="r" b="b"/>
              <a:pathLst>
                <a:path w="120000" h="120000" extrusionOk="0">
                  <a:moveTo>
                    <a:pt x="117029" y="0"/>
                  </a:moveTo>
                  <a:lnTo>
                    <a:pt x="120000" y="120000"/>
                  </a:lnTo>
                  <a:lnTo>
                    <a:pt x="0" y="85276"/>
                  </a:lnTo>
                  <a:lnTo>
                    <a:pt x="117029"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5"/>
            <p:cNvSpPr/>
            <p:nvPr/>
          </p:nvSpPr>
          <p:spPr>
            <a:xfrm>
              <a:off x="14158913" y="-11938000"/>
              <a:ext cx="5250000" cy="5040300"/>
            </a:xfrm>
            <a:custGeom>
              <a:avLst/>
              <a:gdLst/>
              <a:ahLst/>
              <a:cxnLst/>
              <a:rect l="l" t="t" r="r" b="b"/>
              <a:pathLst>
                <a:path w="120000" h="120000" extrusionOk="0">
                  <a:moveTo>
                    <a:pt x="120000" y="0"/>
                  </a:moveTo>
                  <a:lnTo>
                    <a:pt x="0" y="62966"/>
                  </a:lnTo>
                  <a:lnTo>
                    <a:pt x="103090" y="119999"/>
                  </a:lnTo>
                  <a:lnTo>
                    <a:pt x="120000" y="0"/>
                  </a:lnTo>
                  <a:close/>
                </a:path>
              </a:pathLst>
            </a:custGeom>
            <a:gradFill>
              <a:gsLst>
                <a:gs pos="0">
                  <a:srgbClr val="A1EFFF"/>
                </a:gs>
                <a:gs pos="35000">
                  <a:srgbClr val="BBF2FF"/>
                </a:gs>
                <a:gs pos="100000">
                  <a:srgbClr val="E3FCFF"/>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5"/>
            <p:cNvSpPr/>
            <p:nvPr/>
          </p:nvSpPr>
          <p:spPr>
            <a:xfrm>
              <a:off x="2957512" y="-8518525"/>
              <a:ext cx="881100" cy="1620900"/>
            </a:xfrm>
            <a:custGeom>
              <a:avLst/>
              <a:gdLst/>
              <a:ahLst/>
              <a:cxnLst/>
              <a:rect l="l" t="t" r="r" b="b"/>
              <a:pathLst>
                <a:path w="120000" h="120000" extrusionOk="0">
                  <a:moveTo>
                    <a:pt x="120000" y="120000"/>
                  </a:moveTo>
                  <a:lnTo>
                    <a:pt x="43459" y="0"/>
                  </a:lnTo>
                  <a:lnTo>
                    <a:pt x="0" y="120000"/>
                  </a:lnTo>
                  <a:lnTo>
                    <a:pt x="120000" y="12000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25"/>
            <p:cNvSpPr/>
            <p:nvPr/>
          </p:nvSpPr>
          <p:spPr>
            <a:xfrm>
              <a:off x="11728450" y="-6897687"/>
              <a:ext cx="6940500" cy="15641700"/>
            </a:xfrm>
            <a:custGeom>
              <a:avLst/>
              <a:gdLst/>
              <a:ahLst/>
              <a:cxnLst/>
              <a:rect l="l" t="t" r="r" b="b"/>
              <a:pathLst>
                <a:path w="120000" h="120000" extrusionOk="0">
                  <a:moveTo>
                    <a:pt x="120000" y="0"/>
                  </a:moveTo>
                  <a:lnTo>
                    <a:pt x="118188" y="67289"/>
                  </a:lnTo>
                  <a:lnTo>
                    <a:pt x="0" y="120000"/>
                  </a:lnTo>
                  <a:lnTo>
                    <a:pt x="0" y="1297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25"/>
            <p:cNvSpPr/>
            <p:nvPr/>
          </p:nvSpPr>
          <p:spPr>
            <a:xfrm>
              <a:off x="-4899025" y="-698500"/>
              <a:ext cx="6378600" cy="17613300"/>
            </a:xfrm>
            <a:custGeom>
              <a:avLst/>
              <a:gdLst/>
              <a:ahLst/>
              <a:cxnLst/>
              <a:rect l="l" t="t" r="r" b="b"/>
              <a:pathLst>
                <a:path w="120000" h="120000" extrusionOk="0">
                  <a:moveTo>
                    <a:pt x="120000" y="0"/>
                  </a:moveTo>
                  <a:lnTo>
                    <a:pt x="68929" y="119999"/>
                  </a:lnTo>
                  <a:lnTo>
                    <a:pt x="0" y="17748"/>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25"/>
            <p:cNvSpPr/>
            <p:nvPr/>
          </p:nvSpPr>
          <p:spPr>
            <a:xfrm>
              <a:off x="-4370388" y="-6897687"/>
              <a:ext cx="7327800" cy="6199200"/>
            </a:xfrm>
            <a:custGeom>
              <a:avLst/>
              <a:gdLst/>
              <a:ahLst/>
              <a:cxnLst/>
              <a:rect l="l" t="t" r="r" b="b"/>
              <a:pathLst>
                <a:path w="120000" h="120000" extrusionOk="0">
                  <a:moveTo>
                    <a:pt x="120000" y="0"/>
                  </a:moveTo>
                  <a:lnTo>
                    <a:pt x="95797" y="120000"/>
                  </a:lnTo>
                  <a:lnTo>
                    <a:pt x="0" y="0"/>
                  </a:lnTo>
                  <a:lnTo>
                    <a:pt x="120000" y="0"/>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25"/>
            <p:cNvSpPr/>
            <p:nvPr/>
          </p:nvSpPr>
          <p:spPr>
            <a:xfrm>
              <a:off x="9578975" y="8743950"/>
              <a:ext cx="4263900" cy="22331400"/>
            </a:xfrm>
            <a:custGeom>
              <a:avLst/>
              <a:gdLst/>
              <a:ahLst/>
              <a:cxnLst/>
              <a:rect l="l" t="t" r="r" b="b"/>
              <a:pathLst>
                <a:path w="120000" h="120000" extrusionOk="0">
                  <a:moveTo>
                    <a:pt x="60491" y="0"/>
                  </a:moveTo>
                  <a:lnTo>
                    <a:pt x="120000" y="33491"/>
                  </a:lnTo>
                  <a:lnTo>
                    <a:pt x="0" y="119999"/>
                  </a:lnTo>
                  <a:lnTo>
                    <a:pt x="60491"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7" name="Google Shape;207;p25"/>
            <p:cNvSpPr/>
            <p:nvPr/>
          </p:nvSpPr>
          <p:spPr>
            <a:xfrm>
              <a:off x="11728450" y="-6897687"/>
              <a:ext cx="6940500" cy="1690800"/>
            </a:xfrm>
            <a:custGeom>
              <a:avLst/>
              <a:gdLst/>
              <a:ahLst/>
              <a:cxnLst/>
              <a:rect l="l" t="t" r="r" b="b"/>
              <a:pathLst>
                <a:path w="120000" h="120000" extrusionOk="0">
                  <a:moveTo>
                    <a:pt x="120000" y="0"/>
                  </a:moveTo>
                  <a:lnTo>
                    <a:pt x="0" y="120000"/>
                  </a:lnTo>
                  <a:lnTo>
                    <a:pt x="17703" y="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8" name="Google Shape;208;p25"/>
            <p:cNvSpPr/>
            <p:nvPr/>
          </p:nvSpPr>
          <p:spPr>
            <a:xfrm>
              <a:off x="3838575" y="-6897687"/>
              <a:ext cx="7890000" cy="9791700"/>
            </a:xfrm>
            <a:custGeom>
              <a:avLst/>
              <a:gdLst/>
              <a:ahLst/>
              <a:cxnLst/>
              <a:rect l="l" t="t" r="r" b="b"/>
              <a:pathLst>
                <a:path w="120000" h="120000" extrusionOk="0">
                  <a:moveTo>
                    <a:pt x="48193" y="119999"/>
                  </a:moveTo>
                  <a:lnTo>
                    <a:pt x="0" y="0"/>
                  </a:lnTo>
                  <a:lnTo>
                    <a:pt x="55219" y="0"/>
                  </a:lnTo>
                  <a:lnTo>
                    <a:pt x="119999" y="20719"/>
                  </a:lnTo>
                  <a:lnTo>
                    <a:pt x="48193" y="119999"/>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25"/>
            <p:cNvSpPr/>
            <p:nvPr/>
          </p:nvSpPr>
          <p:spPr>
            <a:xfrm>
              <a:off x="-1235075" y="-698500"/>
              <a:ext cx="8242200" cy="17613300"/>
            </a:xfrm>
            <a:custGeom>
              <a:avLst/>
              <a:gdLst/>
              <a:ahLst/>
              <a:cxnLst/>
              <a:rect l="l" t="t" r="r" b="b"/>
              <a:pathLst>
                <a:path w="120000" h="120000" extrusionOk="0">
                  <a:moveTo>
                    <a:pt x="120000" y="24475"/>
                  </a:moveTo>
                  <a:lnTo>
                    <a:pt x="39522" y="0"/>
                  </a:lnTo>
                  <a:lnTo>
                    <a:pt x="0" y="119999"/>
                  </a:lnTo>
                  <a:lnTo>
                    <a:pt x="120000" y="24475"/>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25"/>
            <p:cNvSpPr/>
            <p:nvPr/>
          </p:nvSpPr>
          <p:spPr>
            <a:xfrm>
              <a:off x="-1235075" y="-5207000"/>
              <a:ext cx="12963600" cy="22121700"/>
            </a:xfrm>
            <a:custGeom>
              <a:avLst/>
              <a:gdLst/>
              <a:ahLst/>
              <a:cxnLst/>
              <a:rect l="l" t="t" r="r" b="b"/>
              <a:pathLst>
                <a:path w="120000" h="120000" extrusionOk="0">
                  <a:moveTo>
                    <a:pt x="120000" y="0"/>
                  </a:moveTo>
                  <a:lnTo>
                    <a:pt x="0" y="120000"/>
                  </a:lnTo>
                  <a:lnTo>
                    <a:pt x="120000" y="75677"/>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1" name="Google Shape;211;p25"/>
            <p:cNvSpPr/>
            <p:nvPr/>
          </p:nvSpPr>
          <p:spPr>
            <a:xfrm>
              <a:off x="-6305550" y="-6897687"/>
              <a:ext cx="7785000" cy="8804400"/>
            </a:xfrm>
            <a:custGeom>
              <a:avLst/>
              <a:gdLst/>
              <a:ahLst/>
              <a:cxnLst/>
              <a:rect l="l" t="t" r="r" b="b"/>
              <a:pathLst>
                <a:path w="120000" h="120000" extrusionOk="0">
                  <a:moveTo>
                    <a:pt x="29828" y="0"/>
                  </a:moveTo>
                  <a:lnTo>
                    <a:pt x="120000" y="84493"/>
                  </a:lnTo>
                  <a:lnTo>
                    <a:pt x="21680" y="120000"/>
                  </a:lnTo>
                  <a:lnTo>
                    <a:pt x="0" y="0"/>
                  </a:lnTo>
                  <a:lnTo>
                    <a:pt x="29828"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2" name="Google Shape;212;p25"/>
            <p:cNvSpPr/>
            <p:nvPr/>
          </p:nvSpPr>
          <p:spPr>
            <a:xfrm>
              <a:off x="11728450" y="-6897687"/>
              <a:ext cx="6940500" cy="8770800"/>
            </a:xfrm>
            <a:custGeom>
              <a:avLst/>
              <a:gdLst/>
              <a:ahLst/>
              <a:cxnLst/>
              <a:rect l="l" t="t" r="r" b="b"/>
              <a:pathLst>
                <a:path w="120000" h="120000" extrusionOk="0">
                  <a:moveTo>
                    <a:pt x="120000" y="0"/>
                  </a:moveTo>
                  <a:lnTo>
                    <a:pt x="0" y="23131"/>
                  </a:lnTo>
                  <a:lnTo>
                    <a:pt x="118188" y="12000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3" name="Google Shape;213;p25"/>
            <p:cNvSpPr/>
            <p:nvPr/>
          </p:nvSpPr>
          <p:spPr>
            <a:xfrm>
              <a:off x="1479550" y="-6897687"/>
              <a:ext cx="5527800" cy="9791700"/>
            </a:xfrm>
            <a:custGeom>
              <a:avLst/>
              <a:gdLst/>
              <a:ahLst/>
              <a:cxnLst/>
              <a:rect l="l" t="t" r="r" b="b"/>
              <a:pathLst>
                <a:path w="120000" h="120000" extrusionOk="0">
                  <a:moveTo>
                    <a:pt x="0" y="75972"/>
                  </a:moveTo>
                  <a:lnTo>
                    <a:pt x="119999" y="119999"/>
                  </a:lnTo>
                  <a:lnTo>
                    <a:pt x="51211" y="0"/>
                  </a:lnTo>
                  <a:lnTo>
                    <a:pt x="32085" y="0"/>
                  </a:lnTo>
                  <a:lnTo>
                    <a:pt x="0" y="75972"/>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25"/>
            <p:cNvSpPr/>
            <p:nvPr/>
          </p:nvSpPr>
          <p:spPr>
            <a:xfrm>
              <a:off x="-1373188" y="8743950"/>
              <a:ext cx="13101600" cy="13630199"/>
            </a:xfrm>
            <a:custGeom>
              <a:avLst/>
              <a:gdLst/>
              <a:ahLst/>
              <a:cxnLst/>
              <a:rect l="l" t="t" r="r" b="b"/>
              <a:pathLst>
                <a:path w="120000" h="120000" extrusionOk="0">
                  <a:moveTo>
                    <a:pt x="0" y="71642"/>
                  </a:moveTo>
                  <a:lnTo>
                    <a:pt x="120000" y="0"/>
                  </a:lnTo>
                  <a:lnTo>
                    <a:pt x="40000" y="120000"/>
                  </a:lnTo>
                  <a:lnTo>
                    <a:pt x="0" y="71642"/>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5" name="Google Shape;215;p25"/>
            <p:cNvSpPr/>
            <p:nvPr/>
          </p:nvSpPr>
          <p:spPr>
            <a:xfrm>
              <a:off x="2994025" y="8743950"/>
              <a:ext cx="8734500" cy="22331400"/>
            </a:xfrm>
            <a:custGeom>
              <a:avLst/>
              <a:gdLst/>
              <a:ahLst/>
              <a:cxnLst/>
              <a:rect l="l" t="t" r="r" b="b"/>
              <a:pathLst>
                <a:path w="120000" h="120000" extrusionOk="0">
                  <a:moveTo>
                    <a:pt x="0" y="73243"/>
                  </a:moveTo>
                  <a:lnTo>
                    <a:pt x="90468" y="119999"/>
                  </a:lnTo>
                  <a:lnTo>
                    <a:pt x="120000" y="0"/>
                  </a:lnTo>
                  <a:lnTo>
                    <a:pt x="0" y="73243"/>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6" name="Google Shape;216;p25"/>
            <p:cNvSpPr/>
            <p:nvPr/>
          </p:nvSpPr>
          <p:spPr>
            <a:xfrm>
              <a:off x="11728450" y="1873250"/>
              <a:ext cx="6835800" cy="13103100"/>
            </a:xfrm>
            <a:custGeom>
              <a:avLst/>
              <a:gdLst/>
              <a:ahLst/>
              <a:cxnLst/>
              <a:rect l="l" t="t" r="r" b="b"/>
              <a:pathLst>
                <a:path w="120000" h="120000" extrusionOk="0">
                  <a:moveTo>
                    <a:pt x="120000" y="0"/>
                  </a:moveTo>
                  <a:lnTo>
                    <a:pt x="37120" y="120000"/>
                  </a:lnTo>
                  <a:lnTo>
                    <a:pt x="0" y="62922"/>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7" name="Google Shape;217;p25"/>
            <p:cNvSpPr/>
            <p:nvPr/>
          </p:nvSpPr>
          <p:spPr>
            <a:xfrm>
              <a:off x="3276600" y="-9293225"/>
              <a:ext cx="10882200" cy="2395500"/>
            </a:xfrm>
            <a:custGeom>
              <a:avLst/>
              <a:gdLst/>
              <a:ahLst/>
              <a:cxnLst/>
              <a:rect l="l" t="t" r="r" b="b"/>
              <a:pathLst>
                <a:path w="120000" h="120000" extrusionOk="0">
                  <a:moveTo>
                    <a:pt x="0" y="38807"/>
                  </a:moveTo>
                  <a:lnTo>
                    <a:pt x="119999" y="0"/>
                  </a:lnTo>
                  <a:lnTo>
                    <a:pt x="104490" y="120000"/>
                  </a:lnTo>
                  <a:lnTo>
                    <a:pt x="46231" y="120000"/>
                  </a:lnTo>
                  <a:lnTo>
                    <a:pt x="0" y="38807"/>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25"/>
            <p:cNvSpPr/>
            <p:nvPr/>
          </p:nvSpPr>
          <p:spPr>
            <a:xfrm>
              <a:off x="7469187" y="-6897687"/>
              <a:ext cx="5283300" cy="1690800"/>
            </a:xfrm>
            <a:custGeom>
              <a:avLst/>
              <a:gdLst/>
              <a:ahLst/>
              <a:cxnLst/>
              <a:rect l="l" t="t" r="r" b="b"/>
              <a:pathLst>
                <a:path w="120000" h="120000" extrusionOk="0">
                  <a:moveTo>
                    <a:pt x="96742" y="120000"/>
                  </a:moveTo>
                  <a:lnTo>
                    <a:pt x="120000" y="0"/>
                  </a:lnTo>
                  <a:lnTo>
                    <a:pt x="0" y="0"/>
                  </a:lnTo>
                  <a:lnTo>
                    <a:pt x="96742" y="12000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sp>
        <p:nvSpPr>
          <p:cNvPr id="219" name="Google Shape;219;p25"/>
          <p:cNvSpPr/>
          <p:nvPr/>
        </p:nvSpPr>
        <p:spPr>
          <a:xfrm>
            <a:off x="6007850" y="35675"/>
            <a:ext cx="2733600" cy="1284900"/>
          </a:xfrm>
          <a:prstGeom prst="rect">
            <a:avLst/>
          </a:prstGeom>
          <a:noFill/>
          <a:ln>
            <a:noFill/>
          </a:ln>
        </p:spPr>
        <p:txBody>
          <a:bodyPr spcFirstLastPara="1" wrap="square" lIns="91425" tIns="45700" rIns="91425" bIns="45700" anchor="b" anchorCtr="0">
            <a:noAutofit/>
          </a:bodyPr>
          <a:lstStyle/>
          <a:p>
            <a:pPr lvl="0"/>
            <a:r>
              <a:rPr lang="es-CL" sz="1100" dirty="0">
                <a:solidFill>
                  <a:schemeClr val="dk1"/>
                </a:solidFill>
                <a:latin typeface="Roboto"/>
                <a:ea typeface="Roboto"/>
                <a:cs typeface="Roboto"/>
                <a:sym typeface="Roboto"/>
              </a:rPr>
              <a:t>Cambiar uno o más elementos cambia a menudo la forma en que se percibe o entiende el todo, lo que a su vez, tiene un impacto en el significado de cada parte individual.</a:t>
            </a:r>
            <a:endParaRPr sz="1800" dirty="0">
              <a:solidFill>
                <a:schemeClr val="dk1"/>
              </a:solidFill>
              <a:latin typeface="Roboto"/>
              <a:ea typeface="Roboto"/>
              <a:cs typeface="Roboto"/>
              <a:sym typeface="Roboto"/>
            </a:endParaRPr>
          </a:p>
        </p:txBody>
      </p:sp>
      <p:sp>
        <p:nvSpPr>
          <p:cNvPr id="220" name="Google Shape;220;p25"/>
          <p:cNvSpPr/>
          <p:nvPr/>
        </p:nvSpPr>
        <p:spPr>
          <a:xfrm>
            <a:off x="5708591" y="1980800"/>
            <a:ext cx="3161943" cy="2426100"/>
          </a:xfrm>
          <a:prstGeom prst="rect">
            <a:avLst/>
          </a:prstGeom>
          <a:noFill/>
          <a:ln>
            <a:noFill/>
          </a:ln>
        </p:spPr>
        <p:txBody>
          <a:bodyPr spcFirstLastPara="1" wrap="square" lIns="91425" tIns="45700" rIns="91425" bIns="45700" anchor="t" anchorCtr="0">
            <a:noAutofit/>
          </a:bodyPr>
          <a:lstStyle/>
          <a:p>
            <a:pPr lvl="0"/>
            <a:r>
              <a:rPr lang="es-CL" b="1" dirty="0">
                <a:solidFill>
                  <a:schemeClr val="lt1"/>
                </a:solidFill>
                <a:latin typeface="Roboto"/>
                <a:ea typeface="Roboto"/>
                <a:cs typeface="Roboto"/>
                <a:sym typeface="Roboto"/>
              </a:rPr>
              <a:t>La consideración clave es el TODO :</a:t>
            </a:r>
            <a:r>
              <a:rPr lang="es-CL" dirty="0">
                <a:solidFill>
                  <a:schemeClr val="lt1"/>
                </a:solidFill>
                <a:latin typeface="Roboto"/>
                <a:ea typeface="Roboto"/>
                <a:cs typeface="Roboto"/>
                <a:sym typeface="Roboto"/>
              </a:rPr>
              <a:t> cómo encajan las diferentes condiciones o partes. </a:t>
            </a:r>
          </a:p>
          <a:p>
            <a:pPr lvl="0"/>
            <a:endParaRPr lang="es-CL" b="1" dirty="0">
              <a:solidFill>
                <a:schemeClr val="lt1"/>
              </a:solidFill>
              <a:latin typeface="Roboto"/>
              <a:ea typeface="Roboto"/>
              <a:cs typeface="Roboto"/>
              <a:sym typeface="Roboto"/>
            </a:endParaRPr>
          </a:p>
          <a:p>
            <a:pPr lvl="0"/>
            <a:r>
              <a:rPr lang="es-CL" b="1" dirty="0">
                <a:solidFill>
                  <a:schemeClr val="lt1"/>
                </a:solidFill>
                <a:latin typeface="Roboto"/>
                <a:ea typeface="Roboto"/>
                <a:cs typeface="Roboto"/>
                <a:sym typeface="Roboto"/>
              </a:rPr>
              <a:t>El problema al que se enfrentan los científicos sociales es descubrir las combinaciones causales empíricamente relevantes</a:t>
            </a:r>
            <a:r>
              <a:rPr lang="en" sz="1000" dirty="0">
                <a:solidFill>
                  <a:schemeClr val="lt1"/>
                </a:solidFill>
                <a:latin typeface="Roboto"/>
                <a:ea typeface="Roboto"/>
                <a:cs typeface="Roboto"/>
                <a:sym typeface="Roboto"/>
              </a:rPr>
              <a:t>.</a:t>
            </a:r>
            <a:endParaRPr sz="1000" dirty="0">
              <a:solidFill>
                <a:schemeClr val="lt1"/>
              </a:solidFill>
              <a:latin typeface="Roboto"/>
              <a:ea typeface="Roboto"/>
              <a:cs typeface="Roboto"/>
              <a:sym typeface="Roboto"/>
            </a:endParaRPr>
          </a:p>
        </p:txBody>
      </p:sp>
      <p:sp>
        <p:nvSpPr>
          <p:cNvPr id="221" name="Google Shape;221;p25"/>
          <p:cNvSpPr txBox="1"/>
          <p:nvPr/>
        </p:nvSpPr>
        <p:spPr>
          <a:xfrm>
            <a:off x="156610" y="3785900"/>
            <a:ext cx="2319300" cy="621000"/>
          </a:xfrm>
          <a:prstGeom prst="rect">
            <a:avLst/>
          </a:prstGeom>
          <a:noFill/>
          <a:ln>
            <a:noFill/>
          </a:ln>
        </p:spPr>
        <p:txBody>
          <a:bodyPr spcFirstLastPara="1" wrap="square" lIns="91425" tIns="91425" rIns="91425" bIns="91425" anchor="t" anchorCtr="0">
            <a:noAutofit/>
          </a:bodyPr>
          <a:lstStyle/>
          <a:p>
            <a:pPr lvl="0"/>
            <a:r>
              <a:rPr lang="es-CL" dirty="0">
                <a:solidFill>
                  <a:schemeClr val="lt1"/>
                </a:solidFill>
                <a:latin typeface="Roboto"/>
                <a:ea typeface="Roboto"/>
                <a:cs typeface="Roboto"/>
                <a:sym typeface="Roboto"/>
              </a:rPr>
              <a:t>Prácticamente todos los eventos cotidianos muestran una complejidad causal</a:t>
            </a:r>
            <a:endParaRPr dirty="0">
              <a:solidFill>
                <a:schemeClr val="lt1"/>
              </a:solidFill>
              <a:latin typeface="Roboto"/>
              <a:ea typeface="Roboto"/>
              <a:cs typeface="Roboto"/>
              <a:sym typeface="Roboto"/>
            </a:endParaRPr>
          </a:p>
        </p:txBody>
      </p:sp>
      <p:sp>
        <p:nvSpPr>
          <p:cNvPr id="37" name="Google Shape;188;p25">
            <a:extLst>
              <a:ext uri="{FF2B5EF4-FFF2-40B4-BE49-F238E27FC236}">
                <a16:creationId xmlns:a16="http://schemas.microsoft.com/office/drawing/2014/main" id="{6392DFAB-57F7-4AE2-A7C2-B8CD779FA4FC}"/>
              </a:ext>
            </a:extLst>
          </p:cNvPr>
          <p:cNvSpPr txBox="1">
            <a:spLocks/>
          </p:cNvSpPr>
          <p:nvPr/>
        </p:nvSpPr>
        <p:spPr>
          <a:xfrm>
            <a:off x="356275" y="2007750"/>
            <a:ext cx="17124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9pPr>
          </a:lstStyle>
          <a:p>
            <a:r>
              <a:rPr lang="es-CL"/>
              <a:t>El problema de la Complejidad</a:t>
            </a:r>
            <a:endParaRPr lang="es-CL" dirty="0"/>
          </a:p>
        </p:txBody>
      </p:sp>
      <p:sp>
        <p:nvSpPr>
          <p:cNvPr id="2" name="Rectángulo 1">
            <a:extLst>
              <a:ext uri="{FF2B5EF4-FFF2-40B4-BE49-F238E27FC236}">
                <a16:creationId xmlns:a16="http://schemas.microsoft.com/office/drawing/2014/main" id="{4F583F9F-3840-49A1-B268-BCBFE87E6627}"/>
              </a:ext>
            </a:extLst>
          </p:cNvPr>
          <p:cNvSpPr/>
          <p:nvPr/>
        </p:nvSpPr>
        <p:spPr>
          <a:xfrm>
            <a:off x="5073988" y="2865151"/>
            <a:ext cx="495448" cy="584775"/>
          </a:xfrm>
          <a:prstGeom prst="rect">
            <a:avLst/>
          </a:prstGeom>
        </p:spPr>
        <p:txBody>
          <a:bodyPr wrap="square">
            <a:spAutoFit/>
          </a:bodyPr>
          <a:lstStyle/>
          <a:p>
            <a:r>
              <a:rPr lang="es-CL" sz="3200" b="1" dirty="0">
                <a:solidFill>
                  <a:schemeClr val="bg1"/>
                </a:solidFill>
              </a:rPr>
              <a:t>👉</a:t>
            </a:r>
          </a:p>
        </p:txBody>
      </p:sp>
    </p:spTree>
    <p:extLst>
      <p:ext uri="{BB962C8B-B14F-4D97-AF65-F5344CB8AC3E}">
        <p14:creationId xmlns:p14="http://schemas.microsoft.com/office/powerpoint/2010/main" val="3720041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C5681D-168F-4403-9C6D-D4020B77B0AB}"/>
              </a:ext>
            </a:extLst>
          </p:cNvPr>
          <p:cNvSpPr>
            <a:spLocks noGrp="1"/>
          </p:cNvSpPr>
          <p:nvPr>
            <p:ph type="title"/>
          </p:nvPr>
        </p:nvSpPr>
        <p:spPr>
          <a:xfrm>
            <a:off x="203875" y="1626750"/>
            <a:ext cx="1712400" cy="857400"/>
          </a:xfrm>
        </p:spPr>
        <p:txBody>
          <a:bodyPr/>
          <a:lstStyle/>
          <a:p>
            <a:r>
              <a:rPr lang="en-US" dirty="0" err="1"/>
              <a:t>Causalidad</a:t>
            </a:r>
            <a:r>
              <a:rPr lang="en-US" dirty="0"/>
              <a:t> </a:t>
            </a:r>
            <a:r>
              <a:rPr lang="en-US" dirty="0" err="1"/>
              <a:t>Coyuntural</a:t>
            </a:r>
            <a:r>
              <a:rPr lang="en-US" dirty="0"/>
              <a:t> </a:t>
            </a:r>
            <a:r>
              <a:rPr lang="en-US" dirty="0" err="1"/>
              <a:t>Múltiple</a:t>
            </a:r>
            <a:endParaRPr lang="en-US" dirty="0"/>
          </a:p>
        </p:txBody>
      </p:sp>
      <p:sp>
        <p:nvSpPr>
          <p:cNvPr id="4" name="Marcador de texto 3">
            <a:extLst>
              <a:ext uri="{FF2B5EF4-FFF2-40B4-BE49-F238E27FC236}">
                <a16:creationId xmlns:a16="http://schemas.microsoft.com/office/drawing/2014/main" id="{859E2921-FC63-4D9B-A951-29847D5B4DC7}"/>
              </a:ext>
            </a:extLst>
          </p:cNvPr>
          <p:cNvSpPr>
            <a:spLocks noGrp="1"/>
          </p:cNvSpPr>
          <p:nvPr>
            <p:ph type="body" idx="1"/>
          </p:nvPr>
        </p:nvSpPr>
        <p:spPr>
          <a:xfrm>
            <a:off x="2544225" y="297367"/>
            <a:ext cx="2981400" cy="4661400"/>
          </a:xfrm>
        </p:spPr>
        <p:txBody>
          <a:bodyPr wrap="square" anchor="t">
            <a:normAutofit/>
          </a:bodyPr>
          <a:lstStyle/>
          <a:p>
            <a:pPr>
              <a:lnSpc>
                <a:spcPct val="90000"/>
              </a:lnSpc>
            </a:pPr>
            <a:r>
              <a:rPr lang="es-CL" sz="2000" dirty="0"/>
              <a:t>Una vez que se admite la posibilidad de una causalidad coyuntural múltiple, es necesario determinar cómo encajan las diferentes condiciones - y en cuántas combinaciones diferentes - para producir un resultado dado</a:t>
            </a:r>
          </a:p>
        </p:txBody>
      </p:sp>
      <p:sp>
        <p:nvSpPr>
          <p:cNvPr id="11" name="Text Placeholder 3">
            <a:extLst>
              <a:ext uri="{FF2B5EF4-FFF2-40B4-BE49-F238E27FC236}">
                <a16:creationId xmlns:a16="http://schemas.microsoft.com/office/drawing/2014/main" id="{74B54996-106A-4230-8E49-3E4322774163}"/>
              </a:ext>
            </a:extLst>
          </p:cNvPr>
          <p:cNvSpPr>
            <a:spLocks noGrp="1"/>
          </p:cNvSpPr>
          <p:nvPr>
            <p:ph type="body" idx="2"/>
          </p:nvPr>
        </p:nvSpPr>
        <p:spPr>
          <a:xfrm>
            <a:off x="5705276" y="297367"/>
            <a:ext cx="2981400" cy="4661400"/>
          </a:xfrm>
        </p:spPr>
        <p:txBody>
          <a:bodyPr/>
          <a:lstStyle/>
          <a:p>
            <a:r>
              <a:rPr lang="es-CL" sz="2000" dirty="0"/>
              <a:t>La identificación e interpretación de estas configuraciones causales (o complejos causales) permite al investigador delinear los diferentes procesos empíricos y mecanismos causales relevantes para un resultado específico.</a:t>
            </a:r>
            <a:endParaRPr lang="en-US" sz="2000" dirty="0"/>
          </a:p>
        </p:txBody>
      </p:sp>
    </p:spTree>
    <p:extLst>
      <p:ext uri="{BB962C8B-B14F-4D97-AF65-F5344CB8AC3E}">
        <p14:creationId xmlns:p14="http://schemas.microsoft.com/office/powerpoint/2010/main" val="3066592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8B6144B-9A08-4C48-B6CC-3547C5228405}"/>
              </a:ext>
            </a:extLst>
          </p:cNvPr>
          <p:cNvSpPr>
            <a:spLocks noGrp="1"/>
          </p:cNvSpPr>
          <p:nvPr>
            <p:ph type="title"/>
          </p:nvPr>
        </p:nvSpPr>
        <p:spPr/>
        <p:txBody>
          <a:bodyPr/>
          <a:lstStyle/>
          <a:p>
            <a:r>
              <a:rPr lang="es-CL" dirty="0"/>
              <a:t>Causalidad Coyuntural Múltiple</a:t>
            </a:r>
          </a:p>
        </p:txBody>
      </p:sp>
      <p:sp>
        <p:nvSpPr>
          <p:cNvPr id="7" name="Marcador de texto 6">
            <a:extLst>
              <a:ext uri="{FF2B5EF4-FFF2-40B4-BE49-F238E27FC236}">
                <a16:creationId xmlns:a16="http://schemas.microsoft.com/office/drawing/2014/main" id="{35117C94-94F8-4C00-9AEC-BC654AAE3A69}"/>
              </a:ext>
            </a:extLst>
          </p:cNvPr>
          <p:cNvSpPr>
            <a:spLocks noGrp="1"/>
          </p:cNvSpPr>
          <p:nvPr>
            <p:ph type="body" idx="1"/>
          </p:nvPr>
        </p:nvSpPr>
        <p:spPr/>
        <p:txBody>
          <a:bodyPr/>
          <a:lstStyle/>
          <a:p>
            <a:r>
              <a:rPr lang="es-CL" sz="1800" dirty="0"/>
              <a:t>Los fenómenos sociales son complejos y difíciles de desentrañar, no porque haya demasiadas variables que los afecten, aunque el número de variables causales es ciertamente importante, sino porque diferentes condiciones causales relevantes pueden combinarse de diversas maneras para producir un resultado determinado. </a:t>
            </a:r>
          </a:p>
          <a:p>
            <a:endParaRPr lang="es-CL" sz="1800" dirty="0"/>
          </a:p>
          <a:p>
            <a:r>
              <a:rPr lang="es-CL" sz="1800" dirty="0"/>
              <a:t>En resumen, es la naturaleza combinatoria, y a menudo complejamente combinatoria, de la causalidad social lo que hace que el problema de identificar el orden en la complejidad sea exigente.</a:t>
            </a:r>
          </a:p>
        </p:txBody>
      </p:sp>
    </p:spTree>
    <p:extLst>
      <p:ext uri="{BB962C8B-B14F-4D97-AF65-F5344CB8AC3E}">
        <p14:creationId xmlns:p14="http://schemas.microsoft.com/office/powerpoint/2010/main" val="1776677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body" idx="1"/>
          </p:nvPr>
        </p:nvSpPr>
        <p:spPr>
          <a:xfrm>
            <a:off x="2544225" y="297367"/>
            <a:ext cx="2981400" cy="466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b="1" dirty="0"/>
              <a:t>Simplicidad</a:t>
            </a:r>
            <a:endParaRPr b="1" dirty="0"/>
          </a:p>
          <a:p>
            <a:pPr marL="0" lvl="0" indent="0">
              <a:buNone/>
            </a:pPr>
            <a:r>
              <a:rPr lang="es-CL" dirty="0"/>
              <a:t>Franqueza, simplicidad y su capacidad de descifrar la complejidad causal,</a:t>
            </a:r>
          </a:p>
          <a:p>
            <a:pPr marL="0" lvl="0" indent="0">
              <a:buNone/>
            </a:pPr>
            <a:r>
              <a:rPr lang="es-CL" sz="1600" dirty="0"/>
              <a:t>Es simple para examinar combinaciones de condiciones y también para determinar las combinaciones específicas que son causalmente relevantes</a:t>
            </a:r>
            <a:r>
              <a:rPr lang="en" sz="1600" dirty="0"/>
              <a:t>.</a:t>
            </a:r>
            <a:endParaRPr sz="1600" dirty="0"/>
          </a:p>
        </p:txBody>
      </p:sp>
      <p:sp>
        <p:nvSpPr>
          <p:cNvPr id="122" name="Google Shape;122;p20"/>
          <p:cNvSpPr txBox="1">
            <a:spLocks noGrp="1"/>
          </p:cNvSpPr>
          <p:nvPr>
            <p:ph type="title"/>
          </p:nvPr>
        </p:nvSpPr>
        <p:spPr>
          <a:xfrm>
            <a:off x="22993" y="1714350"/>
            <a:ext cx="1893282" cy="857400"/>
          </a:xfrm>
          <a:prstGeom prst="rect">
            <a:avLst/>
          </a:prstGeom>
        </p:spPr>
        <p:txBody>
          <a:bodyPr spcFirstLastPara="1" wrap="square" lIns="91425" tIns="91425" rIns="91425" bIns="91425" anchor="t" anchorCtr="0">
            <a:noAutofit/>
          </a:bodyPr>
          <a:lstStyle/>
          <a:p>
            <a:pPr lvl="0"/>
            <a:r>
              <a:rPr lang="es-CL" dirty="0"/>
              <a:t>Características del diseño experimental para el método comparado</a:t>
            </a:r>
            <a:endParaRPr dirty="0"/>
          </a:p>
        </p:txBody>
      </p:sp>
      <p:sp>
        <p:nvSpPr>
          <p:cNvPr id="123" name="Google Shape;123;p20"/>
          <p:cNvSpPr txBox="1">
            <a:spLocks noGrp="1"/>
          </p:cNvSpPr>
          <p:nvPr>
            <p:ph type="body" idx="2"/>
          </p:nvPr>
        </p:nvSpPr>
        <p:spPr>
          <a:xfrm>
            <a:off x="5705276" y="297367"/>
            <a:ext cx="2981400" cy="466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Solidez de resultados</a:t>
            </a:r>
            <a:endParaRPr b="1" dirty="0"/>
          </a:p>
          <a:p>
            <a:pPr marL="0" lvl="0" indent="0">
              <a:buNone/>
            </a:pPr>
            <a:r>
              <a:rPr lang="es-CL" dirty="0"/>
              <a:t>cuanto más cercana sea la aproximación de la comparación al diseño experimental, más sólida será la declaración de regularidad empírica</a:t>
            </a:r>
            <a:endParaRPr dirty="0"/>
          </a:p>
        </p:txBody>
      </p:sp>
    </p:spTree>
    <p:extLst>
      <p:ext uri="{BB962C8B-B14F-4D97-AF65-F5344CB8AC3E}">
        <p14:creationId xmlns:p14="http://schemas.microsoft.com/office/powerpoint/2010/main" val="36561185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03875" y="1934863"/>
            <a:ext cx="1712400" cy="857400"/>
          </a:xfrm>
          <a:prstGeom prst="rect">
            <a:avLst/>
          </a:prstGeom>
        </p:spPr>
        <p:txBody>
          <a:bodyPr spcFirstLastPara="1" wrap="square" lIns="91425" tIns="91425" rIns="91425" bIns="91425" anchor="t" anchorCtr="0">
            <a:noAutofit/>
          </a:bodyPr>
          <a:lstStyle/>
          <a:p>
            <a:pPr lvl="0"/>
            <a:r>
              <a:rPr lang="es-CL" dirty="0"/>
              <a:t>de la vida social que confunden los intentos de desentrañar la complejidad causal </a:t>
            </a:r>
            <a:endParaRPr dirty="0"/>
          </a:p>
        </p:txBody>
      </p:sp>
      <p:sp>
        <p:nvSpPr>
          <p:cNvPr id="130" name="Google Shape;130;p21"/>
          <p:cNvSpPr txBox="1">
            <a:spLocks noGrp="1"/>
          </p:cNvSpPr>
          <p:nvPr>
            <p:ph type="body" idx="1"/>
          </p:nvPr>
        </p:nvSpPr>
        <p:spPr>
          <a:xfrm>
            <a:off x="2354901" y="158850"/>
            <a:ext cx="2066100" cy="465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 b="1" dirty="0"/>
          </a:p>
          <a:p>
            <a:pPr marL="0" lvl="0" indent="0" algn="ctr" rtl="0">
              <a:spcBef>
                <a:spcPts val="600"/>
              </a:spcBef>
              <a:spcAft>
                <a:spcPts val="0"/>
              </a:spcAft>
              <a:buNone/>
            </a:pPr>
            <a:r>
              <a:rPr lang="en" b="1" dirty="0"/>
              <a:t>1.-</a:t>
            </a:r>
          </a:p>
          <a:p>
            <a:pPr marL="0" lvl="0" indent="0" algn="l" rtl="0">
              <a:spcBef>
                <a:spcPts val="600"/>
              </a:spcBef>
              <a:spcAft>
                <a:spcPts val="0"/>
              </a:spcAft>
              <a:buNone/>
            </a:pPr>
            <a:r>
              <a:rPr lang="en" b="1" dirty="0"/>
              <a:t>Cau</a:t>
            </a:r>
            <a:r>
              <a:rPr lang="es-CL" b="1" dirty="0" err="1"/>
              <a:t>sa</a:t>
            </a:r>
            <a:r>
              <a:rPr lang="es-CL" b="1" dirty="0"/>
              <a:t> Única</a:t>
            </a:r>
            <a:endParaRPr b="1" dirty="0"/>
          </a:p>
          <a:p>
            <a:pPr marL="0" lvl="0" indent="0">
              <a:buNone/>
            </a:pPr>
            <a:r>
              <a:rPr lang="es-CL" dirty="0"/>
              <a:t>rara vez un resultado de interés para los científicos sociales tiene una sola causa</a:t>
            </a:r>
            <a:r>
              <a:rPr lang="en" dirty="0"/>
              <a:t>.</a:t>
            </a:r>
            <a:endParaRPr dirty="0"/>
          </a:p>
        </p:txBody>
      </p:sp>
      <p:sp>
        <p:nvSpPr>
          <p:cNvPr id="131" name="Google Shape;131;p21"/>
          <p:cNvSpPr txBox="1">
            <a:spLocks noGrp="1"/>
          </p:cNvSpPr>
          <p:nvPr>
            <p:ph type="body" idx="2"/>
          </p:nvPr>
        </p:nvSpPr>
        <p:spPr>
          <a:xfrm>
            <a:off x="4421001" y="1155568"/>
            <a:ext cx="2066100" cy="4650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t>2.-</a:t>
            </a:r>
          </a:p>
          <a:p>
            <a:pPr marL="0" lvl="0" indent="0" algn="l" rtl="0">
              <a:spcBef>
                <a:spcPts val="600"/>
              </a:spcBef>
              <a:spcAft>
                <a:spcPts val="0"/>
              </a:spcAft>
              <a:buNone/>
            </a:pPr>
            <a:r>
              <a:rPr lang="en" b="1" dirty="0"/>
              <a:t>Causas Relacionadas</a:t>
            </a:r>
            <a:endParaRPr b="1" dirty="0"/>
          </a:p>
          <a:p>
            <a:pPr marL="0" lvl="0" indent="0">
              <a:buNone/>
            </a:pPr>
            <a:r>
              <a:rPr lang="es-CL" dirty="0"/>
              <a:t>rara vez estas causas operan de manera aislada y,</a:t>
            </a:r>
            <a:endParaRPr dirty="0"/>
          </a:p>
        </p:txBody>
      </p:sp>
      <p:sp>
        <p:nvSpPr>
          <p:cNvPr id="132" name="Google Shape;132;p21"/>
          <p:cNvSpPr txBox="1">
            <a:spLocks noGrp="1"/>
          </p:cNvSpPr>
          <p:nvPr>
            <p:ph type="body" idx="3"/>
          </p:nvPr>
        </p:nvSpPr>
        <p:spPr>
          <a:xfrm>
            <a:off x="6968825" y="2055450"/>
            <a:ext cx="2066100" cy="4650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t>3.-</a:t>
            </a:r>
          </a:p>
          <a:p>
            <a:pPr marL="0" lvl="0" indent="0" algn="l" rtl="0">
              <a:spcBef>
                <a:spcPts val="600"/>
              </a:spcBef>
              <a:spcAft>
                <a:spcPts val="0"/>
              </a:spcAft>
              <a:buNone/>
            </a:pPr>
            <a:r>
              <a:rPr lang="en" b="1" dirty="0"/>
              <a:t>Una causa diferentes efectos</a:t>
            </a:r>
            <a:endParaRPr b="1" dirty="0"/>
          </a:p>
          <a:p>
            <a:pPr marL="0" lvl="0" indent="0">
              <a:buNone/>
            </a:pPr>
            <a:r>
              <a:rPr lang="es-CL" dirty="0"/>
              <a:t>una causa específica puede tener efectos opuestos dependiendo del contexto</a:t>
            </a:r>
            <a:endParaRPr dirty="0"/>
          </a:p>
        </p:txBody>
      </p:sp>
      <p:sp>
        <p:nvSpPr>
          <p:cNvPr id="133" name="Google Shape;133;p21"/>
          <p:cNvSpPr txBox="1">
            <a:spLocks noGrp="1"/>
          </p:cNvSpPr>
          <p:nvPr>
            <p:ph type="sldNum" idx="12"/>
          </p:nvPr>
        </p:nvSpPr>
        <p:spPr>
          <a:xfrm>
            <a:off x="109075" y="158850"/>
            <a:ext cx="1807200" cy="1246940"/>
          </a:xfrm>
          <a:prstGeom prst="rect">
            <a:avLst/>
          </a:prstGeom>
        </p:spPr>
        <p:txBody>
          <a:bodyPr spcFirstLastPara="1" wrap="square" lIns="91425" tIns="91425" rIns="91425" bIns="91425" anchor="t" anchorCtr="0">
            <a:noAutofit/>
          </a:bodyPr>
          <a:lstStyle/>
          <a:p>
            <a:pPr lvl="0"/>
            <a:r>
              <a:rPr lang="es-CL" sz="8000" dirty="0"/>
              <a:t>3</a:t>
            </a:r>
          </a:p>
          <a:p>
            <a:pPr lvl="0"/>
            <a:r>
              <a:rPr lang="es-CL" sz="1800" dirty="0"/>
              <a:t>características</a:t>
            </a:r>
            <a:r>
              <a:rPr lang="es-CL" sz="2800" dirty="0"/>
              <a:t> </a:t>
            </a:r>
            <a:endParaRPr sz="28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7933D72-A6FE-4AAD-8FF9-45E8D9992C0D}"/>
              </a:ext>
            </a:extLst>
          </p:cNvPr>
          <p:cNvSpPr>
            <a:spLocks noGrp="1"/>
          </p:cNvSpPr>
          <p:nvPr>
            <p:ph type="title"/>
          </p:nvPr>
        </p:nvSpPr>
        <p:spPr/>
        <p:txBody>
          <a:bodyPr/>
          <a:lstStyle/>
          <a:p>
            <a:r>
              <a:rPr lang="es-CL" dirty="0"/>
              <a:t>Estrategias de investigación comprada</a:t>
            </a:r>
          </a:p>
        </p:txBody>
      </p:sp>
      <p:sp>
        <p:nvSpPr>
          <p:cNvPr id="8" name="Marcador de texto 7">
            <a:extLst>
              <a:ext uri="{FF2B5EF4-FFF2-40B4-BE49-F238E27FC236}">
                <a16:creationId xmlns:a16="http://schemas.microsoft.com/office/drawing/2014/main" id="{40C3EE8F-64DB-4BF2-8C33-F68C61058437}"/>
              </a:ext>
            </a:extLst>
          </p:cNvPr>
          <p:cNvSpPr>
            <a:spLocks noGrp="1"/>
          </p:cNvSpPr>
          <p:nvPr>
            <p:ph type="body" idx="1"/>
          </p:nvPr>
        </p:nvSpPr>
        <p:spPr/>
        <p:txBody>
          <a:bodyPr/>
          <a:lstStyle/>
          <a:p>
            <a:pPr marL="76200" indent="0">
              <a:buNone/>
            </a:pPr>
            <a:r>
              <a:rPr lang="es-CL" dirty="0"/>
              <a:t>La primera estrategia </a:t>
            </a:r>
          </a:p>
          <a:p>
            <a:r>
              <a:rPr lang="es-CL" sz="2000" dirty="0"/>
              <a:t>Consiste en utilizar los métodos comparativos y se orienta a explicar casos específicos o categorías históricamente definidas de fenómenos sociales</a:t>
            </a:r>
          </a:p>
        </p:txBody>
      </p:sp>
      <p:sp>
        <p:nvSpPr>
          <p:cNvPr id="9" name="Marcador de texto 8">
            <a:extLst>
              <a:ext uri="{FF2B5EF4-FFF2-40B4-BE49-F238E27FC236}">
                <a16:creationId xmlns:a16="http://schemas.microsoft.com/office/drawing/2014/main" id="{C343469A-AE90-4813-A4AB-53B50EB4A14B}"/>
              </a:ext>
            </a:extLst>
          </p:cNvPr>
          <p:cNvSpPr>
            <a:spLocks noGrp="1"/>
          </p:cNvSpPr>
          <p:nvPr>
            <p:ph type="body" idx="2"/>
          </p:nvPr>
        </p:nvSpPr>
        <p:spPr/>
        <p:txBody>
          <a:bodyPr/>
          <a:lstStyle/>
          <a:p>
            <a:pPr marL="76200" indent="0">
              <a:buNone/>
            </a:pPr>
            <a:r>
              <a:rPr lang="es-CL" dirty="0"/>
              <a:t>La segunda estrategia </a:t>
            </a:r>
          </a:p>
          <a:p>
            <a:r>
              <a:rPr lang="es-CL" sz="2000" dirty="0"/>
              <a:t>Se ocupa de formular las generalizaciones amplias sobre las sociedades y otras organizaciones sociales de gran escala, además se ocupa de las variables y sus relaciones</a:t>
            </a:r>
          </a:p>
        </p:txBody>
      </p:sp>
      <p:sp>
        <p:nvSpPr>
          <p:cNvPr id="6" name="Marcador de número de diapositiva 5">
            <a:extLst>
              <a:ext uri="{FF2B5EF4-FFF2-40B4-BE49-F238E27FC236}">
                <a16:creationId xmlns:a16="http://schemas.microsoft.com/office/drawing/2014/main" id="{431BD368-6707-455B-AA76-9FC08B965FF6}"/>
              </a:ext>
            </a:extLst>
          </p:cNvPr>
          <p:cNvSpPr>
            <a:spLocks noGrp="1"/>
          </p:cNvSpPr>
          <p:nvPr>
            <p:ph type="sldNum" idx="12"/>
          </p:nvPr>
        </p:nvSpPr>
        <p:spPr/>
        <p:txBody>
          <a:bodyPr/>
          <a:lstStyle/>
          <a:p>
            <a:pPr marL="0" lvl="0" indent="0" algn="l" rtl="0">
              <a:spcBef>
                <a:spcPts val="0"/>
              </a:spcBef>
              <a:spcAft>
                <a:spcPts val="0"/>
              </a:spcAft>
              <a:buNone/>
            </a:pPr>
            <a:r>
              <a:rPr lang="es-CL" dirty="0"/>
              <a:t>2</a:t>
            </a:r>
          </a:p>
        </p:txBody>
      </p:sp>
    </p:spTree>
    <p:extLst>
      <p:ext uri="{BB962C8B-B14F-4D97-AF65-F5344CB8AC3E}">
        <p14:creationId xmlns:p14="http://schemas.microsoft.com/office/powerpoint/2010/main" val="432837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PR" dirty="0"/>
              <a:t>Análisis de la complejidad causal</a:t>
            </a: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2287392140"/>
              </p:ext>
            </p:extLst>
          </p:nvPr>
        </p:nvGraphicFramePr>
        <p:xfrm>
          <a:off x="2326116" y="888268"/>
          <a:ext cx="6171538" cy="1911731"/>
        </p:xfrm>
        <a:graphic>
          <a:graphicData uri="http://schemas.openxmlformats.org/drawingml/2006/table">
            <a:tbl>
              <a:tblPr firstRow="1" firstCol="1" bandRow="1"/>
              <a:tblGrid>
                <a:gridCol w="962471">
                  <a:extLst>
                    <a:ext uri="{9D8B030D-6E8A-4147-A177-3AD203B41FA5}">
                      <a16:colId xmlns:a16="http://schemas.microsoft.com/office/drawing/2014/main" val="20000"/>
                    </a:ext>
                  </a:extLst>
                </a:gridCol>
                <a:gridCol w="1033361">
                  <a:extLst>
                    <a:ext uri="{9D8B030D-6E8A-4147-A177-3AD203B41FA5}">
                      <a16:colId xmlns:a16="http://schemas.microsoft.com/office/drawing/2014/main" val="20001"/>
                    </a:ext>
                  </a:extLst>
                </a:gridCol>
                <a:gridCol w="1005414">
                  <a:extLst>
                    <a:ext uri="{9D8B030D-6E8A-4147-A177-3AD203B41FA5}">
                      <a16:colId xmlns:a16="http://schemas.microsoft.com/office/drawing/2014/main" val="20002"/>
                    </a:ext>
                  </a:extLst>
                </a:gridCol>
                <a:gridCol w="1333281">
                  <a:extLst>
                    <a:ext uri="{9D8B030D-6E8A-4147-A177-3AD203B41FA5}">
                      <a16:colId xmlns:a16="http://schemas.microsoft.com/office/drawing/2014/main" val="20003"/>
                    </a:ext>
                  </a:extLst>
                </a:gridCol>
                <a:gridCol w="1000643">
                  <a:extLst>
                    <a:ext uri="{9D8B030D-6E8A-4147-A177-3AD203B41FA5}">
                      <a16:colId xmlns:a16="http://schemas.microsoft.com/office/drawing/2014/main" val="20004"/>
                    </a:ext>
                  </a:extLst>
                </a:gridCol>
                <a:gridCol w="836368">
                  <a:extLst>
                    <a:ext uri="{9D8B030D-6E8A-4147-A177-3AD203B41FA5}">
                      <a16:colId xmlns:a16="http://schemas.microsoft.com/office/drawing/2014/main" val="20005"/>
                    </a:ext>
                  </a:extLst>
                </a:gridCol>
              </a:tblGrid>
              <a:tr h="723710">
                <a:tc>
                  <a:txBody>
                    <a:bodyPr/>
                    <a:lstStyle/>
                    <a:p>
                      <a:pPr>
                        <a:lnSpc>
                          <a:spcPct val="115000"/>
                        </a:lnSpc>
                        <a:spcAft>
                          <a:spcPts val="0"/>
                        </a:spcAft>
                      </a:pPr>
                      <a:r>
                        <a:rPr lang="es-CL" sz="1500" b="1" dirty="0">
                          <a:solidFill>
                            <a:srgbClr val="FFFFFF"/>
                          </a:solidFill>
                          <a:effectLst/>
                          <a:latin typeface="Calibri"/>
                          <a:ea typeface="Calibri"/>
                          <a:cs typeface="Times New Roman"/>
                        </a:rPr>
                        <a:t>Región</a:t>
                      </a:r>
                      <a:endParaRPr lang="es-CL" sz="15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500" b="1" dirty="0">
                          <a:solidFill>
                            <a:srgbClr val="FFFFFF"/>
                          </a:solidFill>
                          <a:effectLst/>
                          <a:latin typeface="Calibri"/>
                          <a:ea typeface="Calibri"/>
                          <a:cs typeface="Times New Roman"/>
                        </a:rPr>
                        <a:t>Revuelta</a:t>
                      </a:r>
                      <a:endParaRPr lang="es-CL" sz="15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500" b="1" dirty="0">
                          <a:solidFill>
                            <a:srgbClr val="FFFFFF"/>
                          </a:solidFill>
                          <a:effectLst/>
                          <a:latin typeface="Calibri"/>
                          <a:ea typeface="Calibri"/>
                          <a:cs typeface="Times New Roman"/>
                        </a:rPr>
                        <a:t>Hambre de tierra</a:t>
                      </a:r>
                      <a:endParaRPr lang="es-CL" sz="1500" b="1" dirty="0">
                        <a:effectLst/>
                        <a:latin typeface="Calibri"/>
                        <a:ea typeface="Calibri"/>
                        <a:cs typeface="Times New Roman"/>
                      </a:endParaRPr>
                    </a:p>
                    <a:p>
                      <a:pPr algn="ctr">
                        <a:lnSpc>
                          <a:spcPct val="115000"/>
                        </a:lnSpc>
                        <a:spcAft>
                          <a:spcPts val="0"/>
                        </a:spcAft>
                      </a:pPr>
                      <a:r>
                        <a:rPr lang="es-CL" sz="1200" b="1" dirty="0">
                          <a:solidFill>
                            <a:srgbClr val="FFFFFF"/>
                          </a:solidFill>
                          <a:effectLst/>
                          <a:latin typeface="Calibri"/>
                          <a:ea typeface="Calibri"/>
                          <a:cs typeface="Times New Roman"/>
                        </a:rPr>
                        <a:t>(</a:t>
                      </a:r>
                      <a:r>
                        <a:rPr lang="es-CL" sz="1200" b="1" dirty="0" err="1">
                          <a:solidFill>
                            <a:srgbClr val="FFFFFF"/>
                          </a:solidFill>
                          <a:effectLst/>
                          <a:latin typeface="Calibri"/>
                          <a:ea typeface="Calibri"/>
                          <a:cs typeface="Times New Roman"/>
                        </a:rPr>
                        <a:t>Land</a:t>
                      </a:r>
                      <a:r>
                        <a:rPr lang="es-CL" sz="1200" b="1" dirty="0">
                          <a:solidFill>
                            <a:srgbClr val="FFFFFF"/>
                          </a:solidFill>
                          <a:effectLst/>
                          <a:latin typeface="Calibri"/>
                          <a:ea typeface="Calibri"/>
                          <a:cs typeface="Times New Roman"/>
                        </a:rPr>
                        <a:t> </a:t>
                      </a:r>
                      <a:r>
                        <a:rPr lang="es-CL" sz="1200" b="1" dirty="0" err="1">
                          <a:solidFill>
                            <a:srgbClr val="FFFFFF"/>
                          </a:solidFill>
                          <a:effectLst/>
                          <a:latin typeface="Calibri"/>
                          <a:ea typeface="Calibri"/>
                          <a:cs typeface="Times New Roman"/>
                        </a:rPr>
                        <a:t>Hunger</a:t>
                      </a:r>
                      <a:r>
                        <a:rPr lang="es-CL" sz="1200" b="1" dirty="0">
                          <a:solidFill>
                            <a:srgbClr val="FFFFFF"/>
                          </a:solidFill>
                          <a:effectLst/>
                          <a:latin typeface="Calibri"/>
                          <a:ea typeface="Calibri"/>
                          <a:cs typeface="Times New Roman"/>
                        </a:rPr>
                        <a:t>)</a:t>
                      </a:r>
                      <a:endParaRPr lang="es-CL" sz="12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400" b="1" dirty="0">
                          <a:solidFill>
                            <a:srgbClr val="FFFFFF"/>
                          </a:solidFill>
                          <a:effectLst/>
                          <a:latin typeface="Calibri"/>
                          <a:ea typeface="Calibri"/>
                          <a:cs typeface="Times New Roman"/>
                        </a:rPr>
                        <a:t>Comercialización agrícola</a:t>
                      </a:r>
                      <a:endParaRPr lang="es-CL" sz="14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200" b="1" dirty="0" err="1">
                          <a:solidFill>
                            <a:srgbClr val="FFFFFF"/>
                          </a:solidFill>
                          <a:effectLst/>
                          <a:latin typeface="Calibri"/>
                          <a:ea typeface="Calibri"/>
                          <a:cs typeface="Times New Roman"/>
                        </a:rPr>
                        <a:t>Comunalismo</a:t>
                      </a:r>
                      <a:r>
                        <a:rPr lang="es-CL" sz="1200" b="1" dirty="0">
                          <a:solidFill>
                            <a:srgbClr val="FFFFFF"/>
                          </a:solidFill>
                          <a:effectLst/>
                          <a:latin typeface="Calibri"/>
                          <a:ea typeface="Calibri"/>
                          <a:cs typeface="Times New Roman"/>
                        </a:rPr>
                        <a:t> campesino</a:t>
                      </a:r>
                      <a:endParaRPr lang="es-CL" sz="12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200" b="1" dirty="0">
                          <a:solidFill>
                            <a:srgbClr val="FFFFFF"/>
                          </a:solidFill>
                          <a:effectLst/>
                          <a:latin typeface="Calibri"/>
                          <a:ea typeface="Calibri"/>
                          <a:cs typeface="Times New Roman"/>
                        </a:rPr>
                        <a:t>Campesino promedio</a:t>
                      </a:r>
                      <a:endParaRPr lang="es-CL" sz="12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1</a:t>
                      </a:r>
                      <a:endParaRPr lang="es-CL" sz="120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C0504D"/>
                    </a:solidFill>
                  </a:tcPr>
                </a:tc>
                <a:tc>
                  <a:txBody>
                    <a:bodyPr/>
                    <a:lstStyle/>
                    <a:p>
                      <a:pPr algn="ctr">
                        <a:lnSpc>
                          <a:spcPct val="115000"/>
                        </a:lnSpc>
                        <a:spcAft>
                          <a:spcPts val="0"/>
                        </a:spcAft>
                      </a:pPr>
                      <a:r>
                        <a:rPr lang="es-CL" sz="1200" b="1">
                          <a:effectLst/>
                          <a:latin typeface="Calibri"/>
                          <a:ea typeface="Calibri"/>
                          <a:cs typeface="Times New Roman"/>
                        </a:rPr>
                        <a:t>No</a:t>
                      </a:r>
                      <a:endParaRPr lang="es-CL" sz="120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CL" sz="1200" dirty="0">
                          <a:effectLst/>
                          <a:latin typeface="Calibri"/>
                          <a:ea typeface="Calibri"/>
                          <a:cs typeface="Times New Roman"/>
                        </a:rPr>
                        <a:t>No</a:t>
                      </a: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2</a:t>
                      </a:r>
                      <a:endParaRPr lang="es-CL" sz="1200">
                        <a:effectLst/>
                        <a:latin typeface="Calibri"/>
                        <a:ea typeface="Calibri"/>
                        <a:cs typeface="Times New Roman"/>
                      </a:endParaRPr>
                    </a:p>
                  </a:txBody>
                  <a:tcPr marL="51435" marR="51435" marT="0" marB="0">
                    <a:lnL>
                      <a:noFill/>
                    </a:lnL>
                    <a:lnR>
                      <a:noFill/>
                    </a:lnR>
                    <a:lnT>
                      <a:noFill/>
                    </a:lnT>
                    <a:lnB>
                      <a:noFill/>
                    </a:lnB>
                    <a:solidFill>
                      <a:srgbClr val="C0504D"/>
                    </a:solidFill>
                  </a:tcPr>
                </a:tc>
                <a:tc>
                  <a:txBody>
                    <a:bodyPr/>
                    <a:lstStyle/>
                    <a:p>
                      <a:pPr algn="ctr">
                        <a:lnSpc>
                          <a:spcPct val="115000"/>
                        </a:lnSpc>
                        <a:spcAft>
                          <a:spcPts val="0"/>
                        </a:spcAft>
                      </a:pPr>
                      <a:r>
                        <a:rPr lang="es-CL" sz="1200" b="1">
                          <a:effectLst/>
                          <a:latin typeface="Calibri"/>
                          <a:ea typeface="Calibri"/>
                          <a:cs typeface="Times New Roman"/>
                        </a:rPr>
                        <a:t>No</a:t>
                      </a:r>
                      <a:endParaRPr lang="es-CL" sz="1200">
                        <a:effectLst/>
                        <a:latin typeface="Calibri"/>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s-CL" sz="1200">
                          <a:effectLst/>
                          <a:latin typeface="Calibri"/>
                          <a:ea typeface="Calibri"/>
                          <a:cs typeface="Times New Roman"/>
                        </a:rPr>
                        <a:t>Si</a:t>
                      </a:r>
                    </a:p>
                  </a:txBody>
                  <a:tcPr marL="51435" marR="51435" marT="0" marB="0">
                    <a:lnL>
                      <a:noFill/>
                    </a:lnL>
                    <a:lnR>
                      <a:noFill/>
                    </a:lnR>
                    <a:lnT>
                      <a:noFill/>
                    </a:lnT>
                    <a:lnB>
                      <a:noFill/>
                    </a:lnB>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tcPr>
                </a:tc>
                <a:tc>
                  <a:txBody>
                    <a:bodyPr/>
                    <a:lstStyle/>
                    <a:p>
                      <a:pPr algn="ctr">
                        <a:lnSpc>
                          <a:spcPct val="115000"/>
                        </a:lnSpc>
                        <a:spcAft>
                          <a:spcPts val="0"/>
                        </a:spcAft>
                      </a:pPr>
                      <a:r>
                        <a:rPr lang="es-CL" sz="1200">
                          <a:effectLst/>
                          <a:latin typeface="Calibri"/>
                          <a:ea typeface="Calibri"/>
                          <a:cs typeface="Times New Roman"/>
                        </a:rPr>
                        <a:t>Si</a:t>
                      </a:r>
                    </a:p>
                  </a:txBody>
                  <a:tcPr marL="51435" marR="51435" marT="0" marB="0">
                    <a:lnL>
                      <a:noFill/>
                    </a:lnL>
                    <a:lnR>
                      <a:noFill/>
                    </a:lnR>
                    <a:lnT>
                      <a:noFill/>
                    </a:lnT>
                    <a:lnB>
                      <a:noFill/>
                    </a:lnB>
                  </a:tcPr>
                </a:tc>
                <a:tc>
                  <a:txBody>
                    <a:bodyPr/>
                    <a:lstStyle/>
                    <a:p>
                      <a:pPr algn="ctr">
                        <a:lnSpc>
                          <a:spcPct val="115000"/>
                        </a:lnSpc>
                        <a:spcAft>
                          <a:spcPts val="0"/>
                        </a:spcAft>
                      </a:pPr>
                      <a:r>
                        <a:rPr lang="es-CL" sz="1200">
                          <a:effectLst/>
                          <a:latin typeface="Calibri"/>
                          <a:ea typeface="Calibri"/>
                          <a:cs typeface="Times New Roman"/>
                        </a:rPr>
                        <a:t>Si</a:t>
                      </a:r>
                    </a:p>
                  </a:txBody>
                  <a:tcPr marL="51435" marR="51435" marT="0" marB="0">
                    <a:lnL>
                      <a:noFill/>
                    </a:lnL>
                    <a:lnR>
                      <a:noFill/>
                    </a:lnR>
                    <a:lnT>
                      <a:noFill/>
                    </a:lnT>
                    <a:lnB>
                      <a:noFill/>
                    </a:lnB>
                  </a:tcPr>
                </a:tc>
                <a:extLst>
                  <a:ext uri="{0D108BD9-81ED-4DB2-BD59-A6C34878D82A}">
                    <a16:rowId xmlns:a16="http://schemas.microsoft.com/office/drawing/2014/main" val="10002"/>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3</a:t>
                      </a:r>
                      <a:endParaRPr lang="es-CL" sz="1200">
                        <a:effectLst/>
                        <a:latin typeface="Calibri"/>
                        <a:ea typeface="Calibri"/>
                        <a:cs typeface="Times New Roman"/>
                      </a:endParaRPr>
                    </a:p>
                  </a:txBody>
                  <a:tcPr marL="51435" marR="51435" marT="0" marB="0">
                    <a:lnL>
                      <a:noFill/>
                    </a:lnL>
                    <a:lnR>
                      <a:noFill/>
                    </a:lnR>
                    <a:lnT>
                      <a:noFill/>
                    </a:lnT>
                    <a:lnB>
                      <a:noFill/>
                    </a:lnB>
                    <a:solidFill>
                      <a:srgbClr val="C0504D"/>
                    </a:solidFill>
                  </a:tcPr>
                </a:tc>
                <a:tc>
                  <a:txBody>
                    <a:bodyPr/>
                    <a:lstStyle/>
                    <a:p>
                      <a:pPr algn="ctr">
                        <a:lnSpc>
                          <a:spcPct val="115000"/>
                        </a:lnSpc>
                        <a:spcAft>
                          <a:spcPts val="0"/>
                        </a:spcAft>
                      </a:pPr>
                      <a:r>
                        <a:rPr lang="es-CL" sz="1200" b="1">
                          <a:effectLst/>
                          <a:latin typeface="Calibri"/>
                          <a:ea typeface="Calibri"/>
                          <a:cs typeface="Times New Roman"/>
                        </a:rPr>
                        <a:t>Si</a:t>
                      </a:r>
                      <a:endParaRPr lang="es-CL" sz="1200">
                        <a:effectLst/>
                        <a:latin typeface="Calibri"/>
                        <a:ea typeface="Calibri"/>
                        <a:cs typeface="Times New Roman"/>
                      </a:endParaRP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Si</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dirty="0">
                          <a:effectLst/>
                          <a:latin typeface="Calibri"/>
                          <a:ea typeface="Calibri"/>
                          <a:cs typeface="Times New Roman"/>
                        </a:rPr>
                        <a:t>No</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val="10003"/>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4</a:t>
                      </a:r>
                      <a:endParaRPr lang="es-CL" sz="1200">
                        <a:effectLst/>
                        <a:latin typeface="Calibri"/>
                        <a:ea typeface="Calibri"/>
                        <a:cs typeface="Times New Roman"/>
                      </a:endParaRPr>
                    </a:p>
                  </a:txBody>
                  <a:tcPr marL="51435" marR="51435" marT="0" marB="0">
                    <a:lnL>
                      <a:noFill/>
                    </a:lnL>
                    <a:lnR>
                      <a:noFill/>
                    </a:lnR>
                    <a:lnT>
                      <a:noFill/>
                    </a:lnT>
                    <a:lnB>
                      <a:noFill/>
                    </a:lnB>
                    <a:solidFill>
                      <a:srgbClr val="C0504D"/>
                    </a:solidFill>
                  </a:tcPr>
                </a:tc>
                <a:tc>
                  <a:txBody>
                    <a:bodyPr/>
                    <a:lstStyle/>
                    <a:p>
                      <a:pPr algn="ctr">
                        <a:lnSpc>
                          <a:spcPct val="115000"/>
                        </a:lnSpc>
                        <a:spcAft>
                          <a:spcPts val="0"/>
                        </a:spcAft>
                      </a:pPr>
                      <a:r>
                        <a:rPr lang="es-CL" sz="1200" b="1">
                          <a:effectLst/>
                          <a:latin typeface="Calibri"/>
                          <a:ea typeface="Calibri"/>
                          <a:cs typeface="Times New Roman"/>
                        </a:rPr>
                        <a:t>Si</a:t>
                      </a:r>
                      <a:endParaRPr lang="es-CL" sz="1200">
                        <a:effectLst/>
                        <a:latin typeface="Calibri"/>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a:noFill/>
                    </a:lnB>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a:noFill/>
                    </a:lnB>
                  </a:tcPr>
                </a:tc>
                <a:extLst>
                  <a:ext uri="{0D108BD9-81ED-4DB2-BD59-A6C34878D82A}">
                    <a16:rowId xmlns:a16="http://schemas.microsoft.com/office/drawing/2014/main" val="10004"/>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5</a:t>
                      </a:r>
                      <a:endParaRPr lang="es-CL" sz="1200">
                        <a:effectLst/>
                        <a:latin typeface="Calibri"/>
                        <a:ea typeface="Calibri"/>
                        <a:cs typeface="Times New Roman"/>
                      </a:endParaRPr>
                    </a:p>
                  </a:txBody>
                  <a:tcPr marL="51435" marR="51435" marT="0" marB="0">
                    <a:lnL>
                      <a:noFill/>
                    </a:lnL>
                    <a:lnR>
                      <a:noFill/>
                    </a:lnR>
                    <a:lnT>
                      <a:noFill/>
                    </a:lnT>
                    <a:lnB>
                      <a:noFill/>
                    </a:lnB>
                    <a:solidFill>
                      <a:srgbClr val="C0504D"/>
                    </a:solidFill>
                  </a:tcPr>
                </a:tc>
                <a:tc>
                  <a:txBody>
                    <a:bodyPr/>
                    <a:lstStyle/>
                    <a:p>
                      <a:pPr algn="ctr">
                        <a:lnSpc>
                          <a:spcPct val="115000"/>
                        </a:lnSpc>
                        <a:spcAft>
                          <a:spcPts val="0"/>
                        </a:spcAft>
                      </a:pPr>
                      <a:r>
                        <a:rPr lang="es-CL" sz="1200" b="1">
                          <a:effectLst/>
                          <a:latin typeface="Calibri"/>
                          <a:ea typeface="Calibri"/>
                          <a:cs typeface="Times New Roman"/>
                        </a:rPr>
                        <a:t>Si</a:t>
                      </a:r>
                      <a:endParaRPr lang="es-CL" sz="1200">
                        <a:effectLst/>
                        <a:latin typeface="Calibri"/>
                        <a:ea typeface="Calibri"/>
                        <a:cs typeface="Times New Roman"/>
                      </a:endParaRP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Si</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Si</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dirty="0">
                          <a:effectLst/>
                          <a:latin typeface="Calibri"/>
                          <a:ea typeface="Calibri"/>
                          <a:cs typeface="Times New Roman"/>
                        </a:rPr>
                        <a:t>No</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val="10005"/>
                  </a:ext>
                </a:extLst>
              </a:tr>
              <a:tr h="197930">
                <a:tc>
                  <a:txBody>
                    <a:bodyPr/>
                    <a:lstStyle/>
                    <a:p>
                      <a:pPr>
                        <a:lnSpc>
                          <a:spcPct val="115000"/>
                        </a:lnSpc>
                        <a:spcAft>
                          <a:spcPts val="0"/>
                        </a:spcAft>
                      </a:pPr>
                      <a:r>
                        <a:rPr lang="es-CL" sz="1200" b="1" dirty="0">
                          <a:solidFill>
                            <a:srgbClr val="FFFFFF"/>
                          </a:solidFill>
                          <a:effectLst/>
                          <a:latin typeface="Calibri"/>
                          <a:ea typeface="Calibri"/>
                          <a:cs typeface="Times New Roman"/>
                        </a:rPr>
                        <a:t>6</a:t>
                      </a:r>
                      <a:endParaRPr lang="es-CL" sz="1200" dirty="0">
                        <a:effectLst/>
                        <a:latin typeface="Calibri"/>
                        <a:ea typeface="Calibri"/>
                        <a:cs typeface="Times New Roman"/>
                      </a:endParaRP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200" b="1" dirty="0">
                          <a:effectLst/>
                          <a:latin typeface="Calibri"/>
                          <a:ea typeface="Calibri"/>
                          <a:cs typeface="Times New Roman"/>
                        </a:rPr>
                        <a:t>Si</a:t>
                      </a:r>
                      <a:endParaRPr lang="es-CL" sz="1200" dirty="0">
                        <a:effectLst/>
                        <a:latin typeface="Calibri"/>
                        <a:ea typeface="Calibri"/>
                        <a:cs typeface="Times New Roman"/>
                      </a:endParaRPr>
                    </a:p>
                  </a:txBody>
                  <a:tcPr marL="51435" marR="5143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a:effectLst/>
                          <a:latin typeface="Calibri"/>
                          <a:ea typeface="Calibri"/>
                          <a:cs typeface="Times New Roman"/>
                        </a:rPr>
                        <a:t>Si</a:t>
                      </a:r>
                    </a:p>
                  </a:txBody>
                  <a:tcPr marL="51435" marR="5143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effectLst/>
                          <a:latin typeface="Calibri"/>
                          <a:ea typeface="Calibri"/>
                          <a:cs typeface="Times New Roman"/>
                        </a:rPr>
                        <a:t>No</a:t>
                      </a:r>
                    </a:p>
                  </a:txBody>
                  <a:tcPr marL="51435" marR="5143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5"/>
          <p:cNvSpPr txBox="1"/>
          <p:nvPr/>
        </p:nvSpPr>
        <p:spPr>
          <a:xfrm>
            <a:off x="2126142" y="113636"/>
            <a:ext cx="6920484" cy="307777"/>
          </a:xfrm>
          <a:prstGeom prst="rect">
            <a:avLst/>
          </a:prstGeom>
          <a:noFill/>
        </p:spPr>
        <p:txBody>
          <a:bodyPr wrap="none" rtlCol="0">
            <a:spAutoFit/>
          </a:bodyPr>
          <a:lstStyle/>
          <a:p>
            <a:r>
              <a:rPr lang="es-PR" dirty="0">
                <a:solidFill>
                  <a:schemeClr val="accent1">
                    <a:lumMod val="50000"/>
                  </a:schemeClr>
                </a:solidFill>
              </a:rPr>
              <a:t>Ejemplo: Causas de las revueltas campesinas en diferentes zonas de un mismo país</a:t>
            </a:r>
          </a:p>
        </p:txBody>
      </p:sp>
      <p:sp>
        <p:nvSpPr>
          <p:cNvPr id="7" name="TextBox 6"/>
          <p:cNvSpPr txBox="1"/>
          <p:nvPr/>
        </p:nvSpPr>
        <p:spPr>
          <a:xfrm rot="5400000">
            <a:off x="7596745" y="2421549"/>
            <a:ext cx="323165" cy="1080066"/>
          </a:xfrm>
          <a:prstGeom prst="rect">
            <a:avLst/>
          </a:prstGeom>
          <a:noFill/>
        </p:spPr>
        <p:txBody>
          <a:bodyPr vert="vert270" wrap="square" rtlCol="0">
            <a:spAutoFit/>
          </a:bodyPr>
          <a:lstStyle/>
          <a:p>
            <a:r>
              <a:rPr lang="es-PR" sz="900" dirty="0" err="1"/>
              <a:t>Ragin</a:t>
            </a:r>
            <a:r>
              <a:rPr lang="es-PR" sz="900" dirty="0"/>
              <a:t>, 1987, p. 30</a:t>
            </a:r>
          </a:p>
        </p:txBody>
      </p:sp>
      <p:sp>
        <p:nvSpPr>
          <p:cNvPr id="8" name="TextBox 7"/>
          <p:cNvSpPr txBox="1"/>
          <p:nvPr/>
        </p:nvSpPr>
        <p:spPr>
          <a:xfrm>
            <a:off x="2827024" y="3287074"/>
            <a:ext cx="5670630" cy="900246"/>
          </a:xfrm>
          <a:prstGeom prst="rect">
            <a:avLst/>
          </a:prstGeom>
          <a:noFill/>
        </p:spPr>
        <p:txBody>
          <a:bodyPr wrap="square" rtlCol="0">
            <a:spAutoFit/>
          </a:bodyPr>
          <a:lstStyle/>
          <a:p>
            <a:pPr>
              <a:buFont typeface="Arial" pitchFamily="34" charset="0"/>
              <a:buChar char="•"/>
            </a:pPr>
            <a:r>
              <a:rPr lang="es-PR" sz="1050" dirty="0">
                <a:solidFill>
                  <a:schemeClr val="accent1">
                    <a:lumMod val="50000"/>
                  </a:schemeClr>
                </a:solidFill>
              </a:rPr>
              <a:t>4 causas, 6 regiones  Ninguno es igual (no contrastes), dificultad sacar conclusión firme.</a:t>
            </a:r>
          </a:p>
          <a:p>
            <a:pPr>
              <a:buFont typeface="Arial" pitchFamily="34" charset="0"/>
              <a:buChar char="•"/>
            </a:pPr>
            <a:r>
              <a:rPr lang="es-PR" sz="1050" dirty="0">
                <a:solidFill>
                  <a:schemeClr val="accent1">
                    <a:lumMod val="50000"/>
                  </a:schemeClr>
                </a:solidFill>
              </a:rPr>
              <a:t>Regiones 3 y 6: combinan hambre y comercio agrícola.</a:t>
            </a:r>
          </a:p>
          <a:p>
            <a:pPr>
              <a:buFont typeface="Arial" pitchFamily="34" charset="0"/>
              <a:buChar char="•"/>
            </a:pPr>
            <a:r>
              <a:rPr lang="es-PR" sz="1050" dirty="0">
                <a:solidFill>
                  <a:schemeClr val="accent1">
                    <a:lumMod val="50000"/>
                  </a:schemeClr>
                </a:solidFill>
              </a:rPr>
              <a:t>Región 4 tiene un patrón opuesto</a:t>
            </a:r>
          </a:p>
          <a:p>
            <a:pPr>
              <a:buFont typeface="Arial" pitchFamily="34" charset="0"/>
              <a:buChar char="•"/>
            </a:pPr>
            <a:r>
              <a:rPr lang="es-PR" sz="1050" dirty="0">
                <a:solidFill>
                  <a:schemeClr val="accent1">
                    <a:lumMod val="50000"/>
                  </a:schemeClr>
                </a:solidFill>
              </a:rPr>
              <a:t>Regiones 3 y 4 combinan </a:t>
            </a:r>
            <a:r>
              <a:rPr lang="es-PR" sz="1050" dirty="0" err="1">
                <a:solidFill>
                  <a:schemeClr val="accent1">
                    <a:lumMod val="50000"/>
                  </a:schemeClr>
                </a:solidFill>
              </a:rPr>
              <a:t>comunalismo</a:t>
            </a:r>
            <a:r>
              <a:rPr lang="es-PR" sz="1050" dirty="0">
                <a:solidFill>
                  <a:schemeClr val="accent1">
                    <a:lumMod val="50000"/>
                  </a:schemeClr>
                </a:solidFill>
              </a:rPr>
              <a:t> y pocos campesinos.</a:t>
            </a:r>
          </a:p>
          <a:p>
            <a:pPr>
              <a:buFont typeface="Arial" pitchFamily="34" charset="0"/>
              <a:buChar char="•"/>
            </a:pPr>
            <a:r>
              <a:rPr lang="es-PR" sz="1050" dirty="0">
                <a:solidFill>
                  <a:schemeClr val="accent1">
                    <a:lumMod val="50000"/>
                  </a:schemeClr>
                </a:solidFill>
              </a:rPr>
              <a:t>Región 2 tiene las últimas 4 condiciones. </a:t>
            </a:r>
          </a:p>
        </p:txBody>
      </p:sp>
      <p:sp>
        <p:nvSpPr>
          <p:cNvPr id="9" name="Rectangle 1"/>
          <p:cNvSpPr>
            <a:spLocks noChangeArrowheads="1"/>
          </p:cNvSpPr>
          <p:nvPr/>
        </p:nvSpPr>
        <p:spPr bwMode="auto">
          <a:xfrm>
            <a:off x="2716549" y="494359"/>
            <a:ext cx="3876702"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s-CL" altLang="es-CL" sz="825" b="1" dirty="0">
                <a:solidFill>
                  <a:schemeClr val="tx1"/>
                </a:solidFill>
                <a:latin typeface="Calibri" pitchFamily="34" charset="0"/>
                <a:ea typeface="Calibri" pitchFamily="34" charset="0"/>
                <a:cs typeface="Times New Roman" pitchFamily="18" charset="0"/>
              </a:rPr>
              <a:t>Tabla 2. Distribución regional de datos hipotéticos de causas de revueltas campesinas</a:t>
            </a:r>
            <a:endParaRPr lang="es-CL" altLang="es-CL" sz="1350" dirty="0">
              <a:solidFill>
                <a:schemeClr val="tx1"/>
              </a:solidFill>
              <a:latin typeface="Arial" pitchFamily="34" charset="0"/>
              <a:cs typeface="Arial" pitchFamily="34" charset="0"/>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35BDEBE-5BB4-436B-BD1A-0E46F38A089F}"/>
              </a:ext>
            </a:extLst>
          </p:cNvPr>
          <p:cNvSpPr>
            <a:spLocks noGrp="1"/>
          </p:cNvSpPr>
          <p:nvPr>
            <p:ph type="title"/>
          </p:nvPr>
        </p:nvSpPr>
        <p:spPr>
          <a:xfrm>
            <a:off x="203875" y="1319101"/>
            <a:ext cx="1712400" cy="857400"/>
          </a:xfrm>
        </p:spPr>
        <p:txBody>
          <a:bodyPr/>
          <a:lstStyle/>
          <a:p>
            <a:r>
              <a:rPr lang="es-CL" sz="1600" dirty="0"/>
              <a:t>“Metodología" Término utilizado por académicos para aumentar la confianza de que las inferencias que hacemos sobre el mundo social y político son válidas. </a:t>
            </a:r>
            <a:br>
              <a:rPr lang="es-CL" sz="1600" dirty="0"/>
            </a:br>
            <a:endParaRPr lang="es-CL" sz="1600" dirty="0"/>
          </a:p>
        </p:txBody>
      </p:sp>
      <p:sp>
        <p:nvSpPr>
          <p:cNvPr id="7" name="Marcador de texto 6">
            <a:extLst>
              <a:ext uri="{FF2B5EF4-FFF2-40B4-BE49-F238E27FC236}">
                <a16:creationId xmlns:a16="http://schemas.microsoft.com/office/drawing/2014/main" id="{32CFCEE1-5FEF-4CD5-8732-034D49956911}"/>
              </a:ext>
            </a:extLst>
          </p:cNvPr>
          <p:cNvSpPr>
            <a:spLocks noGrp="1"/>
          </p:cNvSpPr>
          <p:nvPr>
            <p:ph type="body" idx="1"/>
          </p:nvPr>
        </p:nvSpPr>
        <p:spPr/>
        <p:txBody>
          <a:bodyPr/>
          <a:lstStyle/>
          <a:p>
            <a:r>
              <a:rPr lang="es-CL" sz="1800" dirty="0"/>
              <a:t>Genera inferencias acerca de las relaciones causales, donde el objeto de la metodología sirve para incrementar la confianza en aseveraciones de que una variable o evento (x) ejerce un efecto causal en (y). (pág. 373). </a:t>
            </a:r>
          </a:p>
          <a:p>
            <a:endParaRPr lang="es-CL" sz="1800" dirty="0"/>
          </a:p>
          <a:p>
            <a:r>
              <a:rPr lang="es-CL" sz="1800" dirty="0"/>
              <a:t>Una metodología consiste en técnicas para hacer observaciones acerca de las relaciones causales.</a:t>
            </a:r>
          </a:p>
          <a:p>
            <a:endParaRPr lang="es-CL" sz="1800" dirty="0"/>
          </a:p>
        </p:txBody>
      </p:sp>
      <p:sp>
        <p:nvSpPr>
          <p:cNvPr id="5" name="Marcador de número de diapositiva 4">
            <a:extLst>
              <a:ext uri="{FF2B5EF4-FFF2-40B4-BE49-F238E27FC236}">
                <a16:creationId xmlns:a16="http://schemas.microsoft.com/office/drawing/2014/main" id="{E4C10696-A928-4B6E-8E90-77C8C1A4BBB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5</a:t>
            </a:fld>
            <a:endParaRPr lang="es-CL" dirty="0"/>
          </a:p>
        </p:txBody>
      </p:sp>
      <p:pic>
        <p:nvPicPr>
          <p:cNvPr id="8" name="Imagen 7">
            <a:extLst>
              <a:ext uri="{FF2B5EF4-FFF2-40B4-BE49-F238E27FC236}">
                <a16:creationId xmlns:a16="http://schemas.microsoft.com/office/drawing/2014/main" id="{1DD07FBD-E4CA-4D83-90E0-3C76FB83EBEA}"/>
              </a:ext>
            </a:extLst>
          </p:cNvPr>
          <p:cNvPicPr>
            <a:picLocks noChangeAspect="1"/>
          </p:cNvPicPr>
          <p:nvPr/>
        </p:nvPicPr>
        <p:blipFill>
          <a:blip r:embed="rId2"/>
          <a:stretch>
            <a:fillRect/>
          </a:stretch>
        </p:blipFill>
        <p:spPr>
          <a:xfrm>
            <a:off x="2652605" y="3332312"/>
            <a:ext cx="5462489" cy="957155"/>
          </a:xfrm>
          <a:prstGeom prst="rect">
            <a:avLst/>
          </a:prstGeom>
        </p:spPr>
      </p:pic>
    </p:spTree>
    <p:extLst>
      <p:ext uri="{BB962C8B-B14F-4D97-AF65-F5344CB8AC3E}">
        <p14:creationId xmlns:p14="http://schemas.microsoft.com/office/powerpoint/2010/main" val="4162213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PR" dirty="0"/>
              <a:t>Análisis de la complejidad causal</a:t>
            </a: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4254684436"/>
              </p:ext>
            </p:extLst>
          </p:nvPr>
        </p:nvGraphicFramePr>
        <p:xfrm>
          <a:off x="2182278" y="1081605"/>
          <a:ext cx="6171538" cy="1911731"/>
        </p:xfrm>
        <a:graphic>
          <a:graphicData uri="http://schemas.openxmlformats.org/drawingml/2006/table">
            <a:tbl>
              <a:tblPr firstRow="1" firstCol="1" bandRow="1"/>
              <a:tblGrid>
                <a:gridCol w="962471">
                  <a:extLst>
                    <a:ext uri="{9D8B030D-6E8A-4147-A177-3AD203B41FA5}">
                      <a16:colId xmlns:a16="http://schemas.microsoft.com/office/drawing/2014/main" val="20000"/>
                    </a:ext>
                  </a:extLst>
                </a:gridCol>
                <a:gridCol w="1033361">
                  <a:extLst>
                    <a:ext uri="{9D8B030D-6E8A-4147-A177-3AD203B41FA5}">
                      <a16:colId xmlns:a16="http://schemas.microsoft.com/office/drawing/2014/main" val="20001"/>
                    </a:ext>
                  </a:extLst>
                </a:gridCol>
                <a:gridCol w="1005414">
                  <a:extLst>
                    <a:ext uri="{9D8B030D-6E8A-4147-A177-3AD203B41FA5}">
                      <a16:colId xmlns:a16="http://schemas.microsoft.com/office/drawing/2014/main" val="20002"/>
                    </a:ext>
                  </a:extLst>
                </a:gridCol>
                <a:gridCol w="1333281">
                  <a:extLst>
                    <a:ext uri="{9D8B030D-6E8A-4147-A177-3AD203B41FA5}">
                      <a16:colId xmlns:a16="http://schemas.microsoft.com/office/drawing/2014/main" val="20003"/>
                    </a:ext>
                  </a:extLst>
                </a:gridCol>
                <a:gridCol w="1000643">
                  <a:extLst>
                    <a:ext uri="{9D8B030D-6E8A-4147-A177-3AD203B41FA5}">
                      <a16:colId xmlns:a16="http://schemas.microsoft.com/office/drawing/2014/main" val="20004"/>
                    </a:ext>
                  </a:extLst>
                </a:gridCol>
                <a:gridCol w="836368">
                  <a:extLst>
                    <a:ext uri="{9D8B030D-6E8A-4147-A177-3AD203B41FA5}">
                      <a16:colId xmlns:a16="http://schemas.microsoft.com/office/drawing/2014/main" val="20005"/>
                    </a:ext>
                  </a:extLst>
                </a:gridCol>
              </a:tblGrid>
              <a:tr h="723710">
                <a:tc>
                  <a:txBody>
                    <a:bodyPr/>
                    <a:lstStyle/>
                    <a:p>
                      <a:pPr>
                        <a:lnSpc>
                          <a:spcPct val="115000"/>
                        </a:lnSpc>
                        <a:spcAft>
                          <a:spcPts val="0"/>
                        </a:spcAft>
                      </a:pPr>
                      <a:r>
                        <a:rPr lang="es-CL" sz="1500" b="1" dirty="0">
                          <a:solidFill>
                            <a:srgbClr val="FFFFFF"/>
                          </a:solidFill>
                          <a:effectLst/>
                          <a:latin typeface="Calibri"/>
                          <a:ea typeface="Calibri"/>
                          <a:cs typeface="Times New Roman"/>
                        </a:rPr>
                        <a:t>Región</a:t>
                      </a:r>
                      <a:endParaRPr lang="es-CL" sz="15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500" b="1" dirty="0">
                          <a:solidFill>
                            <a:srgbClr val="FFFFFF"/>
                          </a:solidFill>
                          <a:effectLst/>
                          <a:latin typeface="Calibri"/>
                          <a:ea typeface="Calibri"/>
                          <a:cs typeface="Times New Roman"/>
                        </a:rPr>
                        <a:t>Revuelta</a:t>
                      </a:r>
                      <a:endParaRPr lang="es-CL" sz="15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500" b="1" dirty="0">
                          <a:solidFill>
                            <a:srgbClr val="FFFFFF"/>
                          </a:solidFill>
                          <a:effectLst/>
                          <a:latin typeface="Calibri"/>
                          <a:ea typeface="Calibri"/>
                          <a:cs typeface="Times New Roman"/>
                        </a:rPr>
                        <a:t>Hambre de tierra</a:t>
                      </a:r>
                      <a:endParaRPr lang="es-CL" sz="1500" b="1" dirty="0">
                        <a:effectLst/>
                        <a:latin typeface="Calibri"/>
                        <a:ea typeface="Calibri"/>
                        <a:cs typeface="Times New Roman"/>
                      </a:endParaRPr>
                    </a:p>
                    <a:p>
                      <a:pPr algn="ctr">
                        <a:lnSpc>
                          <a:spcPct val="115000"/>
                        </a:lnSpc>
                        <a:spcAft>
                          <a:spcPts val="0"/>
                        </a:spcAft>
                      </a:pPr>
                      <a:r>
                        <a:rPr lang="es-CL" sz="1200" b="1" dirty="0">
                          <a:solidFill>
                            <a:srgbClr val="FFFFFF"/>
                          </a:solidFill>
                          <a:effectLst/>
                          <a:latin typeface="Calibri"/>
                          <a:ea typeface="Calibri"/>
                          <a:cs typeface="Times New Roman"/>
                        </a:rPr>
                        <a:t>(</a:t>
                      </a:r>
                      <a:r>
                        <a:rPr lang="es-CL" sz="1200" b="1" dirty="0" err="1">
                          <a:solidFill>
                            <a:srgbClr val="FFFFFF"/>
                          </a:solidFill>
                          <a:effectLst/>
                          <a:latin typeface="Calibri"/>
                          <a:ea typeface="Calibri"/>
                          <a:cs typeface="Times New Roman"/>
                        </a:rPr>
                        <a:t>Land</a:t>
                      </a:r>
                      <a:r>
                        <a:rPr lang="es-CL" sz="1200" b="1" dirty="0">
                          <a:solidFill>
                            <a:srgbClr val="FFFFFF"/>
                          </a:solidFill>
                          <a:effectLst/>
                          <a:latin typeface="Calibri"/>
                          <a:ea typeface="Calibri"/>
                          <a:cs typeface="Times New Roman"/>
                        </a:rPr>
                        <a:t> </a:t>
                      </a:r>
                      <a:r>
                        <a:rPr lang="es-CL" sz="1200" b="1" dirty="0" err="1">
                          <a:solidFill>
                            <a:srgbClr val="FFFFFF"/>
                          </a:solidFill>
                          <a:effectLst/>
                          <a:latin typeface="Calibri"/>
                          <a:ea typeface="Calibri"/>
                          <a:cs typeface="Times New Roman"/>
                        </a:rPr>
                        <a:t>Hunger</a:t>
                      </a:r>
                      <a:r>
                        <a:rPr lang="es-CL" sz="1200" b="1" dirty="0">
                          <a:solidFill>
                            <a:srgbClr val="FFFFFF"/>
                          </a:solidFill>
                          <a:effectLst/>
                          <a:latin typeface="Calibri"/>
                          <a:ea typeface="Calibri"/>
                          <a:cs typeface="Times New Roman"/>
                        </a:rPr>
                        <a:t>)</a:t>
                      </a:r>
                      <a:endParaRPr lang="es-CL" sz="12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400" b="1" dirty="0">
                          <a:solidFill>
                            <a:srgbClr val="FFFFFF"/>
                          </a:solidFill>
                          <a:effectLst/>
                          <a:latin typeface="Calibri"/>
                          <a:ea typeface="Calibri"/>
                          <a:cs typeface="Times New Roman"/>
                        </a:rPr>
                        <a:t>Comercialización agrícola</a:t>
                      </a:r>
                      <a:endParaRPr lang="es-CL" sz="14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200" b="1" dirty="0" err="1">
                          <a:solidFill>
                            <a:srgbClr val="FFFFFF"/>
                          </a:solidFill>
                          <a:effectLst/>
                          <a:latin typeface="Calibri"/>
                          <a:ea typeface="Calibri"/>
                          <a:cs typeface="Times New Roman"/>
                        </a:rPr>
                        <a:t>Comunalismo</a:t>
                      </a:r>
                      <a:r>
                        <a:rPr lang="es-CL" sz="1200" b="1" dirty="0">
                          <a:solidFill>
                            <a:srgbClr val="FFFFFF"/>
                          </a:solidFill>
                          <a:effectLst/>
                          <a:latin typeface="Calibri"/>
                          <a:ea typeface="Calibri"/>
                          <a:cs typeface="Times New Roman"/>
                        </a:rPr>
                        <a:t> campesino</a:t>
                      </a:r>
                      <a:endParaRPr lang="es-CL" sz="12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200" b="1" dirty="0">
                          <a:solidFill>
                            <a:srgbClr val="FFFFFF"/>
                          </a:solidFill>
                          <a:effectLst/>
                          <a:latin typeface="Calibri"/>
                          <a:ea typeface="Calibri"/>
                          <a:cs typeface="Times New Roman"/>
                        </a:rPr>
                        <a:t>Campesino promedio</a:t>
                      </a:r>
                      <a:endParaRPr lang="es-CL" sz="1200" b="1" dirty="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1</a:t>
                      </a:r>
                      <a:endParaRPr lang="es-CL" sz="120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C0504D"/>
                    </a:solidFill>
                  </a:tcPr>
                </a:tc>
                <a:tc>
                  <a:txBody>
                    <a:bodyPr/>
                    <a:lstStyle/>
                    <a:p>
                      <a:pPr algn="ctr">
                        <a:lnSpc>
                          <a:spcPct val="115000"/>
                        </a:lnSpc>
                        <a:spcAft>
                          <a:spcPts val="0"/>
                        </a:spcAft>
                      </a:pPr>
                      <a:r>
                        <a:rPr lang="es-CL" sz="1200" b="1">
                          <a:effectLst/>
                          <a:latin typeface="Calibri"/>
                          <a:ea typeface="Calibri"/>
                          <a:cs typeface="Times New Roman"/>
                        </a:rPr>
                        <a:t>No</a:t>
                      </a:r>
                      <a:endParaRPr lang="es-CL" sz="1200">
                        <a:effectLst/>
                        <a:latin typeface="Calibri"/>
                        <a:ea typeface="Calibri"/>
                        <a:cs typeface="Times New Roman"/>
                      </a:endParaRP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CL" sz="1200" dirty="0">
                          <a:effectLst/>
                          <a:latin typeface="Calibri"/>
                          <a:ea typeface="Calibri"/>
                          <a:cs typeface="Times New Roman"/>
                        </a:rPr>
                        <a:t>No</a:t>
                      </a: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2</a:t>
                      </a:r>
                      <a:endParaRPr lang="es-CL" sz="1200">
                        <a:effectLst/>
                        <a:latin typeface="Calibri"/>
                        <a:ea typeface="Calibri"/>
                        <a:cs typeface="Times New Roman"/>
                      </a:endParaRPr>
                    </a:p>
                  </a:txBody>
                  <a:tcPr marL="51435" marR="51435" marT="0" marB="0">
                    <a:lnL>
                      <a:noFill/>
                    </a:lnL>
                    <a:lnR>
                      <a:noFill/>
                    </a:lnR>
                    <a:lnT>
                      <a:noFill/>
                    </a:lnT>
                    <a:lnB>
                      <a:noFill/>
                    </a:lnB>
                    <a:solidFill>
                      <a:srgbClr val="C0504D"/>
                    </a:solidFill>
                  </a:tcPr>
                </a:tc>
                <a:tc>
                  <a:txBody>
                    <a:bodyPr/>
                    <a:lstStyle/>
                    <a:p>
                      <a:pPr algn="ctr">
                        <a:lnSpc>
                          <a:spcPct val="115000"/>
                        </a:lnSpc>
                        <a:spcAft>
                          <a:spcPts val="0"/>
                        </a:spcAft>
                      </a:pPr>
                      <a:r>
                        <a:rPr lang="es-CL" sz="1200" b="1" dirty="0">
                          <a:effectLst/>
                          <a:latin typeface="Calibri"/>
                          <a:ea typeface="Calibri"/>
                          <a:cs typeface="Times New Roman"/>
                        </a:rPr>
                        <a:t>No</a:t>
                      </a:r>
                      <a:endParaRPr lang="es-CL" sz="1200" dirty="0">
                        <a:effectLst/>
                        <a:latin typeface="Calibri"/>
                        <a:ea typeface="Calibri"/>
                        <a:cs typeface="Times New Roman"/>
                      </a:endParaRPr>
                    </a:p>
                  </a:txBody>
                  <a:tcPr marL="51435" marR="51435" marT="0" marB="0">
                    <a:lnL>
                      <a:noFill/>
                    </a:lnL>
                    <a:lnR>
                      <a:noFill/>
                    </a:lnR>
                    <a:lnT>
                      <a:noFill/>
                    </a:lnT>
                    <a:lnB>
                      <a:noFill/>
                    </a:lnB>
                    <a:solidFill>
                      <a:srgbClr val="00B0F0"/>
                    </a:solidFill>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solidFill>
                      <a:srgbClr val="00B0F0"/>
                    </a:solidFill>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solidFill>
                      <a:srgbClr val="00B0F0"/>
                    </a:solidFill>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solidFill>
                      <a:srgbClr val="00B0F0"/>
                    </a:solidFill>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solidFill>
                      <a:srgbClr val="00B0F0"/>
                    </a:solidFill>
                  </a:tcPr>
                </a:tc>
                <a:extLst>
                  <a:ext uri="{0D108BD9-81ED-4DB2-BD59-A6C34878D82A}">
                    <a16:rowId xmlns:a16="http://schemas.microsoft.com/office/drawing/2014/main" val="10002"/>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3</a:t>
                      </a:r>
                      <a:endParaRPr lang="es-CL" sz="1200">
                        <a:effectLst/>
                        <a:latin typeface="Calibri"/>
                        <a:ea typeface="Calibri"/>
                        <a:cs typeface="Times New Roman"/>
                      </a:endParaRPr>
                    </a:p>
                  </a:txBody>
                  <a:tcPr marL="51435" marR="51435" marT="0" marB="0">
                    <a:lnL>
                      <a:noFill/>
                    </a:lnL>
                    <a:lnR>
                      <a:noFill/>
                    </a:lnR>
                    <a:lnT>
                      <a:noFill/>
                    </a:lnT>
                    <a:lnB>
                      <a:noFill/>
                    </a:lnB>
                    <a:solidFill>
                      <a:srgbClr val="C0504D"/>
                    </a:solidFill>
                  </a:tcPr>
                </a:tc>
                <a:tc>
                  <a:txBody>
                    <a:bodyPr/>
                    <a:lstStyle/>
                    <a:p>
                      <a:pPr algn="ctr">
                        <a:lnSpc>
                          <a:spcPct val="115000"/>
                        </a:lnSpc>
                        <a:spcAft>
                          <a:spcPts val="0"/>
                        </a:spcAft>
                      </a:pPr>
                      <a:r>
                        <a:rPr lang="es-CL" sz="1200" b="1" dirty="0">
                          <a:effectLst/>
                          <a:latin typeface="Calibri"/>
                          <a:ea typeface="Calibri"/>
                          <a:cs typeface="Times New Roman"/>
                        </a:rPr>
                        <a:t>Si</a:t>
                      </a:r>
                      <a:endParaRPr lang="es-CL" sz="1200" dirty="0">
                        <a:effectLst/>
                        <a:latin typeface="Calibri"/>
                        <a:ea typeface="Calibri"/>
                        <a:cs typeface="Times New Roman"/>
                      </a:endParaRPr>
                    </a:p>
                  </a:txBody>
                  <a:tcPr marL="51435" marR="51435" marT="0" marB="0">
                    <a:lnL>
                      <a:noFill/>
                    </a:lnL>
                    <a:lnR>
                      <a:noFill/>
                    </a:lnR>
                    <a:lnT>
                      <a:noFill/>
                    </a:lnT>
                    <a:lnB>
                      <a:noFill/>
                    </a:lnB>
                    <a:solidFill>
                      <a:schemeClr val="bg2">
                        <a:lumMod val="75000"/>
                      </a:schemeClr>
                    </a:solidFill>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solidFill>
                      <a:schemeClr val="bg2">
                        <a:lumMod val="75000"/>
                      </a:schemeClr>
                    </a:solidFill>
                  </a:tcPr>
                </a:tc>
                <a:tc>
                  <a:txBody>
                    <a:bodyPr/>
                    <a:lstStyle/>
                    <a:p>
                      <a:pPr algn="ctr">
                        <a:lnSpc>
                          <a:spcPct val="115000"/>
                        </a:lnSpc>
                        <a:spcAft>
                          <a:spcPts val="0"/>
                        </a:spcAft>
                      </a:pPr>
                      <a:r>
                        <a:rPr lang="es-CL" sz="1200" dirty="0">
                          <a:effectLst/>
                          <a:latin typeface="Calibri"/>
                          <a:ea typeface="Calibri"/>
                          <a:cs typeface="Times New Roman"/>
                        </a:rPr>
                        <a:t>No</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val="10003"/>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4</a:t>
                      </a:r>
                      <a:endParaRPr lang="es-CL" sz="1200">
                        <a:effectLst/>
                        <a:latin typeface="Calibri"/>
                        <a:ea typeface="Calibri"/>
                        <a:cs typeface="Times New Roman"/>
                      </a:endParaRPr>
                    </a:p>
                  </a:txBody>
                  <a:tcPr marL="51435" marR="51435" marT="0" marB="0">
                    <a:lnL>
                      <a:noFill/>
                    </a:lnL>
                    <a:lnR>
                      <a:noFill/>
                    </a:lnR>
                    <a:lnT>
                      <a:noFill/>
                    </a:lnT>
                    <a:lnB>
                      <a:noFill/>
                    </a:lnB>
                    <a:solidFill>
                      <a:srgbClr val="C0504D"/>
                    </a:solidFill>
                  </a:tcPr>
                </a:tc>
                <a:tc>
                  <a:txBody>
                    <a:bodyPr/>
                    <a:lstStyle/>
                    <a:p>
                      <a:pPr algn="ctr">
                        <a:lnSpc>
                          <a:spcPct val="115000"/>
                        </a:lnSpc>
                        <a:spcAft>
                          <a:spcPts val="0"/>
                        </a:spcAft>
                      </a:pPr>
                      <a:r>
                        <a:rPr lang="es-CL" sz="1200" b="1">
                          <a:effectLst/>
                          <a:latin typeface="Calibri"/>
                          <a:ea typeface="Calibri"/>
                          <a:cs typeface="Times New Roman"/>
                        </a:rPr>
                        <a:t>Si</a:t>
                      </a:r>
                      <a:endParaRPr lang="es-CL" sz="1200">
                        <a:effectLst/>
                        <a:latin typeface="Calibri"/>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a:noFill/>
                    </a:lnB>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tcPr>
                </a:tc>
                <a:tc>
                  <a:txBody>
                    <a:bodyPr/>
                    <a:lstStyle/>
                    <a:p>
                      <a:pPr algn="ctr">
                        <a:lnSpc>
                          <a:spcPct val="115000"/>
                        </a:lnSpc>
                        <a:spcAft>
                          <a:spcPts val="0"/>
                        </a:spcAft>
                      </a:pPr>
                      <a:r>
                        <a:rPr lang="es-CL" sz="1200" dirty="0">
                          <a:effectLst/>
                          <a:latin typeface="Calibri"/>
                          <a:ea typeface="Calibri"/>
                          <a:cs typeface="Times New Roman"/>
                        </a:rPr>
                        <a:t>Si</a:t>
                      </a:r>
                    </a:p>
                  </a:txBody>
                  <a:tcPr marL="51435" marR="51435" marT="0" marB="0">
                    <a:lnL>
                      <a:noFill/>
                    </a:lnL>
                    <a:lnR>
                      <a:noFill/>
                    </a:lnR>
                    <a:lnT>
                      <a:noFill/>
                    </a:lnT>
                    <a:lnB>
                      <a:noFill/>
                    </a:lnB>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a:noFill/>
                    </a:lnB>
                  </a:tcPr>
                </a:tc>
                <a:extLst>
                  <a:ext uri="{0D108BD9-81ED-4DB2-BD59-A6C34878D82A}">
                    <a16:rowId xmlns:a16="http://schemas.microsoft.com/office/drawing/2014/main" val="10004"/>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5</a:t>
                      </a:r>
                      <a:endParaRPr lang="es-CL" sz="1200">
                        <a:effectLst/>
                        <a:latin typeface="Calibri"/>
                        <a:ea typeface="Calibri"/>
                        <a:cs typeface="Times New Roman"/>
                      </a:endParaRPr>
                    </a:p>
                  </a:txBody>
                  <a:tcPr marL="51435" marR="51435" marT="0" marB="0">
                    <a:lnL>
                      <a:noFill/>
                    </a:lnL>
                    <a:lnR>
                      <a:noFill/>
                    </a:lnR>
                    <a:lnT>
                      <a:noFill/>
                    </a:lnT>
                    <a:lnB>
                      <a:noFill/>
                    </a:lnB>
                    <a:solidFill>
                      <a:srgbClr val="C0504D"/>
                    </a:solidFill>
                  </a:tcPr>
                </a:tc>
                <a:tc>
                  <a:txBody>
                    <a:bodyPr/>
                    <a:lstStyle/>
                    <a:p>
                      <a:pPr algn="ctr">
                        <a:lnSpc>
                          <a:spcPct val="115000"/>
                        </a:lnSpc>
                        <a:spcAft>
                          <a:spcPts val="0"/>
                        </a:spcAft>
                      </a:pPr>
                      <a:r>
                        <a:rPr lang="es-CL" sz="1200" b="1" dirty="0">
                          <a:effectLst/>
                          <a:latin typeface="Calibri"/>
                          <a:ea typeface="Calibri"/>
                          <a:cs typeface="Times New Roman"/>
                        </a:rPr>
                        <a:t>Si</a:t>
                      </a:r>
                      <a:endParaRPr lang="es-CL" sz="1200" dirty="0">
                        <a:effectLst/>
                        <a:latin typeface="Calibri"/>
                        <a:ea typeface="Calibri"/>
                        <a:cs typeface="Times New Roman"/>
                      </a:endParaRPr>
                    </a:p>
                  </a:txBody>
                  <a:tcPr marL="51435" marR="51435" marT="0" marB="0">
                    <a:lnL>
                      <a:noFill/>
                    </a:lnL>
                    <a:lnR>
                      <a:noFill/>
                    </a:lnR>
                    <a:lnT>
                      <a:noFill/>
                    </a:lnT>
                    <a:lnB>
                      <a:noFill/>
                    </a:lnB>
                    <a:solidFill>
                      <a:schemeClr val="bg2">
                        <a:lumMod val="75000"/>
                      </a:schemeClr>
                    </a:solidFill>
                  </a:tcPr>
                </a:tc>
                <a:tc>
                  <a:txBody>
                    <a:bodyPr/>
                    <a:lstStyle/>
                    <a:p>
                      <a:pPr algn="ctr">
                        <a:lnSpc>
                          <a:spcPct val="115000"/>
                        </a:lnSpc>
                        <a:spcAft>
                          <a:spcPts val="0"/>
                        </a:spcAft>
                      </a:pPr>
                      <a:r>
                        <a:rPr lang="es-CL" sz="1200" dirty="0">
                          <a:solidFill>
                            <a:schemeClr val="tx2"/>
                          </a:solidFill>
                          <a:effectLst/>
                          <a:latin typeface="Calibri"/>
                          <a:ea typeface="Calibri"/>
                          <a:cs typeface="Times New Roman"/>
                        </a:rPr>
                        <a:t>Si</a:t>
                      </a:r>
                    </a:p>
                  </a:txBody>
                  <a:tcPr marL="51435" marR="51435" marT="0" marB="0">
                    <a:lnL>
                      <a:noFill/>
                    </a:lnL>
                    <a:lnR>
                      <a:noFill/>
                    </a:lnR>
                    <a:lnT>
                      <a:noFill/>
                    </a:lnT>
                    <a:lnB>
                      <a:noFill/>
                    </a:lnB>
                    <a:solidFill>
                      <a:schemeClr val="bg2">
                        <a:lumMod val="75000"/>
                      </a:schemeClr>
                    </a:solidFill>
                  </a:tcPr>
                </a:tc>
                <a:tc>
                  <a:txBody>
                    <a:bodyPr/>
                    <a:lstStyle/>
                    <a:p>
                      <a:pPr algn="ctr">
                        <a:lnSpc>
                          <a:spcPct val="115000"/>
                        </a:lnSpc>
                        <a:spcAft>
                          <a:spcPts val="0"/>
                        </a:spcAft>
                      </a:pPr>
                      <a:r>
                        <a:rPr lang="es-CL" sz="1200" dirty="0">
                          <a:solidFill>
                            <a:schemeClr val="tx2"/>
                          </a:solidFill>
                          <a:effectLst/>
                          <a:latin typeface="Calibri"/>
                          <a:ea typeface="Calibri"/>
                          <a:cs typeface="Times New Roman"/>
                        </a:rPr>
                        <a:t>Si</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dirty="0">
                          <a:effectLst/>
                          <a:latin typeface="Calibri"/>
                          <a:ea typeface="Calibri"/>
                          <a:cs typeface="Times New Roman"/>
                        </a:rPr>
                        <a:t>No</a:t>
                      </a:r>
                    </a:p>
                  </a:txBody>
                  <a:tcPr marL="51435" marR="51435" marT="0" marB="0">
                    <a:lnL>
                      <a:noFill/>
                    </a:lnL>
                    <a:lnR>
                      <a:noFill/>
                    </a:lnR>
                    <a:lnT>
                      <a:noFill/>
                    </a:lnT>
                    <a:lnB>
                      <a:noFill/>
                    </a:lnB>
                    <a:solidFill>
                      <a:srgbClr val="D8D8D8"/>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a:noFill/>
                    </a:lnB>
                    <a:solidFill>
                      <a:srgbClr val="D8D8D8"/>
                    </a:solidFill>
                  </a:tcPr>
                </a:tc>
                <a:extLst>
                  <a:ext uri="{0D108BD9-81ED-4DB2-BD59-A6C34878D82A}">
                    <a16:rowId xmlns:a16="http://schemas.microsoft.com/office/drawing/2014/main" val="10005"/>
                  </a:ext>
                </a:extLst>
              </a:tr>
              <a:tr h="197930">
                <a:tc>
                  <a:txBody>
                    <a:bodyPr/>
                    <a:lstStyle/>
                    <a:p>
                      <a:pPr>
                        <a:lnSpc>
                          <a:spcPct val="115000"/>
                        </a:lnSpc>
                        <a:spcAft>
                          <a:spcPts val="0"/>
                        </a:spcAft>
                      </a:pPr>
                      <a:r>
                        <a:rPr lang="es-CL" sz="1200" b="1">
                          <a:solidFill>
                            <a:srgbClr val="FFFFFF"/>
                          </a:solidFill>
                          <a:effectLst/>
                          <a:latin typeface="Calibri"/>
                          <a:ea typeface="Calibri"/>
                          <a:cs typeface="Times New Roman"/>
                        </a:rPr>
                        <a:t>6</a:t>
                      </a:r>
                      <a:endParaRPr lang="es-CL" sz="1200">
                        <a:effectLst/>
                        <a:latin typeface="Calibri"/>
                        <a:ea typeface="Calibri"/>
                        <a:cs typeface="Times New Roman"/>
                      </a:endParaRP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0"/>
                        </a:spcAft>
                      </a:pPr>
                      <a:r>
                        <a:rPr lang="es-CL" sz="1200" b="1" dirty="0">
                          <a:effectLst/>
                          <a:latin typeface="Calibri"/>
                          <a:ea typeface="Calibri"/>
                          <a:cs typeface="Times New Roman"/>
                        </a:rPr>
                        <a:t>Si</a:t>
                      </a:r>
                      <a:endParaRPr lang="es-CL" sz="1200" dirty="0">
                        <a:effectLst/>
                        <a:latin typeface="Calibri"/>
                        <a:ea typeface="Calibri"/>
                        <a:cs typeface="Times New Roman"/>
                      </a:endParaRP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s-CL" sz="1200" dirty="0">
                          <a:solidFill>
                            <a:schemeClr val="tx2"/>
                          </a:solidFill>
                          <a:effectLst/>
                          <a:latin typeface="Calibri"/>
                          <a:ea typeface="Calibri"/>
                          <a:cs typeface="Times New Roman"/>
                        </a:rPr>
                        <a:t>Si</a:t>
                      </a:r>
                    </a:p>
                  </a:txBody>
                  <a:tcPr marL="51435" marR="51435" marT="0" marB="0">
                    <a:lnL>
                      <a:noFill/>
                    </a:lnL>
                    <a:lnR>
                      <a:noFill/>
                    </a:lnR>
                    <a:lnT>
                      <a:noFill/>
                    </a:lnT>
                    <a:lnB w="2857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ct val="115000"/>
                        </a:lnSpc>
                        <a:spcAft>
                          <a:spcPts val="0"/>
                        </a:spcAft>
                      </a:pPr>
                      <a:r>
                        <a:rPr lang="es-CL" sz="1200">
                          <a:effectLst/>
                          <a:latin typeface="Calibri"/>
                          <a:ea typeface="Calibri"/>
                          <a:cs typeface="Times New Roman"/>
                        </a:rPr>
                        <a:t>No</a:t>
                      </a:r>
                    </a:p>
                  </a:txBody>
                  <a:tcPr marL="51435" marR="5143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effectLst/>
                          <a:latin typeface="Calibri"/>
                          <a:ea typeface="Calibri"/>
                          <a:cs typeface="Times New Roman"/>
                        </a:rPr>
                        <a:t>No</a:t>
                      </a:r>
                    </a:p>
                  </a:txBody>
                  <a:tcPr marL="51435" marR="51435"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dirty="0">
                          <a:solidFill>
                            <a:schemeClr val="tx2"/>
                          </a:solidFill>
                          <a:effectLst/>
                          <a:latin typeface="Calibri"/>
                          <a:ea typeface="Calibri"/>
                          <a:cs typeface="Times New Roman"/>
                        </a:rPr>
                        <a:t>Si</a:t>
                      </a:r>
                    </a:p>
                  </a:txBody>
                  <a:tcPr marL="51435" marR="51435" marT="0" marB="0">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5"/>
          <p:cNvSpPr txBox="1"/>
          <p:nvPr/>
        </p:nvSpPr>
        <p:spPr>
          <a:xfrm>
            <a:off x="2872764" y="221596"/>
            <a:ext cx="5262979" cy="253916"/>
          </a:xfrm>
          <a:prstGeom prst="rect">
            <a:avLst/>
          </a:prstGeom>
          <a:noFill/>
        </p:spPr>
        <p:txBody>
          <a:bodyPr wrap="none" rtlCol="0">
            <a:spAutoFit/>
          </a:bodyPr>
          <a:lstStyle/>
          <a:p>
            <a:r>
              <a:rPr lang="es-PR" sz="1050" dirty="0"/>
              <a:t>Ejemplo: Causas de las revueltas campesinas en diferentes zonas de un mismo país</a:t>
            </a:r>
          </a:p>
        </p:txBody>
      </p:sp>
      <p:sp>
        <p:nvSpPr>
          <p:cNvPr id="7" name="TextBox 6"/>
          <p:cNvSpPr txBox="1"/>
          <p:nvPr/>
        </p:nvSpPr>
        <p:spPr>
          <a:xfrm rot="5400000">
            <a:off x="7192823" y="2593984"/>
            <a:ext cx="323165" cy="1080066"/>
          </a:xfrm>
          <a:prstGeom prst="rect">
            <a:avLst/>
          </a:prstGeom>
          <a:noFill/>
        </p:spPr>
        <p:txBody>
          <a:bodyPr vert="vert270" wrap="square" rtlCol="0">
            <a:spAutoFit/>
          </a:bodyPr>
          <a:lstStyle/>
          <a:p>
            <a:r>
              <a:rPr lang="es-PR" sz="900" dirty="0" err="1"/>
              <a:t>Ragin</a:t>
            </a:r>
            <a:r>
              <a:rPr lang="es-PR" sz="900" dirty="0"/>
              <a:t>, 1987, p. 30</a:t>
            </a:r>
          </a:p>
        </p:txBody>
      </p:sp>
      <p:sp>
        <p:nvSpPr>
          <p:cNvPr id="8" name="TextBox 7"/>
          <p:cNvSpPr txBox="1"/>
          <p:nvPr/>
        </p:nvSpPr>
        <p:spPr>
          <a:xfrm>
            <a:off x="2465113" y="3592629"/>
            <a:ext cx="5670630" cy="1546577"/>
          </a:xfrm>
          <a:prstGeom prst="rect">
            <a:avLst/>
          </a:prstGeom>
          <a:noFill/>
        </p:spPr>
        <p:txBody>
          <a:bodyPr wrap="square" rtlCol="0">
            <a:spAutoFit/>
          </a:bodyPr>
          <a:lstStyle/>
          <a:p>
            <a:pPr marL="257175" indent="-257175">
              <a:buFont typeface="+mj-lt"/>
              <a:buAutoNum type="arabicPeriod"/>
            </a:pPr>
            <a:r>
              <a:rPr lang="es-CL" sz="1050" dirty="0">
                <a:solidFill>
                  <a:schemeClr val="bg2">
                    <a:lumMod val="50000"/>
                  </a:schemeClr>
                </a:solidFill>
              </a:rPr>
              <a:t>Hay mayor probabilidad de revueltas en el campesino tradicional de las comunidades que en los otros</a:t>
            </a:r>
            <a:r>
              <a:rPr lang="es-CL" sz="1050" dirty="0"/>
              <a:t>. </a:t>
            </a:r>
          </a:p>
          <a:p>
            <a:pPr marL="257175" indent="-257175">
              <a:buFont typeface="+mj-lt"/>
              <a:buAutoNum type="arabicPeriod"/>
            </a:pPr>
            <a:r>
              <a:rPr lang="es-CL" sz="1050" dirty="0">
                <a:solidFill>
                  <a:schemeClr val="bg1">
                    <a:lumMod val="50000"/>
                  </a:schemeClr>
                </a:solidFill>
              </a:rPr>
              <a:t>De las 4 regiones con revueltas, si ocurre cualquiera 2 de 4 , es probable una revuelta campesina. </a:t>
            </a:r>
          </a:p>
          <a:p>
            <a:pPr marL="257175" indent="-257175">
              <a:buFont typeface="+mj-lt"/>
              <a:buAutoNum type="arabicPeriod"/>
            </a:pPr>
            <a:r>
              <a:rPr lang="es-CL" sz="1050" dirty="0"/>
              <a:t>Sin embargo, </a:t>
            </a:r>
            <a:r>
              <a:rPr lang="es-CL" sz="1050" dirty="0">
                <a:solidFill>
                  <a:srgbClr val="0070C0"/>
                </a:solidFill>
              </a:rPr>
              <a:t>Región 2, tiene últimas  4 condiciones y no tiene revuelta.</a:t>
            </a:r>
          </a:p>
          <a:p>
            <a:endParaRPr lang="es-CL" sz="1050" dirty="0">
              <a:solidFill>
                <a:srgbClr val="0070C0"/>
              </a:solidFill>
            </a:endParaRPr>
          </a:p>
          <a:p>
            <a:pPr>
              <a:buFont typeface="Arial" pitchFamily="34" charset="0"/>
              <a:buChar char="•"/>
            </a:pPr>
            <a:r>
              <a:rPr lang="es-CL" sz="1050" b="1" dirty="0">
                <a:solidFill>
                  <a:srgbClr val="FF0000"/>
                </a:solidFill>
              </a:rPr>
              <a:t>La diversidad de los patrones causales entre estos casos es demasiado limitada para permitir conclusiones firmes.</a:t>
            </a:r>
          </a:p>
          <a:p>
            <a:pPr>
              <a:buFont typeface="Arial" pitchFamily="34" charset="0"/>
              <a:buChar char="•"/>
            </a:pPr>
            <a:endParaRPr lang="es-CL" sz="1050" dirty="0"/>
          </a:p>
        </p:txBody>
      </p:sp>
      <p:sp>
        <p:nvSpPr>
          <p:cNvPr id="9" name="Rectangle 1"/>
          <p:cNvSpPr>
            <a:spLocks noChangeArrowheads="1"/>
          </p:cNvSpPr>
          <p:nvPr/>
        </p:nvSpPr>
        <p:spPr bwMode="auto">
          <a:xfrm>
            <a:off x="3565902" y="727549"/>
            <a:ext cx="3876702"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s-CL" altLang="es-CL" sz="825" b="1" dirty="0">
                <a:solidFill>
                  <a:schemeClr val="tx1"/>
                </a:solidFill>
                <a:latin typeface="Calibri" pitchFamily="34" charset="0"/>
                <a:ea typeface="Calibri" pitchFamily="34" charset="0"/>
                <a:cs typeface="Times New Roman" pitchFamily="18" charset="0"/>
              </a:rPr>
              <a:t>Tabla 2. Distribución regional de datos hipotéticos de causas de revueltas campesinas</a:t>
            </a:r>
            <a:endParaRPr lang="es-CL" altLang="es-CL" sz="135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9526484"/>
      </p:ext>
    </p:extLst>
  </p:cSld>
  <p:clrMapOvr>
    <a:masterClrMapping/>
  </p:clrMapOvr>
  <p:transition>
    <p:wedg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PR" dirty="0"/>
              <a:t>Conclusiones </a:t>
            </a:r>
            <a:br>
              <a:rPr lang="es-PR" dirty="0"/>
            </a:br>
            <a:r>
              <a:rPr lang="es-PR" dirty="0"/>
              <a:t>El análisis comparado se caracteriza por:</a:t>
            </a:r>
          </a:p>
        </p:txBody>
      </p:sp>
      <p:sp>
        <p:nvSpPr>
          <p:cNvPr id="3" name="Content Placeholder 2"/>
          <p:cNvSpPr>
            <a:spLocks noGrp="1"/>
          </p:cNvSpPr>
          <p:nvPr>
            <p:ph type="body" idx="1"/>
          </p:nvPr>
        </p:nvSpPr>
        <p:spPr/>
        <p:txBody>
          <a:bodyPr>
            <a:normAutofit fontScale="85000" lnSpcReduction="10000"/>
          </a:bodyPr>
          <a:lstStyle/>
          <a:p>
            <a:r>
              <a:rPr lang="es-PR" dirty="0"/>
              <a:t>Complejidad</a:t>
            </a:r>
          </a:p>
          <a:p>
            <a:r>
              <a:rPr lang="es-PR" dirty="0"/>
              <a:t>Heterogeneidad</a:t>
            </a:r>
          </a:p>
          <a:p>
            <a:r>
              <a:rPr lang="es-PR" dirty="0"/>
              <a:t>Particularidad de los casos</a:t>
            </a:r>
          </a:p>
          <a:p>
            <a:r>
              <a:rPr lang="es-PR" dirty="0"/>
              <a:t>Diversidad limitada del fenómeno social que naturalmente está ocurriendo. </a:t>
            </a:r>
          </a:p>
          <a:p>
            <a:r>
              <a:rPr lang="es-PR" dirty="0"/>
              <a:t>Causalidad múltiple y coyuntural (abordada en otros capítulos)</a:t>
            </a:r>
          </a:p>
          <a:p>
            <a:r>
              <a:rPr lang="es-PR" dirty="0"/>
              <a:t>Rico diálogo entre el investigador o la investigadora y la evidencia. </a:t>
            </a:r>
          </a:p>
          <a:p>
            <a:endParaRPr lang="es-PR" dirty="0"/>
          </a:p>
        </p:txBody>
      </p:sp>
    </p:spTree>
  </p:cSld>
  <p:clrMapOvr>
    <a:masterClrMapping/>
  </p:clrMapOvr>
  <p:transition>
    <p:wedg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ctrTitle" idx="4294967295"/>
          </p:nvPr>
        </p:nvSpPr>
        <p:spPr>
          <a:xfrm>
            <a:off x="257942" y="713816"/>
            <a:ext cx="8166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sz="11000" dirty="0">
                <a:solidFill>
                  <a:schemeClr val="accent1"/>
                </a:solidFill>
              </a:rPr>
              <a:t>Concluye</a:t>
            </a:r>
            <a:endParaRPr sz="11000" dirty="0">
              <a:solidFill>
                <a:schemeClr val="accent1"/>
              </a:solidFill>
            </a:endParaRPr>
          </a:p>
        </p:txBody>
      </p:sp>
      <p:sp>
        <p:nvSpPr>
          <p:cNvPr id="248" name="Google Shape;248;p28"/>
          <p:cNvSpPr txBox="1">
            <a:spLocks noGrp="1"/>
          </p:cNvSpPr>
          <p:nvPr>
            <p:ph type="subTitle" idx="4294967295"/>
          </p:nvPr>
        </p:nvSpPr>
        <p:spPr>
          <a:xfrm>
            <a:off x="625410" y="2571750"/>
            <a:ext cx="8166000" cy="784800"/>
          </a:xfrm>
          <a:prstGeom prst="rect">
            <a:avLst/>
          </a:prstGeom>
        </p:spPr>
        <p:txBody>
          <a:bodyPr spcFirstLastPara="1" wrap="square" lIns="91425" tIns="91425" rIns="91425" bIns="91425" anchor="t" anchorCtr="0">
            <a:noAutofit/>
          </a:bodyPr>
          <a:lstStyle/>
          <a:p>
            <a:pPr marL="0" lvl="0" indent="0">
              <a:buNone/>
            </a:pPr>
            <a:r>
              <a:rPr lang="es-CL" sz="2800" dirty="0"/>
              <a:t>La implementación de un método comparado integral, que trabaje con casos relevantes de fenómenos sociales, es la clave para desarrollar una herramienta de investigación en materia comparativa dentro de las ciencias sociales.</a:t>
            </a:r>
            <a:endParaRPr sz="2800" dirty="0"/>
          </a:p>
        </p:txBody>
      </p:sp>
      <p:grpSp>
        <p:nvGrpSpPr>
          <p:cNvPr id="5" name="Google Shape;950;p41">
            <a:extLst>
              <a:ext uri="{FF2B5EF4-FFF2-40B4-BE49-F238E27FC236}">
                <a16:creationId xmlns:a16="http://schemas.microsoft.com/office/drawing/2014/main" id="{2FC8BD05-98B6-41E5-BFD3-09E419EAEE12}"/>
              </a:ext>
            </a:extLst>
          </p:cNvPr>
          <p:cNvGrpSpPr/>
          <p:nvPr/>
        </p:nvGrpSpPr>
        <p:grpSpPr>
          <a:xfrm>
            <a:off x="7165028" y="265807"/>
            <a:ext cx="1212998" cy="1159799"/>
            <a:chOff x="7638277" y="937343"/>
            <a:chExt cx="744273" cy="793950"/>
          </a:xfrm>
        </p:grpSpPr>
        <p:sp>
          <p:nvSpPr>
            <p:cNvPr id="6" name="Google Shape;951;p41">
              <a:extLst>
                <a:ext uri="{FF2B5EF4-FFF2-40B4-BE49-F238E27FC236}">
                  <a16:creationId xmlns:a16="http://schemas.microsoft.com/office/drawing/2014/main" id="{8198CBA5-9EA1-4D10-A7E6-3C64839B4941}"/>
                </a:ext>
              </a:extLst>
            </p:cNvPr>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7" name="Google Shape;952;p41">
              <a:extLst>
                <a:ext uri="{FF2B5EF4-FFF2-40B4-BE49-F238E27FC236}">
                  <a16:creationId xmlns:a16="http://schemas.microsoft.com/office/drawing/2014/main" id="{21A7C4A7-8B94-4384-A90D-5A01EF8ED141}"/>
                </a:ext>
              </a:extLst>
            </p:cNvPr>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8" name="Google Shape;953;p41">
              <a:extLst>
                <a:ext uri="{FF2B5EF4-FFF2-40B4-BE49-F238E27FC236}">
                  <a16:creationId xmlns:a16="http://schemas.microsoft.com/office/drawing/2014/main" id="{99C55634-B9A4-4F84-A3BD-BD17A0B21196}"/>
                </a:ext>
              </a:extLst>
            </p:cNvPr>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 name="Google Shape;954;p41">
              <a:extLst>
                <a:ext uri="{FF2B5EF4-FFF2-40B4-BE49-F238E27FC236}">
                  <a16:creationId xmlns:a16="http://schemas.microsoft.com/office/drawing/2014/main" id="{52EF10D9-0B43-4E2C-9B74-32F29E70D5C5}"/>
                </a:ext>
              </a:extLst>
            </p:cNvPr>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0" name="Google Shape;955;p41">
              <a:extLst>
                <a:ext uri="{FF2B5EF4-FFF2-40B4-BE49-F238E27FC236}">
                  <a16:creationId xmlns:a16="http://schemas.microsoft.com/office/drawing/2014/main" id="{EE11DC27-CBCE-45E1-B736-B97283818FC2}"/>
                </a:ext>
              </a:extLst>
            </p:cNvPr>
            <p:cNvGrpSpPr/>
            <p:nvPr/>
          </p:nvGrpSpPr>
          <p:grpSpPr>
            <a:xfrm>
              <a:off x="7638277" y="937343"/>
              <a:ext cx="744273" cy="793950"/>
              <a:chOff x="6565437" y="1588001"/>
              <a:chExt cx="744273" cy="793950"/>
            </a:xfrm>
          </p:grpSpPr>
          <p:sp>
            <p:nvSpPr>
              <p:cNvPr id="11" name="Google Shape;956;p41">
                <a:extLst>
                  <a:ext uri="{FF2B5EF4-FFF2-40B4-BE49-F238E27FC236}">
                    <a16:creationId xmlns:a16="http://schemas.microsoft.com/office/drawing/2014/main" id="{03A6174E-FFD2-4B02-B7FA-B0879FE9002E}"/>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57;p41">
                <a:extLst>
                  <a:ext uri="{FF2B5EF4-FFF2-40B4-BE49-F238E27FC236}">
                    <a16:creationId xmlns:a16="http://schemas.microsoft.com/office/drawing/2014/main" id="{9AC603DD-060B-4A4A-AD40-2D02EB3DE5F0}"/>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958;p41">
                <a:extLst>
                  <a:ext uri="{FF2B5EF4-FFF2-40B4-BE49-F238E27FC236}">
                    <a16:creationId xmlns:a16="http://schemas.microsoft.com/office/drawing/2014/main" id="{EC3F2B74-5495-4FC5-A1A2-26BFACB75512}"/>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959;p41">
                <a:extLst>
                  <a:ext uri="{FF2B5EF4-FFF2-40B4-BE49-F238E27FC236}">
                    <a16:creationId xmlns:a16="http://schemas.microsoft.com/office/drawing/2014/main" id="{B7D10B78-31BE-4620-9D26-7AB58E7217B6}"/>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960;p41">
                <a:extLst>
                  <a:ext uri="{FF2B5EF4-FFF2-40B4-BE49-F238E27FC236}">
                    <a16:creationId xmlns:a16="http://schemas.microsoft.com/office/drawing/2014/main" id="{8DB421E0-28B2-4BE9-ACA9-626B11B9107C}"/>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961;p41">
                <a:extLst>
                  <a:ext uri="{FF2B5EF4-FFF2-40B4-BE49-F238E27FC236}">
                    <a16:creationId xmlns:a16="http://schemas.microsoft.com/office/drawing/2014/main" id="{F8E03519-7AA8-410F-8020-8B6182B7A391}"/>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962;p41">
                <a:extLst>
                  <a:ext uri="{FF2B5EF4-FFF2-40B4-BE49-F238E27FC236}">
                    <a16:creationId xmlns:a16="http://schemas.microsoft.com/office/drawing/2014/main" id="{497AC249-D988-4F43-A37D-8BEE0E2DFF78}"/>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963;p41">
                <a:extLst>
                  <a:ext uri="{FF2B5EF4-FFF2-40B4-BE49-F238E27FC236}">
                    <a16:creationId xmlns:a16="http://schemas.microsoft.com/office/drawing/2014/main" id="{2082BD1F-7619-4217-A388-733E2BE42CFE}"/>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964;p41">
                <a:extLst>
                  <a:ext uri="{FF2B5EF4-FFF2-40B4-BE49-F238E27FC236}">
                    <a16:creationId xmlns:a16="http://schemas.microsoft.com/office/drawing/2014/main" id="{DD61CFEB-8D1C-46F0-8519-F27BE6ACBA35}"/>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965;p41">
                <a:extLst>
                  <a:ext uri="{FF2B5EF4-FFF2-40B4-BE49-F238E27FC236}">
                    <a16:creationId xmlns:a16="http://schemas.microsoft.com/office/drawing/2014/main" id="{F0C43B71-41C0-450B-9687-4E8F262161E6}"/>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6"/>
          <p:cNvSpPr/>
          <p:nvPr/>
        </p:nvSpPr>
        <p:spPr>
          <a:xfrm>
            <a:off x="3088025" y="574852"/>
            <a:ext cx="5170079" cy="4024965"/>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B5394"/>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3304369" y="788589"/>
            <a:ext cx="4737300" cy="3024900"/>
          </a:xfrm>
          <a:prstGeom prst="rect">
            <a:avLst/>
          </a:prstGeom>
          <a:solidFill>
            <a:srgbClr val="073763">
              <a:alpha val="19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L" sz="1000" dirty="0">
                <a:solidFill>
                  <a:srgbClr val="FFFFFF"/>
                </a:solidFill>
                <a:latin typeface="Roboto"/>
                <a:ea typeface="Roboto"/>
                <a:cs typeface="Roboto"/>
                <a:sym typeface="Roboto"/>
              </a:rPr>
              <a:t>Conéctate a las sesiones de Dudas y Comentarios </a:t>
            </a:r>
          </a:p>
          <a:p>
            <a:pPr marL="0" lvl="0" indent="0" algn="ctr" rtl="0">
              <a:spcBef>
                <a:spcPts val="0"/>
              </a:spcBef>
              <a:spcAft>
                <a:spcPts val="0"/>
              </a:spcAft>
              <a:buNone/>
            </a:pPr>
            <a:r>
              <a:rPr lang="es-CL" sz="1000" dirty="0">
                <a:solidFill>
                  <a:srgbClr val="FFFFFF"/>
                </a:solidFill>
                <a:latin typeface="Roboto"/>
                <a:ea typeface="Roboto"/>
                <a:cs typeface="Roboto"/>
                <a:sym typeface="Roboto"/>
              </a:rPr>
              <a:t>programadas para esta clase</a:t>
            </a:r>
            <a:endParaRPr sz="1000" dirty="0">
              <a:solidFill>
                <a:srgbClr val="FFFFFF"/>
              </a:solidFill>
              <a:latin typeface="Roboto"/>
              <a:ea typeface="Roboto"/>
              <a:cs typeface="Roboto"/>
              <a:sym typeface="Roboto"/>
            </a:endParaRPr>
          </a:p>
        </p:txBody>
      </p:sp>
      <p:sp>
        <p:nvSpPr>
          <p:cNvPr id="323" name="Google Shape;323;p36"/>
          <p:cNvSpPr txBox="1">
            <a:spLocks noGrp="1"/>
          </p:cNvSpPr>
          <p:nvPr>
            <p:ph type="body" idx="4294967295"/>
          </p:nvPr>
        </p:nvSpPr>
        <p:spPr>
          <a:xfrm>
            <a:off x="166925" y="1496025"/>
            <a:ext cx="2378700" cy="3277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sz="2400" b="1" dirty="0">
                <a:solidFill>
                  <a:srgbClr val="FFFFFF"/>
                </a:solidFill>
                <a:latin typeface="Montserrat"/>
                <a:ea typeface="Montserrat"/>
                <a:cs typeface="Montserrat"/>
                <a:sym typeface="Montserrat"/>
              </a:rPr>
              <a:t>No Olvides</a:t>
            </a:r>
            <a:endParaRPr sz="2400" b="1" dirty="0">
              <a:solidFill>
                <a:srgbClr val="FFFFFF"/>
              </a:solidFill>
              <a:latin typeface="Montserrat"/>
              <a:ea typeface="Montserrat"/>
              <a:cs typeface="Montserrat"/>
              <a:sym typeface="Montserrat"/>
            </a:endParaRPr>
          </a:p>
          <a:p>
            <a:pPr marL="0" lvl="0" indent="0" algn="l" rtl="0">
              <a:spcBef>
                <a:spcPts val="1000"/>
              </a:spcBef>
              <a:spcAft>
                <a:spcPts val="1000"/>
              </a:spcAft>
              <a:buNone/>
            </a:pPr>
            <a:r>
              <a:rPr lang="es-CL" sz="1400" dirty="0"/>
              <a:t>Revisar los materiales de lectura en U-Cursos sobre este tema</a:t>
            </a:r>
            <a:endParaRPr sz="1400" dirty="0"/>
          </a:p>
        </p:txBody>
      </p:sp>
      <p:grpSp>
        <p:nvGrpSpPr>
          <p:cNvPr id="6" name="Google Shape;179;p24">
            <a:extLst>
              <a:ext uri="{FF2B5EF4-FFF2-40B4-BE49-F238E27FC236}">
                <a16:creationId xmlns:a16="http://schemas.microsoft.com/office/drawing/2014/main" id="{7041E62C-CE76-4CBD-B37F-0284D1B04E80}"/>
              </a:ext>
            </a:extLst>
          </p:cNvPr>
          <p:cNvGrpSpPr/>
          <p:nvPr/>
        </p:nvGrpSpPr>
        <p:grpSpPr>
          <a:xfrm>
            <a:off x="934664" y="3134775"/>
            <a:ext cx="569396" cy="678714"/>
            <a:chOff x="2599525" y="3688600"/>
            <a:chExt cx="428675" cy="351950"/>
          </a:xfrm>
        </p:grpSpPr>
        <p:sp>
          <p:nvSpPr>
            <p:cNvPr id="7" name="Google Shape;180;p24">
              <a:extLst>
                <a:ext uri="{FF2B5EF4-FFF2-40B4-BE49-F238E27FC236}">
                  <a16:creationId xmlns:a16="http://schemas.microsoft.com/office/drawing/2014/main" id="{E0922714-B9F2-4408-B18A-218825762AD3}"/>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81;p24">
              <a:extLst>
                <a:ext uri="{FF2B5EF4-FFF2-40B4-BE49-F238E27FC236}">
                  <a16:creationId xmlns:a16="http://schemas.microsoft.com/office/drawing/2014/main" id="{84B92F63-C066-4D3B-84B4-CBA2C31D6CF2}"/>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2;p24">
              <a:extLst>
                <a:ext uri="{FF2B5EF4-FFF2-40B4-BE49-F238E27FC236}">
                  <a16:creationId xmlns:a16="http://schemas.microsoft.com/office/drawing/2014/main" id="{360AFE90-43FB-4F7F-A8FA-3C88E56CC94D}"/>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91;p40">
            <a:extLst>
              <a:ext uri="{FF2B5EF4-FFF2-40B4-BE49-F238E27FC236}">
                <a16:creationId xmlns:a16="http://schemas.microsoft.com/office/drawing/2014/main" id="{54750D6D-C299-44CA-8883-4405EAC04D58}"/>
              </a:ext>
            </a:extLst>
          </p:cNvPr>
          <p:cNvGrpSpPr/>
          <p:nvPr/>
        </p:nvGrpSpPr>
        <p:grpSpPr>
          <a:xfrm>
            <a:off x="5504120" y="2745542"/>
            <a:ext cx="337797" cy="319873"/>
            <a:chOff x="5973900" y="318475"/>
            <a:chExt cx="401900" cy="380575"/>
          </a:xfrm>
        </p:grpSpPr>
        <p:sp>
          <p:nvSpPr>
            <p:cNvPr id="11" name="Google Shape;692;p40">
              <a:extLst>
                <a:ext uri="{FF2B5EF4-FFF2-40B4-BE49-F238E27FC236}">
                  <a16:creationId xmlns:a16="http://schemas.microsoft.com/office/drawing/2014/main" id="{BC408EAE-CE76-4884-93FE-7E419168993B}"/>
                </a:ext>
              </a:extLst>
            </p:cNvPr>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3;p40">
              <a:extLst>
                <a:ext uri="{FF2B5EF4-FFF2-40B4-BE49-F238E27FC236}">
                  <a16:creationId xmlns:a16="http://schemas.microsoft.com/office/drawing/2014/main" id="{01CEC37B-3DB7-4055-927B-267B7F2BAB83}"/>
                </a:ext>
              </a:extLst>
            </p:cNvPr>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4;p40">
              <a:extLst>
                <a:ext uri="{FF2B5EF4-FFF2-40B4-BE49-F238E27FC236}">
                  <a16:creationId xmlns:a16="http://schemas.microsoft.com/office/drawing/2014/main" id="{1E647FFF-47AA-4421-8FD4-9D40EBEAF9F6}"/>
                </a:ext>
              </a:extLst>
            </p:cNvPr>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5;p40">
              <a:extLst>
                <a:ext uri="{FF2B5EF4-FFF2-40B4-BE49-F238E27FC236}">
                  <a16:creationId xmlns:a16="http://schemas.microsoft.com/office/drawing/2014/main" id="{50A33179-0010-4F1E-BBC7-6A119E03884B}"/>
                </a:ext>
              </a:extLst>
            </p:cNvPr>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6;p40">
              <a:extLst>
                <a:ext uri="{FF2B5EF4-FFF2-40B4-BE49-F238E27FC236}">
                  <a16:creationId xmlns:a16="http://schemas.microsoft.com/office/drawing/2014/main" id="{D15EC17E-5875-4AB2-868A-32C5AA3B84A5}"/>
                </a:ext>
              </a:extLst>
            </p:cNvPr>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7;p40">
              <a:extLst>
                <a:ext uri="{FF2B5EF4-FFF2-40B4-BE49-F238E27FC236}">
                  <a16:creationId xmlns:a16="http://schemas.microsoft.com/office/drawing/2014/main" id="{B19EF9ED-A2E4-45AF-B44E-888C140FFBFA}"/>
                </a:ext>
              </a:extLst>
            </p:cNvPr>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8;p40">
              <a:extLst>
                <a:ext uri="{FF2B5EF4-FFF2-40B4-BE49-F238E27FC236}">
                  <a16:creationId xmlns:a16="http://schemas.microsoft.com/office/drawing/2014/main" id="{F3F51CA6-4BA6-4E9A-AFBF-1A5D028423A8}"/>
                </a:ext>
              </a:extLst>
            </p:cNvPr>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9;p40">
              <a:extLst>
                <a:ext uri="{FF2B5EF4-FFF2-40B4-BE49-F238E27FC236}">
                  <a16:creationId xmlns:a16="http://schemas.microsoft.com/office/drawing/2014/main" id="{C4E720A9-970C-444B-A83A-50A9D55F819F}"/>
                </a:ext>
              </a:extLst>
            </p:cNvPr>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0;p40">
              <a:extLst>
                <a:ext uri="{FF2B5EF4-FFF2-40B4-BE49-F238E27FC236}">
                  <a16:creationId xmlns:a16="http://schemas.microsoft.com/office/drawing/2014/main" id="{F28D3BDA-2CE7-4159-93A8-A1F107A97AF7}"/>
                </a:ext>
              </a:extLst>
            </p:cNvPr>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1;p40">
              <a:extLst>
                <a:ext uri="{FF2B5EF4-FFF2-40B4-BE49-F238E27FC236}">
                  <a16:creationId xmlns:a16="http://schemas.microsoft.com/office/drawing/2014/main" id="{13803EC5-4DAE-4923-B750-735DC60DFFB8}"/>
                </a:ext>
              </a:extLst>
            </p:cNvPr>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2;p40">
              <a:extLst>
                <a:ext uri="{FF2B5EF4-FFF2-40B4-BE49-F238E27FC236}">
                  <a16:creationId xmlns:a16="http://schemas.microsoft.com/office/drawing/2014/main" id="{5B7A7B98-FB22-46EA-A2D8-9CC4017F7F79}"/>
                </a:ext>
              </a:extLst>
            </p:cNvPr>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3;p40">
              <a:extLst>
                <a:ext uri="{FF2B5EF4-FFF2-40B4-BE49-F238E27FC236}">
                  <a16:creationId xmlns:a16="http://schemas.microsoft.com/office/drawing/2014/main" id="{89F01548-0656-43D6-9FC1-FCBFAA9F5C98}"/>
                </a:ext>
              </a:extLst>
            </p:cNvPr>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4;p40">
              <a:extLst>
                <a:ext uri="{FF2B5EF4-FFF2-40B4-BE49-F238E27FC236}">
                  <a16:creationId xmlns:a16="http://schemas.microsoft.com/office/drawing/2014/main" id="{AD39B183-2ECC-4E21-BB96-A1AD89FE3050}"/>
                </a:ext>
              </a:extLst>
            </p:cNvPr>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5;p40">
              <a:extLst>
                <a:ext uri="{FF2B5EF4-FFF2-40B4-BE49-F238E27FC236}">
                  <a16:creationId xmlns:a16="http://schemas.microsoft.com/office/drawing/2014/main" id="{D9730F5F-D8A0-43B2-9AED-EED8B32DCB6C}"/>
                </a:ext>
              </a:extLst>
            </p:cNvPr>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28000550"/>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7" descr="photo-1434030216411-0b793f4b4173.jpg"/>
          <p:cNvPicPr preferRelativeResize="0"/>
          <p:nvPr/>
        </p:nvPicPr>
        <p:blipFill rotWithShape="1">
          <a:blip r:embed="rId3">
            <a:alphaModFix/>
          </a:blip>
          <a:srcRect l="28831" r="30600"/>
          <a:stretch/>
        </p:blipFill>
        <p:spPr>
          <a:xfrm>
            <a:off x="0" y="0"/>
            <a:ext cx="2086625" cy="5143500"/>
          </a:xfrm>
          <a:prstGeom prst="rect">
            <a:avLst/>
          </a:prstGeom>
          <a:noFill/>
          <a:ln>
            <a:noFill/>
          </a:ln>
        </p:spPr>
      </p:pic>
      <p:sp>
        <p:nvSpPr>
          <p:cNvPr id="330" name="Google Shape;330;p37"/>
          <p:cNvSpPr txBox="1">
            <a:spLocks noGrp="1"/>
          </p:cNvSpPr>
          <p:nvPr>
            <p:ph type="ctrTitle" idx="4294967295"/>
          </p:nvPr>
        </p:nvSpPr>
        <p:spPr>
          <a:xfrm>
            <a:off x="2691650" y="440350"/>
            <a:ext cx="55713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9000" dirty="0">
                <a:solidFill>
                  <a:schemeClr val="accent3"/>
                </a:solidFill>
              </a:rPr>
              <a:t>Gracias</a:t>
            </a:r>
            <a:r>
              <a:rPr lang="en" sz="9000" dirty="0">
                <a:solidFill>
                  <a:schemeClr val="accent3"/>
                </a:solidFill>
              </a:rPr>
              <a:t>!</a:t>
            </a:r>
            <a:endParaRPr sz="9000" dirty="0">
              <a:solidFill>
                <a:schemeClr val="accent3"/>
              </a:solidFill>
            </a:endParaRPr>
          </a:p>
        </p:txBody>
      </p:sp>
      <p:sp>
        <p:nvSpPr>
          <p:cNvPr id="331" name="Google Shape;331;p37"/>
          <p:cNvSpPr txBox="1">
            <a:spLocks noGrp="1"/>
          </p:cNvSpPr>
          <p:nvPr>
            <p:ph type="subTitle" idx="4294967295"/>
          </p:nvPr>
        </p:nvSpPr>
        <p:spPr>
          <a:xfrm>
            <a:off x="2796050" y="1927875"/>
            <a:ext cx="5571300" cy="255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L" sz="2400" b="1" dirty="0"/>
              <a:t>Preguntas y dudas</a:t>
            </a:r>
            <a:r>
              <a:rPr lang="en" sz="2400" b="1" dirty="0"/>
              <a:t>?</a:t>
            </a:r>
            <a:endParaRPr sz="2400" dirty="0"/>
          </a:p>
          <a:p>
            <a:pPr marL="0" lvl="0" indent="0" algn="l" rtl="0">
              <a:spcBef>
                <a:spcPts val="1000"/>
              </a:spcBef>
              <a:spcAft>
                <a:spcPts val="0"/>
              </a:spcAft>
              <a:buClr>
                <a:schemeClr val="dk1"/>
              </a:buClr>
              <a:buSzPts val="1100"/>
              <a:buFont typeface="Arial"/>
              <a:buNone/>
            </a:pPr>
            <a:r>
              <a:rPr lang="es-CL" sz="2400" dirty="0"/>
              <a:t>Escríbeme</a:t>
            </a:r>
            <a:endParaRPr sz="2400" dirty="0"/>
          </a:p>
          <a:p>
            <a:pPr marL="457200" lvl="0" indent="-381000" algn="l" rtl="0">
              <a:spcBef>
                <a:spcPts val="1000"/>
              </a:spcBef>
              <a:spcAft>
                <a:spcPts val="0"/>
              </a:spcAft>
              <a:buSzPts val="2400"/>
              <a:buChar char="▸"/>
            </a:pPr>
            <a:r>
              <a:rPr lang="es-CL" sz="2400" dirty="0"/>
              <a:t>claudia.campillo</a:t>
            </a:r>
            <a:r>
              <a:rPr lang="en" sz="2400" dirty="0"/>
              <a:t>@</a:t>
            </a:r>
            <a:r>
              <a:rPr lang="es-CL" sz="2400" dirty="0"/>
              <a:t>uchile.cl</a:t>
            </a:r>
            <a:endParaRPr sz="2400" dirty="0"/>
          </a:p>
        </p:txBody>
      </p:sp>
    </p:spTree>
    <p:extLst>
      <p:ext uri="{BB962C8B-B14F-4D97-AF65-F5344CB8AC3E}">
        <p14:creationId xmlns:p14="http://schemas.microsoft.com/office/powerpoint/2010/main" val="130693250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CFB1B-8A75-4AB5-80E8-39B9C5D50B67}"/>
              </a:ext>
            </a:extLst>
          </p:cNvPr>
          <p:cNvSpPr>
            <a:spLocks noGrp="1"/>
          </p:cNvSpPr>
          <p:nvPr>
            <p:ph type="title"/>
          </p:nvPr>
        </p:nvSpPr>
        <p:spPr/>
        <p:txBody>
          <a:bodyPr/>
          <a:lstStyle/>
          <a:p>
            <a:r>
              <a:rPr lang="es-CL" dirty="0"/>
              <a:t>"Ontología" se refiere al carácter del mundo como es en realidad o como lo imaginamos. </a:t>
            </a:r>
            <a:br>
              <a:rPr lang="es-CL" dirty="0"/>
            </a:br>
            <a:endParaRPr lang="es-CL" dirty="0"/>
          </a:p>
        </p:txBody>
      </p:sp>
      <p:sp>
        <p:nvSpPr>
          <p:cNvPr id="3" name="Marcador de texto 2">
            <a:extLst>
              <a:ext uri="{FF2B5EF4-FFF2-40B4-BE49-F238E27FC236}">
                <a16:creationId xmlns:a16="http://schemas.microsoft.com/office/drawing/2014/main" id="{3AF990A4-6A74-403A-A550-F7F9716E6CE8}"/>
              </a:ext>
            </a:extLst>
          </p:cNvPr>
          <p:cNvSpPr>
            <a:spLocks noGrp="1"/>
          </p:cNvSpPr>
          <p:nvPr>
            <p:ph type="body" idx="1"/>
          </p:nvPr>
        </p:nvSpPr>
        <p:spPr/>
        <p:txBody>
          <a:bodyPr/>
          <a:lstStyle/>
          <a:p>
            <a:r>
              <a:rPr lang="es-CL" sz="2000" dirty="0"/>
              <a:t>Son los supuestos fundamentales que se hacen acerca de la naturaleza del mundo social y político, y sobre todo acerca de la naturaleza de las relaciones causales y de la profundidad de esas relaciones causales dentro de ese mundo. (pág. 373-374). </a:t>
            </a:r>
          </a:p>
          <a:p>
            <a:endParaRPr lang="es-CL" sz="2000" dirty="0"/>
          </a:p>
          <a:p>
            <a:r>
              <a:rPr lang="es-CL" sz="2400" b="1" dirty="0"/>
              <a:t>Metodología/Ontología- tienen que ser congruentes</a:t>
            </a:r>
          </a:p>
          <a:p>
            <a:endParaRPr lang="es-CL" sz="2000" dirty="0"/>
          </a:p>
        </p:txBody>
      </p:sp>
      <p:sp>
        <p:nvSpPr>
          <p:cNvPr id="4" name="Marcador de número de diapositiva 3">
            <a:extLst>
              <a:ext uri="{FF2B5EF4-FFF2-40B4-BE49-F238E27FC236}">
                <a16:creationId xmlns:a16="http://schemas.microsoft.com/office/drawing/2014/main" id="{AA0656C6-FD1F-4577-B15B-1DFEFA47A31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6</a:t>
            </a:fld>
            <a:endParaRPr lang="es-CL"/>
          </a:p>
        </p:txBody>
      </p:sp>
    </p:spTree>
    <p:extLst>
      <p:ext uri="{BB962C8B-B14F-4D97-AF65-F5344CB8AC3E}">
        <p14:creationId xmlns:p14="http://schemas.microsoft.com/office/powerpoint/2010/main" val="76310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20753-AC73-4242-86FC-454E5E579EF8}"/>
              </a:ext>
            </a:extLst>
          </p:cNvPr>
          <p:cNvSpPr>
            <a:spLocks noGrp="1"/>
          </p:cNvSpPr>
          <p:nvPr>
            <p:ph type="title"/>
          </p:nvPr>
        </p:nvSpPr>
        <p:spPr/>
        <p:txBody>
          <a:bodyPr/>
          <a:lstStyle/>
          <a:p>
            <a:r>
              <a:rPr lang="es-CL" dirty="0"/>
              <a:t>El desarrollo de la ontología y metodología en Política Comparada </a:t>
            </a:r>
          </a:p>
        </p:txBody>
      </p:sp>
      <p:sp>
        <p:nvSpPr>
          <p:cNvPr id="3" name="Marcador de texto 2">
            <a:extLst>
              <a:ext uri="{FF2B5EF4-FFF2-40B4-BE49-F238E27FC236}">
                <a16:creationId xmlns:a16="http://schemas.microsoft.com/office/drawing/2014/main" id="{B2EBC685-99E5-4B6C-97A3-151ACE842C24}"/>
              </a:ext>
            </a:extLst>
          </p:cNvPr>
          <p:cNvSpPr>
            <a:spLocks noGrp="1"/>
          </p:cNvSpPr>
          <p:nvPr>
            <p:ph type="body" idx="1"/>
          </p:nvPr>
        </p:nvSpPr>
        <p:spPr/>
        <p:txBody>
          <a:bodyPr/>
          <a:lstStyle/>
          <a:p>
            <a:r>
              <a:rPr lang="es-CL" dirty="0"/>
              <a:t>Institucionalismo inicial</a:t>
            </a:r>
          </a:p>
          <a:p>
            <a:r>
              <a:rPr lang="es-CL" sz="1600" dirty="0"/>
              <a:t>Campo de política comparada, originada con el estudio de las constituciones y sistemas legales. (</a:t>
            </a:r>
            <a:r>
              <a:rPr lang="es-CL" sz="1600" dirty="0" err="1"/>
              <a:t>Eckstein</a:t>
            </a:r>
            <a:r>
              <a:rPr lang="es-CL" sz="1600" dirty="0"/>
              <a:t>, 1963, citado por Hall) </a:t>
            </a:r>
          </a:p>
          <a:p>
            <a:r>
              <a:rPr lang="es-CL" sz="1600" dirty="0"/>
              <a:t>Revolución Comparativa:</a:t>
            </a:r>
          </a:p>
          <a:p>
            <a:endParaRPr lang="es-CL" dirty="0"/>
          </a:p>
        </p:txBody>
      </p:sp>
      <p:sp>
        <p:nvSpPr>
          <p:cNvPr id="4" name="Marcador de número de diapositiva 3">
            <a:extLst>
              <a:ext uri="{FF2B5EF4-FFF2-40B4-BE49-F238E27FC236}">
                <a16:creationId xmlns:a16="http://schemas.microsoft.com/office/drawing/2014/main" id="{3F24138F-A784-4812-B5FA-2F79EB5736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7</a:t>
            </a:fld>
            <a:endParaRPr lang="es-CL"/>
          </a:p>
        </p:txBody>
      </p:sp>
      <p:graphicFrame>
        <p:nvGraphicFramePr>
          <p:cNvPr id="6" name="Diagrama 5">
            <a:extLst>
              <a:ext uri="{FF2B5EF4-FFF2-40B4-BE49-F238E27FC236}">
                <a16:creationId xmlns:a16="http://schemas.microsoft.com/office/drawing/2014/main" id="{EFE0C47D-28C0-4BD0-A569-F1C33911FB6F}"/>
              </a:ext>
            </a:extLst>
          </p:cNvPr>
          <p:cNvGraphicFramePr/>
          <p:nvPr>
            <p:extLst>
              <p:ext uri="{D42A27DB-BD31-4B8C-83A1-F6EECF244321}">
                <p14:modId xmlns:p14="http://schemas.microsoft.com/office/powerpoint/2010/main" val="2871762396"/>
              </p:ext>
            </p:extLst>
          </p:nvPr>
        </p:nvGraphicFramePr>
        <p:xfrm>
          <a:off x="2874625" y="2015693"/>
          <a:ext cx="5854149" cy="308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173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8143D2D-8762-45B5-A4E6-0648B399C479}"/>
              </a:ext>
            </a:extLst>
          </p:cNvPr>
          <p:cNvSpPr>
            <a:spLocks noGrp="1"/>
          </p:cNvSpPr>
          <p:nvPr>
            <p:ph type="title"/>
          </p:nvPr>
        </p:nvSpPr>
        <p:spPr>
          <a:xfrm>
            <a:off x="109075" y="1626750"/>
            <a:ext cx="2077534" cy="857400"/>
          </a:xfrm>
        </p:spPr>
        <p:txBody>
          <a:bodyPr/>
          <a:lstStyle/>
          <a:p>
            <a:r>
              <a:rPr lang="es-CL" dirty="0"/>
              <a:t>Dilema contemporáneo</a:t>
            </a:r>
          </a:p>
        </p:txBody>
      </p:sp>
      <p:sp>
        <p:nvSpPr>
          <p:cNvPr id="3" name="Marcador de texto 2">
            <a:extLst>
              <a:ext uri="{FF2B5EF4-FFF2-40B4-BE49-F238E27FC236}">
                <a16:creationId xmlns:a16="http://schemas.microsoft.com/office/drawing/2014/main" id="{90FF9845-FD95-4D5C-A467-C09572C24E99}"/>
              </a:ext>
            </a:extLst>
          </p:cNvPr>
          <p:cNvSpPr>
            <a:spLocks noGrp="1"/>
          </p:cNvSpPr>
          <p:nvPr>
            <p:ph type="body" idx="1"/>
          </p:nvPr>
        </p:nvSpPr>
        <p:spPr>
          <a:xfrm>
            <a:off x="2544225" y="19071"/>
            <a:ext cx="2981400" cy="3698164"/>
          </a:xfrm>
        </p:spPr>
        <p:txBody>
          <a:bodyPr/>
          <a:lstStyle/>
          <a:p>
            <a:r>
              <a:rPr lang="es-CL" sz="1600" dirty="0"/>
              <a:t>El método comparativo, y los modelos de regresión estándar empleadas en la política comparada hacen grupos fuertes de supuestos acerca de la naturaleza de las relaciones causales que están siendo utilizadas en su evaluación.  No se evalúan las relaciones causales si el mundo no se ajusta a la ontología. (pág. 382)</a:t>
            </a:r>
          </a:p>
          <a:p>
            <a:pPr marL="76200" indent="0">
              <a:buNone/>
            </a:pPr>
            <a:r>
              <a:rPr lang="es-CL" sz="1600" dirty="0"/>
              <a:t> </a:t>
            </a:r>
          </a:p>
          <a:p>
            <a:endParaRPr lang="es-CL" sz="1600" dirty="0"/>
          </a:p>
        </p:txBody>
      </p:sp>
      <p:sp>
        <p:nvSpPr>
          <p:cNvPr id="6" name="Marcador de texto 5">
            <a:extLst>
              <a:ext uri="{FF2B5EF4-FFF2-40B4-BE49-F238E27FC236}">
                <a16:creationId xmlns:a16="http://schemas.microsoft.com/office/drawing/2014/main" id="{97F307D0-A36E-44FE-B30A-624048AF3841}"/>
              </a:ext>
            </a:extLst>
          </p:cNvPr>
          <p:cNvSpPr>
            <a:spLocks noGrp="1"/>
          </p:cNvSpPr>
          <p:nvPr>
            <p:ph type="body" idx="2"/>
          </p:nvPr>
        </p:nvSpPr>
        <p:spPr>
          <a:xfrm>
            <a:off x="5705276" y="19071"/>
            <a:ext cx="2981400" cy="3529199"/>
          </a:xfrm>
        </p:spPr>
        <p:txBody>
          <a:bodyPr/>
          <a:lstStyle/>
          <a:p>
            <a:r>
              <a:rPr lang="es-CL" sz="1600" dirty="0"/>
              <a:t>Estudiosos(as) han concluido que el tipo de estructuras causales son características comunes de la política mundial. (pág. 384)Hay que considerar: resultados de eventos desarrollados en el tiempo, secuencia importante de eventos modelos del mundo. </a:t>
            </a:r>
          </a:p>
          <a:p>
            <a:endParaRPr lang="es-CL" sz="1600" dirty="0"/>
          </a:p>
        </p:txBody>
      </p:sp>
      <p:sp>
        <p:nvSpPr>
          <p:cNvPr id="4" name="Marcador de número de diapositiva 3">
            <a:extLst>
              <a:ext uri="{FF2B5EF4-FFF2-40B4-BE49-F238E27FC236}">
                <a16:creationId xmlns:a16="http://schemas.microsoft.com/office/drawing/2014/main" id="{423D2841-3841-49D8-BD07-9BBA50CC6C4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8</a:t>
            </a:fld>
            <a:endParaRPr lang="es-CL"/>
          </a:p>
        </p:txBody>
      </p:sp>
      <p:sp>
        <p:nvSpPr>
          <p:cNvPr id="7" name="CuadroTexto 6">
            <a:extLst>
              <a:ext uri="{FF2B5EF4-FFF2-40B4-BE49-F238E27FC236}">
                <a16:creationId xmlns:a16="http://schemas.microsoft.com/office/drawing/2014/main" id="{C27CC827-E283-476C-B311-78E94FD338E8}"/>
              </a:ext>
            </a:extLst>
          </p:cNvPr>
          <p:cNvSpPr txBox="1"/>
          <p:nvPr/>
        </p:nvSpPr>
        <p:spPr>
          <a:xfrm>
            <a:off x="3826565" y="3881399"/>
            <a:ext cx="4283979" cy="830997"/>
          </a:xfrm>
          <a:prstGeom prst="rect">
            <a:avLst/>
          </a:prstGeom>
          <a:noFill/>
        </p:spPr>
        <p:txBody>
          <a:bodyPr wrap="square" rtlCol="0">
            <a:spAutoFit/>
          </a:bodyPr>
          <a:lstStyle/>
          <a:p>
            <a:r>
              <a:rPr lang="es-CL" sz="1600" dirty="0">
                <a:solidFill>
                  <a:srgbClr val="FF0000"/>
                </a:solidFill>
              </a:rPr>
              <a:t>Existe un desfase entre las ontologías y los puntos de vista de explicación y metodologías.</a:t>
            </a:r>
          </a:p>
        </p:txBody>
      </p:sp>
      <p:pic>
        <p:nvPicPr>
          <p:cNvPr id="9" name="Gráfico 8" descr="Engranajes">
            <a:extLst>
              <a:ext uri="{FF2B5EF4-FFF2-40B4-BE49-F238E27FC236}">
                <a16:creationId xmlns:a16="http://schemas.microsoft.com/office/drawing/2014/main" id="{06675415-8FC8-43DA-8950-162927E75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12165" y="3839698"/>
            <a:ext cx="914400" cy="914400"/>
          </a:xfrm>
          <a:prstGeom prst="rect">
            <a:avLst/>
          </a:prstGeom>
        </p:spPr>
      </p:pic>
    </p:spTree>
    <p:extLst>
      <p:ext uri="{BB962C8B-B14F-4D97-AF65-F5344CB8AC3E}">
        <p14:creationId xmlns:p14="http://schemas.microsoft.com/office/powerpoint/2010/main" val="304269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5298-06C2-4DDF-A23F-6BEE8C123117}"/>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id="{D3543F5E-1941-449B-A694-F45FE8F52C52}"/>
              </a:ext>
            </a:extLst>
          </p:cNvPr>
          <p:cNvSpPr>
            <a:spLocks noGrp="1"/>
          </p:cNvSpPr>
          <p:nvPr>
            <p:ph type="body" idx="1"/>
          </p:nvPr>
        </p:nvSpPr>
        <p:spPr/>
        <p:txBody>
          <a:bodyPr/>
          <a:lstStyle/>
          <a:p>
            <a:r>
              <a:rPr lang="es-CL" sz="1800" dirty="0"/>
              <a:t>Debido a que avanzan nuevas ontologías, sin embargo, las teorías de la dependencia, de la trayectoria y la interacción estratégica están cambiando las concepciones convencionales de lo que constituye una explicación adecuada en el campo de la política comparada. (pág. 387)</a:t>
            </a:r>
          </a:p>
          <a:p>
            <a:endParaRPr lang="es-CL" sz="1800" dirty="0"/>
          </a:p>
          <a:p>
            <a:endParaRPr lang="es-CL" sz="1800" dirty="0"/>
          </a:p>
        </p:txBody>
      </p:sp>
      <p:sp>
        <p:nvSpPr>
          <p:cNvPr id="4" name="Marcador de texto 3">
            <a:extLst>
              <a:ext uri="{FF2B5EF4-FFF2-40B4-BE49-F238E27FC236}">
                <a16:creationId xmlns:a16="http://schemas.microsoft.com/office/drawing/2014/main" id="{9A7D2A76-36DA-4EDE-84FF-34B2A3A5F9AD}"/>
              </a:ext>
            </a:extLst>
          </p:cNvPr>
          <p:cNvSpPr>
            <a:spLocks noGrp="1"/>
          </p:cNvSpPr>
          <p:nvPr>
            <p:ph type="body" idx="2"/>
          </p:nvPr>
        </p:nvSpPr>
        <p:spPr/>
        <p:txBody>
          <a:bodyPr/>
          <a:lstStyle/>
          <a:p>
            <a:r>
              <a:rPr lang="es-CL" sz="1800" dirty="0">
                <a:solidFill>
                  <a:srgbClr val="FF0000"/>
                </a:solidFill>
              </a:rPr>
              <a:t>La política comparada se ha alejado de ontologías que asumen las variables causales con efectos fuertes, consistentes e independientes a través del espacio y el tiempo; hacia efectos de interacciones complejas.</a:t>
            </a:r>
          </a:p>
          <a:p>
            <a:endParaRPr lang="es-CL" sz="1800" dirty="0">
              <a:solidFill>
                <a:srgbClr val="FF0000"/>
              </a:solidFill>
            </a:endParaRPr>
          </a:p>
        </p:txBody>
      </p:sp>
      <p:sp>
        <p:nvSpPr>
          <p:cNvPr id="5" name="Marcador de número de diapositiva 4">
            <a:extLst>
              <a:ext uri="{FF2B5EF4-FFF2-40B4-BE49-F238E27FC236}">
                <a16:creationId xmlns:a16="http://schemas.microsoft.com/office/drawing/2014/main" id="{B504159C-BBB9-4258-A730-BA090E17BC2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CL" smtClean="0"/>
              <a:t>9</a:t>
            </a:fld>
            <a:endParaRPr lang="es-CL"/>
          </a:p>
        </p:txBody>
      </p:sp>
    </p:spTree>
    <p:extLst>
      <p:ext uri="{BB962C8B-B14F-4D97-AF65-F5344CB8AC3E}">
        <p14:creationId xmlns:p14="http://schemas.microsoft.com/office/powerpoint/2010/main" val="1003169958"/>
      </p:ext>
    </p:extLst>
  </p:cSld>
  <p:clrMapOvr>
    <a:masterClrMapping/>
  </p:clrMapOvr>
</p:sld>
</file>

<file path=ppt/theme/theme1.xml><?xml version="1.0" encoding="utf-8"?>
<a:theme xmlns:a="http://schemas.openxmlformats.org/drawingml/2006/main" name="Aemelia template">
  <a:themeElements>
    <a:clrScheme name="Custom 347">
      <a:dk1>
        <a:srgbClr val="073763"/>
      </a:dk1>
      <a:lt1>
        <a:srgbClr val="FFFFFF"/>
      </a:lt1>
      <a:dk2>
        <a:srgbClr val="3F4247"/>
      </a:dk2>
      <a:lt2>
        <a:srgbClr val="CFD9E1"/>
      </a:lt2>
      <a:accent1>
        <a:srgbClr val="6FA8DC"/>
      </a:accent1>
      <a:accent2>
        <a:srgbClr val="0B5394"/>
      </a:accent2>
      <a:accent3>
        <a:srgbClr val="9FC5E8"/>
      </a:accent3>
      <a:accent4>
        <a:srgbClr val="CFD9E1"/>
      </a:accent4>
      <a:accent5>
        <a:srgbClr val="A1EFFF"/>
      </a:accent5>
      <a:accent6>
        <a:srgbClr val="5AB1C9"/>
      </a:accent6>
      <a:hlink>
        <a:srgbClr val="0B53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3709</Words>
  <Application>Microsoft Office PowerPoint</Application>
  <PresentationFormat>Presentación en pantalla (16:9)</PresentationFormat>
  <Paragraphs>392</Paragraphs>
  <Slides>54</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54</vt:i4>
      </vt:variant>
    </vt:vector>
  </HeadingPairs>
  <TitlesOfParts>
    <vt:vector size="60" baseType="lpstr">
      <vt:lpstr>Calibri</vt:lpstr>
      <vt:lpstr>Bookman Old Style</vt:lpstr>
      <vt:lpstr>Montserrat</vt:lpstr>
      <vt:lpstr>Arial</vt:lpstr>
      <vt:lpstr>Roboto</vt:lpstr>
      <vt:lpstr>Aemelia template</vt:lpstr>
      <vt:lpstr>Características del Método Comparado</vt:lpstr>
      <vt:lpstr>Textos</vt:lpstr>
      <vt:lpstr>Peter A. Hall </vt:lpstr>
      <vt:lpstr>Alineación de Ontologías y Metodología de la Investigación Comparativa - Peter A. Hall</vt:lpstr>
      <vt:lpstr>“Metodología" Término utilizado por académicos para aumentar la confianza de que las inferencias que hacemos sobre el mundo social y político son válidas.  </vt:lpstr>
      <vt:lpstr>"Ontología" se refiere al carácter del mundo como es en realidad o como lo imaginamos.  </vt:lpstr>
      <vt:lpstr>El desarrollo de la ontología y metodología en Política Comparada </vt:lpstr>
      <vt:lpstr>Dilema contemporáneo</vt:lpstr>
      <vt:lpstr>Presentación de PowerPoint</vt:lpstr>
      <vt:lpstr>Propuestas recientes implican un cambio en el enfoque de la investigación comparativa</vt:lpstr>
      <vt:lpstr>Presentación de PowerPoint</vt:lpstr>
      <vt:lpstr>Análisis del Proceso Sistemático</vt:lpstr>
      <vt:lpstr>Presentación de PowerPoint</vt:lpstr>
      <vt:lpstr>Presentación de PowerPoint</vt:lpstr>
      <vt:lpstr>Conclusiones</vt:lpstr>
      <vt:lpstr>Presentación de PowerPoint</vt:lpstr>
      <vt:lpstr>Charles Ragin</vt:lpstr>
      <vt:lpstr>OBJETIVOS</vt:lpstr>
      <vt:lpstr>Conceptos básicos</vt:lpstr>
      <vt:lpstr>Presentación de PowerPoint</vt:lpstr>
      <vt:lpstr>Presentación de PowerPoint</vt:lpstr>
      <vt:lpstr>La Comparación </vt:lpstr>
      <vt:lpstr>Capítulo 1 El carácter distintivo  de la ciencia social  comparativa </vt:lpstr>
      <vt:lpstr>Es mejor definida por los objetivos o metas distintivas </vt:lpstr>
      <vt:lpstr>Interés y apreciación en evaluar la complejidad causal y comparación de configuraciones y variables </vt:lpstr>
      <vt:lpstr>Presentación de PowerPoint</vt:lpstr>
      <vt:lpstr>CARACTERÍSTICAS</vt:lpstr>
      <vt:lpstr>Presentación de PowerPoint</vt:lpstr>
      <vt:lpstr>Método Comparativo  Unidad de Análisis</vt:lpstr>
      <vt:lpstr>Método Comparativo  Unidad de Análisis</vt:lpstr>
      <vt:lpstr>La selección de la unidad de análisis o base de datos es relevante:  </vt:lpstr>
      <vt:lpstr>“La clase social y preferencia por un partido están fuertemente relacionados entre sí en una muestra de los votantes británicos no sólo porque Gran Bretaña es una sociedad industrial, sino también porque tiene una larga historia de movilización de clase y conflicto.”</vt:lpstr>
      <vt:lpstr>Estudios Comparados</vt:lpstr>
      <vt:lpstr>El método  atiende a configuraciones de condiciones</vt:lpstr>
      <vt:lpstr>El método Comparado es superior al método Estadístico</vt:lpstr>
      <vt:lpstr>Método Comparado vs. Método Estadístico</vt:lpstr>
      <vt:lpstr>Presentación de PowerPoint</vt:lpstr>
      <vt:lpstr>Presentación de PowerPoint</vt:lpstr>
      <vt:lpstr>Capítulo 2 Heterogeneidad  y complejidad Causal</vt:lpstr>
      <vt:lpstr>Los fenómenos sociales son complejos</vt:lpstr>
      <vt:lpstr>Presentación de PowerPoint</vt:lpstr>
      <vt:lpstr>El problema de la Complejidad</vt:lpstr>
      <vt:lpstr>Presentación de PowerPoint</vt:lpstr>
      <vt:lpstr>Causalidad Coyuntural Múltiple</vt:lpstr>
      <vt:lpstr>Causalidad Coyuntural Múltiple</vt:lpstr>
      <vt:lpstr>Características del diseño experimental para el método comparado</vt:lpstr>
      <vt:lpstr>de la vida social que confunden los intentos de desentrañar la complejidad causal </vt:lpstr>
      <vt:lpstr>Estrategias de investigación comprada</vt:lpstr>
      <vt:lpstr>Análisis de la complejidad causal</vt:lpstr>
      <vt:lpstr>Análisis de la complejidad causal</vt:lpstr>
      <vt:lpstr>Conclusiones  El análisis comparado se caracteriza por:</vt:lpstr>
      <vt:lpstr>Concluye</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Características del Método Comparado</dc:title>
  <dc:creator>Claudia Campillo Toledano (claudia.campillo)</dc:creator>
  <cp:lastModifiedBy>Claudia Campillo Toledano (claudia.campillo)</cp:lastModifiedBy>
  <cp:revision>5</cp:revision>
  <dcterms:created xsi:type="dcterms:W3CDTF">2020-06-26T02:15:27Z</dcterms:created>
  <dcterms:modified xsi:type="dcterms:W3CDTF">2020-06-26T02:51:02Z</dcterms:modified>
</cp:coreProperties>
</file>