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1" d="100"/>
          <a:sy n="71" d="100"/>
        </p:scale>
        <p:origin x="69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4/18/2023</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‹Nº›</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4/18/2023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4/18/2023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ncho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4/18/2023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48A87A34-81AB-432B-8DAE-1953F412C126}" type="datetimeFigureOut">
              <a:rPr lang="en-US" dirty="0"/>
              <a:t>4/18/2023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4/18/2023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1447191" y="2824269"/>
            <a:ext cx="4645152" cy="2644457"/>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6412362" y="2821491"/>
            <a:ext cx="4645152" cy="2637371"/>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4/18/2023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‹Nº›</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4/18/2023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‹Nº›</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4/18/2023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48A87A34-81AB-432B-8DAE-1953F412C126}" type="datetimeFigureOut">
              <a:rPr lang="en-US" dirty="0"/>
              <a:t>4/18/2023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4/18/2023</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4/18/2023</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‹Nº›</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B4E1E88-FC14-9331-0279-22153FB2D8E0}"/>
              </a:ext>
            </a:extLst>
          </p:cNvPr>
          <p:cNvSpPr>
            <a:spLocks noGrp="1"/>
          </p:cNvSpPr>
          <p:nvPr>
            <p:ph type="ctrTitle"/>
          </p:nvPr>
        </p:nvSpPr>
        <p:spPr/>
        <p:txBody>
          <a:bodyPr>
            <a:normAutofit fontScale="90000"/>
          </a:bodyPr>
          <a:lstStyle/>
          <a:p>
            <a:r>
              <a:rPr lang="es-CL" dirty="0"/>
              <a:t>Los principios de un orden social liberal	</a:t>
            </a:r>
          </a:p>
        </p:txBody>
      </p:sp>
      <p:sp>
        <p:nvSpPr>
          <p:cNvPr id="3" name="Subtítulo 2">
            <a:extLst>
              <a:ext uri="{FF2B5EF4-FFF2-40B4-BE49-F238E27FC236}">
                <a16:creationId xmlns:a16="http://schemas.microsoft.com/office/drawing/2014/main" id="{62F90F83-3215-E0BA-D22D-40CBB9EDCF17}"/>
              </a:ext>
            </a:extLst>
          </p:cNvPr>
          <p:cNvSpPr>
            <a:spLocks noGrp="1"/>
          </p:cNvSpPr>
          <p:nvPr>
            <p:ph type="subTitle" idx="1"/>
          </p:nvPr>
        </p:nvSpPr>
        <p:spPr>
          <a:xfrm>
            <a:off x="3009451" y="3514272"/>
            <a:ext cx="8637072" cy="977621"/>
          </a:xfrm>
        </p:spPr>
        <p:txBody>
          <a:bodyPr/>
          <a:lstStyle/>
          <a:p>
            <a:r>
              <a:rPr lang="es-CL" dirty="0"/>
              <a:t>Friedrich August von Hayek</a:t>
            </a:r>
          </a:p>
        </p:txBody>
      </p:sp>
      <p:sp>
        <p:nvSpPr>
          <p:cNvPr id="4" name="CuadroTexto 3">
            <a:extLst>
              <a:ext uri="{FF2B5EF4-FFF2-40B4-BE49-F238E27FC236}">
                <a16:creationId xmlns:a16="http://schemas.microsoft.com/office/drawing/2014/main" id="{EA1964CB-A7A5-2B68-1D5B-85FF3F31855B}"/>
              </a:ext>
            </a:extLst>
          </p:cNvPr>
          <p:cNvSpPr txBox="1"/>
          <p:nvPr/>
        </p:nvSpPr>
        <p:spPr>
          <a:xfrm rot="10800000" flipH="1" flipV="1">
            <a:off x="1289361" y="5027403"/>
            <a:ext cx="4806639" cy="923330"/>
          </a:xfrm>
          <a:prstGeom prst="rect">
            <a:avLst/>
          </a:prstGeom>
          <a:noFill/>
        </p:spPr>
        <p:txBody>
          <a:bodyPr wrap="square" rtlCol="0">
            <a:spAutoFit/>
          </a:bodyPr>
          <a:lstStyle/>
          <a:p>
            <a:pPr algn="just"/>
            <a:r>
              <a:rPr lang="es-CL" dirty="0"/>
              <a:t>Desigualdades y Estratificación Social</a:t>
            </a:r>
          </a:p>
          <a:p>
            <a:pPr algn="just"/>
            <a:r>
              <a:rPr lang="es-CL" dirty="0"/>
              <a:t>Profesor Omar Aguilar </a:t>
            </a:r>
          </a:p>
          <a:p>
            <a:pPr algn="just"/>
            <a:r>
              <a:rPr lang="es-CL" dirty="0"/>
              <a:t>Ayudante Manuel Celedón Bravo</a:t>
            </a:r>
          </a:p>
        </p:txBody>
      </p:sp>
    </p:spTree>
    <p:extLst>
      <p:ext uri="{BB962C8B-B14F-4D97-AF65-F5344CB8AC3E}">
        <p14:creationId xmlns:p14="http://schemas.microsoft.com/office/powerpoint/2010/main" val="42129855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93474AF-5105-AA49-F80F-1421A3F3E9B7}"/>
              </a:ext>
            </a:extLst>
          </p:cNvPr>
          <p:cNvSpPr>
            <a:spLocks noGrp="1"/>
          </p:cNvSpPr>
          <p:nvPr>
            <p:ph type="title"/>
          </p:nvPr>
        </p:nvSpPr>
        <p:spPr/>
        <p:txBody>
          <a:bodyPr/>
          <a:lstStyle/>
          <a:p>
            <a:r>
              <a:rPr lang="es-CL" dirty="0"/>
              <a:t>Friedrich August von Hayek</a:t>
            </a:r>
          </a:p>
        </p:txBody>
      </p:sp>
      <p:pic>
        <p:nvPicPr>
          <p:cNvPr id="5" name="Marcador de contenido 4">
            <a:extLst>
              <a:ext uri="{FF2B5EF4-FFF2-40B4-BE49-F238E27FC236}">
                <a16:creationId xmlns:a16="http://schemas.microsoft.com/office/drawing/2014/main" id="{C022DD7D-7E5E-ABA5-CD14-B5C5BE141595}"/>
              </a:ext>
            </a:extLst>
          </p:cNvPr>
          <p:cNvPicPr>
            <a:picLocks noGrp="1" noChangeAspect="1"/>
          </p:cNvPicPr>
          <p:nvPr>
            <p:ph idx="1"/>
          </p:nvPr>
        </p:nvPicPr>
        <p:blipFill>
          <a:blip r:embed="rId2"/>
          <a:stretch>
            <a:fillRect/>
          </a:stretch>
        </p:blipFill>
        <p:spPr>
          <a:xfrm>
            <a:off x="10007104" y="1930553"/>
            <a:ext cx="2095500" cy="2619375"/>
          </a:xfrm>
        </p:spPr>
      </p:pic>
      <p:sp>
        <p:nvSpPr>
          <p:cNvPr id="9" name="CuadroTexto 8">
            <a:extLst>
              <a:ext uri="{FF2B5EF4-FFF2-40B4-BE49-F238E27FC236}">
                <a16:creationId xmlns:a16="http://schemas.microsoft.com/office/drawing/2014/main" id="{53FB191F-BC53-9ADD-9099-5CC52CE23123}"/>
              </a:ext>
            </a:extLst>
          </p:cNvPr>
          <p:cNvSpPr txBox="1"/>
          <p:nvPr/>
        </p:nvSpPr>
        <p:spPr>
          <a:xfrm>
            <a:off x="1451579" y="1930553"/>
            <a:ext cx="8458903" cy="4247317"/>
          </a:xfrm>
          <a:prstGeom prst="rect">
            <a:avLst/>
          </a:prstGeom>
          <a:noFill/>
        </p:spPr>
        <p:txBody>
          <a:bodyPr wrap="square" rtlCol="0">
            <a:spAutoFit/>
          </a:bodyPr>
          <a:lstStyle/>
          <a:p>
            <a:pPr marL="285750" indent="-285750" algn="just">
              <a:buFont typeface="Wingdings" panose="05000000000000000000" pitchFamily="2" charset="2"/>
              <a:buChar char="v"/>
            </a:pPr>
            <a:r>
              <a:rPr lang="es-CL" dirty="0"/>
              <a:t>Viena, 1899 – Friburgo, 1992: Economista, jurista y filósofo austríaco.  Estudiante en la Universidad de Viena y profesor en la London </a:t>
            </a:r>
            <a:r>
              <a:rPr lang="es-CL" dirty="0" err="1"/>
              <a:t>School</a:t>
            </a:r>
            <a:r>
              <a:rPr lang="es-CL" dirty="0"/>
              <a:t> </a:t>
            </a:r>
            <a:r>
              <a:rPr lang="es-CL" dirty="0" err="1"/>
              <a:t>of</a:t>
            </a:r>
            <a:r>
              <a:rPr lang="es-CL" dirty="0"/>
              <a:t> </a:t>
            </a:r>
            <a:r>
              <a:rPr lang="es-CL" dirty="0" err="1"/>
              <a:t>Economics</a:t>
            </a:r>
            <a:r>
              <a:rPr lang="es-CL" dirty="0"/>
              <a:t>, Universidad de Chicago y en la Universidad de Friburgo.</a:t>
            </a:r>
          </a:p>
          <a:p>
            <a:pPr marL="285750" indent="-285750" algn="just">
              <a:buFont typeface="Wingdings" panose="05000000000000000000" pitchFamily="2" charset="2"/>
              <a:buChar char="v"/>
            </a:pPr>
            <a:endParaRPr lang="es-CL" dirty="0"/>
          </a:p>
          <a:p>
            <a:pPr marL="285750" indent="-285750" algn="just">
              <a:buFont typeface="Wingdings" panose="05000000000000000000" pitchFamily="2" charset="2"/>
              <a:buChar char="v"/>
            </a:pPr>
            <a:r>
              <a:rPr lang="es-CL" dirty="0"/>
              <a:t>Partidario del liberalismo político y económico. Miembro de la escuela marginalista económica. Contrario a los planteamientos de Keynes. </a:t>
            </a:r>
          </a:p>
          <a:p>
            <a:pPr marL="285750" indent="-285750" algn="just">
              <a:buFont typeface="Wingdings" panose="05000000000000000000" pitchFamily="2" charset="2"/>
              <a:buChar char="v"/>
            </a:pPr>
            <a:endParaRPr lang="es-CL" dirty="0"/>
          </a:p>
          <a:p>
            <a:pPr marL="285750" indent="-285750" algn="just">
              <a:buFont typeface="Wingdings" panose="05000000000000000000" pitchFamily="2" charset="2"/>
              <a:buChar char="v"/>
            </a:pPr>
            <a:r>
              <a:rPr lang="es-CL" dirty="0"/>
              <a:t>Ganador del Premio de Economía Conmemorativo de Alfred Nobel en 1974 “por sus trabajos en la teoría del dinero y de las fluctuaciones y por su análisis de la independencia de los fenómenos económicos, sociales e institucionales”.</a:t>
            </a:r>
          </a:p>
          <a:p>
            <a:pPr marL="285750" indent="-285750" algn="just">
              <a:buFont typeface="Wingdings" panose="05000000000000000000" pitchFamily="2" charset="2"/>
              <a:buChar char="v"/>
            </a:pPr>
            <a:endParaRPr lang="es-CL" dirty="0"/>
          </a:p>
          <a:p>
            <a:pPr marL="285750" indent="-285750" algn="just">
              <a:buFont typeface="Wingdings" panose="05000000000000000000" pitchFamily="2" charset="2"/>
              <a:buChar char="v"/>
            </a:pPr>
            <a:r>
              <a:rPr lang="es-CL" dirty="0"/>
              <a:t>Defendió la tesis según la cual un cálculo planificador era imposible sin un mercado (que asigne los precios) y que un sistema económico que no se fundamente en el mercado libre y en la libre concurrencia nunca será óptimo desde el punto de vista de la distribución de recursos</a:t>
            </a:r>
          </a:p>
        </p:txBody>
      </p:sp>
    </p:spTree>
    <p:extLst>
      <p:ext uri="{BB962C8B-B14F-4D97-AF65-F5344CB8AC3E}">
        <p14:creationId xmlns:p14="http://schemas.microsoft.com/office/powerpoint/2010/main" val="26448216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D4C130A-DFB4-E8D1-98A2-5EE6429B6E78}"/>
              </a:ext>
            </a:extLst>
          </p:cNvPr>
          <p:cNvSpPr>
            <a:spLocks noGrp="1"/>
          </p:cNvSpPr>
          <p:nvPr>
            <p:ph type="title"/>
          </p:nvPr>
        </p:nvSpPr>
        <p:spPr>
          <a:xfrm>
            <a:off x="1294362" y="804519"/>
            <a:ext cx="9603275" cy="1049235"/>
          </a:xfrm>
        </p:spPr>
        <p:txBody>
          <a:bodyPr/>
          <a:lstStyle/>
          <a:p>
            <a:r>
              <a:rPr lang="es-CL" dirty="0"/>
              <a:t>HAYEK: SOBRE EL ORDEN SOCIAL LIBERAL </a:t>
            </a:r>
          </a:p>
        </p:txBody>
      </p:sp>
      <p:pic>
        <p:nvPicPr>
          <p:cNvPr id="5" name="Marcador de contenido 4">
            <a:extLst>
              <a:ext uri="{FF2B5EF4-FFF2-40B4-BE49-F238E27FC236}">
                <a16:creationId xmlns:a16="http://schemas.microsoft.com/office/drawing/2014/main" id="{EE3AB1C2-A2E7-618F-9EC8-14DD32B366C8}"/>
              </a:ext>
            </a:extLst>
          </p:cNvPr>
          <p:cNvPicPr>
            <a:picLocks noGrp="1" noChangeAspect="1"/>
          </p:cNvPicPr>
          <p:nvPr>
            <p:ph idx="1"/>
          </p:nvPr>
        </p:nvPicPr>
        <p:blipFill>
          <a:blip r:embed="rId2"/>
          <a:stretch>
            <a:fillRect/>
          </a:stretch>
        </p:blipFill>
        <p:spPr>
          <a:xfrm>
            <a:off x="10461391" y="0"/>
            <a:ext cx="1730609" cy="3079376"/>
          </a:xfrm>
        </p:spPr>
      </p:pic>
      <p:sp>
        <p:nvSpPr>
          <p:cNvPr id="6" name="CuadroTexto 5">
            <a:extLst>
              <a:ext uri="{FF2B5EF4-FFF2-40B4-BE49-F238E27FC236}">
                <a16:creationId xmlns:a16="http://schemas.microsoft.com/office/drawing/2014/main" id="{51415AD0-9F9F-509A-F64B-9732D60B6CD7}"/>
              </a:ext>
            </a:extLst>
          </p:cNvPr>
          <p:cNvSpPr txBox="1"/>
          <p:nvPr/>
        </p:nvSpPr>
        <p:spPr>
          <a:xfrm>
            <a:off x="1398494" y="2124635"/>
            <a:ext cx="9062897" cy="3970318"/>
          </a:xfrm>
          <a:prstGeom prst="rect">
            <a:avLst/>
          </a:prstGeom>
          <a:noFill/>
        </p:spPr>
        <p:txBody>
          <a:bodyPr wrap="square" rtlCol="0">
            <a:spAutoFit/>
          </a:bodyPr>
          <a:lstStyle/>
          <a:p>
            <a:pPr marL="285750" indent="-285750">
              <a:buFont typeface="Wingdings" panose="05000000000000000000" pitchFamily="2" charset="2"/>
              <a:buChar char="à"/>
            </a:pPr>
            <a:r>
              <a:rPr lang="es-CL" dirty="0">
                <a:sym typeface="Wingdings" panose="05000000000000000000" pitchFamily="2" charset="2"/>
              </a:rPr>
              <a:t>La distinción entre dos tipos de liberalismo.  La que prima para Hayek tiene como base la concepción de la libertad individual conforme a la ley. </a:t>
            </a:r>
          </a:p>
          <a:p>
            <a:endParaRPr lang="es-CL" dirty="0">
              <a:sym typeface="Wingdings" panose="05000000000000000000" pitchFamily="2" charset="2"/>
            </a:endParaRPr>
          </a:p>
          <a:p>
            <a:r>
              <a:rPr lang="es-CL" dirty="0">
                <a:sym typeface="Wingdings" panose="05000000000000000000" pitchFamily="2" charset="2"/>
              </a:rPr>
              <a:t>“</a:t>
            </a:r>
            <a:r>
              <a:rPr lang="es-CL" i="1" dirty="0">
                <a:sym typeface="Wingdings" panose="05000000000000000000" pitchFamily="2" charset="2"/>
              </a:rPr>
              <a:t>El concepto central del liberalismo es que bajo la vigencia de reglas universales de conducta justa, que protejan un dominio privado de los individuos que pueda ser reconocido, se formará por sí mismo un orden espontáneo de las actividades humanas de mucho mayor complejidad del que jamás podría producirse mediante un ordenamiento deliberado</a:t>
            </a:r>
            <a:r>
              <a:rPr lang="es-CL" dirty="0">
                <a:sym typeface="Wingdings" panose="05000000000000000000" pitchFamily="2" charset="2"/>
              </a:rPr>
              <a:t>” Párrafo octavo, página 182. </a:t>
            </a:r>
          </a:p>
          <a:p>
            <a:endParaRPr lang="es-CL" dirty="0">
              <a:sym typeface="Wingdings" panose="05000000000000000000" pitchFamily="2" charset="2"/>
            </a:endParaRPr>
          </a:p>
          <a:p>
            <a:r>
              <a:rPr lang="es-CL" dirty="0">
                <a:sym typeface="Wingdings" panose="05000000000000000000" pitchFamily="2" charset="2"/>
              </a:rPr>
              <a:t> El orden del mercado no descansa en propósitos comunes sino en la reciprocidad, es decir, en la </a:t>
            </a:r>
            <a:r>
              <a:rPr lang="es-CL" b="1" dirty="0">
                <a:sym typeface="Wingdings" panose="05000000000000000000" pitchFamily="2" charset="2"/>
              </a:rPr>
              <a:t>reconciliación</a:t>
            </a:r>
            <a:r>
              <a:rPr lang="es-CL" dirty="0">
                <a:sym typeface="Wingdings" panose="05000000000000000000" pitchFamily="2" charset="2"/>
              </a:rPr>
              <a:t> de </a:t>
            </a:r>
            <a:r>
              <a:rPr lang="es-CL" b="1" dirty="0">
                <a:sym typeface="Wingdings" panose="05000000000000000000" pitchFamily="2" charset="2"/>
              </a:rPr>
              <a:t>propósitos diferentes </a:t>
            </a:r>
            <a:r>
              <a:rPr lang="es-CL" dirty="0">
                <a:sym typeface="Wingdings" panose="05000000000000000000" pitchFamily="2" charset="2"/>
              </a:rPr>
              <a:t>para el beneficio mutuo de los participantes. </a:t>
            </a:r>
          </a:p>
          <a:p>
            <a:endParaRPr lang="es-CL" dirty="0">
              <a:sym typeface="Wingdings" panose="05000000000000000000" pitchFamily="2" charset="2"/>
            </a:endParaRPr>
          </a:p>
          <a:p>
            <a:r>
              <a:rPr lang="es-CL" dirty="0">
                <a:sym typeface="Wingdings" panose="05000000000000000000" pitchFamily="2" charset="2"/>
              </a:rPr>
              <a:t> </a:t>
            </a:r>
            <a:r>
              <a:rPr lang="es-CL" b="1" dirty="0">
                <a:sym typeface="Wingdings" panose="05000000000000000000" pitchFamily="2" charset="2"/>
              </a:rPr>
              <a:t>CATALAXIA: </a:t>
            </a:r>
            <a:r>
              <a:rPr lang="es-CL" dirty="0">
                <a:sym typeface="Wingdings" panose="05000000000000000000" pitchFamily="2" charset="2"/>
              </a:rPr>
              <a:t>Orden espontáneo del mercado (</a:t>
            </a:r>
            <a:r>
              <a:rPr lang="es-CL" u="sng" dirty="0">
                <a:sym typeface="Wingdings" panose="05000000000000000000" pitchFamily="2" charset="2"/>
              </a:rPr>
              <a:t>NO</a:t>
            </a:r>
            <a:r>
              <a:rPr lang="es-CL" dirty="0">
                <a:sym typeface="Wingdings" panose="05000000000000000000" pitchFamily="2" charset="2"/>
              </a:rPr>
              <a:t> de la economía). La Catalaxia está basada en reglas abstractas, las cuales dejan libres a los individuos para que hagan uso de sus conocimientos con vistas a sus propios propósitos. </a:t>
            </a:r>
          </a:p>
        </p:txBody>
      </p:sp>
    </p:spTree>
    <p:extLst>
      <p:ext uri="{BB962C8B-B14F-4D97-AF65-F5344CB8AC3E}">
        <p14:creationId xmlns:p14="http://schemas.microsoft.com/office/powerpoint/2010/main" val="29873667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99B6A82-F322-BE94-0A9F-9199FC17A058}"/>
              </a:ext>
            </a:extLst>
          </p:cNvPr>
          <p:cNvSpPr>
            <a:spLocks noGrp="1"/>
          </p:cNvSpPr>
          <p:nvPr>
            <p:ph type="title"/>
          </p:nvPr>
        </p:nvSpPr>
        <p:spPr>
          <a:xfrm>
            <a:off x="1451579" y="867037"/>
            <a:ext cx="9603275" cy="1049235"/>
          </a:xfrm>
        </p:spPr>
        <p:txBody>
          <a:bodyPr/>
          <a:lstStyle/>
          <a:p>
            <a:r>
              <a:rPr lang="es-CL" dirty="0"/>
              <a:t>Hayek: sobre el orden social liberal	</a:t>
            </a:r>
          </a:p>
        </p:txBody>
      </p:sp>
      <p:sp>
        <p:nvSpPr>
          <p:cNvPr id="3" name="Marcador de contenido 2">
            <a:extLst>
              <a:ext uri="{FF2B5EF4-FFF2-40B4-BE49-F238E27FC236}">
                <a16:creationId xmlns:a16="http://schemas.microsoft.com/office/drawing/2014/main" id="{DA8609C2-B58A-9D24-3F86-687E65BE6889}"/>
              </a:ext>
            </a:extLst>
          </p:cNvPr>
          <p:cNvSpPr>
            <a:spLocks noGrp="1"/>
          </p:cNvSpPr>
          <p:nvPr>
            <p:ph idx="1"/>
          </p:nvPr>
        </p:nvSpPr>
        <p:spPr>
          <a:xfrm>
            <a:off x="1451579" y="2015733"/>
            <a:ext cx="9603275" cy="2556268"/>
          </a:xfrm>
        </p:spPr>
        <p:txBody>
          <a:bodyPr/>
          <a:lstStyle/>
          <a:p>
            <a:pPr>
              <a:buFont typeface="Wingdings" panose="05000000000000000000" pitchFamily="2" charset="2"/>
              <a:buChar char="v"/>
            </a:pPr>
            <a:r>
              <a:rPr lang="es-CL" dirty="0"/>
              <a:t> La influencia kantiana en Hayek: </a:t>
            </a:r>
            <a:r>
              <a:rPr lang="es-CL" b="1" dirty="0"/>
              <a:t>Reglas de conducta justa</a:t>
            </a:r>
            <a:r>
              <a:rPr lang="es-CL" dirty="0"/>
              <a:t>, con independencia del propósito, se debe pasar la prueba de aplicabilidad universal. </a:t>
            </a:r>
          </a:p>
          <a:p>
            <a:pPr>
              <a:buFont typeface="Wingdings" panose="05000000000000000000" pitchFamily="2" charset="2"/>
              <a:buChar char="v"/>
            </a:pPr>
            <a:r>
              <a:rPr lang="es-CL" dirty="0"/>
              <a:t>Distinciones en Hayek: </a:t>
            </a:r>
          </a:p>
          <a:p>
            <a:pPr marL="1371600" lvl="3" indent="0">
              <a:buNone/>
            </a:pPr>
            <a:r>
              <a:rPr lang="es-CL" dirty="0"/>
              <a:t>LIBERALISMO – TOTALITARISMO</a:t>
            </a:r>
          </a:p>
          <a:p>
            <a:pPr marL="1371600" lvl="3" indent="0">
              <a:buNone/>
            </a:pPr>
            <a:r>
              <a:rPr lang="es-CL" dirty="0"/>
              <a:t>DEMOCRACIA – AUTORITARISMO</a:t>
            </a:r>
          </a:p>
          <a:p>
            <a:pPr>
              <a:buFont typeface="Wingdings" panose="05000000000000000000" pitchFamily="2" charset="2"/>
              <a:buChar char="v"/>
            </a:pPr>
            <a:r>
              <a:rPr lang="es-CL" dirty="0"/>
              <a:t>La función del gobierno: Preservar el funcionamiento de un orden de mercado. </a:t>
            </a:r>
          </a:p>
          <a:p>
            <a:pPr marL="0" indent="0">
              <a:buNone/>
            </a:pPr>
            <a:endParaRPr lang="es-CL" dirty="0"/>
          </a:p>
        </p:txBody>
      </p:sp>
      <p:pic>
        <p:nvPicPr>
          <p:cNvPr id="5" name="Imagen 4">
            <a:extLst>
              <a:ext uri="{FF2B5EF4-FFF2-40B4-BE49-F238E27FC236}">
                <a16:creationId xmlns:a16="http://schemas.microsoft.com/office/drawing/2014/main" id="{7A73AF52-7FCB-A9B6-2343-37B801DCC35E}"/>
              </a:ext>
            </a:extLst>
          </p:cNvPr>
          <p:cNvPicPr>
            <a:picLocks noChangeAspect="1"/>
          </p:cNvPicPr>
          <p:nvPr/>
        </p:nvPicPr>
        <p:blipFill>
          <a:blip r:embed="rId2"/>
          <a:stretch>
            <a:fillRect/>
          </a:stretch>
        </p:blipFill>
        <p:spPr>
          <a:xfrm>
            <a:off x="1451579" y="4671462"/>
            <a:ext cx="3340725" cy="2121360"/>
          </a:xfrm>
          <a:prstGeom prst="rect">
            <a:avLst/>
          </a:prstGeom>
        </p:spPr>
      </p:pic>
      <p:sp>
        <p:nvSpPr>
          <p:cNvPr id="6" name="Flecha: a la derecha 5">
            <a:extLst>
              <a:ext uri="{FF2B5EF4-FFF2-40B4-BE49-F238E27FC236}">
                <a16:creationId xmlns:a16="http://schemas.microsoft.com/office/drawing/2014/main" id="{245F3906-B733-9FAC-CDAE-14FD1EB33DF6}"/>
              </a:ext>
            </a:extLst>
          </p:cNvPr>
          <p:cNvSpPr/>
          <p:nvPr/>
        </p:nvSpPr>
        <p:spPr>
          <a:xfrm>
            <a:off x="4792304" y="5002306"/>
            <a:ext cx="1303696" cy="56477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7" name="CuadroTexto 6">
            <a:extLst>
              <a:ext uri="{FF2B5EF4-FFF2-40B4-BE49-F238E27FC236}">
                <a16:creationId xmlns:a16="http://schemas.microsoft.com/office/drawing/2014/main" id="{E1EE0345-F1F7-8161-B98C-A070C3CAF646}"/>
              </a:ext>
            </a:extLst>
          </p:cNvPr>
          <p:cNvSpPr txBox="1"/>
          <p:nvPr/>
        </p:nvSpPr>
        <p:spPr>
          <a:xfrm>
            <a:off x="6096000" y="4671462"/>
            <a:ext cx="5871882" cy="1477328"/>
          </a:xfrm>
          <a:prstGeom prst="rect">
            <a:avLst/>
          </a:prstGeom>
          <a:noFill/>
        </p:spPr>
        <p:txBody>
          <a:bodyPr wrap="square" rtlCol="0">
            <a:spAutoFit/>
          </a:bodyPr>
          <a:lstStyle/>
          <a:p>
            <a:r>
              <a:rPr lang="es-CL" dirty="0"/>
              <a:t>“</a:t>
            </a:r>
            <a:r>
              <a:rPr lang="es-CL" i="1" dirty="0"/>
              <a:t>Los resultados del proceso de mercado para cada persona no son producto de la voluntad de nadie en particular, por mucho que lo hubiera querido, como tampoco son predecibles por aquellos que hayan decidido apoyar o proseguir la mantención de esta especie de orden”</a:t>
            </a:r>
            <a:endParaRPr lang="es-CL" dirty="0"/>
          </a:p>
        </p:txBody>
      </p:sp>
    </p:spTree>
    <p:extLst>
      <p:ext uri="{BB962C8B-B14F-4D97-AF65-F5344CB8AC3E}">
        <p14:creationId xmlns:p14="http://schemas.microsoft.com/office/powerpoint/2010/main" val="2037467477"/>
      </p:ext>
    </p:extLst>
  </p:cSld>
  <p:clrMapOvr>
    <a:masterClrMapping/>
  </p:clrMapOvr>
</p:sld>
</file>

<file path=ppt/theme/theme1.xml><?xml version="1.0" encoding="utf-8"?>
<a:theme xmlns:a="http://schemas.openxmlformats.org/drawingml/2006/main" name="Galería">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TM10001114[[fn=Galería]]</Template>
  <TotalTime>292</TotalTime>
  <Words>456</Words>
  <Application>Microsoft Office PowerPoint</Application>
  <PresentationFormat>Panorámica</PresentationFormat>
  <Paragraphs>28</Paragraphs>
  <Slides>4</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4</vt:i4>
      </vt:variant>
    </vt:vector>
  </HeadingPairs>
  <TitlesOfParts>
    <vt:vector size="8" baseType="lpstr">
      <vt:lpstr>Arial</vt:lpstr>
      <vt:lpstr>Gill Sans MT</vt:lpstr>
      <vt:lpstr>Wingdings</vt:lpstr>
      <vt:lpstr>Galería</vt:lpstr>
      <vt:lpstr>Los principios de un orden social liberal </vt:lpstr>
      <vt:lpstr>Friedrich August von Hayek</vt:lpstr>
      <vt:lpstr>HAYEK: SOBRE EL ORDEN SOCIAL LIBERAL </vt:lpstr>
      <vt:lpstr>Hayek: sobre el orden social liberal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Los principios de un orden social liberal </dc:title>
  <dc:creator>Manuel Celedón Bravo</dc:creator>
  <cp:lastModifiedBy>Manuel Celedón Bravo</cp:lastModifiedBy>
  <cp:revision>1</cp:revision>
  <dcterms:created xsi:type="dcterms:W3CDTF">2023-04-19T00:24:02Z</dcterms:created>
  <dcterms:modified xsi:type="dcterms:W3CDTF">2023-04-19T05:16:31Z</dcterms:modified>
</cp:coreProperties>
</file>