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39"/>
  </p:notesMasterIdLst>
  <p:sldIdLst>
    <p:sldId id="256" r:id="rId2"/>
    <p:sldId id="263" r:id="rId3"/>
    <p:sldId id="282" r:id="rId4"/>
    <p:sldId id="345" r:id="rId5"/>
    <p:sldId id="346" r:id="rId6"/>
    <p:sldId id="347" r:id="rId7"/>
    <p:sldId id="348" r:id="rId8"/>
    <p:sldId id="271" r:id="rId9"/>
    <p:sldId id="262" r:id="rId10"/>
    <p:sldId id="265" r:id="rId11"/>
    <p:sldId id="349" r:id="rId12"/>
    <p:sldId id="261" r:id="rId13"/>
    <p:sldId id="350" r:id="rId14"/>
    <p:sldId id="283" r:id="rId15"/>
    <p:sldId id="351" r:id="rId16"/>
    <p:sldId id="266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70" r:id="rId32"/>
    <p:sldId id="371" r:id="rId33"/>
    <p:sldId id="372" r:id="rId34"/>
    <p:sldId id="366" r:id="rId35"/>
    <p:sldId id="367" r:id="rId36"/>
    <p:sldId id="368" r:id="rId37"/>
    <p:sldId id="369" r:id="rId38"/>
  </p:sldIdLst>
  <p:sldSz cx="9144000" cy="5143500" type="screen16x9"/>
  <p:notesSz cx="6858000" cy="9144000"/>
  <p:embeddedFontLst>
    <p:embeddedFont>
      <p:font typeface="DM Serif Display" pitchFamily="2" charset="0"/>
      <p:regular r:id="rId40"/>
      <p:italic r:id="rId41"/>
    </p:embeddedFont>
    <p:embeddedFont>
      <p:font typeface="Fira Sans Extra Condensed Medium" panose="020B0604020202020204" charset="0"/>
      <p:regular r:id="rId42"/>
      <p:bold r:id="rId43"/>
      <p:italic r:id="rId44"/>
      <p:boldItalic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Open Sans Light" panose="020B030603050402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C9D039-0EF5-401D-AF55-D9532FD1B3DD}">
  <a:tblStyle styleId="{D3C9D039-0EF5-401D-AF55-D9532FD1B3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1588ae0e4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1588ae0e4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588ae0e4b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1588ae0e4b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501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588ae0e4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1588ae0e4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588ae0e4b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1588ae0e4b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053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1588ae0e4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1588ae0e4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588ae0e4b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1588ae0e4b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043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588ae0e4b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1588ae0e4b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588ae0e4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588ae0e4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478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588ae0e4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1588ae0e4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999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588ae0e4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588ae0e4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97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588ae0e4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1588ae0e4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588ae0e4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588ae0e4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645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588ae0e4b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1588ae0e4b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906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588ae0e4b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1588ae0e4b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77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1588ae0e4b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1588ae0e4b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1588ae0e4b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1588ae0e4b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29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1588ae0e4b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1588ae0e4b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08544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1588ae0e4b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1588ae0e4b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51977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1588ae0e4b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1588ae0e4b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3931792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588ae0e4b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1588ae0e4b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588ae0e4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588ae0e4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49550" y="1361100"/>
            <a:ext cx="4245000" cy="21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49475" y="3483600"/>
            <a:ext cx="42450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5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/>
          <p:nvPr/>
        </p:nvSpPr>
        <p:spPr>
          <a:xfrm flipH="1">
            <a:off x="5204100" y="539500"/>
            <a:ext cx="3939900" cy="536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44"/>
          <p:cNvSpPr/>
          <p:nvPr/>
        </p:nvSpPr>
        <p:spPr>
          <a:xfrm rot="5400000" flipH="1">
            <a:off x="105125" y="4670975"/>
            <a:ext cx="679500" cy="536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/>
          <p:nvPr/>
        </p:nvSpPr>
        <p:spPr>
          <a:xfrm>
            <a:off x="5344850" y="0"/>
            <a:ext cx="3798900" cy="223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5"/>
          <p:cNvSpPr/>
          <p:nvPr/>
        </p:nvSpPr>
        <p:spPr>
          <a:xfrm>
            <a:off x="-2066275" y="4599425"/>
            <a:ext cx="2779500" cy="1633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 flipH="1">
            <a:off x="4101575" y="2149455"/>
            <a:ext cx="29544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87850" y="2419325"/>
            <a:ext cx="29544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934675" y="2689512"/>
            <a:ext cx="2877300" cy="13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5371300" y="2689513"/>
            <a:ext cx="2877300" cy="13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934675" y="2129925"/>
            <a:ext cx="2877300" cy="2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3"/>
          </p:nvPr>
        </p:nvSpPr>
        <p:spPr>
          <a:xfrm>
            <a:off x="5371300" y="2129925"/>
            <a:ext cx="2877300" cy="2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567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 flipH="1">
            <a:off x="4804872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178957" y="2185251"/>
            <a:ext cx="19959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 flipH="1">
            <a:off x="2662025" y="2536464"/>
            <a:ext cx="2823900" cy="16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726839" y="2419325"/>
            <a:ext cx="23337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ctrTitle"/>
          </p:nvPr>
        </p:nvSpPr>
        <p:spPr>
          <a:xfrm>
            <a:off x="4755000" y="1851800"/>
            <a:ext cx="2983200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ubTitle" idx="1"/>
          </p:nvPr>
        </p:nvSpPr>
        <p:spPr>
          <a:xfrm>
            <a:off x="4754950" y="2314225"/>
            <a:ext cx="2983200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94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subTitle" idx="1"/>
          </p:nvPr>
        </p:nvSpPr>
        <p:spPr>
          <a:xfrm>
            <a:off x="4240075" y="1504450"/>
            <a:ext cx="28884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subTitle" idx="2"/>
          </p:nvPr>
        </p:nvSpPr>
        <p:spPr>
          <a:xfrm>
            <a:off x="4240075" y="2675938"/>
            <a:ext cx="28884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ctrTitle" idx="3"/>
          </p:nvPr>
        </p:nvSpPr>
        <p:spPr>
          <a:xfrm>
            <a:off x="4240075" y="11981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ctrTitle" idx="4"/>
          </p:nvPr>
        </p:nvSpPr>
        <p:spPr>
          <a:xfrm>
            <a:off x="4240075" y="2362488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subTitle" idx="5"/>
          </p:nvPr>
        </p:nvSpPr>
        <p:spPr>
          <a:xfrm>
            <a:off x="4240075" y="3844975"/>
            <a:ext cx="28884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ctrTitle" idx="6"/>
          </p:nvPr>
        </p:nvSpPr>
        <p:spPr>
          <a:xfrm>
            <a:off x="4240075" y="3537472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  <a:defRPr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●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8" r:id="rId6"/>
    <p:sldLayoutId id="2147483661" r:id="rId7"/>
    <p:sldLayoutId id="2147483668" r:id="rId8"/>
    <p:sldLayoutId id="2147483676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2897">
          <p15:clr>
            <a:srgbClr val="EA4335"/>
          </p15:clr>
        </p15:guide>
        <p15:guide id="4" orient="horz" pos="3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9"/>
          <p:cNvSpPr txBox="1">
            <a:spLocks noGrp="1"/>
          </p:cNvSpPr>
          <p:nvPr>
            <p:ph type="ctrTitle"/>
          </p:nvPr>
        </p:nvSpPr>
        <p:spPr>
          <a:xfrm>
            <a:off x="1726555" y="1361100"/>
            <a:ext cx="5690840" cy="21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Ayudantía Metodologías de </a:t>
            </a:r>
            <a:r>
              <a:rPr lang="es-CL" dirty="0"/>
              <a:t>la Investigación</a:t>
            </a:r>
            <a:endParaRPr dirty="0"/>
          </a:p>
        </p:txBody>
      </p:sp>
      <p:sp>
        <p:nvSpPr>
          <p:cNvPr id="256" name="Google Shape;256;p49"/>
          <p:cNvSpPr txBox="1">
            <a:spLocks noGrp="1"/>
          </p:cNvSpPr>
          <p:nvPr>
            <p:ph type="subTitle" idx="1"/>
          </p:nvPr>
        </p:nvSpPr>
        <p:spPr>
          <a:xfrm>
            <a:off x="2449475" y="3483600"/>
            <a:ext cx="42450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Métodos 2023 – Diego Aracena Vargas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7" name="Google Shape;257;p49"/>
          <p:cNvSpPr/>
          <p:nvPr/>
        </p:nvSpPr>
        <p:spPr>
          <a:xfrm rot="10800000">
            <a:off x="7782000" y="367900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Google Shape;258;p49"/>
          <p:cNvSpPr/>
          <p:nvPr/>
        </p:nvSpPr>
        <p:spPr>
          <a:xfrm>
            <a:off x="381075" y="3949313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/>
          <p:nvPr/>
        </p:nvSpPr>
        <p:spPr>
          <a:xfrm>
            <a:off x="0" y="0"/>
            <a:ext cx="4572000" cy="5173800"/>
          </a:xfrm>
          <a:prstGeom prst="rect">
            <a:avLst/>
          </a:prstGeom>
          <a:solidFill>
            <a:schemeClr val="tx1">
              <a:lumMod val="10000"/>
              <a:alpha val="8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58"/>
          <p:cNvSpPr txBox="1">
            <a:spLocks noGrp="1"/>
          </p:cNvSpPr>
          <p:nvPr>
            <p:ph type="ctrTitle" idx="3"/>
          </p:nvPr>
        </p:nvSpPr>
        <p:spPr>
          <a:xfrm>
            <a:off x="6674320" y="2707435"/>
            <a:ext cx="2877300" cy="2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Cualitativo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CBD888-9F15-01DE-7637-1F5ACFDF8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r="2338"/>
          <a:stretch/>
        </p:blipFill>
        <p:spPr bwMode="auto">
          <a:xfrm>
            <a:off x="283863" y="2865520"/>
            <a:ext cx="8082896" cy="21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30F4A69-7D52-CA03-D750-A0556293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4" y="593438"/>
            <a:ext cx="8082895" cy="17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83;p64">
            <a:extLst>
              <a:ext uri="{FF2B5EF4-FFF2-40B4-BE49-F238E27FC236}">
                <a16:creationId xmlns:a16="http://schemas.microsoft.com/office/drawing/2014/main" id="{129ACDC9-6C73-96E8-E6B7-0BC4D336A7C8}"/>
              </a:ext>
            </a:extLst>
          </p:cNvPr>
          <p:cNvSpPr txBox="1">
            <a:spLocks/>
          </p:cNvSpPr>
          <p:nvPr/>
        </p:nvSpPr>
        <p:spPr>
          <a:xfrm flipH="1">
            <a:off x="-795188" y="80212"/>
            <a:ext cx="2823900" cy="53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r"/>
            <a:r>
              <a:rPr lang="es-CL" dirty="0">
                <a:solidFill>
                  <a:schemeClr val="dk1"/>
                </a:solidFill>
              </a:rPr>
              <a:t>Cuantitivo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CFF54E-F280-4DB4-EB4F-7D947EC19E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-648500"/>
            <a:ext cx="9203473" cy="6135648"/>
          </a:xfrm>
          <a:prstGeom prst="rect">
            <a:avLst/>
          </a:prstGeom>
        </p:spPr>
      </p:pic>
      <p:sp>
        <p:nvSpPr>
          <p:cNvPr id="582" name="Google Shape;582;p64"/>
          <p:cNvSpPr/>
          <p:nvPr/>
        </p:nvSpPr>
        <p:spPr>
          <a:xfrm>
            <a:off x="25224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583" name="Google Shape;583;p64"/>
          <p:cNvSpPr txBox="1">
            <a:spLocks noGrp="1"/>
          </p:cNvSpPr>
          <p:nvPr>
            <p:ph type="ctrTitle"/>
          </p:nvPr>
        </p:nvSpPr>
        <p:spPr>
          <a:xfrm flipH="1">
            <a:off x="2297151" y="2536464"/>
            <a:ext cx="3188774" cy="16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Problematize su pregunta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84" name="Google Shape;584;p64"/>
          <p:cNvSpPr txBox="1">
            <a:spLocks noGrp="1"/>
          </p:cNvSpPr>
          <p:nvPr>
            <p:ph type="title" idx="2"/>
          </p:nvPr>
        </p:nvSpPr>
        <p:spPr>
          <a:xfrm flipH="1">
            <a:off x="5726839" y="2419325"/>
            <a:ext cx="23337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03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4"/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t="5389" b="5389"/>
          <a:stretch/>
        </p:blipFill>
        <p:spPr>
          <a:xfrm>
            <a:off x="4361900" y="1730775"/>
            <a:ext cx="4825200" cy="2870100"/>
          </a:xfrm>
          <a:prstGeom prst="rect">
            <a:avLst/>
          </a:prstGeom>
          <a:solidFill>
            <a:schemeClr val="tx1">
              <a:lumMod val="10000"/>
            </a:schemeClr>
          </a:solidFill>
          <a:ln>
            <a:noFill/>
          </a:ln>
        </p:spPr>
      </p:pic>
      <p:sp>
        <p:nvSpPr>
          <p:cNvPr id="6" name="Google Shape;320;p54">
            <a:extLst>
              <a:ext uri="{FF2B5EF4-FFF2-40B4-BE49-F238E27FC236}">
                <a16:creationId xmlns:a16="http://schemas.microsoft.com/office/drawing/2014/main" id="{2649709A-B5B1-ED6B-5C95-3E450A12A6A4}"/>
              </a:ext>
            </a:extLst>
          </p:cNvPr>
          <p:cNvSpPr/>
          <p:nvPr/>
        </p:nvSpPr>
        <p:spPr>
          <a:xfrm flipH="1">
            <a:off x="4354072" y="1730774"/>
            <a:ext cx="4931175" cy="2870100"/>
          </a:xfrm>
          <a:prstGeom prst="rect">
            <a:avLst/>
          </a:prstGeom>
          <a:solidFill>
            <a:schemeClr val="tx1">
              <a:lumMod val="10000"/>
              <a:alpha val="7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/>
          <p:nvPr/>
        </p:nvSpPr>
        <p:spPr>
          <a:xfrm flipH="1">
            <a:off x="-39700" y="540000"/>
            <a:ext cx="2030700" cy="1479000"/>
          </a:xfrm>
          <a:prstGeom prst="rect">
            <a:avLst/>
          </a:prstGeom>
          <a:solidFill>
            <a:schemeClr val="tx1">
              <a:lumMod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4"/>
          <p:cNvSpPr/>
          <p:nvPr/>
        </p:nvSpPr>
        <p:spPr>
          <a:xfrm flipH="1">
            <a:off x="578725" y="1404925"/>
            <a:ext cx="4790700" cy="253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4"/>
          <p:cNvSpPr txBox="1">
            <a:spLocks noGrp="1"/>
          </p:cNvSpPr>
          <p:nvPr>
            <p:ph type="title"/>
          </p:nvPr>
        </p:nvSpPr>
        <p:spPr>
          <a:xfrm flipH="1">
            <a:off x="5377253" y="2458551"/>
            <a:ext cx="395265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1"/>
                </a:solidFill>
              </a:rPr>
              <a:t>Problematize</a:t>
            </a: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323" name="Google Shape;323;p54"/>
          <p:cNvSpPr txBox="1">
            <a:spLocks noGrp="1"/>
          </p:cNvSpPr>
          <p:nvPr>
            <p:ph type="subTitle" idx="1"/>
          </p:nvPr>
        </p:nvSpPr>
        <p:spPr>
          <a:xfrm>
            <a:off x="282498" y="2185251"/>
            <a:ext cx="3892359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¿Por qué su pregunta es una pregunta?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¿Por qué es relevante estudiarlo?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¿En qué aporta?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E.g: </a:t>
            </a:r>
            <a:r>
              <a:rPr lang="en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Relevancia en el tratamiento de algo, aporte en el conocimiento de un tema, en la elaboración de una teoría, en una aplicación práctica.</a:t>
            </a:r>
          </a:p>
        </p:txBody>
      </p:sp>
      <p:sp>
        <p:nvSpPr>
          <p:cNvPr id="3" name="Google Shape;323;p54">
            <a:extLst>
              <a:ext uri="{FF2B5EF4-FFF2-40B4-BE49-F238E27FC236}">
                <a16:creationId xmlns:a16="http://schemas.microsoft.com/office/drawing/2014/main" id="{667DC556-33C9-91B4-288A-1B0557FFE802}"/>
              </a:ext>
            </a:extLst>
          </p:cNvPr>
          <p:cNvSpPr txBox="1">
            <a:spLocks/>
          </p:cNvSpPr>
          <p:nvPr/>
        </p:nvSpPr>
        <p:spPr>
          <a:xfrm>
            <a:off x="1739590" y="3817956"/>
            <a:ext cx="2435267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/>
            <a:r>
              <a:rPr lang="en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Decir que hay poca literatura no es una justificación</a:t>
            </a:r>
          </a:p>
        </p:txBody>
      </p:sp>
      <p:pic>
        <p:nvPicPr>
          <p:cNvPr id="5" name="Gráfico 4" descr="megáfono1 contorno">
            <a:extLst>
              <a:ext uri="{FF2B5EF4-FFF2-40B4-BE49-F238E27FC236}">
                <a16:creationId xmlns:a16="http://schemas.microsoft.com/office/drawing/2014/main" id="{17DF236A-8D86-AED0-931E-8FBFFC810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739" y="3813554"/>
            <a:ext cx="722048" cy="7220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0801CB-3F70-B878-CF67-3A504C0590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4278" y="0"/>
            <a:ext cx="13630135" cy="5345151"/>
          </a:xfrm>
          <a:prstGeom prst="rect">
            <a:avLst/>
          </a:prstGeom>
        </p:spPr>
      </p:pic>
      <p:sp>
        <p:nvSpPr>
          <p:cNvPr id="582" name="Google Shape;582;p64"/>
          <p:cNvSpPr/>
          <p:nvPr/>
        </p:nvSpPr>
        <p:spPr>
          <a:xfrm>
            <a:off x="25224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583" name="Google Shape;583;p64"/>
          <p:cNvSpPr txBox="1">
            <a:spLocks noGrp="1"/>
          </p:cNvSpPr>
          <p:nvPr>
            <p:ph type="ctrTitle"/>
          </p:nvPr>
        </p:nvSpPr>
        <p:spPr>
          <a:xfrm flipH="1">
            <a:off x="3432826" y="2713925"/>
            <a:ext cx="3188774" cy="16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Elabore un marco teórico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84" name="Google Shape;584;p64"/>
          <p:cNvSpPr txBox="1">
            <a:spLocks noGrp="1"/>
          </p:cNvSpPr>
          <p:nvPr>
            <p:ph type="title" idx="2"/>
          </p:nvPr>
        </p:nvSpPr>
        <p:spPr>
          <a:xfrm flipH="1">
            <a:off x="1355550" y="1208180"/>
            <a:ext cx="23337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04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6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76"/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35250" r="35250"/>
          <a:stretch/>
        </p:blipFill>
        <p:spPr>
          <a:xfrm>
            <a:off x="0" y="0"/>
            <a:ext cx="3869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76"/>
          <p:cNvSpPr txBox="1">
            <a:spLocks noGrp="1"/>
          </p:cNvSpPr>
          <p:nvPr>
            <p:ph type="subTitle" idx="1"/>
          </p:nvPr>
        </p:nvSpPr>
        <p:spPr>
          <a:xfrm>
            <a:off x="4202903" y="847751"/>
            <a:ext cx="4472745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¿Qué marcos teóricos han existido antes que abordan mi temática?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Debo </a:t>
            </a:r>
            <a:r>
              <a:rPr lang="en" sz="1100" b="1" dirty="0"/>
              <a:t>definir qué es </a:t>
            </a:r>
            <a:r>
              <a:rPr lang="en" sz="1100" dirty="0"/>
              <a:t>mi objeto de estudioo y cómo lo voy a trabajar.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/>
              <a:t>E.g:. Definir qué es la ansiedad; qué es una vivencia: qué es el rendimiento; qué es la personalidad; qué es una narrativa, etc.</a:t>
            </a:r>
            <a:endParaRPr sz="1100" i="1" dirty="0"/>
          </a:p>
        </p:txBody>
      </p:sp>
      <p:sp>
        <p:nvSpPr>
          <p:cNvPr id="935" name="Google Shape;935;p76"/>
          <p:cNvSpPr txBox="1">
            <a:spLocks noGrp="1"/>
          </p:cNvSpPr>
          <p:nvPr>
            <p:ph type="subTitle" idx="2"/>
          </p:nvPr>
        </p:nvSpPr>
        <p:spPr>
          <a:xfrm>
            <a:off x="4202902" y="2167696"/>
            <a:ext cx="4725505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¿Qué estudios previos hay sobre lo que estudio?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Mirar </a:t>
            </a:r>
            <a:r>
              <a:rPr lang="en" sz="1100" b="1" dirty="0"/>
              <a:t>cómo se ha estudiado</a:t>
            </a:r>
            <a:r>
              <a:rPr lang="en" sz="1100" dirty="0"/>
              <a:t>, qué resultados se obtienen, cómo han construido sus marcos teóricos, qué instrumentos han ocupados.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/>
              <a:t>E.g.: </a:t>
            </a:r>
            <a:r>
              <a:rPr lang="es-CL" sz="1100" i="1" dirty="0"/>
              <a:t>En ansiedad de ocupa el STAI; en personalidad el BIG FIVE: en manifestaciones entrevistas; Los resultados han apuntado a que…; han concluido…</a:t>
            </a:r>
            <a:endParaRPr sz="1100" i="1" dirty="0"/>
          </a:p>
        </p:txBody>
      </p:sp>
      <p:sp>
        <p:nvSpPr>
          <p:cNvPr id="936" name="Google Shape;936;p76"/>
          <p:cNvSpPr txBox="1">
            <a:spLocks noGrp="1"/>
          </p:cNvSpPr>
          <p:nvPr>
            <p:ph type="ctrTitle" idx="3"/>
          </p:nvPr>
        </p:nvSpPr>
        <p:spPr>
          <a:xfrm>
            <a:off x="4202904" y="541401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Teorias previas</a:t>
            </a:r>
            <a:endParaRPr dirty="0"/>
          </a:p>
        </p:txBody>
      </p:sp>
      <p:sp>
        <p:nvSpPr>
          <p:cNvPr id="937" name="Google Shape;937;p76"/>
          <p:cNvSpPr txBox="1">
            <a:spLocks noGrp="1"/>
          </p:cNvSpPr>
          <p:nvPr>
            <p:ph type="ctrTitle" idx="4"/>
          </p:nvPr>
        </p:nvSpPr>
        <p:spPr>
          <a:xfrm>
            <a:off x="4202903" y="1854246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Estudios previos</a:t>
            </a:r>
            <a:endParaRPr dirty="0"/>
          </a:p>
        </p:txBody>
      </p:sp>
      <p:sp>
        <p:nvSpPr>
          <p:cNvPr id="938" name="Google Shape;938;p76"/>
          <p:cNvSpPr txBox="1">
            <a:spLocks noGrp="1"/>
          </p:cNvSpPr>
          <p:nvPr>
            <p:ph type="subTitle" idx="5"/>
          </p:nvPr>
        </p:nvSpPr>
        <p:spPr>
          <a:xfrm>
            <a:off x="4202903" y="3614517"/>
            <a:ext cx="4390969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¿Qué definiciones son las más adecuadas para mi trabajo?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Debo </a:t>
            </a:r>
            <a:r>
              <a:rPr lang="en" sz="1100" b="1" dirty="0"/>
              <a:t>escoger una perspectiva </a:t>
            </a:r>
            <a:r>
              <a:rPr lang="en" sz="1100" dirty="0"/>
              <a:t>para que mi lector entienda de qué hablo.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/>
              <a:t>E.g.: ocuparemos la definición de ansiedad rasgo; ocuperamos la definición de vivencia de Autor X; se ocupará el modelo Big FIVE</a:t>
            </a:r>
            <a:endParaRPr sz="1100" i="1" dirty="0"/>
          </a:p>
        </p:txBody>
      </p:sp>
      <p:sp>
        <p:nvSpPr>
          <p:cNvPr id="939" name="Google Shape;939;p76"/>
          <p:cNvSpPr txBox="1">
            <a:spLocks noGrp="1"/>
          </p:cNvSpPr>
          <p:nvPr>
            <p:ph type="ctrTitle" idx="6"/>
          </p:nvPr>
        </p:nvSpPr>
        <p:spPr>
          <a:xfrm>
            <a:off x="4202904" y="3307014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Nuestro estudio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CFF54E-F280-4DB4-EB4F-7D947EC19E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-648500"/>
            <a:ext cx="9203472" cy="6135648"/>
          </a:xfrm>
          <a:prstGeom prst="rect">
            <a:avLst/>
          </a:prstGeom>
        </p:spPr>
      </p:pic>
      <p:sp>
        <p:nvSpPr>
          <p:cNvPr id="582" name="Google Shape;582;p64"/>
          <p:cNvSpPr/>
          <p:nvPr/>
        </p:nvSpPr>
        <p:spPr>
          <a:xfrm>
            <a:off x="25224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583" name="Google Shape;583;p64"/>
          <p:cNvSpPr txBox="1">
            <a:spLocks noGrp="1"/>
          </p:cNvSpPr>
          <p:nvPr>
            <p:ph type="ctrTitle"/>
          </p:nvPr>
        </p:nvSpPr>
        <p:spPr>
          <a:xfrm flipH="1">
            <a:off x="2297151" y="2536464"/>
            <a:ext cx="3188774" cy="16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Elabora un método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84" name="Google Shape;584;p64"/>
          <p:cNvSpPr txBox="1">
            <a:spLocks noGrp="1"/>
          </p:cNvSpPr>
          <p:nvPr>
            <p:ph type="title" idx="2"/>
          </p:nvPr>
        </p:nvSpPr>
        <p:spPr>
          <a:xfrm flipH="1">
            <a:off x="5726839" y="2419325"/>
            <a:ext cx="23337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05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9"/>
          <p:cNvSpPr txBox="1">
            <a:spLocks noGrp="1"/>
          </p:cNvSpPr>
          <p:nvPr>
            <p:ph type="ctrTitle"/>
          </p:nvPr>
        </p:nvSpPr>
        <p:spPr>
          <a:xfrm>
            <a:off x="723599" y="470625"/>
            <a:ext cx="1989863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Marco metodológico</a:t>
            </a:r>
            <a:endParaRPr dirty="0"/>
          </a:p>
        </p:txBody>
      </p:sp>
      <p:sp>
        <p:nvSpPr>
          <p:cNvPr id="364" name="Google Shape;364;p59"/>
          <p:cNvSpPr txBox="1"/>
          <p:nvPr/>
        </p:nvSpPr>
        <p:spPr>
          <a:xfrm>
            <a:off x="3007225" y="3524999"/>
            <a:ext cx="18813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General y específico</a:t>
            </a:r>
            <a:endParaRPr sz="1800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65" name="Google Shape;365;p59"/>
          <p:cNvSpPr txBox="1"/>
          <p:nvPr/>
        </p:nvSpPr>
        <p:spPr>
          <a:xfrm>
            <a:off x="4255475" y="961200"/>
            <a:ext cx="1881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Debe crear objetivos, que al ser cumplidos responden su pregunta.</a:t>
            </a:r>
            <a:endParaRPr sz="12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6" name="Google Shape;366;p59"/>
          <p:cNvSpPr txBox="1"/>
          <p:nvPr/>
        </p:nvSpPr>
        <p:spPr>
          <a:xfrm>
            <a:off x="6084274" y="2383525"/>
            <a:ext cx="2450125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 método debe permitirle cumplir sus objetivos, y por consecuencia, responder a su pregunta.</a:t>
            </a:r>
            <a:endParaRPr sz="12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7" name="Google Shape;367;p59"/>
          <p:cNvSpPr txBox="1"/>
          <p:nvPr/>
        </p:nvSpPr>
        <p:spPr>
          <a:xfrm>
            <a:off x="6084275" y="2102048"/>
            <a:ext cx="18813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Metodología</a:t>
            </a:r>
            <a:endParaRPr sz="1800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68" name="Google Shape;368;p59"/>
          <p:cNvSpPr txBox="1"/>
          <p:nvPr/>
        </p:nvSpPr>
        <p:spPr>
          <a:xfrm>
            <a:off x="4255475" y="679729"/>
            <a:ext cx="18813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Los objetivos</a:t>
            </a:r>
            <a:endParaRPr sz="1800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70" name="Google Shape;370;p59"/>
          <p:cNvSpPr txBox="1"/>
          <p:nvPr/>
        </p:nvSpPr>
        <p:spPr>
          <a:xfrm>
            <a:off x="1217925" y="2384150"/>
            <a:ext cx="1881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 método va en línea de la pregunta de investigación</a:t>
            </a:r>
            <a:endParaRPr sz="12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1" name="Google Shape;371;p59"/>
          <p:cNvSpPr txBox="1"/>
          <p:nvPr/>
        </p:nvSpPr>
        <p:spPr>
          <a:xfrm>
            <a:off x="1806498" y="3806475"/>
            <a:ext cx="3121527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 general es un símil de la pregunta con un verbo en reemplazo de la interrogante.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 específico es el desglose del general.</a:t>
            </a:r>
            <a:endParaRPr sz="12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372" name="Google Shape;372;p59"/>
          <p:cNvGrpSpPr/>
          <p:nvPr/>
        </p:nvGrpSpPr>
        <p:grpSpPr>
          <a:xfrm>
            <a:off x="5005638" y="2106525"/>
            <a:ext cx="992925" cy="3113100"/>
            <a:chOff x="5005638" y="2106525"/>
            <a:chExt cx="992925" cy="3113100"/>
          </a:xfrm>
        </p:grpSpPr>
        <p:sp>
          <p:nvSpPr>
            <p:cNvPr id="373" name="Google Shape;373;p59"/>
            <p:cNvSpPr/>
            <p:nvPr/>
          </p:nvSpPr>
          <p:spPr>
            <a:xfrm>
              <a:off x="5190088" y="2106525"/>
              <a:ext cx="667500" cy="31131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9"/>
            <p:cNvSpPr/>
            <p:nvPr/>
          </p:nvSpPr>
          <p:spPr>
            <a:xfrm>
              <a:off x="5617563" y="2200025"/>
              <a:ext cx="381000" cy="390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9"/>
            <p:cNvSpPr/>
            <p:nvPr/>
          </p:nvSpPr>
          <p:spPr>
            <a:xfrm>
              <a:off x="5005638" y="3581150"/>
              <a:ext cx="381000" cy="390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59"/>
          <p:cNvGrpSpPr/>
          <p:nvPr/>
        </p:nvGrpSpPr>
        <p:grpSpPr>
          <a:xfrm>
            <a:off x="5093525" y="3678238"/>
            <a:ext cx="205225" cy="196425"/>
            <a:chOff x="5093525" y="3678238"/>
            <a:chExt cx="205225" cy="196425"/>
          </a:xfrm>
        </p:grpSpPr>
        <p:sp>
          <p:nvSpPr>
            <p:cNvPr id="377" name="Google Shape;377;p59"/>
            <p:cNvSpPr/>
            <p:nvPr/>
          </p:nvSpPr>
          <p:spPr>
            <a:xfrm>
              <a:off x="5093525" y="3699663"/>
              <a:ext cx="181775" cy="175000"/>
            </a:xfrm>
            <a:custGeom>
              <a:avLst/>
              <a:gdLst/>
              <a:ahLst/>
              <a:cxnLst/>
              <a:rect l="l" t="t" r="r" b="b"/>
              <a:pathLst>
                <a:path w="7271" h="7000" extrusionOk="0">
                  <a:moveTo>
                    <a:pt x="6212" y="1"/>
                  </a:moveTo>
                  <a:cubicBezTo>
                    <a:pt x="5963" y="1"/>
                    <a:pt x="5713" y="97"/>
                    <a:pt x="5525" y="290"/>
                  </a:cubicBezTo>
                  <a:lnTo>
                    <a:pt x="4860" y="955"/>
                  </a:lnTo>
                  <a:cubicBezTo>
                    <a:pt x="4811" y="1003"/>
                    <a:pt x="4810" y="1083"/>
                    <a:pt x="4860" y="1133"/>
                  </a:cubicBezTo>
                  <a:cubicBezTo>
                    <a:pt x="4884" y="1157"/>
                    <a:pt x="4916" y="1169"/>
                    <a:pt x="4949" y="1169"/>
                  </a:cubicBezTo>
                  <a:cubicBezTo>
                    <a:pt x="4981" y="1169"/>
                    <a:pt x="5013" y="1157"/>
                    <a:pt x="5037" y="1133"/>
                  </a:cubicBezTo>
                  <a:lnTo>
                    <a:pt x="5702" y="468"/>
                  </a:lnTo>
                  <a:cubicBezTo>
                    <a:pt x="5841" y="333"/>
                    <a:pt x="6019" y="267"/>
                    <a:pt x="6198" y="267"/>
                  </a:cubicBezTo>
                  <a:cubicBezTo>
                    <a:pt x="6380" y="267"/>
                    <a:pt x="6561" y="336"/>
                    <a:pt x="6700" y="474"/>
                  </a:cubicBezTo>
                  <a:cubicBezTo>
                    <a:pt x="6973" y="749"/>
                    <a:pt x="6977" y="1193"/>
                    <a:pt x="6707" y="1472"/>
                  </a:cubicBezTo>
                  <a:lnTo>
                    <a:pt x="5793" y="2385"/>
                  </a:lnTo>
                  <a:cubicBezTo>
                    <a:pt x="5560" y="1819"/>
                    <a:pt x="5060" y="1407"/>
                    <a:pt x="4461" y="1286"/>
                  </a:cubicBezTo>
                  <a:cubicBezTo>
                    <a:pt x="4342" y="1262"/>
                    <a:pt x="4222" y="1251"/>
                    <a:pt x="4102" y="1251"/>
                  </a:cubicBezTo>
                  <a:cubicBezTo>
                    <a:pt x="3623" y="1251"/>
                    <a:pt x="3156" y="1439"/>
                    <a:pt x="2810" y="1785"/>
                  </a:cubicBezTo>
                  <a:lnTo>
                    <a:pt x="704" y="3891"/>
                  </a:lnTo>
                  <a:cubicBezTo>
                    <a:pt x="0" y="4607"/>
                    <a:pt x="6" y="5755"/>
                    <a:pt x="715" y="6465"/>
                  </a:cubicBezTo>
                  <a:cubicBezTo>
                    <a:pt x="1072" y="6821"/>
                    <a:pt x="1539" y="7000"/>
                    <a:pt x="2007" y="7000"/>
                  </a:cubicBezTo>
                  <a:cubicBezTo>
                    <a:pt x="2469" y="7000"/>
                    <a:pt x="2932" y="6825"/>
                    <a:pt x="3287" y="6475"/>
                  </a:cubicBezTo>
                  <a:lnTo>
                    <a:pt x="4406" y="5357"/>
                  </a:lnTo>
                  <a:cubicBezTo>
                    <a:pt x="4456" y="5307"/>
                    <a:pt x="4456" y="5228"/>
                    <a:pt x="4406" y="5179"/>
                  </a:cubicBezTo>
                  <a:cubicBezTo>
                    <a:pt x="4382" y="5154"/>
                    <a:pt x="4350" y="5142"/>
                    <a:pt x="4318" y="5142"/>
                  </a:cubicBezTo>
                  <a:cubicBezTo>
                    <a:pt x="4286" y="5142"/>
                    <a:pt x="4253" y="5154"/>
                    <a:pt x="4228" y="5179"/>
                  </a:cubicBezTo>
                  <a:lnTo>
                    <a:pt x="4230" y="5179"/>
                  </a:lnTo>
                  <a:lnTo>
                    <a:pt x="3111" y="6298"/>
                  </a:lnTo>
                  <a:cubicBezTo>
                    <a:pt x="2803" y="6605"/>
                    <a:pt x="2399" y="6759"/>
                    <a:pt x="1996" y="6759"/>
                  </a:cubicBezTo>
                  <a:cubicBezTo>
                    <a:pt x="1593" y="6759"/>
                    <a:pt x="1190" y="6605"/>
                    <a:pt x="882" y="6298"/>
                  </a:cubicBezTo>
                  <a:cubicBezTo>
                    <a:pt x="267" y="5681"/>
                    <a:pt x="267" y="4684"/>
                    <a:pt x="882" y="4069"/>
                  </a:cubicBezTo>
                  <a:lnTo>
                    <a:pt x="2987" y="1963"/>
                  </a:lnTo>
                  <a:cubicBezTo>
                    <a:pt x="3286" y="1664"/>
                    <a:pt x="3688" y="1502"/>
                    <a:pt x="4100" y="1502"/>
                  </a:cubicBezTo>
                  <a:cubicBezTo>
                    <a:pt x="4221" y="1502"/>
                    <a:pt x="4343" y="1516"/>
                    <a:pt x="4464" y="1545"/>
                  </a:cubicBezTo>
                  <a:cubicBezTo>
                    <a:pt x="4996" y="1670"/>
                    <a:pt x="5425" y="2061"/>
                    <a:pt x="5597" y="2581"/>
                  </a:cubicBezTo>
                  <a:lnTo>
                    <a:pt x="4601" y="3577"/>
                  </a:lnTo>
                  <a:cubicBezTo>
                    <a:pt x="4460" y="3718"/>
                    <a:pt x="4279" y="3785"/>
                    <a:pt x="4101" y="3785"/>
                  </a:cubicBezTo>
                  <a:cubicBezTo>
                    <a:pt x="3826" y="3785"/>
                    <a:pt x="3557" y="3627"/>
                    <a:pt x="3441" y="3342"/>
                  </a:cubicBezTo>
                  <a:cubicBezTo>
                    <a:pt x="3422" y="3292"/>
                    <a:pt x="3374" y="3261"/>
                    <a:pt x="3323" y="3261"/>
                  </a:cubicBezTo>
                  <a:cubicBezTo>
                    <a:pt x="3308" y="3261"/>
                    <a:pt x="3292" y="3264"/>
                    <a:pt x="3277" y="3270"/>
                  </a:cubicBezTo>
                  <a:cubicBezTo>
                    <a:pt x="3212" y="3297"/>
                    <a:pt x="3181" y="3371"/>
                    <a:pt x="3208" y="3436"/>
                  </a:cubicBezTo>
                  <a:cubicBezTo>
                    <a:pt x="3366" y="3823"/>
                    <a:pt x="3730" y="4036"/>
                    <a:pt x="4102" y="4036"/>
                  </a:cubicBezTo>
                  <a:cubicBezTo>
                    <a:pt x="4343" y="4036"/>
                    <a:pt x="4587" y="3946"/>
                    <a:pt x="4779" y="3755"/>
                  </a:cubicBezTo>
                  <a:lnTo>
                    <a:pt x="6884" y="1648"/>
                  </a:lnTo>
                  <a:cubicBezTo>
                    <a:pt x="7267" y="1275"/>
                    <a:pt x="7271" y="660"/>
                    <a:pt x="6892" y="282"/>
                  </a:cubicBezTo>
                  <a:cubicBezTo>
                    <a:pt x="6704" y="94"/>
                    <a:pt x="6458" y="1"/>
                    <a:pt x="6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9"/>
            <p:cNvSpPr/>
            <p:nvPr/>
          </p:nvSpPr>
          <p:spPr>
            <a:xfrm>
              <a:off x="5117100" y="3678238"/>
              <a:ext cx="181650" cy="174975"/>
            </a:xfrm>
            <a:custGeom>
              <a:avLst/>
              <a:gdLst/>
              <a:ahLst/>
              <a:cxnLst/>
              <a:rect l="l" t="t" r="r" b="b"/>
              <a:pathLst>
                <a:path w="7266" h="6999" extrusionOk="0">
                  <a:moveTo>
                    <a:pt x="5262" y="0"/>
                  </a:moveTo>
                  <a:cubicBezTo>
                    <a:pt x="4794" y="0"/>
                    <a:pt x="4327" y="178"/>
                    <a:pt x="3969" y="534"/>
                  </a:cubicBezTo>
                  <a:lnTo>
                    <a:pt x="2851" y="1654"/>
                  </a:lnTo>
                  <a:cubicBezTo>
                    <a:pt x="2801" y="1703"/>
                    <a:pt x="2801" y="1782"/>
                    <a:pt x="2849" y="1832"/>
                  </a:cubicBezTo>
                  <a:cubicBezTo>
                    <a:pt x="2874" y="1856"/>
                    <a:pt x="2906" y="1868"/>
                    <a:pt x="2939" y="1868"/>
                  </a:cubicBezTo>
                  <a:cubicBezTo>
                    <a:pt x="2971" y="1868"/>
                    <a:pt x="3003" y="1856"/>
                    <a:pt x="3027" y="1832"/>
                  </a:cubicBezTo>
                  <a:lnTo>
                    <a:pt x="4147" y="712"/>
                  </a:lnTo>
                  <a:cubicBezTo>
                    <a:pt x="4454" y="407"/>
                    <a:pt x="4856" y="255"/>
                    <a:pt x="5257" y="255"/>
                  </a:cubicBezTo>
                  <a:cubicBezTo>
                    <a:pt x="5660" y="255"/>
                    <a:pt x="6064" y="409"/>
                    <a:pt x="6371" y="716"/>
                  </a:cubicBezTo>
                  <a:cubicBezTo>
                    <a:pt x="6985" y="1330"/>
                    <a:pt x="6987" y="2325"/>
                    <a:pt x="6376" y="2941"/>
                  </a:cubicBezTo>
                  <a:lnTo>
                    <a:pt x="4271" y="5047"/>
                  </a:lnTo>
                  <a:cubicBezTo>
                    <a:pt x="3972" y="5346"/>
                    <a:pt x="3570" y="5508"/>
                    <a:pt x="3157" y="5508"/>
                  </a:cubicBezTo>
                  <a:cubicBezTo>
                    <a:pt x="3036" y="5508"/>
                    <a:pt x="2914" y="5494"/>
                    <a:pt x="2794" y="5465"/>
                  </a:cubicBezTo>
                  <a:cubicBezTo>
                    <a:pt x="2262" y="5340"/>
                    <a:pt x="1833" y="4947"/>
                    <a:pt x="1661" y="4429"/>
                  </a:cubicBezTo>
                  <a:lnTo>
                    <a:pt x="2657" y="3433"/>
                  </a:lnTo>
                  <a:cubicBezTo>
                    <a:pt x="2798" y="3292"/>
                    <a:pt x="2979" y="3225"/>
                    <a:pt x="3157" y="3225"/>
                  </a:cubicBezTo>
                  <a:cubicBezTo>
                    <a:pt x="3432" y="3225"/>
                    <a:pt x="3701" y="3383"/>
                    <a:pt x="3817" y="3668"/>
                  </a:cubicBezTo>
                  <a:cubicBezTo>
                    <a:pt x="3837" y="3716"/>
                    <a:pt x="3883" y="3746"/>
                    <a:pt x="3933" y="3746"/>
                  </a:cubicBezTo>
                  <a:cubicBezTo>
                    <a:pt x="3948" y="3746"/>
                    <a:pt x="3964" y="3743"/>
                    <a:pt x="3980" y="3737"/>
                  </a:cubicBezTo>
                  <a:cubicBezTo>
                    <a:pt x="4045" y="3711"/>
                    <a:pt x="4076" y="3637"/>
                    <a:pt x="4049" y="3574"/>
                  </a:cubicBezTo>
                  <a:cubicBezTo>
                    <a:pt x="3892" y="3188"/>
                    <a:pt x="3528" y="2975"/>
                    <a:pt x="3156" y="2975"/>
                  </a:cubicBezTo>
                  <a:cubicBezTo>
                    <a:pt x="2915" y="2975"/>
                    <a:pt x="2671" y="3065"/>
                    <a:pt x="2479" y="3256"/>
                  </a:cubicBezTo>
                  <a:lnTo>
                    <a:pt x="1453" y="4282"/>
                  </a:lnTo>
                  <a:cubicBezTo>
                    <a:pt x="1434" y="4293"/>
                    <a:pt x="1420" y="4308"/>
                    <a:pt x="1409" y="4326"/>
                  </a:cubicBezTo>
                  <a:lnTo>
                    <a:pt x="374" y="5362"/>
                  </a:lnTo>
                  <a:cubicBezTo>
                    <a:pt x="1" y="5737"/>
                    <a:pt x="2" y="6343"/>
                    <a:pt x="376" y="6717"/>
                  </a:cubicBezTo>
                  <a:cubicBezTo>
                    <a:pt x="564" y="6905"/>
                    <a:pt x="810" y="6999"/>
                    <a:pt x="1056" y="6999"/>
                  </a:cubicBezTo>
                  <a:cubicBezTo>
                    <a:pt x="1301" y="6999"/>
                    <a:pt x="1545" y="6906"/>
                    <a:pt x="1733" y="6720"/>
                  </a:cubicBezTo>
                  <a:lnTo>
                    <a:pt x="2397" y="6056"/>
                  </a:lnTo>
                  <a:cubicBezTo>
                    <a:pt x="2445" y="6008"/>
                    <a:pt x="2445" y="5928"/>
                    <a:pt x="2397" y="5879"/>
                  </a:cubicBezTo>
                  <a:cubicBezTo>
                    <a:pt x="2372" y="5854"/>
                    <a:pt x="2340" y="5842"/>
                    <a:pt x="2308" y="5842"/>
                  </a:cubicBezTo>
                  <a:cubicBezTo>
                    <a:pt x="2275" y="5842"/>
                    <a:pt x="2244" y="5854"/>
                    <a:pt x="2219" y="5879"/>
                  </a:cubicBezTo>
                  <a:lnTo>
                    <a:pt x="1556" y="6542"/>
                  </a:lnTo>
                  <a:cubicBezTo>
                    <a:pt x="1417" y="6681"/>
                    <a:pt x="1235" y="6750"/>
                    <a:pt x="1054" y="6750"/>
                  </a:cubicBezTo>
                  <a:cubicBezTo>
                    <a:pt x="872" y="6750"/>
                    <a:pt x="690" y="6681"/>
                    <a:pt x="551" y="6542"/>
                  </a:cubicBezTo>
                  <a:cubicBezTo>
                    <a:pt x="274" y="6266"/>
                    <a:pt x="274" y="5817"/>
                    <a:pt x="551" y="5539"/>
                  </a:cubicBezTo>
                  <a:lnTo>
                    <a:pt x="1465" y="4625"/>
                  </a:lnTo>
                  <a:cubicBezTo>
                    <a:pt x="1697" y="5191"/>
                    <a:pt x="2196" y="5604"/>
                    <a:pt x="2795" y="5724"/>
                  </a:cubicBezTo>
                  <a:cubicBezTo>
                    <a:pt x="2915" y="5748"/>
                    <a:pt x="3035" y="5759"/>
                    <a:pt x="3155" y="5759"/>
                  </a:cubicBezTo>
                  <a:cubicBezTo>
                    <a:pt x="3635" y="5759"/>
                    <a:pt x="4101" y="5570"/>
                    <a:pt x="4448" y="5224"/>
                  </a:cubicBezTo>
                  <a:lnTo>
                    <a:pt x="6554" y="3119"/>
                  </a:lnTo>
                  <a:cubicBezTo>
                    <a:pt x="7266" y="2406"/>
                    <a:pt x="7266" y="1249"/>
                    <a:pt x="6554" y="536"/>
                  </a:cubicBezTo>
                  <a:lnTo>
                    <a:pt x="6554" y="534"/>
                  </a:lnTo>
                  <a:cubicBezTo>
                    <a:pt x="6196" y="178"/>
                    <a:pt x="5729" y="0"/>
                    <a:pt x="5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59"/>
          <p:cNvSpPr/>
          <p:nvPr/>
        </p:nvSpPr>
        <p:spPr>
          <a:xfrm>
            <a:off x="5705863" y="2300038"/>
            <a:ext cx="204400" cy="190575"/>
          </a:xfrm>
          <a:custGeom>
            <a:avLst/>
            <a:gdLst/>
            <a:ahLst/>
            <a:cxnLst/>
            <a:rect l="l" t="t" r="r" b="b"/>
            <a:pathLst>
              <a:path w="8176" h="7623" extrusionOk="0">
                <a:moveTo>
                  <a:pt x="239" y="3895"/>
                </a:moveTo>
                <a:cubicBezTo>
                  <a:pt x="406" y="4059"/>
                  <a:pt x="655" y="4209"/>
                  <a:pt x="980" y="4333"/>
                </a:cubicBezTo>
                <a:cubicBezTo>
                  <a:pt x="1575" y="4559"/>
                  <a:pt x="2363" y="4684"/>
                  <a:pt x="3201" y="4684"/>
                </a:cubicBezTo>
                <a:cubicBezTo>
                  <a:pt x="3268" y="4684"/>
                  <a:pt x="3335" y="4684"/>
                  <a:pt x="3403" y="4681"/>
                </a:cubicBezTo>
                <a:cubicBezTo>
                  <a:pt x="3417" y="4696"/>
                  <a:pt x="3434" y="4710"/>
                  <a:pt x="3452" y="4720"/>
                </a:cubicBezTo>
                <a:lnTo>
                  <a:pt x="3782" y="4910"/>
                </a:lnTo>
                <a:cubicBezTo>
                  <a:pt x="3758" y="5091"/>
                  <a:pt x="3758" y="5272"/>
                  <a:pt x="3782" y="5451"/>
                </a:cubicBezTo>
                <a:lnTo>
                  <a:pt x="3452" y="5643"/>
                </a:lnTo>
                <a:cubicBezTo>
                  <a:pt x="3345" y="5704"/>
                  <a:pt x="3307" y="5843"/>
                  <a:pt x="3370" y="5951"/>
                </a:cubicBezTo>
                <a:lnTo>
                  <a:pt x="3549" y="6260"/>
                </a:lnTo>
                <a:cubicBezTo>
                  <a:pt x="3435" y="6267"/>
                  <a:pt x="3319" y="6270"/>
                  <a:pt x="3202" y="6270"/>
                </a:cubicBezTo>
                <a:cubicBezTo>
                  <a:pt x="2393" y="6270"/>
                  <a:pt x="1634" y="6150"/>
                  <a:pt x="1066" y="5933"/>
                </a:cubicBezTo>
                <a:cubicBezTo>
                  <a:pt x="541" y="5733"/>
                  <a:pt x="239" y="5472"/>
                  <a:pt x="239" y="5214"/>
                </a:cubicBezTo>
                <a:lnTo>
                  <a:pt x="239" y="3895"/>
                </a:lnTo>
                <a:close/>
                <a:moveTo>
                  <a:pt x="3201" y="1"/>
                </a:moveTo>
                <a:cubicBezTo>
                  <a:pt x="2363" y="1"/>
                  <a:pt x="1575" y="126"/>
                  <a:pt x="980" y="354"/>
                </a:cubicBezTo>
                <a:cubicBezTo>
                  <a:pt x="348" y="593"/>
                  <a:pt x="1" y="928"/>
                  <a:pt x="1" y="1296"/>
                </a:cubicBezTo>
                <a:lnTo>
                  <a:pt x="1" y="5216"/>
                </a:lnTo>
                <a:cubicBezTo>
                  <a:pt x="1" y="5582"/>
                  <a:pt x="348" y="5917"/>
                  <a:pt x="980" y="6158"/>
                </a:cubicBezTo>
                <a:cubicBezTo>
                  <a:pt x="1576" y="6386"/>
                  <a:pt x="2365" y="6509"/>
                  <a:pt x="3201" y="6509"/>
                </a:cubicBezTo>
                <a:cubicBezTo>
                  <a:pt x="3364" y="6509"/>
                  <a:pt x="3525" y="6505"/>
                  <a:pt x="3684" y="6496"/>
                </a:cubicBezTo>
                <a:lnTo>
                  <a:pt x="3890" y="6853"/>
                </a:lnTo>
                <a:cubicBezTo>
                  <a:pt x="3931" y="6925"/>
                  <a:pt x="4007" y="6966"/>
                  <a:pt x="4085" y="6966"/>
                </a:cubicBezTo>
                <a:cubicBezTo>
                  <a:pt x="4124" y="6966"/>
                  <a:pt x="4163" y="6956"/>
                  <a:pt x="4198" y="6935"/>
                </a:cubicBezTo>
                <a:lnTo>
                  <a:pt x="4528" y="6745"/>
                </a:lnTo>
                <a:cubicBezTo>
                  <a:pt x="4671" y="6857"/>
                  <a:pt x="4830" y="6947"/>
                  <a:pt x="4996" y="7016"/>
                </a:cubicBezTo>
                <a:lnTo>
                  <a:pt x="4996" y="7397"/>
                </a:lnTo>
                <a:cubicBezTo>
                  <a:pt x="4996" y="7520"/>
                  <a:pt x="5097" y="7621"/>
                  <a:pt x="5223" y="7623"/>
                </a:cubicBezTo>
                <a:lnTo>
                  <a:pt x="6262" y="7623"/>
                </a:lnTo>
                <a:cubicBezTo>
                  <a:pt x="6386" y="7623"/>
                  <a:pt x="6487" y="7522"/>
                  <a:pt x="6487" y="7397"/>
                </a:cubicBezTo>
                <a:lnTo>
                  <a:pt x="6487" y="7016"/>
                </a:lnTo>
                <a:cubicBezTo>
                  <a:pt x="6655" y="6947"/>
                  <a:pt x="6812" y="6857"/>
                  <a:pt x="6955" y="6745"/>
                </a:cubicBezTo>
                <a:lnTo>
                  <a:pt x="7286" y="6935"/>
                </a:lnTo>
                <a:cubicBezTo>
                  <a:pt x="7322" y="6956"/>
                  <a:pt x="7361" y="6966"/>
                  <a:pt x="7399" y="6966"/>
                </a:cubicBezTo>
                <a:cubicBezTo>
                  <a:pt x="7476" y="6966"/>
                  <a:pt x="7552" y="6925"/>
                  <a:pt x="7594" y="6853"/>
                </a:cubicBezTo>
                <a:lnTo>
                  <a:pt x="8114" y="5953"/>
                </a:lnTo>
                <a:cubicBezTo>
                  <a:pt x="8144" y="5901"/>
                  <a:pt x="8153" y="5839"/>
                  <a:pt x="8137" y="5780"/>
                </a:cubicBezTo>
                <a:cubicBezTo>
                  <a:pt x="8122" y="5722"/>
                  <a:pt x="8083" y="5673"/>
                  <a:pt x="8032" y="5643"/>
                </a:cubicBezTo>
                <a:lnTo>
                  <a:pt x="7702" y="5453"/>
                </a:lnTo>
                <a:cubicBezTo>
                  <a:pt x="7726" y="5272"/>
                  <a:pt x="7726" y="5091"/>
                  <a:pt x="7702" y="4912"/>
                </a:cubicBezTo>
                <a:lnTo>
                  <a:pt x="8032" y="4720"/>
                </a:lnTo>
                <a:cubicBezTo>
                  <a:pt x="8140" y="4658"/>
                  <a:pt x="8176" y="4521"/>
                  <a:pt x="8114" y="4412"/>
                </a:cubicBezTo>
                <a:lnTo>
                  <a:pt x="7954" y="4135"/>
                </a:lnTo>
                <a:cubicBezTo>
                  <a:pt x="7931" y="4097"/>
                  <a:pt x="7891" y="4075"/>
                  <a:pt x="7850" y="4075"/>
                </a:cubicBezTo>
                <a:cubicBezTo>
                  <a:pt x="7830" y="4075"/>
                  <a:pt x="7810" y="4081"/>
                  <a:pt x="7791" y="4092"/>
                </a:cubicBezTo>
                <a:cubicBezTo>
                  <a:pt x="7734" y="4124"/>
                  <a:pt x="7714" y="4197"/>
                  <a:pt x="7747" y="4253"/>
                </a:cubicBezTo>
                <a:lnTo>
                  <a:pt x="7901" y="4521"/>
                </a:lnTo>
                <a:lnTo>
                  <a:pt x="7511" y="4746"/>
                </a:lnTo>
                <a:cubicBezTo>
                  <a:pt x="7468" y="4772"/>
                  <a:pt x="7445" y="4821"/>
                  <a:pt x="7453" y="4870"/>
                </a:cubicBezTo>
                <a:cubicBezTo>
                  <a:pt x="7491" y="5076"/>
                  <a:pt x="7491" y="5287"/>
                  <a:pt x="7453" y="5493"/>
                </a:cubicBezTo>
                <a:cubicBezTo>
                  <a:pt x="7445" y="5543"/>
                  <a:pt x="7468" y="5593"/>
                  <a:pt x="7511" y="5617"/>
                </a:cubicBezTo>
                <a:lnTo>
                  <a:pt x="7901" y="5843"/>
                </a:lnTo>
                <a:lnTo>
                  <a:pt x="7395" y="6719"/>
                </a:lnTo>
                <a:lnTo>
                  <a:pt x="7005" y="6495"/>
                </a:lnTo>
                <a:cubicBezTo>
                  <a:pt x="6986" y="6484"/>
                  <a:pt x="6965" y="6478"/>
                  <a:pt x="6945" y="6478"/>
                </a:cubicBezTo>
                <a:cubicBezTo>
                  <a:pt x="6917" y="6478"/>
                  <a:pt x="6890" y="6488"/>
                  <a:pt x="6868" y="6507"/>
                </a:cubicBezTo>
                <a:cubicBezTo>
                  <a:pt x="6709" y="6643"/>
                  <a:pt x="6526" y="6748"/>
                  <a:pt x="6329" y="6819"/>
                </a:cubicBezTo>
                <a:cubicBezTo>
                  <a:pt x="6282" y="6835"/>
                  <a:pt x="6250" y="6881"/>
                  <a:pt x="6250" y="6931"/>
                </a:cubicBezTo>
                <a:lnTo>
                  <a:pt x="6250" y="7382"/>
                </a:lnTo>
                <a:lnTo>
                  <a:pt x="5236" y="7382"/>
                </a:lnTo>
                <a:lnTo>
                  <a:pt x="5236" y="6931"/>
                </a:lnTo>
                <a:cubicBezTo>
                  <a:pt x="5236" y="6881"/>
                  <a:pt x="5205" y="6837"/>
                  <a:pt x="5158" y="6819"/>
                </a:cubicBezTo>
                <a:cubicBezTo>
                  <a:pt x="4961" y="6749"/>
                  <a:pt x="4778" y="6643"/>
                  <a:pt x="4620" y="6507"/>
                </a:cubicBezTo>
                <a:cubicBezTo>
                  <a:pt x="4597" y="6488"/>
                  <a:pt x="4570" y="6479"/>
                  <a:pt x="4542" y="6479"/>
                </a:cubicBezTo>
                <a:cubicBezTo>
                  <a:pt x="4521" y="6479"/>
                  <a:pt x="4501" y="6484"/>
                  <a:pt x="4482" y="6495"/>
                </a:cubicBezTo>
                <a:lnTo>
                  <a:pt x="4092" y="6721"/>
                </a:lnTo>
                <a:lnTo>
                  <a:pt x="3586" y="5843"/>
                </a:lnTo>
                <a:lnTo>
                  <a:pt x="3975" y="5618"/>
                </a:lnTo>
                <a:cubicBezTo>
                  <a:pt x="4019" y="5593"/>
                  <a:pt x="4042" y="5543"/>
                  <a:pt x="4033" y="5493"/>
                </a:cubicBezTo>
                <a:cubicBezTo>
                  <a:pt x="3996" y="5287"/>
                  <a:pt x="3996" y="5076"/>
                  <a:pt x="4033" y="4871"/>
                </a:cubicBezTo>
                <a:cubicBezTo>
                  <a:pt x="4042" y="4821"/>
                  <a:pt x="4019" y="4772"/>
                  <a:pt x="3975" y="4746"/>
                </a:cubicBezTo>
                <a:lnTo>
                  <a:pt x="3586" y="4521"/>
                </a:lnTo>
                <a:lnTo>
                  <a:pt x="4092" y="3643"/>
                </a:lnTo>
                <a:lnTo>
                  <a:pt x="4482" y="3868"/>
                </a:lnTo>
                <a:cubicBezTo>
                  <a:pt x="4501" y="3879"/>
                  <a:pt x="4521" y="3884"/>
                  <a:pt x="4541" y="3884"/>
                </a:cubicBezTo>
                <a:cubicBezTo>
                  <a:pt x="4569" y="3884"/>
                  <a:pt x="4597" y="3875"/>
                  <a:pt x="4620" y="3856"/>
                </a:cubicBezTo>
                <a:cubicBezTo>
                  <a:pt x="4778" y="3720"/>
                  <a:pt x="4961" y="3615"/>
                  <a:pt x="5158" y="3545"/>
                </a:cubicBezTo>
                <a:cubicBezTo>
                  <a:pt x="5205" y="3528"/>
                  <a:pt x="5237" y="3483"/>
                  <a:pt x="5236" y="3432"/>
                </a:cubicBezTo>
                <a:lnTo>
                  <a:pt x="5236" y="2983"/>
                </a:lnTo>
                <a:lnTo>
                  <a:pt x="6250" y="2983"/>
                </a:lnTo>
                <a:lnTo>
                  <a:pt x="6250" y="3432"/>
                </a:lnTo>
                <a:cubicBezTo>
                  <a:pt x="6250" y="3483"/>
                  <a:pt x="6282" y="3528"/>
                  <a:pt x="6329" y="3545"/>
                </a:cubicBezTo>
                <a:cubicBezTo>
                  <a:pt x="6526" y="3615"/>
                  <a:pt x="6709" y="3720"/>
                  <a:pt x="6868" y="3856"/>
                </a:cubicBezTo>
                <a:cubicBezTo>
                  <a:pt x="6890" y="3875"/>
                  <a:pt x="6917" y="3884"/>
                  <a:pt x="6945" y="3884"/>
                </a:cubicBezTo>
                <a:cubicBezTo>
                  <a:pt x="6965" y="3884"/>
                  <a:pt x="6986" y="3879"/>
                  <a:pt x="7005" y="3868"/>
                </a:cubicBezTo>
                <a:lnTo>
                  <a:pt x="7395" y="3643"/>
                </a:lnTo>
                <a:lnTo>
                  <a:pt x="7496" y="3817"/>
                </a:lnTo>
                <a:cubicBezTo>
                  <a:pt x="7518" y="3855"/>
                  <a:pt x="7558" y="3877"/>
                  <a:pt x="7598" y="3877"/>
                </a:cubicBezTo>
                <a:cubicBezTo>
                  <a:pt x="7619" y="3877"/>
                  <a:pt x="7639" y="3871"/>
                  <a:pt x="7658" y="3860"/>
                </a:cubicBezTo>
                <a:cubicBezTo>
                  <a:pt x="7716" y="3828"/>
                  <a:pt x="7734" y="3755"/>
                  <a:pt x="7702" y="3699"/>
                </a:cubicBezTo>
                <a:lnTo>
                  <a:pt x="7596" y="3513"/>
                </a:lnTo>
                <a:cubicBezTo>
                  <a:pt x="7553" y="3441"/>
                  <a:pt x="7478" y="3401"/>
                  <a:pt x="7400" y="3401"/>
                </a:cubicBezTo>
                <a:cubicBezTo>
                  <a:pt x="7362" y="3401"/>
                  <a:pt x="7323" y="3410"/>
                  <a:pt x="7288" y="3431"/>
                </a:cubicBezTo>
                <a:lnTo>
                  <a:pt x="6956" y="3622"/>
                </a:lnTo>
                <a:cubicBezTo>
                  <a:pt x="6814" y="3510"/>
                  <a:pt x="6656" y="3419"/>
                  <a:pt x="6489" y="3350"/>
                </a:cubicBezTo>
                <a:lnTo>
                  <a:pt x="6489" y="2969"/>
                </a:lnTo>
                <a:cubicBezTo>
                  <a:pt x="6489" y="2900"/>
                  <a:pt x="6458" y="2836"/>
                  <a:pt x="6404" y="2794"/>
                </a:cubicBezTo>
                <a:lnTo>
                  <a:pt x="6404" y="1294"/>
                </a:lnTo>
                <a:cubicBezTo>
                  <a:pt x="6404" y="835"/>
                  <a:pt x="5869" y="436"/>
                  <a:pt x="4935" y="200"/>
                </a:cubicBezTo>
                <a:cubicBezTo>
                  <a:pt x="4924" y="197"/>
                  <a:pt x="4913" y="196"/>
                  <a:pt x="4903" y="196"/>
                </a:cubicBezTo>
                <a:cubicBezTo>
                  <a:pt x="4849" y="196"/>
                  <a:pt x="4801" y="231"/>
                  <a:pt x="4786" y="286"/>
                </a:cubicBezTo>
                <a:cubicBezTo>
                  <a:pt x="4770" y="351"/>
                  <a:pt x="4811" y="417"/>
                  <a:pt x="4877" y="432"/>
                </a:cubicBezTo>
                <a:cubicBezTo>
                  <a:pt x="5672" y="634"/>
                  <a:pt x="6166" y="963"/>
                  <a:pt x="6166" y="1294"/>
                </a:cubicBezTo>
                <a:cubicBezTo>
                  <a:pt x="6166" y="1552"/>
                  <a:pt x="5865" y="1814"/>
                  <a:pt x="5340" y="2013"/>
                </a:cubicBezTo>
                <a:cubicBezTo>
                  <a:pt x="4772" y="2231"/>
                  <a:pt x="4012" y="2350"/>
                  <a:pt x="3203" y="2350"/>
                </a:cubicBezTo>
                <a:cubicBezTo>
                  <a:pt x="3193" y="2350"/>
                  <a:pt x="3184" y="2350"/>
                  <a:pt x="3174" y="2350"/>
                </a:cubicBezTo>
                <a:cubicBezTo>
                  <a:pt x="2847" y="2350"/>
                  <a:pt x="2520" y="2328"/>
                  <a:pt x="2196" y="2285"/>
                </a:cubicBezTo>
                <a:cubicBezTo>
                  <a:pt x="2191" y="2284"/>
                  <a:pt x="2185" y="2284"/>
                  <a:pt x="2179" y="2284"/>
                </a:cubicBezTo>
                <a:cubicBezTo>
                  <a:pt x="2120" y="2284"/>
                  <a:pt x="2070" y="2327"/>
                  <a:pt x="2062" y="2388"/>
                </a:cubicBezTo>
                <a:cubicBezTo>
                  <a:pt x="2054" y="2452"/>
                  <a:pt x="2100" y="2513"/>
                  <a:pt x="2164" y="2522"/>
                </a:cubicBezTo>
                <a:cubicBezTo>
                  <a:pt x="2509" y="2567"/>
                  <a:pt x="2856" y="2589"/>
                  <a:pt x="3203" y="2589"/>
                </a:cubicBezTo>
                <a:cubicBezTo>
                  <a:pt x="4041" y="2589"/>
                  <a:pt x="4830" y="2464"/>
                  <a:pt x="5425" y="2237"/>
                </a:cubicBezTo>
                <a:cubicBezTo>
                  <a:pt x="5749" y="2113"/>
                  <a:pt x="5999" y="1965"/>
                  <a:pt x="6165" y="1799"/>
                </a:cubicBezTo>
                <a:lnTo>
                  <a:pt x="6165" y="2746"/>
                </a:lnTo>
                <a:lnTo>
                  <a:pt x="5223" y="2746"/>
                </a:lnTo>
                <a:cubicBezTo>
                  <a:pt x="5097" y="2746"/>
                  <a:pt x="4996" y="2847"/>
                  <a:pt x="4996" y="2970"/>
                </a:cubicBezTo>
                <a:lnTo>
                  <a:pt x="4996" y="3351"/>
                </a:lnTo>
                <a:cubicBezTo>
                  <a:pt x="4830" y="3420"/>
                  <a:pt x="4672" y="3512"/>
                  <a:pt x="4528" y="3623"/>
                </a:cubicBezTo>
                <a:lnTo>
                  <a:pt x="4198" y="3432"/>
                </a:lnTo>
                <a:cubicBezTo>
                  <a:pt x="4163" y="3412"/>
                  <a:pt x="4124" y="3402"/>
                  <a:pt x="4085" y="3402"/>
                </a:cubicBezTo>
                <a:cubicBezTo>
                  <a:pt x="4007" y="3402"/>
                  <a:pt x="3931" y="3442"/>
                  <a:pt x="3890" y="3514"/>
                </a:cubicBezTo>
                <a:lnTo>
                  <a:pt x="3370" y="4415"/>
                </a:lnTo>
                <a:cubicBezTo>
                  <a:pt x="3365" y="4424"/>
                  <a:pt x="3360" y="4435"/>
                  <a:pt x="3355" y="4446"/>
                </a:cubicBezTo>
                <a:cubicBezTo>
                  <a:pt x="3304" y="4447"/>
                  <a:pt x="3253" y="4447"/>
                  <a:pt x="3202" y="4447"/>
                </a:cubicBezTo>
                <a:cubicBezTo>
                  <a:pt x="2392" y="4447"/>
                  <a:pt x="1634" y="4329"/>
                  <a:pt x="1064" y="4111"/>
                </a:cubicBezTo>
                <a:cubicBezTo>
                  <a:pt x="539" y="3911"/>
                  <a:pt x="238" y="3649"/>
                  <a:pt x="238" y="3392"/>
                </a:cubicBezTo>
                <a:lnTo>
                  <a:pt x="238" y="1799"/>
                </a:lnTo>
                <a:cubicBezTo>
                  <a:pt x="510" y="2070"/>
                  <a:pt x="1004" y="2293"/>
                  <a:pt x="1666" y="2436"/>
                </a:cubicBezTo>
                <a:cubicBezTo>
                  <a:pt x="1674" y="2437"/>
                  <a:pt x="1684" y="2439"/>
                  <a:pt x="1692" y="2439"/>
                </a:cubicBezTo>
                <a:cubicBezTo>
                  <a:pt x="1833" y="2436"/>
                  <a:pt x="1855" y="2234"/>
                  <a:pt x="1717" y="2203"/>
                </a:cubicBezTo>
                <a:cubicBezTo>
                  <a:pt x="818" y="2011"/>
                  <a:pt x="238" y="1654"/>
                  <a:pt x="238" y="1296"/>
                </a:cubicBezTo>
                <a:cubicBezTo>
                  <a:pt x="238" y="1039"/>
                  <a:pt x="539" y="776"/>
                  <a:pt x="1064" y="577"/>
                </a:cubicBezTo>
                <a:cubicBezTo>
                  <a:pt x="1632" y="360"/>
                  <a:pt x="2392" y="240"/>
                  <a:pt x="3201" y="240"/>
                </a:cubicBezTo>
                <a:cubicBezTo>
                  <a:pt x="3209" y="240"/>
                  <a:pt x="3217" y="240"/>
                  <a:pt x="3226" y="240"/>
                </a:cubicBezTo>
                <a:cubicBezTo>
                  <a:pt x="3618" y="240"/>
                  <a:pt x="4010" y="271"/>
                  <a:pt x="4397" y="333"/>
                </a:cubicBezTo>
                <a:cubicBezTo>
                  <a:pt x="4404" y="334"/>
                  <a:pt x="4410" y="335"/>
                  <a:pt x="4417" y="335"/>
                </a:cubicBezTo>
                <a:cubicBezTo>
                  <a:pt x="4474" y="335"/>
                  <a:pt x="4525" y="293"/>
                  <a:pt x="4535" y="235"/>
                </a:cubicBezTo>
                <a:cubicBezTo>
                  <a:pt x="4545" y="169"/>
                  <a:pt x="4501" y="109"/>
                  <a:pt x="4436" y="98"/>
                </a:cubicBezTo>
                <a:cubicBezTo>
                  <a:pt x="4027" y="32"/>
                  <a:pt x="3615" y="1"/>
                  <a:pt x="32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59"/>
          <p:cNvGrpSpPr/>
          <p:nvPr/>
        </p:nvGrpSpPr>
        <p:grpSpPr>
          <a:xfrm>
            <a:off x="3198213" y="-83450"/>
            <a:ext cx="1057275" cy="3019500"/>
            <a:chOff x="3198213" y="-83450"/>
            <a:chExt cx="1057275" cy="3019500"/>
          </a:xfrm>
        </p:grpSpPr>
        <p:sp>
          <p:nvSpPr>
            <p:cNvPr id="381" name="Google Shape;381;p59"/>
            <p:cNvSpPr/>
            <p:nvPr/>
          </p:nvSpPr>
          <p:spPr>
            <a:xfrm>
              <a:off x="3369388" y="-83450"/>
              <a:ext cx="667500" cy="30195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9"/>
            <p:cNvSpPr/>
            <p:nvPr/>
          </p:nvSpPr>
          <p:spPr>
            <a:xfrm>
              <a:off x="3874488" y="767500"/>
              <a:ext cx="381000" cy="390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9"/>
            <p:cNvSpPr/>
            <p:nvPr/>
          </p:nvSpPr>
          <p:spPr>
            <a:xfrm>
              <a:off x="3198213" y="2200025"/>
              <a:ext cx="381000" cy="390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59"/>
          <p:cNvGrpSpPr/>
          <p:nvPr/>
        </p:nvGrpSpPr>
        <p:grpSpPr>
          <a:xfrm>
            <a:off x="3282900" y="2274198"/>
            <a:ext cx="181778" cy="242283"/>
            <a:chOff x="3282900" y="2274198"/>
            <a:chExt cx="181778" cy="242283"/>
          </a:xfrm>
        </p:grpSpPr>
        <p:sp>
          <p:nvSpPr>
            <p:cNvPr id="385" name="Google Shape;385;p59"/>
            <p:cNvSpPr/>
            <p:nvPr/>
          </p:nvSpPr>
          <p:spPr>
            <a:xfrm>
              <a:off x="3282900" y="2274198"/>
              <a:ext cx="181778" cy="242283"/>
            </a:xfrm>
            <a:custGeom>
              <a:avLst/>
              <a:gdLst/>
              <a:ahLst/>
              <a:cxnLst/>
              <a:rect l="l" t="t" r="r" b="b"/>
              <a:pathLst>
                <a:path w="4795" h="6391" extrusionOk="0">
                  <a:moveTo>
                    <a:pt x="2417" y="240"/>
                  </a:moveTo>
                  <a:cubicBezTo>
                    <a:pt x="2920" y="240"/>
                    <a:pt x="3407" y="427"/>
                    <a:pt x="3781" y="765"/>
                  </a:cubicBezTo>
                  <a:cubicBezTo>
                    <a:pt x="4536" y="1441"/>
                    <a:pt x="4687" y="2565"/>
                    <a:pt x="4137" y="3416"/>
                  </a:cubicBezTo>
                  <a:cubicBezTo>
                    <a:pt x="3927" y="3739"/>
                    <a:pt x="3633" y="3997"/>
                    <a:pt x="3284" y="4162"/>
                  </a:cubicBezTo>
                  <a:cubicBezTo>
                    <a:pt x="3066" y="4267"/>
                    <a:pt x="2927" y="4487"/>
                    <a:pt x="2929" y="4730"/>
                  </a:cubicBezTo>
                  <a:lnTo>
                    <a:pt x="2929" y="4870"/>
                  </a:lnTo>
                  <a:lnTo>
                    <a:pt x="1888" y="4870"/>
                  </a:lnTo>
                  <a:lnTo>
                    <a:pt x="1888" y="4730"/>
                  </a:lnTo>
                  <a:cubicBezTo>
                    <a:pt x="1888" y="4486"/>
                    <a:pt x="1748" y="4265"/>
                    <a:pt x="1529" y="4160"/>
                  </a:cubicBezTo>
                  <a:cubicBezTo>
                    <a:pt x="722" y="3778"/>
                    <a:pt x="254" y="2919"/>
                    <a:pt x="367" y="2033"/>
                  </a:cubicBezTo>
                  <a:cubicBezTo>
                    <a:pt x="483" y="1106"/>
                    <a:pt x="1242" y="357"/>
                    <a:pt x="2173" y="254"/>
                  </a:cubicBezTo>
                  <a:cubicBezTo>
                    <a:pt x="2253" y="244"/>
                    <a:pt x="2331" y="240"/>
                    <a:pt x="2412" y="240"/>
                  </a:cubicBezTo>
                  <a:cubicBezTo>
                    <a:pt x="2414" y="240"/>
                    <a:pt x="2415" y="240"/>
                    <a:pt x="2417" y="240"/>
                  </a:cubicBezTo>
                  <a:close/>
                  <a:moveTo>
                    <a:pt x="2929" y="5109"/>
                  </a:moveTo>
                  <a:lnTo>
                    <a:pt x="2929" y="5501"/>
                  </a:lnTo>
                  <a:lnTo>
                    <a:pt x="2929" y="5502"/>
                  </a:lnTo>
                  <a:cubicBezTo>
                    <a:pt x="2929" y="5576"/>
                    <a:pt x="2868" y="5638"/>
                    <a:pt x="2793" y="5638"/>
                  </a:cubicBezTo>
                  <a:lnTo>
                    <a:pt x="2024" y="5638"/>
                  </a:lnTo>
                  <a:cubicBezTo>
                    <a:pt x="1949" y="5638"/>
                    <a:pt x="1888" y="5576"/>
                    <a:pt x="1888" y="5502"/>
                  </a:cubicBezTo>
                  <a:lnTo>
                    <a:pt x="1888" y="5109"/>
                  </a:lnTo>
                  <a:close/>
                  <a:moveTo>
                    <a:pt x="2673" y="5878"/>
                  </a:moveTo>
                  <a:lnTo>
                    <a:pt x="2673" y="6014"/>
                  </a:lnTo>
                  <a:cubicBezTo>
                    <a:pt x="2673" y="6089"/>
                    <a:pt x="2611" y="6150"/>
                    <a:pt x="2537" y="6151"/>
                  </a:cubicBezTo>
                  <a:lnTo>
                    <a:pt x="2280" y="6151"/>
                  </a:lnTo>
                  <a:cubicBezTo>
                    <a:pt x="2204" y="6150"/>
                    <a:pt x="2144" y="6089"/>
                    <a:pt x="2144" y="6014"/>
                  </a:cubicBezTo>
                  <a:lnTo>
                    <a:pt x="2144" y="5878"/>
                  </a:lnTo>
                  <a:close/>
                  <a:moveTo>
                    <a:pt x="2413" y="1"/>
                  </a:moveTo>
                  <a:cubicBezTo>
                    <a:pt x="2325" y="1"/>
                    <a:pt x="2236" y="5"/>
                    <a:pt x="2147" y="15"/>
                  </a:cubicBezTo>
                  <a:cubicBezTo>
                    <a:pt x="1106" y="130"/>
                    <a:pt x="258" y="966"/>
                    <a:pt x="127" y="2004"/>
                  </a:cubicBezTo>
                  <a:cubicBezTo>
                    <a:pt x="1" y="2993"/>
                    <a:pt x="526" y="3950"/>
                    <a:pt x="1425" y="4377"/>
                  </a:cubicBezTo>
                  <a:cubicBezTo>
                    <a:pt x="1561" y="4442"/>
                    <a:pt x="1647" y="4579"/>
                    <a:pt x="1647" y="4730"/>
                  </a:cubicBezTo>
                  <a:lnTo>
                    <a:pt x="1647" y="5501"/>
                  </a:lnTo>
                  <a:cubicBezTo>
                    <a:pt x="1647" y="5663"/>
                    <a:pt x="1749" y="5807"/>
                    <a:pt x="1903" y="5858"/>
                  </a:cubicBezTo>
                  <a:lnTo>
                    <a:pt x="1903" y="6014"/>
                  </a:lnTo>
                  <a:cubicBezTo>
                    <a:pt x="1903" y="6221"/>
                    <a:pt x="2071" y="6389"/>
                    <a:pt x="2280" y="6391"/>
                  </a:cubicBezTo>
                  <a:lnTo>
                    <a:pt x="2537" y="6391"/>
                  </a:lnTo>
                  <a:cubicBezTo>
                    <a:pt x="2744" y="6389"/>
                    <a:pt x="2913" y="6221"/>
                    <a:pt x="2913" y="6014"/>
                  </a:cubicBezTo>
                  <a:lnTo>
                    <a:pt x="2913" y="5858"/>
                  </a:lnTo>
                  <a:cubicBezTo>
                    <a:pt x="3066" y="5807"/>
                    <a:pt x="3168" y="5663"/>
                    <a:pt x="3168" y="5501"/>
                  </a:cubicBezTo>
                  <a:lnTo>
                    <a:pt x="3168" y="4728"/>
                  </a:lnTo>
                  <a:cubicBezTo>
                    <a:pt x="3168" y="4580"/>
                    <a:pt x="3252" y="4443"/>
                    <a:pt x="3386" y="4378"/>
                  </a:cubicBezTo>
                  <a:cubicBezTo>
                    <a:pt x="4084" y="4050"/>
                    <a:pt x="4571" y="3394"/>
                    <a:pt x="4683" y="2631"/>
                  </a:cubicBezTo>
                  <a:cubicBezTo>
                    <a:pt x="4794" y="1868"/>
                    <a:pt x="4516" y="1100"/>
                    <a:pt x="3941" y="586"/>
                  </a:cubicBezTo>
                  <a:cubicBezTo>
                    <a:pt x="3515" y="204"/>
                    <a:pt x="2980" y="1"/>
                    <a:pt x="2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9"/>
            <p:cNvSpPr/>
            <p:nvPr/>
          </p:nvSpPr>
          <p:spPr>
            <a:xfrm rot="10800000" flipH="1">
              <a:off x="3359035" y="2354024"/>
              <a:ext cx="29550" cy="20925"/>
            </a:xfrm>
            <a:custGeom>
              <a:avLst/>
              <a:gdLst/>
              <a:ahLst/>
              <a:cxnLst/>
              <a:rect l="l" t="t" r="r" b="b"/>
              <a:pathLst>
                <a:path w="613" h="434" extrusionOk="0">
                  <a:moveTo>
                    <a:pt x="474" y="0"/>
                  </a:moveTo>
                  <a:cubicBezTo>
                    <a:pt x="454" y="0"/>
                    <a:pt x="433" y="5"/>
                    <a:pt x="414" y="17"/>
                  </a:cubicBezTo>
                  <a:lnTo>
                    <a:pt x="82" y="209"/>
                  </a:lnTo>
                  <a:cubicBezTo>
                    <a:pt x="21" y="240"/>
                    <a:pt x="1" y="315"/>
                    <a:pt x="35" y="375"/>
                  </a:cubicBezTo>
                  <a:cubicBezTo>
                    <a:pt x="57" y="413"/>
                    <a:pt x="97" y="434"/>
                    <a:pt x="138" y="434"/>
                  </a:cubicBezTo>
                  <a:cubicBezTo>
                    <a:pt x="160" y="434"/>
                    <a:pt x="182" y="428"/>
                    <a:pt x="201" y="416"/>
                  </a:cubicBezTo>
                  <a:lnTo>
                    <a:pt x="534" y="224"/>
                  </a:lnTo>
                  <a:cubicBezTo>
                    <a:pt x="592" y="192"/>
                    <a:pt x="612" y="118"/>
                    <a:pt x="578" y="60"/>
                  </a:cubicBezTo>
                  <a:cubicBezTo>
                    <a:pt x="556" y="22"/>
                    <a:pt x="516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59"/>
          <p:cNvGrpSpPr/>
          <p:nvPr/>
        </p:nvGrpSpPr>
        <p:grpSpPr>
          <a:xfrm>
            <a:off x="3936713" y="846425"/>
            <a:ext cx="256546" cy="232745"/>
            <a:chOff x="3936713" y="846425"/>
            <a:chExt cx="256546" cy="232745"/>
          </a:xfrm>
        </p:grpSpPr>
        <p:sp>
          <p:nvSpPr>
            <p:cNvPr id="388" name="Google Shape;388;p59"/>
            <p:cNvSpPr/>
            <p:nvPr/>
          </p:nvSpPr>
          <p:spPr>
            <a:xfrm>
              <a:off x="3970308" y="911019"/>
              <a:ext cx="222950" cy="168151"/>
            </a:xfrm>
            <a:custGeom>
              <a:avLst/>
              <a:gdLst/>
              <a:ahLst/>
              <a:cxnLst/>
              <a:rect l="l" t="t" r="r" b="b"/>
              <a:pathLst>
                <a:path w="10240" h="7724" extrusionOk="0">
                  <a:moveTo>
                    <a:pt x="9122" y="1"/>
                  </a:moveTo>
                  <a:cubicBezTo>
                    <a:pt x="9099" y="1"/>
                    <a:pt x="9076" y="6"/>
                    <a:pt x="9055" y="16"/>
                  </a:cubicBezTo>
                  <a:cubicBezTo>
                    <a:pt x="8978" y="52"/>
                    <a:pt x="8944" y="144"/>
                    <a:pt x="8979" y="222"/>
                  </a:cubicBezTo>
                  <a:cubicBezTo>
                    <a:pt x="9899" y="2164"/>
                    <a:pt x="9484" y="4477"/>
                    <a:pt x="7945" y="5978"/>
                  </a:cubicBezTo>
                  <a:cubicBezTo>
                    <a:pt x="6983" y="6918"/>
                    <a:pt x="5714" y="7410"/>
                    <a:pt x="4428" y="7410"/>
                  </a:cubicBezTo>
                  <a:cubicBezTo>
                    <a:pt x="3659" y="7410"/>
                    <a:pt x="2885" y="7234"/>
                    <a:pt x="2167" y="6873"/>
                  </a:cubicBezTo>
                  <a:cubicBezTo>
                    <a:pt x="1574" y="6572"/>
                    <a:pt x="1047" y="6160"/>
                    <a:pt x="614" y="5656"/>
                  </a:cubicBezTo>
                  <a:lnTo>
                    <a:pt x="614" y="5656"/>
                  </a:lnTo>
                  <a:lnTo>
                    <a:pt x="1232" y="5862"/>
                  </a:lnTo>
                  <a:cubicBezTo>
                    <a:pt x="1247" y="5867"/>
                    <a:pt x="1262" y="5869"/>
                    <a:pt x="1277" y="5869"/>
                  </a:cubicBezTo>
                  <a:cubicBezTo>
                    <a:pt x="1343" y="5869"/>
                    <a:pt x="1404" y="5827"/>
                    <a:pt x="1426" y="5763"/>
                  </a:cubicBezTo>
                  <a:cubicBezTo>
                    <a:pt x="1453" y="5682"/>
                    <a:pt x="1411" y="5594"/>
                    <a:pt x="1331" y="5565"/>
                  </a:cubicBezTo>
                  <a:lnTo>
                    <a:pt x="220" y="5195"/>
                  </a:lnTo>
                  <a:cubicBezTo>
                    <a:pt x="203" y="5189"/>
                    <a:pt x="186" y="5187"/>
                    <a:pt x="170" y="5187"/>
                  </a:cubicBezTo>
                  <a:cubicBezTo>
                    <a:pt x="78" y="5187"/>
                    <a:pt x="0" y="5268"/>
                    <a:pt x="15" y="5366"/>
                  </a:cubicBezTo>
                  <a:lnTo>
                    <a:pt x="200" y="6663"/>
                  </a:lnTo>
                  <a:cubicBezTo>
                    <a:pt x="211" y="6740"/>
                    <a:pt x="277" y="6798"/>
                    <a:pt x="355" y="6798"/>
                  </a:cubicBezTo>
                  <a:cubicBezTo>
                    <a:pt x="363" y="6798"/>
                    <a:pt x="369" y="6797"/>
                    <a:pt x="377" y="6795"/>
                  </a:cubicBezTo>
                  <a:cubicBezTo>
                    <a:pt x="462" y="6783"/>
                    <a:pt x="523" y="6704"/>
                    <a:pt x="509" y="6619"/>
                  </a:cubicBezTo>
                  <a:lnTo>
                    <a:pt x="407" y="5895"/>
                  </a:lnTo>
                  <a:lnTo>
                    <a:pt x="407" y="5895"/>
                  </a:lnTo>
                  <a:cubicBezTo>
                    <a:pt x="861" y="6414"/>
                    <a:pt x="1410" y="6841"/>
                    <a:pt x="2025" y="7153"/>
                  </a:cubicBezTo>
                  <a:cubicBezTo>
                    <a:pt x="2788" y="7537"/>
                    <a:pt x="3611" y="7724"/>
                    <a:pt x="4428" y="7724"/>
                  </a:cubicBezTo>
                  <a:cubicBezTo>
                    <a:pt x="5794" y="7724"/>
                    <a:pt x="7142" y="7201"/>
                    <a:pt x="8165" y="6203"/>
                  </a:cubicBezTo>
                  <a:cubicBezTo>
                    <a:pt x="9798" y="4608"/>
                    <a:pt x="10239" y="2152"/>
                    <a:pt x="9262" y="89"/>
                  </a:cubicBezTo>
                  <a:lnTo>
                    <a:pt x="9262" y="87"/>
                  </a:lnTo>
                  <a:cubicBezTo>
                    <a:pt x="9235" y="32"/>
                    <a:pt x="9180" y="1"/>
                    <a:pt x="9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9"/>
            <p:cNvSpPr/>
            <p:nvPr/>
          </p:nvSpPr>
          <p:spPr>
            <a:xfrm>
              <a:off x="3936713" y="846425"/>
              <a:ext cx="226565" cy="168217"/>
            </a:xfrm>
            <a:custGeom>
              <a:avLst/>
              <a:gdLst/>
              <a:ahLst/>
              <a:cxnLst/>
              <a:rect l="l" t="t" r="r" b="b"/>
              <a:pathLst>
                <a:path w="10406" h="7727" extrusionOk="0">
                  <a:moveTo>
                    <a:pt x="5972" y="1"/>
                  </a:moveTo>
                  <a:cubicBezTo>
                    <a:pt x="4961" y="1"/>
                    <a:pt x="3942" y="287"/>
                    <a:pt x="3043" y="876"/>
                  </a:cubicBezTo>
                  <a:cubicBezTo>
                    <a:pt x="811" y="2340"/>
                    <a:pt x="1" y="5226"/>
                    <a:pt x="1144" y="7637"/>
                  </a:cubicBezTo>
                  <a:cubicBezTo>
                    <a:pt x="1171" y="7692"/>
                    <a:pt x="1226" y="7727"/>
                    <a:pt x="1285" y="7727"/>
                  </a:cubicBezTo>
                  <a:cubicBezTo>
                    <a:pt x="1309" y="7727"/>
                    <a:pt x="1332" y="7721"/>
                    <a:pt x="1352" y="7711"/>
                  </a:cubicBezTo>
                  <a:cubicBezTo>
                    <a:pt x="1432" y="7674"/>
                    <a:pt x="1464" y="7581"/>
                    <a:pt x="1428" y="7502"/>
                  </a:cubicBezTo>
                  <a:cubicBezTo>
                    <a:pt x="347" y="5226"/>
                    <a:pt x="1118" y="2500"/>
                    <a:pt x="3232" y="1125"/>
                  </a:cubicBezTo>
                  <a:cubicBezTo>
                    <a:pt x="4074" y="578"/>
                    <a:pt x="5026" y="313"/>
                    <a:pt x="5971" y="313"/>
                  </a:cubicBezTo>
                  <a:cubicBezTo>
                    <a:pt x="7396" y="313"/>
                    <a:pt x="8804" y="917"/>
                    <a:pt x="9791" y="2068"/>
                  </a:cubicBezTo>
                  <a:lnTo>
                    <a:pt x="9175" y="1862"/>
                  </a:lnTo>
                  <a:cubicBezTo>
                    <a:pt x="9159" y="1856"/>
                    <a:pt x="9142" y="1854"/>
                    <a:pt x="9126" y="1854"/>
                  </a:cubicBezTo>
                  <a:cubicBezTo>
                    <a:pt x="9060" y="1854"/>
                    <a:pt x="8999" y="1895"/>
                    <a:pt x="8977" y="1961"/>
                  </a:cubicBezTo>
                  <a:cubicBezTo>
                    <a:pt x="8949" y="2043"/>
                    <a:pt x="8993" y="2131"/>
                    <a:pt x="9075" y="2159"/>
                  </a:cubicBezTo>
                  <a:lnTo>
                    <a:pt x="10187" y="2529"/>
                  </a:lnTo>
                  <a:cubicBezTo>
                    <a:pt x="10204" y="2535"/>
                    <a:pt x="10221" y="2537"/>
                    <a:pt x="10237" y="2537"/>
                  </a:cubicBezTo>
                  <a:cubicBezTo>
                    <a:pt x="10328" y="2537"/>
                    <a:pt x="10405" y="2457"/>
                    <a:pt x="10392" y="2358"/>
                  </a:cubicBezTo>
                  <a:lnTo>
                    <a:pt x="10206" y="1062"/>
                  </a:lnTo>
                  <a:cubicBezTo>
                    <a:pt x="10195" y="983"/>
                    <a:pt x="10128" y="927"/>
                    <a:pt x="10052" y="927"/>
                  </a:cubicBezTo>
                  <a:cubicBezTo>
                    <a:pt x="10044" y="927"/>
                    <a:pt x="10037" y="928"/>
                    <a:pt x="10030" y="929"/>
                  </a:cubicBezTo>
                  <a:cubicBezTo>
                    <a:pt x="9943" y="941"/>
                    <a:pt x="9884" y="1020"/>
                    <a:pt x="9896" y="1105"/>
                  </a:cubicBezTo>
                  <a:lnTo>
                    <a:pt x="10000" y="1829"/>
                  </a:lnTo>
                  <a:cubicBezTo>
                    <a:pt x="8951" y="629"/>
                    <a:pt x="7470" y="1"/>
                    <a:pt x="5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9"/>
            <p:cNvSpPr/>
            <p:nvPr/>
          </p:nvSpPr>
          <p:spPr>
            <a:xfrm>
              <a:off x="4037477" y="908101"/>
              <a:ext cx="10908" cy="18069"/>
            </a:xfrm>
            <a:custGeom>
              <a:avLst/>
              <a:gdLst/>
              <a:ahLst/>
              <a:cxnLst/>
              <a:rect l="l" t="t" r="r" b="b"/>
              <a:pathLst>
                <a:path w="501" h="830" extrusionOk="0">
                  <a:moveTo>
                    <a:pt x="335" y="1"/>
                  </a:moveTo>
                  <a:cubicBezTo>
                    <a:pt x="247" y="2"/>
                    <a:pt x="179" y="73"/>
                    <a:pt x="180" y="159"/>
                  </a:cubicBezTo>
                  <a:lnTo>
                    <a:pt x="185" y="448"/>
                  </a:lnTo>
                  <a:lnTo>
                    <a:pt x="68" y="558"/>
                  </a:lnTo>
                  <a:cubicBezTo>
                    <a:pt x="4" y="617"/>
                    <a:pt x="1" y="718"/>
                    <a:pt x="61" y="781"/>
                  </a:cubicBezTo>
                  <a:cubicBezTo>
                    <a:pt x="92" y="814"/>
                    <a:pt x="133" y="830"/>
                    <a:pt x="174" y="830"/>
                  </a:cubicBezTo>
                  <a:cubicBezTo>
                    <a:pt x="214" y="830"/>
                    <a:pt x="254" y="815"/>
                    <a:pt x="285" y="785"/>
                  </a:cubicBezTo>
                  <a:lnTo>
                    <a:pt x="451" y="628"/>
                  </a:lnTo>
                  <a:cubicBezTo>
                    <a:pt x="481" y="597"/>
                    <a:pt x="500" y="555"/>
                    <a:pt x="499" y="511"/>
                  </a:cubicBezTo>
                  <a:lnTo>
                    <a:pt x="494" y="155"/>
                  </a:lnTo>
                  <a:cubicBezTo>
                    <a:pt x="492" y="69"/>
                    <a:pt x="42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9"/>
            <p:cNvSpPr/>
            <p:nvPr/>
          </p:nvSpPr>
          <p:spPr>
            <a:xfrm>
              <a:off x="3970961" y="875641"/>
              <a:ext cx="189094" cy="174356"/>
            </a:xfrm>
            <a:custGeom>
              <a:avLst/>
              <a:gdLst/>
              <a:ahLst/>
              <a:cxnLst/>
              <a:rect l="l" t="t" r="r" b="b"/>
              <a:pathLst>
                <a:path w="8685" h="8009" extrusionOk="0">
                  <a:moveTo>
                    <a:pt x="3011" y="3067"/>
                  </a:moveTo>
                  <a:lnTo>
                    <a:pt x="3224" y="3092"/>
                  </a:lnTo>
                  <a:cubicBezTo>
                    <a:pt x="3237" y="3094"/>
                    <a:pt x="3249" y="3094"/>
                    <a:pt x="3262" y="3094"/>
                  </a:cubicBezTo>
                  <a:cubicBezTo>
                    <a:pt x="3284" y="3094"/>
                    <a:pt x="3306" y="3092"/>
                    <a:pt x="3328" y="3087"/>
                  </a:cubicBezTo>
                  <a:lnTo>
                    <a:pt x="3328" y="3087"/>
                  </a:lnTo>
                  <a:lnTo>
                    <a:pt x="3164" y="3449"/>
                  </a:lnTo>
                  <a:lnTo>
                    <a:pt x="2897" y="3374"/>
                  </a:lnTo>
                  <a:lnTo>
                    <a:pt x="3011" y="3067"/>
                  </a:lnTo>
                  <a:close/>
                  <a:moveTo>
                    <a:pt x="4056" y="2991"/>
                  </a:moveTo>
                  <a:lnTo>
                    <a:pt x="4366" y="3371"/>
                  </a:lnTo>
                  <a:lnTo>
                    <a:pt x="4329" y="3476"/>
                  </a:lnTo>
                  <a:cubicBezTo>
                    <a:pt x="4302" y="3558"/>
                    <a:pt x="4347" y="3647"/>
                    <a:pt x="4428" y="3675"/>
                  </a:cubicBezTo>
                  <a:cubicBezTo>
                    <a:pt x="4445" y="3680"/>
                    <a:pt x="4461" y="3683"/>
                    <a:pt x="4479" y="3683"/>
                  </a:cubicBezTo>
                  <a:cubicBezTo>
                    <a:pt x="4546" y="3683"/>
                    <a:pt x="4605" y="3640"/>
                    <a:pt x="4627" y="3577"/>
                  </a:cubicBezTo>
                  <a:lnTo>
                    <a:pt x="4667" y="3458"/>
                  </a:lnTo>
                  <a:cubicBezTo>
                    <a:pt x="4700" y="3364"/>
                    <a:pt x="4681" y="3260"/>
                    <a:pt x="4616" y="3184"/>
                  </a:cubicBezTo>
                  <a:lnTo>
                    <a:pt x="4533" y="3081"/>
                  </a:lnTo>
                  <a:lnTo>
                    <a:pt x="4809" y="3291"/>
                  </a:lnTo>
                  <a:cubicBezTo>
                    <a:pt x="4836" y="3313"/>
                    <a:pt x="4869" y="3324"/>
                    <a:pt x="4903" y="3324"/>
                  </a:cubicBezTo>
                  <a:cubicBezTo>
                    <a:pt x="4923" y="3324"/>
                    <a:pt x="4944" y="3320"/>
                    <a:pt x="4963" y="3312"/>
                  </a:cubicBezTo>
                  <a:lnTo>
                    <a:pt x="5161" y="3228"/>
                  </a:lnTo>
                  <a:lnTo>
                    <a:pt x="5284" y="3365"/>
                  </a:lnTo>
                  <a:cubicBezTo>
                    <a:pt x="5313" y="3400"/>
                    <a:pt x="5356" y="3418"/>
                    <a:pt x="5400" y="3418"/>
                  </a:cubicBezTo>
                  <a:cubicBezTo>
                    <a:pt x="5404" y="3418"/>
                    <a:pt x="5409" y="3418"/>
                    <a:pt x="5413" y="3418"/>
                  </a:cubicBezTo>
                  <a:lnTo>
                    <a:pt x="5799" y="3386"/>
                  </a:lnTo>
                  <a:lnTo>
                    <a:pt x="5813" y="3453"/>
                  </a:lnTo>
                  <a:cubicBezTo>
                    <a:pt x="5826" y="3516"/>
                    <a:pt x="5781" y="3577"/>
                    <a:pt x="5715" y="3582"/>
                  </a:cubicBezTo>
                  <a:lnTo>
                    <a:pt x="5044" y="3636"/>
                  </a:lnTo>
                  <a:cubicBezTo>
                    <a:pt x="4895" y="3647"/>
                    <a:pt x="4782" y="3777"/>
                    <a:pt x="4790" y="3927"/>
                  </a:cubicBezTo>
                  <a:lnTo>
                    <a:pt x="4348" y="3779"/>
                  </a:lnTo>
                  <a:cubicBezTo>
                    <a:pt x="4336" y="3776"/>
                    <a:pt x="4328" y="3765"/>
                    <a:pt x="4327" y="3753"/>
                  </a:cubicBezTo>
                  <a:cubicBezTo>
                    <a:pt x="4298" y="3586"/>
                    <a:pt x="4154" y="3464"/>
                    <a:pt x="3985" y="3462"/>
                  </a:cubicBezTo>
                  <a:lnTo>
                    <a:pt x="3977" y="3462"/>
                  </a:lnTo>
                  <a:lnTo>
                    <a:pt x="3495" y="3474"/>
                  </a:lnTo>
                  <a:lnTo>
                    <a:pt x="3637" y="3162"/>
                  </a:lnTo>
                  <a:cubicBezTo>
                    <a:pt x="3650" y="3134"/>
                    <a:pt x="3674" y="3112"/>
                    <a:pt x="3703" y="3103"/>
                  </a:cubicBezTo>
                  <a:lnTo>
                    <a:pt x="4056" y="2991"/>
                  </a:lnTo>
                  <a:close/>
                  <a:moveTo>
                    <a:pt x="7700" y="3527"/>
                  </a:moveTo>
                  <a:cubicBezTo>
                    <a:pt x="7728" y="3527"/>
                    <a:pt x="7755" y="3537"/>
                    <a:pt x="7777" y="3558"/>
                  </a:cubicBezTo>
                  <a:lnTo>
                    <a:pt x="8093" y="3868"/>
                  </a:lnTo>
                  <a:cubicBezTo>
                    <a:pt x="8096" y="3963"/>
                    <a:pt x="8096" y="4059"/>
                    <a:pt x="8092" y="4154"/>
                  </a:cubicBezTo>
                  <a:cubicBezTo>
                    <a:pt x="8047" y="5227"/>
                    <a:pt x="7539" y="6229"/>
                    <a:pt x="6696" y="6896"/>
                  </a:cubicBezTo>
                  <a:cubicBezTo>
                    <a:pt x="6754" y="6814"/>
                    <a:pt x="6804" y="6727"/>
                    <a:pt x="6843" y="6634"/>
                  </a:cubicBezTo>
                  <a:lnTo>
                    <a:pt x="7563" y="4970"/>
                  </a:lnTo>
                  <a:cubicBezTo>
                    <a:pt x="7608" y="4866"/>
                    <a:pt x="7531" y="4751"/>
                    <a:pt x="7420" y="4751"/>
                  </a:cubicBezTo>
                  <a:cubicBezTo>
                    <a:pt x="7415" y="4751"/>
                    <a:pt x="7411" y="4752"/>
                    <a:pt x="7407" y="4752"/>
                  </a:cubicBezTo>
                  <a:lnTo>
                    <a:pt x="7337" y="4757"/>
                  </a:lnTo>
                  <a:lnTo>
                    <a:pt x="7728" y="3981"/>
                  </a:lnTo>
                  <a:cubicBezTo>
                    <a:pt x="7792" y="3853"/>
                    <a:pt x="7753" y="3695"/>
                    <a:pt x="7634" y="3613"/>
                  </a:cubicBezTo>
                  <a:lnTo>
                    <a:pt x="7600" y="3589"/>
                  </a:lnTo>
                  <a:lnTo>
                    <a:pt x="7609" y="3577"/>
                  </a:lnTo>
                  <a:cubicBezTo>
                    <a:pt x="7629" y="3544"/>
                    <a:pt x="7664" y="3527"/>
                    <a:pt x="7700" y="3527"/>
                  </a:cubicBezTo>
                  <a:close/>
                  <a:moveTo>
                    <a:pt x="4405" y="1"/>
                  </a:moveTo>
                  <a:cubicBezTo>
                    <a:pt x="3376" y="1"/>
                    <a:pt x="2350" y="395"/>
                    <a:pt x="1571" y="1174"/>
                  </a:cubicBezTo>
                  <a:cubicBezTo>
                    <a:pt x="104" y="2641"/>
                    <a:pt x="0" y="4988"/>
                    <a:pt x="1333" y="6580"/>
                  </a:cubicBezTo>
                  <a:cubicBezTo>
                    <a:pt x="1363" y="6616"/>
                    <a:pt x="1407" y="6635"/>
                    <a:pt x="1452" y="6635"/>
                  </a:cubicBezTo>
                  <a:cubicBezTo>
                    <a:pt x="1488" y="6635"/>
                    <a:pt x="1524" y="6623"/>
                    <a:pt x="1554" y="6598"/>
                  </a:cubicBezTo>
                  <a:cubicBezTo>
                    <a:pt x="1620" y="6542"/>
                    <a:pt x="1628" y="6444"/>
                    <a:pt x="1572" y="6378"/>
                  </a:cubicBezTo>
                  <a:cubicBezTo>
                    <a:pt x="668" y="5299"/>
                    <a:pt x="454" y="3799"/>
                    <a:pt x="1023" y="2511"/>
                  </a:cubicBezTo>
                  <a:cubicBezTo>
                    <a:pt x="1591" y="1224"/>
                    <a:pt x="2843" y="370"/>
                    <a:pt x="4251" y="314"/>
                  </a:cubicBezTo>
                  <a:cubicBezTo>
                    <a:pt x="4302" y="312"/>
                    <a:pt x="4354" y="311"/>
                    <a:pt x="4405" y="311"/>
                  </a:cubicBezTo>
                  <a:cubicBezTo>
                    <a:pt x="4563" y="311"/>
                    <a:pt x="4721" y="320"/>
                    <a:pt x="4877" y="341"/>
                  </a:cubicBezTo>
                  <a:lnTo>
                    <a:pt x="5090" y="602"/>
                  </a:lnTo>
                  <a:lnTo>
                    <a:pt x="5001" y="809"/>
                  </a:lnTo>
                  <a:lnTo>
                    <a:pt x="4873" y="579"/>
                  </a:lnTo>
                  <a:cubicBezTo>
                    <a:pt x="4846" y="529"/>
                    <a:pt x="4794" y="498"/>
                    <a:pt x="4736" y="498"/>
                  </a:cubicBezTo>
                  <a:lnTo>
                    <a:pt x="4234" y="498"/>
                  </a:lnTo>
                  <a:cubicBezTo>
                    <a:pt x="4176" y="500"/>
                    <a:pt x="4122" y="532"/>
                    <a:pt x="4095" y="583"/>
                  </a:cubicBezTo>
                  <a:lnTo>
                    <a:pt x="3742" y="1256"/>
                  </a:lnTo>
                  <a:cubicBezTo>
                    <a:pt x="3640" y="1451"/>
                    <a:pt x="3769" y="1688"/>
                    <a:pt x="3990" y="1706"/>
                  </a:cubicBezTo>
                  <a:lnTo>
                    <a:pt x="4270" y="1729"/>
                  </a:lnTo>
                  <a:cubicBezTo>
                    <a:pt x="4274" y="1729"/>
                    <a:pt x="4278" y="1729"/>
                    <a:pt x="4282" y="1729"/>
                  </a:cubicBezTo>
                  <a:cubicBezTo>
                    <a:pt x="4334" y="1729"/>
                    <a:pt x="4382" y="1705"/>
                    <a:pt x="4411" y="1663"/>
                  </a:cubicBezTo>
                  <a:lnTo>
                    <a:pt x="4518" y="1510"/>
                  </a:lnTo>
                  <a:lnTo>
                    <a:pt x="4574" y="1583"/>
                  </a:lnTo>
                  <a:lnTo>
                    <a:pt x="4537" y="1852"/>
                  </a:lnTo>
                  <a:lnTo>
                    <a:pt x="4056" y="1924"/>
                  </a:lnTo>
                  <a:cubicBezTo>
                    <a:pt x="4031" y="1928"/>
                    <a:pt x="4006" y="1937"/>
                    <a:pt x="3986" y="1952"/>
                  </a:cubicBezTo>
                  <a:lnTo>
                    <a:pt x="3367" y="2406"/>
                  </a:lnTo>
                  <a:cubicBezTo>
                    <a:pt x="3337" y="2429"/>
                    <a:pt x="3316" y="2460"/>
                    <a:pt x="3308" y="2496"/>
                  </a:cubicBezTo>
                  <a:lnTo>
                    <a:pt x="3240" y="2780"/>
                  </a:lnTo>
                  <a:lnTo>
                    <a:pt x="3030" y="2754"/>
                  </a:lnTo>
                  <a:cubicBezTo>
                    <a:pt x="3019" y="2753"/>
                    <a:pt x="3007" y="2752"/>
                    <a:pt x="2995" y="2752"/>
                  </a:cubicBezTo>
                  <a:cubicBezTo>
                    <a:pt x="2875" y="2752"/>
                    <a:pt x="2765" y="2826"/>
                    <a:pt x="2723" y="2941"/>
                  </a:cubicBezTo>
                  <a:lnTo>
                    <a:pt x="2596" y="3289"/>
                  </a:lnTo>
                  <a:cubicBezTo>
                    <a:pt x="2536" y="3446"/>
                    <a:pt x="2624" y="3620"/>
                    <a:pt x="2787" y="3667"/>
                  </a:cubicBezTo>
                  <a:lnTo>
                    <a:pt x="2791" y="3668"/>
                  </a:lnTo>
                  <a:lnTo>
                    <a:pt x="2787" y="3670"/>
                  </a:lnTo>
                  <a:cubicBezTo>
                    <a:pt x="2639" y="3736"/>
                    <a:pt x="2540" y="3878"/>
                    <a:pt x="2534" y="4040"/>
                  </a:cubicBezTo>
                  <a:lnTo>
                    <a:pt x="2531" y="4117"/>
                  </a:lnTo>
                  <a:lnTo>
                    <a:pt x="2092" y="4619"/>
                  </a:lnTo>
                  <a:cubicBezTo>
                    <a:pt x="2025" y="4697"/>
                    <a:pt x="1987" y="4795"/>
                    <a:pt x="1987" y="4897"/>
                  </a:cubicBezTo>
                  <a:lnTo>
                    <a:pt x="1987" y="5480"/>
                  </a:lnTo>
                  <a:cubicBezTo>
                    <a:pt x="1987" y="5631"/>
                    <a:pt x="2049" y="5774"/>
                    <a:pt x="2157" y="5879"/>
                  </a:cubicBezTo>
                  <a:lnTo>
                    <a:pt x="2575" y="6283"/>
                  </a:lnTo>
                  <a:cubicBezTo>
                    <a:pt x="2667" y="6371"/>
                    <a:pt x="2785" y="6425"/>
                    <a:pt x="2912" y="6436"/>
                  </a:cubicBezTo>
                  <a:lnTo>
                    <a:pt x="4146" y="6542"/>
                  </a:lnTo>
                  <a:lnTo>
                    <a:pt x="4142" y="6581"/>
                  </a:lnTo>
                  <a:cubicBezTo>
                    <a:pt x="4123" y="6732"/>
                    <a:pt x="4187" y="6882"/>
                    <a:pt x="4309" y="6973"/>
                  </a:cubicBezTo>
                  <a:lnTo>
                    <a:pt x="4527" y="7135"/>
                  </a:lnTo>
                  <a:lnTo>
                    <a:pt x="4512" y="7182"/>
                  </a:lnTo>
                  <a:cubicBezTo>
                    <a:pt x="4463" y="7343"/>
                    <a:pt x="4514" y="7518"/>
                    <a:pt x="4642" y="7627"/>
                  </a:cubicBezTo>
                  <a:lnTo>
                    <a:pt x="4705" y="7683"/>
                  </a:lnTo>
                  <a:cubicBezTo>
                    <a:pt x="4655" y="7688"/>
                    <a:pt x="4604" y="7691"/>
                    <a:pt x="4551" y="7693"/>
                  </a:cubicBezTo>
                  <a:cubicBezTo>
                    <a:pt x="4501" y="7695"/>
                    <a:pt x="4450" y="7696"/>
                    <a:pt x="4400" y="7696"/>
                  </a:cubicBezTo>
                  <a:cubicBezTo>
                    <a:pt x="3534" y="7696"/>
                    <a:pt x="2693" y="7392"/>
                    <a:pt x="2027" y="6832"/>
                  </a:cubicBezTo>
                  <a:cubicBezTo>
                    <a:pt x="1998" y="6807"/>
                    <a:pt x="1962" y="6795"/>
                    <a:pt x="1927" y="6795"/>
                  </a:cubicBezTo>
                  <a:cubicBezTo>
                    <a:pt x="1882" y="6795"/>
                    <a:pt x="1838" y="6814"/>
                    <a:pt x="1807" y="6851"/>
                  </a:cubicBezTo>
                  <a:cubicBezTo>
                    <a:pt x="1752" y="6917"/>
                    <a:pt x="1760" y="7016"/>
                    <a:pt x="1826" y="7071"/>
                  </a:cubicBezTo>
                  <a:cubicBezTo>
                    <a:pt x="2546" y="7677"/>
                    <a:pt x="3455" y="8008"/>
                    <a:pt x="4395" y="8008"/>
                  </a:cubicBezTo>
                  <a:cubicBezTo>
                    <a:pt x="4397" y="8008"/>
                    <a:pt x="4399" y="8008"/>
                    <a:pt x="4401" y="8008"/>
                  </a:cubicBezTo>
                  <a:cubicBezTo>
                    <a:pt x="4455" y="8008"/>
                    <a:pt x="4510" y="8008"/>
                    <a:pt x="4565" y="8006"/>
                  </a:cubicBezTo>
                  <a:cubicBezTo>
                    <a:pt x="6091" y="7944"/>
                    <a:pt x="7450" y="7019"/>
                    <a:pt x="8066" y="5622"/>
                  </a:cubicBezTo>
                  <a:cubicBezTo>
                    <a:pt x="8684" y="4223"/>
                    <a:pt x="8453" y="2597"/>
                    <a:pt x="7470" y="1427"/>
                  </a:cubicBezTo>
                  <a:cubicBezTo>
                    <a:pt x="7439" y="1390"/>
                    <a:pt x="7395" y="1372"/>
                    <a:pt x="7350" y="1372"/>
                  </a:cubicBezTo>
                  <a:cubicBezTo>
                    <a:pt x="7314" y="1372"/>
                    <a:pt x="7278" y="1384"/>
                    <a:pt x="7249" y="1408"/>
                  </a:cubicBezTo>
                  <a:cubicBezTo>
                    <a:pt x="7183" y="1465"/>
                    <a:pt x="7175" y="1563"/>
                    <a:pt x="7230" y="1629"/>
                  </a:cubicBezTo>
                  <a:cubicBezTo>
                    <a:pt x="7653" y="2131"/>
                    <a:pt x="7933" y="2735"/>
                    <a:pt x="8042" y="3382"/>
                  </a:cubicBezTo>
                  <a:lnTo>
                    <a:pt x="7995" y="3336"/>
                  </a:lnTo>
                  <a:cubicBezTo>
                    <a:pt x="7912" y="3254"/>
                    <a:pt x="7806" y="3215"/>
                    <a:pt x="7700" y="3215"/>
                  </a:cubicBezTo>
                  <a:cubicBezTo>
                    <a:pt x="7561" y="3215"/>
                    <a:pt x="7424" y="3282"/>
                    <a:pt x="7343" y="3411"/>
                  </a:cubicBezTo>
                  <a:lnTo>
                    <a:pt x="7316" y="3453"/>
                  </a:lnTo>
                  <a:cubicBezTo>
                    <a:pt x="7241" y="3453"/>
                    <a:pt x="7168" y="3480"/>
                    <a:pt x="7115" y="3531"/>
                  </a:cubicBezTo>
                  <a:lnTo>
                    <a:pt x="6909" y="3287"/>
                  </a:lnTo>
                  <a:cubicBezTo>
                    <a:pt x="6877" y="3248"/>
                    <a:pt x="6831" y="3227"/>
                    <a:pt x="6785" y="3227"/>
                  </a:cubicBezTo>
                  <a:cubicBezTo>
                    <a:pt x="6749" y="3227"/>
                    <a:pt x="6713" y="3239"/>
                    <a:pt x="6684" y="3264"/>
                  </a:cubicBezTo>
                  <a:cubicBezTo>
                    <a:pt x="6616" y="3321"/>
                    <a:pt x="6610" y="3423"/>
                    <a:pt x="6669" y="3489"/>
                  </a:cubicBezTo>
                  <a:lnTo>
                    <a:pt x="6984" y="3862"/>
                  </a:lnTo>
                  <a:cubicBezTo>
                    <a:pt x="7015" y="3899"/>
                    <a:pt x="7060" y="3918"/>
                    <a:pt x="7104" y="3918"/>
                  </a:cubicBezTo>
                  <a:cubicBezTo>
                    <a:pt x="7144" y="3918"/>
                    <a:pt x="7183" y="3903"/>
                    <a:pt x="7214" y="3873"/>
                  </a:cubicBezTo>
                  <a:lnTo>
                    <a:pt x="7315" y="3773"/>
                  </a:lnTo>
                  <a:lnTo>
                    <a:pt x="7439" y="3859"/>
                  </a:lnTo>
                  <a:lnTo>
                    <a:pt x="6973" y="4784"/>
                  </a:lnTo>
                  <a:lnTo>
                    <a:pt x="6948" y="4787"/>
                  </a:lnTo>
                  <a:cubicBezTo>
                    <a:pt x="6945" y="4787"/>
                    <a:pt x="6942" y="4787"/>
                    <a:pt x="6939" y="4787"/>
                  </a:cubicBezTo>
                  <a:cubicBezTo>
                    <a:pt x="6907" y="4787"/>
                    <a:pt x="6876" y="4773"/>
                    <a:pt x="6856" y="4747"/>
                  </a:cubicBezTo>
                  <a:lnTo>
                    <a:pt x="6236" y="3991"/>
                  </a:lnTo>
                  <a:cubicBezTo>
                    <a:pt x="6204" y="3954"/>
                    <a:pt x="6160" y="3934"/>
                    <a:pt x="6115" y="3934"/>
                  </a:cubicBezTo>
                  <a:cubicBezTo>
                    <a:pt x="6079" y="3934"/>
                    <a:pt x="6044" y="3946"/>
                    <a:pt x="6015" y="3970"/>
                  </a:cubicBezTo>
                  <a:cubicBezTo>
                    <a:pt x="5947" y="4025"/>
                    <a:pt x="5938" y="4123"/>
                    <a:pt x="5993" y="4189"/>
                  </a:cubicBezTo>
                  <a:lnTo>
                    <a:pt x="6614" y="4946"/>
                  </a:lnTo>
                  <a:cubicBezTo>
                    <a:pt x="6694" y="5045"/>
                    <a:pt x="6814" y="5100"/>
                    <a:pt x="6941" y="5100"/>
                  </a:cubicBezTo>
                  <a:cubicBezTo>
                    <a:pt x="6951" y="5100"/>
                    <a:pt x="6961" y="5100"/>
                    <a:pt x="6970" y="5099"/>
                  </a:cubicBezTo>
                  <a:lnTo>
                    <a:pt x="7172" y="5084"/>
                  </a:lnTo>
                  <a:lnTo>
                    <a:pt x="7172" y="5084"/>
                  </a:lnTo>
                  <a:lnTo>
                    <a:pt x="6556" y="6510"/>
                  </a:lnTo>
                  <a:cubicBezTo>
                    <a:pt x="6511" y="6614"/>
                    <a:pt x="6451" y="6711"/>
                    <a:pt x="6380" y="6797"/>
                  </a:cubicBezTo>
                  <a:lnTo>
                    <a:pt x="5887" y="7385"/>
                  </a:lnTo>
                  <a:cubicBezTo>
                    <a:pt x="5639" y="7494"/>
                    <a:pt x="5382" y="7575"/>
                    <a:pt x="5117" y="7626"/>
                  </a:cubicBezTo>
                  <a:lnTo>
                    <a:pt x="4846" y="7390"/>
                  </a:lnTo>
                  <a:cubicBezTo>
                    <a:pt x="4813" y="7364"/>
                    <a:pt x="4799" y="7318"/>
                    <a:pt x="4813" y="7276"/>
                  </a:cubicBezTo>
                  <a:lnTo>
                    <a:pt x="4860" y="7123"/>
                  </a:lnTo>
                  <a:cubicBezTo>
                    <a:pt x="4879" y="7059"/>
                    <a:pt x="4857" y="6991"/>
                    <a:pt x="4803" y="6950"/>
                  </a:cubicBezTo>
                  <a:lnTo>
                    <a:pt x="4496" y="6721"/>
                  </a:lnTo>
                  <a:cubicBezTo>
                    <a:pt x="4465" y="6699"/>
                    <a:pt x="4448" y="6659"/>
                    <a:pt x="4453" y="6620"/>
                  </a:cubicBezTo>
                  <a:lnTo>
                    <a:pt x="4479" y="6421"/>
                  </a:lnTo>
                  <a:cubicBezTo>
                    <a:pt x="4490" y="6332"/>
                    <a:pt x="4425" y="6253"/>
                    <a:pt x="4336" y="6245"/>
                  </a:cubicBezTo>
                  <a:lnTo>
                    <a:pt x="2940" y="6125"/>
                  </a:lnTo>
                  <a:cubicBezTo>
                    <a:pt x="2885" y="6120"/>
                    <a:pt x="2832" y="6095"/>
                    <a:pt x="2793" y="6058"/>
                  </a:cubicBezTo>
                  <a:lnTo>
                    <a:pt x="2375" y="5654"/>
                  </a:lnTo>
                  <a:cubicBezTo>
                    <a:pt x="2328" y="5608"/>
                    <a:pt x="2301" y="5545"/>
                    <a:pt x="2301" y="5480"/>
                  </a:cubicBezTo>
                  <a:lnTo>
                    <a:pt x="2301" y="4899"/>
                  </a:lnTo>
                  <a:cubicBezTo>
                    <a:pt x="2301" y="4872"/>
                    <a:pt x="2310" y="4846"/>
                    <a:pt x="2328" y="4827"/>
                  </a:cubicBezTo>
                  <a:lnTo>
                    <a:pt x="2804" y="4282"/>
                  </a:lnTo>
                  <a:cubicBezTo>
                    <a:pt x="2828" y="4255"/>
                    <a:pt x="2842" y="4222"/>
                    <a:pt x="2843" y="4185"/>
                  </a:cubicBezTo>
                  <a:lnTo>
                    <a:pt x="2847" y="4053"/>
                  </a:lnTo>
                  <a:cubicBezTo>
                    <a:pt x="2849" y="4012"/>
                    <a:pt x="2874" y="3974"/>
                    <a:pt x="2912" y="3958"/>
                  </a:cubicBezTo>
                  <a:lnTo>
                    <a:pt x="3285" y="3794"/>
                  </a:lnTo>
                  <a:lnTo>
                    <a:pt x="3985" y="3777"/>
                  </a:lnTo>
                  <a:cubicBezTo>
                    <a:pt x="3986" y="3777"/>
                    <a:pt x="3986" y="3777"/>
                    <a:pt x="3987" y="3777"/>
                  </a:cubicBezTo>
                  <a:cubicBezTo>
                    <a:pt x="4002" y="3777"/>
                    <a:pt x="4015" y="3789"/>
                    <a:pt x="4017" y="3804"/>
                  </a:cubicBezTo>
                  <a:cubicBezTo>
                    <a:pt x="4037" y="3932"/>
                    <a:pt x="4127" y="4037"/>
                    <a:pt x="4249" y="4078"/>
                  </a:cubicBezTo>
                  <a:lnTo>
                    <a:pt x="4749" y="4244"/>
                  </a:lnTo>
                  <a:cubicBezTo>
                    <a:pt x="4779" y="4254"/>
                    <a:pt x="4808" y="4259"/>
                    <a:pt x="4837" y="4259"/>
                  </a:cubicBezTo>
                  <a:cubicBezTo>
                    <a:pt x="4998" y="4259"/>
                    <a:pt x="5134" y="4117"/>
                    <a:pt x="5111" y="3946"/>
                  </a:cubicBezTo>
                  <a:lnTo>
                    <a:pt x="5740" y="3894"/>
                  </a:lnTo>
                  <a:cubicBezTo>
                    <a:pt x="5992" y="3874"/>
                    <a:pt x="6170" y="3639"/>
                    <a:pt x="6121" y="3391"/>
                  </a:cubicBezTo>
                  <a:lnTo>
                    <a:pt x="6102" y="3304"/>
                  </a:lnTo>
                  <a:cubicBezTo>
                    <a:pt x="6076" y="3167"/>
                    <a:pt x="5958" y="3071"/>
                    <a:pt x="5822" y="3071"/>
                  </a:cubicBezTo>
                  <a:cubicBezTo>
                    <a:pt x="5813" y="3071"/>
                    <a:pt x="5804" y="3071"/>
                    <a:pt x="5795" y="3072"/>
                  </a:cubicBezTo>
                  <a:lnTo>
                    <a:pt x="5466" y="3099"/>
                  </a:lnTo>
                  <a:lnTo>
                    <a:pt x="5416" y="3044"/>
                  </a:lnTo>
                  <a:lnTo>
                    <a:pt x="5851" y="2609"/>
                  </a:lnTo>
                  <a:cubicBezTo>
                    <a:pt x="5908" y="2547"/>
                    <a:pt x="5907" y="2450"/>
                    <a:pt x="5846" y="2391"/>
                  </a:cubicBezTo>
                  <a:cubicBezTo>
                    <a:pt x="5816" y="2360"/>
                    <a:pt x="5776" y="2344"/>
                    <a:pt x="5736" y="2344"/>
                  </a:cubicBezTo>
                  <a:cubicBezTo>
                    <a:pt x="5697" y="2344"/>
                    <a:pt x="5659" y="2359"/>
                    <a:pt x="5628" y="2387"/>
                  </a:cubicBezTo>
                  <a:lnTo>
                    <a:pt x="5103" y="2913"/>
                  </a:lnTo>
                  <a:lnTo>
                    <a:pt x="4927" y="2987"/>
                  </a:lnTo>
                  <a:lnTo>
                    <a:pt x="4434" y="2612"/>
                  </a:lnTo>
                  <a:cubicBezTo>
                    <a:pt x="4407" y="2591"/>
                    <a:pt x="4374" y="2580"/>
                    <a:pt x="4340" y="2580"/>
                  </a:cubicBezTo>
                  <a:cubicBezTo>
                    <a:pt x="4324" y="2580"/>
                    <a:pt x="4307" y="2582"/>
                    <a:pt x="4292" y="2587"/>
                  </a:cubicBezTo>
                  <a:lnTo>
                    <a:pt x="3608" y="2805"/>
                  </a:lnTo>
                  <a:cubicBezTo>
                    <a:pt x="3589" y="2812"/>
                    <a:pt x="3569" y="2820"/>
                    <a:pt x="3551" y="2828"/>
                  </a:cubicBezTo>
                  <a:lnTo>
                    <a:pt x="3600" y="2624"/>
                  </a:lnTo>
                  <a:lnTo>
                    <a:pt x="4141" y="2228"/>
                  </a:lnTo>
                  <a:lnTo>
                    <a:pt x="4700" y="2145"/>
                  </a:lnTo>
                  <a:cubicBezTo>
                    <a:pt x="4768" y="2135"/>
                    <a:pt x="4822" y="2081"/>
                    <a:pt x="4831" y="2013"/>
                  </a:cubicBezTo>
                  <a:lnTo>
                    <a:pt x="4895" y="1562"/>
                  </a:lnTo>
                  <a:cubicBezTo>
                    <a:pt x="4901" y="1519"/>
                    <a:pt x="4889" y="1475"/>
                    <a:pt x="4864" y="1442"/>
                  </a:cubicBezTo>
                  <a:lnTo>
                    <a:pt x="4634" y="1152"/>
                  </a:lnTo>
                  <a:cubicBezTo>
                    <a:pt x="4602" y="1113"/>
                    <a:pt x="4557" y="1093"/>
                    <a:pt x="4511" y="1093"/>
                  </a:cubicBezTo>
                  <a:cubicBezTo>
                    <a:pt x="4462" y="1093"/>
                    <a:pt x="4414" y="1115"/>
                    <a:pt x="4383" y="1159"/>
                  </a:cubicBezTo>
                  <a:lnTo>
                    <a:pt x="4207" y="1410"/>
                  </a:lnTo>
                  <a:lnTo>
                    <a:pt x="4024" y="1395"/>
                  </a:lnTo>
                  <a:lnTo>
                    <a:pt x="4329" y="813"/>
                  </a:lnTo>
                  <a:lnTo>
                    <a:pt x="4644" y="813"/>
                  </a:lnTo>
                  <a:lnTo>
                    <a:pt x="4883" y="1243"/>
                  </a:lnTo>
                  <a:cubicBezTo>
                    <a:pt x="4913" y="1296"/>
                    <a:pt x="4966" y="1323"/>
                    <a:pt x="5019" y="1323"/>
                  </a:cubicBezTo>
                  <a:cubicBezTo>
                    <a:pt x="5078" y="1323"/>
                    <a:pt x="5136" y="1291"/>
                    <a:pt x="5164" y="1228"/>
                  </a:cubicBezTo>
                  <a:lnTo>
                    <a:pt x="5383" y="712"/>
                  </a:lnTo>
                  <a:cubicBezTo>
                    <a:pt x="5422" y="622"/>
                    <a:pt x="5412" y="517"/>
                    <a:pt x="5356" y="436"/>
                  </a:cubicBezTo>
                  <a:lnTo>
                    <a:pt x="5356" y="436"/>
                  </a:lnTo>
                  <a:cubicBezTo>
                    <a:pt x="5879" y="575"/>
                    <a:pt x="6363" y="828"/>
                    <a:pt x="6777" y="1177"/>
                  </a:cubicBezTo>
                  <a:cubicBezTo>
                    <a:pt x="6806" y="1201"/>
                    <a:pt x="6842" y="1213"/>
                    <a:pt x="6877" y="1213"/>
                  </a:cubicBezTo>
                  <a:cubicBezTo>
                    <a:pt x="6921" y="1213"/>
                    <a:pt x="6965" y="1194"/>
                    <a:pt x="6996" y="1158"/>
                  </a:cubicBezTo>
                  <a:cubicBezTo>
                    <a:pt x="7053" y="1092"/>
                    <a:pt x="7045" y="992"/>
                    <a:pt x="6979" y="937"/>
                  </a:cubicBezTo>
                  <a:cubicBezTo>
                    <a:pt x="6231" y="310"/>
                    <a:pt x="5317" y="1"/>
                    <a:pt x="4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68;p59">
            <a:extLst>
              <a:ext uri="{FF2B5EF4-FFF2-40B4-BE49-F238E27FC236}">
                <a16:creationId xmlns:a16="http://schemas.microsoft.com/office/drawing/2014/main" id="{09981F6D-AED0-628A-725C-B0A2C3D86036}"/>
              </a:ext>
            </a:extLst>
          </p:cNvPr>
          <p:cNvSpPr txBox="1"/>
          <p:nvPr/>
        </p:nvSpPr>
        <p:spPr>
          <a:xfrm>
            <a:off x="1718530" y="2075850"/>
            <a:ext cx="18813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 pregunta</a:t>
            </a:r>
            <a:endParaRPr sz="1800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8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8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6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4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8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>
            <a:spLocks noGrp="1"/>
          </p:cNvSpPr>
          <p:nvPr>
            <p:ph type="subTitle" idx="1"/>
          </p:nvPr>
        </p:nvSpPr>
        <p:spPr>
          <a:xfrm>
            <a:off x="343020" y="974833"/>
            <a:ext cx="8418985" cy="1130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¿Cuál es la relación entre la ansiedad rasgo y el estrés académico en estudiantes de primer año psicología de la Uch?</a:t>
            </a:r>
          </a:p>
          <a:p>
            <a:pPr marL="0" lvl="0" indent="0" algn="l"/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/>
            <a:r>
              <a:rPr lang="es-E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 general: 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Determinar la relación entre la ansiedad rasgo y el estrés académico en estudiantes de primer año de psicología de la Uch.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9" name="Google Shape;329;p55"/>
          <p:cNvSpPr txBox="1">
            <a:spLocks noGrp="1"/>
          </p:cNvSpPr>
          <p:nvPr>
            <p:ph type="ctrTitle"/>
          </p:nvPr>
        </p:nvSpPr>
        <p:spPr>
          <a:xfrm>
            <a:off x="343020" y="309401"/>
            <a:ext cx="3545038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</a:t>
            </a:r>
            <a:endParaRPr dirty="0"/>
          </a:p>
        </p:txBody>
      </p:sp>
      <p:sp>
        <p:nvSpPr>
          <p:cNvPr id="332" name="Google Shape;332;p55"/>
          <p:cNvSpPr/>
          <p:nvPr/>
        </p:nvSpPr>
        <p:spPr>
          <a:xfrm>
            <a:off x="1729675" y="2063475"/>
            <a:ext cx="955875" cy="1130375"/>
          </a:xfrm>
          <a:prstGeom prst="flowChartInternalStorag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28;p55">
            <a:extLst>
              <a:ext uri="{FF2B5EF4-FFF2-40B4-BE49-F238E27FC236}">
                <a16:creationId xmlns:a16="http://schemas.microsoft.com/office/drawing/2014/main" id="{23110DC3-0DE4-B722-16C2-E5CF23EE615B}"/>
              </a:ext>
            </a:extLst>
          </p:cNvPr>
          <p:cNvSpPr txBox="1">
            <a:spLocks/>
          </p:cNvSpPr>
          <p:nvPr/>
        </p:nvSpPr>
        <p:spPr>
          <a:xfrm>
            <a:off x="1145151" y="2281838"/>
            <a:ext cx="6976431" cy="41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l"/>
            <a:r>
              <a:rPr lang="es-ES" sz="2000" b="1" dirty="0">
                <a:latin typeface="DM Serif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OE: Desglose por Objeto de Estudio o por Sujeto de Estudio.</a:t>
            </a:r>
          </a:p>
          <a:p>
            <a:pPr marL="0" indent="0" algn="l"/>
            <a:endParaRPr lang="es-ES" sz="2000" dirty="0">
              <a:latin typeface="DM Serif Displ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/>
            <a:endParaRPr lang="es-ES" sz="2000" dirty="0">
              <a:latin typeface="DM Serif Displ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/>
            <a:endParaRPr lang="es-ES" sz="2000" dirty="0">
              <a:latin typeface="DM Serif Displ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328;p55">
            <a:extLst>
              <a:ext uri="{FF2B5EF4-FFF2-40B4-BE49-F238E27FC236}">
                <a16:creationId xmlns:a16="http://schemas.microsoft.com/office/drawing/2014/main" id="{2A4E9EC5-B6B0-D7AC-D43F-41BCDB3F19D2}"/>
              </a:ext>
            </a:extLst>
          </p:cNvPr>
          <p:cNvSpPr txBox="1">
            <a:spLocks/>
          </p:cNvSpPr>
          <p:nvPr/>
        </p:nvSpPr>
        <p:spPr>
          <a:xfrm>
            <a:off x="4804411" y="3175937"/>
            <a:ext cx="4235511" cy="113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l"/>
            <a:r>
              <a:rPr lang="es-E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sujeto:</a:t>
            </a:r>
          </a:p>
          <a:p>
            <a:pPr marL="0" indent="0" algn="l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OE1: Evaluar las diferencias entre hombres y mujeres.</a:t>
            </a:r>
          </a:p>
          <a:p>
            <a:pPr marL="0" indent="0" algn="l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OE2: Evaluar las diferencias entre estudiantes de colegios municipales y particulares.</a:t>
            </a:r>
          </a:p>
          <a:p>
            <a:pPr marL="0" indent="0" algn="l"/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328;p55">
            <a:extLst>
              <a:ext uri="{FF2B5EF4-FFF2-40B4-BE49-F238E27FC236}">
                <a16:creationId xmlns:a16="http://schemas.microsoft.com/office/drawing/2014/main" id="{09A59712-C258-6A52-B734-9183A42FA29B}"/>
              </a:ext>
            </a:extLst>
          </p:cNvPr>
          <p:cNvSpPr txBox="1">
            <a:spLocks/>
          </p:cNvSpPr>
          <p:nvPr/>
        </p:nvSpPr>
        <p:spPr>
          <a:xfrm>
            <a:off x="397856" y="3081751"/>
            <a:ext cx="4235511" cy="113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l"/>
            <a:r>
              <a:rPr lang="es-E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objeto:</a:t>
            </a:r>
          </a:p>
          <a:p>
            <a:pPr marL="0" indent="0" algn="l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OE1: Determinar la ansiedad rasgo de los estudiantes.</a:t>
            </a:r>
          </a:p>
          <a:p>
            <a:pPr marL="0" indent="0" algn="l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OE2: Determinar el estrés académico de los estudiantes.</a:t>
            </a:r>
          </a:p>
          <a:p>
            <a:pPr marL="0" indent="0" algn="l"/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Google Shape;648;p66">
            <a:extLst>
              <a:ext uri="{FF2B5EF4-FFF2-40B4-BE49-F238E27FC236}">
                <a16:creationId xmlns:a16="http://schemas.microsoft.com/office/drawing/2014/main" id="{5009EA55-461D-9313-AF4E-AA91A4706A6D}"/>
              </a:ext>
            </a:extLst>
          </p:cNvPr>
          <p:cNvSpPr/>
          <p:nvPr/>
        </p:nvSpPr>
        <p:spPr>
          <a:xfrm>
            <a:off x="343020" y="2907963"/>
            <a:ext cx="4461391" cy="1340159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48;p66">
            <a:extLst>
              <a:ext uri="{FF2B5EF4-FFF2-40B4-BE49-F238E27FC236}">
                <a16:creationId xmlns:a16="http://schemas.microsoft.com/office/drawing/2014/main" id="{52B06E10-70A1-77C6-2CD9-52A9D63D00DE}"/>
              </a:ext>
            </a:extLst>
          </p:cNvPr>
          <p:cNvSpPr/>
          <p:nvPr/>
        </p:nvSpPr>
        <p:spPr>
          <a:xfrm>
            <a:off x="4571999" y="3069574"/>
            <a:ext cx="4071635" cy="1398348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48;p66">
            <a:extLst>
              <a:ext uri="{FF2B5EF4-FFF2-40B4-BE49-F238E27FC236}">
                <a16:creationId xmlns:a16="http://schemas.microsoft.com/office/drawing/2014/main" id="{175C8F64-C607-3E43-2084-D8E612C9C924}"/>
              </a:ext>
            </a:extLst>
          </p:cNvPr>
          <p:cNvSpPr/>
          <p:nvPr/>
        </p:nvSpPr>
        <p:spPr>
          <a:xfrm>
            <a:off x="325087" y="1483298"/>
            <a:ext cx="8291089" cy="665231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23;p54">
            <a:extLst>
              <a:ext uri="{FF2B5EF4-FFF2-40B4-BE49-F238E27FC236}">
                <a16:creationId xmlns:a16="http://schemas.microsoft.com/office/drawing/2014/main" id="{7FE50CF5-EC89-3A18-CD78-234C99156A46}"/>
              </a:ext>
            </a:extLst>
          </p:cNvPr>
          <p:cNvSpPr txBox="1">
            <a:spLocks/>
          </p:cNvSpPr>
          <p:nvPr/>
        </p:nvSpPr>
        <p:spPr>
          <a:xfrm>
            <a:off x="4804411" y="4519960"/>
            <a:ext cx="3663082" cy="111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/>
            <a:r>
              <a:rPr lang="es-CL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Todo objetivo que agregue algo que no está en la pregunta debe justificarse dentro del marco teórico</a:t>
            </a:r>
            <a:endParaRPr lang="en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áfico 9" descr="megáfono1 contorno">
            <a:extLst>
              <a:ext uri="{FF2B5EF4-FFF2-40B4-BE49-F238E27FC236}">
                <a16:creationId xmlns:a16="http://schemas.microsoft.com/office/drawing/2014/main" id="{C0474BE8-BF8E-3BEF-F5A4-F7A52F8A8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3387" y="4385914"/>
            <a:ext cx="722048" cy="7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build="p"/>
      <p:bldP spid="3" grpId="0"/>
      <p:bldP spid="4" grpId="0"/>
      <p:bldP spid="5" grpId="0"/>
      <p:bldP spid="6" grpId="0" animBg="1"/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4"/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t="5389" b="5389"/>
          <a:stretch/>
        </p:blipFill>
        <p:spPr>
          <a:xfrm>
            <a:off x="4361900" y="1730775"/>
            <a:ext cx="4825200" cy="2870100"/>
          </a:xfrm>
          <a:prstGeom prst="rect">
            <a:avLst/>
          </a:prstGeom>
          <a:solidFill>
            <a:schemeClr val="tx1">
              <a:lumMod val="10000"/>
            </a:schemeClr>
          </a:solidFill>
          <a:ln>
            <a:noFill/>
          </a:ln>
        </p:spPr>
      </p:pic>
      <p:sp>
        <p:nvSpPr>
          <p:cNvPr id="6" name="Google Shape;320;p54">
            <a:extLst>
              <a:ext uri="{FF2B5EF4-FFF2-40B4-BE49-F238E27FC236}">
                <a16:creationId xmlns:a16="http://schemas.microsoft.com/office/drawing/2014/main" id="{2649709A-B5B1-ED6B-5C95-3E450A12A6A4}"/>
              </a:ext>
            </a:extLst>
          </p:cNvPr>
          <p:cNvSpPr/>
          <p:nvPr/>
        </p:nvSpPr>
        <p:spPr>
          <a:xfrm flipH="1">
            <a:off x="4354072" y="1730774"/>
            <a:ext cx="4931175" cy="2870100"/>
          </a:xfrm>
          <a:prstGeom prst="rect">
            <a:avLst/>
          </a:prstGeom>
          <a:solidFill>
            <a:schemeClr val="tx1">
              <a:lumMod val="10000"/>
              <a:alpha val="7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/>
          <p:nvPr/>
        </p:nvSpPr>
        <p:spPr>
          <a:xfrm flipH="1">
            <a:off x="-39700" y="540000"/>
            <a:ext cx="2030700" cy="1479000"/>
          </a:xfrm>
          <a:prstGeom prst="rect">
            <a:avLst/>
          </a:prstGeom>
          <a:solidFill>
            <a:schemeClr val="tx1">
              <a:lumMod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4"/>
          <p:cNvSpPr/>
          <p:nvPr/>
        </p:nvSpPr>
        <p:spPr>
          <a:xfrm flipH="1">
            <a:off x="578725" y="1404925"/>
            <a:ext cx="4790700" cy="253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4"/>
          <p:cNvSpPr txBox="1">
            <a:spLocks noGrp="1"/>
          </p:cNvSpPr>
          <p:nvPr>
            <p:ph type="title"/>
          </p:nvPr>
        </p:nvSpPr>
        <p:spPr>
          <a:xfrm flipH="1">
            <a:off x="5377253" y="2458551"/>
            <a:ext cx="395265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1"/>
                </a:solidFill>
              </a:rPr>
              <a:t>¿Qué método escogo?</a:t>
            </a: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323" name="Google Shape;323;p54"/>
          <p:cNvSpPr txBox="1">
            <a:spLocks noGrp="1"/>
          </p:cNvSpPr>
          <p:nvPr>
            <p:ph type="subTitle" idx="1"/>
          </p:nvPr>
        </p:nvSpPr>
        <p:spPr>
          <a:xfrm>
            <a:off x="282498" y="2211647"/>
            <a:ext cx="4289502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 a depender de su objetivo.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quiere explicar </a:t>
            </a: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n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Experimental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Si quiere relacionar  </a:t>
            </a:r>
            <a:r>
              <a:rPr lang="en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Selectivo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Si quiere describir  </a:t>
            </a:r>
            <a:r>
              <a:rPr lang="en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Selectivo/Observacional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Si quiere comprender  </a:t>
            </a:r>
            <a:r>
              <a:rPr lang="en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Cualitativo*</a:t>
            </a:r>
            <a:endParaRPr lang="en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323;p54">
            <a:extLst>
              <a:ext uri="{FF2B5EF4-FFF2-40B4-BE49-F238E27FC236}">
                <a16:creationId xmlns:a16="http://schemas.microsoft.com/office/drawing/2014/main" id="{667DC556-33C9-91B4-288A-1B0557FFE802}"/>
              </a:ext>
            </a:extLst>
          </p:cNvPr>
          <p:cNvSpPr txBox="1">
            <a:spLocks/>
          </p:cNvSpPr>
          <p:nvPr/>
        </p:nvSpPr>
        <p:spPr>
          <a:xfrm>
            <a:off x="1739590" y="3817956"/>
            <a:ext cx="2435267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/>
            <a:r>
              <a:rPr lang="en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Cuali tiene sus propios métodos (etnografía, analísis narrativas, etc)</a:t>
            </a:r>
          </a:p>
          <a:p>
            <a:pPr marL="0" indent="0"/>
            <a:r>
              <a:rPr lang="en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en" sz="105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confundir variable cuali con método</a:t>
            </a:r>
          </a:p>
        </p:txBody>
      </p:sp>
      <p:pic>
        <p:nvPicPr>
          <p:cNvPr id="5" name="Gráfico 4" descr="megáfono1 contorno">
            <a:extLst>
              <a:ext uri="{FF2B5EF4-FFF2-40B4-BE49-F238E27FC236}">
                <a16:creationId xmlns:a16="http://schemas.microsoft.com/office/drawing/2014/main" id="{17DF236A-8D86-AED0-931E-8FBFFC810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134" y="3817956"/>
            <a:ext cx="1146578" cy="1146578"/>
          </a:xfrm>
          <a:prstGeom prst="rect">
            <a:avLst/>
          </a:prstGeom>
        </p:spPr>
      </p:pic>
      <p:sp>
        <p:nvSpPr>
          <p:cNvPr id="2" name="Google Shape;323;p54">
            <a:extLst>
              <a:ext uri="{FF2B5EF4-FFF2-40B4-BE49-F238E27FC236}">
                <a16:creationId xmlns:a16="http://schemas.microsoft.com/office/drawing/2014/main" id="{3A2BAD3E-7514-1432-2D82-551E6E69791E}"/>
              </a:ext>
            </a:extLst>
          </p:cNvPr>
          <p:cNvSpPr txBox="1">
            <a:spLocks/>
          </p:cNvSpPr>
          <p:nvPr/>
        </p:nvSpPr>
        <p:spPr>
          <a:xfrm>
            <a:off x="5377253" y="3498027"/>
            <a:ext cx="337882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/>
            <a:r>
              <a:rPr lang="en" sz="1050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Debe justficar su método y qué entenderá por este método</a:t>
            </a:r>
          </a:p>
        </p:txBody>
      </p:sp>
    </p:spTree>
    <p:extLst>
      <p:ext uri="{BB962C8B-B14F-4D97-AF65-F5344CB8AC3E}">
        <p14:creationId xmlns:p14="http://schemas.microsoft.com/office/powerpoint/2010/main" val="378707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>
            <a:spLocks noGrp="1"/>
          </p:cNvSpPr>
          <p:nvPr>
            <p:ph type="subTitle" idx="1"/>
          </p:nvPr>
        </p:nvSpPr>
        <p:spPr>
          <a:xfrm>
            <a:off x="343020" y="974833"/>
            <a:ext cx="8418985" cy="1130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¿Cuál es la relación entre la ansiedad rasgo y el estrés académico en estudiantes de primer año psicología de la Uch?</a:t>
            </a:r>
          </a:p>
          <a:p>
            <a:pPr marL="0" lvl="0" indent="0" algn="l"/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/>
            <a:r>
              <a:rPr lang="es-E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 general: 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Determinar la relación entre la ansiedad rasgo y el estrés académico en estudiantes de primer año de psicología de la Uch.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9" name="Google Shape;329;p55"/>
          <p:cNvSpPr txBox="1">
            <a:spLocks noGrp="1"/>
          </p:cNvSpPr>
          <p:nvPr>
            <p:ph type="ctrTitle"/>
          </p:nvPr>
        </p:nvSpPr>
        <p:spPr>
          <a:xfrm>
            <a:off x="343020" y="309401"/>
            <a:ext cx="3545038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</a:t>
            </a:r>
            <a:endParaRPr dirty="0"/>
          </a:p>
        </p:txBody>
      </p:sp>
      <p:sp>
        <p:nvSpPr>
          <p:cNvPr id="332" name="Google Shape;332;p55"/>
          <p:cNvSpPr/>
          <p:nvPr/>
        </p:nvSpPr>
        <p:spPr>
          <a:xfrm>
            <a:off x="1729675" y="2063475"/>
            <a:ext cx="955875" cy="1130375"/>
          </a:xfrm>
          <a:prstGeom prst="flowChartInternalStorag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28;p55">
            <a:extLst>
              <a:ext uri="{FF2B5EF4-FFF2-40B4-BE49-F238E27FC236}">
                <a16:creationId xmlns:a16="http://schemas.microsoft.com/office/drawing/2014/main" id="{23110DC3-0DE4-B722-16C2-E5CF23EE615B}"/>
              </a:ext>
            </a:extLst>
          </p:cNvPr>
          <p:cNvSpPr txBox="1">
            <a:spLocks/>
          </p:cNvSpPr>
          <p:nvPr/>
        </p:nvSpPr>
        <p:spPr>
          <a:xfrm>
            <a:off x="258179" y="2358677"/>
            <a:ext cx="6976431" cy="41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l"/>
            <a:r>
              <a:rPr lang="es-ES" sz="2000" b="1" dirty="0">
                <a:latin typeface="DM Serif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¿Qué método es el más adecuado</a:t>
            </a:r>
            <a:endParaRPr lang="es-ES" sz="2000" dirty="0">
              <a:latin typeface="DM Serif Displ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/>
            <a:endParaRPr lang="es-ES" sz="2000" dirty="0">
              <a:latin typeface="DM Serif Displ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/>
            <a:endParaRPr lang="es-ES" sz="2000" dirty="0">
              <a:latin typeface="DM Serif Displ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328;p55">
            <a:extLst>
              <a:ext uri="{FF2B5EF4-FFF2-40B4-BE49-F238E27FC236}">
                <a16:creationId xmlns:a16="http://schemas.microsoft.com/office/drawing/2014/main" id="{2A4E9EC5-B6B0-D7AC-D43F-41BCDB3F19D2}"/>
              </a:ext>
            </a:extLst>
          </p:cNvPr>
          <p:cNvSpPr txBox="1">
            <a:spLocks/>
          </p:cNvSpPr>
          <p:nvPr/>
        </p:nvSpPr>
        <p:spPr>
          <a:xfrm>
            <a:off x="4829270" y="2969837"/>
            <a:ext cx="4235511" cy="113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l"/>
            <a:r>
              <a:rPr lang="es-E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Medir con escala la ansiedad (STAI) y el estrés (Escala de estrés percibido) y hacer correlaciones entre ambas mediciones.</a:t>
            </a:r>
          </a:p>
          <a:p>
            <a:pPr marL="0" indent="0" algn="l"/>
            <a:r>
              <a:rPr lang="es-E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También, se puede correlacionar los puntajes con su género, mediante descriptivos.</a:t>
            </a:r>
          </a:p>
          <a:p>
            <a:pPr marL="0" indent="0" algn="l"/>
            <a:endParaRPr lang="es-ES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328;p55">
            <a:extLst>
              <a:ext uri="{FF2B5EF4-FFF2-40B4-BE49-F238E27FC236}">
                <a16:creationId xmlns:a16="http://schemas.microsoft.com/office/drawing/2014/main" id="{09A59712-C258-6A52-B734-9183A42FA29B}"/>
              </a:ext>
            </a:extLst>
          </p:cNvPr>
          <p:cNvSpPr txBox="1">
            <a:spLocks/>
          </p:cNvSpPr>
          <p:nvPr/>
        </p:nvSpPr>
        <p:spPr>
          <a:xfrm>
            <a:off x="397856" y="3081751"/>
            <a:ext cx="4235511" cy="113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l"/>
            <a:r>
              <a:rPr lang="es-ES" sz="4000" i="1" dirty="0">
                <a:latin typeface="DM Serif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Método Selectivo.</a:t>
            </a:r>
          </a:p>
          <a:p>
            <a:pPr marL="0" indent="0" algn="l"/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Google Shape;648;p66">
            <a:extLst>
              <a:ext uri="{FF2B5EF4-FFF2-40B4-BE49-F238E27FC236}">
                <a16:creationId xmlns:a16="http://schemas.microsoft.com/office/drawing/2014/main" id="{5009EA55-461D-9313-AF4E-AA91A4706A6D}"/>
              </a:ext>
            </a:extLst>
          </p:cNvPr>
          <p:cNvSpPr/>
          <p:nvPr/>
        </p:nvSpPr>
        <p:spPr>
          <a:xfrm>
            <a:off x="343020" y="2907963"/>
            <a:ext cx="4461391" cy="1340159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48;p66">
            <a:extLst>
              <a:ext uri="{FF2B5EF4-FFF2-40B4-BE49-F238E27FC236}">
                <a16:creationId xmlns:a16="http://schemas.microsoft.com/office/drawing/2014/main" id="{175C8F64-C607-3E43-2084-D8E612C9C924}"/>
              </a:ext>
            </a:extLst>
          </p:cNvPr>
          <p:cNvSpPr/>
          <p:nvPr/>
        </p:nvSpPr>
        <p:spPr>
          <a:xfrm>
            <a:off x="325087" y="1483298"/>
            <a:ext cx="8291089" cy="665231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0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build="p"/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DEEC010-377F-ABEC-7F0F-0BA1E45360F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1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7" name="Google Shape;337;p56"/>
          <p:cNvSpPr/>
          <p:nvPr/>
        </p:nvSpPr>
        <p:spPr>
          <a:xfrm>
            <a:off x="2522400" y="780150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338" name="Google Shape;338;p56"/>
          <p:cNvSpPr txBox="1">
            <a:spLocks noGrp="1"/>
          </p:cNvSpPr>
          <p:nvPr>
            <p:ph type="ctrTitle"/>
          </p:nvPr>
        </p:nvSpPr>
        <p:spPr>
          <a:xfrm flipH="1">
            <a:off x="4101575" y="2149455"/>
            <a:ext cx="2954400" cy="19212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¿Qué Investigar?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39" name="Google Shape;339;p56"/>
          <p:cNvSpPr txBox="1">
            <a:spLocks noGrp="1"/>
          </p:cNvSpPr>
          <p:nvPr>
            <p:ph type="title" idx="2"/>
          </p:nvPr>
        </p:nvSpPr>
        <p:spPr>
          <a:xfrm flipH="1">
            <a:off x="787850" y="2419325"/>
            <a:ext cx="29544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>
            <a:spLocks noGrp="1"/>
          </p:cNvSpPr>
          <p:nvPr>
            <p:ph type="subTitle" idx="1"/>
          </p:nvPr>
        </p:nvSpPr>
        <p:spPr>
          <a:xfrm>
            <a:off x="343020" y="974833"/>
            <a:ext cx="8418985" cy="1130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¿Cuáles son las vivencias de ansiedad en estudiantes de primer año psicología de la Uch?</a:t>
            </a:r>
          </a:p>
          <a:p>
            <a:pPr marL="0" lvl="0" indent="0" algn="l"/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/>
            <a:r>
              <a:rPr lang="es-E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 general: </a:t>
            </a: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Describir las vivencias de ansiedad en estudiantes de primer año de psicología de la </a:t>
            </a:r>
            <a:r>
              <a:rPr lang="es-C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UCh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9" name="Google Shape;329;p55"/>
          <p:cNvSpPr txBox="1">
            <a:spLocks noGrp="1"/>
          </p:cNvSpPr>
          <p:nvPr>
            <p:ph type="ctrTitle"/>
          </p:nvPr>
        </p:nvSpPr>
        <p:spPr>
          <a:xfrm>
            <a:off x="343020" y="309401"/>
            <a:ext cx="3545038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</a:t>
            </a:r>
            <a:endParaRPr dirty="0"/>
          </a:p>
        </p:txBody>
      </p:sp>
      <p:sp>
        <p:nvSpPr>
          <p:cNvPr id="332" name="Google Shape;332;p55"/>
          <p:cNvSpPr/>
          <p:nvPr/>
        </p:nvSpPr>
        <p:spPr>
          <a:xfrm>
            <a:off x="1729675" y="2063475"/>
            <a:ext cx="955875" cy="1130375"/>
          </a:xfrm>
          <a:prstGeom prst="flowChartInternalStorag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28;p55">
            <a:extLst>
              <a:ext uri="{FF2B5EF4-FFF2-40B4-BE49-F238E27FC236}">
                <a16:creationId xmlns:a16="http://schemas.microsoft.com/office/drawing/2014/main" id="{23110DC3-0DE4-B722-16C2-E5CF23EE615B}"/>
              </a:ext>
            </a:extLst>
          </p:cNvPr>
          <p:cNvSpPr txBox="1">
            <a:spLocks/>
          </p:cNvSpPr>
          <p:nvPr/>
        </p:nvSpPr>
        <p:spPr>
          <a:xfrm>
            <a:off x="258179" y="2358677"/>
            <a:ext cx="6976431" cy="41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l"/>
            <a:r>
              <a:rPr lang="es-ES" sz="2000" b="1" dirty="0">
                <a:latin typeface="DM Serif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¿Qué método es el más adecuado</a:t>
            </a:r>
            <a:endParaRPr lang="es-ES" sz="2000" dirty="0">
              <a:latin typeface="DM Serif Displ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/>
            <a:endParaRPr lang="es-ES" sz="2000" dirty="0">
              <a:latin typeface="DM Serif Displ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/>
            <a:endParaRPr lang="es-ES" sz="2000" dirty="0">
              <a:latin typeface="DM Serif Displ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328;p55">
            <a:extLst>
              <a:ext uri="{FF2B5EF4-FFF2-40B4-BE49-F238E27FC236}">
                <a16:creationId xmlns:a16="http://schemas.microsoft.com/office/drawing/2014/main" id="{2A4E9EC5-B6B0-D7AC-D43F-41BCDB3F19D2}"/>
              </a:ext>
            </a:extLst>
          </p:cNvPr>
          <p:cNvSpPr txBox="1">
            <a:spLocks/>
          </p:cNvSpPr>
          <p:nvPr/>
        </p:nvSpPr>
        <p:spPr>
          <a:xfrm>
            <a:off x="4849606" y="3137806"/>
            <a:ext cx="4235511" cy="113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l"/>
            <a:r>
              <a:rPr lang="es-E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Entrevistar a estudiantes preguntando cómo viven la ansiedad, conocer cuáles son los motivos de su ansiedad, cómo la sobrellevan, analizar si hay vivencias distintas o similares entre los estudiantes,</a:t>
            </a:r>
          </a:p>
          <a:p>
            <a:pPr marL="0" indent="0" algn="l"/>
            <a:endParaRPr lang="es-ES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328;p55">
            <a:extLst>
              <a:ext uri="{FF2B5EF4-FFF2-40B4-BE49-F238E27FC236}">
                <a16:creationId xmlns:a16="http://schemas.microsoft.com/office/drawing/2014/main" id="{09A59712-C258-6A52-B734-9183A42FA29B}"/>
              </a:ext>
            </a:extLst>
          </p:cNvPr>
          <p:cNvSpPr txBox="1">
            <a:spLocks/>
          </p:cNvSpPr>
          <p:nvPr/>
        </p:nvSpPr>
        <p:spPr>
          <a:xfrm>
            <a:off x="397856" y="3081751"/>
            <a:ext cx="4235511" cy="113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l"/>
            <a:r>
              <a:rPr lang="es-ES" sz="4000" i="1" dirty="0">
                <a:latin typeface="DM Serif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Entrevistas Semi Estructuradas.</a:t>
            </a:r>
          </a:p>
          <a:p>
            <a:pPr marL="0" indent="0" algn="l"/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Google Shape;648;p66">
            <a:extLst>
              <a:ext uri="{FF2B5EF4-FFF2-40B4-BE49-F238E27FC236}">
                <a16:creationId xmlns:a16="http://schemas.microsoft.com/office/drawing/2014/main" id="{5009EA55-461D-9313-AF4E-AA91A4706A6D}"/>
              </a:ext>
            </a:extLst>
          </p:cNvPr>
          <p:cNvSpPr/>
          <p:nvPr/>
        </p:nvSpPr>
        <p:spPr>
          <a:xfrm>
            <a:off x="343020" y="3030713"/>
            <a:ext cx="4461391" cy="1340159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48;p66">
            <a:extLst>
              <a:ext uri="{FF2B5EF4-FFF2-40B4-BE49-F238E27FC236}">
                <a16:creationId xmlns:a16="http://schemas.microsoft.com/office/drawing/2014/main" id="{175C8F64-C607-3E43-2084-D8E612C9C924}"/>
              </a:ext>
            </a:extLst>
          </p:cNvPr>
          <p:cNvSpPr/>
          <p:nvPr/>
        </p:nvSpPr>
        <p:spPr>
          <a:xfrm>
            <a:off x="343020" y="1332884"/>
            <a:ext cx="8291089" cy="665231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build="p"/>
      <p:bldP spid="3" grpId="0"/>
      <p:bldP spid="4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0801CB-3F70-B878-CF67-3A504C0590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4278" y="0"/>
            <a:ext cx="13630135" cy="5345151"/>
          </a:xfrm>
          <a:prstGeom prst="rect">
            <a:avLst/>
          </a:prstGeom>
        </p:spPr>
      </p:pic>
      <p:sp>
        <p:nvSpPr>
          <p:cNvPr id="582" name="Google Shape;582;p64"/>
          <p:cNvSpPr/>
          <p:nvPr/>
        </p:nvSpPr>
        <p:spPr>
          <a:xfrm>
            <a:off x="25224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583" name="Google Shape;583;p64"/>
          <p:cNvSpPr txBox="1">
            <a:spLocks noGrp="1"/>
          </p:cNvSpPr>
          <p:nvPr>
            <p:ph type="ctrTitle"/>
          </p:nvPr>
        </p:nvSpPr>
        <p:spPr>
          <a:xfrm flipH="1">
            <a:off x="3432826" y="2713925"/>
            <a:ext cx="3188774" cy="16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Práctiquemos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84" name="Google Shape;584;p64"/>
          <p:cNvSpPr txBox="1">
            <a:spLocks noGrp="1"/>
          </p:cNvSpPr>
          <p:nvPr>
            <p:ph type="title" idx="2"/>
          </p:nvPr>
        </p:nvSpPr>
        <p:spPr>
          <a:xfrm flipH="1">
            <a:off x="1355550" y="1208180"/>
            <a:ext cx="23337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06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14" y="566161"/>
            <a:ext cx="2983200" cy="578700"/>
          </a:xfrm>
        </p:spPr>
        <p:txBody>
          <a:bodyPr/>
          <a:lstStyle/>
          <a:p>
            <a:r>
              <a:rPr lang="es-CL" sz="4000" dirty="0"/>
              <a:t>Cuantitativo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46D8D4-AA77-9864-E281-A59F474A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7" y="1032882"/>
            <a:ext cx="7602545" cy="30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14" y="566161"/>
            <a:ext cx="2983200" cy="578700"/>
          </a:xfrm>
        </p:spPr>
        <p:txBody>
          <a:bodyPr/>
          <a:lstStyle/>
          <a:p>
            <a:r>
              <a:rPr lang="es-CL" sz="4000" dirty="0"/>
              <a:t>Cualitativo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3B2474-8232-2C28-10BF-943BB15DE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5" y="1501700"/>
            <a:ext cx="4433605" cy="16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4D14F16-7D52-8CDB-D672-A0ED7512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12" y="1394943"/>
            <a:ext cx="3909482" cy="202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30A91ED-408B-21A5-41D3-46279ADE8165}"/>
              </a:ext>
            </a:extLst>
          </p:cNvPr>
          <p:cNvSpPr/>
          <p:nvPr/>
        </p:nvSpPr>
        <p:spPr>
          <a:xfrm>
            <a:off x="6980663" y="1776761"/>
            <a:ext cx="1367883" cy="156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46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790" y="2282400"/>
            <a:ext cx="7171230" cy="578700"/>
          </a:xfrm>
        </p:spPr>
        <p:txBody>
          <a:bodyPr/>
          <a:lstStyle/>
          <a:p>
            <a:r>
              <a:rPr lang="es-CL" sz="4000" dirty="0"/>
              <a:t>¿Cómo se relacionan los procesos psicológicos y el aprendizaje?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-802026" y="3439458"/>
            <a:ext cx="8652483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objeto de estudio no está bien delimitado (es muy amplio)</a:t>
            </a:r>
          </a:p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hay sujeto de estudio</a:t>
            </a:r>
          </a:p>
        </p:txBody>
      </p:sp>
    </p:spTree>
    <p:extLst>
      <p:ext uri="{BB962C8B-B14F-4D97-AF65-F5344CB8AC3E}">
        <p14:creationId xmlns:p14="http://schemas.microsoft.com/office/powerpoint/2010/main" val="12132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790" y="2282400"/>
            <a:ext cx="7171230" cy="578700"/>
          </a:xfrm>
        </p:spPr>
        <p:txBody>
          <a:bodyPr/>
          <a:lstStyle/>
          <a:p>
            <a:r>
              <a:rPr lang="es-CL" sz="2400" dirty="0"/>
              <a:t>Quiero hacer un estudio </a:t>
            </a:r>
            <a:r>
              <a:rPr lang="es-CL" sz="2400" dirty="0" err="1"/>
              <a:t>cuali</a:t>
            </a:r>
            <a:r>
              <a:rPr lang="es-CL" sz="2400" dirty="0"/>
              <a:t>, entonces me pregunté: ¿Cuál es la relación entre el consumo de marihuana y la ansiedad de los estudiantes del campus JGM de la </a:t>
            </a:r>
            <a:r>
              <a:rPr lang="es-CL" sz="2400" dirty="0" err="1"/>
              <a:t>UCh</a:t>
            </a:r>
            <a:r>
              <a:rPr lang="es-CL" sz="2400" dirty="0"/>
              <a:t>?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1112520" y="3439458"/>
            <a:ext cx="6737937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 quisiera hacer un estudio </a:t>
            </a:r>
            <a:r>
              <a:rPr lang="es-CL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cuali</a:t>
            </a:r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no debería buscar la relación entre variables sino comprender y profundizar en su tema</a:t>
            </a:r>
          </a:p>
        </p:txBody>
      </p:sp>
    </p:spTree>
    <p:extLst>
      <p:ext uri="{BB962C8B-B14F-4D97-AF65-F5344CB8AC3E}">
        <p14:creationId xmlns:p14="http://schemas.microsoft.com/office/powerpoint/2010/main" val="23145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790" y="2282400"/>
            <a:ext cx="7171230" cy="578700"/>
          </a:xfrm>
        </p:spPr>
        <p:txBody>
          <a:bodyPr/>
          <a:lstStyle/>
          <a:p>
            <a:r>
              <a:rPr lang="es-CL" sz="2400" dirty="0"/>
              <a:t>El estudio entre neuroticismo y aprendizaje está vagamente comprendido. Al buscar información nos dimos cuenta de que había poca literatura al respecto.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1042083" y="3789978"/>
            <a:ext cx="6737937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Encontrar poca literatura puede ser un problema de búsqueda no un problema de investigación. Distinto es plantear que no hay modelos teóricos o que los estudios no se han enfocado en lo que yo quiero estudiar.</a:t>
            </a:r>
          </a:p>
        </p:txBody>
      </p:sp>
    </p:spTree>
    <p:extLst>
      <p:ext uri="{BB962C8B-B14F-4D97-AF65-F5344CB8AC3E}">
        <p14:creationId xmlns:p14="http://schemas.microsoft.com/office/powerpoint/2010/main" val="7235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790" y="1993050"/>
            <a:ext cx="7171230" cy="578700"/>
          </a:xfrm>
        </p:spPr>
        <p:txBody>
          <a:bodyPr/>
          <a:lstStyle/>
          <a:p>
            <a:r>
              <a:rPr lang="es-CL" sz="2400" dirty="0"/>
              <a:t>Mi pregunta es: ¿Cómo son las experiencias de cuidado de padres solteros en la RM? Y en mi marco teórico definí lo que es ser padre soltero.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1042083" y="3559519"/>
            <a:ext cx="6737937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el marco teórico se debe definir la totalidad del objeto de estudio ¿qué es una experiencia de cuidado? ¿el cuidado significa lo mismo para todas las personas?</a:t>
            </a:r>
          </a:p>
        </p:txBody>
      </p:sp>
    </p:spTree>
    <p:extLst>
      <p:ext uri="{BB962C8B-B14F-4D97-AF65-F5344CB8AC3E}">
        <p14:creationId xmlns:p14="http://schemas.microsoft.com/office/powerpoint/2010/main" val="2619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790" y="1993050"/>
            <a:ext cx="7171230" cy="578700"/>
          </a:xfrm>
        </p:spPr>
        <p:txBody>
          <a:bodyPr/>
          <a:lstStyle/>
          <a:p>
            <a:r>
              <a:rPr lang="es-CL" sz="2400" dirty="0"/>
              <a:t>Quiero determinar el efecto de los niveles de neuroticismo en el desarrollo de una tarea ¿qué método debo usar?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1042083" y="3559519"/>
            <a:ext cx="6737937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 responder esto, lo más adecuado sería realizar un experimento con dos grupos, un grupo con altos niveles de neuroticismo y uno con bajos niveles, pedirles que hagan una tarea y comparar el rendimiento.</a:t>
            </a:r>
          </a:p>
        </p:txBody>
      </p:sp>
    </p:spTree>
    <p:extLst>
      <p:ext uri="{BB962C8B-B14F-4D97-AF65-F5344CB8AC3E}">
        <p14:creationId xmlns:p14="http://schemas.microsoft.com/office/powerpoint/2010/main" val="17002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790" y="1993050"/>
            <a:ext cx="7171230" cy="578700"/>
          </a:xfrm>
        </p:spPr>
        <p:txBody>
          <a:bodyPr/>
          <a:lstStyle/>
          <a:p>
            <a:r>
              <a:rPr lang="es-CL" sz="2400" dirty="0"/>
              <a:t>Quiero determinar el efecto de los niveles de neuroticismo en el desarrollo de una tarea ¿qué método debo usar?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1042083" y="3559519"/>
            <a:ext cx="6737937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 responder esto, lo más adecuado sería realizar un experimento con dos grupos, un grupo con altos niveles de neuroticismo y uno con bajos niveles, pedirles que hagan una tarea y comparar el rendimiento.</a:t>
            </a:r>
          </a:p>
        </p:txBody>
      </p:sp>
    </p:spTree>
    <p:extLst>
      <p:ext uri="{BB962C8B-B14F-4D97-AF65-F5344CB8AC3E}">
        <p14:creationId xmlns:p14="http://schemas.microsoft.com/office/powerpoint/2010/main" val="21694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5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567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¿Qué investigar?</a:t>
            </a:r>
            <a:endParaRPr dirty="0"/>
          </a:p>
        </p:txBody>
      </p:sp>
      <p:sp>
        <p:nvSpPr>
          <p:cNvPr id="859" name="Google Shape;859;p75"/>
          <p:cNvSpPr/>
          <p:nvPr/>
        </p:nvSpPr>
        <p:spPr>
          <a:xfrm>
            <a:off x="723600" y="2320725"/>
            <a:ext cx="7700400" cy="1079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1B0B7A3-BF64-056F-4B78-607C5B726568}"/>
              </a:ext>
            </a:extLst>
          </p:cNvPr>
          <p:cNvGrpSpPr/>
          <p:nvPr/>
        </p:nvGrpSpPr>
        <p:grpSpPr>
          <a:xfrm>
            <a:off x="4540063" y="2957900"/>
            <a:ext cx="1507900" cy="1490999"/>
            <a:chOff x="4540063" y="2957900"/>
            <a:chExt cx="1507900" cy="1490999"/>
          </a:xfrm>
        </p:grpSpPr>
        <p:pic>
          <p:nvPicPr>
            <p:cNvPr id="863" name="Google Shape;863;p75"/>
            <p:cNvPicPr preferRelativeResize="0"/>
            <p:nvPr/>
          </p:nvPicPr>
          <p:blipFill rotWithShape="1">
            <a:blip r:embed="rId3">
              <a:alphaModFix/>
            </a:blip>
            <a:srcRect l="54621" t="71709" r="26075" b="-698"/>
            <a:stretch/>
          </p:blipFill>
          <p:spPr>
            <a:xfrm>
              <a:off x="4540063" y="2957900"/>
              <a:ext cx="1497601" cy="1490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6" name="Google Shape;866;p75"/>
            <p:cNvSpPr txBox="1"/>
            <p:nvPr/>
          </p:nvSpPr>
          <p:spPr>
            <a:xfrm>
              <a:off x="4550363" y="3040501"/>
              <a:ext cx="14976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Defina qué quiere estudiar de ellos</a:t>
              </a:r>
              <a:endParaRPr sz="1200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grpSp>
          <p:nvGrpSpPr>
            <p:cNvPr id="868" name="Google Shape;868;p75"/>
            <p:cNvGrpSpPr/>
            <p:nvPr/>
          </p:nvGrpSpPr>
          <p:grpSpPr>
            <a:xfrm>
              <a:off x="5011158" y="3837378"/>
              <a:ext cx="470481" cy="278805"/>
              <a:chOff x="6442025" y="660325"/>
              <a:chExt cx="267425" cy="158475"/>
            </a:xfrm>
          </p:grpSpPr>
          <p:sp>
            <p:nvSpPr>
              <p:cNvPr id="869" name="Google Shape;869;p75"/>
              <p:cNvSpPr/>
              <p:nvPr/>
            </p:nvSpPr>
            <p:spPr>
              <a:xfrm>
                <a:off x="6475575" y="688425"/>
                <a:ext cx="41850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529" extrusionOk="0">
                    <a:moveTo>
                      <a:pt x="618" y="1"/>
                    </a:moveTo>
                    <a:cubicBezTo>
                      <a:pt x="468" y="1"/>
                      <a:pt x="304" y="15"/>
                      <a:pt x="125" y="51"/>
                    </a:cubicBezTo>
                    <a:cubicBezTo>
                      <a:pt x="53" y="65"/>
                      <a:pt x="0" y="130"/>
                      <a:pt x="0" y="204"/>
                    </a:cubicBezTo>
                    <a:lnTo>
                      <a:pt x="0" y="372"/>
                    </a:lnTo>
                    <a:cubicBezTo>
                      <a:pt x="3" y="456"/>
                      <a:pt x="72" y="523"/>
                      <a:pt x="156" y="523"/>
                    </a:cubicBezTo>
                    <a:cubicBezTo>
                      <a:pt x="241" y="523"/>
                      <a:pt x="310" y="456"/>
                      <a:pt x="313" y="372"/>
                    </a:cubicBezTo>
                    <a:lnTo>
                      <a:pt x="313" y="336"/>
                    </a:lnTo>
                    <a:cubicBezTo>
                      <a:pt x="421" y="321"/>
                      <a:pt x="522" y="315"/>
                      <a:pt x="615" y="315"/>
                    </a:cubicBezTo>
                    <a:cubicBezTo>
                      <a:pt x="810" y="315"/>
                      <a:pt x="969" y="342"/>
                      <a:pt x="1084" y="372"/>
                    </a:cubicBezTo>
                    <a:cubicBezTo>
                      <a:pt x="1290" y="426"/>
                      <a:pt x="1406" y="500"/>
                      <a:pt x="1410" y="503"/>
                    </a:cubicBezTo>
                    <a:cubicBezTo>
                      <a:pt x="1436" y="520"/>
                      <a:pt x="1466" y="529"/>
                      <a:pt x="1496" y="529"/>
                    </a:cubicBezTo>
                    <a:cubicBezTo>
                      <a:pt x="1546" y="529"/>
                      <a:pt x="1596" y="504"/>
                      <a:pt x="1626" y="458"/>
                    </a:cubicBezTo>
                    <a:cubicBezTo>
                      <a:pt x="1674" y="386"/>
                      <a:pt x="1655" y="289"/>
                      <a:pt x="1582" y="242"/>
                    </a:cubicBezTo>
                    <a:cubicBezTo>
                      <a:pt x="1564" y="229"/>
                      <a:pt x="1213" y="1"/>
                      <a:pt x="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5"/>
              <p:cNvSpPr/>
              <p:nvPr/>
            </p:nvSpPr>
            <p:spPr>
              <a:xfrm>
                <a:off x="6462950" y="781650"/>
                <a:ext cx="8000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157" extrusionOk="0">
                    <a:moveTo>
                      <a:pt x="159" y="1"/>
                    </a:moveTo>
                    <a:cubicBezTo>
                      <a:pt x="73" y="1"/>
                      <a:pt x="3" y="71"/>
                      <a:pt x="3" y="158"/>
                    </a:cubicBezTo>
                    <a:lnTo>
                      <a:pt x="3" y="995"/>
                    </a:lnTo>
                    <a:cubicBezTo>
                      <a:pt x="0" y="1083"/>
                      <a:pt x="70" y="1157"/>
                      <a:pt x="159" y="1157"/>
                    </a:cubicBezTo>
                    <a:cubicBezTo>
                      <a:pt x="248" y="1157"/>
                      <a:pt x="319" y="1083"/>
                      <a:pt x="315" y="995"/>
                    </a:cubicBezTo>
                    <a:lnTo>
                      <a:pt x="315" y="158"/>
                    </a:lnTo>
                    <a:cubicBezTo>
                      <a:pt x="317" y="72"/>
                      <a:pt x="247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5"/>
              <p:cNvSpPr/>
              <p:nvPr/>
            </p:nvSpPr>
            <p:spPr>
              <a:xfrm>
                <a:off x="6442025" y="664525"/>
                <a:ext cx="10842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5842" extrusionOk="0">
                    <a:moveTo>
                      <a:pt x="3349" y="312"/>
                    </a:moveTo>
                    <a:lnTo>
                      <a:pt x="3349" y="1090"/>
                    </a:lnTo>
                    <a:cubicBezTo>
                      <a:pt x="3349" y="1222"/>
                      <a:pt x="3318" y="1351"/>
                      <a:pt x="3261" y="1470"/>
                    </a:cubicBezTo>
                    <a:lnTo>
                      <a:pt x="3199" y="1592"/>
                    </a:lnTo>
                    <a:cubicBezTo>
                      <a:pt x="3188" y="1614"/>
                      <a:pt x="3182" y="1638"/>
                      <a:pt x="3182" y="1662"/>
                    </a:cubicBezTo>
                    <a:lnTo>
                      <a:pt x="3182" y="1997"/>
                    </a:lnTo>
                    <a:cubicBezTo>
                      <a:pt x="3184" y="2272"/>
                      <a:pt x="3072" y="2534"/>
                      <a:pt x="2874" y="2726"/>
                    </a:cubicBezTo>
                    <a:cubicBezTo>
                      <a:pt x="2686" y="2910"/>
                      <a:pt x="2434" y="3012"/>
                      <a:pt x="2171" y="3012"/>
                    </a:cubicBezTo>
                    <a:cubicBezTo>
                      <a:pt x="2160" y="3012"/>
                      <a:pt x="2148" y="3011"/>
                      <a:pt x="2136" y="3011"/>
                    </a:cubicBezTo>
                    <a:cubicBezTo>
                      <a:pt x="1594" y="2995"/>
                      <a:pt x="1152" y="2518"/>
                      <a:pt x="1152" y="1947"/>
                    </a:cubicBezTo>
                    <a:lnTo>
                      <a:pt x="1152" y="1662"/>
                    </a:lnTo>
                    <a:cubicBezTo>
                      <a:pt x="1152" y="1638"/>
                      <a:pt x="1147" y="1614"/>
                      <a:pt x="1136" y="1592"/>
                    </a:cubicBezTo>
                    <a:lnTo>
                      <a:pt x="1074" y="1470"/>
                    </a:lnTo>
                    <a:cubicBezTo>
                      <a:pt x="1016" y="1351"/>
                      <a:pt x="986" y="1222"/>
                      <a:pt x="986" y="1090"/>
                    </a:cubicBezTo>
                    <a:cubicBezTo>
                      <a:pt x="986" y="661"/>
                      <a:pt x="1333" y="313"/>
                      <a:pt x="1762" y="312"/>
                    </a:cubicBezTo>
                    <a:close/>
                    <a:moveTo>
                      <a:pt x="1655" y="3217"/>
                    </a:moveTo>
                    <a:cubicBezTo>
                      <a:pt x="1804" y="3283"/>
                      <a:pt x="1964" y="3319"/>
                      <a:pt x="2127" y="3325"/>
                    </a:cubicBezTo>
                    <a:lnTo>
                      <a:pt x="2169" y="3325"/>
                    </a:lnTo>
                    <a:cubicBezTo>
                      <a:pt x="2344" y="3325"/>
                      <a:pt x="2519" y="3290"/>
                      <a:pt x="2680" y="3222"/>
                    </a:cubicBezTo>
                    <a:lnTo>
                      <a:pt x="2680" y="3438"/>
                    </a:lnTo>
                    <a:cubicBezTo>
                      <a:pt x="2680" y="3485"/>
                      <a:pt x="2688" y="3532"/>
                      <a:pt x="2701" y="3576"/>
                    </a:cubicBezTo>
                    <a:lnTo>
                      <a:pt x="2167" y="3977"/>
                    </a:lnTo>
                    <a:lnTo>
                      <a:pt x="1634" y="3578"/>
                    </a:lnTo>
                    <a:cubicBezTo>
                      <a:pt x="1648" y="3532"/>
                      <a:pt x="1655" y="3486"/>
                      <a:pt x="1655" y="3439"/>
                    </a:cubicBezTo>
                    <a:lnTo>
                      <a:pt x="1655" y="3217"/>
                    </a:lnTo>
                    <a:close/>
                    <a:moveTo>
                      <a:pt x="3509" y="1"/>
                    </a:moveTo>
                    <a:cubicBezTo>
                      <a:pt x="3508" y="1"/>
                      <a:pt x="3508" y="1"/>
                      <a:pt x="3507" y="1"/>
                    </a:cubicBezTo>
                    <a:lnTo>
                      <a:pt x="1764" y="1"/>
                    </a:lnTo>
                    <a:cubicBezTo>
                      <a:pt x="1161" y="1"/>
                      <a:pt x="673" y="490"/>
                      <a:pt x="673" y="1091"/>
                    </a:cubicBezTo>
                    <a:cubicBezTo>
                      <a:pt x="673" y="1272"/>
                      <a:pt x="715" y="1449"/>
                      <a:pt x="796" y="1611"/>
                    </a:cubicBezTo>
                    <a:lnTo>
                      <a:pt x="840" y="1700"/>
                    </a:lnTo>
                    <a:lnTo>
                      <a:pt x="840" y="1949"/>
                    </a:lnTo>
                    <a:cubicBezTo>
                      <a:pt x="840" y="2363"/>
                      <a:pt x="1025" y="2757"/>
                      <a:pt x="1342" y="3023"/>
                    </a:cubicBezTo>
                    <a:lnTo>
                      <a:pt x="1342" y="3439"/>
                    </a:lnTo>
                    <a:cubicBezTo>
                      <a:pt x="1342" y="3514"/>
                      <a:pt x="1296" y="3580"/>
                      <a:pt x="1226" y="3606"/>
                    </a:cubicBezTo>
                    <a:lnTo>
                      <a:pt x="431" y="3905"/>
                    </a:lnTo>
                    <a:cubicBezTo>
                      <a:pt x="174" y="4002"/>
                      <a:pt x="4" y="4248"/>
                      <a:pt x="4" y="4521"/>
                    </a:cubicBezTo>
                    <a:lnTo>
                      <a:pt x="4" y="5680"/>
                    </a:lnTo>
                    <a:cubicBezTo>
                      <a:pt x="0" y="5768"/>
                      <a:pt x="72" y="5842"/>
                      <a:pt x="160" y="5842"/>
                    </a:cubicBezTo>
                    <a:cubicBezTo>
                      <a:pt x="249" y="5842"/>
                      <a:pt x="319" y="5768"/>
                      <a:pt x="316" y="5680"/>
                    </a:cubicBezTo>
                    <a:lnTo>
                      <a:pt x="316" y="4521"/>
                    </a:lnTo>
                    <a:cubicBezTo>
                      <a:pt x="316" y="4377"/>
                      <a:pt x="407" y="4249"/>
                      <a:pt x="541" y="4198"/>
                    </a:cubicBezTo>
                    <a:lnTo>
                      <a:pt x="1337" y="3899"/>
                    </a:lnTo>
                    <a:cubicBezTo>
                      <a:pt x="1379" y="3883"/>
                      <a:pt x="1419" y="3862"/>
                      <a:pt x="1455" y="3835"/>
                    </a:cubicBezTo>
                    <a:lnTo>
                      <a:pt x="2011" y="4252"/>
                    </a:lnTo>
                    <a:lnTo>
                      <a:pt x="2011" y="5680"/>
                    </a:lnTo>
                    <a:cubicBezTo>
                      <a:pt x="2009" y="5768"/>
                      <a:pt x="2080" y="5842"/>
                      <a:pt x="2169" y="5842"/>
                    </a:cubicBezTo>
                    <a:cubicBezTo>
                      <a:pt x="2256" y="5842"/>
                      <a:pt x="2328" y="5768"/>
                      <a:pt x="2325" y="5680"/>
                    </a:cubicBezTo>
                    <a:lnTo>
                      <a:pt x="2325" y="4252"/>
                    </a:lnTo>
                    <a:lnTo>
                      <a:pt x="2881" y="3835"/>
                    </a:lnTo>
                    <a:cubicBezTo>
                      <a:pt x="2917" y="3862"/>
                      <a:pt x="2958" y="3883"/>
                      <a:pt x="2999" y="3899"/>
                    </a:cubicBezTo>
                    <a:lnTo>
                      <a:pt x="3795" y="4198"/>
                    </a:lnTo>
                    <a:cubicBezTo>
                      <a:pt x="3930" y="4249"/>
                      <a:pt x="4018" y="4377"/>
                      <a:pt x="4020" y="4521"/>
                    </a:cubicBezTo>
                    <a:cubicBezTo>
                      <a:pt x="4017" y="4610"/>
                      <a:pt x="4087" y="4683"/>
                      <a:pt x="4176" y="4683"/>
                    </a:cubicBezTo>
                    <a:cubicBezTo>
                      <a:pt x="4265" y="4683"/>
                      <a:pt x="4336" y="4610"/>
                      <a:pt x="4332" y="4521"/>
                    </a:cubicBezTo>
                    <a:cubicBezTo>
                      <a:pt x="4332" y="4247"/>
                      <a:pt x="4162" y="4002"/>
                      <a:pt x="3905" y="3903"/>
                    </a:cubicBezTo>
                    <a:lnTo>
                      <a:pt x="3110" y="3606"/>
                    </a:lnTo>
                    <a:cubicBezTo>
                      <a:pt x="3040" y="3579"/>
                      <a:pt x="2994" y="3513"/>
                      <a:pt x="2994" y="3439"/>
                    </a:cubicBezTo>
                    <a:lnTo>
                      <a:pt x="2994" y="3038"/>
                    </a:lnTo>
                    <a:cubicBezTo>
                      <a:pt x="3028" y="3011"/>
                      <a:pt x="3060" y="2981"/>
                      <a:pt x="3092" y="2952"/>
                    </a:cubicBezTo>
                    <a:cubicBezTo>
                      <a:pt x="3352" y="2701"/>
                      <a:pt x="3497" y="2358"/>
                      <a:pt x="3496" y="1997"/>
                    </a:cubicBezTo>
                    <a:lnTo>
                      <a:pt x="3496" y="1700"/>
                    </a:lnTo>
                    <a:lnTo>
                      <a:pt x="3542" y="1611"/>
                    </a:lnTo>
                    <a:cubicBezTo>
                      <a:pt x="3621" y="1449"/>
                      <a:pt x="3663" y="1272"/>
                      <a:pt x="3664" y="1091"/>
                    </a:cubicBezTo>
                    <a:lnTo>
                      <a:pt x="3664" y="157"/>
                    </a:lnTo>
                    <a:cubicBezTo>
                      <a:pt x="3664" y="72"/>
                      <a:pt x="3596" y="1"/>
                      <a:pt x="3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5"/>
              <p:cNvSpPr/>
              <p:nvPr/>
            </p:nvSpPr>
            <p:spPr>
              <a:xfrm>
                <a:off x="6609500" y="660325"/>
                <a:ext cx="999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6010" extrusionOk="0">
                    <a:moveTo>
                      <a:pt x="1996" y="314"/>
                    </a:moveTo>
                    <a:cubicBezTo>
                      <a:pt x="2039" y="314"/>
                      <a:pt x="2081" y="316"/>
                      <a:pt x="2124" y="320"/>
                    </a:cubicBezTo>
                    <a:cubicBezTo>
                      <a:pt x="2806" y="382"/>
                      <a:pt x="3343" y="979"/>
                      <a:pt x="3346" y="1681"/>
                    </a:cubicBezTo>
                    <a:cubicBezTo>
                      <a:pt x="3349" y="2344"/>
                      <a:pt x="3506" y="2960"/>
                      <a:pt x="3641" y="3285"/>
                    </a:cubicBezTo>
                    <a:cubicBezTo>
                      <a:pt x="3642" y="3289"/>
                      <a:pt x="3641" y="3295"/>
                      <a:pt x="3637" y="3296"/>
                    </a:cubicBezTo>
                    <a:cubicBezTo>
                      <a:pt x="3498" y="3393"/>
                      <a:pt x="3190" y="3571"/>
                      <a:pt x="2661" y="3680"/>
                    </a:cubicBezTo>
                    <a:cubicBezTo>
                      <a:pt x="2657" y="3664"/>
                      <a:pt x="2655" y="3647"/>
                      <a:pt x="2655" y="3633"/>
                    </a:cubicBezTo>
                    <a:lnTo>
                      <a:pt x="2655" y="3318"/>
                    </a:lnTo>
                    <a:cubicBezTo>
                      <a:pt x="2861" y="3199"/>
                      <a:pt x="3034" y="3028"/>
                      <a:pt x="3152" y="2821"/>
                    </a:cubicBezTo>
                    <a:cubicBezTo>
                      <a:pt x="3370" y="2429"/>
                      <a:pt x="3292" y="1939"/>
                      <a:pt x="2962" y="1634"/>
                    </a:cubicBezTo>
                    <a:cubicBezTo>
                      <a:pt x="2732" y="1424"/>
                      <a:pt x="2319" y="1172"/>
                      <a:pt x="1662" y="1172"/>
                    </a:cubicBezTo>
                    <a:cubicBezTo>
                      <a:pt x="1620" y="1172"/>
                      <a:pt x="1580" y="1188"/>
                      <a:pt x="1550" y="1218"/>
                    </a:cubicBezTo>
                    <a:lnTo>
                      <a:pt x="1216" y="1553"/>
                    </a:lnTo>
                    <a:cubicBezTo>
                      <a:pt x="1159" y="1613"/>
                      <a:pt x="1160" y="1710"/>
                      <a:pt x="1219" y="1771"/>
                    </a:cubicBezTo>
                    <a:cubicBezTo>
                      <a:pt x="1250" y="1801"/>
                      <a:pt x="1290" y="1816"/>
                      <a:pt x="1330" y="1816"/>
                    </a:cubicBezTo>
                    <a:cubicBezTo>
                      <a:pt x="1368" y="1816"/>
                      <a:pt x="1407" y="1802"/>
                      <a:pt x="1437" y="1774"/>
                    </a:cubicBezTo>
                    <a:lnTo>
                      <a:pt x="1725" y="1486"/>
                    </a:lnTo>
                    <a:cubicBezTo>
                      <a:pt x="2144" y="1498"/>
                      <a:pt x="2489" y="1626"/>
                      <a:pt x="2752" y="1865"/>
                    </a:cubicBezTo>
                    <a:cubicBezTo>
                      <a:pt x="2975" y="2071"/>
                      <a:pt x="3027" y="2401"/>
                      <a:pt x="2880" y="2666"/>
                    </a:cubicBezTo>
                    <a:cubicBezTo>
                      <a:pt x="2697" y="2990"/>
                      <a:pt x="2355" y="3180"/>
                      <a:pt x="1996" y="3180"/>
                    </a:cubicBezTo>
                    <a:cubicBezTo>
                      <a:pt x="1910" y="3180"/>
                      <a:pt x="1824" y="3169"/>
                      <a:pt x="1737" y="3147"/>
                    </a:cubicBezTo>
                    <a:cubicBezTo>
                      <a:pt x="1292" y="3030"/>
                      <a:pt x="981" y="2626"/>
                      <a:pt x="982" y="2165"/>
                    </a:cubicBezTo>
                    <a:cubicBezTo>
                      <a:pt x="985" y="2076"/>
                      <a:pt x="914" y="2004"/>
                      <a:pt x="825" y="2004"/>
                    </a:cubicBezTo>
                    <a:cubicBezTo>
                      <a:pt x="736" y="2004"/>
                      <a:pt x="666" y="2076"/>
                      <a:pt x="669" y="2165"/>
                    </a:cubicBezTo>
                    <a:cubicBezTo>
                      <a:pt x="669" y="2642"/>
                      <a:pt x="924" y="3081"/>
                      <a:pt x="1338" y="3318"/>
                    </a:cubicBezTo>
                    <a:lnTo>
                      <a:pt x="1338" y="3633"/>
                    </a:lnTo>
                    <a:cubicBezTo>
                      <a:pt x="1338" y="3647"/>
                      <a:pt x="1335" y="3664"/>
                      <a:pt x="1331" y="3680"/>
                    </a:cubicBezTo>
                    <a:cubicBezTo>
                      <a:pt x="803" y="3571"/>
                      <a:pt x="495" y="3394"/>
                      <a:pt x="355" y="3296"/>
                    </a:cubicBezTo>
                    <a:cubicBezTo>
                      <a:pt x="351" y="3295"/>
                      <a:pt x="348" y="3289"/>
                      <a:pt x="351" y="3285"/>
                    </a:cubicBezTo>
                    <a:cubicBezTo>
                      <a:pt x="486" y="2960"/>
                      <a:pt x="643" y="2344"/>
                      <a:pt x="646" y="1681"/>
                    </a:cubicBezTo>
                    <a:cubicBezTo>
                      <a:pt x="650" y="979"/>
                      <a:pt x="1186" y="382"/>
                      <a:pt x="1868" y="320"/>
                    </a:cubicBezTo>
                    <a:cubicBezTo>
                      <a:pt x="1910" y="316"/>
                      <a:pt x="1953" y="314"/>
                      <a:pt x="1996" y="314"/>
                    </a:cubicBezTo>
                    <a:close/>
                    <a:moveTo>
                      <a:pt x="2342" y="3447"/>
                    </a:moveTo>
                    <a:lnTo>
                      <a:pt x="2342" y="3631"/>
                    </a:lnTo>
                    <a:cubicBezTo>
                      <a:pt x="2342" y="3818"/>
                      <a:pt x="2447" y="3988"/>
                      <a:pt x="2614" y="4071"/>
                    </a:cubicBezTo>
                    <a:lnTo>
                      <a:pt x="2715" y="4121"/>
                    </a:lnTo>
                    <a:cubicBezTo>
                      <a:pt x="2561" y="4368"/>
                      <a:pt x="2290" y="4518"/>
                      <a:pt x="2000" y="4518"/>
                    </a:cubicBezTo>
                    <a:cubicBezTo>
                      <a:pt x="1998" y="4518"/>
                      <a:pt x="1997" y="4518"/>
                      <a:pt x="1996" y="4518"/>
                    </a:cubicBezTo>
                    <a:cubicBezTo>
                      <a:pt x="1705" y="4518"/>
                      <a:pt x="1433" y="4369"/>
                      <a:pt x="1278" y="4121"/>
                    </a:cubicBezTo>
                    <a:lnTo>
                      <a:pt x="1379" y="4071"/>
                    </a:lnTo>
                    <a:cubicBezTo>
                      <a:pt x="1546" y="3988"/>
                      <a:pt x="1651" y="3818"/>
                      <a:pt x="1651" y="3631"/>
                    </a:cubicBezTo>
                    <a:lnTo>
                      <a:pt x="1651" y="3447"/>
                    </a:lnTo>
                    <a:cubicBezTo>
                      <a:pt x="1764" y="3477"/>
                      <a:pt x="1880" y="3492"/>
                      <a:pt x="1997" y="3492"/>
                    </a:cubicBezTo>
                    <a:cubicBezTo>
                      <a:pt x="2113" y="3492"/>
                      <a:pt x="2229" y="3477"/>
                      <a:pt x="2342" y="3447"/>
                    </a:cubicBezTo>
                    <a:close/>
                    <a:moveTo>
                      <a:pt x="1996" y="0"/>
                    </a:moveTo>
                    <a:cubicBezTo>
                      <a:pt x="1944" y="0"/>
                      <a:pt x="1892" y="3"/>
                      <a:pt x="1840" y="7"/>
                    </a:cubicBezTo>
                    <a:cubicBezTo>
                      <a:pt x="998" y="84"/>
                      <a:pt x="337" y="819"/>
                      <a:pt x="333" y="1679"/>
                    </a:cubicBezTo>
                    <a:cubicBezTo>
                      <a:pt x="331" y="2299"/>
                      <a:pt x="185" y="2867"/>
                      <a:pt x="61" y="3164"/>
                    </a:cubicBezTo>
                    <a:cubicBezTo>
                      <a:pt x="4" y="3305"/>
                      <a:pt x="51" y="3467"/>
                      <a:pt x="176" y="3553"/>
                    </a:cubicBezTo>
                    <a:cubicBezTo>
                      <a:pt x="306" y="3645"/>
                      <a:pt x="569" y="3798"/>
                      <a:pt x="986" y="3918"/>
                    </a:cubicBezTo>
                    <a:lnTo>
                      <a:pt x="363" y="4229"/>
                    </a:lnTo>
                    <a:cubicBezTo>
                      <a:pt x="200" y="4311"/>
                      <a:pt x="78" y="4456"/>
                      <a:pt x="26" y="4631"/>
                    </a:cubicBezTo>
                    <a:cubicBezTo>
                      <a:pt x="1" y="4714"/>
                      <a:pt x="48" y="4801"/>
                      <a:pt x="131" y="4825"/>
                    </a:cubicBezTo>
                    <a:cubicBezTo>
                      <a:pt x="146" y="4831"/>
                      <a:pt x="161" y="4832"/>
                      <a:pt x="176" y="4832"/>
                    </a:cubicBezTo>
                    <a:cubicBezTo>
                      <a:pt x="246" y="4832"/>
                      <a:pt x="306" y="4786"/>
                      <a:pt x="327" y="4720"/>
                    </a:cubicBezTo>
                    <a:cubicBezTo>
                      <a:pt x="354" y="4629"/>
                      <a:pt x="418" y="4552"/>
                      <a:pt x="503" y="4509"/>
                    </a:cubicBezTo>
                    <a:lnTo>
                      <a:pt x="997" y="4263"/>
                    </a:lnTo>
                    <a:cubicBezTo>
                      <a:pt x="1206" y="4615"/>
                      <a:pt x="1587" y="4832"/>
                      <a:pt x="1996" y="4832"/>
                    </a:cubicBezTo>
                    <a:cubicBezTo>
                      <a:pt x="2406" y="4832"/>
                      <a:pt x="2787" y="4615"/>
                      <a:pt x="2996" y="4263"/>
                    </a:cubicBezTo>
                    <a:lnTo>
                      <a:pt x="3490" y="4509"/>
                    </a:lnTo>
                    <a:cubicBezTo>
                      <a:pt x="3607" y="4568"/>
                      <a:pt x="3681" y="4688"/>
                      <a:pt x="3681" y="4819"/>
                    </a:cubicBezTo>
                    <a:lnTo>
                      <a:pt x="3681" y="5848"/>
                    </a:lnTo>
                    <a:cubicBezTo>
                      <a:pt x="3679" y="5936"/>
                      <a:pt x="3749" y="6010"/>
                      <a:pt x="3837" y="6010"/>
                    </a:cubicBezTo>
                    <a:cubicBezTo>
                      <a:pt x="3926" y="6010"/>
                      <a:pt x="3998" y="5936"/>
                      <a:pt x="3994" y="5848"/>
                    </a:cubicBezTo>
                    <a:lnTo>
                      <a:pt x="3994" y="4820"/>
                    </a:lnTo>
                    <a:cubicBezTo>
                      <a:pt x="3995" y="4570"/>
                      <a:pt x="3854" y="4341"/>
                      <a:pt x="3630" y="4229"/>
                    </a:cubicBezTo>
                    <a:lnTo>
                      <a:pt x="3005" y="3918"/>
                    </a:lnTo>
                    <a:cubicBezTo>
                      <a:pt x="3423" y="3798"/>
                      <a:pt x="3685" y="3645"/>
                      <a:pt x="3816" y="3553"/>
                    </a:cubicBezTo>
                    <a:cubicBezTo>
                      <a:pt x="3941" y="3467"/>
                      <a:pt x="3990" y="3305"/>
                      <a:pt x="3930" y="3164"/>
                    </a:cubicBezTo>
                    <a:cubicBezTo>
                      <a:pt x="3806" y="2867"/>
                      <a:pt x="3661" y="2299"/>
                      <a:pt x="3658" y="1679"/>
                    </a:cubicBezTo>
                    <a:cubicBezTo>
                      <a:pt x="3656" y="819"/>
                      <a:pt x="2993" y="84"/>
                      <a:pt x="2153" y="7"/>
                    </a:cubicBezTo>
                    <a:cubicBezTo>
                      <a:pt x="2101" y="3"/>
                      <a:pt x="2048" y="0"/>
                      <a:pt x="1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3" name="Google Shape;873;p75"/>
              <p:cNvSpPr/>
              <p:nvPr/>
            </p:nvSpPr>
            <p:spPr>
              <a:xfrm>
                <a:off x="6684750" y="785850"/>
                <a:ext cx="787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984" extrusionOk="0">
                    <a:moveTo>
                      <a:pt x="156" y="1"/>
                    </a:moveTo>
                    <a:cubicBezTo>
                      <a:pt x="70" y="1"/>
                      <a:pt x="1" y="72"/>
                      <a:pt x="1" y="157"/>
                    </a:cubicBezTo>
                    <a:lnTo>
                      <a:pt x="1" y="827"/>
                    </a:lnTo>
                    <a:cubicBezTo>
                      <a:pt x="1" y="914"/>
                      <a:pt x="71" y="984"/>
                      <a:pt x="158" y="984"/>
                    </a:cubicBezTo>
                    <a:cubicBezTo>
                      <a:pt x="245" y="984"/>
                      <a:pt x="315" y="914"/>
                      <a:pt x="315" y="827"/>
                    </a:cubicBezTo>
                    <a:lnTo>
                      <a:pt x="315" y="158"/>
                    </a:lnTo>
                    <a:cubicBezTo>
                      <a:pt x="315" y="72"/>
                      <a:pt x="246" y="1"/>
                      <a:pt x="161" y="1"/>
                    </a:cubicBezTo>
                    <a:cubicBezTo>
                      <a:pt x="160" y="1"/>
                      <a:pt x="159" y="1"/>
                      <a:pt x="158" y="1"/>
                    </a:cubicBezTo>
                    <a:cubicBezTo>
                      <a:pt x="158" y="1"/>
                      <a:pt x="157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5"/>
              <p:cNvSpPr/>
              <p:nvPr/>
            </p:nvSpPr>
            <p:spPr>
              <a:xfrm>
                <a:off x="6571825" y="798400"/>
                <a:ext cx="92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15" extrusionOk="0">
                    <a:moveTo>
                      <a:pt x="154" y="1"/>
                    </a:moveTo>
                    <a:cubicBezTo>
                      <a:pt x="69" y="1"/>
                      <a:pt x="0" y="72"/>
                      <a:pt x="0" y="157"/>
                    </a:cubicBezTo>
                    <a:cubicBezTo>
                      <a:pt x="0" y="252"/>
                      <a:pt x="77" y="315"/>
                      <a:pt x="158" y="315"/>
                    </a:cubicBezTo>
                    <a:cubicBezTo>
                      <a:pt x="197" y="315"/>
                      <a:pt x="236" y="300"/>
                      <a:pt x="268" y="269"/>
                    </a:cubicBezTo>
                    <a:cubicBezTo>
                      <a:pt x="368" y="171"/>
                      <a:pt x="298" y="1"/>
                      <a:pt x="158" y="1"/>
                    </a:cubicBezTo>
                    <a:lnTo>
                      <a:pt x="156" y="1"/>
                    </a:lnTo>
                    <a:cubicBezTo>
                      <a:pt x="156" y="1"/>
                      <a:pt x="155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5"/>
              <p:cNvSpPr/>
              <p:nvPr/>
            </p:nvSpPr>
            <p:spPr>
              <a:xfrm>
                <a:off x="6508525" y="785850"/>
                <a:ext cx="54500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318" extrusionOk="0">
                    <a:moveTo>
                      <a:pt x="847" y="0"/>
                    </a:moveTo>
                    <a:cubicBezTo>
                      <a:pt x="814" y="0"/>
                      <a:pt x="781" y="10"/>
                      <a:pt x="753" y="32"/>
                    </a:cubicBezTo>
                    <a:lnTo>
                      <a:pt x="84" y="534"/>
                    </a:lnTo>
                    <a:cubicBezTo>
                      <a:pt x="0" y="596"/>
                      <a:pt x="0" y="721"/>
                      <a:pt x="84" y="784"/>
                    </a:cubicBezTo>
                    <a:lnTo>
                      <a:pt x="753" y="1286"/>
                    </a:lnTo>
                    <a:cubicBezTo>
                      <a:pt x="781" y="1307"/>
                      <a:pt x="814" y="1317"/>
                      <a:pt x="847" y="1317"/>
                    </a:cubicBezTo>
                    <a:cubicBezTo>
                      <a:pt x="895" y="1317"/>
                      <a:pt x="942" y="1296"/>
                      <a:pt x="972" y="1255"/>
                    </a:cubicBezTo>
                    <a:cubicBezTo>
                      <a:pt x="1025" y="1185"/>
                      <a:pt x="1010" y="1087"/>
                      <a:pt x="941" y="1036"/>
                    </a:cubicBezTo>
                    <a:lnTo>
                      <a:pt x="648" y="815"/>
                    </a:lnTo>
                    <a:lnTo>
                      <a:pt x="2018" y="815"/>
                    </a:lnTo>
                    <a:cubicBezTo>
                      <a:pt x="2020" y="815"/>
                      <a:pt x="2021" y="815"/>
                      <a:pt x="2023" y="815"/>
                    </a:cubicBezTo>
                    <a:cubicBezTo>
                      <a:pt x="2110" y="815"/>
                      <a:pt x="2180" y="746"/>
                      <a:pt x="2180" y="659"/>
                    </a:cubicBezTo>
                    <a:cubicBezTo>
                      <a:pt x="2180" y="573"/>
                      <a:pt x="2111" y="503"/>
                      <a:pt x="2025" y="503"/>
                    </a:cubicBezTo>
                    <a:cubicBezTo>
                      <a:pt x="2023" y="503"/>
                      <a:pt x="2020" y="503"/>
                      <a:pt x="2018" y="503"/>
                    </a:cubicBezTo>
                    <a:lnTo>
                      <a:pt x="648" y="503"/>
                    </a:lnTo>
                    <a:lnTo>
                      <a:pt x="941" y="282"/>
                    </a:lnTo>
                    <a:cubicBezTo>
                      <a:pt x="1010" y="230"/>
                      <a:pt x="1025" y="131"/>
                      <a:pt x="972" y="63"/>
                    </a:cubicBezTo>
                    <a:cubicBezTo>
                      <a:pt x="942" y="22"/>
                      <a:pt x="895" y="0"/>
                      <a:pt x="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5"/>
              <p:cNvSpPr/>
              <p:nvPr/>
            </p:nvSpPr>
            <p:spPr>
              <a:xfrm>
                <a:off x="6588650" y="785850"/>
                <a:ext cx="54275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1318" extrusionOk="0">
                    <a:moveTo>
                      <a:pt x="1324" y="0"/>
                    </a:moveTo>
                    <a:cubicBezTo>
                      <a:pt x="1277" y="0"/>
                      <a:pt x="1230" y="22"/>
                      <a:pt x="1198" y="63"/>
                    </a:cubicBezTo>
                    <a:cubicBezTo>
                      <a:pt x="1147" y="131"/>
                      <a:pt x="1161" y="230"/>
                      <a:pt x="1229" y="282"/>
                    </a:cubicBezTo>
                    <a:lnTo>
                      <a:pt x="1524" y="503"/>
                    </a:lnTo>
                    <a:lnTo>
                      <a:pt x="152" y="503"/>
                    </a:lnTo>
                    <a:cubicBezTo>
                      <a:pt x="68" y="506"/>
                      <a:pt x="0" y="574"/>
                      <a:pt x="0" y="659"/>
                    </a:cubicBezTo>
                    <a:cubicBezTo>
                      <a:pt x="0" y="744"/>
                      <a:pt x="68" y="813"/>
                      <a:pt x="152" y="815"/>
                    </a:cubicBezTo>
                    <a:lnTo>
                      <a:pt x="1524" y="815"/>
                    </a:lnTo>
                    <a:lnTo>
                      <a:pt x="1229" y="1036"/>
                    </a:lnTo>
                    <a:cubicBezTo>
                      <a:pt x="1161" y="1087"/>
                      <a:pt x="1147" y="1185"/>
                      <a:pt x="1198" y="1255"/>
                    </a:cubicBezTo>
                    <a:cubicBezTo>
                      <a:pt x="1229" y="1296"/>
                      <a:pt x="1277" y="1317"/>
                      <a:pt x="1324" y="1317"/>
                    </a:cubicBezTo>
                    <a:cubicBezTo>
                      <a:pt x="1357" y="1317"/>
                      <a:pt x="1390" y="1307"/>
                      <a:pt x="1418" y="1286"/>
                    </a:cubicBezTo>
                    <a:lnTo>
                      <a:pt x="2087" y="784"/>
                    </a:lnTo>
                    <a:cubicBezTo>
                      <a:pt x="2170" y="721"/>
                      <a:pt x="2170" y="596"/>
                      <a:pt x="2087" y="534"/>
                    </a:cubicBezTo>
                    <a:lnTo>
                      <a:pt x="1418" y="32"/>
                    </a:lnTo>
                    <a:cubicBezTo>
                      <a:pt x="1390" y="10"/>
                      <a:pt x="1357" y="0"/>
                      <a:pt x="1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C11054D-5178-92AB-387C-3FE4D1675238}"/>
              </a:ext>
            </a:extLst>
          </p:cNvPr>
          <p:cNvGrpSpPr/>
          <p:nvPr/>
        </p:nvGrpSpPr>
        <p:grpSpPr>
          <a:xfrm>
            <a:off x="3106350" y="1279275"/>
            <a:ext cx="1497601" cy="1490999"/>
            <a:chOff x="3106350" y="1279275"/>
            <a:chExt cx="1497601" cy="1490999"/>
          </a:xfrm>
        </p:grpSpPr>
        <p:pic>
          <p:nvPicPr>
            <p:cNvPr id="861" name="Google Shape;861;p75"/>
            <p:cNvPicPr preferRelativeResize="0"/>
            <p:nvPr/>
          </p:nvPicPr>
          <p:blipFill rotWithShape="1">
            <a:blip r:embed="rId3">
              <a:alphaModFix/>
            </a:blip>
            <a:srcRect l="24179" t="38427" r="56516" b="32583"/>
            <a:stretch/>
          </p:blipFill>
          <p:spPr>
            <a:xfrm>
              <a:off x="3106350" y="1279275"/>
              <a:ext cx="1497601" cy="1490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5" name="Google Shape;865;p75"/>
            <p:cNvSpPr txBox="1"/>
            <p:nvPr/>
          </p:nvSpPr>
          <p:spPr>
            <a:xfrm>
              <a:off x="3180588" y="1918838"/>
              <a:ext cx="1349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Defina un sujeto de estudio</a:t>
              </a:r>
              <a:endParaRPr sz="1200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grpSp>
          <p:nvGrpSpPr>
            <p:cNvPr id="877" name="Google Shape;877;p75"/>
            <p:cNvGrpSpPr/>
            <p:nvPr/>
          </p:nvGrpSpPr>
          <p:grpSpPr>
            <a:xfrm>
              <a:off x="3638044" y="1461175"/>
              <a:ext cx="434188" cy="318605"/>
              <a:chOff x="1872000" y="1400400"/>
              <a:chExt cx="267275" cy="196125"/>
            </a:xfrm>
          </p:grpSpPr>
          <p:sp>
            <p:nvSpPr>
              <p:cNvPr id="878" name="Google Shape;878;p75"/>
              <p:cNvSpPr/>
              <p:nvPr/>
            </p:nvSpPr>
            <p:spPr>
              <a:xfrm>
                <a:off x="1901275" y="1417125"/>
                <a:ext cx="208725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5670" extrusionOk="0">
                    <a:moveTo>
                      <a:pt x="2668" y="1150"/>
                    </a:moveTo>
                    <a:cubicBezTo>
                      <a:pt x="2859" y="1150"/>
                      <a:pt x="3012" y="1305"/>
                      <a:pt x="3013" y="1496"/>
                    </a:cubicBezTo>
                    <a:lnTo>
                      <a:pt x="3013" y="1830"/>
                    </a:lnTo>
                    <a:cubicBezTo>
                      <a:pt x="3012" y="2114"/>
                      <a:pt x="2783" y="2344"/>
                      <a:pt x="2499" y="2344"/>
                    </a:cubicBezTo>
                    <a:cubicBezTo>
                      <a:pt x="2217" y="2344"/>
                      <a:pt x="1986" y="2114"/>
                      <a:pt x="1986" y="1830"/>
                    </a:cubicBezTo>
                    <a:lnTo>
                      <a:pt x="1988" y="1830"/>
                    </a:lnTo>
                    <a:lnTo>
                      <a:pt x="1988" y="1496"/>
                    </a:lnTo>
                    <a:cubicBezTo>
                      <a:pt x="1988" y="1305"/>
                      <a:pt x="2143" y="1150"/>
                      <a:pt x="2332" y="1150"/>
                    </a:cubicBezTo>
                    <a:close/>
                    <a:moveTo>
                      <a:pt x="6684" y="983"/>
                    </a:moveTo>
                    <a:cubicBezTo>
                      <a:pt x="6783" y="983"/>
                      <a:pt x="6862" y="1063"/>
                      <a:pt x="6862" y="1161"/>
                    </a:cubicBezTo>
                    <a:lnTo>
                      <a:pt x="6862" y="1663"/>
                    </a:lnTo>
                    <a:cubicBezTo>
                      <a:pt x="6862" y="1727"/>
                      <a:pt x="6828" y="1786"/>
                      <a:pt x="6773" y="1817"/>
                    </a:cubicBezTo>
                    <a:cubicBezTo>
                      <a:pt x="6725" y="1844"/>
                      <a:pt x="6695" y="1896"/>
                      <a:pt x="6695" y="1951"/>
                    </a:cubicBezTo>
                    <a:lnTo>
                      <a:pt x="6695" y="2202"/>
                    </a:lnTo>
                    <a:cubicBezTo>
                      <a:pt x="6695" y="2273"/>
                      <a:pt x="6744" y="2335"/>
                      <a:pt x="6814" y="2352"/>
                    </a:cubicBezTo>
                    <a:lnTo>
                      <a:pt x="7228" y="2457"/>
                    </a:lnTo>
                    <a:cubicBezTo>
                      <a:pt x="7308" y="2476"/>
                      <a:pt x="7363" y="2548"/>
                      <a:pt x="7363" y="2630"/>
                    </a:cubicBezTo>
                    <a:lnTo>
                      <a:pt x="7363" y="2677"/>
                    </a:lnTo>
                    <a:lnTo>
                      <a:pt x="5669" y="2677"/>
                    </a:lnTo>
                    <a:lnTo>
                      <a:pt x="5669" y="2630"/>
                    </a:lnTo>
                    <a:cubicBezTo>
                      <a:pt x="5669" y="2548"/>
                      <a:pt x="5725" y="2476"/>
                      <a:pt x="5804" y="2457"/>
                    </a:cubicBezTo>
                    <a:lnTo>
                      <a:pt x="6220" y="2352"/>
                    </a:lnTo>
                    <a:cubicBezTo>
                      <a:pt x="6290" y="2335"/>
                      <a:pt x="6338" y="2273"/>
                      <a:pt x="6338" y="2202"/>
                    </a:cubicBezTo>
                    <a:lnTo>
                      <a:pt x="6338" y="1951"/>
                    </a:lnTo>
                    <a:cubicBezTo>
                      <a:pt x="6338" y="1895"/>
                      <a:pt x="6309" y="1844"/>
                      <a:pt x="6260" y="1817"/>
                    </a:cubicBezTo>
                    <a:lnTo>
                      <a:pt x="6262" y="1817"/>
                    </a:lnTo>
                    <a:cubicBezTo>
                      <a:pt x="6207" y="1786"/>
                      <a:pt x="6172" y="1727"/>
                      <a:pt x="6172" y="1663"/>
                    </a:cubicBezTo>
                    <a:lnTo>
                      <a:pt x="6172" y="1161"/>
                    </a:lnTo>
                    <a:cubicBezTo>
                      <a:pt x="6172" y="1063"/>
                      <a:pt x="6251" y="983"/>
                      <a:pt x="6349" y="983"/>
                    </a:cubicBezTo>
                    <a:close/>
                    <a:moveTo>
                      <a:pt x="8035" y="314"/>
                    </a:moveTo>
                    <a:lnTo>
                      <a:pt x="8035" y="2678"/>
                    </a:lnTo>
                    <a:lnTo>
                      <a:pt x="7678" y="2678"/>
                    </a:lnTo>
                    <a:lnTo>
                      <a:pt x="7678" y="2631"/>
                    </a:lnTo>
                    <a:cubicBezTo>
                      <a:pt x="7678" y="2405"/>
                      <a:pt x="7524" y="2208"/>
                      <a:pt x="7306" y="2155"/>
                    </a:cubicBezTo>
                    <a:lnTo>
                      <a:pt x="7009" y="2081"/>
                    </a:lnTo>
                    <a:lnTo>
                      <a:pt x="7009" y="2031"/>
                    </a:lnTo>
                    <a:cubicBezTo>
                      <a:pt x="7115" y="1938"/>
                      <a:pt x="7176" y="1805"/>
                      <a:pt x="7177" y="1663"/>
                    </a:cubicBezTo>
                    <a:lnTo>
                      <a:pt x="7177" y="1161"/>
                    </a:lnTo>
                    <a:cubicBezTo>
                      <a:pt x="7176" y="891"/>
                      <a:pt x="6956" y="670"/>
                      <a:pt x="6686" y="670"/>
                    </a:cubicBezTo>
                    <a:lnTo>
                      <a:pt x="6351" y="670"/>
                    </a:lnTo>
                    <a:cubicBezTo>
                      <a:pt x="6080" y="670"/>
                      <a:pt x="5859" y="891"/>
                      <a:pt x="5859" y="1161"/>
                    </a:cubicBezTo>
                    <a:lnTo>
                      <a:pt x="5859" y="1663"/>
                    </a:lnTo>
                    <a:cubicBezTo>
                      <a:pt x="5859" y="1805"/>
                      <a:pt x="5921" y="1938"/>
                      <a:pt x="6026" y="2031"/>
                    </a:cubicBezTo>
                    <a:lnTo>
                      <a:pt x="6026" y="2081"/>
                    </a:lnTo>
                    <a:lnTo>
                      <a:pt x="5729" y="2155"/>
                    </a:lnTo>
                    <a:cubicBezTo>
                      <a:pt x="5511" y="2208"/>
                      <a:pt x="5357" y="2405"/>
                      <a:pt x="5357" y="2631"/>
                    </a:cubicBezTo>
                    <a:lnTo>
                      <a:pt x="5357" y="2678"/>
                    </a:lnTo>
                    <a:lnTo>
                      <a:pt x="5000" y="2678"/>
                    </a:lnTo>
                    <a:lnTo>
                      <a:pt x="5000" y="314"/>
                    </a:lnTo>
                    <a:close/>
                    <a:moveTo>
                      <a:pt x="2678" y="2657"/>
                    </a:moveTo>
                    <a:lnTo>
                      <a:pt x="2678" y="2732"/>
                    </a:lnTo>
                    <a:cubicBezTo>
                      <a:pt x="2678" y="2789"/>
                      <a:pt x="2693" y="2845"/>
                      <a:pt x="2721" y="2894"/>
                    </a:cubicBezTo>
                    <a:lnTo>
                      <a:pt x="2509" y="3108"/>
                    </a:lnTo>
                    <a:cubicBezTo>
                      <a:pt x="2506" y="3110"/>
                      <a:pt x="2503" y="3111"/>
                      <a:pt x="2500" y="3111"/>
                    </a:cubicBezTo>
                    <a:cubicBezTo>
                      <a:pt x="2497" y="3111"/>
                      <a:pt x="2495" y="3110"/>
                      <a:pt x="2493" y="3108"/>
                    </a:cubicBezTo>
                    <a:lnTo>
                      <a:pt x="2278" y="2894"/>
                    </a:lnTo>
                    <a:cubicBezTo>
                      <a:pt x="2307" y="2845"/>
                      <a:pt x="2323" y="2789"/>
                      <a:pt x="2323" y="2732"/>
                    </a:cubicBezTo>
                    <a:lnTo>
                      <a:pt x="2323" y="2657"/>
                    </a:lnTo>
                    <a:close/>
                    <a:moveTo>
                      <a:pt x="2987" y="3073"/>
                    </a:moveTo>
                    <a:lnTo>
                      <a:pt x="3295" y="3191"/>
                    </a:lnTo>
                    <a:cubicBezTo>
                      <a:pt x="3427" y="3244"/>
                      <a:pt x="3514" y="3372"/>
                      <a:pt x="3516" y="3514"/>
                    </a:cubicBezTo>
                    <a:lnTo>
                      <a:pt x="3516" y="4509"/>
                    </a:lnTo>
                    <a:cubicBezTo>
                      <a:pt x="3516" y="4607"/>
                      <a:pt x="3435" y="4687"/>
                      <a:pt x="3337" y="4687"/>
                    </a:cubicBezTo>
                    <a:lnTo>
                      <a:pt x="2657" y="4687"/>
                    </a:lnTo>
                    <a:lnTo>
                      <a:pt x="2657" y="4498"/>
                    </a:lnTo>
                    <a:lnTo>
                      <a:pt x="3003" y="4498"/>
                    </a:lnTo>
                    <a:cubicBezTo>
                      <a:pt x="3089" y="4498"/>
                      <a:pt x="3159" y="4428"/>
                      <a:pt x="3159" y="4341"/>
                    </a:cubicBezTo>
                    <a:lnTo>
                      <a:pt x="3159" y="3839"/>
                    </a:lnTo>
                    <a:cubicBezTo>
                      <a:pt x="3156" y="3755"/>
                      <a:pt x="3086" y="3688"/>
                      <a:pt x="3003" y="3688"/>
                    </a:cubicBezTo>
                    <a:cubicBezTo>
                      <a:pt x="2918" y="3688"/>
                      <a:pt x="2848" y="3755"/>
                      <a:pt x="2845" y="3839"/>
                    </a:cubicBezTo>
                    <a:lnTo>
                      <a:pt x="2845" y="4185"/>
                    </a:lnTo>
                    <a:lnTo>
                      <a:pt x="2155" y="4185"/>
                    </a:lnTo>
                    <a:lnTo>
                      <a:pt x="2155" y="3839"/>
                    </a:lnTo>
                    <a:cubicBezTo>
                      <a:pt x="2152" y="3755"/>
                      <a:pt x="2082" y="3688"/>
                      <a:pt x="1998" y="3688"/>
                    </a:cubicBezTo>
                    <a:cubicBezTo>
                      <a:pt x="1914" y="3688"/>
                      <a:pt x="1844" y="3755"/>
                      <a:pt x="1841" y="3839"/>
                    </a:cubicBezTo>
                    <a:lnTo>
                      <a:pt x="1841" y="4341"/>
                    </a:lnTo>
                    <a:cubicBezTo>
                      <a:pt x="1841" y="4428"/>
                      <a:pt x="1911" y="4498"/>
                      <a:pt x="1998" y="4498"/>
                    </a:cubicBezTo>
                    <a:lnTo>
                      <a:pt x="2343" y="4498"/>
                    </a:lnTo>
                    <a:lnTo>
                      <a:pt x="2343" y="4687"/>
                    </a:lnTo>
                    <a:lnTo>
                      <a:pt x="1663" y="4687"/>
                    </a:lnTo>
                    <a:cubicBezTo>
                      <a:pt x="1565" y="4687"/>
                      <a:pt x="1486" y="4606"/>
                      <a:pt x="1486" y="4509"/>
                    </a:cubicBezTo>
                    <a:lnTo>
                      <a:pt x="1486" y="3514"/>
                    </a:lnTo>
                    <a:cubicBezTo>
                      <a:pt x="1486" y="3372"/>
                      <a:pt x="1573" y="3244"/>
                      <a:pt x="1706" y="3191"/>
                    </a:cubicBezTo>
                    <a:lnTo>
                      <a:pt x="2013" y="3073"/>
                    </a:lnTo>
                    <a:lnTo>
                      <a:pt x="2272" y="3330"/>
                    </a:lnTo>
                    <a:cubicBezTo>
                      <a:pt x="2335" y="3393"/>
                      <a:pt x="2418" y="3425"/>
                      <a:pt x="2501" y="3425"/>
                    </a:cubicBezTo>
                    <a:cubicBezTo>
                      <a:pt x="2583" y="3425"/>
                      <a:pt x="2666" y="3393"/>
                      <a:pt x="2729" y="3330"/>
                    </a:cubicBezTo>
                    <a:lnTo>
                      <a:pt x="2987" y="3073"/>
                    </a:lnTo>
                    <a:close/>
                    <a:moveTo>
                      <a:pt x="4687" y="4665"/>
                    </a:moveTo>
                    <a:lnTo>
                      <a:pt x="4687" y="5356"/>
                    </a:lnTo>
                    <a:lnTo>
                      <a:pt x="314" y="5356"/>
                    </a:lnTo>
                    <a:lnTo>
                      <a:pt x="314" y="4665"/>
                    </a:lnTo>
                    <a:lnTo>
                      <a:pt x="1198" y="4665"/>
                    </a:lnTo>
                    <a:cubicBezTo>
                      <a:pt x="1265" y="4864"/>
                      <a:pt x="1452" y="4999"/>
                      <a:pt x="1663" y="5000"/>
                    </a:cubicBezTo>
                    <a:lnTo>
                      <a:pt x="3337" y="5000"/>
                    </a:lnTo>
                    <a:cubicBezTo>
                      <a:pt x="3548" y="4999"/>
                      <a:pt x="3735" y="4864"/>
                      <a:pt x="3802" y="4665"/>
                    </a:cubicBezTo>
                    <a:close/>
                    <a:moveTo>
                      <a:pt x="6684" y="3662"/>
                    </a:moveTo>
                    <a:cubicBezTo>
                      <a:pt x="6783" y="3662"/>
                      <a:pt x="6862" y="3742"/>
                      <a:pt x="6862" y="3840"/>
                    </a:cubicBezTo>
                    <a:lnTo>
                      <a:pt x="6862" y="4342"/>
                    </a:lnTo>
                    <a:cubicBezTo>
                      <a:pt x="6862" y="4405"/>
                      <a:pt x="6827" y="4465"/>
                      <a:pt x="6773" y="4496"/>
                    </a:cubicBezTo>
                    <a:cubicBezTo>
                      <a:pt x="6725" y="4524"/>
                      <a:pt x="6695" y="4575"/>
                      <a:pt x="6695" y="4630"/>
                    </a:cubicBezTo>
                    <a:lnTo>
                      <a:pt x="6695" y="4881"/>
                    </a:lnTo>
                    <a:cubicBezTo>
                      <a:pt x="6695" y="4952"/>
                      <a:pt x="6744" y="5015"/>
                      <a:pt x="6812" y="5033"/>
                    </a:cubicBezTo>
                    <a:lnTo>
                      <a:pt x="7228" y="5136"/>
                    </a:lnTo>
                    <a:cubicBezTo>
                      <a:pt x="7308" y="5156"/>
                      <a:pt x="7363" y="5228"/>
                      <a:pt x="7363" y="5309"/>
                    </a:cubicBezTo>
                    <a:lnTo>
                      <a:pt x="7363" y="5356"/>
                    </a:lnTo>
                    <a:lnTo>
                      <a:pt x="5669" y="5356"/>
                    </a:lnTo>
                    <a:lnTo>
                      <a:pt x="5669" y="5309"/>
                    </a:lnTo>
                    <a:cubicBezTo>
                      <a:pt x="5669" y="5228"/>
                      <a:pt x="5725" y="5156"/>
                      <a:pt x="5804" y="5136"/>
                    </a:cubicBezTo>
                    <a:lnTo>
                      <a:pt x="6220" y="5033"/>
                    </a:lnTo>
                    <a:cubicBezTo>
                      <a:pt x="6290" y="5015"/>
                      <a:pt x="6338" y="4952"/>
                      <a:pt x="6338" y="4881"/>
                    </a:cubicBezTo>
                    <a:lnTo>
                      <a:pt x="6338" y="4630"/>
                    </a:lnTo>
                    <a:cubicBezTo>
                      <a:pt x="6338" y="4575"/>
                      <a:pt x="6309" y="4524"/>
                      <a:pt x="6260" y="4496"/>
                    </a:cubicBezTo>
                    <a:cubicBezTo>
                      <a:pt x="6205" y="4465"/>
                      <a:pt x="6172" y="4405"/>
                      <a:pt x="6172" y="4342"/>
                    </a:cubicBezTo>
                    <a:lnTo>
                      <a:pt x="6172" y="3840"/>
                    </a:lnTo>
                    <a:cubicBezTo>
                      <a:pt x="6172" y="3742"/>
                      <a:pt x="6251" y="3662"/>
                      <a:pt x="6349" y="3662"/>
                    </a:cubicBezTo>
                    <a:close/>
                    <a:moveTo>
                      <a:pt x="8035" y="2992"/>
                    </a:moveTo>
                    <a:lnTo>
                      <a:pt x="8035" y="5356"/>
                    </a:lnTo>
                    <a:lnTo>
                      <a:pt x="7678" y="5356"/>
                    </a:lnTo>
                    <a:lnTo>
                      <a:pt x="7678" y="5309"/>
                    </a:lnTo>
                    <a:cubicBezTo>
                      <a:pt x="7678" y="5084"/>
                      <a:pt x="7524" y="4887"/>
                      <a:pt x="7306" y="4832"/>
                    </a:cubicBezTo>
                    <a:lnTo>
                      <a:pt x="7009" y="4758"/>
                    </a:lnTo>
                    <a:lnTo>
                      <a:pt x="7009" y="4710"/>
                    </a:lnTo>
                    <a:cubicBezTo>
                      <a:pt x="7115" y="4617"/>
                      <a:pt x="7176" y="4482"/>
                      <a:pt x="7177" y="4342"/>
                    </a:cubicBezTo>
                    <a:lnTo>
                      <a:pt x="7177" y="3839"/>
                    </a:lnTo>
                    <a:cubicBezTo>
                      <a:pt x="7176" y="3568"/>
                      <a:pt x="6956" y="3349"/>
                      <a:pt x="6686" y="3349"/>
                    </a:cubicBezTo>
                    <a:lnTo>
                      <a:pt x="6351" y="3349"/>
                    </a:lnTo>
                    <a:cubicBezTo>
                      <a:pt x="6080" y="3349"/>
                      <a:pt x="5859" y="3568"/>
                      <a:pt x="5859" y="3839"/>
                    </a:cubicBezTo>
                    <a:lnTo>
                      <a:pt x="5859" y="4342"/>
                    </a:lnTo>
                    <a:cubicBezTo>
                      <a:pt x="5859" y="4482"/>
                      <a:pt x="5921" y="4617"/>
                      <a:pt x="6026" y="4710"/>
                    </a:cubicBezTo>
                    <a:lnTo>
                      <a:pt x="6026" y="4758"/>
                    </a:lnTo>
                    <a:lnTo>
                      <a:pt x="5729" y="4832"/>
                    </a:lnTo>
                    <a:cubicBezTo>
                      <a:pt x="5511" y="4887"/>
                      <a:pt x="5357" y="5084"/>
                      <a:pt x="5357" y="5309"/>
                    </a:cubicBezTo>
                    <a:lnTo>
                      <a:pt x="5357" y="5356"/>
                    </a:lnTo>
                    <a:lnTo>
                      <a:pt x="5000" y="5356"/>
                    </a:lnTo>
                    <a:lnTo>
                      <a:pt x="5000" y="2992"/>
                    </a:lnTo>
                    <a:close/>
                    <a:moveTo>
                      <a:pt x="8193" y="1"/>
                    </a:moveTo>
                    <a:cubicBezTo>
                      <a:pt x="8192" y="1"/>
                      <a:pt x="8192" y="1"/>
                      <a:pt x="8191" y="1"/>
                    </a:cubicBezTo>
                    <a:lnTo>
                      <a:pt x="1328" y="1"/>
                    </a:lnTo>
                    <a:cubicBezTo>
                      <a:pt x="1242" y="1"/>
                      <a:pt x="1172" y="71"/>
                      <a:pt x="1172" y="157"/>
                    </a:cubicBezTo>
                    <a:cubicBezTo>
                      <a:pt x="1172" y="243"/>
                      <a:pt x="1242" y="313"/>
                      <a:pt x="1328" y="314"/>
                    </a:cubicBezTo>
                    <a:lnTo>
                      <a:pt x="4687" y="314"/>
                    </a:lnTo>
                    <a:lnTo>
                      <a:pt x="4687" y="4353"/>
                    </a:lnTo>
                    <a:lnTo>
                      <a:pt x="3829" y="4353"/>
                    </a:lnTo>
                    <a:lnTo>
                      <a:pt x="3829" y="3514"/>
                    </a:lnTo>
                    <a:cubicBezTo>
                      <a:pt x="3828" y="3242"/>
                      <a:pt x="3661" y="2999"/>
                      <a:pt x="3408" y="2899"/>
                    </a:cubicBezTo>
                    <a:lnTo>
                      <a:pt x="2995" y="2740"/>
                    </a:lnTo>
                    <a:cubicBezTo>
                      <a:pt x="2993" y="2737"/>
                      <a:pt x="2992" y="2735"/>
                      <a:pt x="2992" y="2732"/>
                    </a:cubicBezTo>
                    <a:lnTo>
                      <a:pt x="2992" y="2501"/>
                    </a:lnTo>
                    <a:lnTo>
                      <a:pt x="2992" y="2495"/>
                    </a:lnTo>
                    <a:cubicBezTo>
                      <a:pt x="3202" y="2339"/>
                      <a:pt x="3327" y="2093"/>
                      <a:pt x="3327" y="1830"/>
                    </a:cubicBezTo>
                    <a:lnTo>
                      <a:pt x="3327" y="1496"/>
                    </a:lnTo>
                    <a:cubicBezTo>
                      <a:pt x="3326" y="1133"/>
                      <a:pt x="3032" y="838"/>
                      <a:pt x="2668" y="838"/>
                    </a:cubicBezTo>
                    <a:lnTo>
                      <a:pt x="2334" y="838"/>
                    </a:lnTo>
                    <a:cubicBezTo>
                      <a:pt x="1970" y="838"/>
                      <a:pt x="1675" y="1133"/>
                      <a:pt x="1675" y="1496"/>
                    </a:cubicBezTo>
                    <a:lnTo>
                      <a:pt x="1675" y="1830"/>
                    </a:lnTo>
                    <a:cubicBezTo>
                      <a:pt x="1674" y="2093"/>
                      <a:pt x="1799" y="2339"/>
                      <a:pt x="2009" y="2494"/>
                    </a:cubicBezTo>
                    <a:lnTo>
                      <a:pt x="2009" y="2501"/>
                    </a:lnTo>
                    <a:lnTo>
                      <a:pt x="2009" y="2731"/>
                    </a:lnTo>
                    <a:cubicBezTo>
                      <a:pt x="2009" y="2735"/>
                      <a:pt x="2008" y="2737"/>
                      <a:pt x="2007" y="2739"/>
                    </a:cubicBezTo>
                    <a:lnTo>
                      <a:pt x="1593" y="2899"/>
                    </a:lnTo>
                    <a:cubicBezTo>
                      <a:pt x="1340" y="2999"/>
                      <a:pt x="1175" y="3242"/>
                      <a:pt x="1173" y="3513"/>
                    </a:cubicBezTo>
                    <a:lnTo>
                      <a:pt x="1173" y="4351"/>
                    </a:lnTo>
                    <a:lnTo>
                      <a:pt x="314" y="4351"/>
                    </a:lnTo>
                    <a:lnTo>
                      <a:pt x="314" y="313"/>
                    </a:lnTo>
                    <a:lnTo>
                      <a:pt x="660" y="313"/>
                    </a:lnTo>
                    <a:cubicBezTo>
                      <a:pt x="747" y="313"/>
                      <a:pt x="817" y="243"/>
                      <a:pt x="817" y="157"/>
                    </a:cubicBezTo>
                    <a:cubicBezTo>
                      <a:pt x="817" y="71"/>
                      <a:pt x="747" y="1"/>
                      <a:pt x="660" y="1"/>
                    </a:cubicBezTo>
                    <a:lnTo>
                      <a:pt x="158" y="1"/>
                    </a:lnTo>
                    <a:cubicBezTo>
                      <a:pt x="72" y="1"/>
                      <a:pt x="1" y="71"/>
                      <a:pt x="1" y="157"/>
                    </a:cubicBezTo>
                    <a:lnTo>
                      <a:pt x="1" y="5512"/>
                    </a:lnTo>
                    <a:cubicBezTo>
                      <a:pt x="2" y="5599"/>
                      <a:pt x="72" y="5669"/>
                      <a:pt x="158" y="5669"/>
                    </a:cubicBezTo>
                    <a:lnTo>
                      <a:pt x="8192" y="5669"/>
                    </a:lnTo>
                    <a:cubicBezTo>
                      <a:pt x="8278" y="5669"/>
                      <a:pt x="8348" y="5599"/>
                      <a:pt x="8348" y="5512"/>
                    </a:cubicBezTo>
                    <a:lnTo>
                      <a:pt x="8348" y="157"/>
                    </a:lnTo>
                    <a:cubicBezTo>
                      <a:pt x="8348" y="72"/>
                      <a:pt x="8280" y="1"/>
                      <a:pt x="8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5"/>
              <p:cNvSpPr/>
              <p:nvPr/>
            </p:nvSpPr>
            <p:spPr>
              <a:xfrm>
                <a:off x="1872000" y="1400400"/>
                <a:ext cx="267275" cy="196125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7845" extrusionOk="0">
                    <a:moveTo>
                      <a:pt x="9697" y="313"/>
                    </a:moveTo>
                    <a:cubicBezTo>
                      <a:pt x="9795" y="313"/>
                      <a:pt x="9875" y="392"/>
                      <a:pt x="9875" y="492"/>
                    </a:cubicBezTo>
                    <a:lnTo>
                      <a:pt x="9875" y="6695"/>
                    </a:lnTo>
                    <a:lnTo>
                      <a:pt x="9529" y="6695"/>
                    </a:lnTo>
                    <a:cubicBezTo>
                      <a:pt x="9444" y="6698"/>
                      <a:pt x="9378" y="6766"/>
                      <a:pt x="9378" y="6851"/>
                    </a:cubicBezTo>
                    <a:cubicBezTo>
                      <a:pt x="9378" y="6936"/>
                      <a:pt x="9444" y="7005"/>
                      <a:pt x="9529" y="7007"/>
                    </a:cubicBezTo>
                    <a:lnTo>
                      <a:pt x="10366" y="7007"/>
                    </a:lnTo>
                    <a:cubicBezTo>
                      <a:pt x="10371" y="7007"/>
                      <a:pt x="10377" y="7013"/>
                      <a:pt x="10377" y="7018"/>
                    </a:cubicBezTo>
                    <a:lnTo>
                      <a:pt x="10377" y="7353"/>
                    </a:lnTo>
                    <a:cubicBezTo>
                      <a:pt x="10377" y="7452"/>
                      <a:pt x="10297" y="7531"/>
                      <a:pt x="10199" y="7531"/>
                    </a:cubicBezTo>
                    <a:lnTo>
                      <a:pt x="492" y="7531"/>
                    </a:lnTo>
                    <a:cubicBezTo>
                      <a:pt x="392" y="7531"/>
                      <a:pt x="313" y="7452"/>
                      <a:pt x="313" y="7353"/>
                    </a:cubicBezTo>
                    <a:lnTo>
                      <a:pt x="313" y="7018"/>
                    </a:lnTo>
                    <a:cubicBezTo>
                      <a:pt x="313" y="7013"/>
                      <a:pt x="318" y="7007"/>
                      <a:pt x="324" y="7007"/>
                    </a:cubicBezTo>
                    <a:lnTo>
                      <a:pt x="8860" y="7007"/>
                    </a:lnTo>
                    <a:cubicBezTo>
                      <a:pt x="8944" y="7005"/>
                      <a:pt x="9012" y="6936"/>
                      <a:pt x="9012" y="6851"/>
                    </a:cubicBezTo>
                    <a:cubicBezTo>
                      <a:pt x="9012" y="6766"/>
                      <a:pt x="8944" y="6698"/>
                      <a:pt x="8860" y="6695"/>
                    </a:cubicBezTo>
                    <a:lnTo>
                      <a:pt x="815" y="6695"/>
                    </a:lnTo>
                    <a:lnTo>
                      <a:pt x="815" y="492"/>
                    </a:lnTo>
                    <a:cubicBezTo>
                      <a:pt x="815" y="392"/>
                      <a:pt x="894" y="313"/>
                      <a:pt x="994" y="313"/>
                    </a:cubicBezTo>
                    <a:close/>
                    <a:moveTo>
                      <a:pt x="994" y="1"/>
                    </a:moveTo>
                    <a:cubicBezTo>
                      <a:pt x="722" y="1"/>
                      <a:pt x="503" y="220"/>
                      <a:pt x="503" y="492"/>
                    </a:cubicBezTo>
                    <a:lnTo>
                      <a:pt x="503" y="6695"/>
                    </a:lnTo>
                    <a:lnTo>
                      <a:pt x="324" y="6695"/>
                    </a:lnTo>
                    <a:cubicBezTo>
                      <a:pt x="145" y="6695"/>
                      <a:pt x="1" y="6839"/>
                      <a:pt x="1" y="7018"/>
                    </a:cubicBezTo>
                    <a:lnTo>
                      <a:pt x="1" y="7353"/>
                    </a:lnTo>
                    <a:cubicBezTo>
                      <a:pt x="1" y="7624"/>
                      <a:pt x="220" y="7845"/>
                      <a:pt x="492" y="7845"/>
                    </a:cubicBezTo>
                    <a:lnTo>
                      <a:pt x="10199" y="7845"/>
                    </a:lnTo>
                    <a:cubicBezTo>
                      <a:pt x="10470" y="7845"/>
                      <a:pt x="10689" y="7624"/>
                      <a:pt x="10690" y="7353"/>
                    </a:cubicBezTo>
                    <a:lnTo>
                      <a:pt x="10690" y="7018"/>
                    </a:lnTo>
                    <a:cubicBezTo>
                      <a:pt x="10689" y="6839"/>
                      <a:pt x="10545" y="6695"/>
                      <a:pt x="10366" y="6695"/>
                    </a:cubicBezTo>
                    <a:lnTo>
                      <a:pt x="10188" y="6695"/>
                    </a:lnTo>
                    <a:lnTo>
                      <a:pt x="10188" y="492"/>
                    </a:lnTo>
                    <a:cubicBezTo>
                      <a:pt x="10187" y="220"/>
                      <a:pt x="9967" y="1"/>
                      <a:pt x="9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252D49F-8FE1-3076-03EC-2125619A38CC}"/>
              </a:ext>
            </a:extLst>
          </p:cNvPr>
          <p:cNvGrpSpPr/>
          <p:nvPr/>
        </p:nvGrpSpPr>
        <p:grpSpPr>
          <a:xfrm>
            <a:off x="5973725" y="1279275"/>
            <a:ext cx="1497601" cy="1490999"/>
            <a:chOff x="5973725" y="1279275"/>
            <a:chExt cx="1497601" cy="1490999"/>
          </a:xfrm>
        </p:grpSpPr>
        <p:pic>
          <p:nvPicPr>
            <p:cNvPr id="862" name="Google Shape;862;p75"/>
            <p:cNvPicPr preferRelativeResize="0"/>
            <p:nvPr/>
          </p:nvPicPr>
          <p:blipFill rotWithShape="1">
            <a:blip r:embed="rId3">
              <a:alphaModFix/>
            </a:blip>
            <a:srcRect l="61140" t="39071" r="19556" b="31939"/>
            <a:stretch/>
          </p:blipFill>
          <p:spPr>
            <a:xfrm>
              <a:off x="5973725" y="1279275"/>
              <a:ext cx="1497601" cy="1490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7" name="Google Shape;867;p75"/>
            <p:cNvSpPr txBox="1"/>
            <p:nvPr/>
          </p:nvSpPr>
          <p:spPr>
            <a:xfrm>
              <a:off x="6037664" y="1863893"/>
              <a:ext cx="1349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Plantee una primera pregunta </a:t>
              </a:r>
              <a:endParaRPr sz="1200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pic>
          <p:nvPicPr>
            <p:cNvPr id="4" name="Gráfico 3" descr="Preguntas contorno">
              <a:extLst>
                <a:ext uri="{FF2B5EF4-FFF2-40B4-BE49-F238E27FC236}">
                  <a16:creationId xmlns:a16="http://schemas.microsoft.com/office/drawing/2014/main" id="{489B4EA6-4169-1437-A196-81687BF8E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0007" y="1362591"/>
              <a:ext cx="627351" cy="627351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FF29540-4AF3-97A3-B68E-C2E050328055}"/>
              </a:ext>
            </a:extLst>
          </p:cNvPr>
          <p:cNvGrpSpPr/>
          <p:nvPr/>
        </p:nvGrpSpPr>
        <p:grpSpPr>
          <a:xfrm>
            <a:off x="1675362" y="2974300"/>
            <a:ext cx="1497601" cy="1490999"/>
            <a:chOff x="1675362" y="2974300"/>
            <a:chExt cx="1497601" cy="1490999"/>
          </a:xfrm>
        </p:grpSpPr>
        <p:pic>
          <p:nvPicPr>
            <p:cNvPr id="860" name="Google Shape;860;p75"/>
            <p:cNvPicPr preferRelativeResize="0"/>
            <p:nvPr/>
          </p:nvPicPr>
          <p:blipFill rotWithShape="1">
            <a:blip r:embed="rId3">
              <a:alphaModFix/>
            </a:blip>
            <a:srcRect l="6086" t="71011" r="74610"/>
            <a:stretch/>
          </p:blipFill>
          <p:spPr>
            <a:xfrm>
              <a:off x="1675362" y="2974300"/>
              <a:ext cx="1497601" cy="1490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75"/>
            <p:cNvSpPr txBox="1"/>
            <p:nvPr/>
          </p:nvSpPr>
          <p:spPr>
            <a:xfrm>
              <a:off x="1746888" y="2996281"/>
              <a:ext cx="1349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Defina un objeto de estudio</a:t>
              </a:r>
              <a:endParaRPr sz="1200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pic>
          <p:nvPicPr>
            <p:cNvPr id="6" name="Gráfico 5" descr="Pensamiento contorno">
              <a:extLst>
                <a:ext uri="{FF2B5EF4-FFF2-40B4-BE49-F238E27FC236}">
                  <a16:creationId xmlns:a16="http://schemas.microsoft.com/office/drawing/2014/main" id="{AC4071D4-E4BD-0A00-54E5-D40D06F3D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53727" y="3740984"/>
              <a:ext cx="520344" cy="5203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951" y="1896406"/>
            <a:ext cx="7814098" cy="578700"/>
          </a:xfrm>
        </p:spPr>
        <p:txBody>
          <a:bodyPr/>
          <a:lstStyle/>
          <a:p>
            <a:r>
              <a:rPr lang="es-CL" sz="1600" dirty="0"/>
              <a:t>Mi objetivo general es el siguiente: </a:t>
            </a:r>
            <a:r>
              <a:rPr lang="es-ES" sz="1600" i="1" dirty="0"/>
              <a:t>evaluar experimentalmente la eficacia de las señales de extinción para evitar la renovación y la recuperación espontánea de una respuesta de miedo condicionado extinguido en humanos. ¿Cuáles</a:t>
            </a:r>
            <a:r>
              <a:rPr lang="es-ES" sz="1600" dirty="0"/>
              <a:t> serían los OE?</a:t>
            </a:r>
            <a:endParaRPr lang="es-CL" sz="16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664951" y="3269587"/>
            <a:ext cx="7814098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Determinar la eficacia de las señales en evitar la renovación</a:t>
            </a:r>
          </a:p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Determinar la eficacia de las señales para evitar la recuperación espontánea.</a:t>
            </a:r>
          </a:p>
        </p:txBody>
      </p:sp>
    </p:spTree>
    <p:extLst>
      <p:ext uri="{BB962C8B-B14F-4D97-AF65-F5344CB8AC3E}">
        <p14:creationId xmlns:p14="http://schemas.microsoft.com/office/powerpoint/2010/main" val="23959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873" y="2571750"/>
            <a:ext cx="7814098" cy="578700"/>
          </a:xfrm>
        </p:spPr>
        <p:txBody>
          <a:bodyPr/>
          <a:lstStyle/>
          <a:p>
            <a:r>
              <a:rPr lang="es-CL" dirty="0"/>
              <a:t>¿Cuál es el objetivo de este </a:t>
            </a:r>
            <a:r>
              <a:rPr lang="es-CL" dirty="0" err="1"/>
              <a:t>paper</a:t>
            </a:r>
            <a:r>
              <a:rPr lang="es-CL" dirty="0"/>
              <a:t>?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560873" y="3617695"/>
            <a:ext cx="7814098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Examinar la relación entre los rasgos de personalidad y el rendimiento académico.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8A907F-B9F7-1734-E1C1-142AD1959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8" y="1072904"/>
            <a:ext cx="7018628" cy="14022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3A6581-57D7-6E1F-0871-305B2083C343}"/>
              </a:ext>
            </a:extLst>
          </p:cNvPr>
          <p:cNvSpPr txBox="1"/>
          <p:nvPr/>
        </p:nvSpPr>
        <p:spPr>
          <a:xfrm>
            <a:off x="706244" y="4615137"/>
            <a:ext cx="7924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Cuadra-Peralta, A., Veloso </a:t>
            </a:r>
            <a:r>
              <a:rPr lang="es-ES" sz="1100" dirty="0" err="1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Besio</a:t>
            </a:r>
            <a:r>
              <a:rPr lang="es-ES" sz="11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C., Marambio-Guzmán, K., &amp; Tapia Henríquez, C.  (2015). Relación entre rasgos de personalidad y rendimiento académico en estudiantes universitarios. </a:t>
            </a:r>
            <a:r>
              <a:rPr lang="es-ES" sz="1100" dirty="0" err="1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Interciencia</a:t>
            </a:r>
            <a:r>
              <a:rPr lang="es-ES" sz="11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40(10), 690-695. </a:t>
            </a:r>
            <a:endParaRPr lang="es-CL" sz="1100" dirty="0">
              <a:solidFill>
                <a:schemeClr val="accent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872" y="2620973"/>
            <a:ext cx="7814098" cy="578700"/>
          </a:xfrm>
        </p:spPr>
        <p:txBody>
          <a:bodyPr/>
          <a:lstStyle/>
          <a:p>
            <a:r>
              <a:rPr lang="es-CL" dirty="0"/>
              <a:t>¿Cuál es el método de recolección de datos?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452723" y="3248896"/>
            <a:ext cx="7814098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Grupos Focales.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1F17C0-60FB-343D-EB90-CCD6AA5D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95" y="344623"/>
            <a:ext cx="7597798" cy="22099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789256-AC20-63D7-3566-B628DB56AD97}"/>
              </a:ext>
            </a:extLst>
          </p:cNvPr>
          <p:cNvSpPr txBox="1"/>
          <p:nvPr/>
        </p:nvSpPr>
        <p:spPr>
          <a:xfrm>
            <a:off x="497133" y="4504743"/>
            <a:ext cx="79415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Ochoa, S., Martínez, F., Ribas, M., García-Franco, M., López, E., </a:t>
            </a:r>
            <a:r>
              <a:rPr lang="es-CL" sz="1000" dirty="0" err="1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Villellas</a:t>
            </a: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R., Arenas, </a:t>
            </a:r>
            <a:r>
              <a:rPr lang="es-CL" sz="1000" dirty="0" err="1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</a:t>
            </a: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., Álvarez, I., </a:t>
            </a:r>
            <a:r>
              <a:rPr lang="es-CL" sz="1000" dirty="0" err="1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Cunyat</a:t>
            </a: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C., </a:t>
            </a:r>
            <a:r>
              <a:rPr lang="es-CL" sz="1000" dirty="0" err="1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Vilamala</a:t>
            </a: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S., </a:t>
            </a:r>
            <a:r>
              <a:rPr lang="es-CL" sz="1000" dirty="0" err="1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Autonell</a:t>
            </a: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J., Lobo, E., &amp; Haro, J. (2011) Estudio cualitativo sobre la autopercepción del estigma social en personas con esquizofrenia. </a:t>
            </a:r>
            <a:r>
              <a:rPr lang="es-CL" sz="1000" i="1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Revista de la Asociación Española de Neuropsiquiatría, 31(3), 477-489</a:t>
            </a: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https://dx.doi.org/10.4321/S0211-57352011000300006</a:t>
            </a:r>
          </a:p>
        </p:txBody>
      </p:sp>
    </p:spTree>
    <p:extLst>
      <p:ext uri="{BB962C8B-B14F-4D97-AF65-F5344CB8AC3E}">
        <p14:creationId xmlns:p14="http://schemas.microsoft.com/office/powerpoint/2010/main" val="47395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195" y="1882773"/>
            <a:ext cx="3483302" cy="578700"/>
          </a:xfrm>
        </p:spPr>
        <p:txBody>
          <a:bodyPr/>
          <a:lstStyle/>
          <a:p>
            <a:r>
              <a:rPr lang="es-CL" sz="3600" dirty="0"/>
              <a:t>¿Cuál es el diseño de este estudio?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501399" y="2461473"/>
            <a:ext cx="7814098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Diseño experimental.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A41513-AE8C-109C-3749-2CDBA9A9D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97" y="0"/>
            <a:ext cx="4191363" cy="49229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EB938BB-6B09-F8B3-698A-78DB1247B3BA}"/>
              </a:ext>
            </a:extLst>
          </p:cNvPr>
          <p:cNvSpPr txBox="1"/>
          <p:nvPr/>
        </p:nvSpPr>
        <p:spPr>
          <a:xfrm>
            <a:off x="4624040" y="3875543"/>
            <a:ext cx="41913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Ruiz-García, R. I., Zavaleta, L. N. C., Mejía, J. C. J., &amp; Herrera, F. M. (2022). Papel de los </a:t>
            </a:r>
          </a:p>
          <a:p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estímulos ambientales asociados a la droga en el desarrollo de tolerancia cruzada a los efectos </a:t>
            </a:r>
          </a:p>
          <a:p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taquicardia de la nicotina y el alcohol en humanos. Adicciones, 34(1). </a:t>
            </a:r>
          </a:p>
          <a:p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https://doi.org/10.20882/adicciones.1385</a:t>
            </a:r>
            <a:endParaRPr lang="es-CL" sz="1000" dirty="0">
              <a:solidFill>
                <a:schemeClr val="accent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664951" y="4057606"/>
            <a:ext cx="7814098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Quezada, V, Laborda, M, Navarro, V, Mallea, J, Repetto, P, Orellana, G. y Betancourt, R. (2018) </a:t>
            </a:r>
            <a:r>
              <a:rPr lang="es-C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Extinction</a:t>
            </a:r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Cuest</a:t>
            </a:r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 </a:t>
            </a:r>
            <a:r>
              <a:rPr lang="es-C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</a:t>
            </a:r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Reduce </a:t>
            </a:r>
            <a:r>
              <a:rPr lang="es-C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Recovery</a:t>
            </a:r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Extinguished</a:t>
            </a:r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Conditiones</a:t>
            </a:r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Fear</a:t>
            </a:r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C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Humans</a:t>
            </a:r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CL" sz="1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International </a:t>
            </a:r>
            <a:r>
              <a:rPr lang="es-CL" sz="1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Journal</a:t>
            </a:r>
            <a:r>
              <a:rPr lang="es-CL" sz="1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es-CL" sz="1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Psychology</a:t>
            </a:r>
            <a:r>
              <a:rPr lang="es-CL" sz="1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</a:t>
            </a:r>
            <a:r>
              <a:rPr lang="es-CL" sz="1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Psychological</a:t>
            </a:r>
            <a:r>
              <a:rPr lang="es-CL" sz="1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Therapy</a:t>
            </a:r>
            <a:r>
              <a:rPr lang="es-CL" sz="1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18 (1), </a:t>
            </a:r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39-53.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570676-5B10-5AFD-8CFB-01F9E1131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045" y="261867"/>
            <a:ext cx="5425910" cy="27281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D33A70-F3A4-3C0E-79C5-710FAE8E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2693" y="3067798"/>
            <a:ext cx="3483302" cy="578700"/>
          </a:xfrm>
        </p:spPr>
        <p:txBody>
          <a:bodyPr/>
          <a:lstStyle/>
          <a:p>
            <a:r>
              <a:rPr lang="es-CL" sz="3600" dirty="0"/>
              <a:t>Referencia</a:t>
            </a:r>
          </a:p>
        </p:txBody>
      </p:sp>
    </p:spTree>
    <p:extLst>
      <p:ext uri="{BB962C8B-B14F-4D97-AF65-F5344CB8AC3E}">
        <p14:creationId xmlns:p14="http://schemas.microsoft.com/office/powerpoint/2010/main" val="8588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664951" y="4035304"/>
            <a:ext cx="7814098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Dale, G., Cochrane, A., &amp; Green, C. S. (2021). Individual difference predictors of learning and generalization in perceptual learning. </a:t>
            </a:r>
            <a:r>
              <a:rPr lang="en-US" sz="1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Attention, Perception, &amp; Psychophysics, 83,</a:t>
            </a: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2241-2255. https://doi.org/10.3758/s13414-021-02268-3</a:t>
            </a:r>
            <a:r>
              <a:rPr lang="es-C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5703D5-D918-920A-6413-EA3E48E61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75" y="442333"/>
            <a:ext cx="6736050" cy="25387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72A33B-213E-5C37-D882-302EB790F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7676" y="3119837"/>
            <a:ext cx="3483302" cy="578700"/>
          </a:xfrm>
        </p:spPr>
        <p:txBody>
          <a:bodyPr/>
          <a:lstStyle/>
          <a:p>
            <a:r>
              <a:rPr lang="es-CL" sz="3600" dirty="0"/>
              <a:t>Referencia</a:t>
            </a:r>
          </a:p>
        </p:txBody>
      </p:sp>
    </p:spTree>
    <p:extLst>
      <p:ext uri="{BB962C8B-B14F-4D97-AF65-F5344CB8AC3E}">
        <p14:creationId xmlns:p14="http://schemas.microsoft.com/office/powerpoint/2010/main" val="22762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91FC-76AC-30BD-22E4-BBDE5D1F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385" y="849746"/>
            <a:ext cx="7171230" cy="578700"/>
          </a:xfrm>
        </p:spPr>
        <p:txBody>
          <a:bodyPr/>
          <a:lstStyle/>
          <a:p>
            <a:pPr algn="l"/>
            <a:r>
              <a:rPr lang="es-CL" sz="4400" dirty="0"/>
              <a:t>Por último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52531E-F5CC-B41E-F0F6-68FBC690FEC7}"/>
              </a:ext>
            </a:extLst>
          </p:cNvPr>
          <p:cNvSpPr txBox="1">
            <a:spLocks/>
          </p:cNvSpPr>
          <p:nvPr/>
        </p:nvSpPr>
        <p:spPr>
          <a:xfrm>
            <a:off x="1042083" y="3559519"/>
            <a:ext cx="746258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Recuerde siempre citar cualquier información que haga (nada es de conocimiento general)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 son tres o más autores siempre se pone et 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año siempre va al lado del autor Quezada (2018)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las citas sólo va el apellido no las siglas.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Referenciar todo lo que escriban de manera adecuada. Revisar normasapa.org</a:t>
            </a:r>
          </a:p>
        </p:txBody>
      </p:sp>
    </p:spTree>
    <p:extLst>
      <p:ext uri="{BB962C8B-B14F-4D97-AF65-F5344CB8AC3E}">
        <p14:creationId xmlns:p14="http://schemas.microsoft.com/office/powerpoint/2010/main" val="29537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4"/>
          <p:cNvSpPr/>
          <p:nvPr/>
        </p:nvSpPr>
        <p:spPr>
          <a:xfrm>
            <a:off x="4571999" y="585151"/>
            <a:ext cx="4007005" cy="403145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584" name="Google Shape;584;p64"/>
          <p:cNvSpPr txBox="1">
            <a:spLocks noGrp="1"/>
          </p:cNvSpPr>
          <p:nvPr>
            <p:ph type="title" idx="2"/>
          </p:nvPr>
        </p:nvSpPr>
        <p:spPr>
          <a:xfrm flipH="1">
            <a:off x="381491" y="1632112"/>
            <a:ext cx="745317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solidFill>
                  <a:schemeClr val="dk1"/>
                </a:solidFill>
              </a:rPr>
              <a:t>Muchas gracias</a:t>
            </a:r>
            <a:endParaRPr sz="8800" dirty="0">
              <a:solidFill>
                <a:schemeClr val="dk1"/>
              </a:solidFill>
            </a:endParaRPr>
          </a:p>
        </p:txBody>
      </p:sp>
      <p:pic>
        <p:nvPicPr>
          <p:cNvPr id="5122" name="Picture 2" descr="Meme Disaster Girl - Gracias por su atencion... Ojo las preguntas, se donde  viven... - 18805318">
            <a:extLst>
              <a:ext uri="{FF2B5EF4-FFF2-40B4-BE49-F238E27FC236}">
                <a16:creationId xmlns:a16="http://schemas.microsoft.com/office/drawing/2014/main" id="{8399E9F1-FF69-FC78-0084-E50E54DB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10" y="6667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1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5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567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¿Qué investigar?</a:t>
            </a:r>
            <a:endParaRPr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FF29540-4AF3-97A3-B68E-C2E050328055}"/>
              </a:ext>
            </a:extLst>
          </p:cNvPr>
          <p:cNvGrpSpPr/>
          <p:nvPr/>
        </p:nvGrpSpPr>
        <p:grpSpPr>
          <a:xfrm>
            <a:off x="0" y="0"/>
            <a:ext cx="4465801" cy="5143500"/>
            <a:chOff x="1675362" y="2974300"/>
            <a:chExt cx="1497601" cy="1490999"/>
          </a:xfrm>
        </p:grpSpPr>
        <p:pic>
          <p:nvPicPr>
            <p:cNvPr id="860" name="Google Shape;860;p75"/>
            <p:cNvPicPr preferRelativeResize="0"/>
            <p:nvPr/>
          </p:nvPicPr>
          <p:blipFill rotWithShape="1">
            <a:blip r:embed="rId3">
              <a:alphaModFix/>
            </a:blip>
            <a:srcRect l="6086" t="71011" r="74610"/>
            <a:stretch/>
          </p:blipFill>
          <p:spPr>
            <a:xfrm>
              <a:off x="1675362" y="2974300"/>
              <a:ext cx="1497601" cy="1490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75"/>
            <p:cNvSpPr txBox="1"/>
            <p:nvPr/>
          </p:nvSpPr>
          <p:spPr>
            <a:xfrm>
              <a:off x="1749612" y="3368499"/>
              <a:ext cx="1349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 dirty="0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Defina un </a:t>
              </a:r>
              <a:r>
                <a:rPr lang="en" sz="4800" dirty="0">
                  <a:solidFill>
                    <a:schemeClr val="bg1">
                      <a:lumMod val="50000"/>
                    </a:schemeClr>
                  </a:solidFill>
                  <a:highlight>
                    <a:srgbClr val="FFFF00"/>
                  </a:highlight>
                  <a:latin typeface="DM Serif Display"/>
                  <a:ea typeface="DM Serif Display"/>
                  <a:cs typeface="DM Serif Display"/>
                  <a:sym typeface="DM Serif Display"/>
                </a:rPr>
                <a:t>objeto</a:t>
              </a:r>
              <a:r>
                <a:rPr lang="en" sz="4800" dirty="0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de estudio</a:t>
              </a:r>
              <a:endParaRPr sz="4400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" name="Google Shape;328;p55">
            <a:extLst>
              <a:ext uri="{FF2B5EF4-FFF2-40B4-BE49-F238E27FC236}">
                <a16:creationId xmlns:a16="http://schemas.microsoft.com/office/drawing/2014/main" id="{ECF3B47E-923A-D92D-7EBB-F1E36356C7F7}"/>
              </a:ext>
            </a:extLst>
          </p:cNvPr>
          <p:cNvSpPr txBox="1">
            <a:spLocks/>
          </p:cNvSpPr>
          <p:nvPr/>
        </p:nvSpPr>
        <p:spPr>
          <a:xfrm>
            <a:off x="4746574" y="629008"/>
            <a:ext cx="3810127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Piense en la variedad de ideas y temáticas que puede haber.</a:t>
            </a:r>
          </a:p>
          <a:p>
            <a:endParaRPr lang="es-C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Busque en sus gustos, en lo que es relevante a nivel social, lo que se investigan en libros,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E.g</a:t>
            </a:r>
            <a:r>
              <a:rPr lang="es-CL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.: Ansiedad, depresión, relaciones de pareja, motivación, rendimiento académico, manifestaciones sociales, formas de expresión, identidad, etc.</a:t>
            </a:r>
          </a:p>
          <a:p>
            <a:pPr algn="r"/>
            <a:endParaRPr lang="es-C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54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5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567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¿Qué investigar?</a:t>
            </a:r>
            <a:endParaRPr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FF29540-4AF3-97A3-B68E-C2E050328055}"/>
              </a:ext>
            </a:extLst>
          </p:cNvPr>
          <p:cNvGrpSpPr/>
          <p:nvPr/>
        </p:nvGrpSpPr>
        <p:grpSpPr>
          <a:xfrm>
            <a:off x="0" y="0"/>
            <a:ext cx="4465801" cy="5143500"/>
            <a:chOff x="1675362" y="2974300"/>
            <a:chExt cx="1497601" cy="1490999"/>
          </a:xfrm>
        </p:grpSpPr>
        <p:pic>
          <p:nvPicPr>
            <p:cNvPr id="860" name="Google Shape;860;p75"/>
            <p:cNvPicPr preferRelativeResize="0"/>
            <p:nvPr/>
          </p:nvPicPr>
          <p:blipFill rotWithShape="1">
            <a:blip r:embed="rId3">
              <a:alphaModFix/>
            </a:blip>
            <a:srcRect l="6086" t="71011" r="74610"/>
            <a:stretch/>
          </p:blipFill>
          <p:spPr>
            <a:xfrm>
              <a:off x="1675362" y="2974300"/>
              <a:ext cx="1497601" cy="1490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75"/>
            <p:cNvSpPr txBox="1"/>
            <p:nvPr/>
          </p:nvSpPr>
          <p:spPr>
            <a:xfrm>
              <a:off x="1749612" y="3368499"/>
              <a:ext cx="1349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 dirty="0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Defina un </a:t>
              </a:r>
              <a:r>
                <a:rPr lang="en" sz="4800" dirty="0">
                  <a:solidFill>
                    <a:schemeClr val="bg1">
                      <a:lumMod val="50000"/>
                    </a:schemeClr>
                  </a:solidFill>
                  <a:highlight>
                    <a:srgbClr val="FFFF00"/>
                  </a:highlight>
                  <a:latin typeface="DM Serif Display"/>
                  <a:ea typeface="DM Serif Display"/>
                  <a:cs typeface="DM Serif Display"/>
                  <a:sym typeface="DM Serif Display"/>
                </a:rPr>
                <a:t>sujeto</a:t>
              </a:r>
              <a:r>
                <a:rPr lang="en" sz="4800" dirty="0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de estudio</a:t>
              </a:r>
              <a:endParaRPr sz="4400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" name="Google Shape;328;p55">
            <a:extLst>
              <a:ext uri="{FF2B5EF4-FFF2-40B4-BE49-F238E27FC236}">
                <a16:creationId xmlns:a16="http://schemas.microsoft.com/office/drawing/2014/main" id="{ECF3B47E-923A-D92D-7EBB-F1E36356C7F7}"/>
              </a:ext>
            </a:extLst>
          </p:cNvPr>
          <p:cNvSpPr txBox="1">
            <a:spLocks/>
          </p:cNvSpPr>
          <p:nvPr/>
        </p:nvSpPr>
        <p:spPr>
          <a:xfrm>
            <a:off x="4746574" y="629008"/>
            <a:ext cx="3810127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¿A qué sujetos afecta su tema escogido?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Piensa en su población objetivo. </a:t>
            </a:r>
            <a:r>
              <a:rPr lang="es-C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 lo más preciso </a:t>
            </a: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posible en términos de edad, lugar, características.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E.g</a:t>
            </a:r>
            <a:r>
              <a:rPr lang="es-CL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.: Personas residentes en RM, NNA, menores de 10 años, niños entre 3 y 5 años, personas de bajo nivel socioeconómico, estudiantes de algún colegio o de una carrera en cierta universidad.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s-C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86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5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567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¿Qué investigar?</a:t>
            </a:r>
            <a:endParaRPr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FF29540-4AF3-97A3-B68E-C2E050328055}"/>
              </a:ext>
            </a:extLst>
          </p:cNvPr>
          <p:cNvGrpSpPr/>
          <p:nvPr/>
        </p:nvGrpSpPr>
        <p:grpSpPr>
          <a:xfrm>
            <a:off x="0" y="0"/>
            <a:ext cx="4465801" cy="5143500"/>
            <a:chOff x="1675362" y="2974300"/>
            <a:chExt cx="1497601" cy="1490999"/>
          </a:xfrm>
        </p:grpSpPr>
        <p:pic>
          <p:nvPicPr>
            <p:cNvPr id="860" name="Google Shape;860;p75"/>
            <p:cNvPicPr preferRelativeResize="0"/>
            <p:nvPr/>
          </p:nvPicPr>
          <p:blipFill rotWithShape="1">
            <a:blip r:embed="rId3">
              <a:alphaModFix/>
            </a:blip>
            <a:srcRect l="6086" t="71011" r="74610"/>
            <a:stretch/>
          </p:blipFill>
          <p:spPr>
            <a:xfrm>
              <a:off x="1675362" y="2974300"/>
              <a:ext cx="1497601" cy="1490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75"/>
            <p:cNvSpPr txBox="1"/>
            <p:nvPr/>
          </p:nvSpPr>
          <p:spPr>
            <a:xfrm>
              <a:off x="1749612" y="3368499"/>
              <a:ext cx="1349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 dirty="0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Defina </a:t>
              </a:r>
              <a:r>
                <a:rPr lang="en" sz="4800" dirty="0">
                  <a:solidFill>
                    <a:schemeClr val="bg1">
                      <a:lumMod val="50000"/>
                    </a:schemeClr>
                  </a:solidFill>
                  <a:highlight>
                    <a:srgbClr val="FFFF00"/>
                  </a:highlight>
                  <a:latin typeface="DM Serif Display"/>
                  <a:ea typeface="DM Serif Display"/>
                  <a:cs typeface="DM Serif Display"/>
                  <a:sym typeface="DM Serif Display"/>
                </a:rPr>
                <a:t>qué quiere</a:t>
              </a:r>
              <a:r>
                <a:rPr lang="en" sz="4800" dirty="0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estudiar</a:t>
              </a:r>
              <a:endParaRPr sz="4400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" name="Google Shape;328;p55">
            <a:extLst>
              <a:ext uri="{FF2B5EF4-FFF2-40B4-BE49-F238E27FC236}">
                <a16:creationId xmlns:a16="http://schemas.microsoft.com/office/drawing/2014/main" id="{ECF3B47E-923A-D92D-7EBB-F1E36356C7F7}"/>
              </a:ext>
            </a:extLst>
          </p:cNvPr>
          <p:cNvSpPr txBox="1">
            <a:spLocks/>
          </p:cNvSpPr>
          <p:nvPr/>
        </p:nvSpPr>
        <p:spPr>
          <a:xfrm>
            <a:off x="4746574" y="629008"/>
            <a:ext cx="3810127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¿Quiero explicar un fenómeno? ¿quiero ver la relación de dos cosas?</a:t>
            </a:r>
          </a:p>
          <a:p>
            <a:endParaRPr lang="es-C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¿Quiero comprender la vivencia del fenómeno? ¿quiero describir el fenómeno?</a:t>
            </a:r>
          </a:p>
          <a:p>
            <a:endParaRPr lang="es-C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Tener claro esto nos ayudara para saber cómo estudiarlo.</a:t>
            </a:r>
          </a:p>
        </p:txBody>
      </p:sp>
    </p:spTree>
    <p:extLst>
      <p:ext uri="{BB962C8B-B14F-4D97-AF65-F5344CB8AC3E}">
        <p14:creationId xmlns:p14="http://schemas.microsoft.com/office/powerpoint/2010/main" val="279501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5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567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¿Qué investigar?</a:t>
            </a:r>
            <a:endParaRPr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FF29540-4AF3-97A3-B68E-C2E050328055}"/>
              </a:ext>
            </a:extLst>
          </p:cNvPr>
          <p:cNvGrpSpPr/>
          <p:nvPr/>
        </p:nvGrpSpPr>
        <p:grpSpPr>
          <a:xfrm>
            <a:off x="0" y="0"/>
            <a:ext cx="4465801" cy="5143500"/>
            <a:chOff x="1675362" y="2974300"/>
            <a:chExt cx="1497601" cy="1490999"/>
          </a:xfrm>
        </p:grpSpPr>
        <p:pic>
          <p:nvPicPr>
            <p:cNvPr id="860" name="Google Shape;860;p75"/>
            <p:cNvPicPr preferRelativeResize="0"/>
            <p:nvPr/>
          </p:nvPicPr>
          <p:blipFill rotWithShape="1">
            <a:blip r:embed="rId3">
              <a:alphaModFix/>
            </a:blip>
            <a:srcRect l="6086" t="71011" r="74610"/>
            <a:stretch/>
          </p:blipFill>
          <p:spPr>
            <a:xfrm>
              <a:off x="1675362" y="2974300"/>
              <a:ext cx="1497601" cy="1490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75"/>
            <p:cNvSpPr txBox="1"/>
            <p:nvPr/>
          </p:nvSpPr>
          <p:spPr>
            <a:xfrm>
              <a:off x="1749612" y="3368499"/>
              <a:ext cx="1349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 dirty="0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Plantee una primera </a:t>
              </a:r>
              <a:r>
                <a:rPr lang="en" sz="4800" dirty="0">
                  <a:solidFill>
                    <a:schemeClr val="bg1">
                      <a:lumMod val="50000"/>
                    </a:schemeClr>
                  </a:solidFill>
                  <a:highlight>
                    <a:srgbClr val="FFFF00"/>
                  </a:highlight>
                  <a:latin typeface="DM Serif Display"/>
                  <a:ea typeface="DM Serif Display"/>
                  <a:cs typeface="DM Serif Display"/>
                  <a:sym typeface="DM Serif Display"/>
                </a:rPr>
                <a:t>pregunta</a:t>
              </a:r>
              <a:endParaRPr sz="4400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" name="Google Shape;328;p55">
            <a:extLst>
              <a:ext uri="{FF2B5EF4-FFF2-40B4-BE49-F238E27FC236}">
                <a16:creationId xmlns:a16="http://schemas.microsoft.com/office/drawing/2014/main" id="{ECF3B47E-923A-D92D-7EBB-F1E36356C7F7}"/>
              </a:ext>
            </a:extLst>
          </p:cNvPr>
          <p:cNvSpPr txBox="1">
            <a:spLocks/>
          </p:cNvSpPr>
          <p:nvPr/>
        </p:nvSpPr>
        <p:spPr>
          <a:xfrm>
            <a:off x="4572000" y="691468"/>
            <a:ext cx="4397426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Recuerde que la estructura de una pregunta 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CL" sz="2800" dirty="0">
                <a:solidFill>
                  <a:schemeClr val="bg1"/>
                </a:solidFill>
                <a:latin typeface="DM Serif Display" pitchFamily="2" charset="0"/>
              </a:rPr>
              <a:t>Interrogante – Objeto de estudio – Sujeto de estudio</a:t>
            </a:r>
          </a:p>
          <a:p>
            <a:endParaRPr lang="es-CL" sz="1600" dirty="0">
              <a:solidFill>
                <a:schemeClr val="bg1"/>
              </a:solidFill>
              <a:latin typeface="DM Serif Display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E.g</a:t>
            </a:r>
            <a:r>
              <a:rPr lang="es-CL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.: </a:t>
            </a:r>
          </a:p>
          <a:p>
            <a:r>
              <a:rPr lang="es-CL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¿Cuál es la relación entre la ansiedad rasgo y el estrés académico en estudiantes de primer año psicología de la </a:t>
            </a:r>
            <a:r>
              <a:rPr lang="es-CL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UCh</a:t>
            </a:r>
            <a:r>
              <a:rPr lang="es-CL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endParaRPr lang="es-CL" i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CL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¿Cuáles son las vivencias de ansiedad en estudiantes de primer año psicología de la </a:t>
            </a:r>
            <a:r>
              <a:rPr lang="es-CL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UCh</a:t>
            </a:r>
            <a:endParaRPr lang="es-CL" i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28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CFF54E-F280-4DB4-EB4F-7D947EC19E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48500"/>
            <a:ext cx="9203473" cy="6135649"/>
          </a:xfrm>
          <a:prstGeom prst="rect">
            <a:avLst/>
          </a:prstGeom>
        </p:spPr>
      </p:pic>
      <p:sp>
        <p:nvSpPr>
          <p:cNvPr id="582" name="Google Shape;582;p64"/>
          <p:cNvSpPr/>
          <p:nvPr/>
        </p:nvSpPr>
        <p:spPr>
          <a:xfrm>
            <a:off x="25224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583" name="Google Shape;583;p64"/>
          <p:cNvSpPr txBox="1">
            <a:spLocks noGrp="1"/>
          </p:cNvSpPr>
          <p:nvPr>
            <p:ph type="ctrTitle"/>
          </p:nvPr>
        </p:nvSpPr>
        <p:spPr>
          <a:xfrm flipH="1">
            <a:off x="2662025" y="2536464"/>
            <a:ext cx="2823900" cy="16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¿Cómo investigar?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84" name="Google Shape;584;p64"/>
          <p:cNvSpPr txBox="1">
            <a:spLocks noGrp="1"/>
          </p:cNvSpPr>
          <p:nvPr>
            <p:ph type="title" idx="2"/>
          </p:nvPr>
        </p:nvSpPr>
        <p:spPr>
          <a:xfrm flipH="1">
            <a:off x="5726839" y="2419325"/>
            <a:ext cx="23337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>
            <a:spLocks noGrp="1"/>
          </p:cNvSpPr>
          <p:nvPr>
            <p:ph type="subTitle" idx="1"/>
          </p:nvPr>
        </p:nvSpPr>
        <p:spPr>
          <a:xfrm>
            <a:off x="3683805" y="1607829"/>
            <a:ext cx="5155395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definir nuestra pregunta de investigación, debemos buscar cuál va a ser el </a:t>
            </a:r>
            <a:r>
              <a:rPr lang="es-C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método más apropiado </a:t>
            </a: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responderla.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quiero buscar </a:t>
            </a:r>
            <a:r>
              <a:rPr lang="es-C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relaciones o explicaciones </a:t>
            </a: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objeto de estudio, la </a:t>
            </a:r>
            <a:r>
              <a:rPr lang="es-C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metodología cuantitativa </a:t>
            </a: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la más adecuada.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quiero buscar </a:t>
            </a:r>
            <a:r>
              <a:rPr lang="es-C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comprender o describir</a:t>
            </a: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objeto de estudio, la metodología</a:t>
            </a:r>
            <a:r>
              <a:rPr lang="es-C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cualitativa </a:t>
            </a: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la más adecuada.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temas no son excluyentes, se puede investigar cualquier tema desde ambas metodologías, la diferencia está en </a:t>
            </a:r>
            <a:r>
              <a:rPr lang="es-C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foco de estudio</a:t>
            </a:r>
            <a:r>
              <a:rPr lang="es-C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9" name="Google Shape;329;p55"/>
          <p:cNvSpPr txBox="1">
            <a:spLocks noGrp="1"/>
          </p:cNvSpPr>
          <p:nvPr>
            <p:ph type="ctrTitle"/>
          </p:nvPr>
        </p:nvSpPr>
        <p:spPr>
          <a:xfrm>
            <a:off x="4989362" y="852094"/>
            <a:ext cx="3545038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¿Cómo investigar?</a:t>
            </a:r>
            <a:endParaRPr dirty="0"/>
          </a:p>
        </p:txBody>
      </p:sp>
      <p:sp>
        <p:nvSpPr>
          <p:cNvPr id="332" name="Google Shape;332;p55"/>
          <p:cNvSpPr/>
          <p:nvPr/>
        </p:nvSpPr>
        <p:spPr>
          <a:xfrm>
            <a:off x="1729675" y="2063475"/>
            <a:ext cx="955875" cy="1130375"/>
          </a:xfrm>
          <a:prstGeom prst="flowChartInternalStorag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How to toilet train a dog, pet on an absorbent diaper pad on blue background">
            <a:extLst>
              <a:ext uri="{FF2B5EF4-FFF2-40B4-BE49-F238E27FC236}">
                <a16:creationId xmlns:a16="http://schemas.microsoft.com/office/drawing/2014/main" id="{05561B5C-EB38-078A-C5CA-023BEF88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2234" y="715354"/>
            <a:ext cx="5374119" cy="358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vestment Business Plan By Slidesgo">
  <a:themeElements>
    <a:clrScheme name="Simple Light">
      <a:dk1>
        <a:srgbClr val="F3F3F3"/>
      </a:dk1>
      <a:lt1>
        <a:srgbClr val="434343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1922</Words>
  <Application>Microsoft Office PowerPoint</Application>
  <PresentationFormat>Presentación en pantalla (16:9)</PresentationFormat>
  <Paragraphs>166</Paragraphs>
  <Slides>37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Open Sans Light</vt:lpstr>
      <vt:lpstr>DM Serif Display</vt:lpstr>
      <vt:lpstr>Open Sans</vt:lpstr>
      <vt:lpstr>Arial</vt:lpstr>
      <vt:lpstr>Fira Sans Extra Condensed Medium</vt:lpstr>
      <vt:lpstr>Investment Business Plan By Slidesgo</vt:lpstr>
      <vt:lpstr>Ayudantía Metodologías de la Investigación</vt:lpstr>
      <vt:lpstr>¿Qué Investigar?</vt:lpstr>
      <vt:lpstr>¿Qué investigar?</vt:lpstr>
      <vt:lpstr>¿Qué investigar?</vt:lpstr>
      <vt:lpstr>¿Qué investigar?</vt:lpstr>
      <vt:lpstr>¿Qué investigar?</vt:lpstr>
      <vt:lpstr>¿Qué investigar?</vt:lpstr>
      <vt:lpstr>¿Cómo investigar?</vt:lpstr>
      <vt:lpstr>¿Cómo investigar?</vt:lpstr>
      <vt:lpstr>Cualitativo</vt:lpstr>
      <vt:lpstr>Problematize su pregunta</vt:lpstr>
      <vt:lpstr>Problematize</vt:lpstr>
      <vt:lpstr>Elabore un marco teórico</vt:lpstr>
      <vt:lpstr>Teorias previas</vt:lpstr>
      <vt:lpstr>Elabora un método</vt:lpstr>
      <vt:lpstr>Marco metodológico</vt:lpstr>
      <vt:lpstr>Ejemplo</vt:lpstr>
      <vt:lpstr>¿Qué método escogo?</vt:lpstr>
      <vt:lpstr>Ejemplo</vt:lpstr>
      <vt:lpstr>Ejemplo</vt:lpstr>
      <vt:lpstr>Práctiquemos</vt:lpstr>
      <vt:lpstr>Cuantitativo</vt:lpstr>
      <vt:lpstr>Cualitativo</vt:lpstr>
      <vt:lpstr>¿Cómo se relacionan los procesos psicológicos y el aprendizaje?</vt:lpstr>
      <vt:lpstr>Quiero hacer un estudio cuali, entonces me pregunté: ¿Cuál es la relación entre el consumo de marihuana y la ansiedad de los estudiantes del campus JGM de la UCh?</vt:lpstr>
      <vt:lpstr>El estudio entre neuroticismo y aprendizaje está vagamente comprendido. Al buscar información nos dimos cuenta de que había poca literatura al respecto.</vt:lpstr>
      <vt:lpstr>Mi pregunta es: ¿Cómo son las experiencias de cuidado de padres solteros en la RM? Y en mi marco teórico definí lo que es ser padre soltero. </vt:lpstr>
      <vt:lpstr>Quiero determinar el efecto de los niveles de neuroticismo en el desarrollo de una tarea ¿qué método debo usar? </vt:lpstr>
      <vt:lpstr>Quiero determinar el efecto de los niveles de neuroticismo en el desarrollo de una tarea ¿qué método debo usar? </vt:lpstr>
      <vt:lpstr>Mi objetivo general es el siguiente: evaluar experimentalmente la eficacia de las señales de extinción para evitar la renovación y la recuperación espontánea de una respuesta de miedo condicionado extinguido en humanos. ¿Cuáles serían los OE?</vt:lpstr>
      <vt:lpstr>¿Cuál es el objetivo de este paper?</vt:lpstr>
      <vt:lpstr>¿Cuál es el método de recolección de datos?</vt:lpstr>
      <vt:lpstr>¿Cuál es el diseño de este estudio?</vt:lpstr>
      <vt:lpstr>Referencia</vt:lpstr>
      <vt:lpstr>Referencia</vt:lpstr>
      <vt:lpstr>Por último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Ayudantía Metodologías de la Investigación</dc:title>
  <cp:lastModifiedBy>Diego Antonio Aracena Vargas (diego.aracena)</cp:lastModifiedBy>
  <cp:revision>3</cp:revision>
  <dcterms:modified xsi:type="dcterms:W3CDTF">2023-06-02T01:33:20Z</dcterms:modified>
</cp:coreProperties>
</file>