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8.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29.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4"/>
  </p:notesMasterIdLst>
  <p:sldIdLst>
    <p:sldId id="256" r:id="rId2"/>
    <p:sldId id="258" r:id="rId3"/>
    <p:sldId id="260" r:id="rId4"/>
    <p:sldId id="262" r:id="rId5"/>
    <p:sldId id="311" r:id="rId6"/>
    <p:sldId id="316" r:id="rId7"/>
    <p:sldId id="315" r:id="rId8"/>
    <p:sldId id="312" r:id="rId9"/>
    <p:sldId id="313" r:id="rId10"/>
    <p:sldId id="314" r:id="rId11"/>
    <p:sldId id="261" r:id="rId12"/>
    <p:sldId id="317" r:id="rId13"/>
    <p:sldId id="318" r:id="rId14"/>
    <p:sldId id="319" r:id="rId15"/>
    <p:sldId id="320" r:id="rId16"/>
    <p:sldId id="263" r:id="rId17"/>
    <p:sldId id="322" r:id="rId18"/>
    <p:sldId id="327" r:id="rId19"/>
    <p:sldId id="323" r:id="rId20"/>
    <p:sldId id="324" r:id="rId21"/>
    <p:sldId id="321" r:id="rId22"/>
    <p:sldId id="325" r:id="rId23"/>
    <p:sldId id="264" r:id="rId24"/>
    <p:sldId id="285" r:id="rId25"/>
    <p:sldId id="259" r:id="rId26"/>
    <p:sldId id="326" r:id="rId27"/>
    <p:sldId id="328" r:id="rId28"/>
    <p:sldId id="329" r:id="rId29"/>
    <p:sldId id="330" r:id="rId30"/>
    <p:sldId id="331" r:id="rId31"/>
    <p:sldId id="268" r:id="rId32"/>
    <p:sldId id="290" r:id="rId33"/>
  </p:sldIdLst>
  <p:sldSz cx="9144000" cy="5143500" type="screen16x9"/>
  <p:notesSz cx="6858000" cy="9144000"/>
  <p:embeddedFontLst>
    <p:embeddedFont>
      <p:font typeface="Barlow" panose="00000500000000000000" pitchFamily="2" charset="0"/>
      <p:regular r:id="rId35"/>
      <p:bold r:id="rId36"/>
      <p:italic r:id="rId37"/>
      <p:boldItalic r:id="rId38"/>
    </p:embeddedFont>
    <p:embeddedFont>
      <p:font typeface="Bebas Neue" panose="020B0606020202050201" pitchFamily="34" charset="0"/>
      <p:regular r:id="rId39"/>
    </p:embeddedFont>
    <p:embeddedFont>
      <p:font typeface="Big Shoulders Display Medium" panose="020B0604020202020204" charset="0"/>
      <p:regular r:id="rId40"/>
      <p:bold r:id="rId41"/>
    </p:embeddedFont>
    <p:embeddedFont>
      <p:font typeface="Big Shoulders Display SemiBold" panose="020B0604020202020204" charset="0"/>
      <p:regular r:id="rId42"/>
      <p:bold r:id="rId43"/>
    </p:embeddedFont>
    <p:embeddedFont>
      <p:font typeface="Calibri" panose="020F0502020204030204" pitchFamily="34" charset="0"/>
      <p:regular r:id="rId44"/>
      <p:bold r:id="rId45"/>
      <p:italic r:id="rId46"/>
      <p:boldItalic r:id="rId47"/>
    </p:embeddedFont>
    <p:embeddedFont>
      <p:font typeface="Georgia" panose="02040502050405020303" pitchFamily="18" charset="0"/>
      <p:regular r:id="rId48"/>
      <p:bold r:id="rId49"/>
      <p:italic r:id="rId50"/>
      <p:boldItalic r:id="rId51"/>
    </p:embeddedFont>
    <p:embeddedFont>
      <p:font typeface="Lucida Sans Unicode" panose="020B0602030504020204" pitchFamily="3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32B81D-3071-4CE0-AA8B-F6AAE999C8BE}">
  <a:tblStyle styleId="{A032B81D-3071-4CE0-AA8B-F6AAE999C8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D0E960-CD10-4FE3-A480-EE7BB6BCB87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0:28.8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86,'301'10,"16"0,-287-8,47 7,-46-4,41 0,132 7,-77-3,152-8,-123-3,2196 2,-2320-2,-1-1,55-13,-53 9,0 1,45-2,117 9,58-1,-72-21,-118 13,-22 2,46-1,0 9,-45 0,78-6,-41-14,-54 11,37-5,378-15,1 28,-180 1,-229-2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3:22.7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3,'284'-2,"364"8,-272 20,267 6,572-32,-1190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15.4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1,'3'4,"-1"0,1-1,0 1,1-1,-1 0,0 0,1 0,0 0,0 0,0-1,0 0,0 0,0 0,0 0,7 1,4 1,0 0,0-1,20 1,311 0,-177-7,352 3,-495 2,45 7,16 1,-76-9,0 1,-1 0,0 0,1 1,15 7,-15-5,0-1,1-1,-1 0,18 2,0-3,-3-1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18.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0,'0'5,"0"0,0 0,0-1,1 1,0 0,0 0,0-1,1 1,-1-1,1 1,0-1,0 0,5 7,-4-8,0 0,0 0,0-1,0 1,1-1,0 1,-1-1,1 0,0-1,0 1,0-1,0 1,0-1,0-1,0 1,6 0,83 5,119-7,-90-2,3257-1,-1784 7,-433-3,-1147-1,0-1,1-1,-1 0,27-9,-24 6,0 1,37-5,224-12,-214 18,386-12,872 17,-1304-1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22.3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9419 1,'-7032'0,"6964"3,-82 14,-29 3,-328-17,263-5,-35 18,176-9,-113-7,85-2,-352 2,457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25.5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0,'9063'0,"-9033"2,46 7,-45-4,44 2,67-8,-124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29.0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9396 107,'-508'-16,"32"9,277 9,-79 0,-293-4,418-9,-32 0,3 13,-134-5,261-3,-76-18,83 13,0 3,-81-5,-906 13,419 2,-50-2,521 12,33-2,-11-3,-219 6,10-1,92-6,37-3,107 6,-70 3,-1021-13,641 1,525-1,0-1,1-2,-1 0,0-1,-27-11,27 8,-1 2,0 0,0 1,-28-2,31 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33.6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1 127,'9'4,"0"-1,0-1,1 0,-1 0,1 0,-1-2,1 1,12-1,7 0,707 7,-422-9,1401 2,-1449-20,-231 13,0-1,42-15,-37 9,44-7,65-3,217-5,154 28,-248 3,-228-2,-17-1,-1 0,0 2,0 1,0 2,50 12,-54-10,0 0,1-2,0 0,32 0,96-5,-55-2,1196 3,-1261 2,1 1,51 13,-45-8,45 3,-34-5,0 2,69 21,-80-18,1-1,0-2,0-2,73 2,-19-8,111 14,134-7,-197-9,1124 2,-1252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6:36.6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4514 0,'-1611'0,"1391"16,172-11,-237 35,154-27,-146-4,-1049-10,733 1,570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34.9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9,'9444'0,"-9393"-4,-30-1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38.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1,'58'0,"1380"29,-1232-16,-117 4,457-11,-299-9,217 1,495 5,-770 7,38 0,-162-7,76 13,17 1,12-11,160 15,-163 6,192 22,-40-36,-86-4,414-3,-367-8,1604 2,-1853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0:33.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0,'11094'0,"-11068"0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41.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0,'89'1,"133"18,198 20,3-28,-41-2,-112-1,378 31,-423 0,36 4,111-17,-204-15,359-5,-305-9,4260 3,-4239 11,5 0,86-12,-313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44.8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15,'0'-1,"0"0,1 1,-1-1,0 0,1 0,-1 1,1-1,-1 0,1 1,-1-1,1 0,-1 1,1-1,0 1,-1-1,1 1,0-1,0 1,-1-1,1 1,0 0,0 0,0-1,-1 1,1 0,0 0,0 0,0 0,1 0,28-1,667 18,-468-19,-181 2,582 12,13-1,-12-1,-479-3,133 11,210 9,5-27,-209-2,3071 2,-3132-11,-32 1,387 8,-305 3,-238-1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49.0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1 125,'9'0,"0"-1,0-1,17-4,7-1,398-33,6 33,1580 9,-1768-23,-49 2,528 14,-398 8,-97-2,269-3,-313-8,45-1,3528 12,-3727-1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8:50.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2596 1,'-2567'0,"2539"0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01.3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44,'171'-10,"-37"1,345 7,-281 2,-68-11,-12 0,309 11,-205 1,-196-1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04.0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44,'0'0,"0"-1,0 1,0 0,0-1,0 1,0 0,0-1,0 1,0 0,0 0,0-1,0 1,0 0,0-1,0 1,0 0,0-1,0 1,1 0,-1 0,0-1,0 1,0 0,0 0,1-1,-1 1,0 0,0 0,1 0,-1-1,0 1,0 0,1 0,-1 0,0 0,1 0,-1 0,0-1,0 1,1 0,-1 0,0 0,1 0,-1 0,0 0,1 0,-1 0,0 0,1 1,22-5,-23 4,101-7,110 6,16-1,-121-8,31 0,91 11,-210-1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07.1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35,'1299'0,"-1265"-2,0 0,0-2,0-2,32-10,-48 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12.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1,'11'10,"1"-1,0 0,0-1,1 0,0 0,1-2,0 0,0 0,0-1,0-1,23 4,17 0,98 2,-150-10,828 3,-435-7,33 4,-409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14.9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2244 22,'-20'-1,"0"-1,-20-4,-24-3,-321 5,213 6,-58 16,115-6,-329 0,59-3,337-3,0 2,0 2,-52 19,-1 0,78-23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41:16.5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57 34,'-3'0,"-6"0,-4 0,0-7,3-6,2-1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0:38.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0 207,'368'-12,"-241"8,32-2,-52-11,10-1,83 14,36-4,66-21,-146 22,-8 1,-27-4,84-10,184-7,6 28,-141 2,5802-3,-5916-11,-18 1,605 8,-373 4,-192-13,-20 1,-114 10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51:52.2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1137 1,'-1119'0,"1102"0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51:57.2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0 107,'418'-13,"-252"8,12-1,-116-2,92-25,-113 22,2 1,-1 2,1 2,0 2,51 2,-89 2,0 1,0 0,-1 0,1 0,-1 0,1 1,-1 0,1 0,-1 0,0 0,5 5,3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51:59.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2728 0,'-2707'0,"2686"0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52:18.3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0,'896'0,"-872"0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3:52:18.3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1 105,'538'0,"-514"-2,45-7,-43 5,36-2,93 7,65-3,-136-7,20-2,34-1,-54 4,-58 5,-1-2,27-8,-30 7,0 1,0 1,34-2,534 5,-266 3,-305-2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34.8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0 187,'2545'0,"-1893"-29,-309 12,-62 4,728-9,-464 20,-237-8,105-1,-79 12,526-13,-427-1,11 1,191 5,-364 9,2854-2,-2960-10,-37 2,82-3,112-2,1465 14,-1752 2,-1 1,0 2,-1 1,34 12,-62-17,22 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42.3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13,'15484'0,"-15460"-1,41-6,-39 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46.2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15300 17,'0'-1,"0"1,-1-1,0 0,1 1,-1-1,1 1,-1-1,0 1,1-1,-1 1,0-1,1 1,-1 0,0-1,0 1,1 0,-1 0,0-1,0 1,0 0,0 0,-1 0,-25-3,22 3,-98-5,1 6,-130 16,61-2,28-4,-134 5,25-3,151-6,13-1,-198 8,-2112-12,1158-4,1187 5,0 2,1 3,-84 23,70-18,0-2,0-3,-1-4,-84-4,-1962-2,1092 4,-2894-2,3742 10,-1 1,-1561-12,1718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49.8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34,'4'3,"0"0,0 0,0 0,1 0,-1-1,1 0,-1 0,1 0,9 2,52 8,-29-7,111 20,2-7,244-1,225-13,-3 33,-196-17,2934-22,-1724 4,-1317-15,75 5,42-4,4 4,-94 7,-266-2,480-14,-358 19,310-8,-32-37,515 26,-667 19,-255-5,70-13,3 1,501 6,-381 11,859-2,-1088-2,42-7,24-1,6 12,-66 0,0-2,0-1,60-10,-78 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54.6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15501 0,'-104'0,"-159"21,118-6,-271-8,243-9,-1466 2,1512 10,26-1,-602-5,387-6,276 4,1 2,-1 1,-50 14,83-17,-31 4,0-2,-1-1,-68-4,36 0,-984-1,988 5,-78 14,-14 1,-400-12,321-8,-1656 2,1753 10,5 1,-1148-10,628-3,-3992 2,4626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0:43.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0,'12'4,"0"0,-1-1,1-1,1 0,-1 0,0-1,21-1,-6 1,694 3,-385-6,-255 1,43 0,243 28,-280-12,2-4,109 0,1461-14,-857 5,4522-2,-5296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7T00:01:57.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0 190,'1'2,"-1"0,1-1,-1 1,1 0,0 0,-1 0,1-1,0 1,0 0,1-1,-1 1,0-1,0 0,1 1,-1-1,1 0,-1 0,1 0,-1 0,1 0,0 0,0 0,-1 0,1-1,0 1,0-1,0 1,0-1,0 0,2 0,12 3,0-1,25-1,-29-1,23-1,-1-2,0-2,0 0,41-14,46-7,-68 20,1 3,73 5,-34 0,2920-2,-2954-3,104-19,-37 3,598-1,-477 23,-205-3,55 0,102-13,-44 4,-100 7,84-12,-52-4,117-16,606 17,-506 20,133-3,-417 2,0 0,28 6,-44-7,15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0:45.6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1707 44,'-96'0,"-273"-13,73 2,17 2,-166-1,274 12,144-2,3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2:32.3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1,'0'1,"1"1,-1 0,1-1,0 1,-1-1,1 1,0-1,0 1,0-1,0 1,0-1,0 0,0 0,1 0,-1 1,0-1,1 0,-1-1,1 1,-1 0,1 0,-1-1,1 1,0-1,-1 1,1-1,2 1,49 7,-51-8,387 4,-214-6,5574 1,-2899 2,-2810 1,0 2,50 11,-45-6,65 4,-4-4,13 2,717-10,-402-3,-408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2:38.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13,'0'0,"0"-1,0 1,1-1,-1 1,0-1,0 1,0-1,0 1,1-1,-1 1,0-1,1 1,-1-1,0 1,1 0,-1-1,0 1,1-1,-1 1,1 0,-1 0,0-1,1 1,-1 0,1 0,-1-1,1 1,-1 0,1 0,0 0,-1 0,1 0,21-1,-18 1,835 12,-713-2,-31-1,54 2,53 2,5291-14,-5365 11,-15 0,626-7,-376-5,2999 2,-3335 1,45 8,-45-4,42 1,158-7,-205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2:49.6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12282 171,'-3779'0,"3433"-11,9 1,-3167 10,3326-10,-8-1,-177-1,-155 1,318 14,-1153-3,1340-1,0-1,0 0,0-1,-22-7,-31-7,-6 11,-93 5,115 1,43 0,0-1,0-1,0 1,0-1,0 0,1-1,-1 1,1-1,-1-1,-7-5,6 4,-1 0,1 1,-1 0,0 0,-15-3,-10 3,1 1,-1 2,-46 3,5 1,-544-3,614 0,0 0,0 1,0 0,1-1,-1 2,-5 0,9-1,1-1,-1 0,0 0,0 1,1-1,-1 0,0 1,1-1,-1 1,0-1,1 1,-1-1,1 1,-1-1,1 1,-1 0,1-1,-1 1,1-1,0 1,-1 0,1 0,0-1,0 1,-1 0,1 0,0-1,0 1,0 0,0 0,0-1,0 1,0 0,0 0,0 0,0-1,1 1,-1 0,0 0,0-1,1 1,-1 0,0-1,1 1,-1 0,1-1,-1 1,1 0,4 5,0-1,0 0,1 1,-1-2,1 1,0-1,0 0,1 0,-1-1,1 1,0-2,0 1,0-1,0 0,0 0,13 1,13 0,0-1,48-3,-47 0,654-2,-369 5,-290-2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6T22:02:52.7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1,'0'1,"1"0,-1 0,1 0,-1-1,1 1,0 0,-1 0,1 0,0 0,0-1,-1 1,1 0,0-1,0 1,0-1,0 1,0-1,0 1,0-1,1 1,23 8,0-3,0-1,1-1,35 1,83-6,-83 0,1974-2,-1074 5,-704-4,273 4,-395 8,38 1,-148-9,0 1,1 1,-1 1,-1 1,27 11,48 11,-19-14,147 8,85-19,-169-5,-107 1,47-9,-55 6,-8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14fb0f53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14fb0f53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101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dddb7bd8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dddb7bd8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dddb7bd8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dddb7bd8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85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dddb7bd8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dddb7bd8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24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dddb7bd8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dddb7bd8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12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dddb7bd87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dddb7bd87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97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e104e8f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de104e8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e104e8f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de104e8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96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e104e8f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de104e8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578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dddb7bd87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dddb7bd87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74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14fb0f53c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14fb0f53c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060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e104e8f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de104e8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7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de104e8f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de104e8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675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de104e8f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de104e8f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de1625eebe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de1625eebe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dddb7bd87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dddb7bd87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de104e8f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de104e8f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89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03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27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dddb7bd87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dddb7bd87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675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de104e8f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1de104e8f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de1625eebe_1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de1625eebe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07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72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36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dddb7bd879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dddb7bd87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31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dddb7bd87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dddb7bd8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636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458900" y="669300"/>
            <a:ext cx="62262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75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0213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299925" y="364825"/>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299925" y="4823400"/>
            <a:ext cx="8554500" cy="0"/>
          </a:xfrm>
          <a:prstGeom prst="straightConnector1">
            <a:avLst/>
          </a:prstGeom>
          <a:noFill/>
          <a:ln w="9525" cap="flat" cmpd="sng">
            <a:solidFill>
              <a:schemeClr val="lt2"/>
            </a:solidFill>
            <a:prstDash val="solid"/>
            <a:round/>
            <a:headEnd type="none" w="med" len="med"/>
            <a:tailEnd type="none" w="med" len="med"/>
          </a:ln>
        </p:spPr>
      </p:cxnSp>
      <p:sp>
        <p:nvSpPr>
          <p:cNvPr id="14" name="Google Shape;14;p2"/>
          <p:cNvSpPr txBox="1">
            <a:spLocks noGrp="1"/>
          </p:cNvSpPr>
          <p:nvPr>
            <p:ph type="ctrTitle"/>
          </p:nvPr>
        </p:nvSpPr>
        <p:spPr>
          <a:xfrm>
            <a:off x="1669800" y="1033350"/>
            <a:ext cx="5804400" cy="27435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9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669800" y="3700650"/>
            <a:ext cx="5804400" cy="4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6" name="Google Shape;16;p2"/>
          <p:cNvGrpSpPr/>
          <p:nvPr/>
        </p:nvGrpSpPr>
        <p:grpSpPr>
          <a:xfrm>
            <a:off x="357600" y="666075"/>
            <a:ext cx="701951" cy="3810349"/>
            <a:chOff x="357600" y="666075"/>
            <a:chExt cx="701951" cy="3810349"/>
          </a:xfrm>
        </p:grpSpPr>
        <p:pic>
          <p:nvPicPr>
            <p:cNvPr id="17" name="Google Shape;17;p2"/>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18" name="Google Shape;18;p2"/>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grpSp>
        <p:nvGrpSpPr>
          <p:cNvPr id="19" name="Google Shape;19;p2"/>
          <p:cNvGrpSpPr/>
          <p:nvPr/>
        </p:nvGrpSpPr>
        <p:grpSpPr>
          <a:xfrm>
            <a:off x="8071400" y="717850"/>
            <a:ext cx="715000" cy="3758576"/>
            <a:chOff x="8071400" y="717850"/>
            <a:chExt cx="715000" cy="3758576"/>
          </a:xfrm>
        </p:grpSpPr>
        <p:pic>
          <p:nvPicPr>
            <p:cNvPr id="20" name="Google Shape;20;p2"/>
            <p:cNvPicPr preferRelativeResize="0"/>
            <p:nvPr/>
          </p:nvPicPr>
          <p:blipFill rotWithShape="1">
            <a:blip r:embed="rId2">
              <a:alphaModFix amt="13000"/>
            </a:blip>
            <a:srcRect l="2480" t="47670" r="61461" b="3235"/>
            <a:stretch/>
          </p:blipFill>
          <p:spPr>
            <a:xfrm>
              <a:off x="8071400" y="717850"/>
              <a:ext cx="701950" cy="1298652"/>
            </a:xfrm>
            <a:prstGeom prst="rect">
              <a:avLst/>
            </a:prstGeom>
            <a:noFill/>
            <a:ln>
              <a:noFill/>
            </a:ln>
          </p:spPr>
        </p:pic>
        <p:pic>
          <p:nvPicPr>
            <p:cNvPr id="21" name="Google Shape;21;p2"/>
            <p:cNvPicPr preferRelativeResize="0"/>
            <p:nvPr/>
          </p:nvPicPr>
          <p:blipFill rotWithShape="1">
            <a:blip r:embed="rId2">
              <a:alphaModFix amt="13000"/>
            </a:blip>
            <a:srcRect l="2816" r="61125" b="4997"/>
            <a:stretch/>
          </p:blipFill>
          <p:spPr>
            <a:xfrm>
              <a:off x="8084450" y="1963325"/>
              <a:ext cx="701950" cy="2513101"/>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06"/>
        <p:cNvGrpSpPr/>
        <p:nvPr/>
      </p:nvGrpSpPr>
      <p:grpSpPr>
        <a:xfrm>
          <a:off x="0" y="0"/>
          <a:ext cx="0" cy="0"/>
          <a:chOff x="0" y="0"/>
          <a:chExt cx="0" cy="0"/>
        </a:xfrm>
      </p:grpSpPr>
      <p:sp>
        <p:nvSpPr>
          <p:cNvPr id="207" name="Google Shape;207;p19"/>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8" name="Google Shape;208;p19"/>
          <p:cNvCxnSpPr/>
          <p:nvPr/>
        </p:nvCxnSpPr>
        <p:spPr>
          <a:xfrm>
            <a:off x="299925" y="184650"/>
            <a:ext cx="8554500" cy="0"/>
          </a:xfrm>
          <a:prstGeom prst="straightConnector1">
            <a:avLst/>
          </a:prstGeom>
          <a:noFill/>
          <a:ln w="9525" cap="flat" cmpd="sng">
            <a:solidFill>
              <a:schemeClr val="lt2"/>
            </a:solidFill>
            <a:prstDash val="solid"/>
            <a:round/>
            <a:headEnd type="none" w="med" len="med"/>
            <a:tailEnd type="none" w="med" len="med"/>
          </a:ln>
        </p:spPr>
      </p:cxnSp>
      <p:sp>
        <p:nvSpPr>
          <p:cNvPr id="209" name="Google Shape;209;p19"/>
          <p:cNvSpPr txBox="1">
            <a:spLocks noGrp="1"/>
          </p:cNvSpPr>
          <p:nvPr>
            <p:ph type="subTitle" idx="1"/>
          </p:nvPr>
        </p:nvSpPr>
        <p:spPr>
          <a:xfrm>
            <a:off x="1245855" y="3120675"/>
            <a:ext cx="3351600" cy="81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9"/>
          <p:cNvSpPr txBox="1">
            <a:spLocks noGrp="1"/>
          </p:cNvSpPr>
          <p:nvPr>
            <p:ph type="title"/>
          </p:nvPr>
        </p:nvSpPr>
        <p:spPr>
          <a:xfrm>
            <a:off x="1245855" y="1208325"/>
            <a:ext cx="3351600" cy="19125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1" name="Google Shape;211;p19"/>
          <p:cNvGrpSpPr/>
          <p:nvPr/>
        </p:nvGrpSpPr>
        <p:grpSpPr>
          <a:xfrm>
            <a:off x="298517" y="4829445"/>
            <a:ext cx="8554867" cy="296910"/>
            <a:chOff x="389575" y="4578248"/>
            <a:chExt cx="8372350" cy="290575"/>
          </a:xfrm>
        </p:grpSpPr>
        <p:pic>
          <p:nvPicPr>
            <p:cNvPr id="212" name="Google Shape;212;p19"/>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213" name="Google Shape;213;p19"/>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214" name="Google Shape;214;p19"/>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215" name="Google Shape;215;p19"/>
          <p:cNvSpPr>
            <a:spLocks noGrp="1"/>
          </p:cNvSpPr>
          <p:nvPr>
            <p:ph type="pic" idx="2"/>
          </p:nvPr>
        </p:nvSpPr>
        <p:spPr>
          <a:xfrm>
            <a:off x="4925443" y="1085401"/>
            <a:ext cx="2972700" cy="2972700"/>
          </a:xfrm>
          <a:prstGeom prst="rect">
            <a:avLst/>
          </a:prstGeom>
          <a:noFill/>
          <a:ln w="9525" cap="flat" cmpd="sng">
            <a:solidFill>
              <a:schemeClr val="lt2"/>
            </a:solidFill>
            <a:prstDash val="solid"/>
            <a:round/>
            <a:headEnd type="none" w="sm" len="sm"/>
            <a:tailEnd type="none" w="sm" len="sm"/>
          </a:ln>
        </p:spPr>
      </p:sp>
      <p:sp>
        <p:nvSpPr>
          <p:cNvPr id="216" name="Google Shape;216;p19"/>
          <p:cNvSpPr/>
          <p:nvPr/>
        </p:nvSpPr>
        <p:spPr>
          <a:xfrm>
            <a:off x="449975" y="5208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rot="10800000">
            <a:off x="8276500"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1"/>
        <p:cNvGrpSpPr/>
        <p:nvPr/>
      </p:nvGrpSpPr>
      <p:grpSpPr>
        <a:xfrm>
          <a:off x="0" y="0"/>
          <a:ext cx="0" cy="0"/>
          <a:chOff x="0" y="0"/>
          <a:chExt cx="0" cy="0"/>
        </a:xfrm>
      </p:grpSpPr>
      <p:sp>
        <p:nvSpPr>
          <p:cNvPr id="262" name="Google Shape;262;p24"/>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3" name="Google Shape;263;p24"/>
          <p:cNvCxnSpPr/>
          <p:nvPr/>
        </p:nvCxnSpPr>
        <p:spPr>
          <a:xfrm>
            <a:off x="299925" y="4958850"/>
            <a:ext cx="8554500" cy="0"/>
          </a:xfrm>
          <a:prstGeom prst="straightConnector1">
            <a:avLst/>
          </a:prstGeom>
          <a:noFill/>
          <a:ln w="9525" cap="flat" cmpd="sng">
            <a:solidFill>
              <a:schemeClr val="lt2"/>
            </a:solidFill>
            <a:prstDash val="solid"/>
            <a:round/>
            <a:headEnd type="none" w="med" len="med"/>
            <a:tailEnd type="none" w="med" len="med"/>
          </a:ln>
        </p:spPr>
      </p:cxnSp>
      <p:sp>
        <p:nvSpPr>
          <p:cNvPr id="264" name="Google Shape;264;p24"/>
          <p:cNvSpPr txBox="1">
            <a:spLocks noGrp="1"/>
          </p:cNvSpPr>
          <p:nvPr>
            <p:ph type="subTitle" idx="1"/>
          </p:nvPr>
        </p:nvSpPr>
        <p:spPr>
          <a:xfrm>
            <a:off x="1768253" y="2006650"/>
            <a:ext cx="2618700" cy="49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1pPr>
            <a:lvl2pPr lvl="1"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2pPr>
            <a:lvl3pPr lvl="2"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3pPr>
            <a:lvl4pPr lvl="3"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4pPr>
            <a:lvl5pPr lvl="4"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5pPr>
            <a:lvl6pPr lvl="5"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6pPr>
            <a:lvl7pPr lvl="6"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7pPr>
            <a:lvl8pPr lvl="7"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8pPr>
            <a:lvl9pPr lvl="8"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9pPr>
          </a:lstStyle>
          <a:p>
            <a:endParaRPr/>
          </a:p>
        </p:txBody>
      </p:sp>
      <p:sp>
        <p:nvSpPr>
          <p:cNvPr id="265" name="Google Shape;265;p24"/>
          <p:cNvSpPr txBox="1">
            <a:spLocks noGrp="1"/>
          </p:cNvSpPr>
          <p:nvPr>
            <p:ph type="subTitle" idx="2"/>
          </p:nvPr>
        </p:nvSpPr>
        <p:spPr>
          <a:xfrm>
            <a:off x="4757059" y="2006638"/>
            <a:ext cx="2618700" cy="491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1pPr>
            <a:lvl2pPr lvl="1"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2pPr>
            <a:lvl3pPr lvl="2"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3pPr>
            <a:lvl4pPr lvl="3"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4pPr>
            <a:lvl5pPr lvl="4"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5pPr>
            <a:lvl6pPr lvl="5"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6pPr>
            <a:lvl7pPr lvl="6"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7pPr>
            <a:lvl8pPr lvl="7"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8pPr>
            <a:lvl9pPr lvl="8"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9pPr>
          </a:lstStyle>
          <a:p>
            <a:endParaRPr/>
          </a:p>
        </p:txBody>
      </p:sp>
      <p:sp>
        <p:nvSpPr>
          <p:cNvPr id="266" name="Google Shape;266;p24"/>
          <p:cNvSpPr txBox="1">
            <a:spLocks noGrp="1"/>
          </p:cNvSpPr>
          <p:nvPr>
            <p:ph type="subTitle" idx="3"/>
          </p:nvPr>
        </p:nvSpPr>
        <p:spPr>
          <a:xfrm>
            <a:off x="1768241" y="2420250"/>
            <a:ext cx="2618700" cy="10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4"/>
          <p:cNvSpPr txBox="1">
            <a:spLocks noGrp="1"/>
          </p:cNvSpPr>
          <p:nvPr>
            <p:ph type="subTitle" idx="4"/>
          </p:nvPr>
        </p:nvSpPr>
        <p:spPr>
          <a:xfrm>
            <a:off x="4757054" y="2420238"/>
            <a:ext cx="2618700" cy="100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9" name="Google Shape;269;p24"/>
          <p:cNvGrpSpPr/>
          <p:nvPr/>
        </p:nvGrpSpPr>
        <p:grpSpPr>
          <a:xfrm>
            <a:off x="-219079" y="-6"/>
            <a:ext cx="9589690" cy="332825"/>
            <a:chOff x="389575" y="4578248"/>
            <a:chExt cx="8372350" cy="290575"/>
          </a:xfrm>
        </p:grpSpPr>
        <p:pic>
          <p:nvPicPr>
            <p:cNvPr id="270" name="Google Shape;270;p24"/>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271" name="Google Shape;271;p24"/>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272" name="Google Shape;272;p24"/>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273" name="Google Shape;273;p24"/>
          <p:cNvSpPr/>
          <p:nvPr/>
        </p:nvSpPr>
        <p:spPr>
          <a:xfrm flipH="1">
            <a:off x="8276500" y="5208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rot="10800000" flipH="1">
            <a:off x="449975"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9"/>
        <p:cNvGrpSpPr/>
        <p:nvPr/>
      </p:nvGrpSpPr>
      <p:grpSpPr>
        <a:xfrm>
          <a:off x="0" y="0"/>
          <a:ext cx="0" cy="0"/>
          <a:chOff x="0" y="0"/>
          <a:chExt cx="0" cy="0"/>
        </a:xfrm>
      </p:grpSpPr>
      <p:sp>
        <p:nvSpPr>
          <p:cNvPr id="290" name="Google Shape;290;p26"/>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txBox="1">
            <a:spLocks noGrp="1"/>
          </p:cNvSpPr>
          <p:nvPr>
            <p:ph type="subTitle" idx="1"/>
          </p:nvPr>
        </p:nvSpPr>
        <p:spPr>
          <a:xfrm>
            <a:off x="720000" y="186785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1pPr>
            <a:lvl2pPr lvl="1"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2pPr>
            <a:lvl3pPr lvl="2"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3pPr>
            <a:lvl4pPr lvl="3"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4pPr>
            <a:lvl5pPr lvl="4"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5pPr>
            <a:lvl6pPr lvl="5"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6pPr>
            <a:lvl7pPr lvl="6"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7pPr>
            <a:lvl8pPr lvl="7"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8pPr>
            <a:lvl9pPr lvl="8"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9pPr>
          </a:lstStyle>
          <a:p>
            <a:endParaRPr/>
          </a:p>
        </p:txBody>
      </p:sp>
      <p:sp>
        <p:nvSpPr>
          <p:cNvPr id="292" name="Google Shape;292;p26"/>
          <p:cNvSpPr txBox="1">
            <a:spLocks noGrp="1"/>
          </p:cNvSpPr>
          <p:nvPr>
            <p:ph type="subTitle" idx="2"/>
          </p:nvPr>
        </p:nvSpPr>
        <p:spPr>
          <a:xfrm>
            <a:off x="720000" y="2268425"/>
            <a:ext cx="23364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6"/>
          <p:cNvSpPr txBox="1">
            <a:spLocks noGrp="1"/>
          </p:cNvSpPr>
          <p:nvPr>
            <p:ph type="subTitle" idx="3"/>
          </p:nvPr>
        </p:nvSpPr>
        <p:spPr>
          <a:xfrm>
            <a:off x="3403800" y="3029600"/>
            <a:ext cx="23364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4" name="Google Shape;294;p26"/>
          <p:cNvSpPr txBox="1">
            <a:spLocks noGrp="1"/>
          </p:cNvSpPr>
          <p:nvPr>
            <p:ph type="subTitle" idx="4"/>
          </p:nvPr>
        </p:nvSpPr>
        <p:spPr>
          <a:xfrm>
            <a:off x="6087600" y="2268425"/>
            <a:ext cx="2336400" cy="8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26"/>
          <p:cNvSpPr txBox="1">
            <a:spLocks noGrp="1"/>
          </p:cNvSpPr>
          <p:nvPr>
            <p:ph type="subTitle" idx="5"/>
          </p:nvPr>
        </p:nvSpPr>
        <p:spPr>
          <a:xfrm>
            <a:off x="3403800" y="26290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1pPr>
            <a:lvl2pPr lvl="1"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2pPr>
            <a:lvl3pPr lvl="2"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3pPr>
            <a:lvl4pPr lvl="3"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4pPr>
            <a:lvl5pPr lvl="4"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5pPr>
            <a:lvl6pPr lvl="5"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6pPr>
            <a:lvl7pPr lvl="6"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7pPr>
            <a:lvl8pPr lvl="7"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8pPr>
            <a:lvl9pPr lvl="8"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9pPr>
          </a:lstStyle>
          <a:p>
            <a:endParaRPr/>
          </a:p>
        </p:txBody>
      </p:sp>
      <p:sp>
        <p:nvSpPr>
          <p:cNvPr id="297" name="Google Shape;297;p26"/>
          <p:cNvSpPr txBox="1">
            <a:spLocks noGrp="1"/>
          </p:cNvSpPr>
          <p:nvPr>
            <p:ph type="subTitle" idx="6"/>
          </p:nvPr>
        </p:nvSpPr>
        <p:spPr>
          <a:xfrm>
            <a:off x="6087600" y="1867850"/>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1pPr>
            <a:lvl2pPr lvl="1"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2pPr>
            <a:lvl3pPr lvl="2"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3pPr>
            <a:lvl4pPr lvl="3"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4pPr>
            <a:lvl5pPr lvl="4"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5pPr>
            <a:lvl6pPr lvl="5"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6pPr>
            <a:lvl7pPr lvl="6"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7pPr>
            <a:lvl8pPr lvl="7"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8pPr>
            <a:lvl9pPr lvl="8" algn="ctr" rtl="0">
              <a:lnSpc>
                <a:spcPct val="100000"/>
              </a:lnSpc>
              <a:spcBef>
                <a:spcPts val="0"/>
              </a:spcBef>
              <a:spcAft>
                <a:spcPts val="0"/>
              </a:spcAft>
              <a:buClr>
                <a:schemeClr val="dk1"/>
              </a:buClr>
              <a:buSzPts val="2400"/>
              <a:buFont typeface="Big Shoulders Display SemiBold"/>
              <a:buNone/>
              <a:defRPr sz="2400">
                <a:solidFill>
                  <a:schemeClr val="dk1"/>
                </a:solidFill>
                <a:latin typeface="Big Shoulders Display SemiBold"/>
                <a:ea typeface="Big Shoulders Display SemiBold"/>
                <a:cs typeface="Big Shoulders Display SemiBold"/>
                <a:sym typeface="Big Shoulders Display SemiBold"/>
              </a:defRPr>
            </a:lvl9pPr>
          </a:lstStyle>
          <a:p>
            <a:endParaRPr/>
          </a:p>
        </p:txBody>
      </p:sp>
      <p:grpSp>
        <p:nvGrpSpPr>
          <p:cNvPr id="298" name="Google Shape;298;p26"/>
          <p:cNvGrpSpPr/>
          <p:nvPr/>
        </p:nvGrpSpPr>
        <p:grpSpPr>
          <a:xfrm>
            <a:off x="-219079" y="-6"/>
            <a:ext cx="9589690" cy="332825"/>
            <a:chOff x="389575" y="4578248"/>
            <a:chExt cx="8372350" cy="290575"/>
          </a:xfrm>
        </p:grpSpPr>
        <p:pic>
          <p:nvPicPr>
            <p:cNvPr id="299" name="Google Shape;299;p26"/>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300" name="Google Shape;300;p26"/>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301" name="Google Shape;301;p26"/>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grpSp>
        <p:nvGrpSpPr>
          <p:cNvPr id="302" name="Google Shape;302;p26"/>
          <p:cNvGrpSpPr/>
          <p:nvPr/>
        </p:nvGrpSpPr>
        <p:grpSpPr>
          <a:xfrm>
            <a:off x="-219079" y="4810669"/>
            <a:ext cx="9589690" cy="332825"/>
            <a:chOff x="389575" y="4578248"/>
            <a:chExt cx="8372350" cy="290575"/>
          </a:xfrm>
        </p:grpSpPr>
        <p:pic>
          <p:nvPicPr>
            <p:cNvPr id="303" name="Google Shape;303;p26"/>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304" name="Google Shape;304;p26"/>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305" name="Google Shape;305;p26"/>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306" name="Google Shape;306;p26"/>
          <p:cNvSpPr/>
          <p:nvPr/>
        </p:nvSpPr>
        <p:spPr>
          <a:xfrm flipH="1">
            <a:off x="8276500" y="5208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rot="10800000" flipH="1">
            <a:off x="449975"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85"/>
        <p:cNvGrpSpPr/>
        <p:nvPr/>
      </p:nvGrpSpPr>
      <p:grpSpPr>
        <a:xfrm>
          <a:off x="0" y="0"/>
          <a:ext cx="0" cy="0"/>
          <a:chOff x="0" y="0"/>
          <a:chExt cx="0" cy="0"/>
        </a:xfrm>
      </p:grpSpPr>
      <p:sp>
        <p:nvSpPr>
          <p:cNvPr id="386" name="Google Shape;386;p31"/>
          <p:cNvSpPr/>
          <p:nvPr/>
        </p:nvSpPr>
        <p:spPr>
          <a:xfrm>
            <a:off x="1458900" y="669300"/>
            <a:ext cx="62262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3075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80213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31"/>
          <p:cNvCxnSpPr/>
          <p:nvPr/>
        </p:nvCxnSpPr>
        <p:spPr>
          <a:xfrm>
            <a:off x="299925" y="364825"/>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390" name="Google Shape;390;p31"/>
          <p:cNvCxnSpPr/>
          <p:nvPr/>
        </p:nvCxnSpPr>
        <p:spPr>
          <a:xfrm>
            <a:off x="299925" y="4823400"/>
            <a:ext cx="8554500" cy="0"/>
          </a:xfrm>
          <a:prstGeom prst="straightConnector1">
            <a:avLst/>
          </a:prstGeom>
          <a:noFill/>
          <a:ln w="9525" cap="flat" cmpd="sng">
            <a:solidFill>
              <a:schemeClr val="lt2"/>
            </a:solidFill>
            <a:prstDash val="solid"/>
            <a:round/>
            <a:headEnd type="none" w="med" len="med"/>
            <a:tailEnd type="none" w="med" len="med"/>
          </a:ln>
        </p:spPr>
      </p:cxnSp>
      <p:sp>
        <p:nvSpPr>
          <p:cNvPr id="391" name="Google Shape;391;p31"/>
          <p:cNvSpPr txBox="1">
            <a:spLocks noGrp="1"/>
          </p:cNvSpPr>
          <p:nvPr>
            <p:ph type="ctrTitle"/>
          </p:nvPr>
        </p:nvSpPr>
        <p:spPr>
          <a:xfrm>
            <a:off x="2429950" y="829850"/>
            <a:ext cx="4284000" cy="997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2" name="Google Shape;392;p31"/>
          <p:cNvSpPr txBox="1">
            <a:spLocks noGrp="1"/>
          </p:cNvSpPr>
          <p:nvPr>
            <p:ph type="subTitle" idx="1"/>
          </p:nvPr>
        </p:nvSpPr>
        <p:spPr>
          <a:xfrm>
            <a:off x="2425050" y="1751450"/>
            <a:ext cx="4293900" cy="111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393" name="Google Shape;393;p31"/>
          <p:cNvGrpSpPr/>
          <p:nvPr/>
        </p:nvGrpSpPr>
        <p:grpSpPr>
          <a:xfrm>
            <a:off x="357600" y="666075"/>
            <a:ext cx="701951" cy="3810349"/>
            <a:chOff x="357600" y="666075"/>
            <a:chExt cx="701951" cy="3810349"/>
          </a:xfrm>
        </p:grpSpPr>
        <p:pic>
          <p:nvPicPr>
            <p:cNvPr id="394" name="Google Shape;394;p31"/>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395" name="Google Shape;395;p31"/>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grpSp>
        <p:nvGrpSpPr>
          <p:cNvPr id="396" name="Google Shape;396;p31"/>
          <p:cNvGrpSpPr/>
          <p:nvPr/>
        </p:nvGrpSpPr>
        <p:grpSpPr>
          <a:xfrm>
            <a:off x="8071400" y="717850"/>
            <a:ext cx="715000" cy="3758576"/>
            <a:chOff x="8071400" y="717850"/>
            <a:chExt cx="715000" cy="3758576"/>
          </a:xfrm>
        </p:grpSpPr>
        <p:pic>
          <p:nvPicPr>
            <p:cNvPr id="397" name="Google Shape;397;p31"/>
            <p:cNvPicPr preferRelativeResize="0"/>
            <p:nvPr/>
          </p:nvPicPr>
          <p:blipFill rotWithShape="1">
            <a:blip r:embed="rId2">
              <a:alphaModFix amt="13000"/>
            </a:blip>
            <a:srcRect l="2480" t="47670" r="61461" b="3235"/>
            <a:stretch/>
          </p:blipFill>
          <p:spPr>
            <a:xfrm>
              <a:off x="8071400" y="717850"/>
              <a:ext cx="701950" cy="1298652"/>
            </a:xfrm>
            <a:prstGeom prst="rect">
              <a:avLst/>
            </a:prstGeom>
            <a:noFill/>
            <a:ln>
              <a:noFill/>
            </a:ln>
          </p:spPr>
        </p:pic>
        <p:pic>
          <p:nvPicPr>
            <p:cNvPr id="398" name="Google Shape;398;p31"/>
            <p:cNvPicPr preferRelativeResize="0"/>
            <p:nvPr/>
          </p:nvPicPr>
          <p:blipFill rotWithShape="1">
            <a:blip r:embed="rId2">
              <a:alphaModFix amt="13000"/>
            </a:blip>
            <a:srcRect l="2816" r="61125" b="4997"/>
            <a:stretch/>
          </p:blipFill>
          <p:spPr>
            <a:xfrm>
              <a:off x="8084450" y="1963325"/>
              <a:ext cx="701950" cy="2513101"/>
            </a:xfrm>
            <a:prstGeom prst="rect">
              <a:avLst/>
            </a:prstGeom>
            <a:noFill/>
            <a:ln>
              <a:noFill/>
            </a:ln>
          </p:spPr>
        </p:pic>
      </p:grpSp>
      <p:sp>
        <p:nvSpPr>
          <p:cNvPr id="399" name="Google Shape;399;p31"/>
          <p:cNvSpPr/>
          <p:nvPr/>
        </p:nvSpPr>
        <p:spPr>
          <a:xfrm flipH="1">
            <a:off x="7113900" y="81847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p:nvPr/>
        </p:nvSpPr>
        <p:spPr>
          <a:xfrm rot="10800000" flipH="1">
            <a:off x="1611300" y="3902997"/>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1"/>
          <p:cNvSpPr txBox="1"/>
          <p:nvPr/>
        </p:nvSpPr>
        <p:spPr>
          <a:xfrm>
            <a:off x="2685550" y="3014450"/>
            <a:ext cx="3772800" cy="43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2"/>
                </a:solidFill>
                <a:latin typeface="Barlow"/>
                <a:ea typeface="Barlow"/>
                <a:cs typeface="Barlow"/>
                <a:sym typeface="Barlow"/>
              </a:rPr>
              <a:t>CREDITS: This presentation template was created by </a:t>
            </a:r>
            <a:r>
              <a:rPr lang="en" sz="10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000">
                <a:solidFill>
                  <a:schemeClr val="dk2"/>
                </a:solidFill>
                <a:latin typeface="Barlow"/>
                <a:ea typeface="Barlow"/>
                <a:cs typeface="Barlow"/>
                <a:sym typeface="Barlow"/>
              </a:rPr>
              <a:t>, including icons by </a:t>
            </a:r>
            <a:r>
              <a:rPr lang="en" sz="1000" b="1">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000" b="1">
                <a:solidFill>
                  <a:schemeClr val="dk2"/>
                </a:solidFill>
                <a:latin typeface="Barlow"/>
                <a:ea typeface="Barlow"/>
                <a:cs typeface="Barlow"/>
                <a:sym typeface="Barlow"/>
              </a:rPr>
              <a:t> </a:t>
            </a:r>
            <a:r>
              <a:rPr lang="en" sz="1000">
                <a:solidFill>
                  <a:schemeClr val="dk2"/>
                </a:solidFill>
                <a:latin typeface="Barlow"/>
                <a:ea typeface="Barlow"/>
                <a:cs typeface="Barlow"/>
                <a:sym typeface="Barlow"/>
              </a:rPr>
              <a:t>and infographics &amp; images by </a:t>
            </a:r>
            <a:r>
              <a:rPr lang="en" sz="1000" b="1">
                <a:solidFill>
                  <a:schemeClr val="dk2"/>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sz="1000" b="1">
              <a:solidFill>
                <a:schemeClr val="dk2"/>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02"/>
        <p:cNvGrpSpPr/>
        <p:nvPr/>
      </p:nvGrpSpPr>
      <p:grpSpPr>
        <a:xfrm>
          <a:off x="0" y="0"/>
          <a:ext cx="0" cy="0"/>
          <a:chOff x="0" y="0"/>
          <a:chExt cx="0" cy="0"/>
        </a:xfrm>
      </p:grpSpPr>
      <p:sp>
        <p:nvSpPr>
          <p:cNvPr id="403" name="Google Shape;403;p32"/>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32"/>
          <p:cNvCxnSpPr/>
          <p:nvPr/>
        </p:nvCxnSpPr>
        <p:spPr>
          <a:xfrm>
            <a:off x="299925" y="4958850"/>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405" name="Google Shape;405;p32"/>
          <p:cNvCxnSpPr/>
          <p:nvPr/>
        </p:nvCxnSpPr>
        <p:spPr>
          <a:xfrm>
            <a:off x="299925" y="184650"/>
            <a:ext cx="8554500" cy="0"/>
          </a:xfrm>
          <a:prstGeom prst="straightConnector1">
            <a:avLst/>
          </a:prstGeom>
          <a:noFill/>
          <a:ln w="9525" cap="flat" cmpd="sng">
            <a:solidFill>
              <a:schemeClr val="lt2"/>
            </a:solidFill>
            <a:prstDash val="solid"/>
            <a:round/>
            <a:headEnd type="none" w="med" len="med"/>
            <a:tailEnd type="none" w="med" len="med"/>
          </a:ln>
        </p:spPr>
      </p:cxnSp>
      <p:pic>
        <p:nvPicPr>
          <p:cNvPr id="406" name="Google Shape;406;p32"/>
          <p:cNvPicPr preferRelativeResize="0"/>
          <p:nvPr/>
        </p:nvPicPr>
        <p:blipFill rotWithShape="1">
          <a:blip r:embed="rId2">
            <a:alphaModFix amt="13000"/>
          </a:blip>
          <a:srcRect t="25813" r="6129" b="63717"/>
          <a:stretch/>
        </p:blipFill>
        <p:spPr>
          <a:xfrm>
            <a:off x="357600" y="452750"/>
            <a:ext cx="2882492" cy="436713"/>
          </a:xfrm>
          <a:prstGeom prst="rect">
            <a:avLst/>
          </a:prstGeom>
          <a:noFill/>
          <a:ln>
            <a:noFill/>
          </a:ln>
        </p:spPr>
      </p:pic>
      <p:pic>
        <p:nvPicPr>
          <p:cNvPr id="407" name="Google Shape;407;p32"/>
          <p:cNvPicPr preferRelativeResize="0"/>
          <p:nvPr/>
        </p:nvPicPr>
        <p:blipFill rotWithShape="1">
          <a:blip r:embed="rId2">
            <a:alphaModFix amt="13000"/>
          </a:blip>
          <a:srcRect t="42781" r="6129" b="46749"/>
          <a:stretch/>
        </p:blipFill>
        <p:spPr>
          <a:xfrm>
            <a:off x="3127154" y="452750"/>
            <a:ext cx="2882492" cy="436713"/>
          </a:xfrm>
          <a:prstGeom prst="rect">
            <a:avLst/>
          </a:prstGeom>
          <a:noFill/>
          <a:ln>
            <a:noFill/>
          </a:ln>
        </p:spPr>
      </p:pic>
      <p:pic>
        <p:nvPicPr>
          <p:cNvPr id="408" name="Google Shape;408;p32"/>
          <p:cNvPicPr preferRelativeResize="0"/>
          <p:nvPr/>
        </p:nvPicPr>
        <p:blipFill rotWithShape="1">
          <a:blip r:embed="rId2">
            <a:alphaModFix amt="13000"/>
          </a:blip>
          <a:srcRect t="31590" r="6129" b="57940"/>
          <a:stretch/>
        </p:blipFill>
        <p:spPr>
          <a:xfrm>
            <a:off x="5972008" y="452750"/>
            <a:ext cx="2882492" cy="436713"/>
          </a:xfrm>
          <a:prstGeom prst="rect">
            <a:avLst/>
          </a:prstGeom>
          <a:noFill/>
          <a:ln>
            <a:noFill/>
          </a:ln>
        </p:spPr>
      </p:pic>
      <p:sp>
        <p:nvSpPr>
          <p:cNvPr id="409" name="Google Shape;409;p32"/>
          <p:cNvSpPr/>
          <p:nvPr/>
        </p:nvSpPr>
        <p:spPr>
          <a:xfrm flipH="1">
            <a:off x="8276500" y="96567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rot="10800000" flipH="1">
            <a:off x="449975"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11"/>
        <p:cNvGrpSpPr/>
        <p:nvPr/>
      </p:nvGrpSpPr>
      <p:grpSpPr>
        <a:xfrm>
          <a:off x="0" y="0"/>
          <a:ext cx="0" cy="0"/>
          <a:chOff x="0" y="0"/>
          <a:chExt cx="0" cy="0"/>
        </a:xfrm>
      </p:grpSpPr>
      <p:sp>
        <p:nvSpPr>
          <p:cNvPr id="412" name="Google Shape;412;p33"/>
          <p:cNvSpPr/>
          <p:nvPr/>
        </p:nvSpPr>
        <p:spPr>
          <a:xfrm>
            <a:off x="383850" y="178200"/>
            <a:ext cx="8376300" cy="4780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3" name="Google Shape;413;p33"/>
          <p:cNvCxnSpPr/>
          <p:nvPr/>
        </p:nvCxnSpPr>
        <p:spPr>
          <a:xfrm>
            <a:off x="8962163" y="178125"/>
            <a:ext cx="0" cy="4780800"/>
          </a:xfrm>
          <a:prstGeom prst="straightConnector1">
            <a:avLst/>
          </a:prstGeom>
          <a:noFill/>
          <a:ln w="9525" cap="flat" cmpd="sng">
            <a:solidFill>
              <a:schemeClr val="lt2"/>
            </a:solidFill>
            <a:prstDash val="solid"/>
            <a:round/>
            <a:headEnd type="none" w="med" len="med"/>
            <a:tailEnd type="none" w="med" len="med"/>
          </a:ln>
        </p:spPr>
      </p:cxnSp>
      <p:cxnSp>
        <p:nvCxnSpPr>
          <p:cNvPr id="414" name="Google Shape;414;p33"/>
          <p:cNvCxnSpPr/>
          <p:nvPr/>
        </p:nvCxnSpPr>
        <p:spPr>
          <a:xfrm>
            <a:off x="181838" y="178125"/>
            <a:ext cx="0" cy="4780800"/>
          </a:xfrm>
          <a:prstGeom prst="straightConnector1">
            <a:avLst/>
          </a:prstGeom>
          <a:noFill/>
          <a:ln w="9525" cap="flat" cmpd="sng">
            <a:solidFill>
              <a:schemeClr val="lt2"/>
            </a:solidFill>
            <a:prstDash val="solid"/>
            <a:round/>
            <a:headEnd type="none" w="med" len="med"/>
            <a:tailEnd type="none" w="med" len="med"/>
          </a:ln>
        </p:spPr>
      </p:cxnSp>
      <p:grpSp>
        <p:nvGrpSpPr>
          <p:cNvPr id="415" name="Google Shape;415;p33"/>
          <p:cNvGrpSpPr/>
          <p:nvPr/>
        </p:nvGrpSpPr>
        <p:grpSpPr>
          <a:xfrm>
            <a:off x="383855" y="178208"/>
            <a:ext cx="880737" cy="4780845"/>
            <a:chOff x="357600" y="666075"/>
            <a:chExt cx="701951" cy="3810349"/>
          </a:xfrm>
        </p:grpSpPr>
        <p:pic>
          <p:nvPicPr>
            <p:cNvPr id="416" name="Google Shape;416;p33"/>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417" name="Google Shape;417;p33"/>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sp>
        <p:nvSpPr>
          <p:cNvPr id="418" name="Google Shape;418;p33"/>
          <p:cNvSpPr/>
          <p:nvPr/>
        </p:nvSpPr>
        <p:spPr>
          <a:xfrm>
            <a:off x="1455925" y="3305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rot="10800000">
            <a:off x="8188950" y="438772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p:nvPr/>
        </p:nvSpPr>
        <p:spPr>
          <a:xfrm>
            <a:off x="300000" y="1175100"/>
            <a:ext cx="8554500" cy="27933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3"/>
          <p:cNvCxnSpPr/>
          <p:nvPr/>
        </p:nvCxnSpPr>
        <p:spPr>
          <a:xfrm>
            <a:off x="299925" y="364825"/>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25" name="Google Shape;25;p3"/>
          <p:cNvCxnSpPr/>
          <p:nvPr/>
        </p:nvCxnSpPr>
        <p:spPr>
          <a:xfrm>
            <a:off x="299925" y="4823400"/>
            <a:ext cx="8554500" cy="0"/>
          </a:xfrm>
          <a:prstGeom prst="straightConnector1">
            <a:avLst/>
          </a:prstGeom>
          <a:noFill/>
          <a:ln w="9525" cap="flat" cmpd="sng">
            <a:solidFill>
              <a:schemeClr val="lt2"/>
            </a:solidFill>
            <a:prstDash val="solid"/>
            <a:round/>
            <a:headEnd type="none" w="med" len="med"/>
            <a:tailEnd type="none" w="med" len="med"/>
          </a:ln>
        </p:spPr>
      </p:cxnSp>
      <p:sp>
        <p:nvSpPr>
          <p:cNvPr id="26" name="Google Shape;26;p3"/>
          <p:cNvSpPr/>
          <p:nvPr/>
        </p:nvSpPr>
        <p:spPr>
          <a:xfrm>
            <a:off x="300000" y="528763"/>
            <a:ext cx="8554500" cy="482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00000" y="4154688"/>
            <a:ext cx="8554500" cy="4824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title"/>
          </p:nvPr>
        </p:nvSpPr>
        <p:spPr>
          <a:xfrm>
            <a:off x="3124150" y="1966675"/>
            <a:ext cx="4429500" cy="10791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1624150" y="1966675"/>
            <a:ext cx="1057500" cy="1079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1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124150" y="2888875"/>
            <a:ext cx="4429500" cy="36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1" name="Google Shape;31;p3"/>
          <p:cNvPicPr preferRelativeResize="0"/>
          <p:nvPr/>
        </p:nvPicPr>
        <p:blipFill rotWithShape="1">
          <a:blip r:embed="rId2">
            <a:alphaModFix amt="13000"/>
          </a:blip>
          <a:srcRect l="16509" r="50537" b="8609"/>
          <a:stretch/>
        </p:blipFill>
        <p:spPr>
          <a:xfrm>
            <a:off x="364125" y="1260350"/>
            <a:ext cx="701950" cy="2645175"/>
          </a:xfrm>
          <a:prstGeom prst="rect">
            <a:avLst/>
          </a:prstGeom>
          <a:noFill/>
          <a:ln>
            <a:noFill/>
          </a:ln>
        </p:spPr>
      </p:pic>
      <p:pic>
        <p:nvPicPr>
          <p:cNvPr id="32" name="Google Shape;32;p3"/>
          <p:cNvPicPr preferRelativeResize="0"/>
          <p:nvPr/>
        </p:nvPicPr>
        <p:blipFill rotWithShape="1">
          <a:blip r:embed="rId2">
            <a:alphaModFix amt="13000"/>
          </a:blip>
          <a:srcRect l="55374" t="2632" r="11672" b="5976"/>
          <a:stretch/>
        </p:blipFill>
        <p:spPr>
          <a:xfrm>
            <a:off x="8077925" y="1260350"/>
            <a:ext cx="701950" cy="2645175"/>
          </a:xfrm>
          <a:prstGeom prst="rect">
            <a:avLst/>
          </a:prstGeom>
          <a:noFill/>
          <a:ln>
            <a:noFill/>
          </a:ln>
        </p:spPr>
      </p:pic>
      <p:sp>
        <p:nvSpPr>
          <p:cNvPr id="33" name="Google Shape;33;p3"/>
          <p:cNvSpPr/>
          <p:nvPr/>
        </p:nvSpPr>
        <p:spPr>
          <a:xfrm flipH="1">
            <a:off x="7553650" y="1260350"/>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flipH="1">
            <a:off x="1147650" y="3486725"/>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5"/>
          <p:cNvCxnSpPr/>
          <p:nvPr/>
        </p:nvCxnSpPr>
        <p:spPr>
          <a:xfrm>
            <a:off x="299925" y="4958850"/>
            <a:ext cx="8554500" cy="0"/>
          </a:xfrm>
          <a:prstGeom prst="straightConnector1">
            <a:avLst/>
          </a:prstGeom>
          <a:noFill/>
          <a:ln w="9525" cap="flat" cmpd="sng">
            <a:solidFill>
              <a:schemeClr val="lt2"/>
            </a:solidFill>
            <a:prstDash val="solid"/>
            <a:round/>
            <a:headEnd type="none" w="med" len="med"/>
            <a:tailEnd type="none" w="med" len="med"/>
          </a:ln>
        </p:spPr>
      </p:cxnSp>
      <p:sp>
        <p:nvSpPr>
          <p:cNvPr id="49" name="Google Shape;49;p5"/>
          <p:cNvSpPr txBox="1">
            <a:spLocks noGrp="1"/>
          </p:cNvSpPr>
          <p:nvPr>
            <p:ph type="subTitle" idx="1"/>
          </p:nvPr>
        </p:nvSpPr>
        <p:spPr>
          <a:xfrm>
            <a:off x="1037585" y="1695050"/>
            <a:ext cx="3310500" cy="25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2"/>
          </p:nvPr>
        </p:nvSpPr>
        <p:spPr>
          <a:xfrm>
            <a:off x="4795915" y="1695050"/>
            <a:ext cx="3310500" cy="25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2" name="Google Shape;52;p5"/>
          <p:cNvGrpSpPr/>
          <p:nvPr/>
        </p:nvGrpSpPr>
        <p:grpSpPr>
          <a:xfrm>
            <a:off x="-219079" y="-6"/>
            <a:ext cx="9589690" cy="332825"/>
            <a:chOff x="389575" y="4578248"/>
            <a:chExt cx="8372350" cy="290575"/>
          </a:xfrm>
        </p:grpSpPr>
        <p:pic>
          <p:nvPicPr>
            <p:cNvPr id="53" name="Google Shape;53;p5"/>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54" name="Google Shape;54;p5"/>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55" name="Google Shape;55;p5"/>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56" name="Google Shape;56;p5"/>
          <p:cNvSpPr/>
          <p:nvPr/>
        </p:nvSpPr>
        <p:spPr>
          <a:xfrm flipH="1">
            <a:off x="8276500" y="5208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10800000" flipH="1">
            <a:off x="449975"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7"/>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 name="Google Shape;73;p7"/>
          <p:cNvCxnSpPr/>
          <p:nvPr/>
        </p:nvCxnSpPr>
        <p:spPr>
          <a:xfrm>
            <a:off x="299925" y="184650"/>
            <a:ext cx="8554500" cy="0"/>
          </a:xfrm>
          <a:prstGeom prst="straightConnector1">
            <a:avLst/>
          </a:prstGeom>
          <a:noFill/>
          <a:ln w="9525" cap="flat" cmpd="sng">
            <a:solidFill>
              <a:schemeClr val="lt2"/>
            </a:solidFill>
            <a:prstDash val="solid"/>
            <a:round/>
            <a:headEnd type="none" w="med" len="med"/>
            <a:tailEnd type="none" w="med" len="med"/>
          </a:ln>
        </p:spPr>
      </p:cxnSp>
      <p:sp>
        <p:nvSpPr>
          <p:cNvPr id="74" name="Google Shape;74;p7"/>
          <p:cNvSpPr txBox="1">
            <a:spLocks noGrp="1"/>
          </p:cNvSpPr>
          <p:nvPr>
            <p:ph type="title"/>
          </p:nvPr>
        </p:nvSpPr>
        <p:spPr>
          <a:xfrm>
            <a:off x="4228450" y="1222250"/>
            <a:ext cx="4112100" cy="7050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txBox="1">
            <a:spLocks noGrp="1"/>
          </p:cNvSpPr>
          <p:nvPr>
            <p:ph type="body" idx="1"/>
          </p:nvPr>
        </p:nvSpPr>
        <p:spPr>
          <a:xfrm>
            <a:off x="4228450" y="1927175"/>
            <a:ext cx="4112100" cy="1994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76" name="Google Shape;76;p7"/>
          <p:cNvSpPr>
            <a:spLocks noGrp="1"/>
          </p:cNvSpPr>
          <p:nvPr>
            <p:ph type="pic" idx="2"/>
          </p:nvPr>
        </p:nvSpPr>
        <p:spPr>
          <a:xfrm>
            <a:off x="923463" y="1085400"/>
            <a:ext cx="2972700" cy="2972700"/>
          </a:xfrm>
          <a:prstGeom prst="rect">
            <a:avLst/>
          </a:prstGeom>
          <a:noFill/>
          <a:ln w="9525" cap="flat" cmpd="sng">
            <a:solidFill>
              <a:schemeClr val="lt2"/>
            </a:solidFill>
            <a:prstDash val="solid"/>
            <a:round/>
            <a:headEnd type="none" w="sm" len="sm"/>
            <a:tailEnd type="none" w="sm" len="sm"/>
          </a:ln>
        </p:spPr>
      </p:sp>
      <p:grpSp>
        <p:nvGrpSpPr>
          <p:cNvPr id="77" name="Google Shape;77;p7"/>
          <p:cNvGrpSpPr/>
          <p:nvPr/>
        </p:nvGrpSpPr>
        <p:grpSpPr>
          <a:xfrm>
            <a:off x="298517" y="4777491"/>
            <a:ext cx="8554867" cy="296910"/>
            <a:chOff x="389575" y="4578248"/>
            <a:chExt cx="8372350" cy="290575"/>
          </a:xfrm>
        </p:grpSpPr>
        <p:pic>
          <p:nvPicPr>
            <p:cNvPr id="78" name="Google Shape;78;p7"/>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79" name="Google Shape;79;p7"/>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80" name="Google Shape;80;p7"/>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81" name="Google Shape;81;p7"/>
          <p:cNvSpPr/>
          <p:nvPr/>
        </p:nvSpPr>
        <p:spPr>
          <a:xfrm flipH="1">
            <a:off x="8276500" y="520825"/>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rot="10800000" flipH="1">
            <a:off x="449975"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p:nvPr/>
        </p:nvSpPr>
        <p:spPr>
          <a:xfrm>
            <a:off x="1458900" y="669300"/>
            <a:ext cx="62262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3075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8021350" y="669300"/>
            <a:ext cx="815100" cy="38049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9"/>
          <p:cNvCxnSpPr/>
          <p:nvPr/>
        </p:nvCxnSpPr>
        <p:spPr>
          <a:xfrm>
            <a:off x="299925" y="364825"/>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9"/>
          <p:cNvCxnSpPr/>
          <p:nvPr/>
        </p:nvCxnSpPr>
        <p:spPr>
          <a:xfrm>
            <a:off x="299925" y="4823400"/>
            <a:ext cx="8554500" cy="0"/>
          </a:xfrm>
          <a:prstGeom prst="straightConnector1">
            <a:avLst/>
          </a:prstGeom>
          <a:noFill/>
          <a:ln w="9525" cap="flat" cmpd="sng">
            <a:solidFill>
              <a:schemeClr val="lt2"/>
            </a:solidFill>
            <a:prstDash val="solid"/>
            <a:round/>
            <a:headEnd type="none" w="med" len="med"/>
            <a:tailEnd type="none" w="med" len="med"/>
          </a:ln>
        </p:spPr>
      </p:cxnSp>
      <p:sp>
        <p:nvSpPr>
          <p:cNvPr id="106" name="Google Shape;106;p9"/>
          <p:cNvSpPr txBox="1">
            <a:spLocks noGrp="1"/>
          </p:cNvSpPr>
          <p:nvPr>
            <p:ph type="title"/>
          </p:nvPr>
        </p:nvSpPr>
        <p:spPr>
          <a:xfrm>
            <a:off x="2241525" y="996800"/>
            <a:ext cx="4661100" cy="274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1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9"/>
          <p:cNvSpPr txBox="1">
            <a:spLocks noGrp="1"/>
          </p:cNvSpPr>
          <p:nvPr>
            <p:ph type="subTitle" idx="1"/>
          </p:nvPr>
        </p:nvSpPr>
        <p:spPr>
          <a:xfrm>
            <a:off x="2241375" y="3437200"/>
            <a:ext cx="4661100" cy="70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8" name="Google Shape;108;p9"/>
          <p:cNvGrpSpPr/>
          <p:nvPr/>
        </p:nvGrpSpPr>
        <p:grpSpPr>
          <a:xfrm>
            <a:off x="357600" y="666075"/>
            <a:ext cx="701951" cy="3810349"/>
            <a:chOff x="357600" y="666075"/>
            <a:chExt cx="701951" cy="3810349"/>
          </a:xfrm>
        </p:grpSpPr>
        <p:pic>
          <p:nvPicPr>
            <p:cNvPr id="109" name="Google Shape;109;p9"/>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110" name="Google Shape;110;p9"/>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grpSp>
        <p:nvGrpSpPr>
          <p:cNvPr id="111" name="Google Shape;111;p9"/>
          <p:cNvGrpSpPr/>
          <p:nvPr/>
        </p:nvGrpSpPr>
        <p:grpSpPr>
          <a:xfrm>
            <a:off x="8071400" y="717850"/>
            <a:ext cx="715000" cy="3758576"/>
            <a:chOff x="8071400" y="717850"/>
            <a:chExt cx="715000" cy="3758576"/>
          </a:xfrm>
        </p:grpSpPr>
        <p:pic>
          <p:nvPicPr>
            <p:cNvPr id="112" name="Google Shape;112;p9"/>
            <p:cNvPicPr preferRelativeResize="0"/>
            <p:nvPr/>
          </p:nvPicPr>
          <p:blipFill rotWithShape="1">
            <a:blip r:embed="rId2">
              <a:alphaModFix amt="13000"/>
            </a:blip>
            <a:srcRect l="2480" t="47670" r="61461" b="3235"/>
            <a:stretch/>
          </p:blipFill>
          <p:spPr>
            <a:xfrm>
              <a:off x="8071400" y="717850"/>
              <a:ext cx="701950" cy="1298652"/>
            </a:xfrm>
            <a:prstGeom prst="rect">
              <a:avLst/>
            </a:prstGeom>
            <a:noFill/>
            <a:ln>
              <a:noFill/>
            </a:ln>
          </p:spPr>
        </p:pic>
        <p:pic>
          <p:nvPicPr>
            <p:cNvPr id="113" name="Google Shape;113;p9"/>
            <p:cNvPicPr preferRelativeResize="0"/>
            <p:nvPr/>
          </p:nvPicPr>
          <p:blipFill rotWithShape="1">
            <a:blip r:embed="rId2">
              <a:alphaModFix amt="13000"/>
            </a:blip>
            <a:srcRect l="2816" r="61125" b="4997"/>
            <a:stretch/>
          </p:blipFill>
          <p:spPr>
            <a:xfrm>
              <a:off x="8084450" y="1963325"/>
              <a:ext cx="701950" cy="2513101"/>
            </a:xfrm>
            <a:prstGeom prst="rect">
              <a:avLst/>
            </a:prstGeom>
            <a:noFill/>
            <a:ln>
              <a:noFill/>
            </a:ln>
          </p:spPr>
        </p:pic>
      </p:grpSp>
      <p:sp>
        <p:nvSpPr>
          <p:cNvPr id="114" name="Google Shape;114;p9"/>
          <p:cNvSpPr/>
          <p:nvPr/>
        </p:nvSpPr>
        <p:spPr>
          <a:xfrm>
            <a:off x="1625013" y="821700"/>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rot="10800000">
            <a:off x="7100188" y="3902997"/>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4"/>
        <p:cNvGrpSpPr/>
        <p:nvPr/>
      </p:nvGrpSpPr>
      <p:grpSpPr>
        <a:xfrm>
          <a:off x="0" y="0"/>
          <a:ext cx="0" cy="0"/>
          <a:chOff x="0" y="0"/>
          <a:chExt cx="0" cy="0"/>
        </a:xfrm>
      </p:grpSpPr>
      <p:sp>
        <p:nvSpPr>
          <p:cNvPr id="135" name="Google Shape;135;p13"/>
          <p:cNvSpPr/>
          <p:nvPr/>
        </p:nvSpPr>
        <p:spPr>
          <a:xfrm>
            <a:off x="383850" y="178200"/>
            <a:ext cx="8376300" cy="4780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p:cNvCxnSpPr/>
          <p:nvPr/>
        </p:nvCxnSpPr>
        <p:spPr>
          <a:xfrm>
            <a:off x="8962163" y="178125"/>
            <a:ext cx="0" cy="478080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13"/>
          <p:cNvCxnSpPr/>
          <p:nvPr/>
        </p:nvCxnSpPr>
        <p:spPr>
          <a:xfrm>
            <a:off x="181838" y="178125"/>
            <a:ext cx="0" cy="4780800"/>
          </a:xfrm>
          <a:prstGeom prst="straightConnector1">
            <a:avLst/>
          </a:prstGeom>
          <a:noFill/>
          <a:ln w="9525" cap="flat" cmpd="sng">
            <a:solidFill>
              <a:schemeClr val="lt2"/>
            </a:solidFill>
            <a:prstDash val="solid"/>
            <a:round/>
            <a:headEnd type="none" w="med" len="med"/>
            <a:tailEnd type="none" w="med" len="med"/>
          </a:ln>
        </p:spPr>
      </p:cxnSp>
      <p:sp>
        <p:nvSpPr>
          <p:cNvPr id="138" name="Google Shape;138;p13"/>
          <p:cNvSpPr txBox="1">
            <a:spLocks noGrp="1"/>
          </p:cNvSpPr>
          <p:nvPr>
            <p:ph type="title" hasCustomPrompt="1"/>
          </p:nvPr>
        </p:nvSpPr>
        <p:spPr>
          <a:xfrm>
            <a:off x="2645725" y="1368750"/>
            <a:ext cx="707400" cy="936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1"/>
          </p:nvPr>
        </p:nvSpPr>
        <p:spPr>
          <a:xfrm>
            <a:off x="3800865" y="1958358"/>
            <a:ext cx="25353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2" hasCustomPrompt="1"/>
          </p:nvPr>
        </p:nvSpPr>
        <p:spPr>
          <a:xfrm>
            <a:off x="688617" y="2894175"/>
            <a:ext cx="707400" cy="936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subTitle" idx="3"/>
          </p:nvPr>
        </p:nvSpPr>
        <p:spPr>
          <a:xfrm>
            <a:off x="1865769" y="3483622"/>
            <a:ext cx="25353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2" name="Google Shape;142;p13"/>
          <p:cNvSpPr txBox="1">
            <a:spLocks noGrp="1"/>
          </p:cNvSpPr>
          <p:nvPr>
            <p:ph type="title" idx="4" hasCustomPrompt="1"/>
          </p:nvPr>
        </p:nvSpPr>
        <p:spPr>
          <a:xfrm>
            <a:off x="4572000" y="2894175"/>
            <a:ext cx="707400" cy="936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subTitle" idx="5"/>
          </p:nvPr>
        </p:nvSpPr>
        <p:spPr>
          <a:xfrm>
            <a:off x="5725327" y="3483622"/>
            <a:ext cx="2535300" cy="52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13"/>
          <p:cNvSpPr txBox="1">
            <a:spLocks noGrp="1"/>
          </p:cNvSpPr>
          <p:nvPr>
            <p:ph type="title" idx="6"/>
          </p:nvPr>
        </p:nvSpPr>
        <p:spPr>
          <a:xfrm>
            <a:off x="720000" y="44664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13"/>
          <p:cNvSpPr txBox="1">
            <a:spLocks noGrp="1"/>
          </p:cNvSpPr>
          <p:nvPr>
            <p:ph type="subTitle" idx="7"/>
          </p:nvPr>
        </p:nvSpPr>
        <p:spPr>
          <a:xfrm>
            <a:off x="3795548" y="1548000"/>
            <a:ext cx="2535300" cy="578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6" name="Google Shape;146;p13"/>
          <p:cNvSpPr txBox="1">
            <a:spLocks noGrp="1"/>
          </p:cNvSpPr>
          <p:nvPr>
            <p:ph type="subTitle" idx="8"/>
          </p:nvPr>
        </p:nvSpPr>
        <p:spPr>
          <a:xfrm>
            <a:off x="1865769" y="3073427"/>
            <a:ext cx="2535300" cy="578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7" name="Google Shape;147;p13"/>
          <p:cNvSpPr txBox="1">
            <a:spLocks noGrp="1"/>
          </p:cNvSpPr>
          <p:nvPr>
            <p:ph type="subTitle" idx="9"/>
          </p:nvPr>
        </p:nvSpPr>
        <p:spPr>
          <a:xfrm>
            <a:off x="5730645" y="3073427"/>
            <a:ext cx="2535300" cy="5781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Big Shoulders Display SemiBold"/>
                <a:ea typeface="Big Shoulders Display SemiBold"/>
                <a:cs typeface="Big Shoulders Display SemiBold"/>
                <a:sym typeface="Big Shoulders Display SemiBold"/>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148" name="Google Shape;148;p13"/>
          <p:cNvGrpSpPr/>
          <p:nvPr/>
        </p:nvGrpSpPr>
        <p:grpSpPr>
          <a:xfrm>
            <a:off x="389575" y="4578248"/>
            <a:ext cx="8372350" cy="290575"/>
            <a:chOff x="389575" y="4578248"/>
            <a:chExt cx="8372350" cy="290575"/>
          </a:xfrm>
        </p:grpSpPr>
        <p:pic>
          <p:nvPicPr>
            <p:cNvPr id="149" name="Google Shape;149;p13"/>
            <p:cNvPicPr preferRelativeResize="0"/>
            <p:nvPr/>
          </p:nvPicPr>
          <p:blipFill rotWithShape="1">
            <a:blip r:embed="rId2">
              <a:alphaModFix amt="14000"/>
            </a:blip>
            <a:srcRect l="1490" t="55977" r="-1490" b="36942"/>
            <a:stretch/>
          </p:blipFill>
          <p:spPr>
            <a:xfrm rot="11">
              <a:off x="3002700" y="4578253"/>
              <a:ext cx="3020451" cy="290565"/>
            </a:xfrm>
            <a:prstGeom prst="rect">
              <a:avLst/>
            </a:prstGeom>
            <a:noFill/>
            <a:ln>
              <a:noFill/>
            </a:ln>
          </p:spPr>
        </p:pic>
        <p:pic>
          <p:nvPicPr>
            <p:cNvPr id="150" name="Google Shape;150;p13"/>
            <p:cNvPicPr preferRelativeResize="0"/>
            <p:nvPr/>
          </p:nvPicPr>
          <p:blipFill rotWithShape="1">
            <a:blip r:embed="rId2">
              <a:alphaModFix amt="14000"/>
            </a:blip>
            <a:srcRect t="70923" b="21996"/>
            <a:stretch/>
          </p:blipFill>
          <p:spPr>
            <a:xfrm rot="11">
              <a:off x="389575" y="4578254"/>
              <a:ext cx="3020451" cy="290565"/>
            </a:xfrm>
            <a:prstGeom prst="rect">
              <a:avLst/>
            </a:prstGeom>
            <a:noFill/>
            <a:ln>
              <a:noFill/>
            </a:ln>
          </p:spPr>
        </p:pic>
        <p:pic>
          <p:nvPicPr>
            <p:cNvPr id="151" name="Google Shape;151;p13"/>
            <p:cNvPicPr preferRelativeResize="0"/>
            <p:nvPr/>
          </p:nvPicPr>
          <p:blipFill rotWithShape="1">
            <a:blip r:embed="rId2">
              <a:alphaModFix amt="14000"/>
            </a:blip>
            <a:srcRect l="1494" t="48239" r="3321" b="44680"/>
            <a:stretch/>
          </p:blipFill>
          <p:spPr>
            <a:xfrm rot="11">
              <a:off x="5886825" y="4578253"/>
              <a:ext cx="2875100" cy="290565"/>
            </a:xfrm>
            <a:prstGeom prst="rect">
              <a:avLst/>
            </a:prstGeom>
            <a:noFill/>
            <a:ln>
              <a:noFill/>
            </a:ln>
          </p:spPr>
        </p:pic>
      </p:grpSp>
      <p:sp>
        <p:nvSpPr>
          <p:cNvPr id="152" name="Google Shape;152;p13"/>
          <p:cNvSpPr/>
          <p:nvPr/>
        </p:nvSpPr>
        <p:spPr>
          <a:xfrm flipH="1">
            <a:off x="8190725" y="330600"/>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0800000" flipH="1">
            <a:off x="541975" y="40420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4"/>
        <p:cNvGrpSpPr/>
        <p:nvPr/>
      </p:nvGrpSpPr>
      <p:grpSpPr>
        <a:xfrm>
          <a:off x="0" y="0"/>
          <a:ext cx="0" cy="0"/>
          <a:chOff x="0" y="0"/>
          <a:chExt cx="0" cy="0"/>
        </a:xfrm>
      </p:grpSpPr>
      <p:sp>
        <p:nvSpPr>
          <p:cNvPr id="155" name="Google Shape;155;p14"/>
          <p:cNvSpPr/>
          <p:nvPr/>
        </p:nvSpPr>
        <p:spPr>
          <a:xfrm>
            <a:off x="383850" y="178200"/>
            <a:ext cx="8376300" cy="47808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14"/>
          <p:cNvCxnSpPr/>
          <p:nvPr/>
        </p:nvCxnSpPr>
        <p:spPr>
          <a:xfrm>
            <a:off x="8962163" y="178125"/>
            <a:ext cx="0" cy="4780800"/>
          </a:xfrm>
          <a:prstGeom prst="straightConnector1">
            <a:avLst/>
          </a:prstGeom>
          <a:noFill/>
          <a:ln w="9525" cap="flat" cmpd="sng">
            <a:solidFill>
              <a:schemeClr val="lt2"/>
            </a:solidFill>
            <a:prstDash val="solid"/>
            <a:round/>
            <a:headEnd type="none" w="med" len="med"/>
            <a:tailEnd type="none" w="med" len="med"/>
          </a:ln>
        </p:spPr>
      </p:cxnSp>
      <p:cxnSp>
        <p:nvCxnSpPr>
          <p:cNvPr id="157" name="Google Shape;157;p14"/>
          <p:cNvCxnSpPr/>
          <p:nvPr/>
        </p:nvCxnSpPr>
        <p:spPr>
          <a:xfrm>
            <a:off x="181838" y="178125"/>
            <a:ext cx="0" cy="4780800"/>
          </a:xfrm>
          <a:prstGeom prst="straightConnector1">
            <a:avLst/>
          </a:prstGeom>
          <a:noFill/>
          <a:ln w="9525" cap="flat" cmpd="sng">
            <a:solidFill>
              <a:schemeClr val="lt2"/>
            </a:solidFill>
            <a:prstDash val="solid"/>
            <a:round/>
            <a:headEnd type="none" w="med" len="med"/>
            <a:tailEnd type="none" w="med" len="med"/>
          </a:ln>
        </p:spPr>
      </p:cxnSp>
      <p:sp>
        <p:nvSpPr>
          <p:cNvPr id="158" name="Google Shape;158;p14"/>
          <p:cNvSpPr txBox="1">
            <a:spLocks noGrp="1"/>
          </p:cNvSpPr>
          <p:nvPr>
            <p:ph type="title"/>
          </p:nvPr>
        </p:nvSpPr>
        <p:spPr>
          <a:xfrm>
            <a:off x="2160650" y="2965650"/>
            <a:ext cx="54270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9" name="Google Shape;159;p14"/>
          <p:cNvSpPr txBox="1">
            <a:spLocks noGrp="1"/>
          </p:cNvSpPr>
          <p:nvPr>
            <p:ph type="subTitle" idx="1"/>
          </p:nvPr>
        </p:nvSpPr>
        <p:spPr>
          <a:xfrm>
            <a:off x="2160650" y="1645950"/>
            <a:ext cx="5427000" cy="131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60" name="Google Shape;160;p14"/>
          <p:cNvGrpSpPr/>
          <p:nvPr/>
        </p:nvGrpSpPr>
        <p:grpSpPr>
          <a:xfrm>
            <a:off x="383853" y="178183"/>
            <a:ext cx="880737" cy="4780845"/>
            <a:chOff x="357600" y="666075"/>
            <a:chExt cx="701951" cy="3810349"/>
          </a:xfrm>
        </p:grpSpPr>
        <p:pic>
          <p:nvPicPr>
            <p:cNvPr id="161" name="Google Shape;161;p14"/>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162" name="Google Shape;162;p14"/>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sp>
        <p:nvSpPr>
          <p:cNvPr id="163" name="Google Shape;163;p14"/>
          <p:cNvSpPr/>
          <p:nvPr/>
        </p:nvSpPr>
        <p:spPr>
          <a:xfrm>
            <a:off x="1417000" y="330600"/>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10800000">
            <a:off x="8188950" y="438772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6"/>
        <p:cNvGrpSpPr/>
        <p:nvPr/>
      </p:nvGrpSpPr>
      <p:grpSpPr>
        <a:xfrm>
          <a:off x="0" y="0"/>
          <a:ext cx="0" cy="0"/>
          <a:chOff x="0" y="0"/>
          <a:chExt cx="0" cy="0"/>
        </a:xfrm>
      </p:grpSpPr>
      <p:sp>
        <p:nvSpPr>
          <p:cNvPr id="187" name="Google Shape;187;p17"/>
          <p:cNvSpPr/>
          <p:nvPr/>
        </p:nvSpPr>
        <p:spPr>
          <a:xfrm>
            <a:off x="300000" y="366000"/>
            <a:ext cx="8554500" cy="44115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 name="Google Shape;188;p17"/>
          <p:cNvCxnSpPr/>
          <p:nvPr/>
        </p:nvCxnSpPr>
        <p:spPr>
          <a:xfrm>
            <a:off x="299925" y="4958850"/>
            <a:ext cx="8554500" cy="0"/>
          </a:xfrm>
          <a:prstGeom prst="straightConnector1">
            <a:avLst/>
          </a:prstGeom>
          <a:noFill/>
          <a:ln w="9525" cap="flat" cmpd="sng">
            <a:solidFill>
              <a:schemeClr val="lt2"/>
            </a:solidFill>
            <a:prstDash val="solid"/>
            <a:round/>
            <a:headEnd type="none" w="med" len="med"/>
            <a:tailEnd type="none" w="med" len="med"/>
          </a:ln>
        </p:spPr>
      </p:cxnSp>
      <p:cxnSp>
        <p:nvCxnSpPr>
          <p:cNvPr id="189" name="Google Shape;189;p17"/>
          <p:cNvCxnSpPr/>
          <p:nvPr/>
        </p:nvCxnSpPr>
        <p:spPr>
          <a:xfrm>
            <a:off x="299925" y="184650"/>
            <a:ext cx="8554500" cy="0"/>
          </a:xfrm>
          <a:prstGeom prst="straightConnector1">
            <a:avLst/>
          </a:prstGeom>
          <a:noFill/>
          <a:ln w="9525" cap="flat" cmpd="sng">
            <a:solidFill>
              <a:schemeClr val="lt2"/>
            </a:solidFill>
            <a:prstDash val="solid"/>
            <a:round/>
            <a:headEnd type="none" w="med" len="med"/>
            <a:tailEnd type="none" w="med" len="med"/>
          </a:ln>
        </p:spPr>
      </p:cxnSp>
      <p:sp>
        <p:nvSpPr>
          <p:cNvPr id="190" name="Google Shape;19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1" name="Google Shape;191;p17"/>
          <p:cNvGrpSpPr/>
          <p:nvPr/>
        </p:nvGrpSpPr>
        <p:grpSpPr>
          <a:xfrm>
            <a:off x="-512716" y="366022"/>
            <a:ext cx="812648" cy="4411622"/>
            <a:chOff x="357600" y="666075"/>
            <a:chExt cx="701951" cy="3810349"/>
          </a:xfrm>
        </p:grpSpPr>
        <p:pic>
          <p:nvPicPr>
            <p:cNvPr id="192" name="Google Shape;192;p17"/>
            <p:cNvPicPr preferRelativeResize="0"/>
            <p:nvPr/>
          </p:nvPicPr>
          <p:blipFill rotWithShape="1">
            <a:blip r:embed="rId2">
              <a:alphaModFix amt="13000"/>
            </a:blip>
            <a:srcRect l="2816" r="61125"/>
            <a:stretch/>
          </p:blipFill>
          <p:spPr>
            <a:xfrm>
              <a:off x="357600" y="666075"/>
              <a:ext cx="701950" cy="2645175"/>
            </a:xfrm>
            <a:prstGeom prst="rect">
              <a:avLst/>
            </a:prstGeom>
            <a:noFill/>
            <a:ln>
              <a:noFill/>
            </a:ln>
          </p:spPr>
        </p:pic>
        <p:pic>
          <p:nvPicPr>
            <p:cNvPr id="193" name="Google Shape;193;p17"/>
            <p:cNvPicPr preferRelativeResize="0"/>
            <p:nvPr/>
          </p:nvPicPr>
          <p:blipFill rotWithShape="1">
            <a:blip r:embed="rId2">
              <a:alphaModFix amt="13000"/>
            </a:blip>
            <a:srcRect l="2816" t="45711" r="61125" b="3236"/>
            <a:stretch/>
          </p:blipFill>
          <p:spPr>
            <a:xfrm>
              <a:off x="357600" y="3126000"/>
              <a:ext cx="701950" cy="1350424"/>
            </a:xfrm>
            <a:prstGeom prst="rect">
              <a:avLst/>
            </a:prstGeom>
            <a:noFill/>
            <a:ln>
              <a:noFill/>
            </a:ln>
          </p:spPr>
        </p:pic>
      </p:grpSp>
      <p:sp>
        <p:nvSpPr>
          <p:cNvPr id="194" name="Google Shape;194;p17"/>
          <p:cNvSpPr/>
          <p:nvPr/>
        </p:nvSpPr>
        <p:spPr>
          <a:xfrm rot="10800000">
            <a:off x="8276500" y="4222172"/>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Big Shoulders Display SemiBold"/>
              <a:buNone/>
              <a:defRPr sz="3800">
                <a:solidFill>
                  <a:schemeClr val="dk1"/>
                </a:solidFill>
                <a:latin typeface="Big Shoulders Display SemiBold"/>
                <a:ea typeface="Big Shoulders Display SemiBold"/>
                <a:cs typeface="Big Shoulders Display SemiBold"/>
                <a:sym typeface="Big Shoulders Display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rtl="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rtl="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59" r:id="rId7"/>
    <p:sldLayoutId id="2147483660" r:id="rId8"/>
    <p:sldLayoutId id="2147483663" r:id="rId9"/>
    <p:sldLayoutId id="2147483665" r:id="rId10"/>
    <p:sldLayoutId id="2147483670" r:id="rId11"/>
    <p:sldLayoutId id="2147483672"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5.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customXml" Target="../ink/ink10.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ustomXml" Target="../ink/ink7.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customXml" Target="../ink/ink15.xml"/><Relationship Id="rId17"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customXml" Target="../ink/ink17.xml"/><Relationship Id="rId1" Type="http://schemas.openxmlformats.org/officeDocument/2006/relationships/slideLayout" Target="../slideLayouts/slideLayout10.xml"/><Relationship Id="rId6" Type="http://schemas.openxmlformats.org/officeDocument/2006/relationships/customXml" Target="../ink/ink12.xml"/><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24.png"/><Relationship Id="rId14" Type="http://schemas.openxmlformats.org/officeDocument/2006/relationships/customXml" Target="../ink/ink16.xml"/></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customXml" Target="../ink/ink22.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customXml" Target="../ink/ink19.xm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32.png"/><Relationship Id="rId14" Type="http://schemas.openxmlformats.org/officeDocument/2006/relationships/customXml" Target="../ink/ink2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customXml" Target="../ink/ink29.xml"/><Relationship Id="rId3" Type="http://schemas.openxmlformats.org/officeDocument/2006/relationships/customXml" Target="../ink/ink24.xml"/><Relationship Id="rId7" Type="http://schemas.openxmlformats.org/officeDocument/2006/relationships/customXml" Target="../ink/ink26.xml"/><Relationship Id="rId12"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customXml" Target="../ink/ink28.xml"/><Relationship Id="rId5" Type="http://schemas.openxmlformats.org/officeDocument/2006/relationships/customXml" Target="../ink/ink25.xml"/><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customXml" Target="../ink/ink27.xml"/><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3.xml"/><Relationship Id="rId3" Type="http://schemas.openxmlformats.org/officeDocument/2006/relationships/customXml" Target="../ink/ink30.xml"/><Relationship Id="rId12" Type="http://schemas.openxmlformats.org/officeDocument/2006/relationships/image" Target="../media/image60.png"/><Relationship Id="rId2" Type="http://schemas.openxmlformats.org/officeDocument/2006/relationships/notesSlide" Target="../notesSlides/notesSlide28.xml"/><Relationship Id="rId16" Type="http://schemas.openxmlformats.org/officeDocument/2006/relationships/image" Target="../media/image57.png"/><Relationship Id="rId1" Type="http://schemas.openxmlformats.org/officeDocument/2006/relationships/slideLayout" Target="../slideLayouts/slideLayout4.xml"/><Relationship Id="rId11" Type="http://schemas.openxmlformats.org/officeDocument/2006/relationships/customXml" Target="../ink/ink32.xml"/><Relationship Id="rId15" Type="http://schemas.openxmlformats.org/officeDocument/2006/relationships/customXml" Target="../ink/ink34.xml"/><Relationship Id="rId10" Type="http://schemas.openxmlformats.org/officeDocument/2006/relationships/image" Target="../media/image59.png"/><Relationship Id="rId9" Type="http://schemas.openxmlformats.org/officeDocument/2006/relationships/customXml" Target="../ink/ink31.xml"/><Relationship Id="rId14"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customXml" Target="../ink/ink37.xml"/><Relationship Id="rId13"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customXml" Target="../ink/ink39.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customXml" Target="../ink/ink36.xml"/><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67.png"/><Relationship Id="rId10" Type="http://schemas.openxmlformats.org/officeDocument/2006/relationships/customXml" Target="../ink/ink38.xml"/><Relationship Id="rId4" Type="http://schemas.openxmlformats.org/officeDocument/2006/relationships/customXml" Target="../ink/ink35.xml"/><Relationship Id="rId9" Type="http://schemas.openxmlformats.org/officeDocument/2006/relationships/image" Target="../media/image64.png"/><Relationship Id="rId14" Type="http://schemas.openxmlformats.org/officeDocument/2006/relationships/customXml" Target="../ink/ink4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a:spLocks noGrp="1"/>
          </p:cNvSpPr>
          <p:nvPr>
            <p:ph type="ctrTitle"/>
          </p:nvPr>
        </p:nvSpPr>
        <p:spPr>
          <a:xfrm>
            <a:off x="1669800" y="1033350"/>
            <a:ext cx="5804400" cy="274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Citación Formato APA</a:t>
            </a:r>
            <a:endParaRPr dirty="0"/>
          </a:p>
        </p:txBody>
      </p:sp>
      <p:sp>
        <p:nvSpPr>
          <p:cNvPr id="431" name="Google Shape;431;p37"/>
          <p:cNvSpPr txBox="1">
            <a:spLocks noGrp="1"/>
          </p:cNvSpPr>
          <p:nvPr>
            <p:ph type="subTitle" idx="1"/>
          </p:nvPr>
        </p:nvSpPr>
        <p:spPr>
          <a:xfrm>
            <a:off x="1669800" y="3684849"/>
            <a:ext cx="58044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2"/>
                </a:solidFill>
              </a:rPr>
              <a:t>Diego Aracena Vargas - Metodologías de la Investigación 2023</a:t>
            </a:r>
            <a:endParaRPr dirty="0">
              <a:solidFill>
                <a:schemeClr val="dk2"/>
              </a:solidFill>
            </a:endParaRPr>
          </a:p>
        </p:txBody>
      </p:sp>
      <p:pic>
        <p:nvPicPr>
          <p:cNvPr id="432" name="Google Shape;432;p37"/>
          <p:cNvPicPr preferRelativeResize="0"/>
          <p:nvPr/>
        </p:nvPicPr>
        <p:blipFill rotWithShape="1">
          <a:blip r:embed="rId3">
            <a:alphaModFix amt="13000"/>
          </a:blip>
          <a:srcRect l="2816" r="61125"/>
          <a:stretch/>
        </p:blipFill>
        <p:spPr>
          <a:xfrm>
            <a:off x="357600" y="666075"/>
            <a:ext cx="701950" cy="2645175"/>
          </a:xfrm>
          <a:prstGeom prst="rect">
            <a:avLst/>
          </a:prstGeom>
          <a:noFill/>
          <a:ln>
            <a:noFill/>
          </a:ln>
        </p:spPr>
      </p:pic>
      <p:pic>
        <p:nvPicPr>
          <p:cNvPr id="433" name="Google Shape;433;p37"/>
          <p:cNvPicPr preferRelativeResize="0"/>
          <p:nvPr/>
        </p:nvPicPr>
        <p:blipFill rotWithShape="1">
          <a:blip r:embed="rId3">
            <a:alphaModFix amt="13000"/>
          </a:blip>
          <a:srcRect l="2816" t="45711" r="61125" b="3236"/>
          <a:stretch/>
        </p:blipFill>
        <p:spPr>
          <a:xfrm>
            <a:off x="357600" y="3126000"/>
            <a:ext cx="701950" cy="1350424"/>
          </a:xfrm>
          <a:prstGeom prst="rect">
            <a:avLst/>
          </a:prstGeom>
          <a:noFill/>
          <a:ln>
            <a:noFill/>
          </a:ln>
        </p:spPr>
      </p:pic>
      <p:pic>
        <p:nvPicPr>
          <p:cNvPr id="434" name="Google Shape;434;p37"/>
          <p:cNvPicPr preferRelativeResize="0"/>
          <p:nvPr/>
        </p:nvPicPr>
        <p:blipFill rotWithShape="1">
          <a:blip r:embed="rId3">
            <a:alphaModFix amt="13000"/>
          </a:blip>
          <a:srcRect l="2480" t="47670" r="61461" b="3235"/>
          <a:stretch/>
        </p:blipFill>
        <p:spPr>
          <a:xfrm>
            <a:off x="8071400" y="717850"/>
            <a:ext cx="701950" cy="1298652"/>
          </a:xfrm>
          <a:prstGeom prst="rect">
            <a:avLst/>
          </a:prstGeom>
          <a:noFill/>
          <a:ln>
            <a:noFill/>
          </a:ln>
        </p:spPr>
      </p:pic>
      <p:pic>
        <p:nvPicPr>
          <p:cNvPr id="435" name="Google Shape;435;p37"/>
          <p:cNvPicPr preferRelativeResize="0"/>
          <p:nvPr/>
        </p:nvPicPr>
        <p:blipFill rotWithShape="1">
          <a:blip r:embed="rId3">
            <a:alphaModFix amt="13000"/>
          </a:blip>
          <a:srcRect l="2816" r="61125" b="4997"/>
          <a:stretch/>
        </p:blipFill>
        <p:spPr>
          <a:xfrm>
            <a:off x="8084450" y="1963325"/>
            <a:ext cx="701950" cy="2513101"/>
          </a:xfrm>
          <a:prstGeom prst="rect">
            <a:avLst/>
          </a:prstGeom>
          <a:noFill/>
          <a:ln>
            <a:noFill/>
          </a:ln>
        </p:spPr>
      </p:pic>
      <p:sp>
        <p:nvSpPr>
          <p:cNvPr id="436" name="Google Shape;436;p37"/>
          <p:cNvSpPr/>
          <p:nvPr/>
        </p:nvSpPr>
        <p:spPr>
          <a:xfrm>
            <a:off x="1559925" y="781600"/>
            <a:ext cx="418800" cy="418800"/>
          </a:xfrm>
          <a:prstGeom prst="halfFrame">
            <a:avLst>
              <a:gd name="adj1" fmla="val 10417"/>
              <a:gd name="adj2" fmla="val 10906"/>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rot="10800000">
            <a:off x="7172150" y="3967950"/>
            <a:ext cx="418800" cy="418800"/>
          </a:xfrm>
          <a:prstGeom prst="halfFrame">
            <a:avLst>
              <a:gd name="adj1" fmla="val 10417"/>
              <a:gd name="adj2" fmla="val 1123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a:xfrm>
            <a:off x="749269" y="661078"/>
            <a:ext cx="4112100" cy="673352"/>
          </a:xfrm>
        </p:spPr>
        <p:txBody>
          <a:bodyPr/>
          <a:lstStyle/>
          <a:p>
            <a:r>
              <a:rPr lang="es-CL" dirty="0"/>
              <a:t>¿Por qué citar?</a:t>
            </a:r>
          </a:p>
        </p:txBody>
      </p:sp>
      <p:sp>
        <p:nvSpPr>
          <p:cNvPr id="490" name="Google Shape;490;p43"/>
          <p:cNvSpPr txBox="1">
            <a:spLocks noGrp="1"/>
          </p:cNvSpPr>
          <p:nvPr>
            <p:ph type="body" idx="1"/>
          </p:nvPr>
        </p:nvSpPr>
        <p:spPr>
          <a:xfrm>
            <a:off x="522247" y="1334430"/>
            <a:ext cx="4194438" cy="1994100"/>
          </a:xfrm>
          <a:prstGeom prst="rect">
            <a:avLst/>
          </a:prstGeom>
        </p:spPr>
        <p:txBody>
          <a:bodyPr spcFirstLastPara="1" wrap="square" lIns="91425" tIns="91425" rIns="91425" bIns="91425" anchor="t" anchorCtr="0">
            <a:noAutofit/>
          </a:bodyPr>
          <a:lstStyle/>
          <a:p>
            <a:pPr marL="285750" indent="-285750"/>
            <a:r>
              <a:rPr lang="es-ES" dirty="0">
                <a:solidFill>
                  <a:schemeClr val="dk2"/>
                </a:solidFill>
              </a:rPr>
              <a:t>Citar correctamente </a:t>
            </a:r>
            <a:r>
              <a:rPr lang="es-ES" sz="1600" b="1" dirty="0">
                <a:solidFill>
                  <a:schemeClr val="dk2"/>
                </a:solidFill>
              </a:rPr>
              <a:t>evita el plagio.</a:t>
            </a:r>
          </a:p>
          <a:p>
            <a:pPr marL="285750" indent="-285750"/>
            <a:r>
              <a:rPr lang="es-ES" dirty="0"/>
              <a:t>El plagio es el acto de presentar las ideas o palabras de otro como propias.</a:t>
            </a:r>
          </a:p>
          <a:p>
            <a:pPr marL="285750" indent="-285750"/>
            <a:r>
              <a:rPr lang="es-ES" dirty="0">
                <a:solidFill>
                  <a:schemeClr val="dk2"/>
                </a:solidFill>
              </a:rPr>
              <a:t>Los escritores que plagian </a:t>
            </a:r>
            <a:r>
              <a:rPr lang="es-ES" sz="1600" b="1" dirty="0">
                <a:solidFill>
                  <a:schemeClr val="dk2"/>
                </a:solidFill>
              </a:rPr>
              <a:t>irrespetan los esfuerzos </a:t>
            </a:r>
            <a:r>
              <a:rPr lang="es-ES" dirty="0">
                <a:solidFill>
                  <a:schemeClr val="dk2"/>
                </a:solidFill>
              </a:rPr>
              <a:t>de los autores originales al no reconocer sus esfuerzos.</a:t>
            </a:r>
          </a:p>
          <a:p>
            <a:pPr marL="285750" indent="-285750"/>
            <a:endParaRPr lang="es-ES" dirty="0">
              <a:solidFill>
                <a:schemeClr val="dk2"/>
              </a:solidFill>
            </a:endParaRPr>
          </a:p>
        </p:txBody>
      </p:sp>
      <p:sp>
        <p:nvSpPr>
          <p:cNvPr id="5" name="Google Shape;490;p43">
            <a:extLst>
              <a:ext uri="{FF2B5EF4-FFF2-40B4-BE49-F238E27FC236}">
                <a16:creationId xmlns:a16="http://schemas.microsoft.com/office/drawing/2014/main" id="{479CEEFD-9D3B-D5FD-68F3-53E75B1234C3}"/>
              </a:ext>
            </a:extLst>
          </p:cNvPr>
          <p:cNvSpPr txBox="1">
            <a:spLocks/>
          </p:cNvSpPr>
          <p:nvPr/>
        </p:nvSpPr>
        <p:spPr>
          <a:xfrm>
            <a:off x="4572000" y="1334430"/>
            <a:ext cx="4194438" cy="1721004"/>
          </a:xfrm>
          <a:prstGeom prst="rect">
            <a:avLst/>
          </a:prstGeom>
          <a:solidFill>
            <a:schemeClr val="tx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buNone/>
            </a:pPr>
            <a:r>
              <a:rPr lang="es-ES" dirty="0">
                <a:solidFill>
                  <a:schemeClr val="bg1"/>
                </a:solidFill>
              </a:rPr>
              <a:t>Las situaciones susceptibles de ser consideradas como plagio y/o copia será objeto de la correspondiente </a:t>
            </a:r>
            <a:r>
              <a:rPr lang="es-ES" b="1" dirty="0">
                <a:solidFill>
                  <a:schemeClr val="bg1"/>
                </a:solidFill>
              </a:rPr>
              <a:t>investigación disciplinaria y eventual sanción</a:t>
            </a:r>
            <a:r>
              <a:rPr lang="es-ES" dirty="0">
                <a:solidFill>
                  <a:schemeClr val="bg1"/>
                </a:solidFill>
              </a:rPr>
              <a:t>, de conformidad al Reglamento de Jurisdicción Disciplinaria de los/as Estudiantes (DU </a:t>
            </a:r>
            <a:r>
              <a:rPr lang="es-CL" dirty="0">
                <a:solidFill>
                  <a:schemeClr val="bg1"/>
                </a:solidFill>
              </a:rPr>
              <a:t>N°0031511, 2020, Art,20)</a:t>
            </a:r>
          </a:p>
          <a:p>
            <a:pPr marL="285750" indent="-285750"/>
            <a:endParaRPr lang="es-ES" dirty="0"/>
          </a:p>
        </p:txBody>
      </p:sp>
      <p:pic>
        <p:nvPicPr>
          <p:cNvPr id="8" name="Marcador de posición de imagen 3">
            <a:extLst>
              <a:ext uri="{FF2B5EF4-FFF2-40B4-BE49-F238E27FC236}">
                <a16:creationId xmlns:a16="http://schemas.microsoft.com/office/drawing/2014/main" id="{9664BB1E-EB22-AE8E-A27A-ED596503E6B3}"/>
              </a:ext>
            </a:extLst>
          </p:cNvPr>
          <p:cNvPicPr>
            <a:picLocks noGrp="1" noChangeAspect="1"/>
          </p:cNvPicPr>
          <p:nvPr>
            <p:ph type="pic" idx="2"/>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9674" t="58268" r="9462"/>
          <a:stretch/>
        </p:blipFill>
        <p:spPr>
          <a:xfrm>
            <a:off x="2103864" y="3408394"/>
            <a:ext cx="4787590" cy="1240559"/>
          </a:xfrm>
          <a:prstGeom prst="rect">
            <a:avLst/>
          </a:prstGeom>
        </p:spPr>
      </p:pic>
    </p:spTree>
    <p:extLst>
      <p:ext uri="{BB962C8B-B14F-4D97-AF65-F5344CB8AC3E}">
        <p14:creationId xmlns:p14="http://schemas.microsoft.com/office/powerpoint/2010/main" val="2418966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2"/>
          <p:cNvSpPr txBox="1">
            <a:spLocks noGrp="1"/>
          </p:cNvSpPr>
          <p:nvPr>
            <p:ph type="subTitle" idx="1"/>
          </p:nvPr>
        </p:nvSpPr>
        <p:spPr>
          <a:xfrm>
            <a:off x="472704" y="2256541"/>
            <a:ext cx="3532585" cy="814500"/>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AutoNum type="arabicPeriod"/>
            </a:pPr>
            <a:r>
              <a:rPr lang="es-CL" sz="1600" dirty="0"/>
              <a:t>Apellido del Autor.</a:t>
            </a:r>
          </a:p>
          <a:p>
            <a:pPr marL="342900" lvl="0" indent="-342900" rtl="0">
              <a:spcBef>
                <a:spcPts val="0"/>
              </a:spcBef>
              <a:spcAft>
                <a:spcPts val="0"/>
              </a:spcAft>
              <a:buAutoNum type="arabicPeriod"/>
            </a:pPr>
            <a:r>
              <a:rPr lang="es-CL" sz="1600" dirty="0"/>
              <a:t>Año entre paréntesis.</a:t>
            </a:r>
          </a:p>
          <a:p>
            <a:pPr marL="342900" lvl="0" indent="-342900" rtl="0">
              <a:spcBef>
                <a:spcPts val="0"/>
              </a:spcBef>
              <a:spcAft>
                <a:spcPts val="0"/>
              </a:spcAft>
              <a:buAutoNum type="arabicPeriod"/>
            </a:pPr>
            <a:r>
              <a:rPr lang="es-CL" sz="1600" dirty="0"/>
              <a:t>Cita textual entre comillas.</a:t>
            </a:r>
          </a:p>
          <a:p>
            <a:pPr marL="342900" lvl="0" indent="-342900" rtl="0">
              <a:spcBef>
                <a:spcPts val="0"/>
              </a:spcBef>
              <a:spcAft>
                <a:spcPts val="0"/>
              </a:spcAft>
              <a:buAutoNum type="arabicPeriod"/>
            </a:pPr>
            <a:r>
              <a:rPr lang="es-CL" sz="1600" dirty="0"/>
              <a:t>Número de página entre paréntesis</a:t>
            </a:r>
            <a:r>
              <a:rPr lang="es-CL" sz="1200" dirty="0"/>
              <a:t>.</a:t>
            </a:r>
          </a:p>
          <a:p>
            <a:pPr marL="342900" lvl="0" indent="-342900" rtl="0">
              <a:spcBef>
                <a:spcPts val="0"/>
              </a:spcBef>
              <a:spcAft>
                <a:spcPts val="0"/>
              </a:spcAft>
              <a:buAutoNum type="arabicPeriod"/>
            </a:pPr>
            <a:r>
              <a:rPr lang="es-CL" sz="1600" dirty="0"/>
              <a:t>Punto.</a:t>
            </a:r>
          </a:p>
        </p:txBody>
      </p:sp>
      <p:sp>
        <p:nvSpPr>
          <p:cNvPr id="482" name="Google Shape;482;p42"/>
          <p:cNvSpPr txBox="1">
            <a:spLocks noGrp="1"/>
          </p:cNvSpPr>
          <p:nvPr>
            <p:ph type="title"/>
          </p:nvPr>
        </p:nvSpPr>
        <p:spPr>
          <a:xfrm>
            <a:off x="547045" y="519697"/>
            <a:ext cx="5168072" cy="1333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Citas de menos de 40 palabras con énfasis en el autor </a:t>
            </a:r>
            <a:endParaRPr dirty="0"/>
          </a:p>
        </p:txBody>
      </p:sp>
      <p:pic>
        <p:nvPicPr>
          <p:cNvPr id="1026" name="Picture 2" descr="Selection_003">
            <a:extLst>
              <a:ext uri="{FF2B5EF4-FFF2-40B4-BE49-F238E27FC236}">
                <a16:creationId xmlns:a16="http://schemas.microsoft.com/office/drawing/2014/main" id="{32BA0504-CA3E-E450-0E99-555B02C31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450" y="1852957"/>
            <a:ext cx="5090016" cy="23473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9EFF80CF-028D-E75F-9573-03FD0EF76B7A}"/>
                  </a:ext>
                </a:extLst>
              </p14:cNvPr>
              <p14:cNvContentPartPr/>
              <p14:nvPr/>
            </p14:nvContentPartPr>
            <p14:xfrm>
              <a:off x="5909985" y="2831380"/>
              <a:ext cx="2393640" cy="54000"/>
            </p14:xfrm>
          </p:contentPart>
        </mc:Choice>
        <mc:Fallback xmlns="">
          <p:pic>
            <p:nvPicPr>
              <p:cNvPr id="3" name="Entrada de lápiz 2">
                <a:extLst>
                  <a:ext uri="{FF2B5EF4-FFF2-40B4-BE49-F238E27FC236}">
                    <a16:creationId xmlns:a16="http://schemas.microsoft.com/office/drawing/2014/main" id="{9EFF80CF-028D-E75F-9573-03FD0EF76B7A}"/>
                  </a:ext>
                </a:extLst>
              </p:cNvPr>
              <p:cNvPicPr/>
              <p:nvPr/>
            </p:nvPicPr>
            <p:blipFill>
              <a:blip r:embed="rId5"/>
              <a:stretch>
                <a:fillRect/>
              </a:stretch>
            </p:blipFill>
            <p:spPr>
              <a:xfrm>
                <a:off x="5856345" y="2723380"/>
                <a:ext cx="2501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Entrada de lápiz 3">
                <a:extLst>
                  <a:ext uri="{FF2B5EF4-FFF2-40B4-BE49-F238E27FC236}">
                    <a16:creationId xmlns:a16="http://schemas.microsoft.com/office/drawing/2014/main" id="{97B634FC-518A-8B57-FBE3-A964EBD561EF}"/>
                  </a:ext>
                </a:extLst>
              </p14:cNvPr>
              <p14:cNvContentPartPr/>
              <p14:nvPr/>
            </p14:nvContentPartPr>
            <p14:xfrm>
              <a:off x="4274505" y="3040540"/>
              <a:ext cx="4003200" cy="360"/>
            </p14:xfrm>
          </p:contentPart>
        </mc:Choice>
        <mc:Fallback xmlns="">
          <p:pic>
            <p:nvPicPr>
              <p:cNvPr id="4" name="Entrada de lápiz 3">
                <a:extLst>
                  <a:ext uri="{FF2B5EF4-FFF2-40B4-BE49-F238E27FC236}">
                    <a16:creationId xmlns:a16="http://schemas.microsoft.com/office/drawing/2014/main" id="{97B634FC-518A-8B57-FBE3-A964EBD561EF}"/>
                  </a:ext>
                </a:extLst>
              </p:cNvPr>
              <p:cNvPicPr/>
              <p:nvPr/>
            </p:nvPicPr>
            <p:blipFill>
              <a:blip r:embed="rId7"/>
              <a:stretch>
                <a:fillRect/>
              </a:stretch>
            </p:blipFill>
            <p:spPr>
              <a:xfrm>
                <a:off x="4220505" y="2932540"/>
                <a:ext cx="4110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Entrada de lápiz 4">
                <a:extLst>
                  <a:ext uri="{FF2B5EF4-FFF2-40B4-BE49-F238E27FC236}">
                    <a16:creationId xmlns:a16="http://schemas.microsoft.com/office/drawing/2014/main" id="{1965526D-C462-859B-7BF7-D58AEFC53EBA}"/>
                  </a:ext>
                </a:extLst>
              </p14:cNvPr>
              <p14:cNvContentPartPr/>
              <p14:nvPr/>
            </p14:nvContentPartPr>
            <p14:xfrm>
              <a:off x="4259745" y="3121900"/>
              <a:ext cx="3965760" cy="74880"/>
            </p14:xfrm>
          </p:contentPart>
        </mc:Choice>
        <mc:Fallback xmlns="">
          <p:pic>
            <p:nvPicPr>
              <p:cNvPr id="5" name="Entrada de lápiz 4">
                <a:extLst>
                  <a:ext uri="{FF2B5EF4-FFF2-40B4-BE49-F238E27FC236}">
                    <a16:creationId xmlns:a16="http://schemas.microsoft.com/office/drawing/2014/main" id="{1965526D-C462-859B-7BF7-D58AEFC53EBA}"/>
                  </a:ext>
                </a:extLst>
              </p:cNvPr>
              <p:cNvPicPr/>
              <p:nvPr/>
            </p:nvPicPr>
            <p:blipFill>
              <a:blip r:embed="rId9"/>
              <a:stretch>
                <a:fillRect/>
              </a:stretch>
            </p:blipFill>
            <p:spPr>
              <a:xfrm>
                <a:off x="4205745" y="3014260"/>
                <a:ext cx="4073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Entrada de lápiz 5">
                <a:extLst>
                  <a:ext uri="{FF2B5EF4-FFF2-40B4-BE49-F238E27FC236}">
                    <a16:creationId xmlns:a16="http://schemas.microsoft.com/office/drawing/2014/main" id="{9579733E-AAAE-C8B6-BCE7-3DF74110839F}"/>
                  </a:ext>
                </a:extLst>
              </p14:cNvPr>
              <p14:cNvContentPartPr/>
              <p14:nvPr/>
            </p14:nvContentPartPr>
            <p14:xfrm>
              <a:off x="4259745" y="3345460"/>
              <a:ext cx="3585960" cy="30240"/>
            </p14:xfrm>
          </p:contentPart>
        </mc:Choice>
        <mc:Fallback xmlns="">
          <p:pic>
            <p:nvPicPr>
              <p:cNvPr id="6" name="Entrada de lápiz 5">
                <a:extLst>
                  <a:ext uri="{FF2B5EF4-FFF2-40B4-BE49-F238E27FC236}">
                    <a16:creationId xmlns:a16="http://schemas.microsoft.com/office/drawing/2014/main" id="{9579733E-AAAE-C8B6-BCE7-3DF74110839F}"/>
                  </a:ext>
                </a:extLst>
              </p:cNvPr>
              <p:cNvPicPr/>
              <p:nvPr/>
            </p:nvPicPr>
            <p:blipFill>
              <a:blip r:embed="rId11"/>
              <a:stretch>
                <a:fillRect/>
              </a:stretch>
            </p:blipFill>
            <p:spPr>
              <a:xfrm>
                <a:off x="4205745" y="3237460"/>
                <a:ext cx="3693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trada de lápiz 6">
                <a:extLst>
                  <a:ext uri="{FF2B5EF4-FFF2-40B4-BE49-F238E27FC236}">
                    <a16:creationId xmlns:a16="http://schemas.microsoft.com/office/drawing/2014/main" id="{03810392-F43E-F23B-BBBB-41606CB03605}"/>
                  </a:ext>
                </a:extLst>
              </p14:cNvPr>
              <p14:cNvContentPartPr/>
              <p14:nvPr/>
            </p14:nvContentPartPr>
            <p14:xfrm>
              <a:off x="4723425" y="2801860"/>
              <a:ext cx="614520" cy="16200"/>
            </p14:xfrm>
          </p:contentPart>
        </mc:Choice>
        <mc:Fallback xmlns="">
          <p:pic>
            <p:nvPicPr>
              <p:cNvPr id="7" name="Entrada de lápiz 6">
                <a:extLst>
                  <a:ext uri="{FF2B5EF4-FFF2-40B4-BE49-F238E27FC236}">
                    <a16:creationId xmlns:a16="http://schemas.microsoft.com/office/drawing/2014/main" id="{03810392-F43E-F23B-BBBB-41606CB03605}"/>
                  </a:ext>
                </a:extLst>
              </p:cNvPr>
              <p:cNvPicPr/>
              <p:nvPr/>
            </p:nvPicPr>
            <p:blipFill>
              <a:blip r:embed="rId13"/>
              <a:stretch>
                <a:fillRect/>
              </a:stretch>
            </p:blipFill>
            <p:spPr>
              <a:xfrm>
                <a:off x="4669425" y="2694220"/>
                <a:ext cx="722160" cy="231840"/>
              </a:xfrm>
              <a:prstGeom prst="rect">
                <a:avLst/>
              </a:prstGeom>
            </p:spPr>
          </p:pic>
        </mc:Fallback>
      </mc:AlternateContent>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2"/>
          <p:cNvSpPr txBox="1">
            <a:spLocks noGrp="1"/>
          </p:cNvSpPr>
          <p:nvPr>
            <p:ph type="subTitle" idx="1"/>
          </p:nvPr>
        </p:nvSpPr>
        <p:spPr>
          <a:xfrm>
            <a:off x="472704" y="2256541"/>
            <a:ext cx="3532585" cy="814500"/>
          </a:xfrm>
          <a:prstGeom prst="rect">
            <a:avLst/>
          </a:prstGeom>
        </p:spPr>
        <p:txBody>
          <a:bodyPr spcFirstLastPara="1" wrap="square" lIns="91425" tIns="91425" rIns="91425" bIns="91425" anchor="t" anchorCtr="0">
            <a:noAutofit/>
          </a:bodyPr>
          <a:lstStyle/>
          <a:p>
            <a:pPr marL="342900" indent="-342900">
              <a:buFont typeface="Barlow"/>
              <a:buAutoNum type="arabicPeriod"/>
            </a:pPr>
            <a:r>
              <a:rPr lang="es-CL" sz="1600" dirty="0"/>
              <a:t>Cita textual entre comillas.</a:t>
            </a:r>
          </a:p>
          <a:p>
            <a:pPr marL="342900" lvl="0" indent="-342900" rtl="0">
              <a:spcBef>
                <a:spcPts val="0"/>
              </a:spcBef>
              <a:spcAft>
                <a:spcPts val="0"/>
              </a:spcAft>
              <a:buAutoNum type="arabicPeriod"/>
            </a:pPr>
            <a:r>
              <a:rPr lang="es-CL" sz="1600" dirty="0"/>
              <a:t>Autor entre paréntesis.</a:t>
            </a:r>
          </a:p>
          <a:p>
            <a:pPr marL="342900" lvl="0" indent="-342900" rtl="0">
              <a:spcBef>
                <a:spcPts val="0"/>
              </a:spcBef>
              <a:spcAft>
                <a:spcPts val="0"/>
              </a:spcAft>
              <a:buAutoNum type="arabicPeriod"/>
            </a:pPr>
            <a:r>
              <a:rPr lang="es-CL" sz="1600" dirty="0"/>
              <a:t>Año entre paréntesis.</a:t>
            </a:r>
          </a:p>
          <a:p>
            <a:pPr marL="342900" lvl="0" indent="-342900" rtl="0">
              <a:spcBef>
                <a:spcPts val="0"/>
              </a:spcBef>
              <a:spcAft>
                <a:spcPts val="0"/>
              </a:spcAft>
              <a:buAutoNum type="arabicPeriod"/>
            </a:pPr>
            <a:r>
              <a:rPr lang="es-CL" sz="1600" dirty="0"/>
              <a:t>Número de página entre paréntesis</a:t>
            </a:r>
            <a:r>
              <a:rPr lang="es-CL" sz="1200" dirty="0"/>
              <a:t>.</a:t>
            </a:r>
          </a:p>
          <a:p>
            <a:pPr marL="342900" lvl="0" indent="-342900" rtl="0">
              <a:spcBef>
                <a:spcPts val="0"/>
              </a:spcBef>
              <a:spcAft>
                <a:spcPts val="0"/>
              </a:spcAft>
              <a:buAutoNum type="arabicPeriod"/>
            </a:pPr>
            <a:r>
              <a:rPr lang="es-CL" sz="1600" dirty="0"/>
              <a:t>Punto.</a:t>
            </a:r>
            <a:endParaRPr sz="1600" dirty="0"/>
          </a:p>
        </p:txBody>
      </p:sp>
      <p:sp>
        <p:nvSpPr>
          <p:cNvPr id="482" name="Google Shape;482;p42"/>
          <p:cNvSpPr txBox="1">
            <a:spLocks noGrp="1"/>
          </p:cNvSpPr>
          <p:nvPr>
            <p:ph type="title"/>
          </p:nvPr>
        </p:nvSpPr>
        <p:spPr>
          <a:xfrm>
            <a:off x="547045" y="519697"/>
            <a:ext cx="5168072" cy="1333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Citas de menos de 40 palabras con énfasis en texto</a:t>
            </a:r>
            <a:endParaRPr dirty="0"/>
          </a:p>
        </p:txBody>
      </p:sp>
      <p:pic>
        <p:nvPicPr>
          <p:cNvPr id="2050" name="Picture 2">
            <a:extLst>
              <a:ext uri="{FF2B5EF4-FFF2-40B4-BE49-F238E27FC236}">
                <a16:creationId xmlns:a16="http://schemas.microsoft.com/office/drawing/2014/main" id="{F2866938-1EB1-A4AE-B5E9-2CBBD8827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102" y="1933124"/>
            <a:ext cx="5296194" cy="24809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9" name="Entrada de lápiz 8">
                <a:extLst>
                  <a:ext uri="{FF2B5EF4-FFF2-40B4-BE49-F238E27FC236}">
                    <a16:creationId xmlns:a16="http://schemas.microsoft.com/office/drawing/2014/main" id="{2B3DBED4-3724-AEDA-7B00-D98AADFB054D}"/>
                  </a:ext>
                </a:extLst>
              </p14:cNvPr>
              <p14:cNvContentPartPr/>
              <p14:nvPr/>
            </p14:nvContentPartPr>
            <p14:xfrm>
              <a:off x="4207545" y="2817340"/>
              <a:ext cx="3996000" cy="38160"/>
            </p14:xfrm>
          </p:contentPart>
        </mc:Choice>
        <mc:Fallback xmlns="">
          <p:pic>
            <p:nvPicPr>
              <p:cNvPr id="9" name="Entrada de lápiz 8">
                <a:extLst>
                  <a:ext uri="{FF2B5EF4-FFF2-40B4-BE49-F238E27FC236}">
                    <a16:creationId xmlns:a16="http://schemas.microsoft.com/office/drawing/2014/main" id="{2B3DBED4-3724-AEDA-7B00-D98AADFB054D}"/>
                  </a:ext>
                </a:extLst>
              </p:cNvPr>
              <p:cNvPicPr/>
              <p:nvPr/>
            </p:nvPicPr>
            <p:blipFill>
              <a:blip r:embed="rId5"/>
              <a:stretch>
                <a:fillRect/>
              </a:stretch>
            </p:blipFill>
            <p:spPr>
              <a:xfrm>
                <a:off x="4153905" y="2709700"/>
                <a:ext cx="41036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trada de lápiz 9">
                <a:extLst>
                  <a:ext uri="{FF2B5EF4-FFF2-40B4-BE49-F238E27FC236}">
                    <a16:creationId xmlns:a16="http://schemas.microsoft.com/office/drawing/2014/main" id="{D424011F-1721-6D48-1A4C-0D0253C9F617}"/>
                  </a:ext>
                </a:extLst>
              </p14:cNvPr>
              <p14:cNvContentPartPr/>
              <p14:nvPr/>
            </p14:nvContentPartPr>
            <p14:xfrm>
              <a:off x="3873105" y="3005980"/>
              <a:ext cx="4353120" cy="34920"/>
            </p14:xfrm>
          </p:contentPart>
        </mc:Choice>
        <mc:Fallback xmlns="">
          <p:pic>
            <p:nvPicPr>
              <p:cNvPr id="10" name="Entrada de lápiz 9">
                <a:extLst>
                  <a:ext uri="{FF2B5EF4-FFF2-40B4-BE49-F238E27FC236}">
                    <a16:creationId xmlns:a16="http://schemas.microsoft.com/office/drawing/2014/main" id="{D424011F-1721-6D48-1A4C-0D0253C9F617}"/>
                  </a:ext>
                </a:extLst>
              </p:cNvPr>
              <p:cNvPicPr/>
              <p:nvPr/>
            </p:nvPicPr>
            <p:blipFill>
              <a:blip r:embed="rId7"/>
              <a:stretch>
                <a:fillRect/>
              </a:stretch>
            </p:blipFill>
            <p:spPr>
              <a:xfrm>
                <a:off x="3819105" y="2898340"/>
                <a:ext cx="4460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Entrada de lápiz 11">
                <a:extLst>
                  <a:ext uri="{FF2B5EF4-FFF2-40B4-BE49-F238E27FC236}">
                    <a16:creationId xmlns:a16="http://schemas.microsoft.com/office/drawing/2014/main" id="{552754F3-3480-B804-EC85-3BFC8FE12A2C}"/>
                  </a:ext>
                </a:extLst>
              </p14:cNvPr>
              <p14:cNvContentPartPr/>
              <p14:nvPr/>
            </p14:nvContentPartPr>
            <p14:xfrm>
              <a:off x="3815505" y="3112900"/>
              <a:ext cx="4421520" cy="61560"/>
            </p14:xfrm>
          </p:contentPart>
        </mc:Choice>
        <mc:Fallback xmlns="">
          <p:pic>
            <p:nvPicPr>
              <p:cNvPr id="12" name="Entrada de lápiz 11">
                <a:extLst>
                  <a:ext uri="{FF2B5EF4-FFF2-40B4-BE49-F238E27FC236}">
                    <a16:creationId xmlns:a16="http://schemas.microsoft.com/office/drawing/2014/main" id="{552754F3-3480-B804-EC85-3BFC8FE12A2C}"/>
                  </a:ext>
                </a:extLst>
              </p:cNvPr>
              <p:cNvPicPr/>
              <p:nvPr/>
            </p:nvPicPr>
            <p:blipFill>
              <a:blip r:embed="rId9"/>
              <a:stretch>
                <a:fillRect/>
              </a:stretch>
            </p:blipFill>
            <p:spPr>
              <a:xfrm>
                <a:off x="3761865" y="3005260"/>
                <a:ext cx="4529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Entrada de lápiz 12">
                <a:extLst>
                  <a:ext uri="{FF2B5EF4-FFF2-40B4-BE49-F238E27FC236}">
                    <a16:creationId xmlns:a16="http://schemas.microsoft.com/office/drawing/2014/main" id="{457376D5-9A5A-81B1-8321-B0DFB9BACE44}"/>
                  </a:ext>
                </a:extLst>
              </p14:cNvPr>
              <p14:cNvContentPartPr/>
              <p14:nvPr/>
            </p14:nvContentPartPr>
            <p14:xfrm>
              <a:off x="3835665" y="3293260"/>
              <a:ext cx="2044800" cy="60120"/>
            </p14:xfrm>
          </p:contentPart>
        </mc:Choice>
        <mc:Fallback xmlns="">
          <p:pic>
            <p:nvPicPr>
              <p:cNvPr id="13" name="Entrada de lápiz 12">
                <a:extLst>
                  <a:ext uri="{FF2B5EF4-FFF2-40B4-BE49-F238E27FC236}">
                    <a16:creationId xmlns:a16="http://schemas.microsoft.com/office/drawing/2014/main" id="{457376D5-9A5A-81B1-8321-B0DFB9BACE44}"/>
                  </a:ext>
                </a:extLst>
              </p:cNvPr>
              <p:cNvPicPr/>
              <p:nvPr/>
            </p:nvPicPr>
            <p:blipFill>
              <a:blip r:embed="rId11"/>
              <a:stretch>
                <a:fillRect/>
              </a:stretch>
            </p:blipFill>
            <p:spPr>
              <a:xfrm>
                <a:off x="3782025" y="3185620"/>
                <a:ext cx="2152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Entrada de lápiz 17">
                <a:extLst>
                  <a:ext uri="{FF2B5EF4-FFF2-40B4-BE49-F238E27FC236}">
                    <a16:creationId xmlns:a16="http://schemas.microsoft.com/office/drawing/2014/main" id="{14411716-0DF8-0C09-D1A0-2291D1677683}"/>
                  </a:ext>
                </a:extLst>
              </p14:cNvPr>
              <p14:cNvContentPartPr/>
              <p14:nvPr/>
            </p14:nvContentPartPr>
            <p14:xfrm>
              <a:off x="5909985" y="3344380"/>
              <a:ext cx="1149120" cy="23400"/>
            </p14:xfrm>
          </p:contentPart>
        </mc:Choice>
        <mc:Fallback xmlns="">
          <p:pic>
            <p:nvPicPr>
              <p:cNvPr id="18" name="Entrada de lápiz 17">
                <a:extLst>
                  <a:ext uri="{FF2B5EF4-FFF2-40B4-BE49-F238E27FC236}">
                    <a16:creationId xmlns:a16="http://schemas.microsoft.com/office/drawing/2014/main" id="{14411716-0DF8-0C09-D1A0-2291D1677683}"/>
                  </a:ext>
                </a:extLst>
              </p:cNvPr>
              <p:cNvPicPr/>
              <p:nvPr/>
            </p:nvPicPr>
            <p:blipFill>
              <a:blip r:embed="rId13"/>
              <a:stretch>
                <a:fillRect/>
              </a:stretch>
            </p:blipFill>
            <p:spPr>
              <a:xfrm>
                <a:off x="5856345" y="3236740"/>
                <a:ext cx="1256760" cy="239040"/>
              </a:xfrm>
              <a:prstGeom prst="rect">
                <a:avLst/>
              </a:prstGeom>
            </p:spPr>
          </p:pic>
        </mc:Fallback>
      </mc:AlternateContent>
    </p:spTree>
    <p:extLst>
      <p:ext uri="{BB962C8B-B14F-4D97-AF65-F5344CB8AC3E}">
        <p14:creationId xmlns:p14="http://schemas.microsoft.com/office/powerpoint/2010/main" val="21656549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2"/>
          <p:cNvSpPr txBox="1">
            <a:spLocks noGrp="1"/>
          </p:cNvSpPr>
          <p:nvPr>
            <p:ph type="subTitle" idx="1"/>
          </p:nvPr>
        </p:nvSpPr>
        <p:spPr>
          <a:xfrm>
            <a:off x="5386674" y="1959175"/>
            <a:ext cx="3532585" cy="814500"/>
          </a:xfrm>
          <a:prstGeom prst="rect">
            <a:avLst/>
          </a:prstGeom>
        </p:spPr>
        <p:txBody>
          <a:bodyPr spcFirstLastPara="1" wrap="square" lIns="91425" tIns="91425" rIns="91425" bIns="91425" anchor="t" anchorCtr="0">
            <a:noAutofit/>
          </a:bodyPr>
          <a:lstStyle/>
          <a:p>
            <a:pPr marL="342900" indent="-342900">
              <a:buFont typeface="Barlow"/>
              <a:buAutoNum type="arabicPeriod"/>
            </a:pPr>
            <a:r>
              <a:rPr lang="es-CL" sz="1600" dirty="0"/>
              <a:t>Autor.</a:t>
            </a:r>
          </a:p>
          <a:p>
            <a:pPr marL="342900" indent="-342900">
              <a:buFont typeface="Barlow"/>
              <a:buAutoNum type="arabicPeriod"/>
            </a:pPr>
            <a:r>
              <a:rPr lang="es-CL" sz="1600" dirty="0"/>
              <a:t>Año entre paréntesis.</a:t>
            </a:r>
          </a:p>
          <a:p>
            <a:pPr marL="342900" indent="-342900">
              <a:buFont typeface="Barlow"/>
              <a:buAutoNum type="arabicPeriod"/>
            </a:pPr>
            <a:r>
              <a:rPr lang="es-CL" sz="1600" dirty="0"/>
              <a:t>Cita textual en bloque sin comillas.</a:t>
            </a:r>
          </a:p>
          <a:p>
            <a:pPr marL="342900" indent="-342900">
              <a:buFont typeface="Barlow"/>
              <a:buAutoNum type="arabicPeriod"/>
            </a:pPr>
            <a:r>
              <a:rPr lang="es-CL" sz="1600" dirty="0"/>
              <a:t>Punto.</a:t>
            </a:r>
          </a:p>
          <a:p>
            <a:pPr marL="342900" indent="-342900">
              <a:buFont typeface="Barlow"/>
              <a:buAutoNum type="arabicPeriod"/>
            </a:pPr>
            <a:r>
              <a:rPr lang="es-CL" sz="1600" dirty="0"/>
              <a:t>Número de página entre paréntesis.</a:t>
            </a:r>
          </a:p>
          <a:p>
            <a:pPr marL="342900" indent="-342900">
              <a:buFont typeface="Barlow"/>
              <a:buAutoNum type="arabicPeriod"/>
            </a:pPr>
            <a:endParaRPr sz="1200" dirty="0"/>
          </a:p>
        </p:txBody>
      </p:sp>
      <p:sp>
        <p:nvSpPr>
          <p:cNvPr id="482" name="Google Shape;482;p42"/>
          <p:cNvSpPr txBox="1">
            <a:spLocks noGrp="1"/>
          </p:cNvSpPr>
          <p:nvPr>
            <p:ph type="title"/>
          </p:nvPr>
        </p:nvSpPr>
        <p:spPr>
          <a:xfrm>
            <a:off x="3699123" y="442731"/>
            <a:ext cx="5168072" cy="1333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Citas de más de 40 palabras con énfasis en el autor</a:t>
            </a:r>
            <a:endParaRPr dirty="0"/>
          </a:p>
        </p:txBody>
      </p:sp>
      <p:pic>
        <p:nvPicPr>
          <p:cNvPr id="3074" name="Picture 2">
            <a:extLst>
              <a:ext uri="{FF2B5EF4-FFF2-40B4-BE49-F238E27FC236}">
                <a16:creationId xmlns:a16="http://schemas.microsoft.com/office/drawing/2014/main" id="{369086A4-0977-6BAC-3E77-8B28CED31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55" y="1775991"/>
            <a:ext cx="4813581" cy="27667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77E7D5D7-88D6-CE60-5931-3A9EE4459967}"/>
                  </a:ext>
                </a:extLst>
              </p14:cNvPr>
              <p14:cNvContentPartPr/>
              <p14:nvPr/>
            </p14:nvContentPartPr>
            <p14:xfrm>
              <a:off x="1613025" y="2467780"/>
              <a:ext cx="566280" cy="45720"/>
            </p14:xfrm>
          </p:contentPart>
        </mc:Choice>
        <mc:Fallback xmlns="">
          <p:pic>
            <p:nvPicPr>
              <p:cNvPr id="2" name="Entrada de lápiz 1">
                <a:extLst>
                  <a:ext uri="{FF2B5EF4-FFF2-40B4-BE49-F238E27FC236}">
                    <a16:creationId xmlns:a16="http://schemas.microsoft.com/office/drawing/2014/main" id="{77E7D5D7-88D6-CE60-5931-3A9EE4459967}"/>
                  </a:ext>
                </a:extLst>
              </p:cNvPr>
              <p:cNvPicPr/>
              <p:nvPr/>
            </p:nvPicPr>
            <p:blipFill>
              <a:blip r:embed="rId5"/>
              <a:stretch>
                <a:fillRect/>
              </a:stretch>
            </p:blipFill>
            <p:spPr>
              <a:xfrm>
                <a:off x="1559025" y="2360140"/>
                <a:ext cx="673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Entrada de lápiz 2">
                <a:extLst>
                  <a:ext uri="{FF2B5EF4-FFF2-40B4-BE49-F238E27FC236}">
                    <a16:creationId xmlns:a16="http://schemas.microsoft.com/office/drawing/2014/main" id="{BD92A84B-3E5F-1FB3-42FA-68A1CFC58484}"/>
                  </a:ext>
                </a:extLst>
              </p14:cNvPr>
              <p14:cNvContentPartPr/>
              <p14:nvPr/>
            </p14:nvContentPartPr>
            <p14:xfrm>
              <a:off x="1471545" y="2854780"/>
              <a:ext cx="3233880" cy="39600"/>
            </p14:xfrm>
          </p:contentPart>
        </mc:Choice>
        <mc:Fallback xmlns="">
          <p:pic>
            <p:nvPicPr>
              <p:cNvPr id="3" name="Entrada de lápiz 2">
                <a:extLst>
                  <a:ext uri="{FF2B5EF4-FFF2-40B4-BE49-F238E27FC236}">
                    <a16:creationId xmlns:a16="http://schemas.microsoft.com/office/drawing/2014/main" id="{BD92A84B-3E5F-1FB3-42FA-68A1CFC58484}"/>
                  </a:ext>
                </a:extLst>
              </p:cNvPr>
              <p:cNvPicPr/>
              <p:nvPr/>
            </p:nvPicPr>
            <p:blipFill>
              <a:blip r:embed="rId7"/>
              <a:stretch>
                <a:fillRect/>
              </a:stretch>
            </p:blipFill>
            <p:spPr>
              <a:xfrm>
                <a:off x="1417905" y="2746780"/>
                <a:ext cx="3341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Entrada de lápiz 3">
                <a:extLst>
                  <a:ext uri="{FF2B5EF4-FFF2-40B4-BE49-F238E27FC236}">
                    <a16:creationId xmlns:a16="http://schemas.microsoft.com/office/drawing/2014/main" id="{AB262EF8-31F0-C90B-9102-CFF146CD6C59}"/>
                  </a:ext>
                </a:extLst>
              </p14:cNvPr>
              <p14:cNvContentPartPr/>
              <p14:nvPr/>
            </p14:nvContentPartPr>
            <p14:xfrm>
              <a:off x="1433745" y="3003100"/>
              <a:ext cx="3391200" cy="23760"/>
            </p14:xfrm>
          </p:contentPart>
        </mc:Choice>
        <mc:Fallback xmlns="">
          <p:pic>
            <p:nvPicPr>
              <p:cNvPr id="4" name="Entrada de lápiz 3">
                <a:extLst>
                  <a:ext uri="{FF2B5EF4-FFF2-40B4-BE49-F238E27FC236}">
                    <a16:creationId xmlns:a16="http://schemas.microsoft.com/office/drawing/2014/main" id="{AB262EF8-31F0-C90B-9102-CFF146CD6C59}"/>
                  </a:ext>
                </a:extLst>
              </p:cNvPr>
              <p:cNvPicPr/>
              <p:nvPr/>
            </p:nvPicPr>
            <p:blipFill>
              <a:blip r:embed="rId9"/>
              <a:stretch>
                <a:fillRect/>
              </a:stretch>
            </p:blipFill>
            <p:spPr>
              <a:xfrm>
                <a:off x="1380105" y="2895460"/>
                <a:ext cx="3498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Entrada de lápiz 4">
                <a:extLst>
                  <a:ext uri="{FF2B5EF4-FFF2-40B4-BE49-F238E27FC236}">
                    <a16:creationId xmlns:a16="http://schemas.microsoft.com/office/drawing/2014/main" id="{AB5F773F-2C1D-C57B-F23E-15636EBF19A2}"/>
                  </a:ext>
                </a:extLst>
              </p14:cNvPr>
              <p14:cNvContentPartPr/>
              <p14:nvPr/>
            </p14:nvContentPartPr>
            <p14:xfrm>
              <a:off x="1457145" y="3241060"/>
              <a:ext cx="3396960" cy="8280"/>
            </p14:xfrm>
          </p:contentPart>
        </mc:Choice>
        <mc:Fallback xmlns="">
          <p:pic>
            <p:nvPicPr>
              <p:cNvPr id="5" name="Entrada de lápiz 4">
                <a:extLst>
                  <a:ext uri="{FF2B5EF4-FFF2-40B4-BE49-F238E27FC236}">
                    <a16:creationId xmlns:a16="http://schemas.microsoft.com/office/drawing/2014/main" id="{AB5F773F-2C1D-C57B-F23E-15636EBF19A2}"/>
                  </a:ext>
                </a:extLst>
              </p:cNvPr>
              <p:cNvPicPr/>
              <p:nvPr/>
            </p:nvPicPr>
            <p:blipFill>
              <a:blip r:embed="rId11"/>
              <a:stretch>
                <a:fillRect/>
              </a:stretch>
            </p:blipFill>
            <p:spPr>
              <a:xfrm>
                <a:off x="1403145" y="3133060"/>
                <a:ext cx="3504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Entrada de lápiz 5">
                <a:extLst>
                  <a:ext uri="{FF2B5EF4-FFF2-40B4-BE49-F238E27FC236}">
                    <a16:creationId xmlns:a16="http://schemas.microsoft.com/office/drawing/2014/main" id="{0B942AA7-45D6-5664-EFF5-78610C2A6B48}"/>
                  </a:ext>
                </a:extLst>
              </p14:cNvPr>
              <p14:cNvContentPartPr/>
              <p14:nvPr/>
            </p14:nvContentPartPr>
            <p14:xfrm>
              <a:off x="1390185" y="3396220"/>
              <a:ext cx="3382560" cy="38520"/>
            </p14:xfrm>
          </p:contentPart>
        </mc:Choice>
        <mc:Fallback xmlns="">
          <p:pic>
            <p:nvPicPr>
              <p:cNvPr id="6" name="Entrada de lápiz 5">
                <a:extLst>
                  <a:ext uri="{FF2B5EF4-FFF2-40B4-BE49-F238E27FC236}">
                    <a16:creationId xmlns:a16="http://schemas.microsoft.com/office/drawing/2014/main" id="{0B942AA7-45D6-5664-EFF5-78610C2A6B48}"/>
                  </a:ext>
                </a:extLst>
              </p:cNvPr>
              <p:cNvPicPr/>
              <p:nvPr/>
            </p:nvPicPr>
            <p:blipFill>
              <a:blip r:embed="rId13"/>
              <a:stretch>
                <a:fillRect/>
              </a:stretch>
            </p:blipFill>
            <p:spPr>
              <a:xfrm>
                <a:off x="1336185" y="3288580"/>
                <a:ext cx="3490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Entrada de lápiz 6">
                <a:extLst>
                  <a:ext uri="{FF2B5EF4-FFF2-40B4-BE49-F238E27FC236}">
                    <a16:creationId xmlns:a16="http://schemas.microsoft.com/office/drawing/2014/main" id="{68559B33-EC04-4F57-FD64-9DC6C8C123AF}"/>
                  </a:ext>
                </a:extLst>
              </p14:cNvPr>
              <p14:cNvContentPartPr/>
              <p14:nvPr/>
            </p14:nvContentPartPr>
            <p14:xfrm>
              <a:off x="1434465" y="3470740"/>
              <a:ext cx="3411000" cy="68760"/>
            </p14:xfrm>
          </p:contentPart>
        </mc:Choice>
        <mc:Fallback xmlns="">
          <p:pic>
            <p:nvPicPr>
              <p:cNvPr id="7" name="Entrada de lápiz 6">
                <a:extLst>
                  <a:ext uri="{FF2B5EF4-FFF2-40B4-BE49-F238E27FC236}">
                    <a16:creationId xmlns:a16="http://schemas.microsoft.com/office/drawing/2014/main" id="{68559B33-EC04-4F57-FD64-9DC6C8C123AF}"/>
                  </a:ext>
                </a:extLst>
              </p:cNvPr>
              <p:cNvPicPr/>
              <p:nvPr/>
            </p:nvPicPr>
            <p:blipFill>
              <a:blip r:embed="rId15"/>
              <a:stretch>
                <a:fillRect/>
              </a:stretch>
            </p:blipFill>
            <p:spPr>
              <a:xfrm>
                <a:off x="1380825" y="3363100"/>
                <a:ext cx="3518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Entrada de lápiz 7">
                <a:extLst>
                  <a:ext uri="{FF2B5EF4-FFF2-40B4-BE49-F238E27FC236}">
                    <a16:creationId xmlns:a16="http://schemas.microsoft.com/office/drawing/2014/main" id="{F3E943DB-883C-3FF0-43B4-56339CD36B4D}"/>
                  </a:ext>
                </a:extLst>
              </p14:cNvPr>
              <p14:cNvContentPartPr/>
              <p14:nvPr/>
            </p14:nvContentPartPr>
            <p14:xfrm>
              <a:off x="1445265" y="3657580"/>
              <a:ext cx="1625400" cy="30240"/>
            </p14:xfrm>
          </p:contentPart>
        </mc:Choice>
        <mc:Fallback xmlns="">
          <p:pic>
            <p:nvPicPr>
              <p:cNvPr id="8" name="Entrada de lápiz 7">
                <a:extLst>
                  <a:ext uri="{FF2B5EF4-FFF2-40B4-BE49-F238E27FC236}">
                    <a16:creationId xmlns:a16="http://schemas.microsoft.com/office/drawing/2014/main" id="{F3E943DB-883C-3FF0-43B4-56339CD36B4D}"/>
                  </a:ext>
                </a:extLst>
              </p:cNvPr>
              <p:cNvPicPr/>
              <p:nvPr/>
            </p:nvPicPr>
            <p:blipFill>
              <a:blip r:embed="rId17"/>
              <a:stretch>
                <a:fillRect/>
              </a:stretch>
            </p:blipFill>
            <p:spPr>
              <a:xfrm>
                <a:off x="1391265" y="3549580"/>
                <a:ext cx="1733040" cy="245880"/>
              </a:xfrm>
              <a:prstGeom prst="rect">
                <a:avLst/>
              </a:prstGeom>
            </p:spPr>
          </p:pic>
        </mc:Fallback>
      </mc:AlternateContent>
    </p:spTree>
    <p:extLst>
      <p:ext uri="{BB962C8B-B14F-4D97-AF65-F5344CB8AC3E}">
        <p14:creationId xmlns:p14="http://schemas.microsoft.com/office/powerpoint/2010/main" val="390312757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2"/>
          <p:cNvSpPr txBox="1">
            <a:spLocks noGrp="1"/>
          </p:cNvSpPr>
          <p:nvPr>
            <p:ph type="subTitle" idx="1"/>
          </p:nvPr>
        </p:nvSpPr>
        <p:spPr>
          <a:xfrm>
            <a:off x="5386674" y="1959175"/>
            <a:ext cx="3532585" cy="814500"/>
          </a:xfrm>
          <a:prstGeom prst="rect">
            <a:avLst/>
          </a:prstGeom>
        </p:spPr>
        <p:txBody>
          <a:bodyPr spcFirstLastPara="1" wrap="square" lIns="91425" tIns="91425" rIns="91425" bIns="91425" anchor="t" anchorCtr="0">
            <a:noAutofit/>
          </a:bodyPr>
          <a:lstStyle/>
          <a:p>
            <a:pPr marL="342900" indent="-342900">
              <a:buFont typeface="Barlow"/>
              <a:buAutoNum type="arabicPeriod"/>
            </a:pPr>
            <a:r>
              <a:rPr lang="es-CL" sz="1600" dirty="0"/>
              <a:t>Cita textual en bloque sin comillas.</a:t>
            </a:r>
          </a:p>
          <a:p>
            <a:pPr marL="342900" indent="-342900">
              <a:buFont typeface="Barlow"/>
              <a:buAutoNum type="arabicPeriod"/>
            </a:pPr>
            <a:r>
              <a:rPr lang="es-CL" sz="1600" dirty="0"/>
              <a:t>Punto</a:t>
            </a:r>
          </a:p>
          <a:p>
            <a:pPr marL="342900" indent="-342900">
              <a:buFont typeface="Barlow"/>
              <a:buAutoNum type="arabicPeriod"/>
            </a:pPr>
            <a:r>
              <a:rPr lang="es-CL" sz="1600" dirty="0"/>
              <a:t>Autor.</a:t>
            </a:r>
          </a:p>
          <a:p>
            <a:pPr marL="342900" indent="-342900">
              <a:buFont typeface="Barlow"/>
              <a:buAutoNum type="arabicPeriod"/>
            </a:pPr>
            <a:r>
              <a:rPr lang="es-CL" sz="1600" dirty="0"/>
              <a:t>Año entre paréntesis.</a:t>
            </a:r>
          </a:p>
          <a:p>
            <a:pPr marL="342900" indent="-342900">
              <a:buFont typeface="Barlow"/>
              <a:buAutoNum type="arabicPeriod"/>
            </a:pPr>
            <a:r>
              <a:rPr lang="es-CL" sz="1600" dirty="0"/>
              <a:t>Cita textual en bloque.</a:t>
            </a:r>
          </a:p>
          <a:p>
            <a:pPr marL="342900" indent="-342900">
              <a:buFont typeface="Barlow"/>
              <a:buAutoNum type="arabicPeriod"/>
            </a:pPr>
            <a:r>
              <a:rPr lang="es-CL" sz="1600" dirty="0"/>
              <a:t>Número de página entre paréntesis.</a:t>
            </a:r>
          </a:p>
          <a:p>
            <a:pPr marL="342900" indent="-342900">
              <a:buFont typeface="Barlow"/>
              <a:buAutoNum type="arabicPeriod"/>
            </a:pPr>
            <a:endParaRPr sz="1200" dirty="0"/>
          </a:p>
        </p:txBody>
      </p:sp>
      <p:sp>
        <p:nvSpPr>
          <p:cNvPr id="482" name="Google Shape;482;p42"/>
          <p:cNvSpPr txBox="1">
            <a:spLocks noGrp="1"/>
          </p:cNvSpPr>
          <p:nvPr>
            <p:ph type="title"/>
          </p:nvPr>
        </p:nvSpPr>
        <p:spPr>
          <a:xfrm>
            <a:off x="3699123" y="442731"/>
            <a:ext cx="5168072" cy="1333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Citas de más de 40 palabras con énfasis en el texto</a:t>
            </a:r>
            <a:endParaRPr dirty="0"/>
          </a:p>
        </p:txBody>
      </p:sp>
      <p:pic>
        <p:nvPicPr>
          <p:cNvPr id="4100" name="Picture 4">
            <a:extLst>
              <a:ext uri="{FF2B5EF4-FFF2-40B4-BE49-F238E27FC236}">
                <a16:creationId xmlns:a16="http://schemas.microsoft.com/office/drawing/2014/main" id="{C6779A98-0733-5CC7-3F50-B7308C74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07" y="1775991"/>
            <a:ext cx="4466198" cy="26742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1" name="Entrada de lápiz 10">
                <a:extLst>
                  <a:ext uri="{FF2B5EF4-FFF2-40B4-BE49-F238E27FC236}">
                    <a16:creationId xmlns:a16="http://schemas.microsoft.com/office/drawing/2014/main" id="{65D73742-6BE1-0CF9-2280-1CA1D4D67551}"/>
                  </a:ext>
                </a:extLst>
              </p14:cNvPr>
              <p14:cNvContentPartPr/>
              <p14:nvPr/>
            </p14:nvContentPartPr>
            <p14:xfrm>
              <a:off x="1397745" y="2710420"/>
              <a:ext cx="3426120" cy="3600"/>
            </p14:xfrm>
          </p:contentPart>
        </mc:Choice>
        <mc:Fallback xmlns="">
          <p:pic>
            <p:nvPicPr>
              <p:cNvPr id="11" name="Entrada de lápiz 10">
                <a:extLst>
                  <a:ext uri="{FF2B5EF4-FFF2-40B4-BE49-F238E27FC236}">
                    <a16:creationId xmlns:a16="http://schemas.microsoft.com/office/drawing/2014/main" id="{65D73742-6BE1-0CF9-2280-1CA1D4D67551}"/>
                  </a:ext>
                </a:extLst>
              </p:cNvPr>
              <p:cNvPicPr/>
              <p:nvPr/>
            </p:nvPicPr>
            <p:blipFill>
              <a:blip r:embed="rId5"/>
              <a:stretch>
                <a:fillRect/>
              </a:stretch>
            </p:blipFill>
            <p:spPr>
              <a:xfrm>
                <a:off x="1343745" y="2602420"/>
                <a:ext cx="3533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Entrada de lápiz 11">
                <a:extLst>
                  <a:ext uri="{FF2B5EF4-FFF2-40B4-BE49-F238E27FC236}">
                    <a16:creationId xmlns:a16="http://schemas.microsoft.com/office/drawing/2014/main" id="{08D03E11-DC2A-2012-1AD1-633536CEC4FD}"/>
                  </a:ext>
                </a:extLst>
              </p14:cNvPr>
              <p14:cNvContentPartPr/>
              <p14:nvPr/>
            </p14:nvContentPartPr>
            <p14:xfrm>
              <a:off x="1389825" y="2832100"/>
              <a:ext cx="3315240" cy="90360"/>
            </p14:xfrm>
          </p:contentPart>
        </mc:Choice>
        <mc:Fallback xmlns="">
          <p:pic>
            <p:nvPicPr>
              <p:cNvPr id="12" name="Entrada de lápiz 11">
                <a:extLst>
                  <a:ext uri="{FF2B5EF4-FFF2-40B4-BE49-F238E27FC236}">
                    <a16:creationId xmlns:a16="http://schemas.microsoft.com/office/drawing/2014/main" id="{08D03E11-DC2A-2012-1AD1-633536CEC4FD}"/>
                  </a:ext>
                </a:extLst>
              </p:cNvPr>
              <p:cNvPicPr/>
              <p:nvPr/>
            </p:nvPicPr>
            <p:blipFill>
              <a:blip r:embed="rId7"/>
              <a:stretch>
                <a:fillRect/>
              </a:stretch>
            </p:blipFill>
            <p:spPr>
              <a:xfrm>
                <a:off x="1336185" y="2724460"/>
                <a:ext cx="3422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trada de lápiz 12">
                <a:extLst>
                  <a:ext uri="{FF2B5EF4-FFF2-40B4-BE49-F238E27FC236}">
                    <a16:creationId xmlns:a16="http://schemas.microsoft.com/office/drawing/2014/main" id="{5865CF92-EFDA-A431-85E4-4FE9D29E758E}"/>
                  </a:ext>
                </a:extLst>
              </p14:cNvPr>
              <p14:cNvContentPartPr/>
              <p14:nvPr/>
            </p14:nvContentPartPr>
            <p14:xfrm>
              <a:off x="1345185" y="2981140"/>
              <a:ext cx="3440880" cy="97200"/>
            </p14:xfrm>
          </p:contentPart>
        </mc:Choice>
        <mc:Fallback xmlns="">
          <p:pic>
            <p:nvPicPr>
              <p:cNvPr id="13" name="Entrada de lápiz 12">
                <a:extLst>
                  <a:ext uri="{FF2B5EF4-FFF2-40B4-BE49-F238E27FC236}">
                    <a16:creationId xmlns:a16="http://schemas.microsoft.com/office/drawing/2014/main" id="{5865CF92-EFDA-A431-85E4-4FE9D29E758E}"/>
                  </a:ext>
                </a:extLst>
              </p:cNvPr>
              <p:cNvPicPr/>
              <p:nvPr/>
            </p:nvPicPr>
            <p:blipFill>
              <a:blip r:embed="rId9"/>
              <a:stretch>
                <a:fillRect/>
              </a:stretch>
            </p:blipFill>
            <p:spPr>
              <a:xfrm>
                <a:off x="1291545" y="2873140"/>
                <a:ext cx="354852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Entrada de lápiz 13">
                <a:extLst>
                  <a:ext uri="{FF2B5EF4-FFF2-40B4-BE49-F238E27FC236}">
                    <a16:creationId xmlns:a16="http://schemas.microsoft.com/office/drawing/2014/main" id="{D1275C2D-8760-C811-9D5B-7641CF6353D1}"/>
                  </a:ext>
                </a:extLst>
              </p14:cNvPr>
              <p14:cNvContentPartPr/>
              <p14:nvPr/>
            </p14:nvContentPartPr>
            <p14:xfrm>
              <a:off x="1360305" y="3169060"/>
              <a:ext cx="3365640" cy="36360"/>
            </p14:xfrm>
          </p:contentPart>
        </mc:Choice>
        <mc:Fallback xmlns="">
          <p:pic>
            <p:nvPicPr>
              <p:cNvPr id="14" name="Entrada de lápiz 13">
                <a:extLst>
                  <a:ext uri="{FF2B5EF4-FFF2-40B4-BE49-F238E27FC236}">
                    <a16:creationId xmlns:a16="http://schemas.microsoft.com/office/drawing/2014/main" id="{D1275C2D-8760-C811-9D5B-7641CF6353D1}"/>
                  </a:ext>
                </a:extLst>
              </p:cNvPr>
              <p:cNvPicPr/>
              <p:nvPr/>
            </p:nvPicPr>
            <p:blipFill>
              <a:blip r:embed="rId11"/>
              <a:stretch>
                <a:fillRect/>
              </a:stretch>
            </p:blipFill>
            <p:spPr>
              <a:xfrm>
                <a:off x="1306665" y="3061060"/>
                <a:ext cx="3473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Entrada de lápiz 14">
                <a:extLst>
                  <a:ext uri="{FF2B5EF4-FFF2-40B4-BE49-F238E27FC236}">
                    <a16:creationId xmlns:a16="http://schemas.microsoft.com/office/drawing/2014/main" id="{059142F0-4B88-4DBA-98A3-65C946E84273}"/>
                  </a:ext>
                </a:extLst>
              </p14:cNvPr>
              <p14:cNvContentPartPr/>
              <p14:nvPr/>
            </p14:nvContentPartPr>
            <p14:xfrm>
              <a:off x="1345185" y="3315220"/>
              <a:ext cx="3396240" cy="45360"/>
            </p14:xfrm>
          </p:contentPart>
        </mc:Choice>
        <mc:Fallback xmlns="">
          <p:pic>
            <p:nvPicPr>
              <p:cNvPr id="15" name="Entrada de lápiz 14">
                <a:extLst>
                  <a:ext uri="{FF2B5EF4-FFF2-40B4-BE49-F238E27FC236}">
                    <a16:creationId xmlns:a16="http://schemas.microsoft.com/office/drawing/2014/main" id="{059142F0-4B88-4DBA-98A3-65C946E84273}"/>
                  </a:ext>
                </a:extLst>
              </p:cNvPr>
              <p:cNvPicPr/>
              <p:nvPr/>
            </p:nvPicPr>
            <p:blipFill>
              <a:blip r:embed="rId13"/>
              <a:stretch>
                <a:fillRect/>
              </a:stretch>
            </p:blipFill>
            <p:spPr>
              <a:xfrm>
                <a:off x="1291545" y="3207220"/>
                <a:ext cx="3503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Entrada de lápiz 15">
                <a:extLst>
                  <a:ext uri="{FF2B5EF4-FFF2-40B4-BE49-F238E27FC236}">
                    <a16:creationId xmlns:a16="http://schemas.microsoft.com/office/drawing/2014/main" id="{1FC4EAE3-F8C6-3F76-B8E0-094902986427}"/>
                  </a:ext>
                </a:extLst>
              </p14:cNvPr>
              <p14:cNvContentPartPr/>
              <p14:nvPr/>
            </p14:nvContentPartPr>
            <p14:xfrm>
              <a:off x="1355265" y="3434380"/>
              <a:ext cx="934560" cy="360"/>
            </p14:xfrm>
          </p:contentPart>
        </mc:Choice>
        <mc:Fallback xmlns="">
          <p:pic>
            <p:nvPicPr>
              <p:cNvPr id="16" name="Entrada de lápiz 15">
                <a:extLst>
                  <a:ext uri="{FF2B5EF4-FFF2-40B4-BE49-F238E27FC236}">
                    <a16:creationId xmlns:a16="http://schemas.microsoft.com/office/drawing/2014/main" id="{1FC4EAE3-F8C6-3F76-B8E0-094902986427}"/>
                  </a:ext>
                </a:extLst>
              </p:cNvPr>
              <p:cNvPicPr/>
              <p:nvPr/>
            </p:nvPicPr>
            <p:blipFill>
              <a:blip r:embed="rId15"/>
              <a:stretch>
                <a:fillRect/>
              </a:stretch>
            </p:blipFill>
            <p:spPr>
              <a:xfrm>
                <a:off x="1301625" y="3326740"/>
                <a:ext cx="1042200" cy="216000"/>
              </a:xfrm>
              <a:prstGeom prst="rect">
                <a:avLst/>
              </a:prstGeom>
            </p:spPr>
          </p:pic>
        </mc:Fallback>
      </mc:AlternateContent>
    </p:spTree>
    <p:extLst>
      <p:ext uri="{BB962C8B-B14F-4D97-AF65-F5344CB8AC3E}">
        <p14:creationId xmlns:p14="http://schemas.microsoft.com/office/powerpoint/2010/main" val="20478899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42"/>
          <p:cNvSpPr txBox="1">
            <a:spLocks noGrp="1"/>
          </p:cNvSpPr>
          <p:nvPr>
            <p:ph type="subTitle" idx="1"/>
          </p:nvPr>
        </p:nvSpPr>
        <p:spPr>
          <a:xfrm>
            <a:off x="851845" y="1169852"/>
            <a:ext cx="5407706" cy="814500"/>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AutoNum type="arabicPeriod"/>
            </a:pPr>
            <a:r>
              <a:rPr lang="es-CL" sz="1600" dirty="0"/>
              <a:t>Idea explicada en nuestras palabras sin comillas.</a:t>
            </a:r>
          </a:p>
          <a:p>
            <a:pPr marL="342900" lvl="0" indent="-342900" rtl="0">
              <a:spcBef>
                <a:spcPts val="0"/>
              </a:spcBef>
              <a:spcAft>
                <a:spcPts val="0"/>
              </a:spcAft>
              <a:buAutoNum type="arabicPeriod"/>
            </a:pPr>
            <a:r>
              <a:rPr lang="es-CL" sz="1600" dirty="0"/>
              <a:t>Indicar el (los) autor (es) entre paréntesis al final del parafraseo.</a:t>
            </a:r>
          </a:p>
          <a:p>
            <a:pPr marL="342900" lvl="0" indent="-342900" rtl="0">
              <a:spcBef>
                <a:spcPts val="0"/>
              </a:spcBef>
              <a:spcAft>
                <a:spcPts val="0"/>
              </a:spcAft>
              <a:buAutoNum type="arabicPeriod"/>
            </a:pPr>
            <a:r>
              <a:rPr lang="es-CL" sz="1600" dirty="0"/>
              <a:t>Se pueden mezclar las ideas de varios autores.</a:t>
            </a:r>
          </a:p>
        </p:txBody>
      </p:sp>
      <p:sp>
        <p:nvSpPr>
          <p:cNvPr id="482" name="Google Shape;482;p42"/>
          <p:cNvSpPr txBox="1">
            <a:spLocks noGrp="1"/>
          </p:cNvSpPr>
          <p:nvPr>
            <p:ph type="title"/>
          </p:nvPr>
        </p:nvSpPr>
        <p:spPr>
          <a:xfrm>
            <a:off x="547045" y="519697"/>
            <a:ext cx="5168072" cy="1333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Parafraseo</a:t>
            </a:r>
            <a:endParaRPr dirty="0"/>
          </a:p>
        </p:txBody>
      </p:sp>
      <p:pic>
        <p:nvPicPr>
          <p:cNvPr id="10" name="Imagen 9">
            <a:extLst>
              <a:ext uri="{FF2B5EF4-FFF2-40B4-BE49-F238E27FC236}">
                <a16:creationId xmlns:a16="http://schemas.microsoft.com/office/drawing/2014/main" id="{76F8AFDC-691F-91DE-C3C6-E0677B2D3AE4}"/>
              </a:ext>
            </a:extLst>
          </p:cNvPr>
          <p:cNvPicPr>
            <a:picLocks noChangeAspect="1"/>
          </p:cNvPicPr>
          <p:nvPr/>
        </p:nvPicPr>
        <p:blipFill>
          <a:blip r:embed="rId3">
            <a:duotone>
              <a:prstClr val="black"/>
              <a:schemeClr val="accent2">
                <a:tint val="45000"/>
                <a:satMod val="400000"/>
              </a:schemeClr>
            </a:duotone>
          </a:blip>
          <a:stretch>
            <a:fillRect/>
          </a:stretch>
        </p:blipFill>
        <p:spPr>
          <a:xfrm>
            <a:off x="2210117" y="2423601"/>
            <a:ext cx="5782933" cy="2014583"/>
          </a:xfrm>
          <a:prstGeom prst="rect">
            <a:avLst/>
          </a:prstGeom>
        </p:spPr>
      </p:pic>
    </p:spTree>
    <p:extLst>
      <p:ext uri="{BB962C8B-B14F-4D97-AF65-F5344CB8AC3E}">
        <p14:creationId xmlns:p14="http://schemas.microsoft.com/office/powerpoint/2010/main" val="339990435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Varios autores</a:t>
            </a:r>
            <a:endParaRPr dirty="0"/>
          </a:p>
        </p:txBody>
      </p:sp>
      <p:sp>
        <p:nvSpPr>
          <p:cNvPr id="497" name="Google Shape;497;p44"/>
          <p:cNvSpPr txBox="1">
            <a:spLocks noGrp="1"/>
          </p:cNvSpPr>
          <p:nvPr>
            <p:ph type="subTitle" idx="1"/>
          </p:nvPr>
        </p:nvSpPr>
        <p:spPr>
          <a:xfrm>
            <a:off x="720000" y="1476107"/>
            <a:ext cx="2618700" cy="49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Dos autores</a:t>
            </a:r>
            <a:endParaRPr dirty="0"/>
          </a:p>
        </p:txBody>
      </p:sp>
      <p:sp>
        <p:nvSpPr>
          <p:cNvPr id="498" name="Google Shape;498;p44"/>
          <p:cNvSpPr txBox="1">
            <a:spLocks noGrp="1"/>
          </p:cNvSpPr>
          <p:nvPr>
            <p:ph type="subTitle" idx="2"/>
          </p:nvPr>
        </p:nvSpPr>
        <p:spPr>
          <a:xfrm>
            <a:off x="5597117" y="1476107"/>
            <a:ext cx="2618700" cy="49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Tres o más autores</a:t>
            </a:r>
            <a:endParaRPr dirty="0"/>
          </a:p>
        </p:txBody>
      </p:sp>
      <p:sp>
        <p:nvSpPr>
          <p:cNvPr id="499" name="Google Shape;499;p44"/>
          <p:cNvSpPr txBox="1">
            <a:spLocks noGrp="1"/>
          </p:cNvSpPr>
          <p:nvPr>
            <p:ph type="subTitle" idx="3"/>
          </p:nvPr>
        </p:nvSpPr>
        <p:spPr>
          <a:xfrm>
            <a:off x="720000" y="1889718"/>
            <a:ext cx="3622336" cy="17651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 citan siempre </a:t>
            </a:r>
            <a:r>
              <a:rPr lang="en" b="1" dirty="0"/>
              <a:t>ambos autores </a:t>
            </a:r>
            <a:r>
              <a:rPr lang="en" dirty="0"/>
              <a:t>separados por una Y o &amp; (dependiendo del idioma en el que se esté escribiendo el texto).</a:t>
            </a:r>
          </a:p>
          <a:p>
            <a:pPr marL="0" lvl="0" indent="0" algn="l" rtl="0">
              <a:spcBef>
                <a:spcPts val="0"/>
              </a:spcBef>
              <a:spcAft>
                <a:spcPts val="0"/>
              </a:spcAft>
              <a:buNone/>
            </a:pPr>
            <a:r>
              <a:rPr lang="en" dirty="0">
                <a:solidFill>
                  <a:schemeClr val="tx1">
                    <a:lumMod val="75000"/>
                  </a:schemeClr>
                </a:solidFill>
              </a:rPr>
              <a:t>E.g: (Aguirre y Santos, 2023)</a:t>
            </a:r>
            <a:endParaRPr dirty="0">
              <a:solidFill>
                <a:schemeClr val="tx1">
                  <a:lumMod val="75000"/>
                </a:schemeClr>
              </a:solidFill>
            </a:endParaRPr>
          </a:p>
        </p:txBody>
      </p:sp>
      <p:sp>
        <p:nvSpPr>
          <p:cNvPr id="500" name="Google Shape;500;p44"/>
          <p:cNvSpPr txBox="1">
            <a:spLocks noGrp="1"/>
          </p:cNvSpPr>
          <p:nvPr>
            <p:ph type="subTitle" idx="4"/>
          </p:nvPr>
        </p:nvSpPr>
        <p:spPr>
          <a:xfrm>
            <a:off x="4712449" y="1889706"/>
            <a:ext cx="3584058" cy="100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Se cita sólo el </a:t>
            </a:r>
            <a:r>
              <a:rPr lang="en" b="1" dirty="0"/>
              <a:t>primer autor seguido de et al</a:t>
            </a:r>
            <a:r>
              <a:rPr lang="en" dirty="0"/>
              <a:t>.</a:t>
            </a:r>
          </a:p>
          <a:p>
            <a:pPr marL="0" lvl="0" indent="0" algn="r" rtl="0">
              <a:spcBef>
                <a:spcPts val="0"/>
              </a:spcBef>
              <a:spcAft>
                <a:spcPts val="0"/>
              </a:spcAft>
              <a:buNone/>
            </a:pPr>
            <a:r>
              <a:rPr lang="en" dirty="0">
                <a:solidFill>
                  <a:schemeClr val="tx1">
                    <a:lumMod val="75000"/>
                  </a:schemeClr>
                </a:solidFill>
              </a:rPr>
              <a:t>E.g. XXX escrito por Valenzuela, Varas y Santos.</a:t>
            </a:r>
          </a:p>
          <a:p>
            <a:pPr marL="0" lvl="0" indent="0" algn="r" rtl="0">
              <a:spcBef>
                <a:spcPts val="0"/>
              </a:spcBef>
              <a:spcAft>
                <a:spcPts val="0"/>
              </a:spcAft>
              <a:buNone/>
            </a:pPr>
            <a:r>
              <a:rPr lang="en" dirty="0">
                <a:solidFill>
                  <a:schemeClr val="tx1">
                    <a:lumMod val="75000"/>
                  </a:schemeClr>
                </a:solidFill>
              </a:rPr>
              <a:t>(Valenzuela et al., 2023)</a:t>
            </a:r>
            <a:endParaRPr dirty="0">
              <a:solidFill>
                <a:schemeClr val="tx1">
                  <a:lumMod val="75000"/>
                </a:schemeClr>
              </a:solidFill>
            </a:endParaRPr>
          </a:p>
        </p:txBody>
      </p:sp>
      <p:grpSp>
        <p:nvGrpSpPr>
          <p:cNvPr id="501" name="Google Shape;501;p44"/>
          <p:cNvGrpSpPr/>
          <p:nvPr/>
        </p:nvGrpSpPr>
        <p:grpSpPr>
          <a:xfrm>
            <a:off x="551250" y="4113275"/>
            <a:ext cx="8427976" cy="581150"/>
            <a:chOff x="551250" y="4113275"/>
            <a:chExt cx="8427976" cy="581150"/>
          </a:xfrm>
        </p:grpSpPr>
        <p:pic>
          <p:nvPicPr>
            <p:cNvPr id="502" name="Google Shape;502;p44"/>
            <p:cNvPicPr preferRelativeResize="0"/>
            <p:nvPr/>
          </p:nvPicPr>
          <p:blipFill rotWithShape="1">
            <a:blip r:embed="rId3">
              <a:alphaModFix amt="14000"/>
            </a:blip>
            <a:srcRect l="9384" t="55977" r="-1482" b="36942"/>
            <a:stretch/>
          </p:blipFill>
          <p:spPr>
            <a:xfrm rot="11">
              <a:off x="610625" y="4403855"/>
              <a:ext cx="2781899" cy="290565"/>
            </a:xfrm>
            <a:prstGeom prst="rect">
              <a:avLst/>
            </a:prstGeom>
            <a:noFill/>
            <a:ln>
              <a:noFill/>
            </a:ln>
          </p:spPr>
        </p:pic>
        <p:pic>
          <p:nvPicPr>
            <p:cNvPr id="503" name="Google Shape;503;p44"/>
            <p:cNvPicPr preferRelativeResize="0"/>
            <p:nvPr/>
          </p:nvPicPr>
          <p:blipFill rotWithShape="1">
            <a:blip r:embed="rId3">
              <a:alphaModFix amt="14000"/>
            </a:blip>
            <a:srcRect t="70923" b="21996"/>
            <a:stretch/>
          </p:blipFill>
          <p:spPr>
            <a:xfrm rot="11">
              <a:off x="3163950" y="4403856"/>
              <a:ext cx="3020451" cy="290565"/>
            </a:xfrm>
            <a:prstGeom prst="rect">
              <a:avLst/>
            </a:prstGeom>
            <a:noFill/>
            <a:ln>
              <a:noFill/>
            </a:ln>
          </p:spPr>
        </p:pic>
        <p:pic>
          <p:nvPicPr>
            <p:cNvPr id="504" name="Google Shape;504;p44"/>
            <p:cNvPicPr preferRelativeResize="0"/>
            <p:nvPr/>
          </p:nvPicPr>
          <p:blipFill rotWithShape="1">
            <a:blip r:embed="rId3">
              <a:alphaModFix amt="14000"/>
            </a:blip>
            <a:srcRect l="1490" t="55977" r="-1490" b="36942"/>
            <a:stretch/>
          </p:blipFill>
          <p:spPr>
            <a:xfrm rot="11">
              <a:off x="5844625" y="4403854"/>
              <a:ext cx="3020451" cy="290565"/>
            </a:xfrm>
            <a:prstGeom prst="rect">
              <a:avLst/>
            </a:prstGeom>
            <a:noFill/>
            <a:ln>
              <a:noFill/>
            </a:ln>
          </p:spPr>
        </p:pic>
        <p:pic>
          <p:nvPicPr>
            <p:cNvPr id="505" name="Google Shape;505;p44"/>
            <p:cNvPicPr preferRelativeResize="0"/>
            <p:nvPr/>
          </p:nvPicPr>
          <p:blipFill rotWithShape="1">
            <a:blip r:embed="rId3">
              <a:alphaModFix amt="14000"/>
            </a:blip>
            <a:srcRect l="5935" t="70923" b="21996"/>
            <a:stretch/>
          </p:blipFill>
          <p:spPr>
            <a:xfrm rot="11">
              <a:off x="551250" y="4113280"/>
              <a:ext cx="2841275" cy="290565"/>
            </a:xfrm>
            <a:prstGeom prst="rect">
              <a:avLst/>
            </a:prstGeom>
            <a:noFill/>
            <a:ln>
              <a:noFill/>
            </a:ln>
          </p:spPr>
        </p:pic>
        <p:pic>
          <p:nvPicPr>
            <p:cNvPr id="506" name="Google Shape;506;p44"/>
            <p:cNvPicPr preferRelativeResize="0"/>
            <p:nvPr/>
          </p:nvPicPr>
          <p:blipFill rotWithShape="1">
            <a:blip r:embed="rId3">
              <a:alphaModFix amt="14000"/>
            </a:blip>
            <a:srcRect l="1490" t="55977" r="-1490" b="36942"/>
            <a:stretch/>
          </p:blipFill>
          <p:spPr>
            <a:xfrm rot="11">
              <a:off x="3061775" y="4113279"/>
              <a:ext cx="3020451" cy="290565"/>
            </a:xfrm>
            <a:prstGeom prst="rect">
              <a:avLst/>
            </a:prstGeom>
            <a:noFill/>
            <a:ln>
              <a:noFill/>
            </a:ln>
          </p:spPr>
        </p:pic>
        <p:pic>
          <p:nvPicPr>
            <p:cNvPr id="507" name="Google Shape;507;p44"/>
            <p:cNvPicPr preferRelativeResize="0"/>
            <p:nvPr/>
          </p:nvPicPr>
          <p:blipFill rotWithShape="1">
            <a:blip r:embed="rId3">
              <a:alphaModFix amt="14000"/>
            </a:blip>
            <a:srcRect t="70923" b="21996"/>
            <a:stretch/>
          </p:blipFill>
          <p:spPr>
            <a:xfrm rot="11">
              <a:off x="5958775" y="4113281"/>
              <a:ext cx="3020451" cy="290565"/>
            </a:xfrm>
            <a:prstGeom prst="rect">
              <a:avLst/>
            </a:prstGeom>
            <a:noFill/>
            <a:ln>
              <a:noFill/>
            </a:ln>
          </p:spPr>
        </p:pic>
      </p:grpSp>
      <p:pic>
        <p:nvPicPr>
          <p:cNvPr id="2" name="Google Shape;944;p72">
            <a:extLst>
              <a:ext uri="{FF2B5EF4-FFF2-40B4-BE49-F238E27FC236}">
                <a16:creationId xmlns:a16="http://schemas.microsoft.com/office/drawing/2014/main" id="{BF15462D-3252-C212-D31A-5217FE770F73}"/>
              </a:ext>
            </a:extLst>
          </p:cNvPr>
          <p:cNvPicPr preferRelativeResize="0"/>
          <p:nvPr/>
        </p:nvPicPr>
        <p:blipFill>
          <a:blip r:embed="rId4">
            <a:alphaModFix/>
          </a:blip>
          <a:stretch>
            <a:fillRect/>
          </a:stretch>
        </p:blipFill>
        <p:spPr>
          <a:xfrm>
            <a:off x="5779998" y="3040481"/>
            <a:ext cx="3405648" cy="2270450"/>
          </a:xfrm>
          <a:prstGeom prst="rect">
            <a:avLst/>
          </a:prstGeom>
          <a:noFill/>
          <a:ln>
            <a:noFill/>
          </a:ln>
        </p:spPr>
      </p:pic>
      <p:pic>
        <p:nvPicPr>
          <p:cNvPr id="3" name="Google Shape;944;p72">
            <a:extLst>
              <a:ext uri="{FF2B5EF4-FFF2-40B4-BE49-F238E27FC236}">
                <a16:creationId xmlns:a16="http://schemas.microsoft.com/office/drawing/2014/main" id="{9A4E30E3-84DC-C481-8AC7-B74A1E3D218E}"/>
              </a:ext>
            </a:extLst>
          </p:cNvPr>
          <p:cNvPicPr preferRelativeResize="0"/>
          <p:nvPr/>
        </p:nvPicPr>
        <p:blipFill>
          <a:blip r:embed="rId4">
            <a:alphaModFix/>
          </a:blip>
          <a:stretch>
            <a:fillRect/>
          </a:stretch>
        </p:blipFill>
        <p:spPr>
          <a:xfrm rot="6884202">
            <a:off x="-754766" y="2854189"/>
            <a:ext cx="3405648" cy="2270450"/>
          </a:xfrm>
          <a:prstGeom prst="rect">
            <a:avLst/>
          </a:prstGeom>
          <a:noFill/>
          <a:ln>
            <a:noFill/>
          </a:ln>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720000" y="33419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Otro tipo de autores</a:t>
            </a:r>
            <a:endParaRPr dirty="0"/>
          </a:p>
        </p:txBody>
      </p:sp>
      <p:sp>
        <p:nvSpPr>
          <p:cNvPr id="497" name="Google Shape;497;p44"/>
          <p:cNvSpPr txBox="1">
            <a:spLocks noGrp="1"/>
          </p:cNvSpPr>
          <p:nvPr>
            <p:ph type="subTitle" idx="1"/>
          </p:nvPr>
        </p:nvSpPr>
        <p:spPr>
          <a:xfrm>
            <a:off x="720000" y="865970"/>
            <a:ext cx="2618700" cy="49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Organizaciones</a:t>
            </a:r>
            <a:endParaRPr dirty="0"/>
          </a:p>
        </p:txBody>
      </p:sp>
      <p:sp>
        <p:nvSpPr>
          <p:cNvPr id="499" name="Google Shape;499;p44"/>
          <p:cNvSpPr txBox="1">
            <a:spLocks noGrp="1"/>
          </p:cNvSpPr>
          <p:nvPr>
            <p:ph type="subTitle" idx="3"/>
          </p:nvPr>
        </p:nvSpPr>
        <p:spPr>
          <a:xfrm>
            <a:off x="1408076" y="1290395"/>
            <a:ext cx="3511746" cy="2439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 </a:t>
            </a:r>
            <a:r>
              <a:rPr lang="en" b="1" dirty="0"/>
              <a:t>primera vez </a:t>
            </a:r>
            <a:r>
              <a:rPr lang="en" dirty="0"/>
              <a:t>que se citan se coloca el </a:t>
            </a:r>
            <a:r>
              <a:rPr lang="en" b="1" dirty="0"/>
              <a:t>nombre completo de la organización </a:t>
            </a:r>
            <a:r>
              <a:rPr lang="en" dirty="0"/>
              <a:t>seguido de sus siglas. Después sólo las siglas.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solidFill>
                  <a:schemeClr val="tx1">
                    <a:lumMod val="75000"/>
                  </a:schemeClr>
                </a:solidFill>
              </a:rPr>
              <a:t>La Organización Mundial de la Salud (OMS, 2022) menciona que…. </a:t>
            </a:r>
            <a:r>
              <a:rPr lang="es-CL" dirty="0">
                <a:solidFill>
                  <a:schemeClr val="tx1">
                    <a:lumMod val="75000"/>
                  </a:schemeClr>
                </a:solidFill>
              </a:rPr>
              <a:t>l</a:t>
            </a:r>
            <a:r>
              <a:rPr lang="en" dirty="0">
                <a:solidFill>
                  <a:schemeClr val="tx1">
                    <a:lumMod val="75000"/>
                  </a:schemeClr>
                </a:solidFill>
              </a:rPr>
              <a:t>os datos muestran una alta prevalencia (OMS, 2022).</a:t>
            </a:r>
          </a:p>
          <a:p>
            <a:pPr marL="0" lvl="0" indent="0" algn="l" rtl="0">
              <a:spcBef>
                <a:spcPts val="0"/>
              </a:spcBef>
              <a:spcAft>
                <a:spcPts val="0"/>
              </a:spcAft>
              <a:buNone/>
            </a:pPr>
            <a:endParaRPr lang="en" dirty="0">
              <a:solidFill>
                <a:schemeClr val="tx1">
                  <a:lumMod val="75000"/>
                </a:schemeClr>
              </a:solidFill>
            </a:endParaRPr>
          </a:p>
          <a:p>
            <a:pPr marL="0" lvl="0" indent="0" algn="l" rtl="0">
              <a:spcBef>
                <a:spcPts val="0"/>
              </a:spcBef>
              <a:spcAft>
                <a:spcPts val="0"/>
              </a:spcAft>
              <a:buNone/>
            </a:pPr>
            <a:r>
              <a:rPr lang="en" dirty="0">
                <a:solidFill>
                  <a:schemeClr val="tx1">
                    <a:lumMod val="75000"/>
                  </a:schemeClr>
                </a:solidFill>
              </a:rPr>
              <a:t>Según el IHME (2019) los DALYs por cada 100,000 habitantes de trastornos de ansiedad corresponden a…</a:t>
            </a:r>
          </a:p>
          <a:p>
            <a:pPr marL="0" lvl="0" indent="0" algn="l" rtl="0">
              <a:spcBef>
                <a:spcPts val="0"/>
              </a:spcBef>
              <a:spcAft>
                <a:spcPts val="0"/>
              </a:spcAft>
              <a:buNone/>
            </a:pPr>
            <a:endParaRPr dirty="0"/>
          </a:p>
        </p:txBody>
      </p:sp>
      <p:grpSp>
        <p:nvGrpSpPr>
          <p:cNvPr id="501" name="Google Shape;501;p44"/>
          <p:cNvGrpSpPr/>
          <p:nvPr/>
        </p:nvGrpSpPr>
        <p:grpSpPr>
          <a:xfrm>
            <a:off x="551250" y="4113275"/>
            <a:ext cx="8427976" cy="581150"/>
            <a:chOff x="551250" y="4113275"/>
            <a:chExt cx="8427976" cy="581150"/>
          </a:xfrm>
        </p:grpSpPr>
        <p:pic>
          <p:nvPicPr>
            <p:cNvPr id="502" name="Google Shape;502;p44"/>
            <p:cNvPicPr preferRelativeResize="0"/>
            <p:nvPr/>
          </p:nvPicPr>
          <p:blipFill rotWithShape="1">
            <a:blip r:embed="rId3">
              <a:alphaModFix amt="14000"/>
            </a:blip>
            <a:srcRect l="9384" t="55977" r="-1482" b="36942"/>
            <a:stretch/>
          </p:blipFill>
          <p:spPr>
            <a:xfrm rot="11">
              <a:off x="610625" y="4403855"/>
              <a:ext cx="2781899" cy="290565"/>
            </a:xfrm>
            <a:prstGeom prst="rect">
              <a:avLst/>
            </a:prstGeom>
            <a:noFill/>
            <a:ln>
              <a:noFill/>
            </a:ln>
          </p:spPr>
        </p:pic>
        <p:pic>
          <p:nvPicPr>
            <p:cNvPr id="503" name="Google Shape;503;p44"/>
            <p:cNvPicPr preferRelativeResize="0"/>
            <p:nvPr/>
          </p:nvPicPr>
          <p:blipFill rotWithShape="1">
            <a:blip r:embed="rId3">
              <a:alphaModFix amt="14000"/>
            </a:blip>
            <a:srcRect t="70923" b="21996"/>
            <a:stretch/>
          </p:blipFill>
          <p:spPr>
            <a:xfrm rot="11">
              <a:off x="3163950" y="4403856"/>
              <a:ext cx="3020451" cy="290565"/>
            </a:xfrm>
            <a:prstGeom prst="rect">
              <a:avLst/>
            </a:prstGeom>
            <a:noFill/>
            <a:ln>
              <a:noFill/>
            </a:ln>
          </p:spPr>
        </p:pic>
        <p:pic>
          <p:nvPicPr>
            <p:cNvPr id="504" name="Google Shape;504;p44"/>
            <p:cNvPicPr preferRelativeResize="0"/>
            <p:nvPr/>
          </p:nvPicPr>
          <p:blipFill rotWithShape="1">
            <a:blip r:embed="rId3">
              <a:alphaModFix amt="14000"/>
            </a:blip>
            <a:srcRect l="1490" t="55977" r="-1490" b="36942"/>
            <a:stretch/>
          </p:blipFill>
          <p:spPr>
            <a:xfrm rot="11">
              <a:off x="5844625" y="4403854"/>
              <a:ext cx="3020451" cy="290565"/>
            </a:xfrm>
            <a:prstGeom prst="rect">
              <a:avLst/>
            </a:prstGeom>
            <a:noFill/>
            <a:ln>
              <a:noFill/>
            </a:ln>
          </p:spPr>
        </p:pic>
        <p:pic>
          <p:nvPicPr>
            <p:cNvPr id="505" name="Google Shape;505;p44"/>
            <p:cNvPicPr preferRelativeResize="0"/>
            <p:nvPr/>
          </p:nvPicPr>
          <p:blipFill rotWithShape="1">
            <a:blip r:embed="rId3">
              <a:alphaModFix amt="14000"/>
            </a:blip>
            <a:srcRect l="5935" t="70923" b="21996"/>
            <a:stretch/>
          </p:blipFill>
          <p:spPr>
            <a:xfrm rot="11">
              <a:off x="551250" y="4113280"/>
              <a:ext cx="2841275" cy="290565"/>
            </a:xfrm>
            <a:prstGeom prst="rect">
              <a:avLst/>
            </a:prstGeom>
            <a:noFill/>
            <a:ln>
              <a:noFill/>
            </a:ln>
          </p:spPr>
        </p:pic>
        <p:pic>
          <p:nvPicPr>
            <p:cNvPr id="506" name="Google Shape;506;p44"/>
            <p:cNvPicPr preferRelativeResize="0"/>
            <p:nvPr/>
          </p:nvPicPr>
          <p:blipFill rotWithShape="1">
            <a:blip r:embed="rId3">
              <a:alphaModFix amt="14000"/>
            </a:blip>
            <a:srcRect l="1490" t="55977" r="-1490" b="36942"/>
            <a:stretch/>
          </p:blipFill>
          <p:spPr>
            <a:xfrm rot="11">
              <a:off x="3061775" y="4113279"/>
              <a:ext cx="3020451" cy="290565"/>
            </a:xfrm>
            <a:prstGeom prst="rect">
              <a:avLst/>
            </a:prstGeom>
            <a:noFill/>
            <a:ln>
              <a:noFill/>
            </a:ln>
          </p:spPr>
        </p:pic>
        <p:pic>
          <p:nvPicPr>
            <p:cNvPr id="507" name="Google Shape;507;p44"/>
            <p:cNvPicPr preferRelativeResize="0"/>
            <p:nvPr/>
          </p:nvPicPr>
          <p:blipFill rotWithShape="1">
            <a:blip r:embed="rId3">
              <a:alphaModFix amt="14000"/>
            </a:blip>
            <a:srcRect t="70923" b="21996"/>
            <a:stretch/>
          </p:blipFill>
          <p:spPr>
            <a:xfrm rot="11">
              <a:off x="5958775" y="4113281"/>
              <a:ext cx="3020451" cy="290565"/>
            </a:xfrm>
            <a:prstGeom prst="rect">
              <a:avLst/>
            </a:prstGeom>
            <a:noFill/>
            <a:ln>
              <a:noFill/>
            </a:ln>
          </p:spPr>
        </p:pic>
      </p:grpSp>
      <p:sp>
        <p:nvSpPr>
          <p:cNvPr id="6" name="Google Shape;499;p44">
            <a:extLst>
              <a:ext uri="{FF2B5EF4-FFF2-40B4-BE49-F238E27FC236}">
                <a16:creationId xmlns:a16="http://schemas.microsoft.com/office/drawing/2014/main" id="{95ED6797-04FD-DE26-DB4D-6B43A6629F9B}"/>
              </a:ext>
            </a:extLst>
          </p:cNvPr>
          <p:cNvSpPr txBox="1">
            <a:spLocks/>
          </p:cNvSpPr>
          <p:nvPr/>
        </p:nvSpPr>
        <p:spPr>
          <a:xfrm>
            <a:off x="5607898" y="2244920"/>
            <a:ext cx="3235860" cy="24393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1pPr>
            <a:lvl2pPr marL="914400" marR="0" lvl="1"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2"/>
              </a:buClr>
              <a:buSzPts val="1400"/>
              <a:buFont typeface="Barlow"/>
              <a:buNone/>
              <a:defRPr sz="1400" b="0" i="0" u="none" strike="noStrike" cap="none">
                <a:solidFill>
                  <a:schemeClr val="dk2"/>
                </a:solidFill>
                <a:latin typeface="Barlow"/>
                <a:ea typeface="Barlow"/>
                <a:cs typeface="Barlow"/>
                <a:sym typeface="Barlow"/>
              </a:defRPr>
            </a:lvl9pPr>
          </a:lstStyle>
          <a:p>
            <a:pPr marL="0" indent="0"/>
            <a:r>
              <a:rPr lang="es-ES" dirty="0">
                <a:solidFill>
                  <a:schemeClr val="tx1">
                    <a:lumMod val="75000"/>
                  </a:schemeClr>
                </a:solidFill>
              </a:rPr>
              <a:t>970 millones de personas en el mundo viven con trastornos mentales (</a:t>
            </a:r>
            <a:r>
              <a:rPr lang="es-ES" dirty="0" err="1">
                <a:solidFill>
                  <a:schemeClr val="tx1">
                    <a:lumMod val="75000"/>
                  </a:schemeClr>
                </a:solidFill>
              </a:rPr>
              <a:t>Institute</a:t>
            </a:r>
            <a:r>
              <a:rPr lang="es-ES" dirty="0">
                <a:solidFill>
                  <a:schemeClr val="tx1">
                    <a:lumMod val="75000"/>
                  </a:schemeClr>
                </a:solidFill>
              </a:rPr>
              <a:t> </a:t>
            </a:r>
            <a:r>
              <a:rPr lang="es-ES" dirty="0" err="1">
                <a:solidFill>
                  <a:schemeClr val="tx1">
                    <a:lumMod val="75000"/>
                  </a:schemeClr>
                </a:solidFill>
              </a:rPr>
              <a:t>for</a:t>
            </a:r>
            <a:r>
              <a:rPr lang="es-ES" dirty="0">
                <a:solidFill>
                  <a:schemeClr val="tx1">
                    <a:lumMod val="75000"/>
                  </a:schemeClr>
                </a:solidFill>
              </a:rPr>
              <a:t> </a:t>
            </a:r>
            <a:r>
              <a:rPr lang="es-ES" dirty="0" err="1">
                <a:solidFill>
                  <a:schemeClr val="tx1">
                    <a:lumMod val="75000"/>
                  </a:schemeClr>
                </a:solidFill>
              </a:rPr>
              <a:t>Health</a:t>
            </a:r>
            <a:r>
              <a:rPr lang="es-ES" dirty="0">
                <a:solidFill>
                  <a:schemeClr val="tx1">
                    <a:lumMod val="75000"/>
                  </a:schemeClr>
                </a:solidFill>
              </a:rPr>
              <a:t> and </a:t>
            </a:r>
            <a:r>
              <a:rPr lang="es-ES" dirty="0" err="1">
                <a:solidFill>
                  <a:schemeClr val="tx1">
                    <a:lumMod val="75000"/>
                  </a:schemeClr>
                </a:solidFill>
              </a:rPr>
              <a:t>Metrics</a:t>
            </a:r>
            <a:r>
              <a:rPr lang="es-ES" dirty="0">
                <a:solidFill>
                  <a:schemeClr val="tx1">
                    <a:lumMod val="75000"/>
                  </a:schemeClr>
                </a:solidFill>
              </a:rPr>
              <a:t> and </a:t>
            </a:r>
            <a:r>
              <a:rPr lang="es-ES" dirty="0" err="1">
                <a:solidFill>
                  <a:schemeClr val="tx1">
                    <a:lumMod val="75000"/>
                  </a:schemeClr>
                </a:solidFill>
              </a:rPr>
              <a:t>Evaluation</a:t>
            </a:r>
            <a:r>
              <a:rPr lang="es-ES" dirty="0">
                <a:solidFill>
                  <a:schemeClr val="tx1">
                    <a:lumMod val="75000"/>
                  </a:schemeClr>
                </a:solidFill>
              </a:rPr>
              <a:t> [IHME], 2019) … el 37,% de la prevalencia de trastornos mentales son problemas de ansiedad (IHME, 2019) …. </a:t>
            </a:r>
          </a:p>
        </p:txBody>
      </p:sp>
      <p:pic>
        <p:nvPicPr>
          <p:cNvPr id="9" name="Gráfico 8" descr="Comentario no gusta con relleno sólido">
            <a:extLst>
              <a:ext uri="{FF2B5EF4-FFF2-40B4-BE49-F238E27FC236}">
                <a16:creationId xmlns:a16="http://schemas.microsoft.com/office/drawing/2014/main" id="{81455247-B8D7-A416-E86B-F72E0EB3B8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7800" y="3086415"/>
            <a:ext cx="781432" cy="781432"/>
          </a:xfrm>
          <a:prstGeom prst="rect">
            <a:avLst/>
          </a:prstGeom>
        </p:spPr>
      </p:pic>
      <p:pic>
        <p:nvPicPr>
          <p:cNvPr id="11" name="Gráfico 10" descr="Comentario que gusta con relleno sólido">
            <a:extLst>
              <a:ext uri="{FF2B5EF4-FFF2-40B4-BE49-F238E27FC236}">
                <a16:creationId xmlns:a16="http://schemas.microsoft.com/office/drawing/2014/main" id="{598D1006-3EA0-C9A3-42AA-40E0226DD5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968" y="2244920"/>
            <a:ext cx="781433" cy="781433"/>
          </a:xfrm>
          <a:prstGeom prst="rect">
            <a:avLst/>
          </a:prstGeom>
        </p:spPr>
      </p:pic>
      <p:pic>
        <p:nvPicPr>
          <p:cNvPr id="12" name="Gráfico 11" descr="Comentario que gusta con relleno sólido">
            <a:extLst>
              <a:ext uri="{FF2B5EF4-FFF2-40B4-BE49-F238E27FC236}">
                <a16:creationId xmlns:a16="http://schemas.microsoft.com/office/drawing/2014/main" id="{F0F2BBA3-A7E5-BF05-FDA0-35D2ECD349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19822" y="2244920"/>
            <a:ext cx="781433" cy="781433"/>
          </a:xfrm>
          <a:prstGeom prst="rect">
            <a:avLst/>
          </a:prstGeom>
        </p:spPr>
      </p:pic>
    </p:spTree>
    <p:extLst>
      <p:ext uri="{BB962C8B-B14F-4D97-AF65-F5344CB8AC3E}">
        <p14:creationId xmlns:p14="http://schemas.microsoft.com/office/powerpoint/2010/main" val="352148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9">
                                            <p:txEl>
                                              <p:pRg st="0" end="0"/>
                                            </p:txEl>
                                          </p:spTgt>
                                        </p:tgtEl>
                                        <p:attrNameLst>
                                          <p:attrName>style.visibility</p:attrName>
                                        </p:attrNameLst>
                                      </p:cBhvr>
                                      <p:to>
                                        <p:strVal val="visible"/>
                                      </p:to>
                                    </p:set>
                                    <p:animEffect transition="in" filter="fade">
                                      <p:cBhvr>
                                        <p:cTn id="7" dur="500"/>
                                        <p:tgtEl>
                                          <p:spTgt spid="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9">
                                            <p:txEl>
                                              <p:pRg st="2" end="2"/>
                                            </p:txEl>
                                          </p:spTgt>
                                        </p:tgtEl>
                                        <p:attrNameLst>
                                          <p:attrName>style.visibility</p:attrName>
                                        </p:attrNameLst>
                                      </p:cBhvr>
                                      <p:to>
                                        <p:strVal val="visible"/>
                                      </p:to>
                                    </p:set>
                                    <p:animEffect transition="in" filter="fade">
                                      <p:cBhvr>
                                        <p:cTn id="12" dur="500"/>
                                        <p:tgtEl>
                                          <p:spTgt spid="4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9">
                                            <p:txEl>
                                              <p:pRg st="4" end="4"/>
                                            </p:txEl>
                                          </p:spTgt>
                                        </p:tgtEl>
                                        <p:attrNameLst>
                                          <p:attrName>style.visibility</p:attrName>
                                        </p:attrNameLst>
                                      </p:cBhvr>
                                      <p:to>
                                        <p:strVal val="visible"/>
                                      </p:to>
                                    </p:set>
                                    <p:animEffect transition="in" filter="fade">
                                      <p:cBhvr>
                                        <p:cTn id="17" dur="500"/>
                                        <p:tgtEl>
                                          <p:spTgt spid="4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 grpId="0" uiExpand="1"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1299300" y="63417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Cita de una cita</a:t>
            </a:r>
            <a:endParaRPr dirty="0"/>
          </a:p>
        </p:txBody>
      </p:sp>
      <p:sp>
        <p:nvSpPr>
          <p:cNvPr id="499" name="Google Shape;499;p44"/>
          <p:cNvSpPr txBox="1">
            <a:spLocks noGrp="1"/>
          </p:cNvSpPr>
          <p:nvPr>
            <p:ph type="subTitle" idx="3"/>
          </p:nvPr>
        </p:nvSpPr>
        <p:spPr>
          <a:xfrm>
            <a:off x="796827" y="1318760"/>
            <a:ext cx="3511746" cy="243937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Los autores que citamos también citaron a otros autores al momento de crear su obra.</a:t>
            </a:r>
          </a:p>
          <a:p>
            <a:pPr marL="285750" lvl="0" indent="-285750" algn="l" rtl="0">
              <a:spcBef>
                <a:spcPts val="0"/>
              </a:spcBef>
              <a:spcAft>
                <a:spcPts val="0"/>
              </a:spcAft>
              <a:buFont typeface="Arial" panose="020B0604020202020204" pitchFamily="34" charset="0"/>
              <a:buChar char="•"/>
            </a:pPr>
            <a:r>
              <a:rPr lang="en" dirty="0"/>
              <a:t>Si vemos que la idea que queremos citar pertenece a otro autor </a:t>
            </a:r>
            <a:r>
              <a:rPr lang="en" b="1" dirty="0"/>
              <a:t>debemos citar al autor original.</a:t>
            </a:r>
          </a:p>
          <a:p>
            <a:pPr marL="285750" lvl="0" indent="-285750" algn="l" rtl="0">
              <a:spcBef>
                <a:spcPts val="0"/>
              </a:spcBef>
              <a:spcAft>
                <a:spcPts val="0"/>
              </a:spcAft>
              <a:buFont typeface="Arial" panose="020B0604020202020204" pitchFamily="34" charset="0"/>
              <a:buChar char="•"/>
            </a:pPr>
            <a:r>
              <a:rPr lang="en" dirty="0"/>
              <a:t>La única excepción de esta regla para citar al otro autor es cual </a:t>
            </a:r>
            <a:r>
              <a:rPr lang="en" b="1" dirty="0"/>
              <a:t>el texto original es inaccesible</a:t>
            </a:r>
            <a:r>
              <a:rPr lang="en" dirty="0"/>
              <a:t>. En este caso se cita: </a:t>
            </a:r>
            <a:r>
              <a:rPr lang="en" dirty="0">
                <a:solidFill>
                  <a:schemeClr val="tx1"/>
                </a:solidFill>
              </a:rPr>
              <a:t>(Fernandez, 1958, como se citó en Ramírez, 2020)</a:t>
            </a:r>
          </a:p>
          <a:p>
            <a:pPr marL="285750" lvl="0" indent="-285750" algn="l" rtl="0">
              <a:spcBef>
                <a:spcPts val="0"/>
              </a:spcBef>
              <a:spcAft>
                <a:spcPts val="0"/>
              </a:spcAft>
              <a:buFont typeface="Arial" panose="020B0604020202020204" pitchFamily="34" charset="0"/>
              <a:buChar char="•"/>
            </a:pPr>
            <a:endParaRPr lang="en" dirty="0"/>
          </a:p>
          <a:p>
            <a:pPr marL="285750" lvl="0" indent="-285750" algn="l" rtl="0">
              <a:spcBef>
                <a:spcPts val="0"/>
              </a:spcBef>
              <a:spcAft>
                <a:spcPts val="0"/>
              </a:spcAft>
              <a:buFont typeface="Arial" panose="020B0604020202020204" pitchFamily="34" charset="0"/>
              <a:buChar char="•"/>
            </a:pPr>
            <a:endParaRPr dirty="0"/>
          </a:p>
        </p:txBody>
      </p:sp>
      <p:grpSp>
        <p:nvGrpSpPr>
          <p:cNvPr id="501" name="Google Shape;501;p44"/>
          <p:cNvGrpSpPr/>
          <p:nvPr/>
        </p:nvGrpSpPr>
        <p:grpSpPr>
          <a:xfrm>
            <a:off x="551250" y="4113275"/>
            <a:ext cx="8427976" cy="581150"/>
            <a:chOff x="551250" y="4113275"/>
            <a:chExt cx="8427976" cy="581150"/>
          </a:xfrm>
        </p:grpSpPr>
        <p:pic>
          <p:nvPicPr>
            <p:cNvPr id="502" name="Google Shape;502;p44"/>
            <p:cNvPicPr preferRelativeResize="0"/>
            <p:nvPr/>
          </p:nvPicPr>
          <p:blipFill rotWithShape="1">
            <a:blip r:embed="rId3">
              <a:alphaModFix amt="14000"/>
            </a:blip>
            <a:srcRect l="9384" t="55977" r="-1482" b="36942"/>
            <a:stretch/>
          </p:blipFill>
          <p:spPr>
            <a:xfrm rot="11">
              <a:off x="610625" y="4403855"/>
              <a:ext cx="2781899" cy="290565"/>
            </a:xfrm>
            <a:prstGeom prst="rect">
              <a:avLst/>
            </a:prstGeom>
            <a:noFill/>
            <a:ln>
              <a:noFill/>
            </a:ln>
          </p:spPr>
        </p:pic>
        <p:pic>
          <p:nvPicPr>
            <p:cNvPr id="503" name="Google Shape;503;p44"/>
            <p:cNvPicPr preferRelativeResize="0"/>
            <p:nvPr/>
          </p:nvPicPr>
          <p:blipFill rotWithShape="1">
            <a:blip r:embed="rId3">
              <a:alphaModFix amt="14000"/>
            </a:blip>
            <a:srcRect t="70923" b="21996"/>
            <a:stretch/>
          </p:blipFill>
          <p:spPr>
            <a:xfrm rot="11">
              <a:off x="3163950" y="4403856"/>
              <a:ext cx="3020451" cy="290565"/>
            </a:xfrm>
            <a:prstGeom prst="rect">
              <a:avLst/>
            </a:prstGeom>
            <a:noFill/>
            <a:ln>
              <a:noFill/>
            </a:ln>
          </p:spPr>
        </p:pic>
        <p:pic>
          <p:nvPicPr>
            <p:cNvPr id="504" name="Google Shape;504;p44"/>
            <p:cNvPicPr preferRelativeResize="0"/>
            <p:nvPr/>
          </p:nvPicPr>
          <p:blipFill rotWithShape="1">
            <a:blip r:embed="rId3">
              <a:alphaModFix amt="14000"/>
            </a:blip>
            <a:srcRect l="1490" t="55977" r="-1490" b="36942"/>
            <a:stretch/>
          </p:blipFill>
          <p:spPr>
            <a:xfrm rot="11">
              <a:off x="5844625" y="4403854"/>
              <a:ext cx="3020451" cy="290565"/>
            </a:xfrm>
            <a:prstGeom prst="rect">
              <a:avLst/>
            </a:prstGeom>
            <a:noFill/>
            <a:ln>
              <a:noFill/>
            </a:ln>
          </p:spPr>
        </p:pic>
        <p:pic>
          <p:nvPicPr>
            <p:cNvPr id="505" name="Google Shape;505;p44"/>
            <p:cNvPicPr preferRelativeResize="0"/>
            <p:nvPr/>
          </p:nvPicPr>
          <p:blipFill rotWithShape="1">
            <a:blip r:embed="rId3">
              <a:alphaModFix amt="14000"/>
            </a:blip>
            <a:srcRect l="5935" t="70923" b="21996"/>
            <a:stretch/>
          </p:blipFill>
          <p:spPr>
            <a:xfrm rot="11">
              <a:off x="551250" y="4113280"/>
              <a:ext cx="2841275" cy="290565"/>
            </a:xfrm>
            <a:prstGeom prst="rect">
              <a:avLst/>
            </a:prstGeom>
            <a:noFill/>
            <a:ln>
              <a:noFill/>
            </a:ln>
          </p:spPr>
        </p:pic>
        <p:pic>
          <p:nvPicPr>
            <p:cNvPr id="506" name="Google Shape;506;p44"/>
            <p:cNvPicPr preferRelativeResize="0"/>
            <p:nvPr/>
          </p:nvPicPr>
          <p:blipFill rotWithShape="1">
            <a:blip r:embed="rId3">
              <a:alphaModFix amt="14000"/>
            </a:blip>
            <a:srcRect l="1490" t="55977" r="-1490" b="36942"/>
            <a:stretch/>
          </p:blipFill>
          <p:spPr>
            <a:xfrm rot="11">
              <a:off x="3061775" y="4113279"/>
              <a:ext cx="3020451" cy="290565"/>
            </a:xfrm>
            <a:prstGeom prst="rect">
              <a:avLst/>
            </a:prstGeom>
            <a:noFill/>
            <a:ln>
              <a:noFill/>
            </a:ln>
          </p:spPr>
        </p:pic>
        <p:pic>
          <p:nvPicPr>
            <p:cNvPr id="507" name="Google Shape;507;p44"/>
            <p:cNvPicPr preferRelativeResize="0"/>
            <p:nvPr/>
          </p:nvPicPr>
          <p:blipFill rotWithShape="1">
            <a:blip r:embed="rId3">
              <a:alphaModFix amt="14000"/>
            </a:blip>
            <a:srcRect t="70923" b="21996"/>
            <a:stretch/>
          </p:blipFill>
          <p:spPr>
            <a:xfrm rot="11">
              <a:off x="5958775" y="4113281"/>
              <a:ext cx="3020451" cy="290565"/>
            </a:xfrm>
            <a:prstGeom prst="rect">
              <a:avLst/>
            </a:prstGeom>
            <a:noFill/>
            <a:ln>
              <a:noFill/>
            </a:ln>
          </p:spPr>
        </p:pic>
      </p:grpSp>
      <p:sp>
        <p:nvSpPr>
          <p:cNvPr id="5" name="Google Shape;496;p44">
            <a:extLst>
              <a:ext uri="{FF2B5EF4-FFF2-40B4-BE49-F238E27FC236}">
                <a16:creationId xmlns:a16="http://schemas.microsoft.com/office/drawing/2014/main" id="{599E7F41-C426-9094-2B1A-19C11147DE2A}"/>
              </a:ext>
            </a:extLst>
          </p:cNvPr>
          <p:cNvSpPr txBox="1">
            <a:spLocks/>
          </p:cNvSpPr>
          <p:nvPr/>
        </p:nvSpPr>
        <p:spPr>
          <a:xfrm>
            <a:off x="4439974" y="636348"/>
            <a:ext cx="404870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Big Shoulders Display SemiBold"/>
              <a:buNone/>
              <a:defRPr sz="3800" b="0" i="0" u="none" strike="noStrike" cap="none">
                <a:solidFill>
                  <a:schemeClr val="dk1"/>
                </a:solidFill>
                <a:latin typeface="Big Shoulders Display SemiBold"/>
                <a:ea typeface="Big Shoulders Display SemiBold"/>
                <a:cs typeface="Big Shoulders Display SemiBold"/>
                <a:sym typeface="Big Shoulders Display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CL" dirty="0"/>
              <a:t>Comunicación Personal</a:t>
            </a:r>
          </a:p>
        </p:txBody>
      </p:sp>
      <p:sp>
        <p:nvSpPr>
          <p:cNvPr id="8" name="CuadroTexto 7">
            <a:extLst>
              <a:ext uri="{FF2B5EF4-FFF2-40B4-BE49-F238E27FC236}">
                <a16:creationId xmlns:a16="http://schemas.microsoft.com/office/drawing/2014/main" id="{42E065C9-558D-279E-93A7-217D62E735DB}"/>
              </a:ext>
            </a:extLst>
          </p:cNvPr>
          <p:cNvSpPr txBox="1"/>
          <p:nvPr/>
        </p:nvSpPr>
        <p:spPr>
          <a:xfrm>
            <a:off x="4427600" y="1318760"/>
            <a:ext cx="4254648" cy="2893100"/>
          </a:xfrm>
          <a:prstGeom prst="rect">
            <a:avLst/>
          </a:prstGeom>
          <a:noFill/>
        </p:spPr>
        <p:txBody>
          <a:bodyPr wrap="square">
            <a:spAutoFit/>
          </a:bodyPr>
          <a:lstStyle/>
          <a:p>
            <a:pPr marL="285750" indent="-285750">
              <a:buFont typeface="Arial" panose="020B0604020202020204" pitchFamily="34" charset="0"/>
              <a:buChar char="•"/>
            </a:pPr>
            <a:r>
              <a:rPr lang="es-ES" dirty="0">
                <a:latin typeface="Barlow" panose="00000500000000000000" pitchFamily="2" charset="0"/>
              </a:rPr>
              <a:t>Se considera </a:t>
            </a:r>
            <a:r>
              <a:rPr lang="es-ES" b="1" dirty="0">
                <a:latin typeface="Barlow" panose="00000500000000000000" pitchFamily="2" charset="0"/>
              </a:rPr>
              <a:t>comunicación personal</a:t>
            </a:r>
            <a:r>
              <a:rPr lang="es-ES" dirty="0">
                <a:latin typeface="Barlow" panose="00000500000000000000" pitchFamily="2" charset="0"/>
              </a:rPr>
              <a:t>: cartas privadas, notas, correos electrónicos, mensajes de grupos de discusión no archivados o privados, entrevistas personales, conversaciones privadas, etc.</a:t>
            </a:r>
          </a:p>
          <a:p>
            <a:pPr marL="285750" indent="-285750">
              <a:buFont typeface="Arial" panose="020B0604020202020204" pitchFamily="34" charset="0"/>
              <a:buChar char="•"/>
            </a:pPr>
            <a:r>
              <a:rPr lang="es-ES" dirty="0">
                <a:latin typeface="Barlow" panose="00000500000000000000" pitchFamily="2" charset="0"/>
              </a:rPr>
              <a:t>Como características en común, </a:t>
            </a:r>
            <a:r>
              <a:rPr lang="es-ES" b="1" dirty="0">
                <a:latin typeface="Barlow" panose="00000500000000000000" pitchFamily="2" charset="0"/>
              </a:rPr>
              <a:t>no somos capaces de proporcionar una manera que el lector acceda a estos datos </a:t>
            </a:r>
            <a:r>
              <a:rPr lang="es-ES" dirty="0">
                <a:latin typeface="Barlow" panose="00000500000000000000" pitchFamily="2" charset="0"/>
              </a:rPr>
              <a:t>para corroborar lo que decimos. Por lo tanto, las comunicaciones personales no se incluyen en la lista de referencias bibliográficas.</a:t>
            </a:r>
          </a:p>
          <a:p>
            <a:pPr marL="285750" indent="-285750">
              <a:buFont typeface="Arial" panose="020B0604020202020204" pitchFamily="34" charset="0"/>
              <a:buChar char="•"/>
            </a:pPr>
            <a:r>
              <a:rPr lang="es-ES" dirty="0">
                <a:solidFill>
                  <a:schemeClr val="tx1"/>
                </a:solidFill>
                <a:latin typeface="Barlow" panose="00000500000000000000" pitchFamily="2" charset="0"/>
              </a:rPr>
              <a:t>(D.M. Sánchez, comunicación personal, 28 de septiembre de 2016)</a:t>
            </a:r>
          </a:p>
        </p:txBody>
      </p:sp>
    </p:spTree>
    <p:extLst>
      <p:ext uri="{BB962C8B-B14F-4D97-AF65-F5344CB8AC3E}">
        <p14:creationId xmlns:p14="http://schemas.microsoft.com/office/powerpoint/2010/main" val="150671019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extLst>
              <a:ext uri="{BEBA8EAE-BF5A-486C-A8C5-ECC9F3942E4B}">
                <a14:imgProps xmlns:a14="http://schemas.microsoft.com/office/drawing/2010/main">
                  <a14:imgLayer r:embed="rId4">
                    <a14:imgEffect>
                      <a14:sharpenSoften amount="-65000"/>
                    </a14:imgEffect>
                  </a14:imgLayer>
                </a14:imgProps>
              </a:ext>
            </a:extLst>
          </a:blip>
          <a:srcRect/>
          <a:stretch>
            <a:fillRect t="-9000" b="-9000"/>
          </a:stretch>
        </a:blipFill>
        <a:effectLst/>
      </p:bgPr>
    </p:bg>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3124150" y="1427356"/>
            <a:ext cx="5826562" cy="161841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tx1">
                    <a:lumMod val="50000"/>
                  </a:schemeClr>
                </a:solidFill>
              </a:rPr>
              <a:t>Referencias</a:t>
            </a:r>
            <a:endParaRPr sz="7200" dirty="0">
              <a:solidFill>
                <a:schemeClr val="tx1">
                  <a:lumMod val="50000"/>
                </a:schemeClr>
              </a:solidFill>
            </a:endParaRPr>
          </a:p>
        </p:txBody>
      </p:sp>
      <p:sp>
        <p:nvSpPr>
          <p:cNvPr id="476" name="Google Shape;476;p41"/>
          <p:cNvSpPr txBox="1">
            <a:spLocks noGrp="1"/>
          </p:cNvSpPr>
          <p:nvPr>
            <p:ph type="title" idx="2"/>
          </p:nvPr>
        </p:nvSpPr>
        <p:spPr>
          <a:xfrm>
            <a:off x="1624150" y="1966675"/>
            <a:ext cx="1057500" cy="10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03</a:t>
            </a:r>
            <a:endParaRPr dirty="0">
              <a:solidFill>
                <a:schemeClr val="bg2">
                  <a:lumMod val="50000"/>
                </a:schemeClr>
              </a:solidFill>
            </a:endParaRPr>
          </a:p>
        </p:txBody>
      </p:sp>
      <p:cxnSp>
        <p:nvCxnSpPr>
          <p:cNvPr id="477" name="Google Shape;477;p41"/>
          <p:cNvCxnSpPr>
            <a:cxnSpLocks/>
            <a:stCxn id="476" idx="3"/>
            <a:endCxn id="474" idx="1"/>
          </p:cNvCxnSpPr>
          <p:nvPr/>
        </p:nvCxnSpPr>
        <p:spPr>
          <a:xfrm>
            <a:off x="2681650" y="2506225"/>
            <a:ext cx="442500" cy="0"/>
          </a:xfrm>
          <a:prstGeom prst="straightConnector1">
            <a:avLst/>
          </a:prstGeom>
          <a:noFill/>
          <a:ln w="9525" cap="flat" cmpd="sng">
            <a:solidFill>
              <a:schemeClr val="lt2"/>
            </a:solidFill>
            <a:prstDash val="solid"/>
            <a:round/>
            <a:headEnd type="none" w="med" len="med"/>
            <a:tailEnd type="none" w="med" len="med"/>
          </a:ln>
        </p:spPr>
      </p:cxnSp>
      <p:sp>
        <p:nvSpPr>
          <p:cNvPr id="3" name="Subtítulo 2">
            <a:extLst>
              <a:ext uri="{FF2B5EF4-FFF2-40B4-BE49-F238E27FC236}">
                <a16:creationId xmlns:a16="http://schemas.microsoft.com/office/drawing/2014/main" id="{D2E18A55-7232-8E33-509A-5FD7F67D374C}"/>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278006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subTitle" idx="7"/>
          </p:nvPr>
        </p:nvSpPr>
        <p:spPr>
          <a:xfrm>
            <a:off x="4323373" y="1555434"/>
            <a:ext cx="25353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¿Qué es APA?</a:t>
            </a:r>
            <a:endParaRPr dirty="0"/>
          </a:p>
        </p:txBody>
      </p:sp>
      <p:sp>
        <p:nvSpPr>
          <p:cNvPr id="452" name="Google Shape;452;p39"/>
          <p:cNvSpPr txBox="1">
            <a:spLocks noGrp="1"/>
          </p:cNvSpPr>
          <p:nvPr>
            <p:ph type="title"/>
          </p:nvPr>
        </p:nvSpPr>
        <p:spPr>
          <a:xfrm>
            <a:off x="3173550" y="1376184"/>
            <a:ext cx="707400" cy="93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454" name="Google Shape;454;p39"/>
          <p:cNvSpPr txBox="1">
            <a:spLocks noGrp="1"/>
          </p:cNvSpPr>
          <p:nvPr>
            <p:ph type="title" idx="2"/>
          </p:nvPr>
        </p:nvSpPr>
        <p:spPr>
          <a:xfrm>
            <a:off x="1216442" y="2901609"/>
            <a:ext cx="707400" cy="93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56" name="Google Shape;456;p39"/>
          <p:cNvSpPr txBox="1">
            <a:spLocks noGrp="1"/>
          </p:cNvSpPr>
          <p:nvPr>
            <p:ph type="title" idx="4"/>
          </p:nvPr>
        </p:nvSpPr>
        <p:spPr>
          <a:xfrm>
            <a:off x="5099825" y="2901609"/>
            <a:ext cx="707400" cy="93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458" name="Google Shape;458;p39"/>
          <p:cNvSpPr txBox="1">
            <a:spLocks noGrp="1"/>
          </p:cNvSpPr>
          <p:nvPr>
            <p:ph type="title" idx="6"/>
          </p:nvPr>
        </p:nvSpPr>
        <p:spPr>
          <a:xfrm>
            <a:off x="720000" y="4466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Contenidos</a:t>
            </a:r>
            <a:endParaRPr dirty="0"/>
          </a:p>
        </p:txBody>
      </p:sp>
      <p:sp>
        <p:nvSpPr>
          <p:cNvPr id="459" name="Google Shape;459;p39"/>
          <p:cNvSpPr txBox="1">
            <a:spLocks noGrp="1"/>
          </p:cNvSpPr>
          <p:nvPr>
            <p:ph type="subTitle" idx="8"/>
          </p:nvPr>
        </p:nvSpPr>
        <p:spPr>
          <a:xfrm>
            <a:off x="2393594" y="3080861"/>
            <a:ext cx="25353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Citación</a:t>
            </a:r>
            <a:endParaRPr dirty="0"/>
          </a:p>
        </p:txBody>
      </p:sp>
      <p:sp>
        <p:nvSpPr>
          <p:cNvPr id="460" name="Google Shape;460;p39"/>
          <p:cNvSpPr txBox="1">
            <a:spLocks noGrp="1"/>
          </p:cNvSpPr>
          <p:nvPr>
            <p:ph type="subTitle" idx="9"/>
          </p:nvPr>
        </p:nvSpPr>
        <p:spPr>
          <a:xfrm>
            <a:off x="6258470" y="3080861"/>
            <a:ext cx="2535300" cy="57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Referencias</a:t>
            </a:r>
            <a:endParaRPr dirty="0"/>
          </a:p>
        </p:txBody>
      </p:sp>
      <p:cxnSp>
        <p:nvCxnSpPr>
          <p:cNvPr id="461" name="Google Shape;461;p39"/>
          <p:cNvCxnSpPr>
            <a:stCxn id="452" idx="3"/>
            <a:endCxn id="451" idx="1"/>
          </p:cNvCxnSpPr>
          <p:nvPr/>
        </p:nvCxnSpPr>
        <p:spPr>
          <a:xfrm>
            <a:off x="3880950" y="1844484"/>
            <a:ext cx="442500" cy="0"/>
          </a:xfrm>
          <a:prstGeom prst="straightConnector1">
            <a:avLst/>
          </a:prstGeom>
          <a:noFill/>
          <a:ln w="9525" cap="flat" cmpd="sng">
            <a:solidFill>
              <a:schemeClr val="lt2"/>
            </a:solidFill>
            <a:prstDash val="solid"/>
            <a:round/>
            <a:headEnd type="none" w="med" len="med"/>
            <a:tailEnd type="none" w="med" len="med"/>
          </a:ln>
        </p:spPr>
      </p:cxnSp>
      <p:cxnSp>
        <p:nvCxnSpPr>
          <p:cNvPr id="462" name="Google Shape;462;p39"/>
          <p:cNvCxnSpPr>
            <a:stCxn id="454" idx="3"/>
            <a:endCxn id="459" idx="1"/>
          </p:cNvCxnSpPr>
          <p:nvPr/>
        </p:nvCxnSpPr>
        <p:spPr>
          <a:xfrm>
            <a:off x="1923842" y="3369909"/>
            <a:ext cx="469800" cy="0"/>
          </a:xfrm>
          <a:prstGeom prst="straightConnector1">
            <a:avLst/>
          </a:prstGeom>
          <a:noFill/>
          <a:ln w="9525" cap="flat" cmpd="sng">
            <a:solidFill>
              <a:schemeClr val="lt2"/>
            </a:solidFill>
            <a:prstDash val="solid"/>
            <a:round/>
            <a:headEnd type="none" w="med" len="med"/>
            <a:tailEnd type="none" w="med" len="med"/>
          </a:ln>
        </p:spPr>
      </p:cxnSp>
      <p:cxnSp>
        <p:nvCxnSpPr>
          <p:cNvPr id="463" name="Google Shape;463;p39"/>
          <p:cNvCxnSpPr>
            <a:stCxn id="456" idx="3"/>
            <a:endCxn id="460" idx="1"/>
          </p:cNvCxnSpPr>
          <p:nvPr/>
        </p:nvCxnSpPr>
        <p:spPr>
          <a:xfrm>
            <a:off x="5807225" y="3369909"/>
            <a:ext cx="4512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a:xfrm>
            <a:off x="4228449" y="937437"/>
            <a:ext cx="4112100" cy="705000"/>
          </a:xfrm>
        </p:spPr>
        <p:txBody>
          <a:bodyPr/>
          <a:lstStyle/>
          <a:p>
            <a:r>
              <a:rPr lang="es-CL" dirty="0"/>
              <a:t>Referencias bibliográficas</a:t>
            </a:r>
          </a:p>
        </p:txBody>
      </p:sp>
      <p:sp>
        <p:nvSpPr>
          <p:cNvPr id="490" name="Google Shape;490;p43"/>
          <p:cNvSpPr txBox="1">
            <a:spLocks noGrp="1"/>
          </p:cNvSpPr>
          <p:nvPr>
            <p:ph type="body" idx="1"/>
          </p:nvPr>
        </p:nvSpPr>
        <p:spPr>
          <a:xfrm>
            <a:off x="4153498" y="1506964"/>
            <a:ext cx="4683203" cy="1994100"/>
          </a:xfrm>
          <a:prstGeom prst="rect">
            <a:avLst/>
          </a:prstGeom>
        </p:spPr>
        <p:txBody>
          <a:bodyPr spcFirstLastPara="1" wrap="square" lIns="91425" tIns="91425" rIns="91425" bIns="91425" anchor="t" anchorCtr="0">
            <a:noAutofit/>
          </a:bodyPr>
          <a:lstStyle/>
          <a:p>
            <a:pPr marL="285750" indent="-285750"/>
            <a:r>
              <a:rPr lang="es-CL" dirty="0"/>
              <a:t>Referencia que da el detalle de la fuente de la información.</a:t>
            </a:r>
          </a:p>
          <a:p>
            <a:pPr marL="285750" indent="-285750"/>
            <a:r>
              <a:rPr lang="es-CL" dirty="0">
                <a:solidFill>
                  <a:schemeClr val="dk2"/>
                </a:solidFill>
              </a:rPr>
              <a:t>Tiene cuatro elementos básicos: </a:t>
            </a:r>
          </a:p>
          <a:p>
            <a:pPr marL="742950" lvl="1" indent="-285750"/>
            <a:r>
              <a:rPr lang="es-CL" b="1" dirty="0"/>
              <a:t>Autor: </a:t>
            </a:r>
            <a:r>
              <a:rPr lang="es-CL" dirty="0"/>
              <a:t>¿Quién lo escribió?</a:t>
            </a:r>
          </a:p>
          <a:p>
            <a:pPr marL="742950" lvl="1" indent="-285750"/>
            <a:r>
              <a:rPr lang="es-CL" b="1" dirty="0">
                <a:solidFill>
                  <a:schemeClr val="dk2"/>
                </a:solidFill>
              </a:rPr>
              <a:t>Año: </a:t>
            </a:r>
            <a:r>
              <a:rPr lang="es-CL" dirty="0">
                <a:solidFill>
                  <a:schemeClr val="dk2"/>
                </a:solidFill>
              </a:rPr>
              <a:t>¿Cuándo lo escribió?</a:t>
            </a:r>
          </a:p>
          <a:p>
            <a:pPr marL="742950" lvl="1" indent="-285750"/>
            <a:r>
              <a:rPr lang="es-CL" b="1" dirty="0"/>
              <a:t>Título:</a:t>
            </a:r>
            <a:r>
              <a:rPr lang="es-CL" dirty="0"/>
              <a:t> ¿Cómo se llama?</a:t>
            </a:r>
          </a:p>
          <a:p>
            <a:pPr marL="742950" lvl="1" indent="-285750"/>
            <a:r>
              <a:rPr lang="es-CL" b="1" dirty="0">
                <a:solidFill>
                  <a:schemeClr val="dk2"/>
                </a:solidFill>
              </a:rPr>
              <a:t>Fuente:</a:t>
            </a:r>
            <a:r>
              <a:rPr lang="es-CL" dirty="0">
                <a:solidFill>
                  <a:schemeClr val="dk2"/>
                </a:solidFill>
              </a:rPr>
              <a:t> ¿Dónde encuentro el texto?</a:t>
            </a:r>
          </a:p>
          <a:p>
            <a:pPr marL="285750" indent="-285750"/>
            <a:r>
              <a:rPr lang="es-CL" dirty="0"/>
              <a:t>Van al </a:t>
            </a:r>
            <a:r>
              <a:rPr lang="es-CL" b="1" dirty="0"/>
              <a:t>final del escrito</a:t>
            </a:r>
            <a:r>
              <a:rPr lang="es-CL" dirty="0"/>
              <a:t>. Se ordenan </a:t>
            </a:r>
            <a:r>
              <a:rPr lang="es-CL" b="1" dirty="0"/>
              <a:t>alfabéticamente</a:t>
            </a:r>
            <a:r>
              <a:rPr lang="es-CL" dirty="0"/>
              <a:t> con </a:t>
            </a:r>
            <a:r>
              <a:rPr lang="es-CL" b="1" dirty="0"/>
              <a:t>sangría francesa </a:t>
            </a:r>
            <a:r>
              <a:rPr lang="es-CL" dirty="0"/>
              <a:t>de una pulgada.</a:t>
            </a:r>
          </a:p>
          <a:p>
            <a:pPr marL="285750" indent="-285750"/>
            <a:r>
              <a:rPr lang="es-CL" dirty="0">
                <a:solidFill>
                  <a:schemeClr val="dk2"/>
                </a:solidFill>
              </a:rPr>
              <a:t>La referencia va a ser distinta si el escrito proviene de una revista, libro, página web, informe, etc.</a:t>
            </a:r>
          </a:p>
          <a:p>
            <a:pPr marL="742950" lvl="1" indent="-285750"/>
            <a:endParaRPr lang="es-CL" dirty="0"/>
          </a:p>
          <a:p>
            <a:pPr marL="742950" lvl="1" indent="-285750"/>
            <a:endParaRPr lang="es-CL" dirty="0">
              <a:solidFill>
                <a:schemeClr val="dk2"/>
              </a:solidFill>
            </a:endParaRPr>
          </a:p>
        </p:txBody>
      </p:sp>
      <p:pic>
        <p:nvPicPr>
          <p:cNvPr id="4" name="Marcador de posición de imagen 3">
            <a:extLst>
              <a:ext uri="{FF2B5EF4-FFF2-40B4-BE49-F238E27FC236}">
                <a16:creationId xmlns:a16="http://schemas.microsoft.com/office/drawing/2014/main" id="{F25E9EAE-5264-33CA-E0FB-CB44F8002518}"/>
              </a:ext>
            </a:extLst>
          </p:cNvPr>
          <p:cNvPicPr>
            <a:picLocks noGrp="1" noChangeAspect="1"/>
          </p:cNvPicPr>
          <p:nvPr>
            <p:ph type="pic" idx="2"/>
          </p:nvPr>
        </p:nvPicPr>
        <p:blipFill rotWithShape="1">
          <a:blip r:embed="rId3"/>
          <a:srcRect l="27903" r="5431"/>
          <a:stretch/>
        </p:blipFill>
        <p:spPr>
          <a:xfrm>
            <a:off x="901160" y="1085400"/>
            <a:ext cx="2972700" cy="2972700"/>
          </a:xfrm>
          <a:prstGeom prst="rect">
            <a:avLst/>
          </a:prstGeom>
        </p:spPr>
      </p:pic>
    </p:spTree>
    <p:extLst>
      <p:ext uri="{BB962C8B-B14F-4D97-AF65-F5344CB8AC3E}">
        <p14:creationId xmlns:p14="http://schemas.microsoft.com/office/powerpoint/2010/main" val="200178859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Libros</a:t>
            </a:r>
            <a:endParaRPr dirty="0"/>
          </a:p>
        </p:txBody>
      </p:sp>
      <p:sp>
        <p:nvSpPr>
          <p:cNvPr id="499" name="Google Shape;499;p44"/>
          <p:cNvSpPr txBox="1">
            <a:spLocks noGrp="1"/>
          </p:cNvSpPr>
          <p:nvPr>
            <p:ph type="subTitle" idx="3"/>
          </p:nvPr>
        </p:nvSpPr>
        <p:spPr>
          <a:xfrm>
            <a:off x="462375" y="1308300"/>
            <a:ext cx="3865785" cy="10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600" b="1" dirty="0"/>
              <a:t>Libro completo con autor</a:t>
            </a:r>
          </a:p>
          <a:p>
            <a:pPr marL="0" lvl="0" indent="0" algn="l" rtl="0">
              <a:spcBef>
                <a:spcPts val="0"/>
              </a:spcBef>
              <a:spcAft>
                <a:spcPts val="0"/>
              </a:spcAft>
              <a:buNone/>
            </a:pPr>
            <a:r>
              <a:rPr lang="es-ES" sz="1600" dirty="0"/>
              <a:t>Apellido A, A. (Año). </a:t>
            </a:r>
            <a:r>
              <a:rPr lang="es-ES" sz="1600" i="1" dirty="0">
                <a:solidFill>
                  <a:schemeClr val="tx1"/>
                </a:solidFill>
              </a:rPr>
              <a:t>Título en cursiva. </a:t>
            </a:r>
            <a:r>
              <a:rPr lang="es-ES" sz="1600" dirty="0"/>
              <a:t>Editorial. DOI</a:t>
            </a:r>
          </a:p>
          <a:p>
            <a:pPr marL="0" lvl="0" indent="0" algn="l" rtl="0">
              <a:spcBef>
                <a:spcPts val="0"/>
              </a:spcBef>
              <a:spcAft>
                <a:spcPts val="0"/>
              </a:spcAft>
              <a:buNone/>
            </a:pPr>
            <a:endParaRPr lang="es-ES" sz="1600" dirty="0"/>
          </a:p>
          <a:p>
            <a:pPr lvl="0" indent="-457200" algn="l" rtl="0">
              <a:spcBef>
                <a:spcPts val="0"/>
              </a:spcBef>
              <a:spcAft>
                <a:spcPts val="0"/>
              </a:spcAft>
              <a:buNone/>
            </a:pPr>
            <a:r>
              <a:rPr lang="es-ES" sz="1600" dirty="0"/>
              <a:t>Bauman, Z. (2011). </a:t>
            </a:r>
            <a:r>
              <a:rPr lang="es-ES" sz="1600" i="1" dirty="0"/>
              <a:t>Daños colaterales. Desigualdades sociales en la era global. </a:t>
            </a:r>
            <a:r>
              <a:rPr lang="es-ES" sz="1600" dirty="0"/>
              <a:t>Fondo de Cultura Económica.</a:t>
            </a:r>
          </a:p>
        </p:txBody>
      </p:sp>
      <p:sp>
        <p:nvSpPr>
          <p:cNvPr id="500" name="Google Shape;500;p44"/>
          <p:cNvSpPr txBox="1">
            <a:spLocks noGrp="1"/>
          </p:cNvSpPr>
          <p:nvPr>
            <p:ph type="subTitle" idx="4"/>
          </p:nvPr>
        </p:nvSpPr>
        <p:spPr>
          <a:xfrm>
            <a:off x="4674175" y="1247679"/>
            <a:ext cx="4041617" cy="1004400"/>
          </a:xfrm>
          <a:prstGeom prst="rect">
            <a:avLst/>
          </a:prstGeom>
        </p:spPr>
        <p:txBody>
          <a:bodyPr spcFirstLastPara="1" wrap="square" lIns="91425" tIns="91425" rIns="91425" bIns="91425" anchor="t" anchorCtr="0">
            <a:noAutofit/>
          </a:bodyPr>
          <a:lstStyle/>
          <a:p>
            <a:pPr marL="432000" lvl="0" indent="-457200" algn="just" rtl="0">
              <a:spcBef>
                <a:spcPts val="0"/>
              </a:spcBef>
              <a:spcAft>
                <a:spcPts val="0"/>
              </a:spcAft>
              <a:buNone/>
            </a:pPr>
            <a:r>
              <a:rPr lang="es-ES" sz="1600" b="1" dirty="0"/>
              <a:t>Libro editado</a:t>
            </a:r>
          </a:p>
          <a:p>
            <a:pPr marL="432000" lvl="0" indent="-457200" algn="just" rtl="0">
              <a:spcBef>
                <a:spcPts val="0"/>
              </a:spcBef>
              <a:spcAft>
                <a:spcPts val="0"/>
              </a:spcAft>
              <a:buNone/>
            </a:pPr>
            <a:r>
              <a:rPr lang="es-ES" sz="1600" dirty="0"/>
              <a:t>Apellido A, A., Apellido B, B. y Apellido C, C. (Año). Título Capítulo. En Editor A, A. y Editor B, B.(Eds.), </a:t>
            </a:r>
            <a:r>
              <a:rPr lang="es-ES" sz="1600" i="1" dirty="0">
                <a:solidFill>
                  <a:schemeClr val="tx1"/>
                </a:solidFill>
              </a:rPr>
              <a:t>Título original en cursiva</a:t>
            </a:r>
            <a:r>
              <a:rPr lang="es-ES" sz="1600" dirty="0"/>
              <a:t> (p. XX-XX). Editorial. </a:t>
            </a:r>
          </a:p>
        </p:txBody>
      </p:sp>
      <p:grpSp>
        <p:nvGrpSpPr>
          <p:cNvPr id="501" name="Google Shape;501;p44"/>
          <p:cNvGrpSpPr/>
          <p:nvPr/>
        </p:nvGrpSpPr>
        <p:grpSpPr>
          <a:xfrm>
            <a:off x="551250" y="4113275"/>
            <a:ext cx="8427976" cy="581150"/>
            <a:chOff x="551250" y="4113275"/>
            <a:chExt cx="8427976" cy="581150"/>
          </a:xfrm>
        </p:grpSpPr>
        <p:pic>
          <p:nvPicPr>
            <p:cNvPr id="502" name="Google Shape;502;p44"/>
            <p:cNvPicPr preferRelativeResize="0"/>
            <p:nvPr/>
          </p:nvPicPr>
          <p:blipFill rotWithShape="1">
            <a:blip r:embed="rId3">
              <a:alphaModFix amt="14000"/>
            </a:blip>
            <a:srcRect l="9384" t="55977" r="-1482" b="36942"/>
            <a:stretch/>
          </p:blipFill>
          <p:spPr>
            <a:xfrm rot="11">
              <a:off x="610625" y="4403855"/>
              <a:ext cx="2781899" cy="290565"/>
            </a:xfrm>
            <a:prstGeom prst="rect">
              <a:avLst/>
            </a:prstGeom>
            <a:noFill/>
            <a:ln>
              <a:noFill/>
            </a:ln>
          </p:spPr>
        </p:pic>
        <p:pic>
          <p:nvPicPr>
            <p:cNvPr id="503" name="Google Shape;503;p44"/>
            <p:cNvPicPr preferRelativeResize="0"/>
            <p:nvPr/>
          </p:nvPicPr>
          <p:blipFill rotWithShape="1">
            <a:blip r:embed="rId3">
              <a:alphaModFix amt="14000"/>
            </a:blip>
            <a:srcRect t="70923" b="21996"/>
            <a:stretch/>
          </p:blipFill>
          <p:spPr>
            <a:xfrm rot="11">
              <a:off x="3163950" y="4403856"/>
              <a:ext cx="3020451" cy="290565"/>
            </a:xfrm>
            <a:prstGeom prst="rect">
              <a:avLst/>
            </a:prstGeom>
            <a:noFill/>
            <a:ln>
              <a:noFill/>
            </a:ln>
          </p:spPr>
        </p:pic>
        <p:pic>
          <p:nvPicPr>
            <p:cNvPr id="504" name="Google Shape;504;p44"/>
            <p:cNvPicPr preferRelativeResize="0"/>
            <p:nvPr/>
          </p:nvPicPr>
          <p:blipFill rotWithShape="1">
            <a:blip r:embed="rId3">
              <a:alphaModFix amt="14000"/>
            </a:blip>
            <a:srcRect l="1490" t="55977" r="-1490" b="36942"/>
            <a:stretch/>
          </p:blipFill>
          <p:spPr>
            <a:xfrm rot="11">
              <a:off x="5844625" y="4403854"/>
              <a:ext cx="3020451" cy="290565"/>
            </a:xfrm>
            <a:prstGeom prst="rect">
              <a:avLst/>
            </a:prstGeom>
            <a:noFill/>
            <a:ln>
              <a:noFill/>
            </a:ln>
          </p:spPr>
        </p:pic>
        <p:pic>
          <p:nvPicPr>
            <p:cNvPr id="505" name="Google Shape;505;p44"/>
            <p:cNvPicPr preferRelativeResize="0"/>
            <p:nvPr/>
          </p:nvPicPr>
          <p:blipFill rotWithShape="1">
            <a:blip r:embed="rId3">
              <a:alphaModFix amt="14000"/>
            </a:blip>
            <a:srcRect l="5935" t="70923" b="21996"/>
            <a:stretch/>
          </p:blipFill>
          <p:spPr>
            <a:xfrm rot="11">
              <a:off x="551250" y="4113280"/>
              <a:ext cx="2841275" cy="290565"/>
            </a:xfrm>
            <a:prstGeom prst="rect">
              <a:avLst/>
            </a:prstGeom>
            <a:noFill/>
            <a:ln>
              <a:noFill/>
            </a:ln>
          </p:spPr>
        </p:pic>
        <p:pic>
          <p:nvPicPr>
            <p:cNvPr id="506" name="Google Shape;506;p44"/>
            <p:cNvPicPr preferRelativeResize="0"/>
            <p:nvPr/>
          </p:nvPicPr>
          <p:blipFill rotWithShape="1">
            <a:blip r:embed="rId3">
              <a:alphaModFix amt="14000"/>
            </a:blip>
            <a:srcRect l="1490" t="55977" r="-1490" b="36942"/>
            <a:stretch/>
          </p:blipFill>
          <p:spPr>
            <a:xfrm rot="11">
              <a:off x="3061775" y="4113279"/>
              <a:ext cx="3020451" cy="290565"/>
            </a:xfrm>
            <a:prstGeom prst="rect">
              <a:avLst/>
            </a:prstGeom>
            <a:noFill/>
            <a:ln>
              <a:noFill/>
            </a:ln>
          </p:spPr>
        </p:pic>
        <p:pic>
          <p:nvPicPr>
            <p:cNvPr id="507" name="Google Shape;507;p44"/>
            <p:cNvPicPr preferRelativeResize="0"/>
            <p:nvPr/>
          </p:nvPicPr>
          <p:blipFill rotWithShape="1">
            <a:blip r:embed="rId3">
              <a:alphaModFix amt="14000"/>
            </a:blip>
            <a:srcRect t="70923" b="21996"/>
            <a:stretch/>
          </p:blipFill>
          <p:spPr>
            <a:xfrm rot="11">
              <a:off x="5958775" y="4113281"/>
              <a:ext cx="3020451" cy="290565"/>
            </a:xfrm>
            <a:prstGeom prst="rect">
              <a:avLst/>
            </a:prstGeom>
            <a:noFill/>
            <a:ln>
              <a:noFill/>
            </a:ln>
          </p:spPr>
        </p:pic>
      </p:grpSp>
      <p:sp>
        <p:nvSpPr>
          <p:cNvPr id="13" name="Google Shape;490;p43">
            <a:extLst>
              <a:ext uri="{FF2B5EF4-FFF2-40B4-BE49-F238E27FC236}">
                <a16:creationId xmlns:a16="http://schemas.microsoft.com/office/drawing/2014/main" id="{F0773E54-1DDF-9969-00C5-534CC0FD6AC3}"/>
              </a:ext>
            </a:extLst>
          </p:cNvPr>
          <p:cNvSpPr txBox="1">
            <a:spLocks/>
          </p:cNvSpPr>
          <p:nvPr/>
        </p:nvSpPr>
        <p:spPr>
          <a:xfrm>
            <a:off x="4597764" y="2878920"/>
            <a:ext cx="4194438" cy="1208222"/>
          </a:xfrm>
          <a:prstGeom prst="rect">
            <a:avLst/>
          </a:prstGeom>
          <a:solidFill>
            <a:schemeClr val="tx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139700" indent="0">
              <a:buNone/>
            </a:pPr>
            <a:r>
              <a:rPr lang="es-CL" dirty="0">
                <a:solidFill>
                  <a:schemeClr val="bg1"/>
                </a:solidFill>
              </a:rPr>
              <a:t>En APA6 se citaba sólo los capítulos de los libros y no el libro completo. A partir del APA7 los libros se citan completos independiente de si se han ocupado sólo algunos capítulos.</a:t>
            </a:r>
          </a:p>
          <a:p>
            <a:pPr marL="285750" indent="-285750"/>
            <a:endParaRPr lang="es-ES" dirty="0"/>
          </a:p>
        </p:txBody>
      </p:sp>
    </p:spTree>
    <p:extLst>
      <p:ext uri="{BB962C8B-B14F-4D97-AF65-F5344CB8AC3E}">
        <p14:creationId xmlns:p14="http://schemas.microsoft.com/office/powerpoint/2010/main" val="10551854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Artículo de Revista Científica</a:t>
            </a:r>
            <a:endParaRPr dirty="0"/>
          </a:p>
        </p:txBody>
      </p:sp>
      <p:sp>
        <p:nvSpPr>
          <p:cNvPr id="499" name="Google Shape;499;p44"/>
          <p:cNvSpPr txBox="1">
            <a:spLocks noGrp="1"/>
          </p:cNvSpPr>
          <p:nvPr>
            <p:ph type="subTitle" idx="3"/>
          </p:nvPr>
        </p:nvSpPr>
        <p:spPr>
          <a:xfrm>
            <a:off x="462375" y="1918038"/>
            <a:ext cx="4211800" cy="10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Apellido A, A., Apellido B, B. y Apellido C, C. (Año) Título del artículo. </a:t>
            </a:r>
            <a:r>
              <a:rPr lang="en" sz="1600" i="1" dirty="0">
                <a:solidFill>
                  <a:schemeClr val="tx1"/>
                </a:solidFill>
              </a:rPr>
              <a:t>Título de la revista, volúmen (número)</a:t>
            </a:r>
            <a:r>
              <a:rPr lang="en" sz="1600" dirty="0"/>
              <a:t>, pp-pp. DOI</a:t>
            </a:r>
            <a:endParaRPr sz="1600" dirty="0"/>
          </a:p>
        </p:txBody>
      </p:sp>
      <p:sp>
        <p:nvSpPr>
          <p:cNvPr id="500" name="Google Shape;500;p44"/>
          <p:cNvSpPr txBox="1">
            <a:spLocks noGrp="1"/>
          </p:cNvSpPr>
          <p:nvPr>
            <p:ph type="subTitle" idx="4"/>
          </p:nvPr>
        </p:nvSpPr>
        <p:spPr>
          <a:xfrm>
            <a:off x="4732020" y="1918038"/>
            <a:ext cx="4041617" cy="1004400"/>
          </a:xfrm>
          <a:prstGeom prst="rect">
            <a:avLst/>
          </a:prstGeom>
        </p:spPr>
        <p:txBody>
          <a:bodyPr spcFirstLastPara="1" wrap="square" lIns="91425" tIns="91425" rIns="91425" bIns="91425" anchor="t" anchorCtr="0">
            <a:noAutofit/>
          </a:bodyPr>
          <a:lstStyle/>
          <a:p>
            <a:pPr marL="432000" lvl="0" indent="-457200" algn="l" rtl="0">
              <a:spcBef>
                <a:spcPts val="0"/>
              </a:spcBef>
              <a:spcAft>
                <a:spcPts val="0"/>
              </a:spcAft>
              <a:buNone/>
            </a:pPr>
            <a:r>
              <a:rPr lang="es-ES" sz="1600" dirty="0"/>
              <a:t>Schaefer, N. y Shapiro, B. (2019). Nuevo capítulo intermedio en la historia de la evolución humana. </a:t>
            </a:r>
            <a:r>
              <a:rPr lang="es-ES" sz="1600" i="1" dirty="0" err="1"/>
              <a:t>Science</a:t>
            </a:r>
            <a:r>
              <a:rPr lang="es-ES" sz="1600" i="1" dirty="0"/>
              <a:t>, 365 (6457), </a:t>
            </a:r>
            <a:r>
              <a:rPr lang="es-ES" sz="1600" dirty="0"/>
              <a:t>981–982. https://doi.org/10.1126/science.aay3550 . </a:t>
            </a:r>
          </a:p>
        </p:txBody>
      </p:sp>
      <p:grpSp>
        <p:nvGrpSpPr>
          <p:cNvPr id="501" name="Google Shape;501;p44"/>
          <p:cNvGrpSpPr/>
          <p:nvPr/>
        </p:nvGrpSpPr>
        <p:grpSpPr>
          <a:xfrm>
            <a:off x="551250" y="4113275"/>
            <a:ext cx="8427976" cy="581150"/>
            <a:chOff x="551250" y="4113275"/>
            <a:chExt cx="8427976" cy="581150"/>
          </a:xfrm>
        </p:grpSpPr>
        <p:pic>
          <p:nvPicPr>
            <p:cNvPr id="502" name="Google Shape;502;p44"/>
            <p:cNvPicPr preferRelativeResize="0"/>
            <p:nvPr/>
          </p:nvPicPr>
          <p:blipFill rotWithShape="1">
            <a:blip r:embed="rId3">
              <a:alphaModFix amt="14000"/>
            </a:blip>
            <a:srcRect l="9384" t="55977" r="-1482" b="36942"/>
            <a:stretch/>
          </p:blipFill>
          <p:spPr>
            <a:xfrm rot="11">
              <a:off x="610625" y="4403855"/>
              <a:ext cx="2781899" cy="290565"/>
            </a:xfrm>
            <a:prstGeom prst="rect">
              <a:avLst/>
            </a:prstGeom>
            <a:noFill/>
            <a:ln>
              <a:noFill/>
            </a:ln>
          </p:spPr>
        </p:pic>
        <p:pic>
          <p:nvPicPr>
            <p:cNvPr id="503" name="Google Shape;503;p44"/>
            <p:cNvPicPr preferRelativeResize="0"/>
            <p:nvPr/>
          </p:nvPicPr>
          <p:blipFill rotWithShape="1">
            <a:blip r:embed="rId3">
              <a:alphaModFix amt="14000"/>
            </a:blip>
            <a:srcRect t="70923" b="21996"/>
            <a:stretch/>
          </p:blipFill>
          <p:spPr>
            <a:xfrm rot="11">
              <a:off x="3163950" y="4403856"/>
              <a:ext cx="3020451" cy="290565"/>
            </a:xfrm>
            <a:prstGeom prst="rect">
              <a:avLst/>
            </a:prstGeom>
            <a:noFill/>
            <a:ln>
              <a:noFill/>
            </a:ln>
          </p:spPr>
        </p:pic>
        <p:pic>
          <p:nvPicPr>
            <p:cNvPr id="504" name="Google Shape;504;p44"/>
            <p:cNvPicPr preferRelativeResize="0"/>
            <p:nvPr/>
          </p:nvPicPr>
          <p:blipFill rotWithShape="1">
            <a:blip r:embed="rId3">
              <a:alphaModFix amt="14000"/>
            </a:blip>
            <a:srcRect l="1490" t="55977" r="-1490" b="36942"/>
            <a:stretch/>
          </p:blipFill>
          <p:spPr>
            <a:xfrm rot="11">
              <a:off x="5844625" y="4403854"/>
              <a:ext cx="3020451" cy="290565"/>
            </a:xfrm>
            <a:prstGeom prst="rect">
              <a:avLst/>
            </a:prstGeom>
            <a:noFill/>
            <a:ln>
              <a:noFill/>
            </a:ln>
          </p:spPr>
        </p:pic>
        <p:pic>
          <p:nvPicPr>
            <p:cNvPr id="505" name="Google Shape;505;p44"/>
            <p:cNvPicPr preferRelativeResize="0"/>
            <p:nvPr/>
          </p:nvPicPr>
          <p:blipFill rotWithShape="1">
            <a:blip r:embed="rId3">
              <a:alphaModFix amt="14000"/>
            </a:blip>
            <a:srcRect l="5935" t="70923" b="21996"/>
            <a:stretch/>
          </p:blipFill>
          <p:spPr>
            <a:xfrm rot="11">
              <a:off x="551250" y="4113280"/>
              <a:ext cx="2841275" cy="290565"/>
            </a:xfrm>
            <a:prstGeom prst="rect">
              <a:avLst/>
            </a:prstGeom>
            <a:noFill/>
            <a:ln>
              <a:noFill/>
            </a:ln>
          </p:spPr>
        </p:pic>
        <p:pic>
          <p:nvPicPr>
            <p:cNvPr id="506" name="Google Shape;506;p44"/>
            <p:cNvPicPr preferRelativeResize="0"/>
            <p:nvPr/>
          </p:nvPicPr>
          <p:blipFill rotWithShape="1">
            <a:blip r:embed="rId3">
              <a:alphaModFix amt="14000"/>
            </a:blip>
            <a:srcRect l="1490" t="55977" r="-1490" b="36942"/>
            <a:stretch/>
          </p:blipFill>
          <p:spPr>
            <a:xfrm rot="11">
              <a:off x="3061775" y="4113279"/>
              <a:ext cx="3020451" cy="290565"/>
            </a:xfrm>
            <a:prstGeom prst="rect">
              <a:avLst/>
            </a:prstGeom>
            <a:noFill/>
            <a:ln>
              <a:noFill/>
            </a:ln>
          </p:spPr>
        </p:pic>
        <p:pic>
          <p:nvPicPr>
            <p:cNvPr id="507" name="Google Shape;507;p44"/>
            <p:cNvPicPr preferRelativeResize="0"/>
            <p:nvPr/>
          </p:nvPicPr>
          <p:blipFill rotWithShape="1">
            <a:blip r:embed="rId3">
              <a:alphaModFix amt="14000"/>
            </a:blip>
            <a:srcRect t="70923" b="21996"/>
            <a:stretch/>
          </p:blipFill>
          <p:spPr>
            <a:xfrm rot="11">
              <a:off x="5958775" y="4113281"/>
              <a:ext cx="3020451" cy="290565"/>
            </a:xfrm>
            <a:prstGeom prst="rect">
              <a:avLst/>
            </a:prstGeom>
            <a:noFill/>
            <a:ln>
              <a:noFill/>
            </a:ln>
          </p:spPr>
        </p:pic>
      </p:grpSp>
      <p:cxnSp>
        <p:nvCxnSpPr>
          <p:cNvPr id="7" name="Conector recto de flecha 6">
            <a:extLst>
              <a:ext uri="{FF2B5EF4-FFF2-40B4-BE49-F238E27FC236}">
                <a16:creationId xmlns:a16="http://schemas.microsoft.com/office/drawing/2014/main" id="{EB1B9C68-4E9D-F3E8-A0ED-3808E858F924}"/>
              </a:ext>
            </a:extLst>
          </p:cNvPr>
          <p:cNvCxnSpPr>
            <a:cxnSpLocks/>
          </p:cNvCxnSpPr>
          <p:nvPr/>
        </p:nvCxnSpPr>
        <p:spPr>
          <a:xfrm flipH="1" flipV="1">
            <a:off x="3459480" y="2516509"/>
            <a:ext cx="76200" cy="7372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Google Shape;496;p44">
            <a:extLst>
              <a:ext uri="{FF2B5EF4-FFF2-40B4-BE49-F238E27FC236}">
                <a16:creationId xmlns:a16="http://schemas.microsoft.com/office/drawing/2014/main" id="{B6F30CC8-DF9F-8442-E385-B7DE5F50D3B6}"/>
              </a:ext>
            </a:extLst>
          </p:cNvPr>
          <p:cNvSpPr txBox="1">
            <a:spLocks/>
          </p:cNvSpPr>
          <p:nvPr/>
        </p:nvSpPr>
        <p:spPr>
          <a:xfrm>
            <a:off x="3061774" y="3141983"/>
            <a:ext cx="993045" cy="4023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800"/>
              <a:buFont typeface="Big Shoulders Display SemiBold"/>
              <a:buNone/>
              <a:defRPr sz="3800" b="0" i="0" u="none" strike="noStrike" cap="none">
                <a:solidFill>
                  <a:schemeClr val="dk1"/>
                </a:solidFill>
                <a:latin typeface="Big Shoulders Display SemiBold"/>
                <a:ea typeface="Big Shoulders Display SemiBold"/>
                <a:cs typeface="Big Shoulders Display SemiBold"/>
                <a:sym typeface="Big Shoulders Display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CL" sz="1800" i="1" dirty="0"/>
              <a:t>Cursiva</a:t>
            </a:r>
          </a:p>
        </p:txBody>
      </p:sp>
    </p:spTree>
    <p:extLst>
      <p:ext uri="{BB962C8B-B14F-4D97-AF65-F5344CB8AC3E}">
        <p14:creationId xmlns:p14="http://schemas.microsoft.com/office/powerpoint/2010/main" val="3380145192"/>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5"/>
          <p:cNvSpPr txBox="1">
            <a:spLocks noGrp="1"/>
          </p:cNvSpPr>
          <p:nvPr>
            <p:ph type="subTitle" idx="1"/>
          </p:nvPr>
        </p:nvSpPr>
        <p:spPr>
          <a:xfrm>
            <a:off x="720000" y="1538862"/>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Tesis</a:t>
            </a:r>
            <a:endParaRPr dirty="0"/>
          </a:p>
        </p:txBody>
      </p:sp>
      <p:sp>
        <p:nvSpPr>
          <p:cNvPr id="513" name="Google Shape;513;p45"/>
          <p:cNvSpPr txBox="1">
            <a:spLocks noGrp="1"/>
          </p:cNvSpPr>
          <p:nvPr>
            <p:ph type="subTitle" idx="5"/>
          </p:nvPr>
        </p:nvSpPr>
        <p:spPr>
          <a:xfrm>
            <a:off x="3460976" y="1741561"/>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Informes Gubernamentales</a:t>
            </a:r>
            <a:endParaRPr dirty="0"/>
          </a:p>
        </p:txBody>
      </p:sp>
      <p:sp>
        <p:nvSpPr>
          <p:cNvPr id="514" name="Google Shape;514;p45"/>
          <p:cNvSpPr txBox="1">
            <a:spLocks noGrp="1"/>
          </p:cNvSpPr>
          <p:nvPr>
            <p:ph type="subTitle" idx="6"/>
          </p:nvPr>
        </p:nvSpPr>
        <p:spPr>
          <a:xfrm>
            <a:off x="6169470" y="1296462"/>
            <a:ext cx="23364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Páginas Web</a:t>
            </a:r>
            <a:endParaRPr dirty="0"/>
          </a:p>
        </p:txBody>
      </p:sp>
      <p:sp>
        <p:nvSpPr>
          <p:cNvPr id="515" name="Google Shape;51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Otras referencias</a:t>
            </a:r>
            <a:endParaRPr dirty="0"/>
          </a:p>
        </p:txBody>
      </p:sp>
      <p:sp>
        <p:nvSpPr>
          <p:cNvPr id="516" name="Google Shape;516;p45"/>
          <p:cNvSpPr txBox="1">
            <a:spLocks noGrp="1"/>
          </p:cNvSpPr>
          <p:nvPr>
            <p:ph type="subTitle" idx="2"/>
          </p:nvPr>
        </p:nvSpPr>
        <p:spPr>
          <a:xfrm>
            <a:off x="720000" y="2023662"/>
            <a:ext cx="2336400" cy="8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Autor, A. (Año</a:t>
            </a:r>
            <a:r>
              <a:rPr lang="es-ES" dirty="0">
                <a:solidFill>
                  <a:schemeClr val="tx1"/>
                </a:solidFill>
              </a:rPr>
              <a:t>). </a:t>
            </a:r>
            <a:r>
              <a:rPr lang="es-ES" i="1" dirty="0">
                <a:solidFill>
                  <a:schemeClr val="tx1"/>
                </a:solidFill>
              </a:rPr>
              <a:t>Título de la tesis</a:t>
            </a:r>
            <a:r>
              <a:rPr lang="es-ES" dirty="0"/>
              <a:t> (Tesis de pregrado, maestría o doctoral). Nombre de la institución.</a:t>
            </a:r>
            <a:endParaRPr lang="en-US" dirty="0"/>
          </a:p>
        </p:txBody>
      </p:sp>
      <p:sp>
        <p:nvSpPr>
          <p:cNvPr id="517" name="Google Shape;517;p45"/>
          <p:cNvSpPr txBox="1">
            <a:spLocks noGrp="1"/>
          </p:cNvSpPr>
          <p:nvPr>
            <p:ph type="subTitle" idx="3"/>
          </p:nvPr>
        </p:nvSpPr>
        <p:spPr>
          <a:xfrm>
            <a:off x="3428494" y="2070549"/>
            <a:ext cx="2336400" cy="8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L" dirty="0"/>
              <a:t>Agencia a cargo (Año). </a:t>
            </a:r>
            <a:r>
              <a:rPr lang="es-CL" i="1" dirty="0">
                <a:solidFill>
                  <a:schemeClr val="tx1"/>
                </a:solidFill>
              </a:rPr>
              <a:t>Título Informe </a:t>
            </a:r>
            <a:r>
              <a:rPr lang="es-CL" dirty="0"/>
              <a:t>(Número del Informe). Departamento o Ministerio. Link de acceso</a:t>
            </a:r>
            <a:endParaRPr dirty="0"/>
          </a:p>
        </p:txBody>
      </p:sp>
      <p:sp>
        <p:nvSpPr>
          <p:cNvPr id="518" name="Google Shape;518;p45"/>
          <p:cNvSpPr txBox="1">
            <a:spLocks noGrp="1"/>
          </p:cNvSpPr>
          <p:nvPr>
            <p:ph type="subTitle" idx="4"/>
          </p:nvPr>
        </p:nvSpPr>
        <p:spPr>
          <a:xfrm>
            <a:off x="5942820" y="1762952"/>
            <a:ext cx="2789700" cy="8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Apellido, A. A. (Fecha de creación). </a:t>
            </a:r>
            <a:r>
              <a:rPr lang="es-ES" i="1" dirty="0">
                <a:solidFill>
                  <a:schemeClr val="tx1"/>
                </a:solidFill>
              </a:rPr>
              <a:t>Título del artículo de la página</a:t>
            </a:r>
            <a:r>
              <a:rPr lang="es-ES" dirty="0"/>
              <a:t>. Nombre de sitio web. Link</a:t>
            </a:r>
          </a:p>
          <a:p>
            <a:pPr marL="0" lvl="0" indent="0" algn="ctr" rtl="0">
              <a:spcBef>
                <a:spcPts val="0"/>
              </a:spcBef>
              <a:spcAft>
                <a:spcPts val="0"/>
              </a:spcAft>
              <a:buNone/>
            </a:pPr>
            <a:endParaRPr lang="es-ES" dirty="0"/>
          </a:p>
          <a:p>
            <a:pPr marL="0" lvl="0" indent="0" algn="ctr" rtl="0">
              <a:spcBef>
                <a:spcPts val="0"/>
              </a:spcBef>
              <a:spcAft>
                <a:spcPts val="0"/>
              </a:spcAft>
              <a:buNone/>
            </a:pPr>
            <a:r>
              <a:rPr lang="es-ES" dirty="0"/>
              <a:t>Apellido, A. A. (Fecha de creación). </a:t>
            </a:r>
            <a:r>
              <a:rPr lang="es-ES" i="1" dirty="0">
                <a:solidFill>
                  <a:schemeClr val="tx1"/>
                </a:solidFill>
              </a:rPr>
              <a:t>Título del artículo de la página</a:t>
            </a:r>
            <a:r>
              <a:rPr lang="es-ES" dirty="0"/>
              <a:t>. Nombre de sitio web. Recuperado el {fecha}.Link</a:t>
            </a:r>
            <a:endParaRPr dirty="0"/>
          </a:p>
        </p:txBody>
      </p:sp>
      <p:sp>
        <p:nvSpPr>
          <p:cNvPr id="2" name="Google Shape;514;p45">
            <a:extLst>
              <a:ext uri="{FF2B5EF4-FFF2-40B4-BE49-F238E27FC236}">
                <a16:creationId xmlns:a16="http://schemas.microsoft.com/office/drawing/2014/main" id="{03F78F87-F612-0BA1-B6C6-7A4A842B47EF}"/>
              </a:ext>
            </a:extLst>
          </p:cNvPr>
          <p:cNvSpPr txBox="1">
            <a:spLocks/>
          </p:cNvSpPr>
          <p:nvPr/>
        </p:nvSpPr>
        <p:spPr>
          <a:xfrm>
            <a:off x="1242555" y="4085382"/>
            <a:ext cx="6658890"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1pPr>
            <a:lvl2pPr marL="914400" marR="0" lvl="1"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2pPr>
            <a:lvl3pPr marL="1371600" marR="0" lvl="2"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3pPr>
            <a:lvl4pPr marL="1828800" marR="0" lvl="3"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4pPr>
            <a:lvl5pPr marL="2286000" marR="0" lvl="4"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5pPr>
            <a:lvl6pPr marL="2743200" marR="0" lvl="5"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6pPr>
            <a:lvl7pPr marL="3200400" marR="0" lvl="6"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7pPr>
            <a:lvl8pPr marL="3657600" marR="0" lvl="7"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8pPr>
            <a:lvl9pPr marL="4114800" marR="0" lvl="8" indent="-317500" algn="ctr" rtl="0">
              <a:lnSpc>
                <a:spcPct val="100000"/>
              </a:lnSpc>
              <a:spcBef>
                <a:spcPts val="0"/>
              </a:spcBef>
              <a:spcAft>
                <a:spcPts val="0"/>
              </a:spcAft>
              <a:buClr>
                <a:schemeClr val="dk1"/>
              </a:buClr>
              <a:buSzPts val="2400"/>
              <a:buFont typeface="Big Shoulders Display SemiBold"/>
              <a:buNone/>
              <a:defRPr sz="2400" b="0" i="0" u="none" strike="noStrike" cap="none">
                <a:solidFill>
                  <a:schemeClr val="dk1"/>
                </a:solidFill>
                <a:latin typeface="Big Shoulders Display SemiBold"/>
                <a:ea typeface="Big Shoulders Display SemiBold"/>
                <a:cs typeface="Big Shoulders Display SemiBold"/>
                <a:sym typeface="Big Shoulders Display SemiBold"/>
              </a:defRPr>
            </a:lvl9pPr>
          </a:lstStyle>
          <a:p>
            <a:pPr marL="0" indent="0"/>
            <a:r>
              <a:rPr lang="es-CL" dirty="0"/>
              <a:t>noticias, leyes, redes sociales, diccionario, </a:t>
            </a:r>
            <a:r>
              <a:rPr lang="es-CL" dirty="0" err="1"/>
              <a:t>etc</a:t>
            </a:r>
            <a:r>
              <a:rPr lang="es-CL" dirty="0"/>
              <a:t>…</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Prioridad de las fuentes de información</a:t>
            </a:r>
            <a:endParaRPr dirty="0"/>
          </a:p>
        </p:txBody>
      </p:sp>
      <p:sp>
        <p:nvSpPr>
          <p:cNvPr id="834" name="Google Shape;834;p66"/>
          <p:cNvSpPr txBox="1">
            <a:spLocks noGrp="1"/>
          </p:cNvSpPr>
          <p:nvPr>
            <p:ph type="subTitle" idx="4294967295"/>
          </p:nvPr>
        </p:nvSpPr>
        <p:spPr>
          <a:xfrm>
            <a:off x="4170075" y="2102315"/>
            <a:ext cx="2119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Big Shoulders Display Medium"/>
                <a:ea typeface="Big Shoulders Display Medium"/>
                <a:cs typeface="Big Shoulders Display Medium"/>
                <a:sym typeface="Big Shoulders Display Medium"/>
              </a:rPr>
              <a:t>Libros-Manuales</a:t>
            </a:r>
            <a:endParaRPr sz="2400" dirty="0">
              <a:solidFill>
                <a:schemeClr val="dk1"/>
              </a:solidFill>
              <a:latin typeface="Big Shoulders Display Medium"/>
              <a:ea typeface="Big Shoulders Display Medium"/>
              <a:cs typeface="Big Shoulders Display Medium"/>
              <a:sym typeface="Big Shoulders Display Medium"/>
            </a:endParaRPr>
          </a:p>
        </p:txBody>
      </p:sp>
      <p:sp>
        <p:nvSpPr>
          <p:cNvPr id="837" name="Google Shape;837;p66"/>
          <p:cNvSpPr txBox="1">
            <a:spLocks noGrp="1"/>
          </p:cNvSpPr>
          <p:nvPr>
            <p:ph type="subTitle" idx="4294967295"/>
          </p:nvPr>
        </p:nvSpPr>
        <p:spPr>
          <a:xfrm>
            <a:off x="4683864" y="2857161"/>
            <a:ext cx="2715155"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Big Shoulders Display Medium"/>
                <a:ea typeface="Big Shoulders Display Medium"/>
                <a:cs typeface="Big Shoulders Display Medium"/>
                <a:sym typeface="Big Shoulders Display Medium"/>
              </a:rPr>
              <a:t>Tesis-Organizaciones*</a:t>
            </a:r>
            <a:endParaRPr sz="2400" dirty="0">
              <a:solidFill>
                <a:schemeClr val="dk1"/>
              </a:solidFill>
              <a:latin typeface="Big Shoulders Display Medium"/>
              <a:ea typeface="Big Shoulders Display Medium"/>
              <a:cs typeface="Big Shoulders Display Medium"/>
              <a:sym typeface="Big Shoulders Display Medium"/>
            </a:endParaRPr>
          </a:p>
        </p:txBody>
      </p:sp>
      <p:sp>
        <p:nvSpPr>
          <p:cNvPr id="838" name="Google Shape;838;p66"/>
          <p:cNvSpPr txBox="1">
            <a:spLocks noGrp="1"/>
          </p:cNvSpPr>
          <p:nvPr>
            <p:ph type="subTitle" idx="4294967295"/>
          </p:nvPr>
        </p:nvSpPr>
        <p:spPr>
          <a:xfrm>
            <a:off x="3863010" y="1445120"/>
            <a:ext cx="372651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Big Shoulders Display Medium"/>
                <a:ea typeface="Big Shoulders Display Medium"/>
                <a:cs typeface="Big Shoulders Display Medium"/>
                <a:sym typeface="Big Shoulders Display Medium"/>
              </a:rPr>
              <a:t>Artículos de Revistas Científicas</a:t>
            </a:r>
            <a:endParaRPr sz="2400" dirty="0">
              <a:solidFill>
                <a:schemeClr val="dk1"/>
              </a:solidFill>
              <a:latin typeface="Big Shoulders Display Medium"/>
              <a:ea typeface="Big Shoulders Display Medium"/>
              <a:cs typeface="Big Shoulders Display Medium"/>
              <a:sym typeface="Big Shoulders Display Medium"/>
            </a:endParaRPr>
          </a:p>
        </p:txBody>
      </p:sp>
      <p:sp>
        <p:nvSpPr>
          <p:cNvPr id="840" name="Google Shape;840;p66"/>
          <p:cNvSpPr txBox="1">
            <a:spLocks noGrp="1"/>
          </p:cNvSpPr>
          <p:nvPr>
            <p:ph type="title" idx="4294967295"/>
          </p:nvPr>
        </p:nvSpPr>
        <p:spPr>
          <a:xfrm>
            <a:off x="2000910" y="1352400"/>
            <a:ext cx="581400" cy="680100"/>
          </a:xfrm>
          <a:prstGeom prst="rect">
            <a:avLst/>
          </a:prstGeom>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I</a:t>
            </a:r>
            <a:endParaRPr dirty="0">
              <a:solidFill>
                <a:schemeClr val="tx1"/>
              </a:solidFill>
            </a:endParaRPr>
          </a:p>
        </p:txBody>
      </p:sp>
      <p:cxnSp>
        <p:nvCxnSpPr>
          <p:cNvPr id="841" name="Google Shape;841;p66"/>
          <p:cNvCxnSpPr>
            <a:cxnSpLocks/>
            <a:stCxn id="840" idx="3"/>
            <a:endCxn id="838" idx="1"/>
          </p:cNvCxnSpPr>
          <p:nvPr/>
        </p:nvCxnSpPr>
        <p:spPr>
          <a:xfrm flipV="1">
            <a:off x="2582310" y="1687520"/>
            <a:ext cx="1280700" cy="4930"/>
          </a:xfrm>
          <a:prstGeom prst="straightConnector1">
            <a:avLst/>
          </a:prstGeom>
          <a:noFill/>
          <a:ln w="9525" cap="flat" cmpd="sng">
            <a:solidFill>
              <a:schemeClr val="tx1"/>
            </a:solidFill>
            <a:prstDash val="solid"/>
            <a:round/>
            <a:headEnd type="none" w="med" len="med"/>
            <a:tailEnd type="none" w="med" len="med"/>
          </a:ln>
        </p:spPr>
      </p:cxnSp>
      <p:sp>
        <p:nvSpPr>
          <p:cNvPr id="842" name="Google Shape;842;p66"/>
          <p:cNvSpPr txBox="1">
            <a:spLocks noGrp="1"/>
          </p:cNvSpPr>
          <p:nvPr>
            <p:ph type="title" idx="4294967295"/>
          </p:nvPr>
        </p:nvSpPr>
        <p:spPr>
          <a:xfrm>
            <a:off x="2742330" y="2004665"/>
            <a:ext cx="581400" cy="680100"/>
          </a:xfrm>
          <a:prstGeom prst="rect">
            <a:avLst/>
          </a:prstGeom>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II</a:t>
            </a:r>
            <a:endParaRPr dirty="0">
              <a:solidFill>
                <a:schemeClr val="tx1"/>
              </a:solidFill>
            </a:endParaRPr>
          </a:p>
        </p:txBody>
      </p:sp>
      <p:cxnSp>
        <p:nvCxnSpPr>
          <p:cNvPr id="843" name="Google Shape;843;p66"/>
          <p:cNvCxnSpPr>
            <a:stCxn id="842" idx="3"/>
            <a:endCxn id="834" idx="1"/>
          </p:cNvCxnSpPr>
          <p:nvPr/>
        </p:nvCxnSpPr>
        <p:spPr>
          <a:xfrm>
            <a:off x="3323730" y="2344715"/>
            <a:ext cx="846345" cy="0"/>
          </a:xfrm>
          <a:prstGeom prst="straightConnector1">
            <a:avLst/>
          </a:prstGeom>
          <a:noFill/>
          <a:ln w="9525" cap="flat" cmpd="sng">
            <a:solidFill>
              <a:schemeClr val="tx1"/>
            </a:solidFill>
            <a:prstDash val="solid"/>
            <a:round/>
            <a:headEnd type="none" w="med" len="med"/>
            <a:tailEnd type="none" w="med" len="med"/>
          </a:ln>
        </p:spPr>
      </p:cxnSp>
      <p:sp>
        <p:nvSpPr>
          <p:cNvPr id="844" name="Google Shape;844;p66"/>
          <p:cNvSpPr txBox="1">
            <a:spLocks noGrp="1"/>
          </p:cNvSpPr>
          <p:nvPr>
            <p:ph type="title" idx="4294967295"/>
          </p:nvPr>
        </p:nvSpPr>
        <p:spPr>
          <a:xfrm>
            <a:off x="3456202" y="2759511"/>
            <a:ext cx="581400" cy="680100"/>
          </a:xfrm>
          <a:prstGeom prst="rect">
            <a:avLst/>
          </a:prstGeom>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III</a:t>
            </a:r>
            <a:endParaRPr dirty="0">
              <a:solidFill>
                <a:schemeClr val="tx1"/>
              </a:solidFill>
            </a:endParaRPr>
          </a:p>
        </p:txBody>
      </p:sp>
      <p:cxnSp>
        <p:nvCxnSpPr>
          <p:cNvPr id="845" name="Google Shape;845;p66"/>
          <p:cNvCxnSpPr>
            <a:cxnSpLocks/>
            <a:stCxn id="844" idx="3"/>
            <a:endCxn id="837" idx="1"/>
          </p:cNvCxnSpPr>
          <p:nvPr/>
        </p:nvCxnSpPr>
        <p:spPr>
          <a:xfrm>
            <a:off x="4037602" y="3099561"/>
            <a:ext cx="646262" cy="0"/>
          </a:xfrm>
          <a:prstGeom prst="straightConnector1">
            <a:avLst/>
          </a:prstGeom>
          <a:noFill/>
          <a:ln w="9525" cap="flat" cmpd="sng">
            <a:solidFill>
              <a:schemeClr val="tx1"/>
            </a:solidFill>
            <a:prstDash val="solid"/>
            <a:round/>
            <a:headEnd type="none" w="med" len="med"/>
            <a:tailEnd type="none" w="med" len="med"/>
          </a:ln>
        </p:spPr>
      </p:cxnSp>
      <p:cxnSp>
        <p:nvCxnSpPr>
          <p:cNvPr id="846" name="Google Shape;846;p66"/>
          <p:cNvCxnSpPr>
            <a:stCxn id="842" idx="1"/>
            <a:endCxn id="840" idx="2"/>
          </p:cNvCxnSpPr>
          <p:nvPr/>
        </p:nvCxnSpPr>
        <p:spPr>
          <a:xfrm rot="10800000">
            <a:off x="2291610" y="2032501"/>
            <a:ext cx="450720" cy="312215"/>
          </a:xfrm>
          <a:prstGeom prst="bentConnector2">
            <a:avLst/>
          </a:prstGeom>
          <a:noFill/>
          <a:ln w="9525" cap="flat" cmpd="sng">
            <a:solidFill>
              <a:schemeClr val="tx1"/>
            </a:solidFill>
            <a:prstDash val="solid"/>
            <a:round/>
            <a:headEnd type="diamond" w="med" len="med"/>
            <a:tailEnd type="none" w="med" len="med"/>
          </a:ln>
        </p:spPr>
      </p:cxnSp>
      <p:cxnSp>
        <p:nvCxnSpPr>
          <p:cNvPr id="847" name="Google Shape;847;p66"/>
          <p:cNvCxnSpPr>
            <a:stCxn id="844" idx="1"/>
            <a:endCxn id="842" idx="2"/>
          </p:cNvCxnSpPr>
          <p:nvPr/>
        </p:nvCxnSpPr>
        <p:spPr>
          <a:xfrm rot="10800000">
            <a:off x="3033030" y="2684765"/>
            <a:ext cx="423172" cy="414796"/>
          </a:xfrm>
          <a:prstGeom prst="bentConnector2">
            <a:avLst/>
          </a:prstGeom>
          <a:noFill/>
          <a:ln w="9525" cap="flat" cmpd="sng">
            <a:solidFill>
              <a:schemeClr val="tx1"/>
            </a:solidFill>
            <a:prstDash val="solid"/>
            <a:round/>
            <a:headEnd type="diamond" w="med" len="med"/>
            <a:tailEnd type="none" w="med" len="med"/>
          </a:ln>
        </p:spPr>
      </p:cxnSp>
      <p:sp>
        <p:nvSpPr>
          <p:cNvPr id="12" name="Google Shape;844;p66">
            <a:extLst>
              <a:ext uri="{FF2B5EF4-FFF2-40B4-BE49-F238E27FC236}">
                <a16:creationId xmlns:a16="http://schemas.microsoft.com/office/drawing/2014/main" id="{DC364BC6-0192-4B81-95EE-D7331009BA34}"/>
              </a:ext>
            </a:extLst>
          </p:cNvPr>
          <p:cNvSpPr txBox="1">
            <a:spLocks/>
          </p:cNvSpPr>
          <p:nvPr/>
        </p:nvSpPr>
        <p:spPr>
          <a:xfrm>
            <a:off x="4170075" y="3514356"/>
            <a:ext cx="581400" cy="680100"/>
          </a:xfrm>
          <a:prstGeom prst="rect">
            <a:avLst/>
          </a:prstGeom>
          <a:no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ig Shoulders Display SemiBold"/>
              <a:buNone/>
              <a:defRPr sz="3800" b="0" i="0" u="none" strike="noStrike" cap="none">
                <a:solidFill>
                  <a:schemeClr val="dk1"/>
                </a:solidFill>
                <a:latin typeface="Big Shoulders Display SemiBold"/>
                <a:ea typeface="Big Shoulders Display SemiBold"/>
                <a:cs typeface="Big Shoulders Display SemiBold"/>
                <a:sym typeface="Big Shoulders Display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s-CL" dirty="0">
                <a:solidFill>
                  <a:schemeClr val="tx1"/>
                </a:solidFill>
              </a:rPr>
              <a:t>IV</a:t>
            </a:r>
          </a:p>
        </p:txBody>
      </p:sp>
      <p:cxnSp>
        <p:nvCxnSpPr>
          <p:cNvPr id="13" name="Google Shape;845;p66">
            <a:extLst>
              <a:ext uri="{FF2B5EF4-FFF2-40B4-BE49-F238E27FC236}">
                <a16:creationId xmlns:a16="http://schemas.microsoft.com/office/drawing/2014/main" id="{45D3E99F-A957-28D7-F0DF-B29316FCBA62}"/>
              </a:ext>
            </a:extLst>
          </p:cNvPr>
          <p:cNvCxnSpPr>
            <a:cxnSpLocks/>
            <a:stCxn id="12" idx="3"/>
          </p:cNvCxnSpPr>
          <p:nvPr/>
        </p:nvCxnSpPr>
        <p:spPr>
          <a:xfrm>
            <a:off x="4751475" y="3854406"/>
            <a:ext cx="646262" cy="0"/>
          </a:xfrm>
          <a:prstGeom prst="straightConnector1">
            <a:avLst/>
          </a:prstGeom>
          <a:noFill/>
          <a:ln w="9525" cap="flat" cmpd="sng">
            <a:solidFill>
              <a:schemeClr val="tx1"/>
            </a:solidFill>
            <a:prstDash val="solid"/>
            <a:round/>
            <a:headEnd type="none" w="med" len="med"/>
            <a:tailEnd type="none" w="med" len="med"/>
          </a:ln>
        </p:spPr>
      </p:cxnSp>
      <p:cxnSp>
        <p:nvCxnSpPr>
          <p:cNvPr id="14" name="Google Shape;847;p66">
            <a:extLst>
              <a:ext uri="{FF2B5EF4-FFF2-40B4-BE49-F238E27FC236}">
                <a16:creationId xmlns:a16="http://schemas.microsoft.com/office/drawing/2014/main" id="{27A5787A-9396-B9E4-EE47-A20D7225B735}"/>
              </a:ext>
            </a:extLst>
          </p:cNvPr>
          <p:cNvCxnSpPr>
            <a:stCxn id="12" idx="1"/>
          </p:cNvCxnSpPr>
          <p:nvPr/>
        </p:nvCxnSpPr>
        <p:spPr>
          <a:xfrm rot="10800000">
            <a:off x="3746903" y="3439610"/>
            <a:ext cx="423172" cy="414796"/>
          </a:xfrm>
          <a:prstGeom prst="bentConnector2">
            <a:avLst/>
          </a:prstGeom>
          <a:noFill/>
          <a:ln w="9525" cap="flat" cmpd="sng">
            <a:solidFill>
              <a:schemeClr val="tx1"/>
            </a:solidFill>
            <a:prstDash val="solid"/>
            <a:round/>
            <a:headEnd type="diamond" w="med" len="med"/>
            <a:tailEnd type="none" w="med" len="med"/>
          </a:ln>
        </p:spPr>
      </p:cxnSp>
      <p:sp>
        <p:nvSpPr>
          <p:cNvPr id="15" name="Google Shape;837;p66">
            <a:extLst>
              <a:ext uri="{FF2B5EF4-FFF2-40B4-BE49-F238E27FC236}">
                <a16:creationId xmlns:a16="http://schemas.microsoft.com/office/drawing/2014/main" id="{1B103C11-2AFB-734B-B4C8-60003CD8448E}"/>
              </a:ext>
            </a:extLst>
          </p:cNvPr>
          <p:cNvSpPr txBox="1">
            <a:spLocks/>
          </p:cNvSpPr>
          <p:nvPr/>
        </p:nvSpPr>
        <p:spPr>
          <a:xfrm>
            <a:off x="5332875" y="3647008"/>
            <a:ext cx="271515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00000"/>
              </a:lnSpc>
              <a:spcBef>
                <a:spcPts val="160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00000"/>
              </a:lnSpc>
              <a:spcBef>
                <a:spcPts val="1600"/>
              </a:spcBef>
              <a:spcAft>
                <a:spcPts val="160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buFont typeface="Barlow"/>
              <a:buNone/>
            </a:pPr>
            <a:r>
              <a:rPr lang="es-CL" sz="2400" dirty="0">
                <a:solidFill>
                  <a:schemeClr val="dk1"/>
                </a:solidFill>
                <a:latin typeface="Big Shoulders Display Medium"/>
                <a:ea typeface="Big Shoulders Display Medium"/>
                <a:cs typeface="Big Shoulders Display Medium"/>
                <a:sym typeface="Big Shoulders Display Medium"/>
              </a:rPr>
              <a:t>Páginas Web-Noticias</a:t>
            </a:r>
          </a:p>
        </p:txBody>
      </p:sp>
      <p:pic>
        <p:nvPicPr>
          <p:cNvPr id="17" name="Gráfico 16" descr="Corona con relleno sólido">
            <a:extLst>
              <a:ext uri="{FF2B5EF4-FFF2-40B4-BE49-F238E27FC236}">
                <a16:creationId xmlns:a16="http://schemas.microsoft.com/office/drawing/2014/main" id="{C8F1EF42-B7B5-16FF-810C-ED63C8551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48296">
            <a:off x="6767513" y="1037841"/>
            <a:ext cx="613308" cy="613308"/>
          </a:xfrm>
          <a:prstGeom prst="rect">
            <a:avLst/>
          </a:prstGeom>
        </p:spPr>
      </p:pic>
      <p:sp>
        <p:nvSpPr>
          <p:cNvPr id="20" name="Google Shape;524;p46">
            <a:extLst>
              <a:ext uri="{FF2B5EF4-FFF2-40B4-BE49-F238E27FC236}">
                <a16:creationId xmlns:a16="http://schemas.microsoft.com/office/drawing/2014/main" id="{C2E981B7-4BB5-02F6-9ECC-33401F09D6E9}"/>
              </a:ext>
            </a:extLst>
          </p:cNvPr>
          <p:cNvSpPr txBox="1">
            <a:spLocks/>
          </p:cNvSpPr>
          <p:nvPr/>
        </p:nvSpPr>
        <p:spPr>
          <a:xfrm>
            <a:off x="378564" y="4401853"/>
            <a:ext cx="8610600" cy="713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dirty="0">
                <a:latin typeface="Barlow" panose="00000500000000000000" pitchFamily="2" charset="0"/>
              </a:rPr>
              <a:t>*Discernir si la organización fue la creadora del estudio o si se basó en otros para crear el suyo.</a:t>
            </a: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40"/>
          <p:cNvSpPr txBox="1">
            <a:spLocks noGrp="1"/>
          </p:cNvSpPr>
          <p:nvPr>
            <p:ph type="title"/>
          </p:nvPr>
        </p:nvSpPr>
        <p:spPr>
          <a:xfrm>
            <a:off x="2241375" y="1499016"/>
            <a:ext cx="4661100" cy="18233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t>Ejercicios!</a:t>
            </a:r>
            <a:endParaRPr sz="9600" dirty="0"/>
          </a:p>
        </p:txBody>
      </p:sp>
      <p:sp>
        <p:nvSpPr>
          <p:cNvPr id="3" name="Subtítulo 2">
            <a:extLst>
              <a:ext uri="{FF2B5EF4-FFF2-40B4-BE49-F238E27FC236}">
                <a16:creationId xmlns:a16="http://schemas.microsoft.com/office/drawing/2014/main" id="{2DC8916A-54B9-4EF6-C0FE-770B94F5A521}"/>
              </a:ext>
            </a:extLst>
          </p:cNvPr>
          <p:cNvSpPr>
            <a:spLocks noGrp="1"/>
          </p:cNvSpPr>
          <p:nvPr>
            <p:ph type="subTitle" idx="1"/>
          </p:nvPr>
        </p:nvSpPr>
        <p:spPr/>
        <p:txBody>
          <a:bodyPr/>
          <a:lstStyle/>
          <a:p>
            <a:endParaRPr lang="es-CL"/>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6146" name="Picture 2">
            <a:extLst>
              <a:ext uri="{FF2B5EF4-FFF2-40B4-BE49-F238E27FC236}">
                <a16:creationId xmlns:a16="http://schemas.microsoft.com/office/drawing/2014/main" id="{21153506-4591-65CC-BF55-E72A21094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64" y="675323"/>
            <a:ext cx="5238750" cy="790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1D3EBCC-FBBA-9DCA-2268-A2E3F9C81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364" y="2626995"/>
            <a:ext cx="5238750" cy="7905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91D35C7D-A832-CFB1-6772-792BDA300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364" y="1565433"/>
            <a:ext cx="6181725" cy="96202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a:extLst>
              <a:ext uri="{FF2B5EF4-FFF2-40B4-BE49-F238E27FC236}">
                <a16:creationId xmlns:a16="http://schemas.microsoft.com/office/drawing/2014/main" id="{0C562C37-40BB-FA82-B016-7E4B1A3CE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364" y="3579018"/>
            <a:ext cx="6181725" cy="10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fade">
                                      <p:cBhvr>
                                        <p:cTn id="22"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3"/>
          <p:cNvSpPr txBox="1">
            <a:spLocks noGrp="1"/>
          </p:cNvSpPr>
          <p:nvPr>
            <p:ph type="body" idx="1"/>
          </p:nvPr>
        </p:nvSpPr>
        <p:spPr>
          <a:xfrm>
            <a:off x="518810" y="1302782"/>
            <a:ext cx="3681483" cy="1327992"/>
          </a:xfrm>
          <a:prstGeom prst="rect">
            <a:avLst/>
          </a:prstGeom>
        </p:spPr>
        <p:txBody>
          <a:bodyPr spcFirstLastPara="1" wrap="square" lIns="91425" tIns="91425" rIns="91425" bIns="91425" anchor="t" anchorCtr="0">
            <a:noAutofit/>
          </a:bodyPr>
          <a:lstStyle/>
          <a:p>
            <a:pPr marL="0" indent="0" algn="just">
              <a:buNone/>
            </a:pPr>
            <a:r>
              <a:rPr lang="es-ES" dirty="0">
                <a:solidFill>
                  <a:schemeClr val="dk2"/>
                </a:solidFill>
              </a:rPr>
              <a:t>El país se posición en primer lugar en el uso de redes sociales de Latinoamérica. </a:t>
            </a:r>
            <a:r>
              <a:rPr lang="es-ES" dirty="0" err="1">
                <a:solidFill>
                  <a:schemeClr val="dk2"/>
                </a:solidFill>
              </a:rPr>
              <a:t>Criteria</a:t>
            </a:r>
            <a:r>
              <a:rPr lang="es-ES" dirty="0"/>
              <a:t>, 2020. Según López, en el 2022, el porcentaje de redes sociales ocupadas en el país alcanzó el 81%.</a:t>
            </a:r>
            <a:endParaRPr lang="es-ES" dirty="0">
              <a:solidFill>
                <a:schemeClr val="dk2"/>
              </a:solidFill>
            </a:endParaRPr>
          </a:p>
        </p:txBody>
      </p:sp>
      <p:sp>
        <p:nvSpPr>
          <p:cNvPr id="7" name="Google Shape;490;p43">
            <a:extLst>
              <a:ext uri="{FF2B5EF4-FFF2-40B4-BE49-F238E27FC236}">
                <a16:creationId xmlns:a16="http://schemas.microsoft.com/office/drawing/2014/main" id="{D8CB773E-01E9-3DE1-173A-D64E24F46BE3}"/>
              </a:ext>
            </a:extLst>
          </p:cNvPr>
          <p:cNvSpPr txBox="1">
            <a:spLocks/>
          </p:cNvSpPr>
          <p:nvPr/>
        </p:nvSpPr>
        <p:spPr>
          <a:xfrm>
            <a:off x="4371278" y="1251305"/>
            <a:ext cx="4363844" cy="1491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buNone/>
            </a:pPr>
            <a:r>
              <a:rPr lang="en-US" dirty="0"/>
              <a:t>Para </a:t>
            </a:r>
            <a:r>
              <a:rPr lang="es-CL" dirty="0"/>
              <a:t>Young </a:t>
            </a:r>
            <a:r>
              <a:rPr lang="es-CL" dirty="0" err="1"/>
              <a:t>Ku</a:t>
            </a:r>
            <a:r>
              <a:rPr lang="es-CL" dirty="0"/>
              <a:t> “El origen de la ansiedad y miedo podría estar en las alteraciones estructurales y funcionales de la amígdala de los sujetos ansiosos, la cual sería más sensible a los estímulos y a la respuesta ansiosa”. (2020, 4). </a:t>
            </a:r>
          </a:p>
        </p:txBody>
      </p:sp>
      <p:sp>
        <p:nvSpPr>
          <p:cNvPr id="5" name="Google Shape;490;p43">
            <a:extLst>
              <a:ext uri="{FF2B5EF4-FFF2-40B4-BE49-F238E27FC236}">
                <a16:creationId xmlns:a16="http://schemas.microsoft.com/office/drawing/2014/main" id="{6365F8AF-54F3-2D1E-5CCE-C4D92A986B39}"/>
              </a:ext>
            </a:extLst>
          </p:cNvPr>
          <p:cNvSpPr txBox="1">
            <a:spLocks/>
          </p:cNvSpPr>
          <p:nvPr/>
        </p:nvSpPr>
        <p:spPr>
          <a:xfrm>
            <a:off x="518809" y="2630774"/>
            <a:ext cx="3681483" cy="1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Font typeface="Barlow"/>
              <a:buNone/>
            </a:pPr>
            <a:r>
              <a:rPr lang="es-ES" dirty="0">
                <a:solidFill>
                  <a:schemeClr val="tx1"/>
                </a:solidFill>
              </a:rPr>
              <a:t>El país se posición en primer lugar en el uso de redes sociales de Latinoamérica </a:t>
            </a:r>
            <a:r>
              <a:rPr lang="es-ES" b="1" dirty="0">
                <a:solidFill>
                  <a:schemeClr val="tx1"/>
                </a:solidFill>
              </a:rPr>
              <a:t>(</a:t>
            </a:r>
            <a:r>
              <a:rPr lang="es-ES" b="1" dirty="0" err="1">
                <a:solidFill>
                  <a:schemeClr val="tx1"/>
                </a:solidFill>
              </a:rPr>
              <a:t>Criteria</a:t>
            </a:r>
            <a:r>
              <a:rPr lang="es-ES" b="1" dirty="0">
                <a:solidFill>
                  <a:schemeClr val="tx1"/>
                </a:solidFill>
              </a:rPr>
              <a:t>, 2020)</a:t>
            </a:r>
            <a:r>
              <a:rPr lang="es-ES" dirty="0">
                <a:solidFill>
                  <a:schemeClr val="tx1"/>
                </a:solidFill>
              </a:rPr>
              <a:t>. Según </a:t>
            </a:r>
            <a:r>
              <a:rPr lang="es-ES" b="1" dirty="0">
                <a:solidFill>
                  <a:schemeClr val="tx1"/>
                </a:solidFill>
              </a:rPr>
              <a:t>López (2023), </a:t>
            </a:r>
            <a:r>
              <a:rPr lang="es-ES" dirty="0">
                <a:solidFill>
                  <a:schemeClr val="tx1"/>
                </a:solidFill>
              </a:rPr>
              <a:t>en el 2022 el porcentaje de redes sociales ocupadas en el país alcanzó el 81%.</a:t>
            </a:r>
          </a:p>
        </p:txBody>
      </p:sp>
      <p:sp>
        <p:nvSpPr>
          <p:cNvPr id="8" name="Google Shape;490;p43">
            <a:extLst>
              <a:ext uri="{FF2B5EF4-FFF2-40B4-BE49-F238E27FC236}">
                <a16:creationId xmlns:a16="http://schemas.microsoft.com/office/drawing/2014/main" id="{BE3902CB-1D2B-7D76-133B-978A12613AA3}"/>
              </a:ext>
            </a:extLst>
          </p:cNvPr>
          <p:cNvSpPr txBox="1">
            <a:spLocks/>
          </p:cNvSpPr>
          <p:nvPr/>
        </p:nvSpPr>
        <p:spPr>
          <a:xfrm>
            <a:off x="4371277" y="2630774"/>
            <a:ext cx="4253913" cy="1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Font typeface="Barlow"/>
              <a:buNone/>
            </a:pPr>
            <a:r>
              <a:rPr lang="es-ES" dirty="0">
                <a:solidFill>
                  <a:schemeClr val="tx1"/>
                </a:solidFill>
              </a:rPr>
              <a:t>Para Young </a:t>
            </a:r>
            <a:r>
              <a:rPr lang="es-ES" dirty="0" err="1">
                <a:solidFill>
                  <a:schemeClr val="tx1"/>
                </a:solidFill>
              </a:rPr>
              <a:t>Ku</a:t>
            </a:r>
            <a:r>
              <a:rPr lang="es-ES" dirty="0">
                <a:solidFill>
                  <a:schemeClr val="tx1"/>
                </a:solidFill>
              </a:rPr>
              <a:t> (2020) “El origen de la ansiedad y miedo podría estar en las alteraciones estructurales y funcionales de la amígdala de los sujetos ansiosos, la cual sería más sensible a los estímulos y a la respuesta ansiosa” (p. 4) .</a:t>
            </a:r>
          </a:p>
        </p:txBody>
      </p:sp>
      <mc:AlternateContent xmlns:mc="http://schemas.openxmlformats.org/markup-compatibility/2006" xmlns:p14="http://schemas.microsoft.com/office/powerpoint/2010/main">
        <mc:Choice Requires="p14">
          <p:contentPart p14:bwMode="auto" r:id="rId3">
            <p14:nvContentPartPr>
              <p14:cNvPr id="9" name="Entrada de lápiz 8">
                <a:extLst>
                  <a:ext uri="{FF2B5EF4-FFF2-40B4-BE49-F238E27FC236}">
                    <a16:creationId xmlns:a16="http://schemas.microsoft.com/office/drawing/2014/main" id="{7800E574-3240-E0EA-8E9A-2F0484910EEE}"/>
                  </a:ext>
                </a:extLst>
              </p14:cNvPr>
              <p14:cNvContentPartPr/>
              <p14:nvPr/>
            </p14:nvContentPartPr>
            <p14:xfrm>
              <a:off x="3402679" y="1760618"/>
              <a:ext cx="686160" cy="15840"/>
            </p14:xfrm>
          </p:contentPart>
        </mc:Choice>
        <mc:Fallback xmlns="">
          <p:pic>
            <p:nvPicPr>
              <p:cNvPr id="9" name="Entrada de lápiz 8">
                <a:extLst>
                  <a:ext uri="{FF2B5EF4-FFF2-40B4-BE49-F238E27FC236}">
                    <a16:creationId xmlns:a16="http://schemas.microsoft.com/office/drawing/2014/main" id="{7800E574-3240-E0EA-8E9A-2F0484910EEE}"/>
                  </a:ext>
                </a:extLst>
              </p:cNvPr>
              <p:cNvPicPr/>
              <p:nvPr/>
            </p:nvPicPr>
            <p:blipFill>
              <a:blip r:embed="rId4"/>
              <a:stretch>
                <a:fillRect/>
              </a:stretch>
            </p:blipFill>
            <p:spPr>
              <a:xfrm>
                <a:off x="3349039" y="1652978"/>
                <a:ext cx="793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Entrada de lápiz 9">
                <a:extLst>
                  <a:ext uri="{FF2B5EF4-FFF2-40B4-BE49-F238E27FC236}">
                    <a16:creationId xmlns:a16="http://schemas.microsoft.com/office/drawing/2014/main" id="{AD503772-7EDB-0C0E-74AB-60B813AB4FDE}"/>
                  </a:ext>
                </a:extLst>
              </p14:cNvPr>
              <p14:cNvContentPartPr/>
              <p14:nvPr/>
            </p14:nvContentPartPr>
            <p14:xfrm>
              <a:off x="629239" y="1978058"/>
              <a:ext cx="381960" cy="15840"/>
            </p14:xfrm>
          </p:contentPart>
        </mc:Choice>
        <mc:Fallback xmlns="">
          <p:pic>
            <p:nvPicPr>
              <p:cNvPr id="10" name="Entrada de lápiz 9">
                <a:extLst>
                  <a:ext uri="{FF2B5EF4-FFF2-40B4-BE49-F238E27FC236}">
                    <a16:creationId xmlns:a16="http://schemas.microsoft.com/office/drawing/2014/main" id="{AD503772-7EDB-0C0E-74AB-60B813AB4FDE}"/>
                  </a:ext>
                </a:extLst>
              </p:cNvPr>
              <p:cNvPicPr/>
              <p:nvPr/>
            </p:nvPicPr>
            <p:blipFill>
              <a:blip r:embed="rId6"/>
              <a:stretch>
                <a:fillRect/>
              </a:stretch>
            </p:blipFill>
            <p:spPr>
              <a:xfrm>
                <a:off x="575599" y="1870418"/>
                <a:ext cx="4896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Entrada de lápiz 10">
                <a:extLst>
                  <a:ext uri="{FF2B5EF4-FFF2-40B4-BE49-F238E27FC236}">
                    <a16:creationId xmlns:a16="http://schemas.microsoft.com/office/drawing/2014/main" id="{DE2E00BA-D7E5-2F9D-5BC3-2BB83F097055}"/>
                  </a:ext>
                </a:extLst>
              </p14:cNvPr>
              <p14:cNvContentPartPr/>
              <p14:nvPr/>
            </p14:nvContentPartPr>
            <p14:xfrm>
              <a:off x="1648759" y="2011178"/>
              <a:ext cx="547200" cy="12600"/>
            </p14:xfrm>
          </p:contentPart>
        </mc:Choice>
        <mc:Fallback xmlns="">
          <p:pic>
            <p:nvPicPr>
              <p:cNvPr id="11" name="Entrada de lápiz 10">
                <a:extLst>
                  <a:ext uri="{FF2B5EF4-FFF2-40B4-BE49-F238E27FC236}">
                    <a16:creationId xmlns:a16="http://schemas.microsoft.com/office/drawing/2014/main" id="{DE2E00BA-D7E5-2F9D-5BC3-2BB83F097055}"/>
                  </a:ext>
                </a:extLst>
              </p:cNvPr>
              <p:cNvPicPr/>
              <p:nvPr/>
            </p:nvPicPr>
            <p:blipFill>
              <a:blip r:embed="rId8"/>
              <a:stretch>
                <a:fillRect/>
              </a:stretch>
            </p:blipFill>
            <p:spPr>
              <a:xfrm>
                <a:off x="1595119" y="1903178"/>
                <a:ext cx="654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Entrada de lápiz 11">
                <a:extLst>
                  <a:ext uri="{FF2B5EF4-FFF2-40B4-BE49-F238E27FC236}">
                    <a16:creationId xmlns:a16="http://schemas.microsoft.com/office/drawing/2014/main" id="{30711678-50C7-8CD8-323E-1B74F7FB38B6}"/>
                  </a:ext>
                </a:extLst>
              </p14:cNvPr>
              <p14:cNvContentPartPr/>
              <p14:nvPr/>
            </p14:nvContentPartPr>
            <p14:xfrm>
              <a:off x="4863919" y="1476218"/>
              <a:ext cx="741960" cy="39240"/>
            </p14:xfrm>
          </p:contentPart>
        </mc:Choice>
        <mc:Fallback xmlns="">
          <p:pic>
            <p:nvPicPr>
              <p:cNvPr id="12" name="Entrada de lápiz 11">
                <a:extLst>
                  <a:ext uri="{FF2B5EF4-FFF2-40B4-BE49-F238E27FC236}">
                    <a16:creationId xmlns:a16="http://schemas.microsoft.com/office/drawing/2014/main" id="{30711678-50C7-8CD8-323E-1B74F7FB38B6}"/>
                  </a:ext>
                </a:extLst>
              </p:cNvPr>
              <p:cNvPicPr/>
              <p:nvPr/>
            </p:nvPicPr>
            <p:blipFill>
              <a:blip r:embed="rId10"/>
              <a:stretch>
                <a:fillRect/>
              </a:stretch>
            </p:blipFill>
            <p:spPr>
              <a:xfrm>
                <a:off x="4810279" y="1368578"/>
                <a:ext cx="849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Entrada de lápiz 12">
                <a:extLst>
                  <a:ext uri="{FF2B5EF4-FFF2-40B4-BE49-F238E27FC236}">
                    <a16:creationId xmlns:a16="http://schemas.microsoft.com/office/drawing/2014/main" id="{E5E5643F-FDC2-3A9C-5DBE-572787E568B7}"/>
                  </a:ext>
                </a:extLst>
              </p14:cNvPr>
              <p14:cNvContentPartPr/>
              <p14:nvPr/>
            </p14:nvContentPartPr>
            <p14:xfrm>
              <a:off x="4453879" y="2427698"/>
              <a:ext cx="807840" cy="51120"/>
            </p14:xfrm>
          </p:contentPart>
        </mc:Choice>
        <mc:Fallback xmlns="">
          <p:pic>
            <p:nvPicPr>
              <p:cNvPr id="13" name="Entrada de lápiz 12">
                <a:extLst>
                  <a:ext uri="{FF2B5EF4-FFF2-40B4-BE49-F238E27FC236}">
                    <a16:creationId xmlns:a16="http://schemas.microsoft.com/office/drawing/2014/main" id="{E5E5643F-FDC2-3A9C-5DBE-572787E568B7}"/>
                  </a:ext>
                </a:extLst>
              </p:cNvPr>
              <p:cNvPicPr/>
              <p:nvPr/>
            </p:nvPicPr>
            <p:blipFill>
              <a:blip r:embed="rId12"/>
              <a:stretch>
                <a:fillRect/>
              </a:stretch>
            </p:blipFill>
            <p:spPr>
              <a:xfrm>
                <a:off x="4400239" y="2319698"/>
                <a:ext cx="915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Entrada de lápiz 13">
                <a:extLst>
                  <a:ext uri="{FF2B5EF4-FFF2-40B4-BE49-F238E27FC236}">
                    <a16:creationId xmlns:a16="http://schemas.microsoft.com/office/drawing/2014/main" id="{BD804743-C3EB-3DC5-3A8C-822164DE2C7C}"/>
                  </a:ext>
                </a:extLst>
              </p14:cNvPr>
              <p14:cNvContentPartPr/>
              <p14:nvPr/>
            </p14:nvContentPartPr>
            <p14:xfrm>
              <a:off x="8553919" y="2213858"/>
              <a:ext cx="20520" cy="12600"/>
            </p14:xfrm>
          </p:contentPart>
        </mc:Choice>
        <mc:Fallback xmlns="">
          <p:pic>
            <p:nvPicPr>
              <p:cNvPr id="14" name="Entrada de lápiz 13">
                <a:extLst>
                  <a:ext uri="{FF2B5EF4-FFF2-40B4-BE49-F238E27FC236}">
                    <a16:creationId xmlns:a16="http://schemas.microsoft.com/office/drawing/2014/main" id="{BD804743-C3EB-3DC5-3A8C-822164DE2C7C}"/>
                  </a:ext>
                </a:extLst>
              </p:cNvPr>
              <p:cNvPicPr/>
              <p:nvPr/>
            </p:nvPicPr>
            <p:blipFill>
              <a:blip r:embed="rId14"/>
              <a:stretch>
                <a:fillRect/>
              </a:stretch>
            </p:blipFill>
            <p:spPr>
              <a:xfrm>
                <a:off x="8500279" y="2105858"/>
                <a:ext cx="128160" cy="228240"/>
              </a:xfrm>
              <a:prstGeom prst="rect">
                <a:avLst/>
              </a:prstGeom>
            </p:spPr>
          </p:pic>
        </mc:Fallback>
      </mc:AlternateContent>
    </p:spTree>
    <p:extLst>
      <p:ext uri="{BB962C8B-B14F-4D97-AF65-F5344CB8AC3E}">
        <p14:creationId xmlns:p14="http://schemas.microsoft.com/office/powerpoint/2010/main" val="187250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animEffect transition="in" filter="fade">
                                      <p:cBhvr>
                                        <p:cTn id="7" dur="500"/>
                                        <p:tgtEl>
                                          <p:spTgt spid="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drawProgress</p:attrName>
                                        </p:attrNameLst>
                                      </p:cBhvr>
                                      <p:tavLst>
                                        <p:tav tm="0">
                                          <p:val>
                                            <p:fltVal val="0"/>
                                          </p:val>
                                        </p:tav>
                                        <p:tav tm="100000">
                                          <p:val>
                                            <p:fltVal val="1"/>
                                          </p:val>
                                        </p:tav>
                                      </p:tavLst>
                                    </p:anim>
                                  </p:childTnLst>
                                </p:cTn>
                              </p:par>
                              <p:par>
                                <p:cTn id="13" presetID="63"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drawProgress</p:attrName>
                                        </p:attrNameLst>
                                      </p:cBhvr>
                                      <p:tavLst>
                                        <p:tav tm="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drawProgress</p:attrName>
                                        </p:attrNameLst>
                                      </p:cBhvr>
                                      <p:tavLst>
                                        <p:tav tm="0">
                                          <p:val>
                                            <p:fltVal val="0"/>
                                          </p:val>
                                        </p:tav>
                                        <p:tav tm="100000">
                                          <p:val>
                                            <p:fltVal val="1"/>
                                          </p:val>
                                        </p:tav>
                                      </p:tavLst>
                                    </p:anim>
                                  </p:childTnLst>
                                </p:cTn>
                              </p:par>
                              <p:par>
                                <p:cTn id="34" presetID="63"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drawProgress</p:attrName>
                                        </p:attrNameLst>
                                      </p:cBhvr>
                                      <p:tavLst>
                                        <p:tav tm="0">
                                          <p:val>
                                            <p:fltVal val="0"/>
                                          </p:val>
                                        </p:tav>
                                        <p:tav tm="100000">
                                          <p:val>
                                            <p:fltVal val="1"/>
                                          </p:val>
                                        </p:tav>
                                      </p:tavLst>
                                    </p:anim>
                                  </p:childTnLst>
                                </p:cTn>
                              </p:par>
                              <p:par>
                                <p:cTn id="37" presetID="63"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build="p"/>
      <p:bldP spid="7"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3"/>
          <p:cNvSpPr txBox="1">
            <a:spLocks noGrp="1"/>
          </p:cNvSpPr>
          <p:nvPr>
            <p:ph type="body" idx="1"/>
          </p:nvPr>
        </p:nvSpPr>
        <p:spPr>
          <a:xfrm>
            <a:off x="492789" y="596539"/>
            <a:ext cx="3978849" cy="1760086"/>
          </a:xfrm>
          <a:prstGeom prst="rect">
            <a:avLst/>
          </a:prstGeom>
        </p:spPr>
        <p:txBody>
          <a:bodyPr spcFirstLastPara="1" wrap="square" lIns="91425" tIns="91425" rIns="91425" bIns="91425" anchor="t" anchorCtr="0">
            <a:noAutofit/>
          </a:bodyPr>
          <a:lstStyle/>
          <a:p>
            <a:pPr marL="0" indent="0" algn="ctr">
              <a:buNone/>
            </a:pPr>
            <a:r>
              <a:rPr lang="es-ES" b="1" dirty="0">
                <a:solidFill>
                  <a:schemeClr val="dk2"/>
                </a:solidFill>
              </a:rPr>
              <a:t>Introducción.</a:t>
            </a:r>
          </a:p>
          <a:p>
            <a:pPr marL="0" indent="0" algn="just">
              <a:buNone/>
            </a:pPr>
            <a:r>
              <a:rPr lang="es-ES" dirty="0"/>
              <a:t>La población que ha ingresado al PSM durante el año 2022 fue de 869.456 personas (DEIS, 2023).</a:t>
            </a:r>
            <a:r>
              <a:rPr lang="es-ES" dirty="0">
                <a:solidFill>
                  <a:schemeClr val="dk2"/>
                </a:solidFill>
              </a:rPr>
              <a:t> De este total, el 54% corresponde a mujeres y el 46% a hombres. Los principales trastornos de ingreso han sido ansiedad y depresión.</a:t>
            </a:r>
          </a:p>
        </p:txBody>
      </p:sp>
      <p:sp>
        <p:nvSpPr>
          <p:cNvPr id="7" name="Google Shape;490;p43">
            <a:extLst>
              <a:ext uri="{FF2B5EF4-FFF2-40B4-BE49-F238E27FC236}">
                <a16:creationId xmlns:a16="http://schemas.microsoft.com/office/drawing/2014/main" id="{D8CB773E-01E9-3DE1-173A-D64E24F46BE3}"/>
              </a:ext>
            </a:extLst>
          </p:cNvPr>
          <p:cNvSpPr txBox="1">
            <a:spLocks/>
          </p:cNvSpPr>
          <p:nvPr/>
        </p:nvSpPr>
        <p:spPr>
          <a:xfrm>
            <a:off x="4572000" y="781127"/>
            <a:ext cx="4053190" cy="1491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None/>
            </a:pPr>
            <a:r>
              <a:rPr lang="es-CL" dirty="0"/>
              <a:t>La Asociación Chilena de Seguridad (2022) mostró que la prevalencia de la ansiedad en la población había aumentado en 4 puntos, respecto al año anterior. Sin embargo, a fines de 2022 se observó una baja en la cifra, mas sigue siendo un problema de alta relevancia (ACHS, 2022).</a:t>
            </a:r>
          </a:p>
        </p:txBody>
      </p:sp>
      <p:sp>
        <p:nvSpPr>
          <p:cNvPr id="5" name="Google Shape;490;p43">
            <a:extLst>
              <a:ext uri="{FF2B5EF4-FFF2-40B4-BE49-F238E27FC236}">
                <a16:creationId xmlns:a16="http://schemas.microsoft.com/office/drawing/2014/main" id="{6365F8AF-54F3-2D1E-5CCE-C4D92A986B39}"/>
              </a:ext>
            </a:extLst>
          </p:cNvPr>
          <p:cNvSpPr txBox="1">
            <a:spLocks/>
          </p:cNvSpPr>
          <p:nvPr/>
        </p:nvSpPr>
        <p:spPr>
          <a:xfrm>
            <a:off x="529169" y="2244199"/>
            <a:ext cx="3842108" cy="1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None/>
            </a:pPr>
            <a:r>
              <a:rPr lang="es-ES" dirty="0">
                <a:solidFill>
                  <a:schemeClr val="tx1"/>
                </a:solidFill>
              </a:rPr>
              <a:t>La población que ha ingresado al </a:t>
            </a:r>
            <a:r>
              <a:rPr lang="es-ES" b="1" dirty="0">
                <a:solidFill>
                  <a:schemeClr val="tx1"/>
                </a:solidFill>
              </a:rPr>
              <a:t>Programa de Salud Mental (PSM) </a:t>
            </a:r>
            <a:r>
              <a:rPr lang="es-ES" dirty="0">
                <a:solidFill>
                  <a:schemeClr val="tx1"/>
                </a:solidFill>
              </a:rPr>
              <a:t>durante el año 2022 fue de 869.456 personas </a:t>
            </a:r>
            <a:r>
              <a:rPr lang="es-ES" b="1" dirty="0">
                <a:solidFill>
                  <a:schemeClr val="tx1"/>
                </a:solidFill>
              </a:rPr>
              <a:t>(Departamento de Estadísticas e Información de Salud [DEIS], 2023)</a:t>
            </a:r>
            <a:r>
              <a:rPr lang="es-ES" dirty="0">
                <a:solidFill>
                  <a:schemeClr val="tx1"/>
                </a:solidFill>
              </a:rPr>
              <a:t>. De este total, el 54% corresponde a mujeres y el 46% a hombres. Los principales trastornos de ingreso han sido ansiedad y depresión </a:t>
            </a:r>
            <a:r>
              <a:rPr lang="es-ES" b="1" dirty="0">
                <a:solidFill>
                  <a:schemeClr val="tx1"/>
                </a:solidFill>
              </a:rPr>
              <a:t>(DEIS, 2023).</a:t>
            </a:r>
          </a:p>
        </p:txBody>
      </p:sp>
      <p:sp>
        <p:nvSpPr>
          <p:cNvPr id="8" name="Google Shape;490;p43">
            <a:extLst>
              <a:ext uri="{FF2B5EF4-FFF2-40B4-BE49-F238E27FC236}">
                <a16:creationId xmlns:a16="http://schemas.microsoft.com/office/drawing/2014/main" id="{BE3902CB-1D2B-7D76-133B-978A12613AA3}"/>
              </a:ext>
            </a:extLst>
          </p:cNvPr>
          <p:cNvSpPr txBox="1">
            <a:spLocks/>
          </p:cNvSpPr>
          <p:nvPr/>
        </p:nvSpPr>
        <p:spPr>
          <a:xfrm>
            <a:off x="4572000" y="2348910"/>
            <a:ext cx="4153551" cy="13279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None/>
            </a:pPr>
            <a:r>
              <a:rPr lang="es-ES" dirty="0">
                <a:solidFill>
                  <a:schemeClr val="tx1"/>
                </a:solidFill>
              </a:rPr>
              <a:t>La Asociación Chilena de Seguridad </a:t>
            </a:r>
            <a:r>
              <a:rPr lang="es-ES" b="1" dirty="0">
                <a:solidFill>
                  <a:schemeClr val="tx1"/>
                </a:solidFill>
              </a:rPr>
              <a:t>(2022a) </a:t>
            </a:r>
            <a:r>
              <a:rPr lang="es-ES" dirty="0">
                <a:solidFill>
                  <a:schemeClr val="tx1"/>
                </a:solidFill>
              </a:rPr>
              <a:t>mostró que la prevalencia de la ansiedad en la población había aumentado en 4 puntos, respecto al año anterior. Sin embargo, a fines de 2022 se observó una baja en la cifra, mas sigue siendo un problema de alta relevancia (ACHS, </a:t>
            </a:r>
            <a:r>
              <a:rPr lang="es-ES" b="1" dirty="0">
                <a:solidFill>
                  <a:schemeClr val="tx1"/>
                </a:solidFill>
              </a:rPr>
              <a:t>2022b</a:t>
            </a:r>
            <a:r>
              <a:rPr lang="es-ES" dirty="0">
                <a:solidFill>
                  <a:schemeClr val="tx1"/>
                </a:solidFill>
              </a:rPr>
              <a:t>).</a:t>
            </a:r>
          </a:p>
        </p:txBody>
      </p:sp>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id="{C6CD3C6A-600C-5E1F-FB30-2EDD6C1E628F}"/>
                  </a:ext>
                </a:extLst>
              </p14:cNvPr>
              <p14:cNvContentPartPr/>
              <p14:nvPr/>
            </p14:nvContentPartPr>
            <p14:xfrm>
              <a:off x="3255743" y="2036500"/>
              <a:ext cx="409320" cy="360"/>
            </p14:xfrm>
          </p:contentPart>
        </mc:Choice>
        <mc:Fallback xmlns="">
          <p:pic>
            <p:nvPicPr>
              <p:cNvPr id="4" name="Entrada de lápiz 3">
                <a:extLst>
                  <a:ext uri="{FF2B5EF4-FFF2-40B4-BE49-F238E27FC236}">
                    <a16:creationId xmlns:a16="http://schemas.microsoft.com/office/drawing/2014/main" id="{C6CD3C6A-600C-5E1F-FB30-2EDD6C1E628F}"/>
                  </a:ext>
                </a:extLst>
              </p:cNvPr>
              <p:cNvPicPr/>
              <p:nvPr/>
            </p:nvPicPr>
            <p:blipFill>
              <a:blip r:embed="rId8"/>
              <a:stretch>
                <a:fillRect/>
              </a:stretch>
            </p:blipFill>
            <p:spPr>
              <a:xfrm>
                <a:off x="3202103" y="1928860"/>
                <a:ext cx="516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Entrada de lápiz 5">
                <a:extLst>
                  <a:ext uri="{FF2B5EF4-FFF2-40B4-BE49-F238E27FC236}">
                    <a16:creationId xmlns:a16="http://schemas.microsoft.com/office/drawing/2014/main" id="{8FF0B0B4-D529-8843-833B-B8E2C383E7AA}"/>
                  </a:ext>
                </a:extLst>
              </p14:cNvPr>
              <p14:cNvContentPartPr/>
              <p14:nvPr/>
            </p14:nvContentPartPr>
            <p14:xfrm>
              <a:off x="7478903" y="935620"/>
              <a:ext cx="487800" cy="38520"/>
            </p14:xfrm>
          </p:contentPart>
        </mc:Choice>
        <mc:Fallback xmlns="">
          <p:pic>
            <p:nvPicPr>
              <p:cNvPr id="6" name="Entrada de lápiz 5">
                <a:extLst>
                  <a:ext uri="{FF2B5EF4-FFF2-40B4-BE49-F238E27FC236}">
                    <a16:creationId xmlns:a16="http://schemas.microsoft.com/office/drawing/2014/main" id="{8FF0B0B4-D529-8843-833B-B8E2C383E7AA}"/>
                  </a:ext>
                </a:extLst>
              </p:cNvPr>
              <p:cNvPicPr/>
              <p:nvPr/>
            </p:nvPicPr>
            <p:blipFill>
              <a:blip r:embed="rId10"/>
              <a:stretch>
                <a:fillRect/>
              </a:stretch>
            </p:blipFill>
            <p:spPr>
              <a:xfrm>
                <a:off x="7424903" y="827980"/>
                <a:ext cx="595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Entrada de lápiz 14">
                <a:extLst>
                  <a:ext uri="{FF2B5EF4-FFF2-40B4-BE49-F238E27FC236}">
                    <a16:creationId xmlns:a16="http://schemas.microsoft.com/office/drawing/2014/main" id="{60617B1D-EF5C-77F7-DAA1-0A77B1738831}"/>
                  </a:ext>
                </a:extLst>
              </p14:cNvPr>
              <p14:cNvContentPartPr/>
              <p14:nvPr/>
            </p14:nvContentPartPr>
            <p14:xfrm>
              <a:off x="6073103" y="2163220"/>
              <a:ext cx="982080" cy="360"/>
            </p14:xfrm>
          </p:contentPart>
        </mc:Choice>
        <mc:Fallback xmlns="">
          <p:pic>
            <p:nvPicPr>
              <p:cNvPr id="15" name="Entrada de lápiz 14">
                <a:extLst>
                  <a:ext uri="{FF2B5EF4-FFF2-40B4-BE49-F238E27FC236}">
                    <a16:creationId xmlns:a16="http://schemas.microsoft.com/office/drawing/2014/main" id="{60617B1D-EF5C-77F7-DAA1-0A77B1738831}"/>
                  </a:ext>
                </a:extLst>
              </p:cNvPr>
              <p:cNvPicPr/>
              <p:nvPr/>
            </p:nvPicPr>
            <p:blipFill>
              <a:blip r:embed="rId12"/>
              <a:stretch>
                <a:fillRect/>
              </a:stretch>
            </p:blipFill>
            <p:spPr>
              <a:xfrm>
                <a:off x="6019103" y="2055220"/>
                <a:ext cx="1089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Entrada de lápiz 15">
                <a:extLst>
                  <a:ext uri="{FF2B5EF4-FFF2-40B4-BE49-F238E27FC236}">
                    <a16:creationId xmlns:a16="http://schemas.microsoft.com/office/drawing/2014/main" id="{3B3AD3E9-1B7C-7B67-281A-3547438CEDD2}"/>
                  </a:ext>
                </a:extLst>
              </p14:cNvPr>
              <p14:cNvContentPartPr/>
              <p14:nvPr/>
            </p14:nvContentPartPr>
            <p14:xfrm>
              <a:off x="3255743" y="1042419"/>
              <a:ext cx="331560" cy="360"/>
            </p14:xfrm>
          </p:contentPart>
        </mc:Choice>
        <mc:Fallback xmlns="">
          <p:pic>
            <p:nvPicPr>
              <p:cNvPr id="16" name="Entrada de lápiz 15">
                <a:extLst>
                  <a:ext uri="{FF2B5EF4-FFF2-40B4-BE49-F238E27FC236}">
                    <a16:creationId xmlns:a16="http://schemas.microsoft.com/office/drawing/2014/main" id="{3B3AD3E9-1B7C-7B67-281A-3547438CEDD2}"/>
                  </a:ext>
                </a:extLst>
              </p:cNvPr>
              <p:cNvPicPr/>
              <p:nvPr/>
            </p:nvPicPr>
            <p:blipFill>
              <a:blip r:embed="rId14"/>
              <a:stretch>
                <a:fillRect/>
              </a:stretch>
            </p:blipFill>
            <p:spPr>
              <a:xfrm>
                <a:off x="3201743" y="934419"/>
                <a:ext cx="439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trada de lápiz 16">
                <a:extLst>
                  <a:ext uri="{FF2B5EF4-FFF2-40B4-BE49-F238E27FC236}">
                    <a16:creationId xmlns:a16="http://schemas.microsoft.com/office/drawing/2014/main" id="{FF9D628F-DAC6-C4C2-5637-B6A699EBA44A}"/>
                  </a:ext>
                </a:extLst>
              </p14:cNvPr>
              <p14:cNvContentPartPr/>
              <p14:nvPr/>
            </p14:nvContentPartPr>
            <p14:xfrm>
              <a:off x="3378765" y="1278720"/>
              <a:ext cx="959040" cy="37800"/>
            </p14:xfrm>
          </p:contentPart>
        </mc:Choice>
        <mc:Fallback xmlns="">
          <p:pic>
            <p:nvPicPr>
              <p:cNvPr id="17" name="Entrada de lápiz 16">
                <a:extLst>
                  <a:ext uri="{FF2B5EF4-FFF2-40B4-BE49-F238E27FC236}">
                    <a16:creationId xmlns:a16="http://schemas.microsoft.com/office/drawing/2014/main" id="{FF9D628F-DAC6-C4C2-5637-B6A699EBA44A}"/>
                  </a:ext>
                </a:extLst>
              </p:cNvPr>
              <p:cNvPicPr/>
              <p:nvPr/>
            </p:nvPicPr>
            <p:blipFill>
              <a:blip r:embed="rId16"/>
              <a:stretch>
                <a:fillRect/>
              </a:stretch>
            </p:blipFill>
            <p:spPr>
              <a:xfrm>
                <a:off x="3324745" y="1171739"/>
                <a:ext cx="1066720" cy="251406"/>
              </a:xfrm>
              <a:prstGeom prst="rect">
                <a:avLst/>
              </a:prstGeom>
            </p:spPr>
          </p:pic>
        </mc:Fallback>
      </mc:AlternateContent>
    </p:spTree>
    <p:extLst>
      <p:ext uri="{BB962C8B-B14F-4D97-AF65-F5344CB8AC3E}">
        <p14:creationId xmlns:p14="http://schemas.microsoft.com/office/powerpoint/2010/main" val="6586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0">
                                            <p:txEl>
                                              <p:pRg st="0" end="0"/>
                                            </p:txEl>
                                          </p:spTgt>
                                        </p:tgtEl>
                                        <p:attrNameLst>
                                          <p:attrName>style.visibility</p:attrName>
                                        </p:attrNameLst>
                                      </p:cBhvr>
                                      <p:to>
                                        <p:strVal val="visible"/>
                                      </p:to>
                                    </p:set>
                                    <p:animEffect transition="in" filter="fade">
                                      <p:cBhvr>
                                        <p:cTn id="7" dur="500"/>
                                        <p:tgtEl>
                                          <p:spTgt spid="4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0">
                                            <p:txEl>
                                              <p:pRg st="1" end="1"/>
                                            </p:txEl>
                                          </p:spTgt>
                                        </p:tgtEl>
                                        <p:attrNameLst>
                                          <p:attrName>style.visibility</p:attrName>
                                        </p:attrNameLst>
                                      </p:cBhvr>
                                      <p:to>
                                        <p:strVal val="visible"/>
                                      </p:to>
                                    </p:set>
                                    <p:animEffect transition="in" filter="fade">
                                      <p:cBhvr>
                                        <p:cTn id="10" dur="500"/>
                                        <p:tgtEl>
                                          <p:spTgt spid="49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drawProgress</p:attrName>
                                        </p:attrNameLst>
                                      </p:cBhvr>
                                      <p:tavLst>
                                        <p:tav tm="0">
                                          <p:val>
                                            <p:fltVal val="0"/>
                                          </p:val>
                                        </p:tav>
                                        <p:tav tm="100000">
                                          <p:val>
                                            <p:fltVal val="1"/>
                                          </p:val>
                                        </p:tav>
                                      </p:tavLst>
                                    </p:anim>
                                  </p:childTnLst>
                                </p:cTn>
                              </p:par>
                              <p:par>
                                <p:cTn id="19" presetID="63"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drawProgress</p:attrName>
                                        </p:attrNameLst>
                                      </p:cBhvr>
                                      <p:tavLst>
                                        <p:tav tm="0">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drawProgress</p:attrName>
                                        </p:attrNameLst>
                                      </p:cBhvr>
                                      <p:tavLst>
                                        <p:tav tm="0">
                                          <p:val>
                                            <p:fltVal val="0"/>
                                          </p:val>
                                        </p:tav>
                                        <p:tav tm="100000">
                                          <p:val>
                                            <p:fltVal val="1"/>
                                          </p:val>
                                        </p:tav>
                                      </p:tavLst>
                                    </p:anim>
                                  </p:childTnLst>
                                </p:cTn>
                              </p:par>
                              <p:par>
                                <p:cTn id="37" presetID="63"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build="p"/>
      <p:bldP spid="7"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7" name="Google Shape;490;p43">
            <a:extLst>
              <a:ext uri="{FF2B5EF4-FFF2-40B4-BE49-F238E27FC236}">
                <a16:creationId xmlns:a16="http://schemas.microsoft.com/office/drawing/2014/main" id="{D8CB773E-01E9-3DE1-173A-D64E24F46BE3}"/>
              </a:ext>
            </a:extLst>
          </p:cNvPr>
          <p:cNvSpPr txBox="1">
            <a:spLocks/>
          </p:cNvSpPr>
          <p:nvPr/>
        </p:nvSpPr>
        <p:spPr>
          <a:xfrm>
            <a:off x="610937" y="2571750"/>
            <a:ext cx="8113963" cy="1491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None/>
            </a:pPr>
            <a:r>
              <a:rPr lang="es-ES" dirty="0"/>
              <a:t>Para Stein y </a:t>
            </a:r>
            <a:r>
              <a:rPr lang="es-ES" dirty="0" err="1"/>
              <a:t>Steckler</a:t>
            </a:r>
            <a:r>
              <a:rPr lang="es-ES" dirty="0"/>
              <a:t> “La serotonina está implicada en los trastornos de ansiedad desde hace mucho tiempo. Desde que se descubrió que los fármacos que actúan sobre el sistema serotoninérgico eran tratamientos eficaces para los trastornos de ansiedad, el interés por esta área ha aumentado sustancialmente. Sin embargo, identificar la relación precisa del sistema serotoninérgico con los trastornos de ansiedad ha sido muy difícil. No hay una manera directa de medir los niveles de serotonina o disparos serotoninérgicos en humanos” (2010). </a:t>
            </a:r>
            <a:endParaRPr lang="es-CL" dirty="0"/>
          </a:p>
        </p:txBody>
      </p:sp>
      <p:pic>
        <p:nvPicPr>
          <p:cNvPr id="10" name="Imagen 9">
            <a:extLst>
              <a:ext uri="{FF2B5EF4-FFF2-40B4-BE49-F238E27FC236}">
                <a16:creationId xmlns:a16="http://schemas.microsoft.com/office/drawing/2014/main" id="{86367AEB-D341-D17F-A4E1-0C79DB2E6E34}"/>
              </a:ext>
            </a:extLst>
          </p:cNvPr>
          <p:cNvPicPr>
            <a:picLocks noChangeAspect="1"/>
          </p:cNvPicPr>
          <p:nvPr/>
        </p:nvPicPr>
        <p:blipFill rotWithShape="1">
          <a:blip r:embed="rId3"/>
          <a:srcRect l="6240" t="6530" r="7483"/>
          <a:stretch/>
        </p:blipFill>
        <p:spPr>
          <a:xfrm>
            <a:off x="1768508" y="608205"/>
            <a:ext cx="5798820" cy="1802130"/>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Entrada de lápiz 12">
                <a:extLst>
                  <a:ext uri="{FF2B5EF4-FFF2-40B4-BE49-F238E27FC236}">
                    <a16:creationId xmlns:a16="http://schemas.microsoft.com/office/drawing/2014/main" id="{296B100D-BE29-BF88-2903-2D610E32714D}"/>
                  </a:ext>
                </a:extLst>
              </p14:cNvPr>
              <p14:cNvContentPartPr/>
              <p14:nvPr/>
            </p14:nvContentPartPr>
            <p14:xfrm>
              <a:off x="2118626" y="638980"/>
              <a:ext cx="5416560" cy="67680"/>
            </p14:xfrm>
          </p:contentPart>
        </mc:Choice>
        <mc:Fallback xmlns="">
          <p:pic>
            <p:nvPicPr>
              <p:cNvPr id="13" name="Entrada de lápiz 12">
                <a:extLst>
                  <a:ext uri="{FF2B5EF4-FFF2-40B4-BE49-F238E27FC236}">
                    <a16:creationId xmlns:a16="http://schemas.microsoft.com/office/drawing/2014/main" id="{296B100D-BE29-BF88-2903-2D610E32714D}"/>
                  </a:ext>
                </a:extLst>
              </p:cNvPr>
              <p:cNvPicPr/>
              <p:nvPr/>
            </p:nvPicPr>
            <p:blipFill>
              <a:blip r:embed="rId5"/>
              <a:stretch>
                <a:fillRect/>
              </a:stretch>
            </p:blipFill>
            <p:spPr>
              <a:xfrm>
                <a:off x="2064626" y="530980"/>
                <a:ext cx="55242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Entrada de lápiz 17">
                <a:extLst>
                  <a:ext uri="{FF2B5EF4-FFF2-40B4-BE49-F238E27FC236}">
                    <a16:creationId xmlns:a16="http://schemas.microsoft.com/office/drawing/2014/main" id="{CD635BC3-38F1-5057-C314-20CB8B3F91DC}"/>
                  </a:ext>
                </a:extLst>
              </p14:cNvPr>
              <p14:cNvContentPartPr/>
              <p14:nvPr/>
            </p14:nvContentPartPr>
            <p14:xfrm>
              <a:off x="1895426" y="939580"/>
              <a:ext cx="5616360" cy="5040"/>
            </p14:xfrm>
          </p:contentPart>
        </mc:Choice>
        <mc:Fallback xmlns="">
          <p:pic>
            <p:nvPicPr>
              <p:cNvPr id="18" name="Entrada de lápiz 17">
                <a:extLst>
                  <a:ext uri="{FF2B5EF4-FFF2-40B4-BE49-F238E27FC236}">
                    <a16:creationId xmlns:a16="http://schemas.microsoft.com/office/drawing/2014/main" id="{CD635BC3-38F1-5057-C314-20CB8B3F91DC}"/>
                  </a:ext>
                </a:extLst>
              </p:cNvPr>
              <p:cNvPicPr/>
              <p:nvPr/>
            </p:nvPicPr>
            <p:blipFill>
              <a:blip r:embed="rId7"/>
              <a:stretch>
                <a:fillRect/>
              </a:stretch>
            </p:blipFill>
            <p:spPr>
              <a:xfrm>
                <a:off x="1841786" y="831580"/>
                <a:ext cx="5724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Entrada de lápiz 18">
                <a:extLst>
                  <a:ext uri="{FF2B5EF4-FFF2-40B4-BE49-F238E27FC236}">
                    <a16:creationId xmlns:a16="http://schemas.microsoft.com/office/drawing/2014/main" id="{592DC17F-ECCC-1882-2267-D14E0EBF7450}"/>
                  </a:ext>
                </a:extLst>
              </p14:cNvPr>
              <p14:cNvContentPartPr/>
              <p14:nvPr/>
            </p14:nvContentPartPr>
            <p14:xfrm>
              <a:off x="1948346" y="1138660"/>
              <a:ext cx="5508360" cy="73800"/>
            </p14:xfrm>
          </p:contentPart>
        </mc:Choice>
        <mc:Fallback xmlns="">
          <p:pic>
            <p:nvPicPr>
              <p:cNvPr id="19" name="Entrada de lápiz 18">
                <a:extLst>
                  <a:ext uri="{FF2B5EF4-FFF2-40B4-BE49-F238E27FC236}">
                    <a16:creationId xmlns:a16="http://schemas.microsoft.com/office/drawing/2014/main" id="{592DC17F-ECCC-1882-2267-D14E0EBF7450}"/>
                  </a:ext>
                </a:extLst>
              </p:cNvPr>
              <p:cNvPicPr/>
              <p:nvPr/>
            </p:nvPicPr>
            <p:blipFill>
              <a:blip r:embed="rId9"/>
              <a:stretch>
                <a:fillRect/>
              </a:stretch>
            </p:blipFill>
            <p:spPr>
              <a:xfrm>
                <a:off x="1894346" y="1030660"/>
                <a:ext cx="56160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E109A0D2-E5DB-3C04-B5D2-87BEAC3F9A3A}"/>
                  </a:ext>
                </a:extLst>
              </p14:cNvPr>
              <p14:cNvContentPartPr/>
              <p14:nvPr/>
            </p14:nvContentPartPr>
            <p14:xfrm>
              <a:off x="1880666" y="1333420"/>
              <a:ext cx="5545080" cy="71640"/>
            </p14:xfrm>
          </p:contentPart>
        </mc:Choice>
        <mc:Fallback xmlns="">
          <p:pic>
            <p:nvPicPr>
              <p:cNvPr id="20" name="Entrada de lápiz 19">
                <a:extLst>
                  <a:ext uri="{FF2B5EF4-FFF2-40B4-BE49-F238E27FC236}">
                    <a16:creationId xmlns:a16="http://schemas.microsoft.com/office/drawing/2014/main" id="{E109A0D2-E5DB-3C04-B5D2-87BEAC3F9A3A}"/>
                  </a:ext>
                </a:extLst>
              </p:cNvPr>
              <p:cNvPicPr/>
              <p:nvPr/>
            </p:nvPicPr>
            <p:blipFill>
              <a:blip r:embed="rId11"/>
              <a:stretch>
                <a:fillRect/>
              </a:stretch>
            </p:blipFill>
            <p:spPr>
              <a:xfrm>
                <a:off x="1827026" y="1225780"/>
                <a:ext cx="56527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Entrada de lápiz 20">
                <a:extLst>
                  <a:ext uri="{FF2B5EF4-FFF2-40B4-BE49-F238E27FC236}">
                    <a16:creationId xmlns:a16="http://schemas.microsoft.com/office/drawing/2014/main" id="{2710CCA0-14DA-CF1F-E60F-92071F1EEC74}"/>
                  </a:ext>
                </a:extLst>
              </p14:cNvPr>
              <p14:cNvContentPartPr/>
              <p14:nvPr/>
            </p14:nvContentPartPr>
            <p14:xfrm>
              <a:off x="1898306" y="1598380"/>
              <a:ext cx="5580360" cy="60480"/>
            </p14:xfrm>
          </p:contentPart>
        </mc:Choice>
        <mc:Fallback xmlns="">
          <p:pic>
            <p:nvPicPr>
              <p:cNvPr id="21" name="Entrada de lápiz 20">
                <a:extLst>
                  <a:ext uri="{FF2B5EF4-FFF2-40B4-BE49-F238E27FC236}">
                    <a16:creationId xmlns:a16="http://schemas.microsoft.com/office/drawing/2014/main" id="{2710CCA0-14DA-CF1F-E60F-92071F1EEC74}"/>
                  </a:ext>
                </a:extLst>
              </p:cNvPr>
              <p:cNvPicPr/>
              <p:nvPr/>
            </p:nvPicPr>
            <p:blipFill>
              <a:blip r:embed="rId13"/>
              <a:stretch>
                <a:fillRect/>
              </a:stretch>
            </p:blipFill>
            <p:spPr>
              <a:xfrm>
                <a:off x="1844666" y="1490380"/>
                <a:ext cx="5688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Entrada de lápiz 21">
                <a:extLst>
                  <a:ext uri="{FF2B5EF4-FFF2-40B4-BE49-F238E27FC236}">
                    <a16:creationId xmlns:a16="http://schemas.microsoft.com/office/drawing/2014/main" id="{2450A958-6866-A6F0-C009-0A6485313B5E}"/>
                  </a:ext>
                </a:extLst>
              </p14:cNvPr>
              <p14:cNvContentPartPr/>
              <p14:nvPr/>
            </p14:nvContentPartPr>
            <p14:xfrm>
              <a:off x="1858346" y="1797820"/>
              <a:ext cx="2794320" cy="83880"/>
            </p14:xfrm>
          </p:contentPart>
        </mc:Choice>
        <mc:Fallback xmlns="">
          <p:pic>
            <p:nvPicPr>
              <p:cNvPr id="22" name="Entrada de lápiz 21">
                <a:extLst>
                  <a:ext uri="{FF2B5EF4-FFF2-40B4-BE49-F238E27FC236}">
                    <a16:creationId xmlns:a16="http://schemas.microsoft.com/office/drawing/2014/main" id="{2450A958-6866-A6F0-C009-0A6485313B5E}"/>
                  </a:ext>
                </a:extLst>
              </p:cNvPr>
              <p:cNvPicPr/>
              <p:nvPr/>
            </p:nvPicPr>
            <p:blipFill>
              <a:blip r:embed="rId15"/>
              <a:stretch>
                <a:fillRect/>
              </a:stretch>
            </p:blipFill>
            <p:spPr>
              <a:xfrm>
                <a:off x="1804346" y="1689820"/>
                <a:ext cx="2901960" cy="299520"/>
              </a:xfrm>
              <a:prstGeom prst="rect">
                <a:avLst/>
              </a:prstGeom>
            </p:spPr>
          </p:pic>
        </mc:Fallback>
      </mc:AlternateContent>
    </p:spTree>
    <p:extLst>
      <p:ext uri="{BB962C8B-B14F-4D97-AF65-F5344CB8AC3E}">
        <p14:creationId xmlns:p14="http://schemas.microsoft.com/office/powerpoint/2010/main" val="11275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extLst>
              <a:ext uri="{BEBA8EAE-BF5A-486C-A8C5-ECC9F3942E4B}">
                <a14:imgProps xmlns:a14="http://schemas.microsoft.com/office/drawing/2010/main">
                  <a14:imgLayer r:embed="rId4">
                    <a14:imgEffect>
                      <a14:sharpenSoften amount="-41000"/>
                    </a14:imgEffect>
                  </a14:imgLayer>
                </a14:imgProps>
              </a:ext>
            </a:extLst>
          </a:blip>
          <a:srcRect/>
          <a:stretch>
            <a:fillRect t="-9000" b="-9000"/>
          </a:stretch>
        </a:blipFill>
        <a:effectLst/>
      </p:bgPr>
    </p:bg>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3124150" y="1427356"/>
            <a:ext cx="5826562" cy="161841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tx1">
                    <a:lumMod val="50000"/>
                  </a:schemeClr>
                </a:solidFill>
              </a:rPr>
              <a:t>¿Qué es APA?</a:t>
            </a:r>
            <a:endParaRPr sz="7200" dirty="0">
              <a:solidFill>
                <a:schemeClr val="tx1">
                  <a:lumMod val="50000"/>
                </a:schemeClr>
              </a:solidFill>
            </a:endParaRPr>
          </a:p>
        </p:txBody>
      </p:sp>
      <p:sp>
        <p:nvSpPr>
          <p:cNvPr id="476" name="Google Shape;476;p41"/>
          <p:cNvSpPr txBox="1">
            <a:spLocks noGrp="1"/>
          </p:cNvSpPr>
          <p:nvPr>
            <p:ph type="title" idx="2"/>
          </p:nvPr>
        </p:nvSpPr>
        <p:spPr>
          <a:xfrm>
            <a:off x="1624150" y="1966675"/>
            <a:ext cx="1057500" cy="10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01</a:t>
            </a:r>
            <a:endParaRPr dirty="0">
              <a:solidFill>
                <a:schemeClr val="bg2">
                  <a:lumMod val="50000"/>
                </a:schemeClr>
              </a:solidFill>
            </a:endParaRPr>
          </a:p>
        </p:txBody>
      </p:sp>
      <p:cxnSp>
        <p:nvCxnSpPr>
          <p:cNvPr id="477" name="Google Shape;477;p41"/>
          <p:cNvCxnSpPr>
            <a:cxnSpLocks/>
            <a:stCxn id="476" idx="3"/>
            <a:endCxn id="474" idx="1"/>
          </p:cNvCxnSpPr>
          <p:nvPr/>
        </p:nvCxnSpPr>
        <p:spPr>
          <a:xfrm flipV="1">
            <a:off x="2681650" y="2236566"/>
            <a:ext cx="442500" cy="269659"/>
          </a:xfrm>
          <a:prstGeom prst="straightConnector1">
            <a:avLst/>
          </a:prstGeom>
          <a:noFill/>
          <a:ln w="9525" cap="flat" cmpd="sng">
            <a:solidFill>
              <a:schemeClr val="lt2"/>
            </a:solidFill>
            <a:prstDash val="solid"/>
            <a:round/>
            <a:headEnd type="none" w="med" len="med"/>
            <a:tailEnd type="none" w="med" len="med"/>
          </a:ln>
        </p:spPr>
      </p:cxnSp>
      <p:sp>
        <p:nvSpPr>
          <p:cNvPr id="3" name="Subtítulo 2">
            <a:extLst>
              <a:ext uri="{FF2B5EF4-FFF2-40B4-BE49-F238E27FC236}">
                <a16:creationId xmlns:a16="http://schemas.microsoft.com/office/drawing/2014/main" id="{D2E18A55-7232-8E33-509A-5FD7F67D374C}"/>
              </a:ext>
            </a:extLst>
          </p:cNvPr>
          <p:cNvSpPr>
            <a:spLocks noGrp="1"/>
          </p:cNvSpPr>
          <p:nvPr>
            <p:ph type="subTitle" idx="1"/>
          </p:nvPr>
        </p:nvSpPr>
        <p:spPr/>
        <p:txBody>
          <a:bodyPr/>
          <a:lstStyle/>
          <a:p>
            <a:endParaRPr lang="es-CL"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7" name="Google Shape;490;p43">
            <a:extLst>
              <a:ext uri="{FF2B5EF4-FFF2-40B4-BE49-F238E27FC236}">
                <a16:creationId xmlns:a16="http://schemas.microsoft.com/office/drawing/2014/main" id="{D8CB773E-01E9-3DE1-173A-D64E24F46BE3}"/>
              </a:ext>
            </a:extLst>
          </p:cNvPr>
          <p:cNvSpPr txBox="1">
            <a:spLocks/>
          </p:cNvSpPr>
          <p:nvPr/>
        </p:nvSpPr>
        <p:spPr>
          <a:xfrm>
            <a:off x="610937" y="2571750"/>
            <a:ext cx="8113963" cy="14918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0" indent="0" algn="just">
              <a:buNone/>
            </a:pPr>
            <a:r>
              <a:rPr lang="es-ES" dirty="0">
                <a:solidFill>
                  <a:schemeClr val="tx1"/>
                </a:solidFill>
              </a:rPr>
              <a:t>Para </a:t>
            </a:r>
            <a:r>
              <a:rPr lang="es-ES" b="1" dirty="0">
                <a:solidFill>
                  <a:schemeClr val="tx1"/>
                </a:solidFill>
              </a:rPr>
              <a:t>Stein y </a:t>
            </a:r>
            <a:r>
              <a:rPr lang="es-ES" b="1" dirty="0" err="1">
                <a:solidFill>
                  <a:schemeClr val="tx1"/>
                </a:solidFill>
              </a:rPr>
              <a:t>Steckler</a:t>
            </a:r>
            <a:r>
              <a:rPr lang="es-ES" b="1" dirty="0">
                <a:solidFill>
                  <a:schemeClr val="tx1"/>
                </a:solidFill>
              </a:rPr>
              <a:t> (2010) </a:t>
            </a:r>
          </a:p>
          <a:p>
            <a:pPr marL="0" indent="0" algn="just">
              <a:buNone/>
            </a:pPr>
            <a:r>
              <a:rPr lang="es-ES" dirty="0">
                <a:solidFill>
                  <a:schemeClr val="tx1"/>
                </a:solidFill>
              </a:rPr>
              <a:t>	La serotonina está implicada en los trastornos de ansiedad desde hace mucho tiempo. 	Desde que se descubrió que los fármacos que actúan sobre el sistema serotoninérgico eran 	sustancialmente. Sin embargo, identificar la relación precisa del sistema serotoninérgico 	con los trastornos de ansiedad ha sido muy difícil</a:t>
            </a:r>
            <a:r>
              <a:rPr lang="es-ES" b="1" dirty="0">
                <a:solidFill>
                  <a:schemeClr val="tx1"/>
                </a:solidFill>
              </a:rPr>
              <a:t>. (p.48)</a:t>
            </a:r>
            <a:endParaRPr lang="es-CL" b="1" dirty="0">
              <a:solidFill>
                <a:schemeClr val="tx1"/>
              </a:solidFill>
            </a:endParaRPr>
          </a:p>
        </p:txBody>
      </p:sp>
      <p:pic>
        <p:nvPicPr>
          <p:cNvPr id="10" name="Imagen 9">
            <a:extLst>
              <a:ext uri="{FF2B5EF4-FFF2-40B4-BE49-F238E27FC236}">
                <a16:creationId xmlns:a16="http://schemas.microsoft.com/office/drawing/2014/main" id="{86367AEB-D341-D17F-A4E1-0C79DB2E6E34}"/>
              </a:ext>
            </a:extLst>
          </p:cNvPr>
          <p:cNvPicPr>
            <a:picLocks noChangeAspect="1"/>
          </p:cNvPicPr>
          <p:nvPr/>
        </p:nvPicPr>
        <p:blipFill rotWithShape="1">
          <a:blip r:embed="rId3"/>
          <a:srcRect l="6240" t="6530" r="7483"/>
          <a:stretch/>
        </p:blipFill>
        <p:spPr>
          <a:xfrm>
            <a:off x="1768508" y="593337"/>
            <a:ext cx="5798820" cy="1802130"/>
          </a:xfrm>
          <a:prstGeom prst="rect">
            <a:avLst/>
          </a:prstGeom>
        </p:spPr>
      </p:pic>
      <p:cxnSp>
        <p:nvCxnSpPr>
          <p:cNvPr id="3" name="Conector recto 2">
            <a:extLst>
              <a:ext uri="{FF2B5EF4-FFF2-40B4-BE49-F238E27FC236}">
                <a16:creationId xmlns:a16="http://schemas.microsoft.com/office/drawing/2014/main" id="{74ECB771-40F5-2A0D-6232-C839551D581F}"/>
              </a:ext>
            </a:extLst>
          </p:cNvPr>
          <p:cNvCxnSpPr>
            <a:cxnSpLocks/>
          </p:cNvCxnSpPr>
          <p:nvPr/>
        </p:nvCxnSpPr>
        <p:spPr>
          <a:xfrm>
            <a:off x="742013" y="3347678"/>
            <a:ext cx="82659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8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extLst>
              <a:ext uri="{BEBA8EAE-BF5A-486C-A8C5-ECC9F3942E4B}">
                <a14:imgProps xmlns:a14="http://schemas.microsoft.com/office/drawing/2010/main">
                  <a14:imgLayer r:embed="rId4">
                    <a14:imgEffect>
                      <a14:sharpenSoften amount="-48000"/>
                    </a14:imgEffect>
                  </a14:imgLayer>
                </a14:imgProps>
              </a:ext>
            </a:extLst>
          </a:blip>
          <a:srcRect/>
          <a:stretch>
            <a:fillRect t="-6000" b="-6000"/>
          </a:stretch>
        </a:blipFill>
        <a:effectLst/>
      </p:bgPr>
    </p:bg>
    <p:spTree>
      <p:nvGrpSpPr>
        <p:cNvPr id="1" name="Shape 557"/>
        <p:cNvGrpSpPr/>
        <p:nvPr/>
      </p:nvGrpSpPr>
      <p:grpSpPr>
        <a:xfrm>
          <a:off x="0" y="0"/>
          <a:ext cx="0" cy="0"/>
          <a:chOff x="0" y="0"/>
          <a:chExt cx="0" cy="0"/>
        </a:xfrm>
      </p:grpSpPr>
      <p:sp>
        <p:nvSpPr>
          <p:cNvPr id="558" name="Google Shape;558;p49"/>
          <p:cNvSpPr txBox="1">
            <a:spLocks noGrp="1"/>
          </p:cNvSpPr>
          <p:nvPr>
            <p:ph type="title"/>
          </p:nvPr>
        </p:nvSpPr>
        <p:spPr>
          <a:xfrm>
            <a:off x="2160650" y="2946887"/>
            <a:ext cx="54270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—Moonbin (1988-2023)</a:t>
            </a:r>
            <a:endParaRPr dirty="0"/>
          </a:p>
        </p:txBody>
      </p:sp>
      <p:sp>
        <p:nvSpPr>
          <p:cNvPr id="559" name="Google Shape;559;p49"/>
          <p:cNvSpPr txBox="1">
            <a:spLocks noGrp="1"/>
          </p:cNvSpPr>
          <p:nvPr>
            <p:ph type="subTitle" idx="1"/>
          </p:nvPr>
        </p:nvSpPr>
        <p:spPr>
          <a:xfrm>
            <a:off x="2160650" y="1642946"/>
            <a:ext cx="5875662" cy="1303941"/>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2"/>
                </a:solidFill>
                <a:latin typeface="Big Shoulders Display SemiBold" panose="020B0604020202020204" charset="0"/>
              </a:rPr>
              <a:t>“Cualquiera puede pasar por una depresión. Cualquiera puede sentir ansiedad. Pero tú creces una vez que lo superas”</a:t>
            </a:r>
            <a:endParaRPr dirty="0">
              <a:solidFill>
                <a:schemeClr val="bg2"/>
              </a:solidFill>
              <a:latin typeface="Big Shoulders Display SemiBold"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animEffect transition="in" filter="fade">
                                      <p:cBhvr>
                                        <p:cTn id="7" dur="500"/>
                                        <p:tgtEl>
                                          <p:spTgt spid="5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8"/>
                                        </p:tgtEl>
                                        <p:attrNameLst>
                                          <p:attrName>style.visibility</p:attrName>
                                        </p:attrNameLst>
                                      </p:cBhvr>
                                      <p:to>
                                        <p:strVal val="visible"/>
                                      </p:to>
                                    </p:set>
                                    <p:animEffect transition="in" filter="fade">
                                      <p:cBhvr>
                                        <p:cTn id="10"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0"/>
      <p:bldP spid="5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1"/>
          <p:cNvSpPr txBox="1">
            <a:spLocks noGrp="1"/>
          </p:cNvSpPr>
          <p:nvPr>
            <p:ph type="ctrTitle"/>
          </p:nvPr>
        </p:nvSpPr>
        <p:spPr>
          <a:xfrm>
            <a:off x="2430000" y="1436952"/>
            <a:ext cx="4284000" cy="99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endParaRPr dirty="0"/>
          </a:p>
        </p:txBody>
      </p:sp>
      <p:sp>
        <p:nvSpPr>
          <p:cNvPr id="915" name="Google Shape;915;p71"/>
          <p:cNvSpPr txBox="1">
            <a:spLocks noGrp="1"/>
          </p:cNvSpPr>
          <p:nvPr>
            <p:ph type="subTitle" idx="1"/>
          </p:nvPr>
        </p:nvSpPr>
        <p:spPr>
          <a:xfrm>
            <a:off x="2425100" y="2358552"/>
            <a:ext cx="4293900" cy="111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dk1"/>
                </a:solidFill>
                <a:latin typeface="Big Shoulders Display Medium"/>
                <a:ea typeface="Big Shoulders Display Medium"/>
                <a:cs typeface="Big Shoulders Display Medium"/>
                <a:sym typeface="Big Shoulders Display Medium"/>
              </a:rPr>
              <a:t>Do you have any questions?</a:t>
            </a:r>
            <a:endParaRPr sz="2400" dirty="0">
              <a:solidFill>
                <a:schemeClr val="dk1"/>
              </a:solidFill>
              <a:latin typeface="Big Shoulders Display Medium"/>
              <a:ea typeface="Big Shoulders Display Medium"/>
              <a:cs typeface="Big Shoulders Display Medium"/>
              <a:sym typeface="Big Shoulders Display Medium"/>
            </a:endParaRPr>
          </a:p>
        </p:txBody>
      </p:sp>
      <p:sp>
        <p:nvSpPr>
          <p:cNvPr id="916" name="Google Shape;916;p71"/>
          <p:cNvSpPr txBox="1"/>
          <p:nvPr/>
        </p:nvSpPr>
        <p:spPr>
          <a:xfrm>
            <a:off x="3376500" y="3955150"/>
            <a:ext cx="2391000" cy="353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dk2"/>
                </a:solidFill>
                <a:latin typeface="Barlow"/>
                <a:ea typeface="Barlow"/>
                <a:cs typeface="Barlow"/>
                <a:sym typeface="Barlow"/>
              </a:rPr>
              <a:t>Please keep this slide for attribution</a:t>
            </a:r>
            <a:endParaRPr sz="1000">
              <a:solidFill>
                <a:schemeClr val="dk2"/>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Google Shape;490;p43"/>
          <p:cNvSpPr txBox="1">
            <a:spLocks noGrp="1"/>
          </p:cNvSpPr>
          <p:nvPr>
            <p:ph type="body" idx="1"/>
          </p:nvPr>
        </p:nvSpPr>
        <p:spPr>
          <a:xfrm>
            <a:off x="602166" y="1574700"/>
            <a:ext cx="5040352" cy="1994100"/>
          </a:xfrm>
          <a:prstGeom prst="rect">
            <a:avLst/>
          </a:prstGeom>
        </p:spPr>
        <p:txBody>
          <a:bodyPr spcFirstLastPara="1" wrap="square" lIns="91425" tIns="91425" rIns="91425" bIns="91425" anchor="t" anchorCtr="0">
            <a:noAutofit/>
          </a:bodyPr>
          <a:lstStyle/>
          <a:p>
            <a:pPr marL="285750" indent="-285750"/>
            <a:r>
              <a:rPr lang="es-CL" dirty="0">
                <a:solidFill>
                  <a:schemeClr val="dk2"/>
                </a:solidFill>
              </a:rPr>
              <a:t>La APA es el </a:t>
            </a:r>
            <a:r>
              <a:rPr lang="es-CL" sz="1600" b="1" dirty="0">
                <a:solidFill>
                  <a:schemeClr val="dk2"/>
                </a:solidFill>
              </a:rPr>
              <a:t>principal organismo de Psicología </a:t>
            </a:r>
            <a:r>
              <a:rPr lang="es-CL" dirty="0">
                <a:solidFill>
                  <a:schemeClr val="dk2"/>
                </a:solidFill>
              </a:rPr>
              <a:t>en Estados Unidos.</a:t>
            </a:r>
          </a:p>
          <a:p>
            <a:pPr marL="0" indent="0">
              <a:buNone/>
            </a:pPr>
            <a:endParaRPr lang="es-CL" dirty="0">
              <a:solidFill>
                <a:schemeClr val="dk2"/>
              </a:solidFill>
            </a:endParaRPr>
          </a:p>
          <a:p>
            <a:pPr marL="285750" indent="-285750"/>
            <a:r>
              <a:rPr lang="es-CL" dirty="0">
                <a:solidFill>
                  <a:schemeClr val="dk2"/>
                </a:solidFill>
              </a:rPr>
              <a:t>Su </a:t>
            </a:r>
            <a:r>
              <a:rPr lang="es-CL" sz="1600" b="1" dirty="0">
                <a:solidFill>
                  <a:schemeClr val="dk2"/>
                </a:solidFill>
              </a:rPr>
              <a:t>influencia es a nivel mundial </a:t>
            </a:r>
            <a:r>
              <a:rPr lang="es-CL" dirty="0">
                <a:solidFill>
                  <a:schemeClr val="dk2"/>
                </a:solidFill>
              </a:rPr>
              <a:t>en términos de academia e investigación en psicología.</a:t>
            </a:r>
          </a:p>
          <a:p>
            <a:pPr marL="0" indent="0">
              <a:buNone/>
            </a:pPr>
            <a:endParaRPr lang="es-CL" dirty="0">
              <a:solidFill>
                <a:schemeClr val="dk2"/>
              </a:solidFill>
            </a:endParaRPr>
          </a:p>
          <a:p>
            <a:pPr marL="285750" indent="-285750"/>
            <a:r>
              <a:rPr lang="es-CL" dirty="0"/>
              <a:t>Aparte de generar el Formato APA es la encargada de la creación del Manual Diagnóstico y Estadístico de los Trastornos Mentales (versión actual DSM-VR), el principal manual descriptivo en la clínica psicológica.</a:t>
            </a:r>
            <a:endParaRPr dirty="0">
              <a:solidFill>
                <a:schemeClr val="dk2"/>
              </a:solidFill>
            </a:endParaRPr>
          </a:p>
        </p:txBody>
      </p:sp>
      <p:pic>
        <p:nvPicPr>
          <p:cNvPr id="5" name="Imagen 4">
            <a:extLst>
              <a:ext uri="{FF2B5EF4-FFF2-40B4-BE49-F238E27FC236}">
                <a16:creationId xmlns:a16="http://schemas.microsoft.com/office/drawing/2014/main" id="{AD77FC68-C551-1153-C498-2C9DB269E311}"/>
              </a:ext>
            </a:extLst>
          </p:cNvPr>
          <p:cNvPicPr>
            <a:picLocks noChangeAspect="1"/>
          </p:cNvPicPr>
          <p:nvPr/>
        </p:nvPicPr>
        <p:blipFill>
          <a:blip r:embed="rId3"/>
          <a:stretch>
            <a:fillRect/>
          </a:stretch>
        </p:blipFill>
        <p:spPr>
          <a:xfrm>
            <a:off x="602165" y="668310"/>
            <a:ext cx="7850459" cy="553915"/>
          </a:xfrm>
          <a:prstGeom prst="rect">
            <a:avLst/>
          </a:prstGeom>
        </p:spPr>
      </p:pic>
      <p:pic>
        <p:nvPicPr>
          <p:cNvPr id="8" name="Marcador de posición de imagen 3">
            <a:extLst>
              <a:ext uri="{FF2B5EF4-FFF2-40B4-BE49-F238E27FC236}">
                <a16:creationId xmlns:a16="http://schemas.microsoft.com/office/drawing/2014/main" id="{B3BA4788-F8F6-76B1-0C62-CCA20BD48E62}"/>
              </a:ext>
            </a:extLst>
          </p:cNvPr>
          <p:cNvPicPr>
            <a:picLocks noGrp="1" noChangeAspect="1"/>
          </p:cNvPicPr>
          <p:nvPr>
            <p:ph type="pic" idx="2"/>
          </p:nvPr>
        </p:nvPicPr>
        <p:blipFill>
          <a:blip r:embed="rId4"/>
          <a:srcRect l="16667" r="16667"/>
          <a:stretch/>
        </p:blipFill>
        <p:spPr>
          <a:xfrm>
            <a:off x="5761629" y="1498443"/>
            <a:ext cx="2690995" cy="2690995"/>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p:txBody>
          <a:bodyPr/>
          <a:lstStyle/>
          <a:p>
            <a:r>
              <a:rPr lang="es-CL" dirty="0"/>
              <a:t>¿Qué es el formato APA?</a:t>
            </a:r>
          </a:p>
        </p:txBody>
      </p:sp>
      <p:sp>
        <p:nvSpPr>
          <p:cNvPr id="490" name="Google Shape;490;p43"/>
          <p:cNvSpPr txBox="1">
            <a:spLocks noGrp="1"/>
          </p:cNvSpPr>
          <p:nvPr>
            <p:ph type="body" idx="1"/>
          </p:nvPr>
        </p:nvSpPr>
        <p:spPr>
          <a:xfrm>
            <a:off x="4228449" y="1927175"/>
            <a:ext cx="4444387" cy="1994100"/>
          </a:xfrm>
          <a:prstGeom prst="rect">
            <a:avLst/>
          </a:prstGeom>
        </p:spPr>
        <p:txBody>
          <a:bodyPr spcFirstLastPara="1" wrap="square" lIns="91425" tIns="91425" rIns="91425" bIns="91425" anchor="t" anchorCtr="0">
            <a:noAutofit/>
          </a:bodyPr>
          <a:lstStyle/>
          <a:p>
            <a:pPr marL="285750" indent="-285750"/>
            <a:r>
              <a:rPr lang="es-CL" dirty="0">
                <a:solidFill>
                  <a:schemeClr val="dk2"/>
                </a:solidFill>
              </a:rPr>
              <a:t>Creado por la APA es un </a:t>
            </a:r>
            <a:r>
              <a:rPr lang="es-CL" sz="1600" b="1" dirty="0">
                <a:solidFill>
                  <a:schemeClr val="dk2"/>
                </a:solidFill>
              </a:rPr>
              <a:t>estilo de escritura académica y citación </a:t>
            </a:r>
            <a:r>
              <a:rPr lang="es-CL" dirty="0">
                <a:solidFill>
                  <a:schemeClr val="dk2"/>
                </a:solidFill>
              </a:rPr>
              <a:t>que permite la comunicación clara y precisa entre autores.</a:t>
            </a:r>
          </a:p>
          <a:p>
            <a:pPr marL="285750" indent="-285750"/>
            <a:r>
              <a:rPr lang="es-CL" dirty="0"/>
              <a:t>Se utiliza principalmente en </a:t>
            </a:r>
            <a:r>
              <a:rPr lang="es-CL" sz="1600" b="1" dirty="0"/>
              <a:t>Ciencias Sociales</a:t>
            </a:r>
            <a:r>
              <a:rPr lang="es-CL" dirty="0"/>
              <a:t>.</a:t>
            </a:r>
          </a:p>
          <a:p>
            <a:pPr marL="285750" indent="-285750"/>
            <a:r>
              <a:rPr lang="es-CL" dirty="0">
                <a:solidFill>
                  <a:schemeClr val="dk2"/>
                </a:solidFill>
              </a:rPr>
              <a:t>Existen otros formatos de citación (Chicago, MLA, Harvard, </a:t>
            </a:r>
            <a:r>
              <a:rPr lang="es-CL" dirty="0" err="1">
                <a:solidFill>
                  <a:schemeClr val="dk2"/>
                </a:solidFill>
              </a:rPr>
              <a:t>Vancouver,e</a:t>
            </a:r>
            <a:r>
              <a:rPr lang="es-CL" dirty="0" err="1"/>
              <a:t>tc</a:t>
            </a:r>
            <a:r>
              <a:rPr lang="es-CL" dirty="0"/>
              <a:t>)</a:t>
            </a:r>
            <a:endParaRPr dirty="0">
              <a:solidFill>
                <a:schemeClr val="dk2"/>
              </a:solidFill>
            </a:endParaRPr>
          </a:p>
        </p:txBody>
      </p:sp>
      <p:pic>
        <p:nvPicPr>
          <p:cNvPr id="4" name="Marcador de posición de imagen 3">
            <a:extLst>
              <a:ext uri="{FF2B5EF4-FFF2-40B4-BE49-F238E27FC236}">
                <a16:creationId xmlns:a16="http://schemas.microsoft.com/office/drawing/2014/main" id="{F25E9EAE-5264-33CA-E0FB-CB44F8002518}"/>
              </a:ext>
            </a:extLst>
          </p:cNvPr>
          <p:cNvPicPr>
            <a:picLocks noGrp="1" noChangeAspect="1"/>
          </p:cNvPicPr>
          <p:nvPr>
            <p:ph type="pic" idx="2"/>
          </p:nvPr>
        </p:nvPicPr>
        <p:blipFill>
          <a:blip r:embed="rId3"/>
          <a:srcRect l="18000" r="18000"/>
          <a:stretch>
            <a:fillRect/>
          </a:stretch>
        </p:blipFill>
        <p:spPr>
          <a:xfrm>
            <a:off x="901160" y="1085400"/>
            <a:ext cx="2972700" cy="2972700"/>
          </a:xfrm>
          <a:prstGeom prst="rect">
            <a:avLst/>
          </a:prstGeom>
        </p:spPr>
      </p:pic>
    </p:spTree>
    <p:extLst>
      <p:ext uri="{BB962C8B-B14F-4D97-AF65-F5344CB8AC3E}">
        <p14:creationId xmlns:p14="http://schemas.microsoft.com/office/powerpoint/2010/main" val="17815091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a:xfrm>
            <a:off x="563416" y="1066132"/>
            <a:ext cx="4112100" cy="705000"/>
          </a:xfrm>
        </p:spPr>
        <p:txBody>
          <a:bodyPr/>
          <a:lstStyle/>
          <a:p>
            <a:r>
              <a:rPr lang="es-CL" dirty="0"/>
              <a:t>Algunos formatos del Estilo APA</a:t>
            </a:r>
          </a:p>
        </p:txBody>
      </p:sp>
      <p:sp>
        <p:nvSpPr>
          <p:cNvPr id="490" name="Google Shape;490;p43"/>
          <p:cNvSpPr txBox="1">
            <a:spLocks noGrp="1"/>
          </p:cNvSpPr>
          <p:nvPr>
            <p:ph type="body" idx="1"/>
          </p:nvPr>
        </p:nvSpPr>
        <p:spPr>
          <a:xfrm>
            <a:off x="2751250" y="1339367"/>
            <a:ext cx="5188418" cy="2033002"/>
          </a:xfrm>
          <a:prstGeom prst="rect">
            <a:avLst/>
          </a:prstGeom>
        </p:spPr>
        <p:txBody>
          <a:bodyPr spcFirstLastPara="1" wrap="square" lIns="91425" tIns="91425" rIns="91425" bIns="91425" anchor="t" anchorCtr="0">
            <a:noAutofit/>
          </a:bodyPr>
          <a:lstStyle/>
          <a:p>
            <a:pPr marL="285750" indent="-285750"/>
            <a:r>
              <a:rPr lang="es-CL" sz="1800" dirty="0">
                <a:solidFill>
                  <a:schemeClr val="dk2"/>
                </a:solidFill>
              </a:rPr>
              <a:t>Márgenes de 1 pulgada (2,5 cm).</a:t>
            </a:r>
          </a:p>
          <a:p>
            <a:pPr marL="285750" indent="-285750"/>
            <a:r>
              <a:rPr lang="es-CL" sz="1800" dirty="0"/>
              <a:t>Alineación a la Izquierda.</a:t>
            </a:r>
          </a:p>
          <a:p>
            <a:pPr marL="285750" indent="-285750"/>
            <a:r>
              <a:rPr lang="es-CL" sz="1800" dirty="0">
                <a:solidFill>
                  <a:schemeClr val="dk2"/>
                </a:solidFill>
              </a:rPr>
              <a:t>Fuentes San Serif </a:t>
            </a:r>
          </a:p>
          <a:p>
            <a:pPr marL="742950" lvl="1" indent="-285750"/>
            <a:r>
              <a:rPr lang="es-CL" sz="1800" dirty="0">
                <a:latin typeface="Calibri" panose="020F0502020204030204" pitchFamily="34" charset="0"/>
                <a:ea typeface="Calibri" panose="020F0502020204030204" pitchFamily="34" charset="0"/>
                <a:cs typeface="Calibri" panose="020F0502020204030204" pitchFamily="34" charset="0"/>
              </a:rPr>
              <a:t>Calibri de 11 puntos </a:t>
            </a:r>
          </a:p>
          <a:p>
            <a:pPr marL="742950" lvl="1" indent="-285750"/>
            <a:r>
              <a:rPr lang="es-CL" sz="1800" dirty="0">
                <a:latin typeface="+mn-lt"/>
              </a:rPr>
              <a:t>Arial de 11 puntos </a:t>
            </a:r>
          </a:p>
          <a:p>
            <a:pPr marL="742950" lvl="1" indent="-285750"/>
            <a:r>
              <a:rPr lang="es-CL" dirty="0">
                <a:latin typeface="Lucida Sans Unicode" panose="020B0602030504020204" pitchFamily="34" charset="0"/>
                <a:cs typeface="Lucida Sans Unicode" panose="020B0602030504020204" pitchFamily="34" charset="0"/>
              </a:rPr>
              <a:t>Lucida Sans Unicode de 10 puntos </a:t>
            </a:r>
          </a:p>
          <a:p>
            <a:pPr marL="285750" indent="-285750"/>
            <a:r>
              <a:rPr lang="es-CL" sz="1800" dirty="0"/>
              <a:t>Fuentes Serif como</a:t>
            </a:r>
          </a:p>
          <a:p>
            <a:pPr marL="742950" lvl="1" indent="-285750"/>
            <a:r>
              <a:rPr lang="es-CL" sz="1800" dirty="0">
                <a:latin typeface="Times New Roman" panose="02020603050405020304" pitchFamily="18" charset="0"/>
                <a:cs typeface="Times New Roman" panose="02020603050405020304" pitchFamily="18" charset="0"/>
              </a:rPr>
              <a:t>Times New </a:t>
            </a:r>
            <a:r>
              <a:rPr lang="es-CL" sz="1800" dirty="0" err="1">
                <a:latin typeface="Times New Roman" panose="02020603050405020304" pitchFamily="18" charset="0"/>
                <a:cs typeface="Times New Roman" panose="02020603050405020304" pitchFamily="18" charset="0"/>
              </a:rPr>
              <a:t>Roman</a:t>
            </a:r>
            <a:r>
              <a:rPr lang="es-CL" sz="1800" dirty="0">
                <a:latin typeface="Times New Roman" panose="02020603050405020304" pitchFamily="18" charset="0"/>
                <a:cs typeface="Times New Roman" panose="02020603050405020304" pitchFamily="18" charset="0"/>
              </a:rPr>
              <a:t> de 12 puntos </a:t>
            </a:r>
          </a:p>
          <a:p>
            <a:pPr marL="742950" lvl="1" indent="-285750"/>
            <a:r>
              <a:rPr lang="es-CL" sz="1800" dirty="0">
                <a:latin typeface="Georgia" panose="02040502050405020303" pitchFamily="18" charset="0"/>
              </a:rPr>
              <a:t>Georgia de 11 puntos </a:t>
            </a:r>
          </a:p>
        </p:txBody>
      </p:sp>
    </p:spTree>
    <p:extLst>
      <p:ext uri="{BB962C8B-B14F-4D97-AF65-F5344CB8AC3E}">
        <p14:creationId xmlns:p14="http://schemas.microsoft.com/office/powerpoint/2010/main" val="4009787780"/>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a:xfrm>
            <a:off x="563416" y="1066132"/>
            <a:ext cx="4112100" cy="705000"/>
          </a:xfrm>
        </p:spPr>
        <p:txBody>
          <a:bodyPr/>
          <a:lstStyle/>
          <a:p>
            <a:r>
              <a:rPr lang="es-CL" dirty="0"/>
              <a:t>Algunos formatos del Estilo APA</a:t>
            </a:r>
          </a:p>
        </p:txBody>
      </p:sp>
      <p:pic>
        <p:nvPicPr>
          <p:cNvPr id="7" name="Imagen 6">
            <a:extLst>
              <a:ext uri="{FF2B5EF4-FFF2-40B4-BE49-F238E27FC236}">
                <a16:creationId xmlns:a16="http://schemas.microsoft.com/office/drawing/2014/main" id="{326B6BC7-0D55-F046-30B7-281E94D5CE4F}"/>
              </a:ext>
            </a:extLst>
          </p:cNvPr>
          <p:cNvPicPr>
            <a:picLocks noChangeAspect="1"/>
          </p:cNvPicPr>
          <p:nvPr/>
        </p:nvPicPr>
        <p:blipFill>
          <a:blip r:embed="rId3"/>
          <a:stretch>
            <a:fillRect/>
          </a:stretch>
        </p:blipFill>
        <p:spPr>
          <a:xfrm>
            <a:off x="2516028" y="1256370"/>
            <a:ext cx="4718975" cy="3319085"/>
          </a:xfrm>
          <a:prstGeom prst="rect">
            <a:avLst/>
          </a:prstGeom>
        </p:spPr>
      </p:pic>
    </p:spTree>
    <p:extLst>
      <p:ext uri="{BB962C8B-B14F-4D97-AF65-F5344CB8AC3E}">
        <p14:creationId xmlns:p14="http://schemas.microsoft.com/office/powerpoint/2010/main" val="386111443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extLst>
              <a:ext uri="{BEBA8EAE-BF5A-486C-A8C5-ECC9F3942E4B}">
                <a14:imgProps xmlns:a14="http://schemas.microsoft.com/office/drawing/2010/main">
                  <a14:imgLayer r:embed="rId4">
                    <a14:imgEffect>
                      <a14:sharpenSoften amount="-32000"/>
                    </a14:imgEffect>
                    <a14:imgEffect>
                      <a14:brightnessContrast bright="-13000" contrast="9000"/>
                    </a14:imgEffect>
                  </a14:imgLayer>
                </a14:imgProps>
              </a:ext>
            </a:extLst>
          </a:blip>
          <a:srcRect/>
          <a:stretch>
            <a:fillRect/>
          </a:stretch>
        </a:blipFill>
        <a:effectLst/>
      </p:bgPr>
    </p:bg>
    <p:spTree>
      <p:nvGrpSpPr>
        <p:cNvPr id="1" name="Shape 473"/>
        <p:cNvGrpSpPr/>
        <p:nvPr/>
      </p:nvGrpSpPr>
      <p:grpSpPr>
        <a:xfrm>
          <a:off x="0" y="0"/>
          <a:ext cx="0" cy="0"/>
          <a:chOff x="0" y="0"/>
          <a:chExt cx="0" cy="0"/>
        </a:xfrm>
      </p:grpSpPr>
      <p:sp>
        <p:nvSpPr>
          <p:cNvPr id="474" name="Google Shape;474;p41"/>
          <p:cNvSpPr txBox="1">
            <a:spLocks noGrp="1"/>
          </p:cNvSpPr>
          <p:nvPr>
            <p:ph type="title"/>
          </p:nvPr>
        </p:nvSpPr>
        <p:spPr>
          <a:xfrm>
            <a:off x="3124150" y="1427356"/>
            <a:ext cx="5826562" cy="161841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solidFill>
                  <a:schemeClr val="tx1">
                    <a:lumMod val="50000"/>
                  </a:schemeClr>
                </a:solidFill>
              </a:rPr>
              <a:t>Citación</a:t>
            </a:r>
            <a:endParaRPr sz="7200" dirty="0">
              <a:solidFill>
                <a:schemeClr val="tx1">
                  <a:lumMod val="50000"/>
                </a:schemeClr>
              </a:solidFill>
            </a:endParaRPr>
          </a:p>
        </p:txBody>
      </p:sp>
      <p:sp>
        <p:nvSpPr>
          <p:cNvPr id="476" name="Google Shape;476;p41"/>
          <p:cNvSpPr txBox="1">
            <a:spLocks noGrp="1"/>
          </p:cNvSpPr>
          <p:nvPr>
            <p:ph type="title" idx="2"/>
          </p:nvPr>
        </p:nvSpPr>
        <p:spPr>
          <a:xfrm>
            <a:off x="1624150" y="1966675"/>
            <a:ext cx="1057500" cy="107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50000"/>
                  </a:schemeClr>
                </a:solidFill>
              </a:rPr>
              <a:t>02</a:t>
            </a:r>
            <a:endParaRPr dirty="0">
              <a:solidFill>
                <a:schemeClr val="bg2">
                  <a:lumMod val="50000"/>
                </a:schemeClr>
              </a:solidFill>
            </a:endParaRPr>
          </a:p>
        </p:txBody>
      </p:sp>
      <p:cxnSp>
        <p:nvCxnSpPr>
          <p:cNvPr id="477" name="Google Shape;477;p41"/>
          <p:cNvCxnSpPr>
            <a:cxnSpLocks/>
            <a:stCxn id="476" idx="3"/>
            <a:endCxn id="474" idx="1"/>
          </p:cNvCxnSpPr>
          <p:nvPr/>
        </p:nvCxnSpPr>
        <p:spPr>
          <a:xfrm>
            <a:off x="2681650" y="2506225"/>
            <a:ext cx="442500" cy="0"/>
          </a:xfrm>
          <a:prstGeom prst="straightConnector1">
            <a:avLst/>
          </a:prstGeom>
          <a:noFill/>
          <a:ln w="9525" cap="flat" cmpd="sng">
            <a:solidFill>
              <a:schemeClr val="lt2"/>
            </a:solidFill>
            <a:prstDash val="solid"/>
            <a:round/>
            <a:headEnd type="none" w="med" len="med"/>
            <a:tailEnd type="none" w="med" len="med"/>
          </a:ln>
        </p:spPr>
      </p:cxnSp>
      <p:sp>
        <p:nvSpPr>
          <p:cNvPr id="3" name="Subtítulo 2">
            <a:extLst>
              <a:ext uri="{FF2B5EF4-FFF2-40B4-BE49-F238E27FC236}">
                <a16:creationId xmlns:a16="http://schemas.microsoft.com/office/drawing/2014/main" id="{D2E18A55-7232-8E33-509A-5FD7F67D374C}"/>
              </a:ext>
            </a:extLst>
          </p:cNvPr>
          <p:cNvSpPr>
            <a:spLocks noGrp="1"/>
          </p:cNvSpPr>
          <p:nvPr>
            <p:ph type="subTitle" idx="1"/>
          </p:nvPr>
        </p:nvSpPr>
        <p:spPr/>
        <p:txBody>
          <a:bodyPr/>
          <a:lstStyle/>
          <a:p>
            <a:endParaRPr lang="es-CL" dirty="0"/>
          </a:p>
        </p:txBody>
      </p:sp>
    </p:spTree>
    <p:extLst>
      <p:ext uri="{BB962C8B-B14F-4D97-AF65-F5344CB8AC3E}">
        <p14:creationId xmlns:p14="http://schemas.microsoft.com/office/powerpoint/2010/main" val="285511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2" name="Título 1">
            <a:extLst>
              <a:ext uri="{FF2B5EF4-FFF2-40B4-BE49-F238E27FC236}">
                <a16:creationId xmlns:a16="http://schemas.microsoft.com/office/drawing/2014/main" id="{422B2C03-9338-F304-F21E-D3AE15D989AF}"/>
              </a:ext>
            </a:extLst>
          </p:cNvPr>
          <p:cNvSpPr>
            <a:spLocks noGrp="1"/>
          </p:cNvSpPr>
          <p:nvPr>
            <p:ph type="title"/>
          </p:nvPr>
        </p:nvSpPr>
        <p:spPr>
          <a:xfrm>
            <a:off x="749269" y="661078"/>
            <a:ext cx="4112100" cy="673352"/>
          </a:xfrm>
        </p:spPr>
        <p:txBody>
          <a:bodyPr/>
          <a:lstStyle/>
          <a:p>
            <a:r>
              <a:rPr lang="es-CL" dirty="0"/>
              <a:t>Citar</a:t>
            </a:r>
          </a:p>
        </p:txBody>
      </p:sp>
      <p:sp>
        <p:nvSpPr>
          <p:cNvPr id="490" name="Google Shape;490;p43"/>
          <p:cNvSpPr txBox="1">
            <a:spLocks noGrp="1"/>
          </p:cNvSpPr>
          <p:nvPr>
            <p:ph type="body" idx="1"/>
          </p:nvPr>
        </p:nvSpPr>
        <p:spPr>
          <a:xfrm>
            <a:off x="518810" y="1302782"/>
            <a:ext cx="3681483" cy="1994100"/>
          </a:xfrm>
          <a:prstGeom prst="rect">
            <a:avLst/>
          </a:prstGeom>
        </p:spPr>
        <p:txBody>
          <a:bodyPr spcFirstLastPara="1" wrap="square" lIns="91425" tIns="91425" rIns="91425" bIns="91425" anchor="t" anchorCtr="0">
            <a:noAutofit/>
          </a:bodyPr>
          <a:lstStyle/>
          <a:p>
            <a:pPr marL="285750" indent="-285750"/>
            <a:r>
              <a:rPr lang="es-ES" sz="1600" b="1" dirty="0">
                <a:solidFill>
                  <a:schemeClr val="dk2"/>
                </a:solidFill>
              </a:rPr>
              <a:t>Citar es parafrasear o colocar explícitamente</a:t>
            </a:r>
            <a:r>
              <a:rPr lang="es-ES" dirty="0">
                <a:solidFill>
                  <a:schemeClr val="dk2"/>
                </a:solidFill>
              </a:rPr>
              <a:t> lo que dijo un autor(es) en otro trabajo que puede servir para </a:t>
            </a:r>
            <a:r>
              <a:rPr lang="es-ES" sz="1600" b="1" dirty="0">
                <a:solidFill>
                  <a:schemeClr val="dk2"/>
                </a:solidFill>
              </a:rPr>
              <a:t>explicar una idea nuestra o para respaldarla.</a:t>
            </a:r>
          </a:p>
          <a:p>
            <a:pPr marL="285750" indent="-285750"/>
            <a:r>
              <a:rPr lang="es-ES" dirty="0"/>
              <a:t>Las citas directas son cuando se copia </a:t>
            </a:r>
            <a:r>
              <a:rPr lang="es-ES" sz="1600" b="1" dirty="0"/>
              <a:t>textualmente </a:t>
            </a:r>
            <a:r>
              <a:rPr lang="es-ES" dirty="0"/>
              <a:t>lo que dijo otro autor. Puede ser una frase, un párrafo o partes de un texto.</a:t>
            </a:r>
            <a:endParaRPr lang="es-ES" dirty="0">
              <a:solidFill>
                <a:schemeClr val="dk2"/>
              </a:solidFill>
            </a:endParaRPr>
          </a:p>
        </p:txBody>
      </p:sp>
      <p:sp>
        <p:nvSpPr>
          <p:cNvPr id="6" name="Título 1">
            <a:extLst>
              <a:ext uri="{FF2B5EF4-FFF2-40B4-BE49-F238E27FC236}">
                <a16:creationId xmlns:a16="http://schemas.microsoft.com/office/drawing/2014/main" id="{F732CD8F-303B-BDFC-057B-DD9AF986ABE7}"/>
              </a:ext>
            </a:extLst>
          </p:cNvPr>
          <p:cNvSpPr txBox="1">
            <a:spLocks/>
          </p:cNvSpPr>
          <p:nvPr/>
        </p:nvSpPr>
        <p:spPr>
          <a:xfrm>
            <a:off x="4513090" y="597782"/>
            <a:ext cx="4112100" cy="7366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Big Shoulders Display SemiBold"/>
              <a:buNone/>
              <a:defRPr sz="3800" b="0" i="0" u="none" strike="noStrike" cap="none">
                <a:solidFill>
                  <a:schemeClr val="dk1"/>
                </a:solidFill>
                <a:latin typeface="Big Shoulders Display SemiBold"/>
                <a:ea typeface="Big Shoulders Display SemiBold"/>
                <a:cs typeface="Big Shoulders Display SemiBold"/>
                <a:sym typeface="Big Shoulders Display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CL" dirty="0"/>
              <a:t>Parafrasear</a:t>
            </a:r>
          </a:p>
        </p:txBody>
      </p:sp>
      <p:sp>
        <p:nvSpPr>
          <p:cNvPr id="7" name="Google Shape;490;p43">
            <a:extLst>
              <a:ext uri="{FF2B5EF4-FFF2-40B4-BE49-F238E27FC236}">
                <a16:creationId xmlns:a16="http://schemas.microsoft.com/office/drawing/2014/main" id="{D8CB773E-01E9-3DE1-173A-D64E24F46BE3}"/>
              </a:ext>
            </a:extLst>
          </p:cNvPr>
          <p:cNvSpPr txBox="1">
            <a:spLocks/>
          </p:cNvSpPr>
          <p:nvPr/>
        </p:nvSpPr>
        <p:spPr>
          <a:xfrm>
            <a:off x="4371278" y="1251305"/>
            <a:ext cx="4363844" cy="199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pPr marL="285750" indent="-285750"/>
            <a:r>
              <a:rPr lang="es-ES" dirty="0"/>
              <a:t>Una paráfrasis reafirma la idea de otro autor (o su propia idea publicada anteriormente) en </a:t>
            </a:r>
            <a:r>
              <a:rPr lang="es-ES" sz="1600" b="1" dirty="0"/>
              <a:t>sus propias palabras.</a:t>
            </a:r>
            <a:r>
              <a:rPr lang="es-ES" dirty="0"/>
              <a:t> </a:t>
            </a:r>
          </a:p>
          <a:p>
            <a:pPr marL="285750" indent="-285750"/>
            <a:r>
              <a:rPr lang="es-ES" dirty="0"/>
              <a:t>La paráfrasis le permite </a:t>
            </a:r>
            <a:r>
              <a:rPr lang="es-ES" sz="1600" b="1" dirty="0"/>
              <a:t>resumir y sintetizar información de una o más fuentes</a:t>
            </a:r>
            <a:r>
              <a:rPr lang="es-ES" dirty="0"/>
              <a:t>, centrarse en información importante, comparar y contrastar detalles relevantes.</a:t>
            </a:r>
          </a:p>
          <a:p>
            <a:pPr marL="285750" indent="-285750"/>
            <a:r>
              <a:rPr lang="es-ES" dirty="0"/>
              <a:t>Los autores parafrasean sus fuentes la mayor parte del tiempo, en lugar de citarlas directamente; los autores deben emular esta práctica </a:t>
            </a:r>
            <a:r>
              <a:rPr lang="es-ES" sz="1600" b="1" dirty="0"/>
              <a:t>parafraseando más que citando directamente</a:t>
            </a:r>
            <a:endParaRPr lang="es-ES" b="1" dirty="0"/>
          </a:p>
        </p:txBody>
      </p:sp>
    </p:spTree>
    <p:extLst>
      <p:ext uri="{BB962C8B-B14F-4D97-AF65-F5344CB8AC3E}">
        <p14:creationId xmlns:p14="http://schemas.microsoft.com/office/powerpoint/2010/main" val="1264336006"/>
      </p:ext>
    </p:extLst>
  </p:cSld>
  <p:clrMapOvr>
    <a:masterClrMapping/>
  </p:clrMapOvr>
  <p:transition spd="slow">
    <p:push dir="u"/>
  </p:transition>
</p:sld>
</file>

<file path=ppt/theme/theme1.xml><?xml version="1.0" encoding="utf-8"?>
<a:theme xmlns:a="http://schemas.openxmlformats.org/drawingml/2006/main" name="Intubation Procedures by Slidesgo">
  <a:themeElements>
    <a:clrScheme name="Simple Light">
      <a:dk1>
        <a:srgbClr val="47507E"/>
      </a:dk1>
      <a:lt1>
        <a:srgbClr val="EFE8E1"/>
      </a:lt1>
      <a:dk2>
        <a:srgbClr val="463732"/>
      </a:dk2>
      <a:lt2>
        <a:srgbClr val="8E8279"/>
      </a:lt2>
      <a:accent1>
        <a:srgbClr val="C6B5A8"/>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2005</Words>
  <Application>Microsoft Office PowerPoint</Application>
  <PresentationFormat>Presentación en pantalla (16:9)</PresentationFormat>
  <Paragraphs>159</Paragraphs>
  <Slides>32</Slides>
  <Notes>32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Georgia</vt:lpstr>
      <vt:lpstr>Big Shoulders Display Medium</vt:lpstr>
      <vt:lpstr>Big Shoulders Display SemiBold</vt:lpstr>
      <vt:lpstr>Lucida Sans Unicode</vt:lpstr>
      <vt:lpstr>Calibri</vt:lpstr>
      <vt:lpstr>Barlow</vt:lpstr>
      <vt:lpstr>Bebas Neue</vt:lpstr>
      <vt:lpstr>Arial</vt:lpstr>
      <vt:lpstr>Times New Roman</vt:lpstr>
      <vt:lpstr>Intubation Procedures by Slidesgo</vt:lpstr>
      <vt:lpstr>Citación Formato APA</vt:lpstr>
      <vt:lpstr>01</vt:lpstr>
      <vt:lpstr>¿Qué es APA?</vt:lpstr>
      <vt:lpstr>Presentación de PowerPoint</vt:lpstr>
      <vt:lpstr>¿Qué es el formato APA?</vt:lpstr>
      <vt:lpstr>Algunos formatos del Estilo APA</vt:lpstr>
      <vt:lpstr>Algunos formatos del Estilo APA</vt:lpstr>
      <vt:lpstr>Citación</vt:lpstr>
      <vt:lpstr>Citar</vt:lpstr>
      <vt:lpstr>¿Por qué citar?</vt:lpstr>
      <vt:lpstr>Citas de menos de 40 palabras con énfasis en el autor </vt:lpstr>
      <vt:lpstr>Citas de menos de 40 palabras con énfasis en texto</vt:lpstr>
      <vt:lpstr>Citas de más de 40 palabras con énfasis en el autor</vt:lpstr>
      <vt:lpstr>Citas de más de 40 palabras con énfasis en el texto</vt:lpstr>
      <vt:lpstr>Parafraseo</vt:lpstr>
      <vt:lpstr>Varios autores</vt:lpstr>
      <vt:lpstr>Otro tipo de autores</vt:lpstr>
      <vt:lpstr>Cita de una cita</vt:lpstr>
      <vt:lpstr>Referencias</vt:lpstr>
      <vt:lpstr>Referencias bibliográficas</vt:lpstr>
      <vt:lpstr>Libros</vt:lpstr>
      <vt:lpstr>Artículo de Revista Científica</vt:lpstr>
      <vt:lpstr>Otras referencias</vt:lpstr>
      <vt:lpstr>Prioridad de las fuentes de información</vt:lpstr>
      <vt:lpstr>Ejercicios!</vt:lpstr>
      <vt:lpstr>Presentación de PowerPoint</vt:lpstr>
      <vt:lpstr>Presentación de PowerPoint</vt:lpstr>
      <vt:lpstr>Presentación de PowerPoint</vt:lpstr>
      <vt:lpstr>Presentación de PowerPoint</vt:lpstr>
      <vt:lpstr>Presentación de PowerPoint</vt:lpstr>
      <vt:lpstr>—Moonbin (1988-2023)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Citación Formato APA</dc:title>
  <cp:lastModifiedBy>Diego Antonio Aracena Vargas (diego.aracena)</cp:lastModifiedBy>
  <cp:revision>4</cp:revision>
  <dcterms:modified xsi:type="dcterms:W3CDTF">2023-04-23T18:12:09Z</dcterms:modified>
</cp:coreProperties>
</file>