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notesMasterIdLst>
    <p:notesMasterId r:id="rId26"/>
  </p:notesMasterIdLst>
  <p:sldIdLst>
    <p:sldId id="256" r:id="rId7"/>
    <p:sldId id="257" r:id="rId8"/>
    <p:sldId id="518" r:id="rId9"/>
    <p:sldId id="468" r:id="rId10"/>
    <p:sldId id="275" r:id="rId11"/>
    <p:sldId id="508" r:id="rId12"/>
    <p:sldId id="509" r:id="rId13"/>
    <p:sldId id="504" r:id="rId14"/>
    <p:sldId id="359" r:id="rId15"/>
    <p:sldId id="500" r:id="rId16"/>
    <p:sldId id="502" r:id="rId17"/>
    <p:sldId id="515" r:id="rId18"/>
    <p:sldId id="507" r:id="rId19"/>
    <p:sldId id="298" r:id="rId20"/>
    <p:sldId id="511" r:id="rId21"/>
    <p:sldId id="512" r:id="rId22"/>
    <p:sldId id="513" r:id="rId23"/>
    <p:sldId id="514" r:id="rId24"/>
    <p:sldId id="520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A20"/>
    <a:srgbClr val="CE2162"/>
    <a:srgbClr val="FFF8EB"/>
    <a:srgbClr val="FEDAA9"/>
    <a:srgbClr val="1A1B20"/>
    <a:srgbClr val="F16E42"/>
    <a:srgbClr val="F2974C"/>
    <a:srgbClr val="D65C79"/>
    <a:srgbClr val="CF2369"/>
    <a:srgbClr val="CCD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8C33A-F3EC-497A-81E0-8C2ACF0D0483}" type="datetimeFigureOut">
              <a:rPr lang="es-CL" smtClean="0"/>
              <a:t>08-08-2023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C5CA8-DE4B-4B77-BFCA-AF9E90D1ED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418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23D15-DF2E-476D-A884-9DF73A9EB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DC830-6267-4698-B5E7-9034DDDD0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9E00C1-C2EC-4B22-87D3-CDC4CD20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80AE-B42F-458C-8B31-0C589564471F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C8639-03AB-4D7D-AE22-22D4EB35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94477C-A4EA-4D20-9689-6C32791F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041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9F86C-C059-4263-B29E-34682214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640271-0684-40EF-8522-EC6A8601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7CB9D-1ADE-4035-8EE7-2252F170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C4C0-017D-4530-AC6D-271423823626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621B09-A217-443F-A722-9F306181B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F76E4A-6E25-4760-B877-3C445F4B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945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CE8AE9-C9BE-477C-A843-A0A3886A7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82EDBC-4127-4E9F-9021-9FF2BD31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74FF35-8EA5-4307-A078-C733634F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7553-9850-4999-AFB7-98E85DA3B6FC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6CF8A1-4158-4AFE-A468-5168593E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1B887-0715-4AB2-8BCF-FB70EA0A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14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06263-BB68-9FBD-6C55-E9CB43478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7EA57-29E1-8593-5195-111BFAA6A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9D4919-5064-569A-79EC-AE0E36EC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507C-27BF-4B89-B8E0-A668A6A58139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CE0BC4-1610-B88C-D2E7-AF3A8CC8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8DB972-68D4-B243-6855-7032FB2C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487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275DA-0D71-74A9-5BCF-2FD62EE5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EEC13D-975F-EF1B-0190-E639220C9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D1BA0E-D533-7B66-4C4F-2D3D76F6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9DD1-78B1-40EA-B556-28E426265DE8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270B0D-4BF9-9D00-2686-57A58B1A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E2FFBD-F2F2-6D7D-BFB6-AB752A3E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0086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8CFA4-B8E5-F53A-6DD4-CAB42B94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AFF980-A4BD-78C4-519F-596F8CB85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DEC4DB-D92D-7DEF-734F-6C73AFB9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2571-C972-4742-86B5-58F54BC6ACB3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5258C-4642-214B-D51D-2DC9503A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038C84-69BA-E3BB-4F0A-3611E249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842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48A15-44CE-9FE0-4A1A-B11D597B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D93211-F35A-FF8A-FC92-A7BD11867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512271-3E51-FF7E-F0BD-3B1602C24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449413-7A03-44DC-756C-809BFC1D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3EED-6072-4871-98CA-10FD4EEF223A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FEDFB0-C818-6486-3224-B28B44AE1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CA3BEC-393A-6532-6ADD-CDA40A8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4905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B988D-B1DE-90F1-93D7-0F2FAB56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91B4AC-7386-74C8-2158-4AEA7D5D0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7A3D35-BCF3-4ECE-8EA3-D459A23B5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60552C-B55C-677C-C385-6E99F95D8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4DAC88-5BEE-6C8B-BAC3-8A29FE6CD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3F546F7-3969-CDAD-65C4-B5DF69E1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46A1-3FB2-4B79-9969-14597A99F2E5}" type="datetime1">
              <a:rPr lang="es-CL" smtClean="0"/>
              <a:t>08-08-2023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5E3969-339F-1533-7CDE-4553E65D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CB3C87-934A-5C87-C752-D85E9484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1544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63DA7-83F3-D70F-E9A1-768895CD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048ECD-4ADC-D4C9-1790-A706A2E4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10-5624-4740-BFC8-7AA52E19B202}" type="datetime1">
              <a:rPr lang="es-CL" smtClean="0"/>
              <a:t>08-08-2023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CFAE46-2671-78A0-13FE-26DDAFD3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A33CD0-4E74-9567-9D89-217A5355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6163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C07AA1-CE32-99C0-D111-8F4BB5C4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C0BD-7171-43AD-8EEB-04217AA26243}" type="datetime1">
              <a:rPr lang="es-CL" smtClean="0"/>
              <a:t>08-08-2023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E34B7B-1FBF-73D5-A136-6EAD1F7A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0020B5-978F-CADF-3C73-90AAB387D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91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C99A8-5043-9EF3-C4C7-9E2C58A1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E8C37-E930-2C59-67F3-94EE72806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DAC4FD-2CCF-4BCF-F606-4823C6C2F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80D111-EAB5-9B04-0E75-F7F47292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35E-D5E9-4162-BFD9-36CDFBBE7A66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BC9048-4383-AF48-948D-DE7F7EEF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16B1C1-C748-FF14-08C8-2DE151F0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035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51917-0BF5-43A3-B515-92B92861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040592-87E5-475E-90AE-803E624F1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937D50-2096-44FD-A068-87D376A9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1988-4153-41AC-AF6C-501803D99283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4F27E4-3097-4240-8BA5-10F8FA46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C5DCE0-7E21-404F-AB40-83BBED91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343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A1775-5D47-4B3E-6BF7-D1E4B709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BB32CA-589E-8979-A81A-47028E9B2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9906D2-3F2F-C042-B9AD-A5C6992EF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B82FA8-266F-AB59-B9DC-30547AF3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22E37-3D6F-4653-8CD9-D7015CB75279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BAED26-D516-9D04-4CBE-A79003DC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6DD0A8-95CC-C253-C592-A7454DC5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2399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D3EFC-B328-37A2-A972-D5C27DF0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9715B2-E610-6A48-E515-C76F7D81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4D2CEF-5D4F-5CFD-519B-160FA891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7DC4-AC06-4D16-B3AC-E37B0296EF58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665FB-339A-AE19-E262-2616ACEF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349504-5E87-69A4-13C8-0C6EADC5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1451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87FDC6-A8E2-E040-CF5D-4FC5ECBBE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127BBD-2189-3388-F0B5-F79BB342C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D42B82-717B-6109-9439-93408F13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46BA-B2F2-44BC-AAAA-626FA1D4F7A7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E3CC45-485F-F449-921F-55DBF01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196396-889E-68F1-802C-DF96DE27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730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92322-C58C-0C42-8D5B-BC556B9D2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02F00-37B7-2D45-B71B-F69D200BE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B1DD7E-668F-884B-A661-004CE68F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A867-4BBE-495D-B42C-E0B2C2B9A2B4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951F97-D456-F148-A6A0-DE526809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C4E65-AA74-D548-8A74-7624EDC2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6097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04E3D-91C4-F147-88B7-73FCDDE8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2FFF95-CC60-1843-8541-444E68E52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4785F7-C543-7346-B76D-914FF9D9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4649-54F7-4C04-A474-1011A062924E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74503-1734-FB48-B113-9593C928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B2DB1-D823-5C41-885E-6CA2255A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4334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C10A1-A2A1-A240-AE8C-792DD4B7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859CDC-16A9-354D-AD76-2479A9ACD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8FFD8-9F25-DF4E-9CD7-50C9181C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E53F-396E-4DAC-BD34-02C9A91C608A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CA23B-4D8C-F84C-A606-4EA56596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C417F7-10AA-5840-BDA6-4A2D53DD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5086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1688B-9296-9741-A5FD-DB7A88DF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620BF-5160-3B47-87AF-19C08E83A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F26CD7-3736-BC44-93FB-B341E717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673E72-184F-B04C-B8FC-19CFF92F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748B-879D-447C-B5D0-AA3627F84AAD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57956E-14C4-514B-AB1C-99B95EC5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B6B8F-DEFA-0D48-BF0B-9B0C093E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33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95D82-93AE-6741-BED9-CFB1FD9E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056A73-8A4D-D94D-A573-1183E5295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9EC5CC-CDD5-DB40-B12A-ADF291BE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9837BF-4622-E64D-AFF6-839B8B594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29D9A5-AF98-0842-996C-7A3584C5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A982D9-CE31-5043-874F-9D15341C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48089-94E1-4C2F-A847-67DD83A83203}" type="datetime1">
              <a:rPr lang="es-CL" smtClean="0"/>
              <a:t>08-08-2023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986EBF-DB33-AC47-BF09-4546B2AC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13BA65-4B30-C840-BC28-BCBAC29F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283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69AAA-FC9D-3E4D-8715-8098505A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14C442-FDD8-DD43-98CE-12B0E8F8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0890-667C-40FE-890E-1583E2FB3F34}" type="datetime1">
              <a:rPr lang="es-CL" smtClean="0"/>
              <a:t>08-08-2023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66BC5-9DB4-2A41-854E-A267778F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D8EACF-8ADA-CE48-BED8-A61A2015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248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48AA84-EF12-274F-B5C2-EC4176D9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E111-CBCD-4545-9B83-E717C99B9342}" type="datetime1">
              <a:rPr lang="es-CL" smtClean="0"/>
              <a:t>08-08-2023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544A2A-7296-094E-B707-C32D9E82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BF7B35-24A6-7044-B4D1-DBF215FE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383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49C4C-8AA2-48AF-A2D1-3E7A1DEE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B73700-3EB3-41A1-8F91-68D01F40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2885BB-3350-4138-BD96-EA5297B9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3A33-1AAC-44F1-9354-25214CBFECD4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6EA4AA-3DF9-442E-83E8-062B6799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770D2-404D-4EA3-A1A1-ECD9BF94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337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524EE-B4D9-9D46-BF5E-F2B85E23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DA60E7-DA04-FC4D-B493-57DE2B0B1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30D22-5316-674E-9D80-CC9E0169E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02966F-BE01-3E44-A58A-60F784055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034FA-8965-4072-9160-75ADA486B4DA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73ACC5-4090-9C4B-B49D-50B5D937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6F81D5-769D-B947-87BB-8D6D05E5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9366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84D96-9DC6-154E-96D7-394E8CA3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CD163B-125F-FA4B-94C3-7F5DF1548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493241-C2E8-4843-BCA4-AB2F2016A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88EBC-AE46-2543-B8D7-E13D219A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A928-BE15-44B8-A146-A84E548FDCC7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C47339-A52D-B24A-B6F3-A0CF2D13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9FB4D2-F295-8C4B-826C-0862B4DA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279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4E703-4643-9E49-9FC7-70C0B7CF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12D4DA-1AA8-4649-A276-248CF157C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6EDC9-D795-B04B-9738-CE81BC9B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3029-E02C-4D27-B02A-CBD97E21567A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A2CD69-D6A2-0846-82A4-0F6F5ECC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D2769E-F216-FE4F-9BEA-6AA9ABF8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7344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CC861-51C7-E941-8848-B700D2592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19F873-4B3F-8643-B1DB-1A11DFFAB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0F90D6-DC64-4047-A9C8-3BDC49A4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CC03-B61B-495E-AC87-4904026711D8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27929D-ECD3-0043-A631-6B643957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F64550-85B4-8D47-8BA6-55C21C2B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3979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4614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B16340-E820-496F-8187-EBCC3CEF7F66}" type="datetime1">
              <a:rPr lang="es-CL" smtClean="0"/>
              <a:t>08-08-2023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A955DE8-E7E0-6B43-A1EC-ACBB7BA0C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3786"/>
            <a:ext cx="10515600" cy="3611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2203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7C13C7-3974-4AE5-8718-89081C619EC5}" type="datetime1">
              <a:rPr lang="es-CL" smtClean="0"/>
              <a:t>08-08-2023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98410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B7EE7D-97AB-441E-930E-D32C23BD8A2A}" type="datetime1">
              <a:rPr lang="es-CL" smtClean="0"/>
              <a:t>08-08-2023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67469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7DCBE-34A6-495C-91E7-A24DAB712754}" type="datetime1">
              <a:rPr lang="es-CL" smtClean="0"/>
              <a:t>08-08-2023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38646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58F23-8372-4E79-B7EA-699757C0683A}" type="datetime1">
              <a:rPr lang="es-CL" smtClean="0"/>
              <a:t>08-08-2023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46772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269467-AD40-4001-9318-752A54FFB636}" type="datetime1">
              <a:rPr lang="es-CL" smtClean="0"/>
              <a:t>08-08-2023</a:t>
            </a:fld>
            <a:endParaRPr lang="es-V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0093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C3EB5-51B9-4918-8A70-B1BECC45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353BCA-E727-4EF2-95E9-75DB0E5B2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DDC41B-A0FB-4773-BDCF-2757D6954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090C04-FAEC-46A8-BECC-3649CC6A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C630-9D70-4F39-9BAE-68A2BCD1E526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4F8787-8E17-42AD-8255-0D901CA2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03718D-D53A-4469-AE1A-B82FB69B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500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4614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3BBC3D-BC01-4283-B0A6-1A35B6B42279}" type="datetime1">
              <a:rPr lang="es-CL" smtClean="0"/>
              <a:t>08-08-2023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A955DE8-E7E0-6B43-A1EC-ACBB7BA0C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3786"/>
            <a:ext cx="10515600" cy="3611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3352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8CA73-6FA1-434C-BABE-2FFA1CB4FD9B}" type="datetime1">
              <a:rPr lang="es-CL" smtClean="0"/>
              <a:t>08-08-2023</a:t>
            </a:fld>
            <a:endParaRPr lang="es-V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8277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BD28-27A0-4371-8040-9D2C8483D2BC}" type="datetime1">
              <a:rPr lang="es-CL" smtClean="0"/>
              <a:t>08-08-2023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18823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1CEAB9-93AF-4FD8-AF6A-871D322AF6C6}" type="datetime1">
              <a:rPr lang="es-CL" smtClean="0"/>
              <a:t>08-08-2023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76125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FD0E1-E06D-44FE-ACC4-E81EC2E44D99}" type="datetime1">
              <a:rPr lang="es-CL" smtClean="0"/>
              <a:t>08-08-2023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214858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552243-8687-4CF0-B5F9-E7F9F8AFE3CA}" type="datetime1">
              <a:rPr lang="es-CL" smtClean="0"/>
              <a:t>08-08-2023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belentapia.delafuente@gmail.com</a:t>
            </a:r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7D251-328D-469E-8273-D402B9CB209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27647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E9F19504-8673-4A1F-A2ED-07F9B3B80D9E}"/>
              </a:ext>
            </a:extLst>
          </p:cNvPr>
          <p:cNvSpPr/>
          <p:nvPr userDrawn="1"/>
        </p:nvSpPr>
        <p:spPr>
          <a:xfrm>
            <a:off x="0" y="6238875"/>
            <a:ext cx="12206288" cy="619125"/>
          </a:xfrm>
          <a:prstGeom prst="rect">
            <a:avLst/>
          </a:prstGeom>
          <a:pattFill prst="pct75">
            <a:fgClr>
              <a:srgbClr val="8AC3B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5D18A29-71C1-4E56-9382-80A50F419AD9}"/>
              </a:ext>
            </a:extLst>
          </p:cNvPr>
          <p:cNvCxnSpPr/>
          <p:nvPr userDrawn="1"/>
        </p:nvCxnSpPr>
        <p:spPr>
          <a:xfrm flipV="1">
            <a:off x="8307388" y="4373563"/>
            <a:ext cx="0" cy="1293812"/>
          </a:xfrm>
          <a:prstGeom prst="line">
            <a:avLst/>
          </a:prstGeom>
          <a:ln w="19050">
            <a:solidFill>
              <a:srgbClr val="007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2FC98282-AC37-43B8-B493-AA50E02AE383}"/>
              </a:ext>
            </a:extLst>
          </p:cNvPr>
          <p:cNvSpPr/>
          <p:nvPr userDrawn="1"/>
        </p:nvSpPr>
        <p:spPr>
          <a:xfrm>
            <a:off x="0" y="0"/>
            <a:ext cx="12206288" cy="3819525"/>
          </a:xfrm>
          <a:prstGeom prst="rect">
            <a:avLst/>
          </a:prstGeom>
          <a:solidFill>
            <a:srgbClr val="003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A2717F1C-0BD3-4E0B-9E3D-2668AB357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152400"/>
            <a:ext cx="2098675" cy="1258888"/>
          </a:xfrm>
          <a:prstGeom prst="rect">
            <a:avLst/>
          </a:prstGeom>
          <a:effectLst>
            <a:outerShdw blurRad="50800" dist="38100" dir="2700000" algn="tl" rotWithShape="0">
              <a:srgbClr val="003F72">
                <a:alpha val="26000"/>
              </a:srgbClr>
            </a:outerShdw>
          </a:effec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98042" y="4020259"/>
            <a:ext cx="3400926" cy="1908425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34544" y="4020259"/>
            <a:ext cx="7887036" cy="19951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 sz="5000" cap="all" spc="110" baseline="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F71D871-BF40-4EE7-AE6E-54B10C0C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356350"/>
            <a:ext cx="2743200" cy="365125"/>
          </a:xfrm>
        </p:spPr>
        <p:txBody>
          <a:bodyPr/>
          <a:lstStyle>
            <a:lvl1pPr>
              <a:defRPr sz="1100" b="1" i="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9955C58-0150-4ED0-BC10-D313D0AAFC55}" type="datetimeFigureOut">
              <a:rPr lang="es-ES"/>
              <a:pPr>
                <a:defRPr/>
              </a:pPr>
              <a:t>08/08/2023</a:t>
            </a:fld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9779971-DEC8-4052-A961-2A150B1F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7B6CF26-64D7-45B3-8402-73A467D3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CA8878C-B34E-4CF6-9EC5-3D3FE798D93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30094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48DE7BCE-6131-477B-BD5B-3FCAAB529947}"/>
              </a:ext>
            </a:extLst>
          </p:cNvPr>
          <p:cNvCxnSpPr/>
          <p:nvPr userDrawn="1"/>
        </p:nvCxnSpPr>
        <p:spPr>
          <a:xfrm flipH="1" flipV="1">
            <a:off x="665163" y="596900"/>
            <a:ext cx="4762" cy="698500"/>
          </a:xfrm>
          <a:prstGeom prst="line">
            <a:avLst/>
          </a:prstGeom>
          <a:ln w="47625">
            <a:solidFill>
              <a:srgbClr val="007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74F566ED-B303-4298-88B3-D48ABC7E6920}"/>
              </a:ext>
            </a:extLst>
          </p:cNvPr>
          <p:cNvSpPr/>
          <p:nvPr userDrawn="1"/>
        </p:nvSpPr>
        <p:spPr>
          <a:xfrm>
            <a:off x="0" y="6535738"/>
            <a:ext cx="12206288" cy="185737"/>
          </a:xfrm>
          <a:prstGeom prst="rect">
            <a:avLst/>
          </a:prstGeom>
          <a:solidFill>
            <a:srgbClr val="8AC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19B82A5-F13A-400A-A069-81E7AC0E41DF}"/>
              </a:ext>
            </a:extLst>
          </p:cNvPr>
          <p:cNvSpPr/>
          <p:nvPr userDrawn="1"/>
        </p:nvSpPr>
        <p:spPr>
          <a:xfrm>
            <a:off x="0" y="6356350"/>
            <a:ext cx="12206288" cy="179388"/>
          </a:xfrm>
          <a:prstGeom prst="rect">
            <a:avLst/>
          </a:prstGeom>
          <a:solidFill>
            <a:srgbClr val="007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baseline="0">
                <a:latin typeface="Calibri Light" panose="020F0302020204030204" pitchFamily="34" charset="0"/>
              </a:defRPr>
            </a:lvl1pPr>
            <a:lvl2pPr>
              <a:buClr>
                <a:srgbClr val="003F7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rgbClr val="003F7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rgbClr val="003F7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rgbClr val="003F7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552571D-4C51-4F67-BAAF-CFFD1393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CE95ED-60C6-465C-BA1F-F61C1851ED0D}" type="datetimeFigureOut">
              <a:rPr lang="es-ES"/>
              <a:pPr>
                <a:defRPr/>
              </a:pPr>
              <a:t>08/08/2023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22338A86-9EB0-4D00-B7B1-F9FF571F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720D984-EBFB-4737-8BBD-4A653EDE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1450" y="6356350"/>
            <a:ext cx="1022350" cy="365125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76E74B6C-E47D-4ECD-91CF-3F431DD19BB5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3924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7235C2B3-3D71-436B-A433-480BED89E5DA}"/>
              </a:ext>
            </a:extLst>
          </p:cNvPr>
          <p:cNvSpPr/>
          <p:nvPr userDrawn="1"/>
        </p:nvSpPr>
        <p:spPr>
          <a:xfrm>
            <a:off x="0" y="0"/>
            <a:ext cx="12206288" cy="6858000"/>
          </a:xfrm>
          <a:prstGeom prst="rect">
            <a:avLst/>
          </a:prstGeom>
          <a:solidFill>
            <a:srgbClr val="007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984CCBDD-A0CD-4A28-97A5-D998FC883FCA}"/>
              </a:ext>
            </a:extLst>
          </p:cNvPr>
          <p:cNvCxnSpPr/>
          <p:nvPr userDrawn="1"/>
        </p:nvCxnSpPr>
        <p:spPr>
          <a:xfrm flipV="1">
            <a:off x="8307388" y="4373563"/>
            <a:ext cx="0" cy="1293812"/>
          </a:xfrm>
          <a:prstGeom prst="line">
            <a:avLst/>
          </a:prstGeom>
          <a:ln w="28575">
            <a:solidFill>
              <a:srgbClr val="8AC3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183">
            <a:extLst>
              <a:ext uri="{FF2B5EF4-FFF2-40B4-BE49-F238E27FC236}">
                <a16:creationId xmlns:a16="http://schemas.microsoft.com/office/drawing/2014/main" id="{BA7C9BED-DB91-4BCF-8AEA-609B99EA7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152400"/>
            <a:ext cx="2098675" cy="1258888"/>
          </a:xfrm>
          <a:prstGeom prst="rect">
            <a:avLst/>
          </a:prstGeom>
          <a:effectLst>
            <a:outerShdw blurRad="50800" dist="38100" dir="2700000" algn="tl" rotWithShape="0">
              <a:srgbClr val="003F72">
                <a:alpha val="26000"/>
              </a:srgbClr>
            </a:outerShdw>
          </a:effectLst>
        </p:spPr>
      </p:pic>
      <p:sp>
        <p:nvSpPr>
          <p:cNvPr id="8" name="Subtítulo 2"/>
          <p:cNvSpPr>
            <a:spLocks noGrp="1"/>
          </p:cNvSpPr>
          <p:nvPr>
            <p:ph type="subTitle" idx="13"/>
          </p:nvPr>
        </p:nvSpPr>
        <p:spPr>
          <a:xfrm>
            <a:off x="8398042" y="4020259"/>
            <a:ext cx="3400926" cy="1908425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34544" y="4020259"/>
            <a:ext cx="7887036" cy="19951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 sz="5000" cap="all" spc="110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78BD1895-FC11-40CD-AEED-68372DFEB8D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34963" y="6356350"/>
            <a:ext cx="2743200" cy="365125"/>
          </a:xfrm>
        </p:spPr>
        <p:txBody>
          <a:bodyPr/>
          <a:lstStyle>
            <a:lvl1pPr>
              <a:defRPr sz="1100" b="1" i="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F1F220E-C833-4B3B-9B05-444DC7CA2C0F}" type="datetimeFigureOut">
              <a:rPr lang="es-ES"/>
              <a:pPr>
                <a:defRPr/>
              </a:pPr>
              <a:t>08/08/2023</a:t>
            </a:fld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8928E026-B923-44D6-9E84-D7751FBF67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1" i="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D60FE505-727F-4814-843B-B2D2CBEB34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551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56F5EE-0F2D-4229-959B-2B465956227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99380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4795D40-E8B3-40D8-B8B0-9E700D071575}"/>
              </a:ext>
            </a:extLst>
          </p:cNvPr>
          <p:cNvSpPr txBox="1">
            <a:spLocks/>
          </p:cNvSpPr>
          <p:nvPr userDrawn="1"/>
        </p:nvSpPr>
        <p:spPr>
          <a:xfrm>
            <a:off x="838200" y="441325"/>
            <a:ext cx="10515600" cy="120491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1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ES" sz="4000" dirty="0"/>
              <a:t>Haga clic para modificar el estilo de título del patrón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73DDACD2-82B9-42F0-BE94-0E5DBCA39BEB}"/>
              </a:ext>
            </a:extLst>
          </p:cNvPr>
          <p:cNvCxnSpPr/>
          <p:nvPr userDrawn="1"/>
        </p:nvCxnSpPr>
        <p:spPr>
          <a:xfrm flipH="1" flipV="1">
            <a:off x="665163" y="596900"/>
            <a:ext cx="4762" cy="698500"/>
          </a:xfrm>
          <a:prstGeom prst="line">
            <a:avLst/>
          </a:prstGeom>
          <a:ln w="47625">
            <a:solidFill>
              <a:srgbClr val="007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4">
            <a:extLst>
              <a:ext uri="{FF2B5EF4-FFF2-40B4-BE49-F238E27FC236}">
                <a16:creationId xmlns:a16="http://schemas.microsoft.com/office/drawing/2014/main" id="{5F994FAE-4C9F-4E10-92FB-712A3563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31A8-F05C-4868-9A42-B962C2BDC9BC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8" name="Marcador de pie de página 5">
            <a:extLst>
              <a:ext uri="{FF2B5EF4-FFF2-40B4-BE49-F238E27FC236}">
                <a16:creationId xmlns:a16="http://schemas.microsoft.com/office/drawing/2014/main" id="{A8D99185-B217-4F2B-8694-8114F9D1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6">
            <a:extLst>
              <a:ext uri="{FF2B5EF4-FFF2-40B4-BE49-F238E27FC236}">
                <a16:creationId xmlns:a16="http://schemas.microsoft.com/office/drawing/2014/main" id="{37A3EF84-33D4-4E26-A69E-4956E679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222C-1A64-4036-AFBC-1CA5EC87B25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3408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B5DB1-1C44-4C19-A55C-4AA4126B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793682-22ED-4D5A-B0A9-8BB865AF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AB91FB-F06F-403B-814E-985BE6ADE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C84F3F-A2BE-468B-9DCC-01717C0BE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1A843D-F4A6-49BA-9463-422379AED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22CE52-6633-4494-A93E-3597ACF0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0AB0-9902-4CCF-BC24-807F9746D270}" type="datetime1">
              <a:rPr lang="es-CL" smtClean="0"/>
              <a:t>08-08-2023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05E424C-41CC-47CB-92AF-1724972E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A62AA4-5620-4AD0-BB38-7432F89D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8225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965773-A48D-4209-A73F-3E47C7CD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9A02D-2EA3-49F7-8C82-4C2E24088173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88180D10-3746-4122-B078-1B850EC4D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47807973-509D-4C49-BFB6-74E5548C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B634C-E028-4A1D-8988-D3986205284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18427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0A0E3A77-A57B-478B-BD62-415D2985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3CD-42A9-4AFC-9226-437A202472DB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71D398B4-409D-41EB-B602-F9E3F3E4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701446A-42D9-472D-B038-B186809A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F076-77AE-4016-B3EA-101F9F636FF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695491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DE269ED6-FD0E-4507-9822-3ABBBE2C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DCF40-8D01-4BBA-AE18-4D6FB0227116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2DD30C4F-E8E1-4889-B425-32BB40B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29DF5F0C-556B-48A5-BF43-E6E8A05F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E0BDD-4F0B-464C-8F4F-C234EF8E800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59973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891F98F-72A4-4415-B940-30047501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0428-AD22-4A44-A7A6-A4F19269A4CB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EFB6E5A-C91B-4383-A370-629E5B8E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20D10EB-F57E-461D-80AE-277FBD49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3EC1-2562-4FDD-A34B-B6A30181326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234476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5479F8-0765-484F-A2DD-3D68D777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3669F-6FFE-47F6-BFA8-B195D590F8D7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D9DEA60-4934-46BC-9CB0-178C3E8F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6ADA2A5-5127-41AF-83FA-6D0D513B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2027-070D-428A-B8E2-A16DD943394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73586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1AFC25-9466-4C6E-BFD2-BBC132E7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BC86-1F2D-4116-8B60-AE426C3ED794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190C85-705A-447A-B61F-44324D7D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20DC6-FB0C-4847-ACD4-D963A748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709C-BE6F-46FB-B36C-E7A7D47B7A8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29375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3DE512-2DFF-4755-BC6C-4A52E405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E795F-5588-4105-80F1-51A8AE42E4EE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068B41-B8DD-49D7-A102-00D4076B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868D0D-91B4-4B0D-A129-67414DD9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67039-0810-4548-B56E-D0E3F5A2553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1325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92322-C58C-0C42-8D5B-BC556B9D2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02F00-37B7-2D45-B71B-F69D200BE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B1DD7E-668F-884B-A661-004CE68F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8538-8D04-42A6-8DF9-B66EA90ABF8C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951F97-D456-F148-A6A0-DE526809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C4E65-AA74-D548-8A74-7624EDC2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478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04E3D-91C4-F147-88B7-73FCDDE8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2FFF95-CC60-1843-8541-444E68E52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4785F7-C543-7346-B76D-914FF9D9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C29A-CBA6-4464-BF12-5EEE49BEAA83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74503-1734-FB48-B113-9593C928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B2DB1-D823-5C41-885E-6CA2255A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860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C10A1-A2A1-A240-AE8C-792DD4B7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859CDC-16A9-354D-AD76-2479A9ACD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8FFD8-9F25-DF4E-9CD7-50C9181C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4005-7214-49FC-8F85-E499E0B0E5F9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CA23B-4D8C-F84C-A606-4EA56596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C417F7-10AA-5840-BDA6-4A2D53DD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14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BF34B-F047-4DAA-B3AA-24BD4C38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41EDC2-D286-4F4C-8237-8F70ACBB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4872-8BE6-4768-B1F5-CA83446D73C3}" type="datetime1">
              <a:rPr lang="es-CL" smtClean="0"/>
              <a:t>08-08-2023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11AD1E-BCAC-4C25-9C12-60F32217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029409-3DD1-4067-9379-2CDB4470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2559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1688B-9296-9741-A5FD-DB7A88DF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620BF-5160-3B47-87AF-19C08E83A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F26CD7-3736-BC44-93FB-B341E717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673E72-184F-B04C-B8FC-19CFF92F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5DF4-047D-4229-A44E-96EA94BCFD36}" type="datetime1">
              <a:rPr lang="es-VE" smtClean="0"/>
              <a:t>8/8/2023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57956E-14C4-514B-AB1C-99B95EC5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B6B8F-DEFA-0D48-BF0B-9B0C093E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5037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95D82-93AE-6741-BED9-CFB1FD9E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056A73-8A4D-D94D-A573-1183E5295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9EC5CC-CDD5-DB40-B12A-ADF291BE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9837BF-4622-E64D-AFF6-839B8B594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29D9A5-AF98-0842-996C-7A3584C5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A982D9-CE31-5043-874F-9D15341C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BC70-6657-40A4-B0C5-E53B0BF9D6F7}" type="datetime1">
              <a:rPr lang="es-VE" smtClean="0"/>
              <a:t>8/8/2023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986EBF-DB33-AC47-BF09-4546B2AC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13BA65-4B30-C840-BC28-BCBAC29F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386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69AAA-FC9D-3E4D-8715-8098505A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14C442-FDD8-DD43-98CE-12B0E8F8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56D0-9660-46F8-8CB4-259C3FAD26C2}" type="datetime1">
              <a:rPr lang="es-VE" smtClean="0"/>
              <a:t>8/8/2023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66BC5-9DB4-2A41-854E-A267778F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D8EACF-8ADA-CE48-BED8-A61A2015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7215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48AA84-EF12-274F-B5C2-EC4176D9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F222-3937-4070-A46C-902A28548F8A}" type="datetime1">
              <a:rPr lang="es-VE" smtClean="0"/>
              <a:t>8/8/2023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544A2A-7296-094E-B707-C32D9E82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BF7B35-24A6-7044-B4D1-DBF215FE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256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524EE-B4D9-9D46-BF5E-F2B85E23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DA60E7-DA04-FC4D-B493-57DE2B0B1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30D22-5316-674E-9D80-CC9E0169E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02966F-BE01-3E44-A58A-60F784055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7EF2-D75B-4277-9474-B016F9CBAC5A}" type="datetime1">
              <a:rPr lang="es-VE" smtClean="0"/>
              <a:t>8/8/2023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73ACC5-4090-9C4B-B49D-50B5D937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6F81D5-769D-B947-87BB-8D6D05E5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6948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84D96-9DC6-154E-96D7-394E8CA3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CD163B-125F-FA4B-94C3-7F5DF1548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493241-C2E8-4843-BCA4-AB2F2016A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88EBC-AE46-2543-B8D7-E13D219A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76D-DDEC-4B57-9564-AAA03E45E765}" type="datetime1">
              <a:rPr lang="es-VE" smtClean="0"/>
              <a:t>8/8/2023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C47339-A52D-B24A-B6F3-A0CF2D13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9FB4D2-F295-8C4B-826C-0862B4DA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1314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4E703-4643-9E49-9FC7-70C0B7CF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12D4DA-1AA8-4649-A276-248CF157C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6EDC9-D795-B04B-9738-CE81BC9B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9F793-92AE-45C0-B2C7-DA2389681A2F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A2CD69-D6A2-0846-82A4-0F6F5ECC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D2769E-F216-FE4F-9BEA-6AA9ABF8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590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CC861-51C7-E941-8848-B700D2592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19F873-4B3F-8643-B1DB-1A11DFFAB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0F90D6-DC64-4047-A9C8-3BDC49A4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EA49-E4F1-4B3E-9973-586BF2623638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27929D-ECD3-0043-A631-6B643957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F64550-85B4-8D47-8BA6-55C21C2B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8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4F956D-F122-4DE1-BABA-053258D6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25A1-0318-41A4-905E-FD015168F86C}" type="datetime1">
              <a:rPr lang="es-CL" smtClean="0"/>
              <a:t>08-08-2023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2B74B5-BCEA-4F1C-A429-3DBBAB77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FC932F-8CBD-41F0-860D-5DB5EC56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27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209E1-A7F4-4421-8764-CD56E135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F18AD-74C5-4E14-9506-041C2113B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CBAED3-B6D0-4FE7-8635-3E276F7A9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C9D08D-16EA-4C88-BDE5-15CF6453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4B5C-36BF-4A17-B24B-ED1D5E8B8581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93E87E-0036-425F-BF17-C643B0FB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DBB0C8-1997-4AE2-843D-1607B555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851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28125-B530-4935-84DE-587404F0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21C2FE-725A-4459-A059-F40A29C9B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568096-623A-48BA-9B6C-7D390EEBE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7D119D-5551-4A44-966A-75A14896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1BA3-9E21-49AF-BEE8-39665FF3E7EC}" type="datetime1">
              <a:rPr lang="es-CL" smtClean="0"/>
              <a:t>08-08-2023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02ACCC-AA4D-4A58-B5DB-B6C21B2C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099D5D-E72A-4943-8192-A13D0B1F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130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676FF5-2F00-41C0-BEE8-27138822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6161F8-C119-44EB-A815-06E28201F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D42C9C-CDD9-409E-A689-09AFAC6B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58F5-DE35-45FF-B61A-633AFC76D37C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8562DB-A2ED-4AFD-87AD-FD3C072EA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/>
              <a:t>belentapia.delafuente@gmail.com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CFCA6C-826B-4653-B0CF-1EBE13360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9022A-509B-416F-93C5-CBB319DB92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230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F22BFF3-E8DB-CBC7-340C-23212044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1880E1-77B2-9FFF-3D29-DF9010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167391-74FE-10B0-15B8-2AC67A14A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F720-6666-4D7F-90C0-3C5F59660522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A2FC18-89CD-1424-E8C7-035F4F16A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81700-7C94-120E-9F7C-795681196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4B4A-9919-437A-B2F9-271AE49755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16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231CC0-066E-014A-B6D1-A1F295B4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B3BBED-DC6C-AF4D-9414-31C723FAC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74D07-4028-A244-8B33-DA5ABE328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BF5B-7D15-4D53-8764-060F5A705127}" type="datetime1">
              <a:rPr lang="es-CL" smtClean="0"/>
              <a:t>08-08-2023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529C9-6473-864B-9F7C-BC40C6A13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48ABF-E698-AA4A-B6CC-810A0B6E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6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CF897A6-1BF6-1143-93FF-531C2D5E43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1"/>
            <a:ext cx="1199626" cy="1563060"/>
          </a:xfrm>
          <a:prstGeom prst="rect">
            <a:avLst/>
          </a:prstGeom>
        </p:spPr>
      </p:pic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7D3B5D31-D94B-6F49-8604-497DD6E4AF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79" y="6244130"/>
            <a:ext cx="1434520" cy="53450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0FD013-09C1-BD48-9606-7A3D75FCCD5E}"/>
              </a:ext>
            </a:extLst>
          </p:cNvPr>
          <p:cNvSpPr/>
          <p:nvPr userDrawn="1"/>
        </p:nvSpPr>
        <p:spPr>
          <a:xfrm>
            <a:off x="5360" y="6511384"/>
            <a:ext cx="10360404" cy="45719"/>
          </a:xfrm>
          <a:prstGeom prst="rect">
            <a:avLst/>
          </a:prstGeom>
          <a:solidFill>
            <a:srgbClr val="7D61F1"/>
          </a:solidFill>
          <a:ln>
            <a:solidFill>
              <a:srgbClr val="7D6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16B05F-2E8D-B74E-B968-4C442F75ACC1}"/>
              </a:ext>
            </a:extLst>
          </p:cNvPr>
          <p:cNvSpPr/>
          <p:nvPr userDrawn="1"/>
        </p:nvSpPr>
        <p:spPr>
          <a:xfrm flipV="1">
            <a:off x="8388" y="6590989"/>
            <a:ext cx="10357376" cy="45719"/>
          </a:xfrm>
          <a:prstGeom prst="rect">
            <a:avLst/>
          </a:prstGeom>
          <a:solidFill>
            <a:srgbClr val="72CAF7"/>
          </a:solidFill>
          <a:ln>
            <a:solidFill>
              <a:srgbClr val="72C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108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exto 2">
            <a:extLst>
              <a:ext uri="{FF2B5EF4-FFF2-40B4-BE49-F238E27FC236}">
                <a16:creationId xmlns:a16="http://schemas.microsoft.com/office/drawing/2014/main" id="{02E3FEDB-EE0D-476D-BC42-2410D32E46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90C70-7E2A-46EF-B61D-CAA9C439A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B7BEB-DCE9-4A9C-90EA-516B9C997C89}" type="datetimeFigureOut">
              <a:rPr lang="es-ES"/>
              <a:pPr>
                <a:defRPr/>
              </a:pPr>
              <a:t>08/08/2023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37202-BA3B-47ED-BD7C-E1E36C319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DA8C7-E251-4412-B422-6AE673DAF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2B581A7-4B18-48BD-9BD7-A6664D3CCBB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58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231CC0-066E-014A-B6D1-A1F295B4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B3BBED-DC6C-AF4D-9414-31C723FAC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74D07-4028-A244-8B33-DA5ABE328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FDFE2-5020-4EE7-8C54-E72C9F50E642}" type="datetime1">
              <a:rPr lang="es-VE" smtClean="0"/>
              <a:t>8/8/2023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529C9-6473-864B-9F7C-BC40C6A13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48ABF-E698-AA4A-B6CC-810A0B6E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E489-9B04-AD4D-A835-68B7D8A0BB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48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944/empiria.50.2021.30370" TargetMode="External"/><Relationship Id="rId2" Type="http://schemas.openxmlformats.org/officeDocument/2006/relationships/hyperlink" Target="https://www.sciencedirect.com/journal/enfermeria-clinic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2B782B-521E-4B60-9381-D9D12BC1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8411" y="-2668412"/>
            <a:ext cx="6855177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071508-9223-4D84-8AF7-EE77500C5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807" y="1703701"/>
            <a:ext cx="9952383" cy="2387600"/>
          </a:xfrm>
        </p:spPr>
        <p:txBody>
          <a:bodyPr>
            <a:normAutofit fontScale="90000"/>
          </a:bodyPr>
          <a:lstStyle/>
          <a:p>
            <a:r>
              <a:rPr lang="es-MX" sz="6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 HACIA ADENTRO</a:t>
            </a:r>
            <a:br>
              <a:rPr lang="es-MX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5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Intercambios creativos en torno a la reflexividad en los procesos de investigación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A8C195-6532-4F07-8F33-5324A56A3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458792"/>
            <a:ext cx="9144000" cy="83744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Belén Tapia de la Fuente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Mg. Psicología Comunitaria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de Chile</a:t>
            </a: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A8163C-E1D2-4B4C-8913-DF08DA96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2D0F5E-F4AD-47DD-AFB5-48FC4D20AD01}"/>
              </a:ext>
            </a:extLst>
          </p:cNvPr>
          <p:cNvSpPr txBox="1"/>
          <p:nvPr/>
        </p:nvSpPr>
        <p:spPr>
          <a:xfrm>
            <a:off x="5410201" y="4091301"/>
            <a:ext cx="290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1° CLASE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55360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9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277746-33D1-4025-B67F-E3E52412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pic>
        <p:nvPicPr>
          <p:cNvPr id="4098" name="Picture 2" descr="Taller: Comedor de pajaritos | Centro Gabriela Mistral">
            <a:extLst>
              <a:ext uri="{FF2B5EF4-FFF2-40B4-BE49-F238E27FC236}">
                <a16:creationId xmlns:a16="http://schemas.microsoft.com/office/drawing/2014/main" id="{9015DB0A-C8B5-4D1D-9383-A77DB827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8" y="207547"/>
            <a:ext cx="9750287" cy="63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09B49E-60DE-4F43-87C1-D50EFD6D0919}"/>
              </a:ext>
            </a:extLst>
          </p:cNvPr>
          <p:cNvSpPr txBox="1"/>
          <p:nvPr/>
        </p:nvSpPr>
        <p:spPr>
          <a:xfrm>
            <a:off x="10436708" y="6536809"/>
            <a:ext cx="188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Héctor Herrera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300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2FB8DF1-60C2-465E-A197-ED64062F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"/>
          <a:stretch/>
        </p:blipFill>
        <p:spPr>
          <a:xfrm>
            <a:off x="952500" y="-11720"/>
            <a:ext cx="4984474" cy="685800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B348B0E-8FE0-4722-8667-E00709B56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"/>
          <a:stretch/>
        </p:blipFill>
        <p:spPr>
          <a:xfrm>
            <a:off x="6221799" y="11720"/>
            <a:ext cx="5017701" cy="6846280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BB53E4-54EE-4E99-9B95-79150E29E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</p:spTree>
    <p:extLst>
      <p:ext uri="{BB962C8B-B14F-4D97-AF65-F5344CB8AC3E}">
        <p14:creationId xmlns:p14="http://schemas.microsoft.com/office/powerpoint/2010/main" val="242434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D65696-574B-4CC7-9550-4E7D852A1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" b="8693"/>
          <a:stretch/>
        </p:blipFill>
        <p:spPr bwMode="auto">
          <a:xfrm rot="16200000">
            <a:off x="2665589" y="-2665589"/>
            <a:ext cx="6860822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E753996-CFC5-485B-866E-EE748979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70" y="1509248"/>
            <a:ext cx="10515600" cy="1325563"/>
          </a:xfrm>
        </p:spPr>
        <p:txBody>
          <a:bodyPr>
            <a:normAutofit/>
          </a:bodyPr>
          <a:lstStyle/>
          <a:p>
            <a:r>
              <a:rPr lang="es-MX" sz="5400" b="1" dirty="0"/>
              <a:t>REFLEXIVIDAD Y CONOCIMIENTO </a:t>
            </a:r>
            <a:endParaRPr lang="es-CL" sz="5400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BD65C-AD41-4197-A23D-2AA9F132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27ABD9-CFFA-4B3C-AFEA-E9214FF675BB}"/>
              </a:ext>
            </a:extLst>
          </p:cNvPr>
          <p:cNvSpPr txBox="1"/>
          <p:nvPr/>
        </p:nvSpPr>
        <p:spPr>
          <a:xfrm>
            <a:off x="1066799" y="2933587"/>
            <a:ext cx="10058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Reconocimiento y crítica de las raíces coloniales y patriarcales de los métodos científicos: invención de la otredad y su representación.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Criticas feministas y anticoloniales como inspiración a la practica investigativa reflexiva, para avanzar a comprender el poder académico y político de las representaciones.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Búsqueda de otras formas de investigación mas colaborativas.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Reconocer la reflexividad implica incorporar el autoconocimiento y creatividad al proceso de investigación.</a:t>
            </a:r>
          </a:p>
          <a:p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A64CAB-A87A-4D76-AA0C-B37FD61724A9}"/>
              </a:ext>
            </a:extLst>
          </p:cNvPr>
          <p:cNvSpPr txBox="1"/>
          <p:nvPr/>
        </p:nvSpPr>
        <p:spPr>
          <a:xfrm>
            <a:off x="8335620" y="2411855"/>
            <a:ext cx="233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Fabiana Rivas, 2023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209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F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348873A-5D9C-E38C-6F33-8C0170EB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23665" r="-210" b="-702"/>
          <a:stretch/>
        </p:blipFill>
        <p:spPr bwMode="auto">
          <a:xfrm>
            <a:off x="7328452" y="1198599"/>
            <a:ext cx="4863548" cy="56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19E6E-0413-1E7B-8C2E-8217C493C1B8}"/>
              </a:ext>
            </a:extLst>
          </p:cNvPr>
          <p:cNvSpPr txBox="1"/>
          <p:nvPr/>
        </p:nvSpPr>
        <p:spPr>
          <a:xfrm>
            <a:off x="466725" y="759410"/>
            <a:ext cx="10916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CÍRCULO DE ANÁLISIS DE LA PRÁCTICA</a:t>
            </a:r>
            <a:endParaRPr kumimoji="0" lang="es-ES_tradnl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5D466F2-EB65-C54C-29D5-6C834A19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belentapia.delafuente@gmail.com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299C7-D941-B887-9BAE-C84F02B37A38}"/>
              </a:ext>
            </a:extLst>
          </p:cNvPr>
          <p:cNvSpPr txBox="1"/>
          <p:nvPr/>
        </p:nvSpPr>
        <p:spPr>
          <a:xfrm>
            <a:off x="648735" y="1443841"/>
            <a:ext cx="78724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Dispositivo reflexivo de mutua contención afectiva en el que un pequeño grupo de investigadores pares se reúne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periódicamente a reflexionar sobre sus prácticas.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Favorece la reflexividad personal y grupal, genera nuevas alternativas de acción, y nuevos climas emocionales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desde la propia comunidad de saberes.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1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F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348873A-5D9C-E38C-6F33-8C0170EB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23665" r="-210" b="-702"/>
          <a:stretch/>
        </p:blipFill>
        <p:spPr bwMode="auto">
          <a:xfrm>
            <a:off x="7328452" y="1198599"/>
            <a:ext cx="4863548" cy="56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19E6E-0413-1E7B-8C2E-8217C493C1B8}"/>
              </a:ext>
            </a:extLst>
          </p:cNvPr>
          <p:cNvSpPr txBox="1"/>
          <p:nvPr/>
        </p:nvSpPr>
        <p:spPr>
          <a:xfrm>
            <a:off x="519735" y="504275"/>
            <a:ext cx="1091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CÍRCULO DE ANÁLISIS DE LA PRÁCTICA</a:t>
            </a:r>
            <a:endParaRPr kumimoji="0" lang="es-ES_trad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5D466F2-EB65-C54C-29D5-6C834A19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belentapia.delafuente@gmail.com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299C7-D941-B887-9BAE-C84F02B37A38}"/>
              </a:ext>
            </a:extLst>
          </p:cNvPr>
          <p:cNvSpPr txBox="1"/>
          <p:nvPr/>
        </p:nvSpPr>
        <p:spPr>
          <a:xfrm>
            <a:off x="519735" y="1959639"/>
            <a:ext cx="798816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Paso 1: </a:t>
            </a:r>
            <a:r>
              <a:rPr kumimoji="0" lang="es-MX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Cada integrante comparte una vivencia</a:t>
            </a:r>
            <a:r>
              <a:rPr lang="es-MX" sz="24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o</a:t>
            </a:r>
            <a:r>
              <a:rPr kumimoji="0" lang="es-MX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experiencia vivida en relación a proyecto de investigación, profundizando en como se siente.  </a:t>
            </a:r>
          </a:p>
          <a:p>
            <a:pPr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Paso 2: </a:t>
            </a:r>
            <a:r>
              <a:rPr lang="es-MX" sz="2400" dirty="0">
                <a:solidFill>
                  <a:prstClr val="black"/>
                </a:solidFill>
                <a:ea typeface="Times New Roman" panose="02020603050405020304" pitchFamily="18" charset="0"/>
              </a:rPr>
              <a:t>Se elige una (o más) situación compleja y se describe un episodio especifico de esta situación.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3: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nálisis de la situación: todos/as los integrantes pueden aportar.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Paso 4: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Formulación de una racionalidad y una acción alternativa.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Paso 5: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Conversación sobre la conversación.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68B322-E1BF-4BF9-9F62-A240E6638A78}"/>
              </a:ext>
            </a:extLst>
          </p:cNvPr>
          <p:cNvSpPr txBox="1"/>
          <p:nvPr/>
        </p:nvSpPr>
        <p:spPr>
          <a:xfrm>
            <a:off x="519735" y="1311111"/>
            <a:ext cx="700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spc="600" dirty="0"/>
              <a:t>procedimiento</a:t>
            </a:r>
            <a:endParaRPr lang="es-CL" sz="6000" spc="600" dirty="0"/>
          </a:p>
        </p:txBody>
      </p:sp>
    </p:spTree>
    <p:extLst>
      <p:ext uri="{BB962C8B-B14F-4D97-AF65-F5344CB8AC3E}">
        <p14:creationId xmlns:p14="http://schemas.microsoft.com/office/powerpoint/2010/main" val="423643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C794A4F-194F-4C36-9756-B1C0CC29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3D46508-68E6-4F46-AC0C-8B7E07FA0023}"/>
              </a:ext>
            </a:extLst>
          </p:cNvPr>
          <p:cNvSpPr txBox="1"/>
          <p:nvPr/>
        </p:nvSpPr>
        <p:spPr>
          <a:xfrm>
            <a:off x="-520981" y="858800"/>
            <a:ext cx="42274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MX" sz="2800" dirty="0"/>
          </a:p>
          <a:p>
            <a:pPr algn="r"/>
            <a:r>
              <a:rPr lang="es-MX" sz="4400" dirty="0"/>
              <a:t>COLLAGE</a:t>
            </a:r>
            <a:r>
              <a:rPr lang="es-MX" sz="3600" dirty="0"/>
              <a:t> </a:t>
            </a:r>
          </a:p>
          <a:p>
            <a:pPr algn="r"/>
            <a:r>
              <a:rPr lang="es-MX" sz="3200" dirty="0"/>
              <a:t>¿Qué siento en mi proyecto de tesis? </a:t>
            </a:r>
          </a:p>
          <a:p>
            <a:pPr algn="r"/>
            <a:endParaRPr lang="es-MX" dirty="0"/>
          </a:p>
          <a:p>
            <a:pPr algn="r"/>
            <a:endParaRPr lang="es-MX" dirty="0"/>
          </a:p>
          <a:p>
            <a:pPr algn="r"/>
            <a:endParaRPr lang="es-MX" dirty="0"/>
          </a:p>
          <a:p>
            <a:pPr algn="r"/>
            <a:endParaRPr lang="es-MX" dirty="0"/>
          </a:p>
          <a:p>
            <a:pPr algn="r"/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C77EE-76FC-4A8D-869C-EA4C2ECF5095}"/>
              </a:ext>
            </a:extLst>
          </p:cNvPr>
          <p:cNvSpPr txBox="1"/>
          <p:nvPr/>
        </p:nvSpPr>
        <p:spPr>
          <a:xfrm>
            <a:off x="4214603" y="1207087"/>
            <a:ext cx="4948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latin typeface="Agency FB" panose="020B0503020202020204" pitchFamily="34" charset="0"/>
              </a:rPr>
              <a:t>“técnica pictórica que consiste en componer una obra plástica uniendo imágenes, fragmentos, objetos y materiales de procedencias diversas”.</a:t>
            </a:r>
            <a:endParaRPr lang="es-CL" sz="2400" dirty="0">
              <a:latin typeface="Agency FB" panose="020B0503020202020204" pitchFamily="34" charset="0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951259D6-0A32-44E5-85E5-5DA55C792C46}"/>
              </a:ext>
            </a:extLst>
          </p:cNvPr>
          <p:cNvSpPr/>
          <p:nvPr/>
        </p:nvSpPr>
        <p:spPr>
          <a:xfrm>
            <a:off x="3706463" y="1075805"/>
            <a:ext cx="851446" cy="1495018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CE2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ACA3B3-D293-40E4-BE6B-EFD601896BAA}"/>
              </a:ext>
            </a:extLst>
          </p:cNvPr>
          <p:cNvSpPr txBox="1"/>
          <p:nvPr/>
        </p:nvSpPr>
        <p:spPr>
          <a:xfrm>
            <a:off x="694078" y="3965018"/>
            <a:ext cx="4227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¿Por qué utilizaremos el collage?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Medio de expresión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Favorece la creatividad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Herramienta proyectiva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Herramienta didáctica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Desarrolla la percepción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Surgen nuevas relaciones </a:t>
            </a:r>
            <a:endParaRPr lang="es-CL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710F95-5E4F-435A-A726-40239AA74E05}"/>
              </a:ext>
            </a:extLst>
          </p:cNvPr>
          <p:cNvSpPr txBox="1"/>
          <p:nvPr/>
        </p:nvSpPr>
        <p:spPr>
          <a:xfrm>
            <a:off x="5176630" y="3652580"/>
            <a:ext cx="3379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Tijeras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Revistas, diarios, dibujos, textil.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hoja tamaño oficio o carta.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prstClr val="black"/>
                </a:solidFill>
                <a:latin typeface="Calibri" panose="020F0502020204030204"/>
              </a:rPr>
              <a:t>Lápices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8D89C77-0951-4F24-9625-E8B67EFC14A8}"/>
              </a:ext>
            </a:extLst>
          </p:cNvPr>
          <p:cNvCxnSpPr>
            <a:cxnSpLocks/>
          </p:cNvCxnSpPr>
          <p:nvPr/>
        </p:nvCxnSpPr>
        <p:spPr>
          <a:xfrm>
            <a:off x="2090530" y="3083500"/>
            <a:ext cx="0" cy="687822"/>
          </a:xfrm>
          <a:prstGeom prst="straightConnector1">
            <a:avLst/>
          </a:prstGeom>
          <a:ln w="38100">
            <a:solidFill>
              <a:srgbClr val="EF8A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522738C3-8BF0-4CCF-BD35-9A00E2E8AB7F}"/>
              </a:ext>
            </a:extLst>
          </p:cNvPr>
          <p:cNvSpPr/>
          <p:nvPr/>
        </p:nvSpPr>
        <p:spPr>
          <a:xfrm>
            <a:off x="4742622" y="3083500"/>
            <a:ext cx="3646004" cy="299673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1C757F7-32D8-4851-B543-4E01D12BD807}"/>
              </a:ext>
            </a:extLst>
          </p:cNvPr>
          <p:cNvSpPr txBox="1"/>
          <p:nvPr/>
        </p:nvSpPr>
        <p:spPr>
          <a:xfrm>
            <a:off x="425723" y="238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Encargo para próxima clase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7E7533F-E202-4C39-A523-F0BC77A36839}"/>
              </a:ext>
            </a:extLst>
          </p:cNvPr>
          <p:cNvCxnSpPr>
            <a:cxnSpLocks/>
          </p:cNvCxnSpPr>
          <p:nvPr/>
        </p:nvCxnSpPr>
        <p:spPr>
          <a:xfrm flipV="1">
            <a:off x="425723" y="858800"/>
            <a:ext cx="11461474" cy="128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Abrir llave 12">
            <a:extLst>
              <a:ext uri="{FF2B5EF4-FFF2-40B4-BE49-F238E27FC236}">
                <a16:creationId xmlns:a16="http://schemas.microsoft.com/office/drawing/2014/main" id="{497CC3DF-6A65-497B-8D4D-708EB19500E7}"/>
              </a:ext>
            </a:extLst>
          </p:cNvPr>
          <p:cNvSpPr/>
          <p:nvPr/>
        </p:nvSpPr>
        <p:spPr>
          <a:xfrm rot="10800000">
            <a:off x="8754312" y="951897"/>
            <a:ext cx="851446" cy="1495018"/>
          </a:xfrm>
          <a:prstGeom prst="leftBrace">
            <a:avLst/>
          </a:prstGeom>
          <a:noFill/>
          <a:ln w="38100">
            <a:solidFill>
              <a:srgbClr val="CE2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FECC75-5328-4BE1-91D9-2631A6B00424}"/>
              </a:ext>
            </a:extLst>
          </p:cNvPr>
          <p:cNvSpPr txBox="1"/>
          <p:nvPr/>
        </p:nvSpPr>
        <p:spPr>
          <a:xfrm>
            <a:off x="8822634" y="3828843"/>
            <a:ext cx="2888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Y leer: Teoría de la Bolsa Transportadora, Úrsula K. </a:t>
            </a:r>
            <a:r>
              <a:rPr lang="es-MX" sz="2400" dirty="0" err="1"/>
              <a:t>Leguin</a:t>
            </a:r>
            <a:r>
              <a:rPr lang="es-MX" sz="2400" dirty="0"/>
              <a:t>.  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416916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491EEEC-2357-422C-A100-A57A65E3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A555DC-2D4C-4B48-B5CA-0BE6A8904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94" y="0"/>
            <a:ext cx="552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21C6A36-BEFF-4567-97DD-832936E9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pic>
        <p:nvPicPr>
          <p:cNvPr id="3" name="Picture 2" descr="Primer Ensayo Nuclear | Danila Ilabaca Argadoña">
            <a:extLst>
              <a:ext uri="{FF2B5EF4-FFF2-40B4-BE49-F238E27FC236}">
                <a16:creationId xmlns:a16="http://schemas.microsoft.com/office/drawing/2014/main" id="{E93B767D-14D4-4398-9D4B-53AAAF14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0"/>
            <a:ext cx="8786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3B68EF-D8A5-46F4-9459-781CB8F66F2C}"/>
              </a:ext>
            </a:extLst>
          </p:cNvPr>
          <p:cNvSpPr txBox="1"/>
          <p:nvPr/>
        </p:nvSpPr>
        <p:spPr>
          <a:xfrm>
            <a:off x="10336696" y="6352143"/>
            <a:ext cx="185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Danila</a:t>
            </a:r>
            <a:r>
              <a:rPr lang="es-MX" dirty="0">
                <a:solidFill>
                  <a:schemeClr val="bg1"/>
                </a:solidFill>
              </a:rPr>
              <a:t> Ilabaca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2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2386059-DC95-4BB0-AD4E-A2A3792DB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pic>
        <p:nvPicPr>
          <p:cNvPr id="18436" name="Picture 4" descr="Poema 8M - Paloma Garling G.">
            <a:extLst>
              <a:ext uri="{FF2B5EF4-FFF2-40B4-BE49-F238E27FC236}">
                <a16:creationId xmlns:a16="http://schemas.microsoft.com/office/drawing/2014/main" id="{745BB7DB-B06E-4482-B3C5-3CF7C98D6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7361"/>
          <a:stretch/>
        </p:blipFill>
        <p:spPr bwMode="auto">
          <a:xfrm>
            <a:off x="391471" y="0"/>
            <a:ext cx="11409057" cy="686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3CA7EB-748B-4B35-8F87-EC6EB9C26E6B}"/>
              </a:ext>
            </a:extLst>
          </p:cNvPr>
          <p:cNvSpPr txBox="1"/>
          <p:nvPr/>
        </p:nvSpPr>
        <p:spPr>
          <a:xfrm>
            <a:off x="8612255" y="6352143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Paloma </a:t>
            </a:r>
            <a:r>
              <a:rPr lang="es-MX" dirty="0" err="1"/>
              <a:t>Garling</a:t>
            </a:r>
            <a:r>
              <a:rPr lang="es-MX" dirty="0"/>
              <a:t>, Estudio </a:t>
            </a:r>
            <a:r>
              <a:rPr lang="es-MX" dirty="0" err="1"/>
              <a:t>Lahoja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860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0369D43-10C5-492D-B2B7-3911CE47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belentapia.delafuente@gmail.com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CA18FD-EFF5-4B11-9F2D-5491BE5F9ADA}"/>
              </a:ext>
            </a:extLst>
          </p:cNvPr>
          <p:cNvSpPr txBox="1"/>
          <p:nvPr/>
        </p:nvSpPr>
        <p:spPr>
          <a:xfrm>
            <a:off x="480391" y="254884"/>
            <a:ext cx="11231218" cy="687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Referencias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 la Cuesta-Benjumea, Carmen (2011) La reflexividad: un asunto crítico en la investigación cualitativa. </a:t>
            </a:r>
            <a:r>
              <a:rPr kumimoji="0" lang="es-CL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2" tooltip="Go to Enfermería Clínica on ScienceDirect"/>
              </a:rPr>
              <a:t>Enfermería Clínica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21, </a:t>
            </a: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 May–June 2011, Pages 163-167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García </a:t>
            </a:r>
            <a:r>
              <a:rPr lang="es-MX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Dauder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&amp; Ruiz Trejo, M. G. (2021). Un viaje por las emociones en procesos de investigación feminista. </a:t>
            </a:r>
            <a:r>
              <a:rPr lang="es-MX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Empiria</a:t>
            </a:r>
            <a:r>
              <a:rPr lang="es-MX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Revista De metodología De Ciencias Sociales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(50), 21–41. </a:t>
            </a:r>
            <a:r>
              <a:rPr lang="es-MX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https://doi.org/10.5944/empiria.50.2021.30370</a:t>
            </a:r>
            <a:endParaRPr lang="es-MX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Haraway, D. (1995) Capítulo 7 – Conocimientos situados: la cuestión científica en el feminismo y el privilegio de la perspectiva parcial. Ciencia, </a:t>
            </a:r>
            <a:r>
              <a:rPr lang="es-C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cyborgs</a:t>
            </a: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mujeres. La invención de la naturaleza, Madrid, Cátedra.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Montero, M. Introducción a la psicología comunitaria. Desarrollo, conceptos y procesos. Editorial Paidós. (2004).Buenos Aires. Argentina.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Moncayo, V (2015) Fals Borda, Orlando: Una sociología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sentipensante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América Latina; antología y presentación— México, D. F. : Siglo XXI Editores ; Buenos Aires: CLACSO.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Muntó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Alejandro J.. (2015). Investigando en primera persona (o por qué en ciencias sociales conviene ser reflexivo). </a:t>
            </a: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Anuario de investigaciones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(1), 213-220. Recuperado en 03 de agosto de 2023, de http://www.scielo.org.ar/scielo.php?script=sci_arttext&amp;pid=S1851-16862015000100021&amp;lng=es&amp;tlng=es.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Escobar A. (2014)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Sentipensar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la tierra. Nuevas lecturas sobre desarrollo, territorio y diferencia. Medellín: Ediciones UNAULA.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5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EB9488-F187-4355-A008-5C3FB7E01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5644"/>
          <a:stretch/>
        </p:blipFill>
        <p:spPr bwMode="auto">
          <a:xfrm rot="5400000">
            <a:off x="2667003" y="-2667000"/>
            <a:ext cx="685799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C49322-1A11-4683-A6E0-166C132F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7" y="2103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dirty="0"/>
              <a:t>OBJETIVO</a:t>
            </a:r>
            <a:endParaRPr lang="es-CL" sz="6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BAB42-9D00-497A-A878-3A116CCD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989" y="1454564"/>
            <a:ext cx="5736531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Facilitar un espacio de acompañamiento colectivo para la creación de proyectos de tesis, profundizando en la reflexividad como herramienta de investigación. </a:t>
            </a:r>
            <a:endParaRPr lang="es-CL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0D46D7-F51F-404F-805E-4E2D8290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</p:spTree>
    <p:extLst>
      <p:ext uri="{BB962C8B-B14F-4D97-AF65-F5344CB8AC3E}">
        <p14:creationId xmlns:p14="http://schemas.microsoft.com/office/powerpoint/2010/main" val="425475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74736-E018-41FF-A0E2-A433FC10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565" y="855455"/>
            <a:ext cx="10515600" cy="1325563"/>
          </a:xfrm>
        </p:spPr>
        <p:txBody>
          <a:bodyPr/>
          <a:lstStyle/>
          <a:p>
            <a:r>
              <a:rPr lang="es-MX" dirty="0"/>
              <a:t>cronograma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7482A3-DEBD-450F-B890-072FDB87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547" y="2370137"/>
            <a:ext cx="10515600" cy="4351338"/>
          </a:xfrm>
        </p:spPr>
        <p:txBody>
          <a:bodyPr/>
          <a:lstStyle/>
          <a:p>
            <a:r>
              <a:rPr lang="es-MX" dirty="0"/>
              <a:t>18.00 -18.30	Presentación del Curso</a:t>
            </a:r>
          </a:p>
          <a:p>
            <a:r>
              <a:rPr lang="es-MX" dirty="0"/>
              <a:t>18.30-19.00	PPT Reflexividad I</a:t>
            </a:r>
          </a:p>
          <a:p>
            <a:r>
              <a:rPr lang="es-MX" dirty="0"/>
              <a:t>19.00-19.15	Recreo</a:t>
            </a:r>
          </a:p>
          <a:p>
            <a:r>
              <a:rPr lang="es-MX" dirty="0"/>
              <a:t>19.15-20.15	Trabajo Grupal: Círculo de Análisis de la Práctica</a:t>
            </a:r>
          </a:p>
          <a:p>
            <a:r>
              <a:rPr lang="es-MX" dirty="0"/>
              <a:t>20.15-20.30	Cierre de la clase. </a:t>
            </a:r>
          </a:p>
          <a:p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8D4C4D-3589-4C07-BE1C-A4AF25DB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</p:spTree>
    <p:extLst>
      <p:ext uri="{BB962C8B-B14F-4D97-AF65-F5344CB8AC3E}">
        <p14:creationId xmlns:p14="http://schemas.microsoft.com/office/powerpoint/2010/main" val="103903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A4AFD59-D9CC-47BE-AC17-95AC028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741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belentapia.delafuente@gmail.com</a:t>
            </a:r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7BA07E4-F36D-4617-840E-B3588C6B125D}"/>
              </a:ext>
            </a:extLst>
          </p:cNvPr>
          <p:cNvSpPr txBox="1"/>
          <p:nvPr/>
        </p:nvSpPr>
        <p:spPr>
          <a:xfrm>
            <a:off x="159400" y="1866181"/>
            <a:ext cx="464745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dirty="0">
                <a:solidFill>
                  <a:prstClr val="black"/>
                </a:solidFill>
                <a:latin typeface="Calibri" panose="020F0502020204030204"/>
              </a:rPr>
              <a:t>INVESTIGACIÓN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QUEHACER SENTIPENTANTE</a:t>
            </a:r>
            <a:endParaRPr kumimoji="0" lang="es-MX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A1B8A4-7666-4296-8C87-EFDA1EA12F17}"/>
              </a:ext>
            </a:extLst>
          </p:cNvPr>
          <p:cNvSpPr txBox="1"/>
          <p:nvPr/>
        </p:nvSpPr>
        <p:spPr>
          <a:xfrm>
            <a:off x="5023959" y="965994"/>
            <a:ext cx="6743971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  <a:defRPr/>
            </a:pPr>
            <a:r>
              <a:rPr lang="es-MX" sz="2400" dirty="0"/>
              <a:t>La persona </a:t>
            </a:r>
            <a:r>
              <a:rPr lang="es-MX" sz="2400" dirty="0" err="1"/>
              <a:t>sentipensante</a:t>
            </a:r>
            <a:r>
              <a:rPr lang="es-MX" sz="2400" dirty="0"/>
              <a:t> combina la razón y el amor, el cuerpo y el corazón </a:t>
            </a:r>
            <a:r>
              <a:rPr lang="es-MX" sz="2000" dirty="0">
                <a:solidFill>
                  <a:prstClr val="black"/>
                </a:solidFill>
              </a:rPr>
              <a:t>(O. Fals Borda, en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Moncayo, V., 2015</a:t>
            </a:r>
            <a:r>
              <a:rPr lang="es-MX" sz="2000" dirty="0">
                <a:solidFill>
                  <a:prstClr val="black"/>
                </a:solidFill>
              </a:rPr>
              <a:t>).</a:t>
            </a:r>
          </a:p>
          <a:p>
            <a:pPr marL="342900" lvl="0" indent="-342900">
              <a:buFontTx/>
              <a:buChar char="-"/>
              <a:defRPr/>
            </a:pPr>
            <a:r>
              <a:rPr kumimoji="0" lang="es-MX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 pensamos es porque respiramos y nos late el corazón </a:t>
            </a:r>
            <a:r>
              <a:rPr kumimoji="0" lang="es-MX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(Silvia Rivera </a:t>
            </a:r>
            <a:r>
              <a:rPr kumimoji="0" lang="es-MX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Cusicanqui</a:t>
            </a:r>
            <a:r>
              <a:rPr kumimoji="0" lang="es-MX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lvl="0" indent="-342900">
              <a:buFontTx/>
              <a:buChar char="-"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Ontología de pensar con el corazón, con los sentimientos.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Co-razonar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(Escobar, 2014).</a:t>
            </a:r>
          </a:p>
          <a:p>
            <a:pPr marL="342900" lvl="0" indent="-342900">
              <a:buFontTx/>
              <a:buChar char="-"/>
              <a:defRPr/>
            </a:pPr>
            <a:r>
              <a:rPr lang="es-MX" sz="2400" b="0" i="0" dirty="0">
                <a:effectLst/>
              </a:rPr>
              <a:t>El positivismo lógico ha entendido la objetividad como distanciamiento emocional </a:t>
            </a:r>
            <a:r>
              <a:rPr lang="es-MX" sz="2000" b="0" i="0" dirty="0">
                <a:effectLst/>
              </a:rPr>
              <a:t>(Ruiz y García, 2021).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lvl="0" indent="-342900">
              <a:buFontTx/>
              <a:buChar char="-"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Superar la escisión patriarcal binaria de la división mente-cuerpo, razón-emoción, naturaleza-cultura, público-privado, para avanzar a la integración.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CABB4E0-F60E-478A-B5AA-52282F7C108C}"/>
              </a:ext>
            </a:extLst>
          </p:cNvPr>
          <p:cNvCxnSpPr/>
          <p:nvPr/>
        </p:nvCxnSpPr>
        <p:spPr>
          <a:xfrm>
            <a:off x="4915405" y="810916"/>
            <a:ext cx="0" cy="47742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1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Marcador de contenido 4">
            <a:extLst>
              <a:ext uri="{FF2B5EF4-FFF2-40B4-BE49-F238E27FC236}">
                <a16:creationId xmlns:a16="http://schemas.microsoft.com/office/drawing/2014/main" id="{58D0B988-3E86-42BC-A7C5-8E0625013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9"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4">
            <a:extLst>
              <a:ext uri="{FF2B5EF4-FFF2-40B4-BE49-F238E27FC236}">
                <a16:creationId xmlns:a16="http://schemas.microsoft.com/office/drawing/2014/main" id="{C16D3D0A-D18F-4B65-B149-076FF0C4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/>
          <a:stretch>
            <a:fillRect/>
          </a:stretch>
        </p:blipFill>
        <p:spPr bwMode="auto">
          <a:xfrm>
            <a:off x="4032250" y="0"/>
            <a:ext cx="4294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n 5">
            <a:extLst>
              <a:ext uri="{FF2B5EF4-FFF2-40B4-BE49-F238E27FC236}">
                <a16:creationId xmlns:a16="http://schemas.microsoft.com/office/drawing/2014/main" id="{05A7B5E0-54E9-4E5B-8585-B03E8540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t="783" r="5927" b="-783"/>
          <a:stretch>
            <a:fillRect/>
          </a:stretch>
        </p:blipFill>
        <p:spPr bwMode="auto">
          <a:xfrm>
            <a:off x="8174038" y="0"/>
            <a:ext cx="4170362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B802622-AC1D-4AF1-B790-7A5B389F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BE451B-FF9D-47DF-B9ED-83B772D44AE3}"/>
              </a:ext>
            </a:extLst>
          </p:cNvPr>
          <p:cNvSpPr txBox="1"/>
          <p:nvPr/>
        </p:nvSpPr>
        <p:spPr>
          <a:xfrm>
            <a:off x="5181600" y="710698"/>
            <a:ext cx="63875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¿De qué manera están presente el cuerpo y las emociones en mi proceso de investigación?</a:t>
            </a:r>
          </a:p>
          <a:p>
            <a:r>
              <a:rPr lang="es-MX" sz="3200" dirty="0"/>
              <a:t> </a:t>
            </a:r>
          </a:p>
          <a:p>
            <a:r>
              <a:rPr lang="es-MX" sz="3200" dirty="0"/>
              <a:t>¿Cuál es el impacto emocional de mi investigación? (en las participantes y en mi).</a:t>
            </a:r>
          </a:p>
          <a:p>
            <a:endParaRPr lang="es-MX" sz="3200" dirty="0"/>
          </a:p>
          <a:p>
            <a:r>
              <a:rPr lang="es-MX" sz="3200" dirty="0"/>
              <a:t>¿Cómo se siente mi cuerpo mientras escribo, leo, investigo?</a:t>
            </a:r>
            <a:endParaRPr lang="es-C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786BDD-A792-49AE-96BF-D45039CA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9" y="835876"/>
            <a:ext cx="4891580" cy="48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CCD2C77-DCB3-4B87-A965-67A8040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belentapia.delafuente@gmail.com</a:t>
            </a:r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4CE62-4DC3-4717-8204-50C600DC8998}"/>
              </a:ext>
            </a:extLst>
          </p:cNvPr>
          <p:cNvSpPr txBox="1"/>
          <p:nvPr/>
        </p:nvSpPr>
        <p:spPr>
          <a:xfrm>
            <a:off x="340682" y="635204"/>
            <a:ext cx="1151063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i="0" dirty="0">
                <a:effectLst/>
              </a:rPr>
              <a:t>¿LAS EMOCIONES ACOMPAÑAN LOS PROCESOS DE INVESTIGACIÓN?</a:t>
            </a:r>
          </a:p>
          <a:p>
            <a:endParaRPr lang="es-MX" sz="3200" i="0" dirty="0">
              <a:effectLst/>
            </a:endParaRPr>
          </a:p>
          <a:p>
            <a:pPr marL="457200" indent="-457200">
              <a:buFontTx/>
              <a:buChar char="-"/>
            </a:pPr>
            <a:r>
              <a:rPr lang="es-MX" sz="2800" b="0" i="0" dirty="0">
                <a:effectLst/>
              </a:rPr>
              <a:t>¿las emociones están presentes cuando elijo o abandono un tema? </a:t>
            </a:r>
          </a:p>
          <a:p>
            <a:pPr marL="457200" indent="-457200">
              <a:buFontTx/>
              <a:buChar char="-"/>
            </a:pPr>
            <a:r>
              <a:rPr lang="es-MX" sz="2800" dirty="0"/>
              <a:t>¿que siento cuando hago una entrevista? ¿ansiedad, empatía, tristeza?</a:t>
            </a:r>
          </a:p>
          <a:p>
            <a:pPr marL="457200" indent="-457200">
              <a:buFontTx/>
              <a:buChar char="-"/>
            </a:pPr>
            <a:r>
              <a:rPr lang="es-MX" sz="2800" dirty="0"/>
              <a:t>¿se puede teorizar desde la emoción?</a:t>
            </a:r>
          </a:p>
          <a:p>
            <a:pPr marL="457200" indent="-457200">
              <a:buFontTx/>
              <a:buChar char="-"/>
            </a:pPr>
            <a:r>
              <a:rPr lang="es-MX" sz="2800" dirty="0"/>
              <a:t>¿qué sentiré cuando presente mi proyecto de tesis ante una comisión?</a:t>
            </a:r>
          </a:p>
          <a:p>
            <a:pPr marL="457200" indent="-457200">
              <a:buFontTx/>
              <a:buChar char="-"/>
            </a:pPr>
            <a:r>
              <a:rPr lang="es-MX" sz="2800" dirty="0"/>
              <a:t>¿disfruto lo que leo? ¿Y lo que escribo?</a:t>
            </a:r>
          </a:p>
          <a:p>
            <a:pPr marL="457200" indent="-457200">
              <a:buFontTx/>
              <a:buChar char="-"/>
            </a:pPr>
            <a:r>
              <a:rPr lang="es-MX" sz="2800" dirty="0"/>
              <a:t>¿qué siento cuando mi profesora guía comenta mi escritura?</a:t>
            </a:r>
          </a:p>
          <a:p>
            <a:pPr marL="457200" indent="-457200">
              <a:buFontTx/>
              <a:buChar char="-"/>
            </a:pPr>
            <a:r>
              <a:rPr lang="es-MX" sz="2800" b="0" i="0" dirty="0">
                <a:effectLst/>
              </a:rPr>
              <a:t>¿cómo me si</a:t>
            </a:r>
            <a:r>
              <a:rPr lang="es-MX" sz="2800" dirty="0"/>
              <a:t>ento c</a:t>
            </a:r>
            <a:r>
              <a:rPr lang="es-MX" sz="2800" b="0" i="0" dirty="0">
                <a:effectLst/>
              </a:rPr>
              <a:t>uando encuentro una autora que escribe sobre que lo que yo intuía?</a:t>
            </a:r>
          </a:p>
          <a:p>
            <a:pPr marL="457200" indent="-457200">
              <a:buFontTx/>
              <a:buChar char="-"/>
            </a:pPr>
            <a:endParaRPr lang="es-MX" sz="2800" b="0" i="0" dirty="0">
              <a:effectLst/>
            </a:endParaRPr>
          </a:p>
          <a:p>
            <a:endParaRPr lang="es-MX" dirty="0">
              <a:latin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5489F3-40EA-4F7A-A69F-9781D69A144A}"/>
              </a:ext>
            </a:extLst>
          </p:cNvPr>
          <p:cNvSpPr txBox="1"/>
          <p:nvPr/>
        </p:nvSpPr>
        <p:spPr>
          <a:xfrm>
            <a:off x="2856150" y="5215473"/>
            <a:ext cx="85564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800" i="1" dirty="0">
                <a:effectLst/>
              </a:rPr>
              <a:t>“No solo conocemos a través de la cognición o el intelecto, también a través de las emociones” </a:t>
            </a:r>
          </a:p>
          <a:p>
            <a:pPr algn="r"/>
            <a:r>
              <a:rPr lang="es-MX" sz="2400" dirty="0"/>
              <a:t>(</a:t>
            </a:r>
            <a:r>
              <a:rPr lang="es-MX" sz="2400" dirty="0" err="1"/>
              <a:t>G</a:t>
            </a:r>
            <a:r>
              <a:rPr lang="es-MX" sz="2400" dirty="0" err="1">
                <a:effectLst/>
              </a:rPr>
              <a:t>ame</a:t>
            </a:r>
            <a:r>
              <a:rPr lang="es-MX" sz="2400" dirty="0">
                <a:effectLst/>
              </a:rPr>
              <a:t>, 1997)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11606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2162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7E808-5BA8-45A7-A37E-5229EB5D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35" y="646499"/>
            <a:ext cx="4947857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prstClr val="black"/>
                </a:solidFill>
              </a:rPr>
              <a:t>REFLE</a:t>
            </a:r>
            <a:r>
              <a:rPr lang="es-MX" sz="6000" b="1" dirty="0"/>
              <a:t>XIVIDAD</a:t>
            </a:r>
            <a:endParaRPr lang="es-CL" sz="60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9C6DDD-50B9-4379-953C-3587AB72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belentapia.delafuente@gmail.com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BDF2EB-55A7-405D-8D78-1BA5BCB4D2D4}"/>
              </a:ext>
            </a:extLst>
          </p:cNvPr>
          <p:cNvSpPr txBox="1"/>
          <p:nvPr/>
        </p:nvSpPr>
        <p:spPr>
          <a:xfrm>
            <a:off x="5698435" y="2234027"/>
            <a:ext cx="610925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 de examinar constantemente lo que se hace, de abrir procesos de reflexión sobre el propio quehacer, compartidos con todas las personas que como colaboradores,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co-autores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cualquier otra forma de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actoría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social, han participado en el proceso.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(Montero, 2004).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026" name="Picture 2" descr="Homenaje a Maritza Montero (1939). La infancia">
            <a:extLst>
              <a:ext uri="{FF2B5EF4-FFF2-40B4-BE49-F238E27FC236}">
                <a16:creationId xmlns:a16="http://schemas.microsoft.com/office/drawing/2014/main" id="{6DF02585-2E11-4411-9663-E7CEDC777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r="19604"/>
          <a:stretch/>
        </p:blipFill>
        <p:spPr bwMode="auto">
          <a:xfrm>
            <a:off x="384313" y="945077"/>
            <a:ext cx="4947857" cy="54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E6B615C-B851-22D7-828B-67EAC1B7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25" y="286904"/>
            <a:ext cx="8639174" cy="57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6FBEA45-A219-F4F4-CC05-8DB55FBABF31}"/>
              </a:ext>
            </a:extLst>
          </p:cNvPr>
          <p:cNvSpPr txBox="1"/>
          <p:nvPr/>
        </p:nvSpPr>
        <p:spPr>
          <a:xfrm>
            <a:off x="3677479" y="2574421"/>
            <a:ext cx="515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REFLEXIVIDAD</a:t>
            </a:r>
          </a:p>
        </p:txBody>
      </p:sp>
      <p:sp>
        <p:nvSpPr>
          <p:cNvPr id="29" name="Marcador de pie de página 28">
            <a:extLst>
              <a:ext uri="{FF2B5EF4-FFF2-40B4-BE49-F238E27FC236}">
                <a16:creationId xmlns:a16="http://schemas.microsoft.com/office/drawing/2014/main" id="{4C259964-1048-A015-E3B3-EBF2F183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belentapia.delafuente@gmail.com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8101B0-D7CC-4370-A2E0-E6BDE9B286EC}"/>
              </a:ext>
            </a:extLst>
          </p:cNvPr>
          <p:cNvSpPr txBox="1"/>
          <p:nvPr/>
        </p:nvSpPr>
        <p:spPr>
          <a:xfrm>
            <a:off x="715617" y="4126740"/>
            <a:ext cx="53494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Proceso de volver hacia uno mismo/a para examinar críticamente el efecto que se produce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 el desarrollo de la investigación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desafiando las ideas de objetividad y distanciamiento tan apreciadas en el paradigma positivista</a:t>
            </a:r>
            <a:r>
              <a:rPr lang="es-MX" dirty="0">
                <a:solidFill>
                  <a:prstClr val="black"/>
                </a:solidFill>
              </a:rPr>
              <a:t>,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para expresar la conciencia del investigador/a y su conexión con la investigación (De la Cuesta, 2011)</a:t>
            </a: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BD51C70-419B-427A-9279-EE57BEEAA9B7}"/>
              </a:ext>
            </a:extLst>
          </p:cNvPr>
          <p:cNvSpPr txBox="1"/>
          <p:nvPr/>
        </p:nvSpPr>
        <p:spPr>
          <a:xfrm>
            <a:off x="1099931" y="800723"/>
            <a:ext cx="37768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Capacidad de deconstruir todos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aquellos supuestos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que, acríticamente asumidos, se infiltran en los procedimientos y en las teorías de los/as investigadores (Ibáñez, 1992)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F08A874-6B31-4A99-B1FD-0628A03E9907}"/>
              </a:ext>
            </a:extLst>
          </p:cNvPr>
          <p:cNvSpPr txBox="1"/>
          <p:nvPr/>
        </p:nvSpPr>
        <p:spPr>
          <a:xfrm>
            <a:off x="6689686" y="560437"/>
            <a:ext cx="51550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0" i="0" dirty="0">
                <a:solidFill>
                  <a:srgbClr val="000000"/>
                </a:solidFill>
                <a:effectLst/>
              </a:rPr>
              <a:t>Los/as investigadores </a:t>
            </a:r>
            <a:r>
              <a:rPr lang="es-MX" sz="1800" b="1" i="0" dirty="0">
                <a:solidFill>
                  <a:srgbClr val="000000"/>
                </a:solidFill>
                <a:effectLst/>
              </a:rPr>
              <a:t>podemos transformar episodios en apariencia anecdóticos y personales en instancias de conocimiento</a:t>
            </a:r>
            <a:r>
              <a:rPr lang="es-MX" sz="1800" b="0" i="0" dirty="0">
                <a:solidFill>
                  <a:srgbClr val="000000"/>
                </a:solidFill>
                <a:effectLst/>
              </a:rPr>
              <a:t>, aplicando a lo ocurrido el mismo tratamiento que daríamos a materiales más convencionales (Rosana Guber, 1996).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667E87B-22E3-41C6-9944-4CC842FD5C50}"/>
              </a:ext>
            </a:extLst>
          </p:cNvPr>
          <p:cNvSpPr txBox="1"/>
          <p:nvPr/>
        </p:nvSpPr>
        <p:spPr>
          <a:xfrm>
            <a:off x="7524064" y="3745083"/>
            <a:ext cx="43207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Capacidad de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lxs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productores de conocimiento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 ubicar su propio rol en esta cadena productiva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ya que muchas veces se tendió a desdibujar su participación, sin detenerse a considerar al propio investigador/a como un actor más en este proceso (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Munto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 2015)</a:t>
            </a:r>
          </a:p>
        </p:txBody>
      </p:sp>
    </p:spTree>
    <p:extLst>
      <p:ext uri="{BB962C8B-B14F-4D97-AF65-F5344CB8AC3E}">
        <p14:creationId xmlns:p14="http://schemas.microsoft.com/office/powerpoint/2010/main" val="1700995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ado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-azul.potx" id="{461D13B3-E204-4B4B-B5FB-D3E83E489303}" vid="{C901A4FC-6258-4F00-B211-5820162ACBBB}"/>
    </a:ext>
  </a:extLst>
</a:theme>
</file>

<file path=ppt/theme/theme6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1328</Words>
  <Application>Microsoft Office PowerPoint</Application>
  <PresentationFormat>Panorámica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Times New Roman</vt:lpstr>
      <vt:lpstr>Tema de Office</vt:lpstr>
      <vt:lpstr>1_Tema de Office</vt:lpstr>
      <vt:lpstr>1_Diseño personalizado</vt:lpstr>
      <vt:lpstr>4_Tema de Office</vt:lpstr>
      <vt:lpstr>2_Tema de Office</vt:lpstr>
      <vt:lpstr>Diseño personalizado</vt:lpstr>
      <vt:lpstr>MIRAR HACIA ADENTRO Intercambios creativos en torno a la reflexividad en los procesos de investigación</vt:lpstr>
      <vt:lpstr>OBJETIVO</vt:lpstr>
      <vt:lpstr>cronograma</vt:lpstr>
      <vt:lpstr>Presentación de PowerPoint</vt:lpstr>
      <vt:lpstr>Presentación de PowerPoint</vt:lpstr>
      <vt:lpstr>Presentación de PowerPoint</vt:lpstr>
      <vt:lpstr>Presentación de PowerPoint</vt:lpstr>
      <vt:lpstr>REFLEXIVIDAD</vt:lpstr>
      <vt:lpstr>Presentación de PowerPoint</vt:lpstr>
      <vt:lpstr>Presentación de PowerPoint</vt:lpstr>
      <vt:lpstr>Presentación de PowerPoint</vt:lpstr>
      <vt:lpstr>REFLEXIVIDAD Y CONOCIMIENTO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MIRAR HACIA ADENTRO Intercambios creativos en torno a la reflexividad en los procesos de investigación</dc:title>
  <dc:creator>user</dc:creator>
  <cp:lastModifiedBy>user</cp:lastModifiedBy>
  <cp:revision>16</cp:revision>
  <dcterms:created xsi:type="dcterms:W3CDTF">2023-08-03T20:41:00Z</dcterms:created>
  <dcterms:modified xsi:type="dcterms:W3CDTF">2023-08-08T20:52:17Z</dcterms:modified>
</cp:coreProperties>
</file>