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59" r:id="rId6"/>
    <p:sldId id="258" r:id="rId7"/>
    <p:sldId id="270" r:id="rId8"/>
    <p:sldId id="271" r:id="rId9"/>
    <p:sldId id="272" r:id="rId10"/>
    <p:sldId id="273" r:id="rId11"/>
    <p:sldId id="274" r:id="rId12"/>
    <p:sldId id="263" r:id="rId13"/>
    <p:sldId id="264" r:id="rId14"/>
    <p:sldId id="265" r:id="rId15"/>
    <p:sldId id="266" r:id="rId16"/>
    <p:sldId id="268" r:id="rId17"/>
    <p:sldId id="269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828800"/>
          </a:xfrm>
        </p:spPr>
        <p:txBody>
          <a:bodyPr/>
          <a:lstStyle/>
          <a:p>
            <a:r>
              <a:rPr lang="es-CL" dirty="0" smtClean="0"/>
              <a:t>Sesión 1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>
                <a:solidFill>
                  <a:schemeClr val="tx1"/>
                </a:solidFill>
              </a:rPr>
              <a:t>Definición de la estadística. Alcance y limitaciones. La pregunta de investigación como eje central.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Reseña histórica de la estadística. </a:t>
            </a: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37" y="504816"/>
            <a:ext cx="662319" cy="142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42976" y="1071546"/>
            <a:ext cx="4249738" cy="78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Universidad de Chile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Departamento de Antropología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 smtClean="0"/>
              <a:t>Estadística I</a:t>
            </a:r>
            <a:endParaRPr lang="es-CL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57818" y="614364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 smtClean="0"/>
              <a:t>Rodrigo Retamal </a:t>
            </a:r>
            <a:r>
              <a:rPr lang="es-CL" dirty="0" err="1" smtClean="0"/>
              <a:t>Yermani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33265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Estadística descriptiva</a:t>
            </a:r>
            <a:r>
              <a:rPr lang="es-CL" dirty="0" smtClean="0"/>
              <a:t>: Descripción, visualización y resumen de datos originados a partir de los fenómenos de estudio.</a:t>
            </a:r>
          </a:p>
        </p:txBody>
      </p:sp>
      <p:pic>
        <p:nvPicPr>
          <p:cNvPr id="8197" name="Picture 5" descr="C:\Users\Pelao-PC\Desktop\violin_and_boxplot_ggplot2 (1).png"/>
          <p:cNvPicPr>
            <a:picLocks noChangeAspect="1" noChangeArrowheads="1"/>
          </p:cNvPicPr>
          <p:nvPr/>
        </p:nvPicPr>
        <p:blipFill>
          <a:blip r:embed="rId2" cstate="print"/>
          <a:srcRect t="10638"/>
          <a:stretch>
            <a:fillRect/>
          </a:stretch>
        </p:blipFill>
        <p:spPr bwMode="auto">
          <a:xfrm>
            <a:off x="1547663" y="3429000"/>
            <a:ext cx="3384377" cy="3024336"/>
          </a:xfrm>
          <a:prstGeom prst="rect">
            <a:avLst/>
          </a:prstGeom>
          <a:noFill/>
        </p:spPr>
      </p:pic>
      <p:pic>
        <p:nvPicPr>
          <p:cNvPr id="8198" name="Picture 6" descr="C:\Users\Pelao-PC\Desktop\294-basic-ridgeline-pl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4576" y="3068960"/>
            <a:ext cx="3419872" cy="3419872"/>
          </a:xfrm>
          <a:prstGeom prst="rect">
            <a:avLst/>
          </a:prstGeom>
          <a:noFill/>
        </p:spPr>
      </p:pic>
      <p:pic>
        <p:nvPicPr>
          <p:cNvPr id="8201" name="Picture 9" descr="for this contingency table populated with sample data. TABLE 1. 3X3... |  Download Ta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268760"/>
            <a:ext cx="5542037" cy="1750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3265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Estadística inferencial</a:t>
            </a:r>
            <a:r>
              <a:rPr lang="es-CL" dirty="0" smtClean="0"/>
              <a:t>: generación de  modelos, inferencias y predicciones asociadas a los fenómenos en cuestión teniendo en cuenta la aleatoriedad de las observaciones.</a:t>
            </a:r>
            <a:endParaRPr lang="es-CL" dirty="0"/>
          </a:p>
        </p:txBody>
      </p:sp>
      <p:pic>
        <p:nvPicPr>
          <p:cNvPr id="1026" name="Picture 2" descr="No hay ninguna descripción de la foto disponibl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960440" cy="2859090"/>
          </a:xfrm>
          <a:prstGeom prst="rect">
            <a:avLst/>
          </a:prstGeom>
          <a:noFill/>
        </p:spPr>
      </p:pic>
      <p:grpSp>
        <p:nvGrpSpPr>
          <p:cNvPr id="5" name="4 Grupo"/>
          <p:cNvGrpSpPr/>
          <p:nvPr/>
        </p:nvGrpSpPr>
        <p:grpSpPr>
          <a:xfrm>
            <a:off x="4523526" y="3212976"/>
            <a:ext cx="4008915" cy="3096344"/>
            <a:chOff x="4952452" y="3745162"/>
            <a:chExt cx="3477200" cy="2693772"/>
          </a:xfrm>
        </p:grpSpPr>
        <p:pic>
          <p:nvPicPr>
            <p:cNvPr id="6" name="Picture 6" descr="Resultado de imagen para correlac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4048" y="3745162"/>
              <a:ext cx="3425604" cy="2693772"/>
            </a:xfrm>
            <a:prstGeom prst="rect">
              <a:avLst/>
            </a:prstGeom>
            <a:noFill/>
          </p:spPr>
        </p:pic>
        <p:sp>
          <p:nvSpPr>
            <p:cNvPr id="7" name="6 Rectángulo"/>
            <p:cNvSpPr/>
            <p:nvPr/>
          </p:nvSpPr>
          <p:spPr>
            <a:xfrm>
              <a:off x="5738806" y="6143644"/>
              <a:ext cx="1569498" cy="285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098872" y="6093296"/>
              <a:ext cx="1331462" cy="267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400" dirty="0" smtClean="0"/>
                <a:t>Ingreso (CLP)</a:t>
              </a:r>
              <a:endParaRPr lang="es-CL" sz="1400" dirty="0"/>
            </a:p>
          </p:txBody>
        </p:sp>
        <p:sp>
          <p:nvSpPr>
            <p:cNvPr id="9" name="8 CuadroTexto"/>
            <p:cNvSpPr txBox="1"/>
            <p:nvPr/>
          </p:nvSpPr>
          <p:spPr>
            <a:xfrm rot="16200000">
              <a:off x="4240033" y="4833456"/>
              <a:ext cx="1691793" cy="266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400" dirty="0" smtClean="0"/>
                <a:t>Gasto en seguridad</a:t>
              </a:r>
              <a:endParaRPr lang="es-CL" sz="14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Dados de la muerte | Wiki Akatsuki Afterlife | Fand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008571"/>
            <a:ext cx="1877193" cy="1516773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421888" y="33265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Algo de historia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1047036"/>
            <a:ext cx="51845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Europa s. XVII: Desarrollo con la ciencia política (estadistas).</a:t>
            </a:r>
          </a:p>
          <a:p>
            <a:endParaRPr lang="es-CL" dirty="0" smtClean="0"/>
          </a:p>
          <a:p>
            <a:r>
              <a:rPr lang="es-CL" dirty="0" smtClean="0"/>
              <a:t>Impuestos, seguros llevó al interés por la demografía (natalidad, mortalidad, longevidad, etc.) </a:t>
            </a:r>
            <a:r>
              <a:rPr lang="es-CL" dirty="0" smtClean="0">
                <a:sym typeface="Wingdings" pitchFamily="2" charset="2"/>
              </a:rPr>
              <a:t> estadísticas vitales. 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smtClean="0">
                <a:sym typeface="Wingdings" pitchFamily="2" charset="2"/>
              </a:rPr>
              <a:t>John </a:t>
            </a:r>
            <a:r>
              <a:rPr lang="es-CL" dirty="0" err="1" smtClean="0">
                <a:sym typeface="Wingdings" pitchFamily="2" charset="2"/>
              </a:rPr>
              <a:t>Graunt</a:t>
            </a:r>
            <a:r>
              <a:rPr lang="es-CL" dirty="0" smtClean="0">
                <a:sym typeface="Wingdings" pitchFamily="2" charset="2"/>
              </a:rPr>
              <a:t> (1620-1674), William </a:t>
            </a:r>
            <a:r>
              <a:rPr lang="es-CL" dirty="0" err="1" smtClean="0">
                <a:sym typeface="Wingdings" pitchFamily="2" charset="2"/>
              </a:rPr>
              <a:t>Petty</a:t>
            </a:r>
            <a:r>
              <a:rPr lang="es-CL" dirty="0" smtClean="0">
                <a:sym typeface="Wingdings" pitchFamily="2" charset="2"/>
              </a:rPr>
              <a:t> (1623-1687).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smtClean="0"/>
              <a:t>Teoría matemática de las probabilidades. Juegos de azar: Pascal (1623-1662), Fermat (1601-1655), </a:t>
            </a:r>
            <a:r>
              <a:rPr lang="es-CL" dirty="0" err="1" smtClean="0"/>
              <a:t>Bernoulli</a:t>
            </a:r>
            <a:r>
              <a:rPr lang="es-CL" dirty="0" smtClean="0"/>
              <a:t> (1654-1705).</a:t>
            </a:r>
          </a:p>
        </p:txBody>
      </p:sp>
      <p:pic>
        <p:nvPicPr>
          <p:cNvPr id="1026" name="Picture 2" descr="Graunt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90524"/>
            <a:ext cx="2095500" cy="3038476"/>
          </a:xfrm>
          <a:prstGeom prst="rect">
            <a:avLst/>
          </a:prstGeom>
          <a:noFill/>
        </p:spPr>
      </p:pic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4" cstate="print"/>
          <a:srcRect l="17500" r="2499"/>
          <a:stretch>
            <a:fillRect/>
          </a:stretch>
        </p:blipFill>
        <p:spPr bwMode="auto">
          <a:xfrm>
            <a:off x="6783378" y="3357562"/>
            <a:ext cx="2074902" cy="271464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000892" y="6072206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Blaise</a:t>
            </a:r>
            <a:r>
              <a:rPr lang="es-CL" dirty="0" smtClean="0"/>
              <a:t> Pascal</a:t>
            </a:r>
            <a:endParaRPr lang="es-CL" dirty="0"/>
          </a:p>
        </p:txBody>
      </p:sp>
      <p:sp>
        <p:nvSpPr>
          <p:cNvPr id="7170" name="AutoShape 2" descr="Pack De 7 Dados Rol Varios Colores  / Ourobor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Pack De 7 Dados Rol Varios Colores  / Ourobor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571480"/>
            <a:ext cx="36387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 smtClean="0"/>
          </a:p>
          <a:p>
            <a:r>
              <a:rPr lang="es-CL" dirty="0" smtClean="0"/>
              <a:t>Astronomía: </a:t>
            </a:r>
            <a:r>
              <a:rPr lang="es-CL" dirty="0" err="1" smtClean="0"/>
              <a:t>Laplace</a:t>
            </a:r>
            <a:r>
              <a:rPr lang="es-CL" dirty="0" smtClean="0"/>
              <a:t> (1749-1827), Gauss (1777-1855).</a:t>
            </a:r>
          </a:p>
          <a:p>
            <a:endParaRPr lang="es-CL" dirty="0" smtClean="0"/>
          </a:p>
          <a:p>
            <a:r>
              <a:rPr lang="es-CL" dirty="0" err="1" smtClean="0"/>
              <a:t>Quetelet</a:t>
            </a:r>
            <a:r>
              <a:rPr lang="es-CL" dirty="0" smtClean="0"/>
              <a:t> (1796-1874): aplicación ciencias sociales.</a:t>
            </a:r>
          </a:p>
          <a:p>
            <a:endParaRPr lang="es-CL" dirty="0" smtClean="0"/>
          </a:p>
          <a:p>
            <a:r>
              <a:rPr lang="es-CL" dirty="0" smtClean="0"/>
              <a:t>Bioestadística: </a:t>
            </a:r>
            <a:r>
              <a:rPr lang="es-CL" dirty="0" err="1" smtClean="0"/>
              <a:t>Galton</a:t>
            </a:r>
            <a:r>
              <a:rPr lang="es-CL" dirty="0" smtClean="0"/>
              <a:t> (1822-1911) </a:t>
            </a:r>
            <a:r>
              <a:rPr lang="es-CL" dirty="0" smtClean="0">
                <a:sym typeface="Wingdings" pitchFamily="2" charset="2"/>
              </a:rPr>
              <a:t> análisis de la variación biológica, correlaciones y regresiones.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err="1" smtClean="0">
                <a:sym typeface="Wingdings" pitchFamily="2" charset="2"/>
              </a:rPr>
              <a:t>Pearson</a:t>
            </a:r>
            <a:r>
              <a:rPr lang="es-CL" dirty="0" smtClean="0">
                <a:sym typeface="Wingdings" pitchFamily="2" charset="2"/>
              </a:rPr>
              <a:t> (1857-1936)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smtClean="0">
                <a:sym typeface="Wingdings" pitchFamily="2" charset="2"/>
              </a:rPr>
              <a:t>Fisher (1890-1962).</a:t>
            </a:r>
            <a:endParaRPr lang="es-CL" dirty="0"/>
          </a:p>
        </p:txBody>
      </p:sp>
      <p:pic>
        <p:nvPicPr>
          <p:cNvPr id="28674" name="Picture 2" descr="Resultado de imagen para regression to the mean"/>
          <p:cNvPicPr>
            <a:picLocks noChangeAspect="1" noChangeArrowheads="1"/>
          </p:cNvPicPr>
          <p:nvPr/>
        </p:nvPicPr>
        <p:blipFill>
          <a:blip r:embed="rId2" cstate="print"/>
          <a:srcRect l="1449" r="4348"/>
          <a:stretch>
            <a:fillRect/>
          </a:stretch>
        </p:blipFill>
        <p:spPr bwMode="auto">
          <a:xfrm>
            <a:off x="4932040" y="764704"/>
            <a:ext cx="3771011" cy="1849408"/>
          </a:xfrm>
          <a:prstGeom prst="rect">
            <a:avLst/>
          </a:prstGeom>
          <a:noFill/>
        </p:spPr>
      </p:pic>
      <p:grpSp>
        <p:nvGrpSpPr>
          <p:cNvPr id="9" name="8 Grupo"/>
          <p:cNvGrpSpPr/>
          <p:nvPr/>
        </p:nvGrpSpPr>
        <p:grpSpPr>
          <a:xfrm>
            <a:off x="4932040" y="2996952"/>
            <a:ext cx="3497612" cy="2693772"/>
            <a:chOff x="4932040" y="3745162"/>
            <a:chExt cx="3497612" cy="2693772"/>
          </a:xfrm>
        </p:grpSpPr>
        <p:pic>
          <p:nvPicPr>
            <p:cNvPr id="28678" name="Picture 6" descr="Resultado de imagen para correlac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4048" y="3745162"/>
              <a:ext cx="3425604" cy="2693772"/>
            </a:xfrm>
            <a:prstGeom prst="rect">
              <a:avLst/>
            </a:prstGeom>
            <a:noFill/>
          </p:spPr>
        </p:pic>
        <p:sp>
          <p:nvSpPr>
            <p:cNvPr id="6" name="5 Rectángulo"/>
            <p:cNvSpPr/>
            <p:nvPr/>
          </p:nvSpPr>
          <p:spPr>
            <a:xfrm>
              <a:off x="5738806" y="6143644"/>
              <a:ext cx="1569498" cy="285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724128" y="6093296"/>
              <a:ext cx="18573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400" dirty="0" smtClean="0"/>
                <a:t>Ingreso (CLP)</a:t>
              </a:r>
              <a:endParaRPr lang="es-CL" sz="1400" dirty="0"/>
            </a:p>
          </p:txBody>
        </p:sp>
        <p:sp>
          <p:nvSpPr>
            <p:cNvPr id="8" name="7 CuadroTexto"/>
            <p:cNvSpPr txBox="1"/>
            <p:nvPr/>
          </p:nvSpPr>
          <p:spPr>
            <a:xfrm rot="16200000">
              <a:off x="4124081" y="4885031"/>
              <a:ext cx="19236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400" dirty="0" smtClean="0"/>
                <a:t>Gasto en seguridad</a:t>
              </a:r>
              <a:endParaRPr lang="es-CL" sz="1400" dirty="0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5436096" y="47667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i="1" dirty="0" smtClean="0"/>
              <a:t>Regresión a la media</a:t>
            </a:r>
            <a:endParaRPr lang="en-US" sz="1400" i="1" dirty="0"/>
          </a:p>
        </p:txBody>
      </p:sp>
      <p:sp>
        <p:nvSpPr>
          <p:cNvPr id="12" name="11 Rectángulo"/>
          <p:cNvSpPr/>
          <p:nvPr/>
        </p:nvSpPr>
        <p:spPr>
          <a:xfrm>
            <a:off x="467544" y="6145559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https://www.youtube.com/watch?v=LpNHKkFSQII&amp;ab_channel=Matem%C3%A1ticasTV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785794"/>
            <a:ext cx="3283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>
                <a:sym typeface="Wingdings" pitchFamily="2" charset="2"/>
              </a:rPr>
              <a:t>Sir Ronald Fisher (1890-1962)</a:t>
            </a:r>
            <a:endParaRPr lang="es-CL" dirty="0"/>
          </a:p>
        </p:txBody>
      </p:sp>
      <p:pic>
        <p:nvPicPr>
          <p:cNvPr id="16386" name="Picture 2" descr="https://upload.wikimedia.org/wikipedia/commons/thumb/4/46/R._A._Fischer.jpg/220px-R._A._Fis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000108"/>
            <a:ext cx="3322401" cy="404728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827584" y="1285860"/>
            <a:ext cx="378678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Fundador de la estadística moderna.</a:t>
            </a:r>
          </a:p>
          <a:p>
            <a:endParaRPr lang="es-ES" dirty="0" smtClean="0"/>
          </a:p>
          <a:p>
            <a:r>
              <a:rPr lang="es-ES" dirty="0" smtClean="0"/>
              <a:t>Evolucionó el tratamiento e interpretación del dato empírico y generó una ciencia del diseño experimental. Ciencia de la experimentación y la observación.</a:t>
            </a:r>
          </a:p>
          <a:p>
            <a:endParaRPr lang="es-ES" dirty="0" smtClean="0"/>
          </a:p>
          <a:p>
            <a:pPr>
              <a:spcBef>
                <a:spcPct val="50000"/>
              </a:spcBef>
            </a:pPr>
            <a:r>
              <a:rPr lang="es-ES" dirty="0" smtClean="0"/>
              <a:t>En su primer libro pesó a sus propios hijos. Y luego respecto a la inducción asevera una ley de incremento del peso con la edad.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786050" y="33265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La guerra de las colas</a:t>
            </a:r>
            <a:endParaRPr lang="es-CL" dirty="0"/>
          </a:p>
        </p:txBody>
      </p:sp>
      <p:pic>
        <p:nvPicPr>
          <p:cNvPr id="30724" name="Picture 4" descr="Resultado de imagen para coca cola"/>
          <p:cNvPicPr>
            <a:picLocks noChangeAspect="1" noChangeArrowheads="1"/>
          </p:cNvPicPr>
          <p:nvPr/>
        </p:nvPicPr>
        <p:blipFill>
          <a:blip r:embed="rId2" cstate="print"/>
          <a:srcRect l="25482" t="8919" r="17185" b="9540"/>
          <a:stretch>
            <a:fillRect/>
          </a:stretch>
        </p:blipFill>
        <p:spPr bwMode="auto">
          <a:xfrm>
            <a:off x="5035231" y="1196752"/>
            <a:ext cx="3088468" cy="4392488"/>
          </a:xfrm>
          <a:prstGeom prst="rect">
            <a:avLst/>
          </a:prstGeom>
          <a:noFill/>
        </p:spPr>
      </p:pic>
      <p:pic>
        <p:nvPicPr>
          <p:cNvPr id="30722" name="Picture 2" descr="Resultado de imagen para pepsi"/>
          <p:cNvPicPr>
            <a:picLocks noChangeAspect="1" noChangeArrowheads="1"/>
          </p:cNvPicPr>
          <p:nvPr/>
        </p:nvPicPr>
        <p:blipFill>
          <a:blip r:embed="rId3" cstate="print"/>
          <a:srcRect l="20000" r="21538"/>
          <a:stretch>
            <a:fillRect/>
          </a:stretch>
        </p:blipFill>
        <p:spPr bwMode="auto">
          <a:xfrm>
            <a:off x="1071538" y="1340768"/>
            <a:ext cx="2473392" cy="423080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000100" y="5786454"/>
            <a:ext cx="7215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 smtClean="0"/>
              <a:t>Basado en </a:t>
            </a:r>
            <a:r>
              <a:rPr lang="es-CL" sz="1600" dirty="0" err="1" smtClean="0"/>
              <a:t>The</a:t>
            </a:r>
            <a:r>
              <a:rPr lang="es-CL" sz="1600" dirty="0" smtClean="0"/>
              <a:t> Lady </a:t>
            </a:r>
            <a:r>
              <a:rPr lang="es-CL" sz="1600" dirty="0" err="1" smtClean="0"/>
              <a:t>tasting</a:t>
            </a:r>
            <a:r>
              <a:rPr lang="es-CL" sz="1600" dirty="0" smtClean="0"/>
              <a:t> tea</a:t>
            </a:r>
            <a:endParaRPr lang="es-CL" sz="1600" dirty="0"/>
          </a:p>
        </p:txBody>
      </p:sp>
      <p:sp>
        <p:nvSpPr>
          <p:cNvPr id="6" name="5 Rectángulo"/>
          <p:cNvSpPr/>
          <p:nvPr/>
        </p:nvSpPr>
        <p:spPr>
          <a:xfrm>
            <a:off x="1142976" y="6131502"/>
            <a:ext cx="69294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 smtClean="0"/>
              <a:t>https://es.wikipedia.org/wiki/La_catadora_de_t%C3%A9</a:t>
            </a:r>
            <a:endParaRPr lang="es-CL" sz="1600" dirty="0"/>
          </a:p>
        </p:txBody>
      </p:sp>
      <p:sp>
        <p:nvSpPr>
          <p:cNvPr id="7" name="6 Rectángulo"/>
          <p:cNvSpPr/>
          <p:nvPr/>
        </p:nvSpPr>
        <p:spPr>
          <a:xfrm>
            <a:off x="1403648" y="785794"/>
            <a:ext cx="63144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Principios básicos de diseño estadístico, hipótesis nula.</a:t>
            </a:r>
            <a:endParaRPr lang="es-C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593968"/>
            <a:ext cx="46468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EXPANSIÓN DE LA ESTADÍSTICA</a:t>
            </a:r>
          </a:p>
          <a:p>
            <a:endParaRPr lang="es-CL" dirty="0" smtClean="0"/>
          </a:p>
          <a:p>
            <a:r>
              <a:rPr lang="es-CL" dirty="0" smtClean="0"/>
              <a:t>Meteorología: </a:t>
            </a:r>
            <a:r>
              <a:rPr lang="es-CL" dirty="0" err="1" smtClean="0"/>
              <a:t>Mahalanobis</a:t>
            </a:r>
            <a:r>
              <a:rPr lang="es-CL" dirty="0" smtClean="0"/>
              <a:t> (1893-1972) </a:t>
            </a:r>
            <a:r>
              <a:rPr lang="es-CL" dirty="0" smtClean="0">
                <a:sym typeface="Wingdings" pitchFamily="2" charset="2"/>
              </a:rPr>
              <a:t> encuestas piloto, muestreo. Distancia de </a:t>
            </a:r>
            <a:r>
              <a:rPr lang="es-CL" dirty="0" err="1" smtClean="0">
                <a:sym typeface="Wingdings" pitchFamily="2" charset="2"/>
              </a:rPr>
              <a:t>Mahalanobis</a:t>
            </a:r>
            <a:r>
              <a:rPr lang="es-CL" dirty="0" smtClean="0">
                <a:sym typeface="Wingdings" pitchFamily="2" charset="2"/>
              </a:rPr>
              <a:t>.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smtClean="0">
                <a:sym typeface="Wingdings" pitchFamily="2" charset="2"/>
              </a:rPr>
              <a:t>Economía: </a:t>
            </a:r>
            <a:r>
              <a:rPr lang="es-CL" dirty="0" err="1" smtClean="0">
                <a:sym typeface="Wingdings" pitchFamily="2" charset="2"/>
              </a:rPr>
              <a:t>Hotelling</a:t>
            </a:r>
            <a:r>
              <a:rPr lang="es-CL" dirty="0" smtClean="0">
                <a:sym typeface="Wingdings" pitchFamily="2" charset="2"/>
              </a:rPr>
              <a:t> (1895-1973) Análisis de componentes principales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Industria: </a:t>
            </a:r>
            <a:r>
              <a:rPr lang="en-US" dirty="0" smtClean="0"/>
              <a:t>1950s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estadísticos</a:t>
            </a:r>
            <a:r>
              <a:rPr lang="en-US" dirty="0" smtClean="0"/>
              <a:t> de </a:t>
            </a:r>
            <a:r>
              <a:rPr lang="en-US" dirty="0" err="1" smtClean="0"/>
              <a:t>Genichi</a:t>
            </a:r>
            <a:r>
              <a:rPr lang="en-US" dirty="0" smtClean="0"/>
              <a:t> Taguchi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mejorar</a:t>
            </a:r>
            <a:r>
              <a:rPr lang="en-US" dirty="0" smtClean="0"/>
              <a:t> la </a:t>
            </a:r>
            <a:r>
              <a:rPr lang="en-US" dirty="0" err="1" smtClean="0"/>
              <a:t>calidad</a:t>
            </a:r>
            <a:r>
              <a:rPr lang="en-US" dirty="0" smtClean="0"/>
              <a:t> del </a:t>
            </a:r>
            <a:r>
              <a:rPr lang="en-US" dirty="0" err="1" smtClean="0"/>
              <a:t>automóvil</a:t>
            </a:r>
            <a:r>
              <a:rPr lang="en-US" dirty="0" smtClean="0"/>
              <a:t> y </a:t>
            </a:r>
            <a:r>
              <a:rPr lang="en-US" dirty="0" err="1" smtClean="0"/>
              <a:t>componentes</a:t>
            </a:r>
            <a:r>
              <a:rPr lang="en-US" dirty="0" smtClean="0"/>
              <a:t> </a:t>
            </a:r>
            <a:r>
              <a:rPr lang="en-US" dirty="0" err="1" smtClean="0"/>
              <a:t>electrónicos</a:t>
            </a:r>
            <a:r>
              <a:rPr lang="en-US" dirty="0" smtClean="0"/>
              <a:t> </a:t>
            </a:r>
            <a:r>
              <a:rPr lang="en-US" dirty="0" err="1" smtClean="0"/>
              <a:t>revolucionan</a:t>
            </a:r>
            <a:r>
              <a:rPr lang="en-US" dirty="0" smtClean="0"/>
              <a:t> la </a:t>
            </a:r>
            <a:r>
              <a:rPr lang="en-US" dirty="0" err="1" smtClean="0"/>
              <a:t>industria</a:t>
            </a:r>
            <a:r>
              <a:rPr lang="en-US" dirty="0" smtClean="0"/>
              <a:t> </a:t>
            </a:r>
            <a:r>
              <a:rPr lang="en-US" dirty="0" err="1" smtClean="0"/>
              <a:t>automotriz</a:t>
            </a:r>
            <a:r>
              <a:rPr lang="es-CL" dirty="0" smtClean="0"/>
              <a:t>.</a:t>
            </a:r>
          </a:p>
          <a:p>
            <a:endParaRPr lang="es-CL" dirty="0" smtClean="0"/>
          </a:p>
          <a:p>
            <a:r>
              <a:rPr lang="es-CL" dirty="0" smtClean="0"/>
              <a:t>Salud: 1</a:t>
            </a:r>
            <a:r>
              <a:rPr lang="en-US" dirty="0" smtClean="0"/>
              <a:t>950  Richard Doll y Bradford Hill </a:t>
            </a:r>
            <a:r>
              <a:rPr lang="en-US" dirty="0" err="1" smtClean="0"/>
              <a:t>establecen</a:t>
            </a:r>
            <a:r>
              <a:rPr lang="en-US" dirty="0" smtClean="0"/>
              <a:t> el link entre el </a:t>
            </a:r>
            <a:r>
              <a:rPr lang="en-US" dirty="0" err="1" smtClean="0"/>
              <a:t>consumo</a:t>
            </a:r>
            <a:r>
              <a:rPr lang="en-US" dirty="0" smtClean="0"/>
              <a:t> de </a:t>
            </a:r>
            <a:r>
              <a:rPr lang="en-US" dirty="0" err="1" smtClean="0"/>
              <a:t>cigarrillo</a:t>
            </a:r>
            <a:r>
              <a:rPr lang="en-US" dirty="0" smtClean="0"/>
              <a:t> y el cancer de </a:t>
            </a:r>
            <a:r>
              <a:rPr lang="en-US" dirty="0" err="1" smtClean="0"/>
              <a:t>pulmón</a:t>
            </a:r>
            <a:r>
              <a:rPr lang="en-US" dirty="0" smtClean="0"/>
              <a:t>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214942" y="4286256"/>
            <a:ext cx="33626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600" dirty="0" err="1" smtClean="0"/>
              <a:t>Prasanta</a:t>
            </a:r>
            <a:r>
              <a:rPr lang="es-CL" sz="1600" dirty="0" smtClean="0"/>
              <a:t> </a:t>
            </a:r>
            <a:r>
              <a:rPr lang="es-CL" sz="1600" dirty="0" err="1" smtClean="0"/>
              <a:t>Chandra</a:t>
            </a:r>
            <a:r>
              <a:rPr lang="es-CL" sz="1600" dirty="0" smtClean="0"/>
              <a:t> </a:t>
            </a:r>
            <a:r>
              <a:rPr lang="es-CL" sz="1600" dirty="0" err="1" smtClean="0"/>
              <a:t>Mahalanobis</a:t>
            </a:r>
            <a:endParaRPr lang="es-CL" sz="1600" dirty="0"/>
          </a:p>
        </p:txBody>
      </p:sp>
      <p:pic>
        <p:nvPicPr>
          <p:cNvPr id="8196" name="Picture 4" descr="Resultado de imagen para mahalanob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642918"/>
            <a:ext cx="2847975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692696"/>
            <a:ext cx="41764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Estimador</a:t>
            </a:r>
            <a:r>
              <a:rPr lang="en-US" dirty="0" smtClean="0"/>
              <a:t> de Kaplan-Meyer (1958) </a:t>
            </a:r>
            <a:r>
              <a:rPr lang="en-US" dirty="0" err="1" smtClean="0"/>
              <a:t>dio</a:t>
            </a:r>
            <a:r>
              <a:rPr lang="en-US" dirty="0" smtClean="0"/>
              <a:t> la </a:t>
            </a:r>
            <a:r>
              <a:rPr lang="en-US" dirty="0" err="1" smtClean="0"/>
              <a:t>posibilidad</a:t>
            </a:r>
            <a:r>
              <a:rPr lang="en-US" dirty="0" smtClean="0"/>
              <a:t>  a los </a:t>
            </a:r>
            <a:r>
              <a:rPr lang="en-US" dirty="0" err="1" smtClean="0"/>
              <a:t>doctores</a:t>
            </a:r>
            <a:r>
              <a:rPr lang="en-US" dirty="0" smtClean="0"/>
              <a:t> de </a:t>
            </a:r>
            <a:r>
              <a:rPr lang="en-US" dirty="0" err="1" smtClean="0"/>
              <a:t>juzgar</a:t>
            </a:r>
            <a:r>
              <a:rPr lang="en-US" dirty="0" smtClean="0"/>
              <a:t> 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tratamiento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, lo </a:t>
            </a:r>
            <a:r>
              <a:rPr lang="en-US" dirty="0" err="1" smtClean="0"/>
              <a:t>que</a:t>
            </a:r>
            <a:r>
              <a:rPr lang="en-US" dirty="0" smtClean="0"/>
              <a:t> ha </a:t>
            </a:r>
            <a:r>
              <a:rPr lang="en-US" dirty="0" err="1" smtClean="0"/>
              <a:t>salvado</a:t>
            </a:r>
            <a:r>
              <a:rPr lang="en-US" dirty="0" smtClean="0"/>
              <a:t> miles de </a:t>
            </a:r>
            <a:r>
              <a:rPr lang="en-US" dirty="0" err="1" smtClean="0"/>
              <a:t>vidas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Sociología</a:t>
            </a:r>
            <a:r>
              <a:rPr lang="en-US" dirty="0" smtClean="0"/>
              <a:t>: </a:t>
            </a:r>
            <a:r>
              <a:rPr lang="en-US" dirty="0" err="1" smtClean="0"/>
              <a:t>Benzécri</a:t>
            </a:r>
            <a:r>
              <a:rPr lang="en-US" dirty="0" smtClean="0"/>
              <a:t> (1930-) </a:t>
            </a:r>
            <a:r>
              <a:rPr lang="en-US" dirty="0" err="1" smtClean="0"/>
              <a:t>Análisis</a:t>
            </a:r>
            <a:r>
              <a:rPr lang="en-US" dirty="0" smtClean="0"/>
              <a:t> de </a:t>
            </a:r>
            <a:r>
              <a:rPr lang="en-US" dirty="0" err="1" smtClean="0"/>
              <a:t>correspondencias</a:t>
            </a:r>
            <a:r>
              <a:rPr lang="en-US" dirty="0" smtClean="0"/>
              <a:t> (1973)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Computadores</a:t>
            </a:r>
            <a:r>
              <a:rPr lang="en-US" dirty="0" smtClean="0"/>
              <a:t> </a:t>
            </a:r>
            <a:r>
              <a:rPr lang="en-US" dirty="0" err="1" smtClean="0"/>
              <a:t>revolucionan</a:t>
            </a:r>
            <a:r>
              <a:rPr lang="en-US" dirty="0" smtClean="0"/>
              <a:t> la </a:t>
            </a:r>
            <a:r>
              <a:rPr lang="en-US" dirty="0" err="1" smtClean="0"/>
              <a:t>estadística</a:t>
            </a:r>
            <a:r>
              <a:rPr lang="en-US" dirty="0" smtClean="0"/>
              <a:t> (1960) SAS (1966)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1993  El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estadístico</a:t>
            </a:r>
            <a:r>
              <a:rPr lang="en-US" dirty="0" smtClean="0"/>
              <a:t> R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lanzado</a:t>
            </a:r>
            <a:r>
              <a:rPr lang="en-US" dirty="0" smtClean="0"/>
              <a:t>.</a:t>
            </a:r>
          </a:p>
        </p:txBody>
      </p:sp>
      <p:pic>
        <p:nvPicPr>
          <p:cNvPr id="44036" name="Picture 4" descr="Resultado de imagen para 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16832"/>
            <a:ext cx="3000332" cy="2325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2492896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i="1" dirty="0" smtClean="0"/>
              <a:t>De nada sirve contar con un buen método y mucho entusiasmo, si no sabemos qué investigar</a:t>
            </a:r>
            <a:r>
              <a:rPr lang="es-CL" sz="2400" dirty="0" smtClean="0"/>
              <a:t> (</a:t>
            </a:r>
            <a:r>
              <a:rPr lang="es-CL" sz="2400" dirty="0" err="1" smtClean="0"/>
              <a:t>Sampieri</a:t>
            </a:r>
            <a:r>
              <a:rPr lang="es-CL" sz="2400" dirty="0" smtClean="0"/>
              <a:t> </a:t>
            </a:r>
            <a:r>
              <a:rPr lang="es-CL" sz="2400" i="1" dirty="0" smtClean="0"/>
              <a:t>et al.</a:t>
            </a:r>
            <a:r>
              <a:rPr lang="es-CL" sz="2400" dirty="0" smtClean="0"/>
              <a:t> 2014). </a:t>
            </a:r>
            <a:endParaRPr lang="es-CL" sz="2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857356" y="6215082"/>
            <a:ext cx="557216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Sampieri</a:t>
            </a:r>
            <a:r>
              <a:rPr kumimoji="0" 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R., Fernández, C. y Baptista P. "Metodología de la Investigación“</a:t>
            </a:r>
            <a:r>
              <a:rPr lang="es-CL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McGraw-Hill 2014.</a:t>
            </a:r>
            <a:r>
              <a:rPr kumimoji="0" 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357166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¿Qué es la estadística?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5536" y="1556792"/>
            <a:ext cx="82472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Rama de las matemáticas que trata con la recolección, organización, análisis, interpretación y presentación de datos (Dodge 2006).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Estudia la </a:t>
            </a:r>
            <a:r>
              <a:rPr lang="es-CL" b="1" dirty="0" smtClean="0"/>
              <a:t>variabilidad</a:t>
            </a:r>
            <a:r>
              <a:rPr lang="es-CL" dirty="0" smtClean="0"/>
              <a:t>, así como el proceso aleatorio que la genera siguiendo leyes de probabilidad (Ocaña-</a:t>
            </a:r>
            <a:r>
              <a:rPr lang="es-CL" dirty="0" err="1" smtClean="0"/>
              <a:t>Riola</a:t>
            </a:r>
            <a:r>
              <a:rPr lang="es-CL" dirty="0" smtClean="0"/>
              <a:t> 2017).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285720" y="5929330"/>
            <a:ext cx="85725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Dodge, Y. (2006) </a:t>
            </a:r>
            <a:r>
              <a:rPr lang="en-US" sz="1100" i="1" dirty="0" smtClean="0"/>
              <a:t>The Oxford Dictionary of Statistical Terms</a:t>
            </a:r>
            <a:r>
              <a:rPr lang="en-US" sz="1100" dirty="0" smtClean="0"/>
              <a:t>. Oxford University Press. </a:t>
            </a:r>
            <a:endParaRPr lang="es-CL" sz="1100" dirty="0" smtClean="0"/>
          </a:p>
          <a:p>
            <a:r>
              <a:rPr lang="es-CL" sz="1100" dirty="0" smtClean="0"/>
              <a:t>Ocaña-</a:t>
            </a:r>
            <a:r>
              <a:rPr lang="es-CL" sz="1100" dirty="0" err="1" smtClean="0"/>
              <a:t>Riola</a:t>
            </a:r>
            <a:r>
              <a:rPr lang="es-CL" sz="1100" dirty="0" smtClean="0"/>
              <a:t>, R. (2017) La necesidad de convertir la Estadística en profesión regulada. </a:t>
            </a:r>
            <a:r>
              <a:rPr lang="es-CL" sz="1100" i="1" dirty="0" smtClean="0"/>
              <a:t>Estadística Española</a:t>
            </a:r>
            <a:r>
              <a:rPr lang="es-CL" sz="1100" dirty="0" smtClean="0"/>
              <a:t> </a:t>
            </a:r>
            <a:r>
              <a:rPr lang="es-CL" sz="1100" b="1" dirty="0" smtClean="0"/>
              <a:t>59</a:t>
            </a:r>
            <a:r>
              <a:rPr lang="es-CL" sz="1100" dirty="0" smtClean="0"/>
              <a:t>(194): 193-212</a:t>
            </a:r>
            <a:endParaRPr lang="es-CL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4282" y="357166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Estudio científico de los datos numéricos basado en hechos naturales (</a:t>
            </a:r>
            <a:r>
              <a:rPr lang="es-CL" dirty="0" err="1" smtClean="0"/>
              <a:t>Sokal</a:t>
            </a:r>
            <a:r>
              <a:rPr lang="es-CL" dirty="0" smtClean="0"/>
              <a:t> y </a:t>
            </a:r>
            <a:r>
              <a:rPr lang="es-CL" dirty="0" err="1" smtClean="0"/>
              <a:t>Rohlf</a:t>
            </a:r>
            <a:r>
              <a:rPr lang="es-CL" dirty="0" smtClean="0"/>
              <a:t> 1987)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28596" y="1052736"/>
            <a:ext cx="40713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Estudio científico: validez de la evidencia científica. Transparencia en la </a:t>
            </a:r>
            <a:r>
              <a:rPr lang="es-CL" dirty="0" smtClean="0">
                <a:solidFill>
                  <a:srgbClr val="FF0000"/>
                </a:solidFill>
              </a:rPr>
              <a:t>metodología</a:t>
            </a:r>
            <a:r>
              <a:rPr lang="es-CL" dirty="0" smtClean="0"/>
              <a:t>. </a:t>
            </a:r>
            <a:r>
              <a:rPr lang="es-CL" i="1" dirty="0" smtClean="0"/>
              <a:t>Figures </a:t>
            </a:r>
            <a:r>
              <a:rPr lang="es-CL" i="1" dirty="0" err="1" smtClean="0"/>
              <a:t>never</a:t>
            </a:r>
            <a:r>
              <a:rPr lang="es-CL" i="1" dirty="0" smtClean="0"/>
              <a:t> lie, </a:t>
            </a:r>
            <a:r>
              <a:rPr lang="es-CL" i="1" dirty="0" err="1" smtClean="0"/>
              <a:t>only</a:t>
            </a:r>
            <a:r>
              <a:rPr lang="es-CL" i="1" dirty="0" smtClean="0"/>
              <a:t> </a:t>
            </a:r>
            <a:r>
              <a:rPr lang="es-CL" i="1" dirty="0" err="1" smtClean="0"/>
              <a:t>statisticians</a:t>
            </a:r>
            <a:r>
              <a:rPr lang="es-CL" i="1" dirty="0" smtClean="0"/>
              <a:t> do.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Datos: se trabaja en grandes cantidades, no en casos.</a:t>
            </a:r>
          </a:p>
          <a:p>
            <a:endParaRPr lang="es-CL" dirty="0" smtClean="0"/>
          </a:p>
          <a:p>
            <a:r>
              <a:rPr lang="es-CL" dirty="0" smtClean="0"/>
              <a:t>Numéricos: ya sean medidas o conteos.</a:t>
            </a:r>
          </a:p>
          <a:p>
            <a:endParaRPr lang="es-CL" dirty="0" smtClean="0"/>
          </a:p>
          <a:p>
            <a:r>
              <a:rPr lang="es-CL" dirty="0" smtClean="0"/>
              <a:t>Fenómenos naturales: observación del mundo que lo rodea. Interpretación, modelaciones, etc.</a:t>
            </a:r>
          </a:p>
          <a:p>
            <a:endParaRPr lang="es-CL" dirty="0" smtClean="0"/>
          </a:p>
          <a:p>
            <a:r>
              <a:rPr lang="es-CL" dirty="0" smtClean="0"/>
              <a:t>¿En Antropología?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3347864" y="1772816"/>
            <a:ext cx="2423192" cy="1"/>
          </a:xfrm>
          <a:prstGeom prst="straightConnector1">
            <a:avLst/>
          </a:prstGeom>
          <a:ln w="730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786446" y="1353542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Punto clave que puede invalidar toda tu investigación. OJO!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57158" y="6239224"/>
            <a:ext cx="84296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 smtClean="0"/>
              <a:t>Sokal</a:t>
            </a:r>
            <a:r>
              <a:rPr lang="en-US" sz="1100" dirty="0" smtClean="0"/>
              <a:t>, R. R., &amp; </a:t>
            </a:r>
            <a:r>
              <a:rPr lang="en-US" sz="1100" dirty="0" err="1" smtClean="0"/>
              <a:t>Rohlf</a:t>
            </a:r>
            <a:r>
              <a:rPr lang="en-US" sz="1100" dirty="0" smtClean="0"/>
              <a:t>, F. J. (1987). </a:t>
            </a:r>
            <a:r>
              <a:rPr lang="en-US" sz="1100" i="1" dirty="0" smtClean="0"/>
              <a:t>Introduction to Biostatistics</a:t>
            </a:r>
            <a:r>
              <a:rPr lang="en-US" sz="1100" dirty="0" smtClean="0"/>
              <a:t>. San Francisco: W. H. Freeman &amp; Company. </a:t>
            </a:r>
            <a:endParaRPr lang="es-CL" sz="1100" dirty="0"/>
          </a:p>
        </p:txBody>
      </p:sp>
      <p:pic>
        <p:nvPicPr>
          <p:cNvPr id="9" name="Picture 2" descr="La población mundial se reducirá a partir de 2050 | Diario El Mercur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36912"/>
            <a:ext cx="3968441" cy="2232248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4716016" y="4869160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i="1" dirty="0" smtClean="0"/>
              <a:t>La estadística estudia poblaciones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357554" y="42860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Alcances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00034" y="1071546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Ayuda a conocer y entender poblaciones (muchos individuos).</a:t>
            </a:r>
          </a:p>
          <a:p>
            <a:endParaRPr lang="es-CL" dirty="0" smtClean="0"/>
          </a:p>
          <a:p>
            <a:r>
              <a:rPr lang="es-CL" dirty="0" smtClean="0"/>
              <a:t>Ayuda a conocer relaciones complejas entre muchas variables.</a:t>
            </a:r>
          </a:p>
          <a:p>
            <a:endParaRPr lang="es-CL" dirty="0" smtClean="0"/>
          </a:p>
          <a:p>
            <a:r>
              <a:rPr lang="es-CL" dirty="0" smtClean="0"/>
              <a:t>Ayuda a formular y resolver preguntas de investigación </a:t>
            </a:r>
            <a:r>
              <a:rPr lang="es-CL" smtClean="0"/>
              <a:t>que involucren </a:t>
            </a:r>
            <a:r>
              <a:rPr lang="es-CL" dirty="0" smtClean="0"/>
              <a:t>un gran número de casos.</a:t>
            </a:r>
          </a:p>
          <a:p>
            <a:endParaRPr lang="es-CL" dirty="0" smtClean="0"/>
          </a:p>
          <a:p>
            <a:r>
              <a:rPr lang="es-CL" dirty="0" smtClean="0"/>
              <a:t>Ayuda a conocer, describir y predecir fenómenos que ocurren muchas veces.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57422" y="42860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Limitaciones de la estadística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714348" y="1120676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Trata con poblaciones y establece afirmaciones sobre sus parámetros </a:t>
            </a:r>
            <a:r>
              <a:rPr lang="es-CL" dirty="0" smtClean="0">
                <a:sym typeface="Wingdings" pitchFamily="2" charset="2"/>
              </a:rPr>
              <a:t> no trata con individuos concretos.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smtClean="0">
                <a:sym typeface="Wingdings" pitchFamily="2" charset="2"/>
              </a:rPr>
              <a:t>Sus resultados no son absolutamente ciertos, son probabilísticos. Por lo tanto, las afirmaciones son probabilísticas.</a:t>
            </a:r>
          </a:p>
          <a:p>
            <a:endParaRPr lang="es-CL" dirty="0" smtClean="0">
              <a:sym typeface="Wingdings" pitchFamily="2" charset="2"/>
            </a:endParaRPr>
          </a:p>
          <a:p>
            <a:r>
              <a:rPr lang="es-CL" dirty="0" smtClean="0">
                <a:sym typeface="Wingdings" pitchFamily="2" charset="2"/>
              </a:rPr>
              <a:t>No explica fenómenos ni establece relaciones causales, sino solo asociaciones entre variables.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57356" y="27358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Usos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882304" y="1071546"/>
            <a:ext cx="6858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Todas las ciencias actualmente usan las estadísticas.</a:t>
            </a:r>
          </a:p>
          <a:p>
            <a:endParaRPr lang="es-CL" dirty="0" smtClean="0"/>
          </a:p>
          <a:p>
            <a:r>
              <a:rPr lang="es-CL" dirty="0" smtClean="0"/>
              <a:t>Biología, medicina, Salud pública.</a:t>
            </a:r>
          </a:p>
          <a:p>
            <a:endParaRPr lang="es-CL" dirty="0" smtClean="0"/>
          </a:p>
          <a:p>
            <a:r>
              <a:rPr lang="es-CL" dirty="0" smtClean="0"/>
              <a:t>Demografía.</a:t>
            </a:r>
          </a:p>
          <a:p>
            <a:endParaRPr lang="es-CL" dirty="0" smtClean="0"/>
          </a:p>
          <a:p>
            <a:r>
              <a:rPr lang="es-CL" dirty="0" smtClean="0"/>
              <a:t>Ciencias Sociales: sicología y sociología principalmente.</a:t>
            </a:r>
          </a:p>
          <a:p>
            <a:endParaRPr lang="es-CL" dirty="0" smtClean="0"/>
          </a:p>
          <a:p>
            <a:r>
              <a:rPr lang="es-CL" dirty="0" smtClean="0"/>
              <a:t>Industria: control de calidad</a:t>
            </a:r>
          </a:p>
          <a:p>
            <a:endParaRPr lang="es-CL" dirty="0" smtClean="0"/>
          </a:p>
          <a:p>
            <a:r>
              <a:rPr lang="es-CL" dirty="0" smtClean="0"/>
              <a:t>Economía: Econometría (estadísticas aplicadas a la economía).</a:t>
            </a:r>
          </a:p>
          <a:p>
            <a:endParaRPr lang="es-CL" dirty="0" smtClean="0"/>
          </a:p>
          <a:p>
            <a:r>
              <a:rPr lang="es-CL" dirty="0" smtClean="0"/>
              <a:t>Ciencias políticas.</a:t>
            </a:r>
          </a:p>
          <a:p>
            <a:endParaRPr lang="es-CL" dirty="0" smtClean="0"/>
          </a:p>
          <a:p>
            <a:r>
              <a:rPr lang="es-CL" dirty="0" smtClean="0"/>
              <a:t>Demografía.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85852" y="500042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La pregunta como eje central  de la investigación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665272" y="1357298"/>
            <a:ext cx="5715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Definirá todos los pasos siguientes: objetivos, hipótesis, universo, muestra, tipo de análisis.</a:t>
            </a:r>
          </a:p>
          <a:p>
            <a:endParaRPr lang="es-CL" dirty="0" smtClean="0"/>
          </a:p>
          <a:p>
            <a:r>
              <a:rPr lang="es-CL" dirty="0" smtClean="0"/>
              <a:t>Plantearse el problema de investigación no es elegir un tema. El planteamiento debe ser específico en términos concretos y explícitos, de modo que sea susceptible de ser investigado mediante técnicas cuantitativas. </a:t>
            </a:r>
          </a:p>
          <a:p>
            <a:endParaRPr lang="es-CL" i="1" dirty="0" smtClean="0"/>
          </a:p>
          <a:p>
            <a:r>
              <a:rPr lang="es-CL" i="1" dirty="0" smtClean="0"/>
              <a:t>Delimitar </a:t>
            </a:r>
            <a:r>
              <a:rPr lang="es-CL" dirty="0" smtClean="0"/>
              <a:t>es la esencia de los planteamientos cuantitativos. Describir tendencias y patrones, evaluar variaciones, identificar diferencias, medir resultados y probar teorías.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488" y="500042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Planteamiento del problema de investigación</a:t>
            </a:r>
            <a:endParaRPr lang="es-CL" dirty="0"/>
          </a:p>
        </p:txBody>
      </p:sp>
      <p:cxnSp>
        <p:nvCxnSpPr>
          <p:cNvPr id="4" name="3 Conector recto de flecha"/>
          <p:cNvCxnSpPr>
            <a:stCxn id="2" idx="2"/>
            <a:endCxn id="5" idx="0"/>
          </p:cNvCxnSpPr>
          <p:nvPr/>
        </p:nvCxnSpPr>
        <p:spPr>
          <a:xfrm rot="5400000">
            <a:off x="4321967" y="1393017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786182" y="1571612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Hipótesis</a:t>
            </a:r>
            <a:endParaRPr lang="es-CL" dirty="0"/>
          </a:p>
        </p:txBody>
      </p:sp>
      <p:cxnSp>
        <p:nvCxnSpPr>
          <p:cNvPr id="17" name="16 Conector recto de flecha"/>
          <p:cNvCxnSpPr>
            <a:stCxn id="5" idx="2"/>
            <a:endCxn id="31" idx="0"/>
          </p:cNvCxnSpPr>
          <p:nvPr/>
        </p:nvCxnSpPr>
        <p:spPr>
          <a:xfrm rot="5400000">
            <a:off x="4286248" y="2214554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5143504" y="3214686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Definición de las variables</a:t>
            </a:r>
            <a:endParaRPr lang="es-CL" dirty="0"/>
          </a:p>
        </p:txBody>
      </p:sp>
      <p:sp>
        <p:nvSpPr>
          <p:cNvPr id="23" name="22 Rectángulo"/>
          <p:cNvSpPr/>
          <p:nvPr/>
        </p:nvSpPr>
        <p:spPr>
          <a:xfrm>
            <a:off x="2071670" y="3214686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Definición del análisis</a:t>
            </a:r>
            <a:endParaRPr lang="es-CL" dirty="0"/>
          </a:p>
        </p:txBody>
      </p:sp>
      <p:cxnSp>
        <p:nvCxnSpPr>
          <p:cNvPr id="25" name="24 Conector recto de flecha"/>
          <p:cNvCxnSpPr>
            <a:stCxn id="21" idx="1"/>
            <a:endCxn id="23" idx="3"/>
          </p:cNvCxnSpPr>
          <p:nvPr/>
        </p:nvCxnSpPr>
        <p:spPr>
          <a:xfrm rot="10800000">
            <a:off x="3929058" y="3607595"/>
            <a:ext cx="1214446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endCxn id="38" idx="0"/>
          </p:cNvCxnSpPr>
          <p:nvPr/>
        </p:nvCxnSpPr>
        <p:spPr>
          <a:xfrm rot="5400000">
            <a:off x="4108450" y="3893345"/>
            <a:ext cx="785023" cy="7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3286116" y="2428868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Objetivo de la investigación</a:t>
            </a:r>
            <a:endParaRPr lang="es-CL" dirty="0"/>
          </a:p>
        </p:txBody>
      </p:sp>
      <p:cxnSp>
        <p:nvCxnSpPr>
          <p:cNvPr id="37" name="36 Conector recto de flecha"/>
          <p:cNvCxnSpPr>
            <a:stCxn id="31" idx="2"/>
          </p:cNvCxnSpPr>
          <p:nvPr/>
        </p:nvCxnSpPr>
        <p:spPr>
          <a:xfrm rot="16200000" flipH="1">
            <a:off x="4215207" y="3357165"/>
            <a:ext cx="57150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2928926" y="4286256"/>
            <a:ext cx="314327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Recolección de los datos</a:t>
            </a:r>
            <a:endParaRPr lang="es-CL" dirty="0"/>
          </a:p>
        </p:txBody>
      </p:sp>
      <p:cxnSp>
        <p:nvCxnSpPr>
          <p:cNvPr id="47" name="46 Conector recto de flecha"/>
          <p:cNvCxnSpPr>
            <a:stCxn id="38" idx="2"/>
            <a:endCxn id="48" idx="0"/>
          </p:cNvCxnSpPr>
          <p:nvPr/>
        </p:nvCxnSpPr>
        <p:spPr>
          <a:xfrm rot="5400000">
            <a:off x="4250529" y="4964917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3929058" y="5214950"/>
            <a:ext cx="114300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Análisis</a:t>
            </a:r>
            <a:endParaRPr lang="es-CL" dirty="0"/>
          </a:p>
        </p:txBody>
      </p:sp>
      <p:sp>
        <p:nvSpPr>
          <p:cNvPr id="51" name="50 Rectángulo"/>
          <p:cNvSpPr/>
          <p:nvPr/>
        </p:nvSpPr>
        <p:spPr>
          <a:xfrm>
            <a:off x="3714744" y="6000768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Resultados</a:t>
            </a:r>
            <a:endParaRPr lang="es-CL" dirty="0"/>
          </a:p>
        </p:txBody>
      </p:sp>
      <p:cxnSp>
        <p:nvCxnSpPr>
          <p:cNvPr id="53" name="52 Conector recto de flecha"/>
          <p:cNvCxnSpPr>
            <a:stCxn id="48" idx="2"/>
            <a:endCxn id="51" idx="0"/>
          </p:cNvCxnSpPr>
          <p:nvPr/>
        </p:nvCxnSpPr>
        <p:spPr>
          <a:xfrm rot="5400000">
            <a:off x="4321967" y="5822173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angular"/>
          <p:cNvCxnSpPr>
            <a:stCxn id="51" idx="1"/>
            <a:endCxn id="5" idx="1"/>
          </p:cNvCxnSpPr>
          <p:nvPr/>
        </p:nvCxnSpPr>
        <p:spPr>
          <a:xfrm rot="10800000" flipH="1">
            <a:off x="3714744" y="1785926"/>
            <a:ext cx="71438" cy="4429156"/>
          </a:xfrm>
          <a:prstGeom prst="bentConnector3">
            <a:avLst>
              <a:gd name="adj1" fmla="val -348340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408</TotalTime>
  <Words>900</Words>
  <Application>Microsoft Office PowerPoint</Application>
  <PresentationFormat>Presentación en pantalla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Aspecto</vt:lpstr>
      <vt:lpstr>Sesión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2</dc:title>
  <dc:creator>Rodrigo</dc:creator>
  <cp:lastModifiedBy>Rodrigo Retamal</cp:lastModifiedBy>
  <cp:revision>50</cp:revision>
  <dcterms:created xsi:type="dcterms:W3CDTF">2019-01-20T18:58:27Z</dcterms:created>
  <dcterms:modified xsi:type="dcterms:W3CDTF">2022-03-17T03:33:27Z</dcterms:modified>
</cp:coreProperties>
</file>