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8" r:id="rId4"/>
    <p:sldId id="274" r:id="rId5"/>
    <p:sldId id="257" r:id="rId6"/>
    <p:sldId id="270" r:id="rId7"/>
    <p:sldId id="271" r:id="rId8"/>
    <p:sldId id="272" r:id="rId9"/>
    <p:sldId id="273" r:id="rId10"/>
    <p:sldId id="261" r:id="rId11"/>
    <p:sldId id="264" r:id="rId12"/>
    <p:sldId id="263" r:id="rId13"/>
    <p:sldId id="287" r:id="rId14"/>
    <p:sldId id="265" r:id="rId15"/>
    <p:sldId id="266" r:id="rId16"/>
    <p:sldId id="259" r:id="rId17"/>
    <p:sldId id="262" r:id="rId18"/>
    <p:sldId id="277" r:id="rId19"/>
    <p:sldId id="276" r:id="rId20"/>
    <p:sldId id="278" r:id="rId21"/>
    <p:sldId id="275" r:id="rId22"/>
    <p:sldId id="281" r:id="rId23"/>
    <p:sldId id="280" r:id="rId24"/>
    <p:sldId id="282" r:id="rId25"/>
    <p:sldId id="279" r:id="rId26"/>
    <p:sldId id="284" r:id="rId27"/>
    <p:sldId id="286" r:id="rId28"/>
    <p:sldId id="285" r:id="rId29"/>
    <p:sldId id="283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F3249E-CBBE-460B-B898-92DF60AA5F13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6CBF360-DA28-4DEB-8761-D44462C26C6E}">
      <dgm:prSet phldrT="[Texto]"/>
      <dgm:spPr/>
      <dgm:t>
        <a:bodyPr/>
        <a:lstStyle/>
        <a:p>
          <a:r>
            <a:rPr lang="es-ES" dirty="0" smtClean="0"/>
            <a:t>Todos los encuestados tienen un “id” o identificador único</a:t>
          </a:r>
          <a:endParaRPr lang="es-ES" dirty="0"/>
        </a:p>
      </dgm:t>
    </dgm:pt>
    <dgm:pt modelId="{EB2E9781-D2C0-4CA0-B98A-EFA219AA54AB}" type="parTrans" cxnId="{C2E879EE-DD6F-4665-B320-BB92721AFE57}">
      <dgm:prSet/>
      <dgm:spPr/>
      <dgm:t>
        <a:bodyPr/>
        <a:lstStyle/>
        <a:p>
          <a:endParaRPr lang="es-ES"/>
        </a:p>
      </dgm:t>
    </dgm:pt>
    <dgm:pt modelId="{41788BF3-BA8E-46C3-8F7C-7B9F202E12EB}" type="sibTrans" cxnId="{C2E879EE-DD6F-4665-B320-BB92721AFE57}">
      <dgm:prSet/>
      <dgm:spPr/>
      <dgm:t>
        <a:bodyPr/>
        <a:lstStyle/>
        <a:p>
          <a:endParaRPr lang="es-ES"/>
        </a:p>
      </dgm:t>
    </dgm:pt>
    <dgm:pt modelId="{1D0EFEEE-B0C3-4F24-BF10-E64882263CD0}">
      <dgm:prSet phldrT="[Texto]"/>
      <dgm:spPr/>
      <dgm:t>
        <a:bodyPr/>
        <a:lstStyle/>
        <a:p>
          <a:r>
            <a:rPr lang="es-ES" dirty="0" smtClean="0"/>
            <a:t>Se eliminaron/identificaron encuestas incompletas o con datos faltantes</a:t>
          </a:r>
          <a:endParaRPr lang="es-ES" dirty="0"/>
        </a:p>
      </dgm:t>
    </dgm:pt>
    <dgm:pt modelId="{3D7DF78B-5B9D-4F8C-871F-BB752AE2CAF5}" type="parTrans" cxnId="{333DB028-7576-4F61-87F6-1CD1E7B55F7D}">
      <dgm:prSet/>
      <dgm:spPr/>
      <dgm:t>
        <a:bodyPr/>
        <a:lstStyle/>
        <a:p>
          <a:endParaRPr lang="es-ES"/>
        </a:p>
      </dgm:t>
    </dgm:pt>
    <dgm:pt modelId="{4D46A1A3-74F5-4270-805B-6BC58B8633CE}" type="sibTrans" cxnId="{333DB028-7576-4F61-87F6-1CD1E7B55F7D}">
      <dgm:prSet/>
      <dgm:spPr/>
      <dgm:t>
        <a:bodyPr/>
        <a:lstStyle/>
        <a:p>
          <a:endParaRPr lang="es-ES"/>
        </a:p>
      </dgm:t>
    </dgm:pt>
    <dgm:pt modelId="{90BE1B0D-0D49-47F1-81F2-A6ED75E79A8B}">
      <dgm:prSet phldrT="[Texto]"/>
      <dgm:spPr/>
      <dgm:t>
        <a:bodyPr/>
        <a:lstStyle/>
        <a:p>
          <a:r>
            <a:rPr lang="es-ES" dirty="0" smtClean="0"/>
            <a:t>Se colocaron los datos en el formato o unidad correctos</a:t>
          </a:r>
          <a:endParaRPr lang="es-ES" dirty="0"/>
        </a:p>
      </dgm:t>
    </dgm:pt>
    <dgm:pt modelId="{508A2EB9-6223-4721-BC25-2A06FE33840F}" type="parTrans" cxnId="{6085DBD8-7A26-4948-9D18-C4483909FFE3}">
      <dgm:prSet/>
      <dgm:spPr/>
      <dgm:t>
        <a:bodyPr/>
        <a:lstStyle/>
        <a:p>
          <a:endParaRPr lang="es-ES"/>
        </a:p>
      </dgm:t>
    </dgm:pt>
    <dgm:pt modelId="{81B4C111-5184-4484-B5F2-73936B4DA73B}" type="sibTrans" cxnId="{6085DBD8-7A26-4948-9D18-C4483909FFE3}">
      <dgm:prSet/>
      <dgm:spPr/>
      <dgm:t>
        <a:bodyPr/>
        <a:lstStyle/>
        <a:p>
          <a:endParaRPr lang="es-ES"/>
        </a:p>
      </dgm:t>
    </dgm:pt>
    <dgm:pt modelId="{C0139903-6120-424E-9337-49EAC8CD872E}">
      <dgm:prSet phldrT="[Texto]"/>
      <dgm:spPr/>
      <dgm:t>
        <a:bodyPr/>
        <a:lstStyle/>
        <a:p>
          <a:r>
            <a:rPr lang="es-ES" dirty="0" smtClean="0"/>
            <a:t>Se separaron columnas que tienen más de un dato</a:t>
          </a:r>
          <a:endParaRPr lang="es-ES" dirty="0"/>
        </a:p>
      </dgm:t>
    </dgm:pt>
    <dgm:pt modelId="{53DB82D7-819F-4601-B3AA-85696074101B}" type="parTrans" cxnId="{929B8E09-5444-4752-BE0F-6524D87D8386}">
      <dgm:prSet/>
      <dgm:spPr/>
      <dgm:t>
        <a:bodyPr/>
        <a:lstStyle/>
        <a:p>
          <a:endParaRPr lang="es-ES"/>
        </a:p>
      </dgm:t>
    </dgm:pt>
    <dgm:pt modelId="{FD790D39-2EC1-4987-8A4A-161BD250BB15}" type="sibTrans" cxnId="{929B8E09-5444-4752-BE0F-6524D87D8386}">
      <dgm:prSet/>
      <dgm:spPr/>
      <dgm:t>
        <a:bodyPr/>
        <a:lstStyle/>
        <a:p>
          <a:endParaRPr lang="es-ES"/>
        </a:p>
      </dgm:t>
    </dgm:pt>
    <dgm:pt modelId="{A3BA6E4D-D035-4A8F-865B-6013D536918D}">
      <dgm:prSet phldrT="[Texto]"/>
      <dgm:spPr/>
      <dgm:t>
        <a:bodyPr/>
        <a:lstStyle/>
        <a:p>
          <a:r>
            <a:rPr lang="es-ES" dirty="0" smtClean="0"/>
            <a:t>Inconsistencia o errores en valores continuos. Todas las categóricas deben estar codificadas</a:t>
          </a:r>
          <a:endParaRPr lang="es-ES" dirty="0"/>
        </a:p>
      </dgm:t>
    </dgm:pt>
    <dgm:pt modelId="{1B707601-E1F7-4F04-8805-7839AD99C980}" type="parTrans" cxnId="{251F7749-6794-4E18-B63F-29D21E4A49CA}">
      <dgm:prSet/>
      <dgm:spPr/>
      <dgm:t>
        <a:bodyPr/>
        <a:lstStyle/>
        <a:p>
          <a:endParaRPr lang="es-ES"/>
        </a:p>
      </dgm:t>
    </dgm:pt>
    <dgm:pt modelId="{ABBA8814-749D-4F66-A8AC-C01A63A6AB3D}" type="sibTrans" cxnId="{251F7749-6794-4E18-B63F-29D21E4A49CA}">
      <dgm:prSet/>
      <dgm:spPr/>
      <dgm:t>
        <a:bodyPr/>
        <a:lstStyle/>
        <a:p>
          <a:endParaRPr lang="es-ES"/>
        </a:p>
      </dgm:t>
    </dgm:pt>
    <dgm:pt modelId="{C537AC8A-8FC5-4FC8-A86F-712DCD345263}" type="pres">
      <dgm:prSet presAssocID="{59F3249E-CBBE-460B-B898-92DF60AA5F13}" presName="outerComposite" presStyleCnt="0">
        <dgm:presLayoutVars>
          <dgm:chMax val="5"/>
          <dgm:dir/>
          <dgm:resizeHandles val="exact"/>
        </dgm:presLayoutVars>
      </dgm:prSet>
      <dgm:spPr/>
    </dgm:pt>
    <dgm:pt modelId="{F981CD3A-525B-49D0-81B4-F9AC639EA8F5}" type="pres">
      <dgm:prSet presAssocID="{59F3249E-CBBE-460B-B898-92DF60AA5F13}" presName="dummyMaxCanvas" presStyleCnt="0">
        <dgm:presLayoutVars/>
      </dgm:prSet>
      <dgm:spPr/>
    </dgm:pt>
    <dgm:pt modelId="{93DBF892-7942-409C-B8C3-A5CBD99DB75A}" type="pres">
      <dgm:prSet presAssocID="{59F3249E-CBBE-460B-B898-92DF60AA5F13}" presName="FiveNodes_1" presStyleLbl="node1" presStyleIdx="0" presStyleCnt="5">
        <dgm:presLayoutVars>
          <dgm:bulletEnabled val="1"/>
        </dgm:presLayoutVars>
      </dgm:prSet>
      <dgm:spPr/>
    </dgm:pt>
    <dgm:pt modelId="{7159B60A-E458-4B52-AEC2-CCD4532D534D}" type="pres">
      <dgm:prSet presAssocID="{59F3249E-CBBE-460B-B898-92DF60AA5F13}" presName="FiveNodes_2" presStyleLbl="node1" presStyleIdx="1" presStyleCnt="5">
        <dgm:presLayoutVars>
          <dgm:bulletEnabled val="1"/>
        </dgm:presLayoutVars>
      </dgm:prSet>
      <dgm:spPr/>
    </dgm:pt>
    <dgm:pt modelId="{A8524169-D5C2-463E-A3C2-950572EA8886}" type="pres">
      <dgm:prSet presAssocID="{59F3249E-CBBE-460B-B898-92DF60AA5F13}" presName="FiveNodes_3" presStyleLbl="node1" presStyleIdx="2" presStyleCnt="5">
        <dgm:presLayoutVars>
          <dgm:bulletEnabled val="1"/>
        </dgm:presLayoutVars>
      </dgm:prSet>
      <dgm:spPr/>
    </dgm:pt>
    <dgm:pt modelId="{35CF19F8-2813-4D70-8782-F8DCCD9C60A9}" type="pres">
      <dgm:prSet presAssocID="{59F3249E-CBBE-460B-B898-92DF60AA5F13}" presName="FiveNodes_4" presStyleLbl="node1" presStyleIdx="3" presStyleCnt="5">
        <dgm:presLayoutVars>
          <dgm:bulletEnabled val="1"/>
        </dgm:presLayoutVars>
      </dgm:prSet>
      <dgm:spPr/>
    </dgm:pt>
    <dgm:pt modelId="{017B655F-594B-42A9-9F11-43CCCD3C3EE3}" type="pres">
      <dgm:prSet presAssocID="{59F3249E-CBBE-460B-B898-92DF60AA5F1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1F86AA-42F4-4328-9DFE-881518654090}" type="pres">
      <dgm:prSet presAssocID="{59F3249E-CBBE-460B-B898-92DF60AA5F13}" presName="FiveConn_1-2" presStyleLbl="fgAccFollowNode1" presStyleIdx="0" presStyleCnt="4">
        <dgm:presLayoutVars>
          <dgm:bulletEnabled val="1"/>
        </dgm:presLayoutVars>
      </dgm:prSet>
      <dgm:spPr/>
    </dgm:pt>
    <dgm:pt modelId="{CFD4F533-A6C0-4557-9D5E-411C00362DEE}" type="pres">
      <dgm:prSet presAssocID="{59F3249E-CBBE-460B-B898-92DF60AA5F13}" presName="FiveConn_2-3" presStyleLbl="fgAccFollowNode1" presStyleIdx="1" presStyleCnt="4">
        <dgm:presLayoutVars>
          <dgm:bulletEnabled val="1"/>
        </dgm:presLayoutVars>
      </dgm:prSet>
      <dgm:spPr/>
    </dgm:pt>
    <dgm:pt modelId="{6E1E526A-A1A4-40B3-A13F-720DCF9ECE33}" type="pres">
      <dgm:prSet presAssocID="{59F3249E-CBBE-460B-B898-92DF60AA5F13}" presName="FiveConn_3-4" presStyleLbl="fgAccFollowNode1" presStyleIdx="2" presStyleCnt="4">
        <dgm:presLayoutVars>
          <dgm:bulletEnabled val="1"/>
        </dgm:presLayoutVars>
      </dgm:prSet>
      <dgm:spPr/>
    </dgm:pt>
    <dgm:pt modelId="{FDE26A16-8F22-4C7A-A504-00BA3A95F97D}" type="pres">
      <dgm:prSet presAssocID="{59F3249E-CBBE-460B-B898-92DF60AA5F13}" presName="FiveConn_4-5" presStyleLbl="fgAccFollowNode1" presStyleIdx="3" presStyleCnt="4">
        <dgm:presLayoutVars>
          <dgm:bulletEnabled val="1"/>
        </dgm:presLayoutVars>
      </dgm:prSet>
      <dgm:spPr/>
    </dgm:pt>
    <dgm:pt modelId="{C0A93D37-3D76-4DBA-A5B5-E1DF0A290A2F}" type="pres">
      <dgm:prSet presAssocID="{59F3249E-CBBE-460B-B898-92DF60AA5F13}" presName="FiveNodes_1_text" presStyleLbl="node1" presStyleIdx="4" presStyleCnt="5">
        <dgm:presLayoutVars>
          <dgm:bulletEnabled val="1"/>
        </dgm:presLayoutVars>
      </dgm:prSet>
      <dgm:spPr/>
    </dgm:pt>
    <dgm:pt modelId="{2E5E7A2C-B4D6-4603-BF75-8A6B560FB092}" type="pres">
      <dgm:prSet presAssocID="{59F3249E-CBBE-460B-B898-92DF60AA5F13}" presName="FiveNodes_2_text" presStyleLbl="node1" presStyleIdx="4" presStyleCnt="5">
        <dgm:presLayoutVars>
          <dgm:bulletEnabled val="1"/>
        </dgm:presLayoutVars>
      </dgm:prSet>
      <dgm:spPr/>
    </dgm:pt>
    <dgm:pt modelId="{8F42FA05-9A7C-4BB7-ABB7-95B255372C32}" type="pres">
      <dgm:prSet presAssocID="{59F3249E-CBBE-460B-B898-92DF60AA5F13}" presName="FiveNodes_3_text" presStyleLbl="node1" presStyleIdx="4" presStyleCnt="5">
        <dgm:presLayoutVars>
          <dgm:bulletEnabled val="1"/>
        </dgm:presLayoutVars>
      </dgm:prSet>
      <dgm:spPr/>
    </dgm:pt>
    <dgm:pt modelId="{75903AB0-03E3-458D-8278-2B514AC543A2}" type="pres">
      <dgm:prSet presAssocID="{59F3249E-CBBE-460B-B898-92DF60AA5F13}" presName="FiveNodes_4_text" presStyleLbl="node1" presStyleIdx="4" presStyleCnt="5">
        <dgm:presLayoutVars>
          <dgm:bulletEnabled val="1"/>
        </dgm:presLayoutVars>
      </dgm:prSet>
      <dgm:spPr/>
    </dgm:pt>
    <dgm:pt modelId="{BCE3DA13-FCBC-4782-8F03-A2BCD9923DAB}" type="pres">
      <dgm:prSet presAssocID="{59F3249E-CBBE-460B-B898-92DF60AA5F1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10D89B6-828C-4ACF-8165-F4AC99B3DE33}" type="presOf" srcId="{A3BA6E4D-D035-4A8F-865B-6013D536918D}" destId="{017B655F-594B-42A9-9F11-43CCCD3C3EE3}" srcOrd="0" destOrd="0" presId="urn:microsoft.com/office/officeart/2005/8/layout/vProcess5"/>
    <dgm:cxn modelId="{C359A1EE-5003-43A8-82EA-C78AA35E1189}" type="presOf" srcId="{59F3249E-CBBE-460B-B898-92DF60AA5F13}" destId="{C537AC8A-8FC5-4FC8-A86F-712DCD345263}" srcOrd="0" destOrd="0" presId="urn:microsoft.com/office/officeart/2005/8/layout/vProcess5"/>
    <dgm:cxn modelId="{79283B19-E3DB-4052-ACBD-B41B328D1C2C}" type="presOf" srcId="{86CBF360-DA28-4DEB-8761-D44462C26C6E}" destId="{93DBF892-7942-409C-B8C3-A5CBD99DB75A}" srcOrd="0" destOrd="0" presId="urn:microsoft.com/office/officeart/2005/8/layout/vProcess5"/>
    <dgm:cxn modelId="{B97C386F-7020-46B0-A3AD-6560CEA750A2}" type="presOf" srcId="{1D0EFEEE-B0C3-4F24-BF10-E64882263CD0}" destId="{7159B60A-E458-4B52-AEC2-CCD4532D534D}" srcOrd="0" destOrd="0" presId="urn:microsoft.com/office/officeart/2005/8/layout/vProcess5"/>
    <dgm:cxn modelId="{073174E3-54E4-4614-B25F-3E895483C436}" type="presOf" srcId="{81B4C111-5184-4484-B5F2-73936B4DA73B}" destId="{FDE26A16-8F22-4C7A-A504-00BA3A95F97D}" srcOrd="0" destOrd="0" presId="urn:microsoft.com/office/officeart/2005/8/layout/vProcess5"/>
    <dgm:cxn modelId="{251F7749-6794-4E18-B63F-29D21E4A49CA}" srcId="{59F3249E-CBBE-460B-B898-92DF60AA5F13}" destId="{A3BA6E4D-D035-4A8F-865B-6013D536918D}" srcOrd="4" destOrd="0" parTransId="{1B707601-E1F7-4F04-8805-7839AD99C980}" sibTransId="{ABBA8814-749D-4F66-A8AC-C01A63A6AB3D}"/>
    <dgm:cxn modelId="{6085DBD8-7A26-4948-9D18-C4483909FFE3}" srcId="{59F3249E-CBBE-460B-B898-92DF60AA5F13}" destId="{90BE1B0D-0D49-47F1-81F2-A6ED75E79A8B}" srcOrd="3" destOrd="0" parTransId="{508A2EB9-6223-4721-BC25-2A06FE33840F}" sibTransId="{81B4C111-5184-4484-B5F2-73936B4DA73B}"/>
    <dgm:cxn modelId="{C2E879EE-DD6F-4665-B320-BB92721AFE57}" srcId="{59F3249E-CBBE-460B-B898-92DF60AA5F13}" destId="{86CBF360-DA28-4DEB-8761-D44462C26C6E}" srcOrd="0" destOrd="0" parTransId="{EB2E9781-D2C0-4CA0-B98A-EFA219AA54AB}" sibTransId="{41788BF3-BA8E-46C3-8F7C-7B9F202E12EB}"/>
    <dgm:cxn modelId="{42F5F059-7CE3-466B-A18C-9D89AFD15934}" type="presOf" srcId="{90BE1B0D-0D49-47F1-81F2-A6ED75E79A8B}" destId="{75903AB0-03E3-458D-8278-2B514AC543A2}" srcOrd="1" destOrd="0" presId="urn:microsoft.com/office/officeart/2005/8/layout/vProcess5"/>
    <dgm:cxn modelId="{E1BEDBCE-DC83-46C1-853F-4BBBE5E3FC83}" type="presOf" srcId="{1D0EFEEE-B0C3-4F24-BF10-E64882263CD0}" destId="{2E5E7A2C-B4D6-4603-BF75-8A6B560FB092}" srcOrd="1" destOrd="0" presId="urn:microsoft.com/office/officeart/2005/8/layout/vProcess5"/>
    <dgm:cxn modelId="{77E2B14D-CE80-47FA-B640-E39969234C55}" type="presOf" srcId="{C0139903-6120-424E-9337-49EAC8CD872E}" destId="{8F42FA05-9A7C-4BB7-ABB7-95B255372C32}" srcOrd="1" destOrd="0" presId="urn:microsoft.com/office/officeart/2005/8/layout/vProcess5"/>
    <dgm:cxn modelId="{27C64EFF-E645-46ED-8AA3-6078F8FFB20A}" type="presOf" srcId="{A3BA6E4D-D035-4A8F-865B-6013D536918D}" destId="{BCE3DA13-FCBC-4782-8F03-A2BCD9923DAB}" srcOrd="1" destOrd="0" presId="urn:microsoft.com/office/officeart/2005/8/layout/vProcess5"/>
    <dgm:cxn modelId="{34A4CC10-33BB-41D5-A57D-BD23F0F41E5A}" type="presOf" srcId="{90BE1B0D-0D49-47F1-81F2-A6ED75E79A8B}" destId="{35CF19F8-2813-4D70-8782-F8DCCD9C60A9}" srcOrd="0" destOrd="0" presId="urn:microsoft.com/office/officeart/2005/8/layout/vProcess5"/>
    <dgm:cxn modelId="{B2CDA768-8799-4AF3-B692-E89CB631E0CB}" type="presOf" srcId="{41788BF3-BA8E-46C3-8F7C-7B9F202E12EB}" destId="{121F86AA-42F4-4328-9DFE-881518654090}" srcOrd="0" destOrd="0" presId="urn:microsoft.com/office/officeart/2005/8/layout/vProcess5"/>
    <dgm:cxn modelId="{9AE5F9C3-F331-4C86-A8A4-DB58A7C33112}" type="presOf" srcId="{4D46A1A3-74F5-4270-805B-6BC58B8633CE}" destId="{CFD4F533-A6C0-4557-9D5E-411C00362DEE}" srcOrd="0" destOrd="0" presId="urn:microsoft.com/office/officeart/2005/8/layout/vProcess5"/>
    <dgm:cxn modelId="{CE42D219-52B4-4BF4-8CB9-7D5CEB6DFD53}" type="presOf" srcId="{86CBF360-DA28-4DEB-8761-D44462C26C6E}" destId="{C0A93D37-3D76-4DBA-A5B5-E1DF0A290A2F}" srcOrd="1" destOrd="0" presId="urn:microsoft.com/office/officeart/2005/8/layout/vProcess5"/>
    <dgm:cxn modelId="{50D60B88-E0EC-4231-BD93-E84FC9E17D1E}" type="presOf" srcId="{FD790D39-2EC1-4987-8A4A-161BD250BB15}" destId="{6E1E526A-A1A4-40B3-A13F-720DCF9ECE33}" srcOrd="0" destOrd="0" presId="urn:microsoft.com/office/officeart/2005/8/layout/vProcess5"/>
    <dgm:cxn modelId="{929B8E09-5444-4752-BE0F-6524D87D8386}" srcId="{59F3249E-CBBE-460B-B898-92DF60AA5F13}" destId="{C0139903-6120-424E-9337-49EAC8CD872E}" srcOrd="2" destOrd="0" parTransId="{53DB82D7-819F-4601-B3AA-85696074101B}" sibTransId="{FD790D39-2EC1-4987-8A4A-161BD250BB15}"/>
    <dgm:cxn modelId="{333DB028-7576-4F61-87F6-1CD1E7B55F7D}" srcId="{59F3249E-CBBE-460B-B898-92DF60AA5F13}" destId="{1D0EFEEE-B0C3-4F24-BF10-E64882263CD0}" srcOrd="1" destOrd="0" parTransId="{3D7DF78B-5B9D-4F8C-871F-BB752AE2CAF5}" sibTransId="{4D46A1A3-74F5-4270-805B-6BC58B8633CE}"/>
    <dgm:cxn modelId="{CF5768E0-E8D0-4DA1-B3C3-F3D049406931}" type="presOf" srcId="{C0139903-6120-424E-9337-49EAC8CD872E}" destId="{A8524169-D5C2-463E-A3C2-950572EA8886}" srcOrd="0" destOrd="0" presId="urn:microsoft.com/office/officeart/2005/8/layout/vProcess5"/>
    <dgm:cxn modelId="{A9811743-16A7-4C38-8B7C-CC72EA214D0F}" type="presParOf" srcId="{C537AC8A-8FC5-4FC8-A86F-712DCD345263}" destId="{F981CD3A-525B-49D0-81B4-F9AC639EA8F5}" srcOrd="0" destOrd="0" presId="urn:microsoft.com/office/officeart/2005/8/layout/vProcess5"/>
    <dgm:cxn modelId="{C97FD8FF-8437-4EF8-A2B8-A9E1477E675B}" type="presParOf" srcId="{C537AC8A-8FC5-4FC8-A86F-712DCD345263}" destId="{93DBF892-7942-409C-B8C3-A5CBD99DB75A}" srcOrd="1" destOrd="0" presId="urn:microsoft.com/office/officeart/2005/8/layout/vProcess5"/>
    <dgm:cxn modelId="{AC940181-89AF-41F8-B40F-AA59330C5C6F}" type="presParOf" srcId="{C537AC8A-8FC5-4FC8-A86F-712DCD345263}" destId="{7159B60A-E458-4B52-AEC2-CCD4532D534D}" srcOrd="2" destOrd="0" presId="urn:microsoft.com/office/officeart/2005/8/layout/vProcess5"/>
    <dgm:cxn modelId="{C88CC52F-65DA-45F7-B700-2FC6978FE7C0}" type="presParOf" srcId="{C537AC8A-8FC5-4FC8-A86F-712DCD345263}" destId="{A8524169-D5C2-463E-A3C2-950572EA8886}" srcOrd="3" destOrd="0" presId="urn:microsoft.com/office/officeart/2005/8/layout/vProcess5"/>
    <dgm:cxn modelId="{8720E7A7-93B8-4580-A88F-6A8B2DED23D7}" type="presParOf" srcId="{C537AC8A-8FC5-4FC8-A86F-712DCD345263}" destId="{35CF19F8-2813-4D70-8782-F8DCCD9C60A9}" srcOrd="4" destOrd="0" presId="urn:microsoft.com/office/officeart/2005/8/layout/vProcess5"/>
    <dgm:cxn modelId="{3D23CB37-6A3A-4BE8-8399-BD145AC7FE1E}" type="presParOf" srcId="{C537AC8A-8FC5-4FC8-A86F-712DCD345263}" destId="{017B655F-594B-42A9-9F11-43CCCD3C3EE3}" srcOrd="5" destOrd="0" presId="urn:microsoft.com/office/officeart/2005/8/layout/vProcess5"/>
    <dgm:cxn modelId="{C5422542-A58E-4B5E-9BFC-C31935CE090A}" type="presParOf" srcId="{C537AC8A-8FC5-4FC8-A86F-712DCD345263}" destId="{121F86AA-42F4-4328-9DFE-881518654090}" srcOrd="6" destOrd="0" presId="urn:microsoft.com/office/officeart/2005/8/layout/vProcess5"/>
    <dgm:cxn modelId="{359DBF67-5BE4-4A21-85F6-E23FBE500BB8}" type="presParOf" srcId="{C537AC8A-8FC5-4FC8-A86F-712DCD345263}" destId="{CFD4F533-A6C0-4557-9D5E-411C00362DEE}" srcOrd="7" destOrd="0" presId="urn:microsoft.com/office/officeart/2005/8/layout/vProcess5"/>
    <dgm:cxn modelId="{BC437975-25BA-4C1A-8AF9-EE8041F5909E}" type="presParOf" srcId="{C537AC8A-8FC5-4FC8-A86F-712DCD345263}" destId="{6E1E526A-A1A4-40B3-A13F-720DCF9ECE33}" srcOrd="8" destOrd="0" presId="urn:microsoft.com/office/officeart/2005/8/layout/vProcess5"/>
    <dgm:cxn modelId="{53270135-9203-4101-815C-D62C0F68F9DC}" type="presParOf" srcId="{C537AC8A-8FC5-4FC8-A86F-712DCD345263}" destId="{FDE26A16-8F22-4C7A-A504-00BA3A95F97D}" srcOrd="9" destOrd="0" presId="urn:microsoft.com/office/officeart/2005/8/layout/vProcess5"/>
    <dgm:cxn modelId="{27A1225C-D538-4BE3-8108-1512EF68E885}" type="presParOf" srcId="{C537AC8A-8FC5-4FC8-A86F-712DCD345263}" destId="{C0A93D37-3D76-4DBA-A5B5-E1DF0A290A2F}" srcOrd="10" destOrd="0" presId="urn:microsoft.com/office/officeart/2005/8/layout/vProcess5"/>
    <dgm:cxn modelId="{F9DCE8C2-347C-4B72-9B4B-3996690CB652}" type="presParOf" srcId="{C537AC8A-8FC5-4FC8-A86F-712DCD345263}" destId="{2E5E7A2C-B4D6-4603-BF75-8A6B560FB092}" srcOrd="11" destOrd="0" presId="urn:microsoft.com/office/officeart/2005/8/layout/vProcess5"/>
    <dgm:cxn modelId="{A1FA3B66-EF70-4790-A74F-DC9AAC260549}" type="presParOf" srcId="{C537AC8A-8FC5-4FC8-A86F-712DCD345263}" destId="{8F42FA05-9A7C-4BB7-ABB7-95B255372C32}" srcOrd="12" destOrd="0" presId="urn:microsoft.com/office/officeart/2005/8/layout/vProcess5"/>
    <dgm:cxn modelId="{DF2C2602-3ADE-44DB-987F-4EE60AEADBFC}" type="presParOf" srcId="{C537AC8A-8FC5-4FC8-A86F-712DCD345263}" destId="{75903AB0-03E3-458D-8278-2B514AC543A2}" srcOrd="13" destOrd="0" presId="urn:microsoft.com/office/officeart/2005/8/layout/vProcess5"/>
    <dgm:cxn modelId="{C03134C6-B08A-4FD3-AE2F-99A75C89DCB9}" type="presParOf" srcId="{C537AC8A-8FC5-4FC8-A86F-712DCD345263}" destId="{BCE3DA13-FCBC-4782-8F03-A2BCD9923DA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BF892-7942-409C-B8C3-A5CBD99DB75A}">
      <dsp:nvSpPr>
        <dsp:cNvPr id="0" name=""/>
        <dsp:cNvSpPr/>
      </dsp:nvSpPr>
      <dsp:spPr>
        <a:xfrm>
          <a:off x="0" y="0"/>
          <a:ext cx="6381496" cy="7712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Todos los encuestados tienen un “id” o identificador único</a:t>
          </a:r>
          <a:endParaRPr lang="es-ES" sz="2000" kern="1200" dirty="0"/>
        </a:p>
      </dsp:txBody>
      <dsp:txXfrm>
        <a:off x="22589" y="22589"/>
        <a:ext cx="5459043" cy="726053"/>
      </dsp:txXfrm>
    </dsp:sp>
    <dsp:sp modelId="{7159B60A-E458-4B52-AEC2-CCD4532D534D}">
      <dsp:nvSpPr>
        <dsp:cNvPr id="0" name=""/>
        <dsp:cNvSpPr/>
      </dsp:nvSpPr>
      <dsp:spPr>
        <a:xfrm>
          <a:off x="476540" y="878346"/>
          <a:ext cx="6381496" cy="771231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 eliminaron/identificaron encuestas incompletas o con datos faltantes</a:t>
          </a:r>
          <a:endParaRPr lang="es-ES" sz="2000" kern="1200" dirty="0"/>
        </a:p>
      </dsp:txBody>
      <dsp:txXfrm>
        <a:off x="499129" y="900935"/>
        <a:ext cx="5358478" cy="726053"/>
      </dsp:txXfrm>
    </dsp:sp>
    <dsp:sp modelId="{A8524169-D5C2-463E-A3C2-950572EA8886}">
      <dsp:nvSpPr>
        <dsp:cNvPr id="0" name=""/>
        <dsp:cNvSpPr/>
      </dsp:nvSpPr>
      <dsp:spPr>
        <a:xfrm>
          <a:off x="953080" y="1756692"/>
          <a:ext cx="6381496" cy="771231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 separaron columnas que tienen más de un dato</a:t>
          </a:r>
          <a:endParaRPr lang="es-ES" sz="2000" kern="1200" dirty="0"/>
        </a:p>
      </dsp:txBody>
      <dsp:txXfrm>
        <a:off x="975669" y="1779281"/>
        <a:ext cx="5358478" cy="726053"/>
      </dsp:txXfrm>
    </dsp:sp>
    <dsp:sp modelId="{35CF19F8-2813-4D70-8782-F8DCCD9C60A9}">
      <dsp:nvSpPr>
        <dsp:cNvPr id="0" name=""/>
        <dsp:cNvSpPr/>
      </dsp:nvSpPr>
      <dsp:spPr>
        <a:xfrm>
          <a:off x="1429621" y="2635039"/>
          <a:ext cx="6381496" cy="771231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 colocaron los datos en el formato o unidad correctos</a:t>
          </a:r>
          <a:endParaRPr lang="es-ES" sz="2000" kern="1200" dirty="0"/>
        </a:p>
      </dsp:txBody>
      <dsp:txXfrm>
        <a:off x="1452210" y="2657628"/>
        <a:ext cx="5358478" cy="726053"/>
      </dsp:txXfrm>
    </dsp:sp>
    <dsp:sp modelId="{017B655F-594B-42A9-9F11-43CCCD3C3EE3}">
      <dsp:nvSpPr>
        <dsp:cNvPr id="0" name=""/>
        <dsp:cNvSpPr/>
      </dsp:nvSpPr>
      <dsp:spPr>
        <a:xfrm>
          <a:off x="1906161" y="3513385"/>
          <a:ext cx="6381496" cy="77123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Inconsistencia o errores en valores continuos. Todas las categóricas deben estar codificadas</a:t>
          </a:r>
          <a:endParaRPr lang="es-ES" sz="2000" kern="1200" dirty="0"/>
        </a:p>
      </dsp:txBody>
      <dsp:txXfrm>
        <a:off x="1928750" y="3535974"/>
        <a:ext cx="5358478" cy="726053"/>
      </dsp:txXfrm>
    </dsp:sp>
    <dsp:sp modelId="{121F86AA-42F4-4328-9DFE-881518654090}">
      <dsp:nvSpPr>
        <dsp:cNvPr id="0" name=""/>
        <dsp:cNvSpPr/>
      </dsp:nvSpPr>
      <dsp:spPr>
        <a:xfrm>
          <a:off x="5880196" y="563427"/>
          <a:ext cx="501300" cy="50130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/>
        </a:p>
      </dsp:txBody>
      <dsp:txXfrm>
        <a:off x="5992989" y="563427"/>
        <a:ext cx="275715" cy="377228"/>
      </dsp:txXfrm>
    </dsp:sp>
    <dsp:sp modelId="{CFD4F533-A6C0-4557-9D5E-411C00362DEE}">
      <dsp:nvSpPr>
        <dsp:cNvPr id="0" name=""/>
        <dsp:cNvSpPr/>
      </dsp:nvSpPr>
      <dsp:spPr>
        <a:xfrm>
          <a:off x="6356736" y="1441773"/>
          <a:ext cx="501300" cy="50130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/>
        </a:p>
      </dsp:txBody>
      <dsp:txXfrm>
        <a:off x="6469529" y="1441773"/>
        <a:ext cx="275715" cy="377228"/>
      </dsp:txXfrm>
    </dsp:sp>
    <dsp:sp modelId="{6E1E526A-A1A4-40B3-A13F-720DCF9ECE33}">
      <dsp:nvSpPr>
        <dsp:cNvPr id="0" name=""/>
        <dsp:cNvSpPr/>
      </dsp:nvSpPr>
      <dsp:spPr>
        <a:xfrm>
          <a:off x="6833277" y="2307266"/>
          <a:ext cx="501300" cy="50130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/>
        </a:p>
      </dsp:txBody>
      <dsp:txXfrm>
        <a:off x="6946070" y="2307266"/>
        <a:ext cx="275715" cy="377228"/>
      </dsp:txXfrm>
    </dsp:sp>
    <dsp:sp modelId="{FDE26A16-8F22-4C7A-A504-00BA3A95F97D}">
      <dsp:nvSpPr>
        <dsp:cNvPr id="0" name=""/>
        <dsp:cNvSpPr/>
      </dsp:nvSpPr>
      <dsp:spPr>
        <a:xfrm>
          <a:off x="7309817" y="3194181"/>
          <a:ext cx="501300" cy="50130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/>
        </a:p>
      </dsp:txBody>
      <dsp:txXfrm>
        <a:off x="7422610" y="3194181"/>
        <a:ext cx="275715" cy="377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5C2B-5645-45DD-93AE-0B38B9BE0E6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56B-A795-471C-B1B8-D490B36AD5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5C2B-5645-45DD-93AE-0B38B9BE0E6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56B-A795-471C-B1B8-D490B36AD5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8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5C2B-5645-45DD-93AE-0B38B9BE0E6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56B-A795-471C-B1B8-D490B36AD5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0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5C2B-5645-45DD-93AE-0B38B9BE0E6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56B-A795-471C-B1B8-D490B36AD5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4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5C2B-5645-45DD-93AE-0B38B9BE0E6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56B-A795-471C-B1B8-D490B36AD5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6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5C2B-5645-45DD-93AE-0B38B9BE0E6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56B-A795-471C-B1B8-D490B36AD5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5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5C2B-5645-45DD-93AE-0B38B9BE0E6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56B-A795-471C-B1B8-D490B36AD5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5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5C2B-5645-45DD-93AE-0B38B9BE0E6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56B-A795-471C-B1B8-D490B36AD5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2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5C2B-5645-45DD-93AE-0B38B9BE0E6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56B-A795-471C-B1B8-D490B36AD5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0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5C2B-5645-45DD-93AE-0B38B9BE0E6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56B-A795-471C-B1B8-D490B36AD5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1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5C2B-5645-45DD-93AE-0B38B9BE0E6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56B-A795-471C-B1B8-D490B36AD5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0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05C2B-5645-45DD-93AE-0B38B9BE0E6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8056B-A795-471C-B1B8-D490B36AD5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meryannguaita.blogspot.com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s.slideshare.net/tareasdesandry/la-tica-en-la-investigacin-13020985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highered.mheducation.com/sites/1456260960/student_view0/capitulos.htm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40280" y="2052048"/>
            <a:ext cx="7772400" cy="1470025"/>
          </a:xfrm>
        </p:spPr>
        <p:txBody>
          <a:bodyPr/>
          <a:lstStyle/>
          <a:p>
            <a:r>
              <a:rPr lang="es-MX" dirty="0"/>
              <a:t>Sesión 8</a:t>
            </a:r>
            <a:r>
              <a:rPr lang="es-MX" dirty="0" smtClean="0"/>
              <a:t> y 9</a:t>
            </a:r>
            <a:endParaRPr lang="es-CL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396342" y="3815115"/>
            <a:ext cx="6616338" cy="175260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Ética en la investigación cuantitativa</a:t>
            </a:r>
            <a:endParaRPr lang="es-CL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dirty="0" smtClean="0"/>
              <a:t>Elaboración </a:t>
            </a:r>
            <a:r>
              <a:rPr lang="es-CL" dirty="0"/>
              <a:t>de encuestas en Google </a:t>
            </a:r>
            <a:r>
              <a:rPr lang="es-CL" dirty="0" err="1" smtClean="0"/>
              <a:t>Forms</a:t>
            </a:r>
            <a:endParaRPr lang="es-CL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Elaboración de bases de datos en Excel. Administración de datos. Búsqueda de inconsistencia de datos. </a:t>
            </a:r>
            <a:endParaRPr lang="es-CL" dirty="0"/>
          </a:p>
        </p:txBody>
      </p:sp>
      <p:pic>
        <p:nvPicPr>
          <p:cNvPr id="6" name="3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862" y="404881"/>
            <a:ext cx="662319" cy="142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34101" y="971611"/>
            <a:ext cx="4249738" cy="78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1600" dirty="0"/>
              <a:t>Universidad de Chile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1600" dirty="0"/>
              <a:t>Departamento de Antropología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1600" dirty="0" smtClean="0"/>
              <a:t>Estadística I</a:t>
            </a:r>
            <a:endParaRPr lang="es-CL" sz="1600" dirty="0"/>
          </a:p>
        </p:txBody>
      </p:sp>
      <p:sp>
        <p:nvSpPr>
          <p:cNvPr id="2" name="CuadroTexto 1"/>
          <p:cNvSpPr txBox="1"/>
          <p:nvPr/>
        </p:nvSpPr>
        <p:spPr>
          <a:xfrm>
            <a:off x="8007531" y="5917474"/>
            <a:ext cx="3331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Prof. Esteban Arroyo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17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</a:rPr>
              <a:t>ELABORACIÓN DE ENCUESTAS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658360" y="2752487"/>
            <a:ext cx="7400041" cy="3447098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lphaLcParenR"/>
            </a:pPr>
            <a:r>
              <a:rPr lang="es-CL" sz="2000" dirty="0"/>
              <a:t>Las preguntas deben ser claras y sin rodeos.</a:t>
            </a:r>
          </a:p>
          <a:p>
            <a:pPr marL="342900" indent="-342900" algn="just">
              <a:lnSpc>
                <a:spcPct val="200000"/>
              </a:lnSpc>
              <a:buAutoNum type="alphaLcParenR"/>
            </a:pPr>
            <a:r>
              <a:rPr lang="es-CL" sz="2000" dirty="0"/>
              <a:t>Las preguntas deben ejercer influencia sobre el encuestado.</a:t>
            </a:r>
          </a:p>
          <a:p>
            <a:pPr marL="342900" indent="-342900" algn="just">
              <a:lnSpc>
                <a:spcPct val="200000"/>
              </a:lnSpc>
              <a:buAutoNum type="alphaLcParenR"/>
            </a:pPr>
            <a:r>
              <a:rPr lang="es-CL" sz="2000" dirty="0"/>
              <a:t>Se recomienda que las preguntas sean formuladas en positivo.</a:t>
            </a:r>
          </a:p>
          <a:p>
            <a:pPr marL="342900" indent="-342900" algn="just">
              <a:lnSpc>
                <a:spcPct val="200000"/>
              </a:lnSpc>
              <a:buAutoNum type="alphaLcParenR"/>
            </a:pPr>
            <a:r>
              <a:rPr lang="es-CL" sz="2000" dirty="0"/>
              <a:t>Se deben evitar preguntas que requieran “cálculos complejos”.</a:t>
            </a:r>
          </a:p>
          <a:p>
            <a:pPr marL="342900" indent="-342900" algn="just">
              <a:lnSpc>
                <a:spcPct val="200000"/>
              </a:lnSpc>
              <a:buAutoNum type="alphaLcParenR"/>
            </a:pPr>
            <a:r>
              <a:rPr lang="es-CL" sz="2000" dirty="0"/>
              <a:t>Las preguntas no deben ser indiscretas.</a:t>
            </a:r>
          </a:p>
          <a:p>
            <a:pPr marL="342900" indent="-342900">
              <a:buAutoNum type="alphaLcParenR"/>
            </a:pP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2498103" y="2573378"/>
            <a:ext cx="7729979" cy="3799002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/>
          <p:cNvSpPr txBox="1"/>
          <p:nvPr/>
        </p:nvSpPr>
        <p:spPr>
          <a:xfrm rot="21212194">
            <a:off x="1348033" y="1876762"/>
            <a:ext cx="6702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</a:rPr>
              <a:t>Concejos para formular encuestas</a:t>
            </a:r>
          </a:p>
        </p:txBody>
      </p:sp>
    </p:spTree>
    <p:extLst>
      <p:ext uri="{BB962C8B-B14F-4D97-AF65-F5344CB8AC3E}">
        <p14:creationId xmlns:p14="http://schemas.microsoft.com/office/powerpoint/2010/main" val="123161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</a:rPr>
              <a:t>ELABORACIÓN DE FORMULARIOS EN GOOGLE DRIVE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" name="Rectángulo: esquinas redondeadas 4"/>
          <p:cNvSpPr/>
          <p:nvPr/>
        </p:nvSpPr>
        <p:spPr>
          <a:xfrm>
            <a:off x="2305069" y="3588654"/>
            <a:ext cx="7484882" cy="933253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305069" y="2350489"/>
            <a:ext cx="748566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smtClean="0"/>
              <a:t>Para crear formularios en google</a:t>
            </a:r>
            <a:endParaRPr lang="es-CL" b="1" dirty="0"/>
          </a:p>
        </p:txBody>
      </p:sp>
      <p:sp>
        <p:nvSpPr>
          <p:cNvPr id="6" name="Rectángulo: esquinas redondeadas 3"/>
          <p:cNvSpPr/>
          <p:nvPr/>
        </p:nvSpPr>
        <p:spPr>
          <a:xfrm>
            <a:off x="2305069" y="3588654"/>
            <a:ext cx="7484882" cy="93325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4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  <a:alpha val="97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Deben tener una cuenta Google, para tener acceso a Google Drive</a:t>
            </a:r>
          </a:p>
        </p:txBody>
      </p:sp>
      <p:sp>
        <p:nvSpPr>
          <p:cNvPr id="7" name="Rectángulo: esquinas redondeadas 5"/>
          <p:cNvSpPr/>
          <p:nvPr/>
        </p:nvSpPr>
        <p:spPr>
          <a:xfrm>
            <a:off x="2305069" y="4677559"/>
            <a:ext cx="7484882" cy="933253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8" name="Rectángulo: esquinas redondeadas 6"/>
          <p:cNvSpPr/>
          <p:nvPr/>
        </p:nvSpPr>
        <p:spPr>
          <a:xfrm>
            <a:off x="2305069" y="4677559"/>
            <a:ext cx="7484882" cy="93325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4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  <a:alpha val="97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Se sugiere crear una carpeta exclusiva para la encuesta y sus resultados</a:t>
            </a:r>
          </a:p>
        </p:txBody>
      </p:sp>
      <p:sp>
        <p:nvSpPr>
          <p:cNvPr id="9" name="Elipse 8"/>
          <p:cNvSpPr/>
          <p:nvPr/>
        </p:nvSpPr>
        <p:spPr>
          <a:xfrm>
            <a:off x="1772192" y="3762107"/>
            <a:ext cx="660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1</a:t>
            </a:r>
          </a:p>
        </p:txBody>
      </p:sp>
      <p:sp>
        <p:nvSpPr>
          <p:cNvPr id="10" name="Elipse 9"/>
          <p:cNvSpPr/>
          <p:nvPr/>
        </p:nvSpPr>
        <p:spPr>
          <a:xfrm>
            <a:off x="1792512" y="4839385"/>
            <a:ext cx="660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7005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</a:rPr>
              <a:t>ELABORACIÓN DE FORMULARIOS EN GOOGLE DRIVE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034" y="1473181"/>
            <a:ext cx="11469892" cy="52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80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</a:rPr>
              <a:t>ELABORACIÓN DE FORMULARIOS EN GOOGLE DRIVE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42" y="1829566"/>
            <a:ext cx="11149163" cy="493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00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</a:rPr>
              <a:t>ELABORACIÓN DE FORMULARIOS EN GOOGLE DRIVE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40675" y="1606808"/>
            <a:ext cx="972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¿Cómo guardo los resultados de la encuesta?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90" y="2068473"/>
            <a:ext cx="9399542" cy="457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</a:rPr>
              <a:t>ELABORACIÓN DE FORMULARIOS EN GOOGLE DRIVE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94833" y="1762704"/>
            <a:ext cx="972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¿Cómo envío o comparto la encuesta?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108" y="2224369"/>
            <a:ext cx="4611189" cy="44110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3037" y="1809573"/>
            <a:ext cx="3305175" cy="6953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6297" y="3480753"/>
            <a:ext cx="5727382" cy="319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46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</a:rPr>
              <a:t>ELABORACIÓN DE BASES DE DATOS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" name="4 CuadroTexto"/>
          <p:cNvSpPr txBox="1"/>
          <p:nvPr/>
        </p:nvSpPr>
        <p:spPr>
          <a:xfrm>
            <a:off x="886612" y="1340122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BASES DE DATOS</a:t>
            </a:r>
            <a:endParaRPr lang="es-V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5 CuadroTexto"/>
          <p:cNvSpPr txBox="1"/>
          <p:nvPr/>
        </p:nvSpPr>
        <p:spPr>
          <a:xfrm>
            <a:off x="815174" y="1911626"/>
            <a:ext cx="10549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rgbClr val="6699FF"/>
                </a:solidFill>
                <a:latin typeface="Verdana" pitchFamily="34" charset="0"/>
              </a:rPr>
              <a:t>Es un conjunto de datos agrupados en diferentes variables y pertenecientes a un mismo contexto de investigación  almacenados u organizados sistemáticamente en forma de filas y columnas, para posteriores análisis estadísticos por medios informáticos</a:t>
            </a:r>
            <a:endParaRPr lang="es-VE" b="1" dirty="0">
              <a:solidFill>
                <a:srgbClr val="6699FF"/>
              </a:solidFill>
              <a:latin typeface="Verdana" pitchFamily="34" charset="0"/>
            </a:endParaRPr>
          </a:p>
        </p:txBody>
      </p:sp>
      <p:graphicFrame>
        <p:nvGraphicFramePr>
          <p:cNvPr id="6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252953"/>
              </p:ext>
            </p:extLst>
          </p:nvPr>
        </p:nvGraphicFramePr>
        <p:xfrm>
          <a:off x="3744132" y="4213010"/>
          <a:ext cx="3240000" cy="25603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s-VE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4529950" y="320143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Variables</a:t>
            </a:r>
            <a:endParaRPr lang="es-VE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8 Conector recto de flecha"/>
          <p:cNvCxnSpPr/>
          <p:nvPr/>
        </p:nvCxnSpPr>
        <p:spPr>
          <a:xfrm rot="5400000">
            <a:off x="3796678" y="3895330"/>
            <a:ext cx="468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9 Conector recto de flecha"/>
          <p:cNvCxnSpPr/>
          <p:nvPr/>
        </p:nvCxnSpPr>
        <p:spPr>
          <a:xfrm rot="5400000">
            <a:off x="4511058" y="3895330"/>
            <a:ext cx="468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0 Conector recto de flecha"/>
          <p:cNvCxnSpPr/>
          <p:nvPr/>
        </p:nvCxnSpPr>
        <p:spPr>
          <a:xfrm rot="5400000">
            <a:off x="5080974" y="3895330"/>
            <a:ext cx="468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1 Conector recto de flecha"/>
          <p:cNvCxnSpPr/>
          <p:nvPr/>
        </p:nvCxnSpPr>
        <p:spPr>
          <a:xfrm rot="5400000">
            <a:off x="5723916" y="3895330"/>
            <a:ext cx="468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2 Conector recto de flecha"/>
          <p:cNvCxnSpPr/>
          <p:nvPr/>
        </p:nvCxnSpPr>
        <p:spPr>
          <a:xfrm rot="5400000">
            <a:off x="6438296" y="3895330"/>
            <a:ext cx="468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3 Conector recto de flecha"/>
          <p:cNvCxnSpPr/>
          <p:nvPr/>
        </p:nvCxnSpPr>
        <p:spPr>
          <a:xfrm>
            <a:off x="3061818" y="4414288"/>
            <a:ext cx="468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4 Conector recto de flecha"/>
          <p:cNvCxnSpPr/>
          <p:nvPr/>
        </p:nvCxnSpPr>
        <p:spPr>
          <a:xfrm>
            <a:off x="3061818" y="4771478"/>
            <a:ext cx="468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5 Conector recto de flecha"/>
          <p:cNvCxnSpPr/>
          <p:nvPr/>
        </p:nvCxnSpPr>
        <p:spPr>
          <a:xfrm>
            <a:off x="3061818" y="5128668"/>
            <a:ext cx="468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6 Conector recto de flecha"/>
          <p:cNvCxnSpPr/>
          <p:nvPr/>
        </p:nvCxnSpPr>
        <p:spPr>
          <a:xfrm>
            <a:off x="3061818" y="5485858"/>
            <a:ext cx="468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7 Conector recto de flecha"/>
          <p:cNvCxnSpPr/>
          <p:nvPr/>
        </p:nvCxnSpPr>
        <p:spPr>
          <a:xfrm>
            <a:off x="3061818" y="5914486"/>
            <a:ext cx="468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8 Conector recto de flecha"/>
          <p:cNvCxnSpPr/>
          <p:nvPr/>
        </p:nvCxnSpPr>
        <p:spPr>
          <a:xfrm>
            <a:off x="3061818" y="6200238"/>
            <a:ext cx="468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9 CuadroTexto"/>
          <p:cNvSpPr txBox="1"/>
          <p:nvPr/>
        </p:nvSpPr>
        <p:spPr>
          <a:xfrm rot="16200000">
            <a:off x="1834506" y="507801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Individuos</a:t>
            </a:r>
            <a:endParaRPr lang="es-VE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3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</a:rPr>
              <a:t>ELABORACIÓN DE BASES DE DATOS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" name="4 CuadroTexto"/>
          <p:cNvSpPr txBox="1"/>
          <p:nvPr/>
        </p:nvSpPr>
        <p:spPr>
          <a:xfrm>
            <a:off x="1609812" y="145259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BASES DE DATOS</a:t>
            </a:r>
            <a:endParaRPr lang="es-V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5 CuadroTexto"/>
          <p:cNvSpPr txBox="1"/>
          <p:nvPr/>
        </p:nvSpPr>
        <p:spPr>
          <a:xfrm>
            <a:off x="1538374" y="1897178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bases de datos pueden clasificarse de varias maneras, de acuerdo al criterio elegido para su clasificación:</a:t>
            </a:r>
            <a:endParaRPr lang="es-V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6 CuadroTexto"/>
          <p:cNvSpPr txBox="1"/>
          <p:nvPr/>
        </p:nvSpPr>
        <p:spPr>
          <a:xfrm>
            <a:off x="1538374" y="2551549"/>
            <a:ext cx="98263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la variabilidad de los datos almacenados</a:t>
            </a:r>
          </a:p>
          <a:p>
            <a:pPr>
              <a:spcAft>
                <a:spcPts val="600"/>
              </a:spcAft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V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Bases de datos estáticas</a:t>
            </a:r>
          </a:p>
          <a:p>
            <a:pPr>
              <a:spcAft>
                <a:spcPts val="600"/>
              </a:spcAft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V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Bases de datos dinámicas</a:t>
            </a:r>
          </a:p>
          <a:p>
            <a:pPr>
              <a:spcAft>
                <a:spcPts val="600"/>
              </a:spcAft>
            </a:pPr>
            <a:r>
              <a:rPr lang="es-VE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contenido</a:t>
            </a:r>
          </a:p>
          <a:p>
            <a:pPr>
              <a:spcAft>
                <a:spcPts val="600"/>
              </a:spcAft>
            </a:pPr>
            <a:r>
              <a:rPr lang="es-V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Bases de datos Educativas </a:t>
            </a:r>
          </a:p>
          <a:p>
            <a:pPr>
              <a:spcAft>
                <a:spcPts val="600"/>
              </a:spcAft>
            </a:pPr>
            <a:r>
              <a:rPr lang="es-V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Bases de datos comerciales</a:t>
            </a:r>
          </a:p>
          <a:p>
            <a:pPr>
              <a:spcAft>
                <a:spcPts val="600"/>
              </a:spcAft>
            </a:pPr>
            <a:r>
              <a:rPr lang="es-V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Bases de datos evaluación de desempeño</a:t>
            </a:r>
          </a:p>
          <a:p>
            <a:pPr>
              <a:spcAft>
                <a:spcPts val="600"/>
              </a:spcAft>
            </a:pPr>
            <a:r>
              <a:rPr lang="es-V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Bases de datos de información de Mercadeo</a:t>
            </a:r>
          </a:p>
          <a:p>
            <a:pPr>
              <a:spcAft>
                <a:spcPts val="600"/>
              </a:spcAft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Bases de datos de información social / Antropología </a:t>
            </a:r>
          </a:p>
          <a:p>
            <a:pPr>
              <a:spcAft>
                <a:spcPts val="600"/>
              </a:spcAft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Bases de datos de información ventas/inventario</a:t>
            </a:r>
          </a:p>
          <a:p>
            <a:pPr>
              <a:spcAft>
                <a:spcPts val="600"/>
              </a:spcAft>
            </a:pP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Bases de Datos con información no estructurada (texto, imágenes, audios, </a:t>
            </a:r>
            <a:r>
              <a:rPr lang="es-MX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V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7838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</a:rPr>
              <a:t>ELABORACIÓN DE BASES DE DATOS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" name="4 CuadroTexto"/>
          <p:cNvSpPr txBox="1"/>
          <p:nvPr/>
        </p:nvSpPr>
        <p:spPr>
          <a:xfrm>
            <a:off x="780728" y="1757421"/>
            <a:ext cx="8175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CARACTERISTICAS DE LAS BASES DE DATOS</a:t>
            </a:r>
            <a:endParaRPr lang="es-V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5 CuadroTexto"/>
          <p:cNvSpPr txBox="1"/>
          <p:nvPr/>
        </p:nvSpPr>
        <p:spPr>
          <a:xfrm>
            <a:off x="780728" y="2324973"/>
            <a:ext cx="800105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q"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Visualización de los registros 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Consulta</a:t>
            </a:r>
            <a:endPara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800"/>
              </a:spcAft>
              <a:buFont typeface="Wingdings" pitchFamily="2" charset="2"/>
              <a:buChar char="q"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Edición de los registros 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(eliminar o modificar)</a:t>
            </a:r>
          </a:p>
          <a:p>
            <a:pPr>
              <a:spcAft>
                <a:spcPts val="1800"/>
              </a:spcAft>
              <a:buFont typeface="Wingdings" pitchFamily="2" charset="2"/>
              <a:buChar char="q"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Nuevas entradas  agregar nuevos registros</a:t>
            </a:r>
            <a:endPara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800"/>
              </a:spcAft>
              <a:buFont typeface="Wingdings" pitchFamily="2" charset="2"/>
              <a:buChar char="q"/>
            </a:pPr>
            <a:r>
              <a:rPr lang="es-V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Filtrar registros por uno o varios criterios condicionales</a:t>
            </a:r>
          </a:p>
          <a:p>
            <a:pPr>
              <a:spcAft>
                <a:spcPts val="1800"/>
              </a:spcAft>
              <a:buFont typeface="Wingdings" pitchFamily="2" charset="2"/>
              <a:buChar char="q"/>
            </a:pPr>
            <a:r>
              <a:rPr lang="es-V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 rápido a la información</a:t>
            </a:r>
          </a:p>
          <a:p>
            <a:pPr>
              <a:spcAft>
                <a:spcPts val="1800"/>
              </a:spcAft>
              <a:buFont typeface="Wingdings" pitchFamily="2" charset="2"/>
              <a:buChar char="q"/>
            </a:pPr>
            <a:r>
              <a:rPr lang="es-V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Generar relación entre los registros</a:t>
            </a:r>
            <a:endParaRPr lang="es-V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5617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</a:rPr>
              <a:t>ELABORACIÓN DE BASES DE DATOS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907704" y="1628800"/>
            <a:ext cx="64807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/>
            <a:r>
              <a:rPr lang="es-ES" b="1" dirty="0" smtClean="0">
                <a:solidFill>
                  <a:srgbClr val="6699FF"/>
                </a:solidFill>
                <a:latin typeface="Verdana" pitchFamily="34" charset="0"/>
              </a:rPr>
              <a:t>Registro de una “observación” realizada  a elementos, cosas o personas, conforme a las variables definidas</a:t>
            </a:r>
            <a:endParaRPr lang="es-ES" b="1" dirty="0">
              <a:solidFill>
                <a:srgbClr val="6699FF"/>
              </a:solidFill>
              <a:latin typeface="Verdana" pitchFamily="34" charset="0"/>
            </a:endParaRPr>
          </a:p>
        </p:txBody>
      </p:sp>
      <p:sp>
        <p:nvSpPr>
          <p:cNvPr id="5" name="5 CuadroTexto"/>
          <p:cNvSpPr txBox="1"/>
          <p:nvPr/>
        </p:nvSpPr>
        <p:spPr>
          <a:xfrm>
            <a:off x="395536" y="1700238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</a:t>
            </a:r>
            <a:endParaRPr lang="es-V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6 Cerrar llave"/>
          <p:cNvSpPr/>
          <p:nvPr/>
        </p:nvSpPr>
        <p:spPr>
          <a:xfrm>
            <a:off x="1467106" y="1628800"/>
            <a:ext cx="285752" cy="85725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7 CuadroTexto"/>
          <p:cNvSpPr txBox="1"/>
          <p:nvPr/>
        </p:nvSpPr>
        <p:spPr>
          <a:xfrm>
            <a:off x="777806" y="3759465"/>
            <a:ext cx="2354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Codificación</a:t>
            </a:r>
            <a:endParaRPr lang="es-V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8 Cerrar llave"/>
          <p:cNvSpPr/>
          <p:nvPr/>
        </p:nvSpPr>
        <p:spPr>
          <a:xfrm>
            <a:off x="2976994" y="3501008"/>
            <a:ext cx="285752" cy="121444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9 CuadroTexto"/>
          <p:cNvSpPr txBox="1"/>
          <p:nvPr/>
        </p:nvSpPr>
        <p:spPr>
          <a:xfrm>
            <a:off x="3275856" y="3429000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rgbClr val="6699FF"/>
                </a:solidFill>
                <a:latin typeface="Verdana" pitchFamily="34" charset="0"/>
              </a:rPr>
              <a:t>Es el proceso por el cual los datos (cuantitativos o cualitativos), son convertidos en símbolos (básicamente numéricos), según unas determinadas reglas o escalas</a:t>
            </a:r>
            <a:endParaRPr lang="es-VE" b="1" dirty="0">
              <a:solidFill>
                <a:srgbClr val="6699FF"/>
              </a:solidFill>
              <a:latin typeface="Verdana" pitchFamily="34" charset="0"/>
            </a:endParaRPr>
          </a:p>
        </p:txBody>
      </p:sp>
      <p:sp>
        <p:nvSpPr>
          <p:cNvPr id="10" name="10 CuadroTexto"/>
          <p:cNvSpPr txBox="1"/>
          <p:nvPr/>
        </p:nvSpPr>
        <p:spPr>
          <a:xfrm>
            <a:off x="3851920" y="5036983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Ejemplos:</a:t>
            </a:r>
          </a:p>
          <a:p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Masculino = 1       Femenino = 2</a:t>
            </a:r>
          </a:p>
          <a:p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Ingreso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≥ 750.000 = Alto = 4</a:t>
            </a:r>
            <a:endParaRPr lang="es-V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20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</a:rPr>
              <a:t>ÉTICA EN LA INVESTIGACIÓN CUANTITATIVA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04542" y="1985554"/>
            <a:ext cx="111912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Es muy importante que el investigador siempre se cuestione acerca de las consecuencias del estudio. </a:t>
            </a:r>
          </a:p>
          <a:p>
            <a:pPr algn="just"/>
            <a:r>
              <a:rPr lang="es-ES" sz="2000" dirty="0" smtClean="0"/>
              <a:t>No se debe plantear un proyecto que perjudique, dañe o tenga efectos negativos sobre otros seres humanos o la naturaleza. Esto es parte fundamental de la ética en la investigación. La ciencia y sus procedimientos siempre deben estar al servicio de la Humanidad y el bien común. (</a:t>
            </a:r>
            <a:r>
              <a:rPr lang="es-ES" sz="2000" dirty="0" err="1" smtClean="0"/>
              <a:t>Sampieri</a:t>
            </a:r>
            <a:r>
              <a:rPr lang="es-ES" sz="2000" dirty="0" smtClean="0"/>
              <a:t>, 2018).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 Las implicaciones éticas del investigador son aquellas en las que se ven los lados positivos o negativos que puede tener un avance científico, es decir, ver el daño o beneficio que puede tener un descubrimiento o avance  hacia la sociedad. (Reyes, 2017)</a:t>
            </a:r>
            <a:endParaRPr lang="en-US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901337" y="5368834"/>
            <a:ext cx="10724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Sampieri</a:t>
            </a:r>
            <a:r>
              <a:rPr lang="es-ES" dirty="0" smtClean="0"/>
              <a:t>, Hernández, et al (2018) </a:t>
            </a:r>
            <a:r>
              <a:rPr lang="es-ES" b="1" dirty="0" smtClean="0"/>
              <a:t>Metodología de la investigación: Las rutas de la investigación cuantitativa, cualitativa y mixta. </a:t>
            </a:r>
            <a:r>
              <a:rPr lang="es-ES" dirty="0" err="1" smtClean="0"/>
              <a:t>McGRAW-HILL</a:t>
            </a:r>
            <a:r>
              <a:rPr lang="es-ES" dirty="0" smtClean="0"/>
              <a:t> INTERAMERICANA </a:t>
            </a:r>
            <a:r>
              <a:rPr lang="en-US" dirty="0" smtClean="0"/>
              <a:t>EDITORES, S.A. de C. V. Ciudad de México. Mexico.</a:t>
            </a:r>
            <a:endParaRPr lang="es-ES" dirty="0" smtClean="0"/>
          </a:p>
          <a:p>
            <a:r>
              <a:rPr lang="es-ES" dirty="0" smtClean="0"/>
              <a:t>Reyes, Mery Ann (2017) </a:t>
            </a:r>
            <a:r>
              <a:rPr lang="es-ES" b="1" dirty="0" smtClean="0"/>
              <a:t>LA ÉTICA EN LA INVESTIGACIÓN CUANTITATIVA</a:t>
            </a:r>
            <a:r>
              <a:rPr lang="es-ES" dirty="0" smtClean="0"/>
              <a:t>. Extraído Junio 20, 2022,  de la </a:t>
            </a:r>
            <a:r>
              <a:rPr lang="es-ES" dirty="0" err="1" smtClean="0"/>
              <a:t>World</a:t>
            </a:r>
            <a:r>
              <a:rPr lang="es-ES" dirty="0" smtClean="0"/>
              <a:t> Wide Web: </a:t>
            </a:r>
            <a:r>
              <a:rPr lang="es-ES" dirty="0" smtClean="0">
                <a:hlinkClick r:id="rId2"/>
              </a:rPr>
              <a:t>http://meryannguaita.blogspot.com/</a:t>
            </a:r>
            <a:r>
              <a:rPr lang="es-E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2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</a:rPr>
              <a:t>ELABORACIÓN DE BASES DE DATOS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" name="4 CuadroTexto"/>
          <p:cNvSpPr txBox="1"/>
          <p:nvPr/>
        </p:nvSpPr>
        <p:spPr>
          <a:xfrm>
            <a:off x="2761138" y="1946543"/>
            <a:ext cx="600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QUÉ SIRVE LA CODIFICACIÓN DE LOS DATOS</a:t>
            </a:r>
            <a:endParaRPr lang="es-V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5 Rectángulo"/>
          <p:cNvSpPr/>
          <p:nvPr/>
        </p:nvSpPr>
        <p:spPr>
          <a:xfrm>
            <a:off x="8333302" y="1803667"/>
            <a:ext cx="1454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???</a:t>
            </a:r>
            <a:endParaRPr lang="es-E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6 Rectángulo"/>
          <p:cNvSpPr/>
          <p:nvPr/>
        </p:nvSpPr>
        <p:spPr>
          <a:xfrm>
            <a:off x="1546692" y="1589353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¿¿</a:t>
            </a:r>
            <a:endParaRPr lang="es-E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7 CuadroTexto"/>
          <p:cNvSpPr txBox="1"/>
          <p:nvPr/>
        </p:nvSpPr>
        <p:spPr>
          <a:xfrm>
            <a:off x="1655938" y="4213749"/>
            <a:ext cx="2857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>
                <a:solidFill>
                  <a:srgbClr val="6699FF"/>
                </a:solidFill>
                <a:latin typeface="Verdana" pitchFamily="34" charset="0"/>
              </a:rPr>
              <a:t>Facilita el proceso de análisis de los datos por medios informáticos</a:t>
            </a:r>
            <a:endParaRPr lang="es-VE" sz="2000" b="1" dirty="0">
              <a:solidFill>
                <a:srgbClr val="6699FF"/>
              </a:solidFill>
              <a:latin typeface="Verdana" pitchFamily="34" charset="0"/>
            </a:endParaRPr>
          </a:p>
        </p:txBody>
      </p:sp>
      <p:sp>
        <p:nvSpPr>
          <p:cNvPr id="8" name="8 CuadroTexto"/>
          <p:cNvSpPr txBox="1"/>
          <p:nvPr/>
        </p:nvSpPr>
        <p:spPr>
          <a:xfrm>
            <a:off x="5261468" y="3513377"/>
            <a:ext cx="4857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63525" algn="just">
              <a:buFont typeface="Wingdings" pitchFamily="2" charset="2"/>
              <a:buChar char="q"/>
            </a:pPr>
            <a:r>
              <a:rPr lang="es-MX" b="1" dirty="0" smtClean="0">
                <a:solidFill>
                  <a:srgbClr val="6699FF"/>
                </a:solidFill>
                <a:latin typeface="Verdana" pitchFamily="34" charset="0"/>
              </a:rPr>
              <a:t>Frecuencias o prevalencias de cada categoría codificada</a:t>
            </a:r>
          </a:p>
          <a:p>
            <a:pPr indent="-263525" algn="just">
              <a:buFont typeface="Wingdings" pitchFamily="2" charset="2"/>
              <a:buChar char="q"/>
            </a:pPr>
            <a:endParaRPr lang="es-MX" b="1" dirty="0" smtClean="0">
              <a:solidFill>
                <a:srgbClr val="6699FF"/>
              </a:solidFill>
              <a:latin typeface="Verdana" pitchFamily="34" charset="0"/>
            </a:endParaRPr>
          </a:p>
          <a:p>
            <a:pPr indent="-263525" algn="just">
              <a:buFont typeface="Wingdings" pitchFamily="2" charset="2"/>
              <a:buChar char="q"/>
            </a:pPr>
            <a:r>
              <a:rPr lang="es-MX" b="1" dirty="0" smtClean="0">
                <a:solidFill>
                  <a:srgbClr val="6699FF"/>
                </a:solidFill>
                <a:latin typeface="Verdana" pitchFamily="34" charset="0"/>
              </a:rPr>
              <a:t>Permite realizar cruces entre varias codificadas, refinando el  proceso descriptivo. </a:t>
            </a:r>
          </a:p>
          <a:p>
            <a:pPr indent="-263525" algn="just">
              <a:buFont typeface="Wingdings" pitchFamily="2" charset="2"/>
              <a:buChar char="q"/>
            </a:pPr>
            <a:endParaRPr lang="es-MX" b="1" dirty="0" smtClean="0">
              <a:solidFill>
                <a:srgbClr val="6699FF"/>
              </a:solidFill>
              <a:latin typeface="Verdana" pitchFamily="34" charset="0"/>
            </a:endParaRPr>
          </a:p>
          <a:p>
            <a:pPr indent="-263525" algn="just">
              <a:buFont typeface="Wingdings" pitchFamily="2" charset="2"/>
              <a:buChar char="q"/>
            </a:pPr>
            <a:r>
              <a:rPr lang="es-MX" b="1" dirty="0" smtClean="0">
                <a:solidFill>
                  <a:srgbClr val="6699FF"/>
                </a:solidFill>
                <a:latin typeface="Verdana" pitchFamily="34" charset="0"/>
              </a:rPr>
              <a:t>Permite establecer asociaciones o diferencias entre dos o más variables codificadas</a:t>
            </a:r>
            <a:endParaRPr lang="es-VE" b="1" dirty="0" smtClean="0">
              <a:solidFill>
                <a:srgbClr val="6699FF"/>
              </a:solidFill>
              <a:latin typeface="Verdana" pitchFamily="34" charset="0"/>
            </a:endParaRPr>
          </a:p>
        </p:txBody>
      </p:sp>
      <p:sp>
        <p:nvSpPr>
          <p:cNvPr id="9" name="9 Abrir llave"/>
          <p:cNvSpPr/>
          <p:nvPr/>
        </p:nvSpPr>
        <p:spPr>
          <a:xfrm>
            <a:off x="4904278" y="3303865"/>
            <a:ext cx="357190" cy="328614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8342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</a:rPr>
              <a:t>ELABORACIÓN DE BASES DE DATOS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" name="16 CuadroTexto"/>
          <p:cNvSpPr txBox="1"/>
          <p:nvPr/>
        </p:nvSpPr>
        <p:spPr>
          <a:xfrm>
            <a:off x="2203349" y="1457688"/>
            <a:ext cx="331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INSTRUMENTO</a:t>
            </a:r>
            <a:endParaRPr lang="es-V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17 CuadroTexto"/>
          <p:cNvSpPr txBox="1"/>
          <p:nvPr/>
        </p:nvSpPr>
        <p:spPr>
          <a:xfrm>
            <a:off x="2097141" y="1973352"/>
            <a:ext cx="5148000" cy="4616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ID__</a:t>
            </a:r>
          </a:p>
          <a:p>
            <a:r>
              <a:rPr lang="es-ES" sz="1400" dirty="0" smtClean="0"/>
              <a:t>Nombre______________________________________</a:t>
            </a:r>
          </a:p>
          <a:p>
            <a:r>
              <a:rPr lang="es-ES" sz="1400" dirty="0" smtClean="0"/>
              <a:t>Apellido______________________________________</a:t>
            </a:r>
          </a:p>
          <a:p>
            <a:endParaRPr lang="es-ES" sz="1400" dirty="0" smtClean="0"/>
          </a:p>
          <a:p>
            <a:r>
              <a:rPr lang="es-ES" sz="1400" b="1" u="sng" dirty="0" smtClean="0"/>
              <a:t>Parte I: </a:t>
            </a:r>
            <a:r>
              <a:rPr lang="es-ES" sz="1400" b="1" u="sng" dirty="0" err="1" smtClean="0"/>
              <a:t>Sociodemográficos</a:t>
            </a:r>
            <a:endParaRPr lang="es-ES" sz="1400" b="1" u="sng" dirty="0" smtClean="0"/>
          </a:p>
          <a:p>
            <a:r>
              <a:rPr lang="es-ES" sz="1400" dirty="0" smtClean="0"/>
              <a:t>Nivel Educativo: Básica__, Bachiller___, Universitario____</a:t>
            </a:r>
          </a:p>
          <a:p>
            <a:r>
              <a:rPr lang="es-ES" sz="1400" dirty="0" smtClean="0"/>
              <a:t>Ocupación : Obrero___, Ama de casa___, Secretaria____</a:t>
            </a:r>
          </a:p>
          <a:p>
            <a:r>
              <a:rPr lang="es-ES" sz="1400" dirty="0" smtClean="0"/>
              <a:t>Edo Civil: Soltero___, Casado___, Divorciado___</a:t>
            </a:r>
          </a:p>
          <a:p>
            <a:r>
              <a:rPr lang="es-ES" sz="1400" dirty="0" smtClean="0"/>
              <a:t>Ingreso </a:t>
            </a:r>
            <a:r>
              <a:rPr lang="es-ES" sz="1400" dirty="0" err="1" smtClean="0"/>
              <a:t>mensual:________________BsF</a:t>
            </a:r>
            <a:endParaRPr lang="es-ES" sz="1400" dirty="0" smtClean="0"/>
          </a:p>
          <a:p>
            <a:r>
              <a:rPr lang="es-ES" sz="1400" dirty="0" err="1" smtClean="0"/>
              <a:t>Edad:___________________años</a:t>
            </a:r>
            <a:endParaRPr lang="es-ES" sz="1400" dirty="0" smtClean="0"/>
          </a:p>
          <a:p>
            <a:endParaRPr lang="es-ES" sz="1400" dirty="0" smtClean="0"/>
          </a:p>
          <a:p>
            <a:r>
              <a:rPr lang="es-ES" sz="1400" b="1" u="sng" dirty="0" smtClean="0"/>
              <a:t>Parte II: Gastos</a:t>
            </a:r>
          </a:p>
          <a:p>
            <a:r>
              <a:rPr lang="es-ES" sz="1400" dirty="0" smtClean="0"/>
              <a:t>Gastos en Alimentación_____ </a:t>
            </a:r>
            <a:r>
              <a:rPr lang="es-ES" sz="1400" dirty="0" err="1" smtClean="0"/>
              <a:t>BsF</a:t>
            </a:r>
            <a:endParaRPr lang="es-ES" sz="1400" dirty="0" smtClean="0"/>
          </a:p>
          <a:p>
            <a:r>
              <a:rPr lang="es-ES" sz="1400" dirty="0" smtClean="0"/>
              <a:t>Gastos en Transporte ______ </a:t>
            </a:r>
            <a:r>
              <a:rPr lang="es-ES" sz="1400" dirty="0" err="1" smtClean="0"/>
              <a:t>BsF</a:t>
            </a:r>
            <a:endParaRPr lang="es-ES" sz="1400" dirty="0" smtClean="0"/>
          </a:p>
          <a:p>
            <a:r>
              <a:rPr lang="es-ES" sz="1400" dirty="0" smtClean="0"/>
              <a:t>Gastos en Salud ______ </a:t>
            </a:r>
            <a:r>
              <a:rPr lang="es-ES" sz="1400" dirty="0" err="1" smtClean="0"/>
              <a:t>BsF</a:t>
            </a:r>
            <a:endParaRPr lang="es-ES" sz="1400" dirty="0" smtClean="0"/>
          </a:p>
          <a:p>
            <a:endParaRPr lang="es-ES" sz="1400" dirty="0" smtClean="0"/>
          </a:p>
          <a:p>
            <a:r>
              <a:rPr lang="es-ES" sz="1400" b="1" u="sng" dirty="0" smtClean="0"/>
              <a:t>Parte III: Nutrición</a:t>
            </a:r>
          </a:p>
          <a:p>
            <a:r>
              <a:rPr lang="es-ES" sz="1400" dirty="0" smtClean="0"/>
              <a:t>Verduras:    Si ___,  No ___,  cantidad a la semana_______</a:t>
            </a:r>
          </a:p>
          <a:p>
            <a:r>
              <a:rPr lang="es-ES" sz="1400" dirty="0" smtClean="0"/>
              <a:t>Carbohidratos: Si ___,  No ___,  cantidad a la semana_______</a:t>
            </a:r>
          </a:p>
          <a:p>
            <a:r>
              <a:rPr lang="es-ES" sz="1400" dirty="0" smtClean="0"/>
              <a:t>Grasas: Si ___,  No ___,  cantidad a la semana_______</a:t>
            </a:r>
          </a:p>
          <a:p>
            <a:r>
              <a:rPr lang="es-ES" sz="1400" dirty="0" smtClean="0"/>
              <a:t>Frutas: Si ___,  No ___,  cantidad a la semana_______</a:t>
            </a:r>
            <a:endParaRPr lang="es-ES" sz="1400" dirty="0"/>
          </a:p>
        </p:txBody>
      </p:sp>
      <p:sp>
        <p:nvSpPr>
          <p:cNvPr id="6" name="18 Flecha doblada"/>
          <p:cNvSpPr/>
          <p:nvPr/>
        </p:nvSpPr>
        <p:spPr>
          <a:xfrm rot="5400000">
            <a:off x="8127239" y="1439686"/>
            <a:ext cx="1188132" cy="2376264"/>
          </a:xfrm>
          <a:prstGeom prst="ben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19 CuadroTexto"/>
          <p:cNvSpPr txBox="1"/>
          <p:nvPr/>
        </p:nvSpPr>
        <p:spPr>
          <a:xfrm>
            <a:off x="8253253" y="3329896"/>
            <a:ext cx="241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CODIFICACIÓN</a:t>
            </a:r>
            <a:endParaRPr lang="es-V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20 CuadroTexto"/>
          <p:cNvSpPr txBox="1"/>
          <p:nvPr/>
        </p:nvSpPr>
        <p:spPr>
          <a:xfrm>
            <a:off x="7677189" y="3905960"/>
            <a:ext cx="2664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Nivel Educativo </a:t>
            </a:r>
            <a:r>
              <a:rPr lang="es-ES" dirty="0" smtClean="0">
                <a:sym typeface="Wingdings" pitchFamily="2" charset="2"/>
              </a:rPr>
              <a:t></a:t>
            </a:r>
            <a:r>
              <a:rPr lang="es-ES" dirty="0" smtClean="0"/>
              <a:t> P1</a:t>
            </a:r>
          </a:p>
          <a:p>
            <a:r>
              <a:rPr lang="es-ES" dirty="0" smtClean="0"/>
              <a:t>Básica = 1</a:t>
            </a:r>
          </a:p>
          <a:p>
            <a:r>
              <a:rPr lang="es-ES" dirty="0" smtClean="0"/>
              <a:t>Bachiller = 2</a:t>
            </a:r>
          </a:p>
          <a:p>
            <a:r>
              <a:rPr lang="es-ES" dirty="0" smtClean="0"/>
              <a:t>Universitario = 3</a:t>
            </a:r>
          </a:p>
          <a:p>
            <a:endParaRPr lang="es-ES" dirty="0" smtClean="0"/>
          </a:p>
          <a:p>
            <a:r>
              <a:rPr lang="es-ES" dirty="0" smtClean="0"/>
              <a:t>Ocupación </a:t>
            </a:r>
            <a:r>
              <a:rPr lang="es-ES" dirty="0" smtClean="0">
                <a:sym typeface="Wingdings" pitchFamily="2" charset="2"/>
              </a:rPr>
              <a:t> P2</a:t>
            </a:r>
          </a:p>
          <a:p>
            <a:r>
              <a:rPr lang="es-ES" dirty="0" smtClean="0">
                <a:sym typeface="Wingdings" pitchFamily="2" charset="2"/>
              </a:rPr>
              <a:t>Obrero = 1</a:t>
            </a:r>
          </a:p>
          <a:p>
            <a:r>
              <a:rPr lang="es-ES" dirty="0" smtClean="0">
                <a:sym typeface="Wingdings" pitchFamily="2" charset="2"/>
              </a:rPr>
              <a:t>Ama de casa = 2</a:t>
            </a:r>
          </a:p>
          <a:p>
            <a:r>
              <a:rPr lang="es-ES" dirty="0" smtClean="0">
                <a:sym typeface="Wingdings" pitchFamily="2" charset="2"/>
              </a:rPr>
              <a:t>Secretaria = 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028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</a:rPr>
              <a:t>ELABORACIÓN DE BASES DE DATOS</a:t>
            </a:r>
            <a:endParaRPr lang="en-US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376022"/>
              </p:ext>
            </p:extLst>
          </p:nvPr>
        </p:nvGraphicFramePr>
        <p:xfrm>
          <a:off x="2008961" y="4022874"/>
          <a:ext cx="8424938" cy="2520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28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7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7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47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47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47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47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47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747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es-VE" sz="1100" dirty="0" smtClean="0"/>
                        <a:t>ID</a:t>
                      </a:r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VE" sz="1100" dirty="0" smtClean="0"/>
                        <a:t>Nombre</a:t>
                      </a:r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VE" sz="1100" dirty="0" smtClean="0"/>
                        <a:t>Apellido</a:t>
                      </a:r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600" dirty="0" smtClean="0"/>
                        <a:t>P1</a:t>
                      </a:r>
                      <a:endParaRPr lang="es-VE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600" dirty="0" smtClean="0"/>
                        <a:t>P2</a:t>
                      </a:r>
                      <a:endParaRPr lang="es-VE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600" dirty="0" smtClean="0"/>
                        <a:t>P3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600" dirty="0" smtClean="0"/>
                        <a:t>P4</a:t>
                      </a:r>
                      <a:endParaRPr lang="es-VE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600" dirty="0" smtClean="0"/>
                        <a:t>P5</a:t>
                      </a:r>
                      <a:endParaRPr lang="es-VE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600" dirty="0" smtClean="0"/>
                        <a:t>P6</a:t>
                      </a:r>
                      <a:endParaRPr lang="es-VE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600" dirty="0" smtClean="0"/>
                        <a:t>P7</a:t>
                      </a:r>
                      <a:endParaRPr lang="es-VE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600" dirty="0" smtClean="0"/>
                        <a:t>P8</a:t>
                      </a:r>
                      <a:endParaRPr lang="es-VE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600" dirty="0" smtClean="0"/>
                        <a:t>P9</a:t>
                      </a:r>
                      <a:endParaRPr lang="es-VE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600" dirty="0" smtClean="0"/>
                        <a:t>P10</a:t>
                      </a:r>
                      <a:endParaRPr lang="es-VE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VE" sz="11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VE" sz="11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VE" sz="11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VE" sz="11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VE" sz="11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s-VE" sz="11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VE" sz="11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17 CuadroTexto"/>
          <p:cNvSpPr txBox="1"/>
          <p:nvPr/>
        </p:nvSpPr>
        <p:spPr>
          <a:xfrm>
            <a:off x="3441761" y="3302794"/>
            <a:ext cx="331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BASES DE DATOS</a:t>
            </a:r>
            <a:endParaRPr lang="es-V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8 CuadroTexto"/>
          <p:cNvSpPr txBox="1"/>
          <p:nvPr/>
        </p:nvSpPr>
        <p:spPr>
          <a:xfrm>
            <a:off x="3089081" y="1646610"/>
            <a:ext cx="331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CODIFICACIÓN</a:t>
            </a:r>
            <a:endParaRPr lang="es-V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9 Flecha abajo"/>
          <p:cNvSpPr/>
          <p:nvPr/>
        </p:nvSpPr>
        <p:spPr>
          <a:xfrm rot="20350414">
            <a:off x="4013706" y="2141768"/>
            <a:ext cx="1005485" cy="13354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2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</a:rPr>
              <a:t>INCONSISTENCIA</a:t>
            </a:r>
            <a:r>
              <a:rPr lang="es-ES" sz="3000" b="1" dirty="0" smtClean="0">
                <a:solidFill>
                  <a:schemeClr val="bg1"/>
                </a:solidFill>
              </a:rPr>
              <a:t> </a:t>
            </a:r>
            <a:r>
              <a:rPr lang="es-ES" sz="3000" b="1" dirty="0" smtClean="0">
                <a:solidFill>
                  <a:schemeClr val="bg1"/>
                </a:solidFill>
              </a:rPr>
              <a:t>DE BASES DE </a:t>
            </a:r>
            <a:r>
              <a:rPr lang="es-ES" sz="3000" b="1" dirty="0" smtClean="0">
                <a:solidFill>
                  <a:schemeClr val="bg1"/>
                </a:solidFill>
              </a:rPr>
              <a:t>DATOS 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22108" y="1789612"/>
            <a:ext cx="101629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/>
              <a:t>CRITERIOS A CONSIDERAR: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50444541"/>
              </p:ext>
            </p:extLst>
          </p:nvPr>
        </p:nvGraphicFramePr>
        <p:xfrm>
          <a:off x="1875245" y="2325188"/>
          <a:ext cx="8287658" cy="428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2945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solidFill>
                  <a:schemeClr val="bg1"/>
                </a:solidFill>
              </a:rPr>
              <a:t>INCONSISTENCIA </a:t>
            </a:r>
            <a:r>
              <a:rPr lang="es-ES" sz="3000" b="1" dirty="0" smtClean="0">
                <a:solidFill>
                  <a:schemeClr val="bg1"/>
                </a:solidFill>
              </a:rPr>
              <a:t>DE BASES DE DATOS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04542" y="1828800"/>
            <a:ext cx="97318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/>
              <a:t>Todos los encuestados tienen un “id” o identificador </a:t>
            </a:r>
            <a:r>
              <a:rPr lang="es-ES" sz="2200" b="1" dirty="0" smtClean="0"/>
              <a:t>único</a:t>
            </a:r>
            <a:endParaRPr lang="es-ES" sz="2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99" y="2403021"/>
            <a:ext cx="11093828" cy="33446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13509" y="3905794"/>
            <a:ext cx="11547565" cy="9405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26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solidFill>
                  <a:schemeClr val="bg1"/>
                </a:solidFill>
              </a:rPr>
              <a:t>INCONSISTENCIA </a:t>
            </a:r>
            <a:r>
              <a:rPr lang="es-ES" sz="3000" b="1" dirty="0" smtClean="0">
                <a:solidFill>
                  <a:schemeClr val="bg1"/>
                </a:solidFill>
              </a:rPr>
              <a:t>DE BASES DE DATOS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22108" y="1776548"/>
            <a:ext cx="1005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/>
              <a:t>Se eliminaron/identificaron encuestas incompletas o con datos </a:t>
            </a:r>
            <a:r>
              <a:rPr lang="es-ES" sz="2200" b="1" dirty="0" smtClean="0"/>
              <a:t>faltantes</a:t>
            </a:r>
            <a:endParaRPr lang="es-ES" sz="22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56881" t="3956" b="13525"/>
          <a:stretch/>
        </p:blipFill>
        <p:spPr>
          <a:xfrm>
            <a:off x="199593" y="2207435"/>
            <a:ext cx="6867412" cy="42232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816" y="2207435"/>
            <a:ext cx="3713927" cy="4553838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7694023" y="6309360"/>
            <a:ext cx="1854926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solidFill>
                  <a:schemeClr val="bg1"/>
                </a:solidFill>
              </a:rPr>
              <a:t>INCONSISTENCIA </a:t>
            </a:r>
            <a:r>
              <a:rPr lang="es-ES" sz="3000" b="1" dirty="0" smtClean="0">
                <a:solidFill>
                  <a:schemeClr val="bg1"/>
                </a:solidFill>
              </a:rPr>
              <a:t>DE BASES DE DATOS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04542" y="1643184"/>
            <a:ext cx="94538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/>
              <a:t>Se separaron columnas que tienen más de un </a:t>
            </a:r>
            <a:r>
              <a:rPr lang="es-ES" sz="2200" b="1" dirty="0" smtClean="0"/>
              <a:t>dato</a:t>
            </a:r>
            <a:endParaRPr lang="es-ES" sz="22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51" y="2074071"/>
            <a:ext cx="8287567" cy="4563929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5742951" y="2203198"/>
            <a:ext cx="1188720" cy="8490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269" y="3465976"/>
            <a:ext cx="3349402" cy="27583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713" y="3465976"/>
            <a:ext cx="3792973" cy="309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solidFill>
                  <a:schemeClr val="bg1"/>
                </a:solidFill>
              </a:rPr>
              <a:t>INCONSISTENCIA </a:t>
            </a:r>
            <a:r>
              <a:rPr lang="es-ES" sz="3000" b="1" dirty="0" smtClean="0">
                <a:solidFill>
                  <a:schemeClr val="bg1"/>
                </a:solidFill>
              </a:rPr>
              <a:t>DE BASES DE DATOS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22108" y="1668227"/>
            <a:ext cx="10642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Inconsistencia</a:t>
            </a:r>
            <a:r>
              <a:rPr lang="en-US" sz="2200" b="1" dirty="0"/>
              <a:t> o </a:t>
            </a:r>
            <a:r>
              <a:rPr lang="en-US" sz="2200" b="1" dirty="0" err="1"/>
              <a:t>errores</a:t>
            </a:r>
            <a:r>
              <a:rPr lang="en-US" sz="2200" b="1" dirty="0"/>
              <a:t> </a:t>
            </a:r>
            <a:r>
              <a:rPr lang="en-US" sz="2200" b="1" dirty="0" err="1"/>
              <a:t>en</a:t>
            </a:r>
            <a:r>
              <a:rPr lang="en-US" sz="2200" b="1" dirty="0"/>
              <a:t> </a:t>
            </a:r>
            <a:r>
              <a:rPr lang="en-US" sz="2200" b="1" dirty="0" err="1"/>
              <a:t>valores</a:t>
            </a:r>
            <a:r>
              <a:rPr lang="en-US" sz="2200" b="1" dirty="0"/>
              <a:t> </a:t>
            </a:r>
            <a:r>
              <a:rPr lang="en-US" sz="2200" b="1" dirty="0" err="1" smtClean="0"/>
              <a:t>continuos</a:t>
            </a:r>
            <a:endParaRPr lang="en-US" sz="2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7068" t="3490" b="11969"/>
          <a:stretch/>
        </p:blipFill>
        <p:spPr>
          <a:xfrm>
            <a:off x="722107" y="2322070"/>
            <a:ext cx="6919663" cy="4378513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822960" y="4650377"/>
            <a:ext cx="1084217" cy="7968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solidFill>
                  <a:schemeClr val="bg1"/>
                </a:solidFill>
              </a:rPr>
              <a:t>INCONSISTENCIA </a:t>
            </a:r>
            <a:r>
              <a:rPr lang="es-ES" sz="3000" b="1" dirty="0" smtClean="0">
                <a:solidFill>
                  <a:schemeClr val="bg1"/>
                </a:solidFill>
              </a:rPr>
              <a:t>DE BASES DE DATOS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26611" y="1668227"/>
            <a:ext cx="10538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/>
              <a:t>Todas las categóricas deben estar </a:t>
            </a:r>
            <a:r>
              <a:rPr lang="es-ES" sz="2200" b="1" dirty="0" smtClean="0"/>
              <a:t>codificadas</a:t>
            </a:r>
            <a:endParaRPr lang="es-ES" sz="2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9425"/>
          <a:stretch/>
        </p:blipFill>
        <p:spPr>
          <a:xfrm>
            <a:off x="6591706" y="2099114"/>
            <a:ext cx="3505882" cy="45802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556" y="2099114"/>
            <a:ext cx="4267200" cy="456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solidFill>
                  <a:schemeClr val="bg1"/>
                </a:solidFill>
              </a:rPr>
              <a:t>INCONSISTENCIA </a:t>
            </a:r>
            <a:r>
              <a:rPr lang="es-ES" sz="3000" b="1" dirty="0" smtClean="0">
                <a:solidFill>
                  <a:schemeClr val="bg1"/>
                </a:solidFill>
              </a:rPr>
              <a:t>DE BASES DE DATOS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8253" y="1668227"/>
            <a:ext cx="98493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/>
              <a:t>Se colocaron los datos en el formato o unidad </a:t>
            </a:r>
            <a:r>
              <a:rPr lang="es-ES" sz="2200" b="1" dirty="0" smtClean="0"/>
              <a:t>correctos</a:t>
            </a:r>
            <a:endParaRPr lang="es-ES" sz="2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25" y="2099114"/>
            <a:ext cx="3114675" cy="4476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780" y="2282203"/>
            <a:ext cx="2246170" cy="88242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329151" y="3325215"/>
            <a:ext cx="3187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donde la masa se expresa en kilogramos y el cuadrado de la estatura en metros al cuadrado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648" y="2022914"/>
            <a:ext cx="41910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14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</a:rPr>
              <a:t>ÉTICA EN LA INVESTIGACIÓN CUANTITATIVA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5111" y="1579188"/>
            <a:ext cx="1193109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Wiersmar</a:t>
            </a:r>
            <a:r>
              <a:rPr lang="es-ES" dirty="0" smtClean="0"/>
              <a:t> y </a:t>
            </a:r>
            <a:r>
              <a:rPr lang="es-ES" dirty="0" err="1" smtClean="0"/>
              <a:t>Jurs</a:t>
            </a:r>
            <a:r>
              <a:rPr lang="es-ES" dirty="0" smtClean="0"/>
              <a:t> (2008) identifican aspectos relacionados con los derechos que se deben seguir ante una investigación cuantitativa: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b="1" dirty="0" smtClean="0"/>
              <a:t>Consentimiento o Aprobación de la Participación: es necesario que los participantes proporcionen el consentimiento explícito acerca de su colaboración.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b="1" dirty="0" smtClean="0"/>
              <a:t>Confidencialidad: no se revele la identidad de los participantes; ni se indique de quiénes fueron obtenidos los datos y anonimato.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b="1" dirty="0" smtClean="0"/>
              <a:t>El contexto en el cual se conducen las investigaciones debe ser respetado, obteniendo los debidos permisos para observar y cumplir con acceder al lugar de las reglas del sitio parte de personas autorizadas.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b="1" dirty="0" smtClean="0"/>
              <a:t>Es fundamental reconocer las limitaciones de la investigación y las nuestras propias. Los resultados deben reportarse con honestidad. Es necesario que seamos sensibles a la cultura de los participantes. Todos los participantes, de cualquiera de los dos géneros, niveles socio económicos y orígenes étnicos son igualmente importantes y merecen el mismo respeto. En la investigación no tienen cabida el racismo o la discriminación.</a:t>
            </a:r>
            <a:endParaRPr lang="en-US" sz="2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604542" y="6021977"/>
            <a:ext cx="942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Wiersmar</a:t>
            </a:r>
            <a:r>
              <a:rPr lang="es-ES" dirty="0"/>
              <a:t> y </a:t>
            </a:r>
            <a:r>
              <a:rPr lang="es-ES" dirty="0" err="1"/>
              <a:t>Jurs</a:t>
            </a:r>
            <a:r>
              <a:rPr lang="es-ES" dirty="0"/>
              <a:t> (2008). </a:t>
            </a:r>
            <a:r>
              <a:rPr lang="es-ES" b="1" dirty="0"/>
              <a:t>“La Ética en la Investigación”</a:t>
            </a:r>
            <a:r>
              <a:rPr lang="es-ES" dirty="0"/>
              <a:t>. Extraído </a:t>
            </a:r>
            <a:r>
              <a:rPr lang="es-ES" dirty="0" smtClean="0"/>
              <a:t>Junio 20, 2022,</a:t>
            </a:r>
            <a:r>
              <a:rPr lang="es-ES" dirty="0"/>
              <a:t>  de la </a:t>
            </a:r>
            <a:r>
              <a:rPr lang="es-ES" dirty="0" err="1"/>
              <a:t>World</a:t>
            </a:r>
            <a:r>
              <a:rPr lang="es-ES" dirty="0"/>
              <a:t> Wide Web: </a:t>
            </a:r>
            <a:r>
              <a:rPr lang="es-ES" dirty="0">
                <a:hlinkClick r:id="rId2"/>
              </a:rPr>
              <a:t>https://es.slideshare.net/tareasdesandry/la-tica-en-la-investigacin-13020985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71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690948" y="2353491"/>
            <a:ext cx="6910251" cy="2819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007150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</a:rPr>
              <a:t>ÉTICA EN LA INVESTIGACIÓN CUANTITATIVA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86530" y="4467497"/>
            <a:ext cx="3627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Sampieri</a:t>
            </a:r>
            <a:r>
              <a:rPr lang="es-ES" dirty="0" smtClean="0"/>
              <a:t> .</a:t>
            </a:r>
            <a:r>
              <a:rPr lang="es-ES" dirty="0"/>
              <a:t> </a:t>
            </a:r>
            <a:r>
              <a:rPr lang="es-ES" b="1" dirty="0"/>
              <a:t>“La Ética en la Investigación”</a:t>
            </a:r>
            <a:r>
              <a:rPr lang="es-ES" dirty="0"/>
              <a:t>. </a:t>
            </a:r>
            <a:r>
              <a:rPr lang="es-ES" dirty="0" smtClean="0"/>
              <a:t>Capitulo 2, edición </a:t>
            </a:r>
            <a:r>
              <a:rPr lang="es-ES" dirty="0" err="1" smtClean="0"/>
              <a:t>on.line</a:t>
            </a:r>
            <a:r>
              <a:rPr lang="es-ES" dirty="0" smtClean="0"/>
              <a:t> descargable en: </a:t>
            </a:r>
            <a:r>
              <a:rPr lang="es-ES" dirty="0"/>
              <a:t> </a:t>
            </a:r>
            <a:r>
              <a:rPr lang="es-ES" dirty="0" smtClean="0"/>
              <a:t> </a:t>
            </a:r>
            <a:r>
              <a:rPr lang="es-ES" dirty="0" smtClean="0">
                <a:hlinkClick r:id="rId2"/>
              </a:rPr>
              <a:t>https://highered.mheducation.com/sites/1456260960/student_view0/capitulos.html</a:t>
            </a:r>
            <a:r>
              <a:rPr lang="es-ES" dirty="0" smtClean="0"/>
              <a:t> 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354" y="1407320"/>
            <a:ext cx="4990012" cy="547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</a:rPr>
              <a:t>ELABORACIÓN DE ENCUESTAS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5" name="15 CuadroTexto"/>
          <p:cNvSpPr txBox="1"/>
          <p:nvPr/>
        </p:nvSpPr>
        <p:spPr>
          <a:xfrm>
            <a:off x="545759" y="2355779"/>
            <a:ext cx="108777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 </a:t>
            </a:r>
            <a:r>
              <a:rPr lang="es-VE" b="1" dirty="0" smtClean="0">
                <a:solidFill>
                  <a:srgbClr val="6699FF"/>
                </a:solidFill>
                <a:latin typeface="Verdana" pitchFamily="34" charset="0"/>
              </a:rPr>
              <a:t>Cualquier recurso que recopile información referente a la investigación.</a:t>
            </a:r>
          </a:p>
          <a:p>
            <a:endParaRPr lang="es-VE" b="1" dirty="0" smtClean="0">
              <a:solidFill>
                <a:srgbClr val="6699FF"/>
              </a:solidFill>
              <a:latin typeface="Verdana" pitchFamily="34" charset="0"/>
            </a:endParaRPr>
          </a:p>
          <a:p>
            <a:endParaRPr lang="es-VE" b="1" dirty="0" smtClean="0">
              <a:solidFill>
                <a:srgbClr val="6699FF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VE" b="1" dirty="0" smtClean="0">
                <a:solidFill>
                  <a:srgbClr val="6699FF"/>
                </a:solidFill>
                <a:latin typeface="Verdana" pitchFamily="34" charset="0"/>
              </a:rPr>
              <a:t> Es un mecanismo recopilador de datos.</a:t>
            </a:r>
          </a:p>
          <a:p>
            <a:pPr>
              <a:buFont typeface="Wingdings" pitchFamily="2" charset="2"/>
              <a:buChar char="q"/>
            </a:pPr>
            <a:endParaRPr lang="es-VE" b="1" dirty="0" smtClean="0">
              <a:solidFill>
                <a:srgbClr val="6699FF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VE" b="1" dirty="0" smtClean="0">
                <a:solidFill>
                  <a:srgbClr val="6699FF"/>
                </a:solidFill>
                <a:latin typeface="Verdana" pitchFamily="34" charset="0"/>
              </a:rPr>
              <a:t> Son elementos básicos que extraen la información de las fuentes consultadas.</a:t>
            </a:r>
          </a:p>
          <a:p>
            <a:pPr>
              <a:buFont typeface="Wingdings" pitchFamily="2" charset="2"/>
              <a:buChar char="q"/>
            </a:pPr>
            <a:endParaRPr lang="es-VE" b="1" dirty="0" smtClean="0">
              <a:solidFill>
                <a:srgbClr val="6699FF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VE" b="1" dirty="0" smtClean="0">
                <a:solidFill>
                  <a:srgbClr val="6699FF"/>
                </a:solidFill>
                <a:latin typeface="Verdana" pitchFamily="34" charset="0"/>
              </a:rPr>
              <a:t> Son los soportes que justifican y de alguna manera le dan validez a la investigación.</a:t>
            </a:r>
          </a:p>
          <a:p>
            <a:pPr>
              <a:buFont typeface="Wingdings" pitchFamily="2" charset="2"/>
              <a:buChar char="q"/>
            </a:pPr>
            <a:endParaRPr lang="es-VE" b="1" dirty="0" smtClean="0">
              <a:solidFill>
                <a:srgbClr val="6699FF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VE" b="1" dirty="0" smtClean="0">
                <a:solidFill>
                  <a:srgbClr val="6699FF"/>
                </a:solidFill>
                <a:latin typeface="Verdana" pitchFamily="34" charset="0"/>
              </a:rPr>
              <a:t> Como instrumentos de investigación son amplios y variados y van desde una simple ficha hasta un compleja y sofisticada encuesta.</a:t>
            </a:r>
            <a:endParaRPr lang="es-ES" b="1" dirty="0">
              <a:solidFill>
                <a:srgbClr val="6699FF"/>
              </a:solidFill>
              <a:latin typeface="Verdana" pitchFamily="34" charset="0"/>
            </a:endParaRPr>
          </a:p>
        </p:txBody>
      </p:sp>
      <p:sp>
        <p:nvSpPr>
          <p:cNvPr id="6" name="18 Rectángulo"/>
          <p:cNvSpPr/>
          <p:nvPr/>
        </p:nvSpPr>
        <p:spPr>
          <a:xfrm>
            <a:off x="368760" y="1496878"/>
            <a:ext cx="6556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Instrumentos de recolección de datos</a:t>
            </a:r>
          </a:p>
        </p:txBody>
      </p:sp>
    </p:spTree>
    <p:extLst>
      <p:ext uri="{BB962C8B-B14F-4D97-AF65-F5344CB8AC3E}">
        <p14:creationId xmlns:p14="http://schemas.microsoft.com/office/powerpoint/2010/main" val="6147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</a:rPr>
              <a:t>ELABORACIÓN DE ENCUESTAS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" name="15 CuadroTexto"/>
          <p:cNvSpPr txBox="1"/>
          <p:nvPr/>
        </p:nvSpPr>
        <p:spPr>
          <a:xfrm>
            <a:off x="368759" y="2229147"/>
            <a:ext cx="105965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6699FF"/>
                </a:solidFill>
                <a:latin typeface="Verdana" pitchFamily="34" charset="0"/>
              </a:rPr>
              <a:t>OBSERVACIÓN </a:t>
            </a:r>
            <a:r>
              <a:rPr lang="es-ES" b="1" dirty="0" smtClean="0">
                <a:solidFill>
                  <a:srgbClr val="6699FF"/>
                </a:solidFill>
                <a:latin typeface="Verdana" pitchFamily="34" charset="0"/>
                <a:sym typeface="Wingdings" pitchFamily="2" charset="2"/>
              </a:rPr>
              <a:t> Percepción intencionada y selectiva de un objeto, persona o fenómeno determinado. Existen diversas clases de observación que van a variar dependiendo del objeto de estudio</a:t>
            </a:r>
            <a:endParaRPr lang="es-ES" b="1" dirty="0" smtClean="0">
              <a:solidFill>
                <a:srgbClr val="6699FF"/>
              </a:solidFill>
              <a:latin typeface="Verdana" pitchFamily="34" charset="0"/>
            </a:endParaRPr>
          </a:p>
          <a:p>
            <a:endParaRPr lang="es-ES" b="1" dirty="0">
              <a:solidFill>
                <a:srgbClr val="6699FF"/>
              </a:solidFill>
              <a:latin typeface="Verdana" pitchFamily="34" charset="0"/>
            </a:endParaRPr>
          </a:p>
          <a:p>
            <a:endParaRPr lang="es-ES" b="1" dirty="0" smtClean="0">
              <a:solidFill>
                <a:srgbClr val="6699FF"/>
              </a:solidFill>
              <a:latin typeface="Verdana" pitchFamily="34" charset="0"/>
            </a:endParaRPr>
          </a:p>
          <a:p>
            <a:r>
              <a:rPr lang="es-ES" b="1" dirty="0" smtClean="0">
                <a:solidFill>
                  <a:srgbClr val="6699FF"/>
                </a:solidFill>
                <a:latin typeface="Verdana" pitchFamily="34" charset="0"/>
              </a:rPr>
              <a:t>ENTREVISTA </a:t>
            </a:r>
            <a:r>
              <a:rPr lang="es-ES" b="1" dirty="0" smtClean="0">
                <a:solidFill>
                  <a:srgbClr val="6699FF"/>
                </a:solidFill>
                <a:latin typeface="Verdana" pitchFamily="34" charset="0"/>
                <a:sym typeface="Wingdings" pitchFamily="2" charset="2"/>
              </a:rPr>
              <a:t> Conversación ( </a:t>
            </a:r>
            <a:r>
              <a:rPr lang="es-ES" b="1" dirty="0" err="1" smtClean="0">
                <a:solidFill>
                  <a:srgbClr val="6699FF"/>
                </a:solidFill>
                <a:latin typeface="Verdana" pitchFamily="34" charset="0"/>
                <a:sym typeface="Wingdings" pitchFamily="2" charset="2"/>
              </a:rPr>
              <a:t>inestructurada</a:t>
            </a:r>
            <a:r>
              <a:rPr lang="es-ES" b="1" dirty="0" smtClean="0">
                <a:solidFill>
                  <a:srgbClr val="6699FF"/>
                </a:solidFill>
                <a:latin typeface="Verdana" pitchFamily="34" charset="0"/>
                <a:sym typeface="Wingdings" pitchFamily="2" charset="2"/>
              </a:rPr>
              <a:t> o </a:t>
            </a:r>
            <a:r>
              <a:rPr lang="es-ES" b="1" dirty="0" err="1" smtClean="0">
                <a:solidFill>
                  <a:srgbClr val="6699FF"/>
                </a:solidFill>
                <a:latin typeface="Verdana" pitchFamily="34" charset="0"/>
                <a:sym typeface="Wingdings" pitchFamily="2" charset="2"/>
              </a:rPr>
              <a:t>semi</a:t>
            </a:r>
            <a:r>
              <a:rPr lang="es-ES" b="1" dirty="0" smtClean="0">
                <a:solidFill>
                  <a:srgbClr val="6699FF"/>
                </a:solidFill>
                <a:latin typeface="Verdana" pitchFamily="34" charset="0"/>
                <a:sym typeface="Wingdings" pitchFamily="2" charset="2"/>
              </a:rPr>
              <a:t> estructurada), entre dos o mas personas, donde el investigador propone el tema a discutir. Existe una comunicación libre y flexible</a:t>
            </a:r>
            <a:endParaRPr lang="es-ES" b="1" dirty="0" smtClean="0">
              <a:solidFill>
                <a:srgbClr val="6699FF"/>
              </a:solidFill>
              <a:latin typeface="Verdana" pitchFamily="34" charset="0"/>
            </a:endParaRPr>
          </a:p>
          <a:p>
            <a:endParaRPr lang="es-ES" b="1" dirty="0">
              <a:solidFill>
                <a:srgbClr val="6699FF"/>
              </a:solidFill>
              <a:latin typeface="Verdana" pitchFamily="34" charset="0"/>
            </a:endParaRPr>
          </a:p>
          <a:p>
            <a:endParaRPr lang="es-ES" b="1" dirty="0">
              <a:solidFill>
                <a:srgbClr val="6699FF"/>
              </a:solidFill>
              <a:latin typeface="Verdana" pitchFamily="34" charset="0"/>
            </a:endParaRPr>
          </a:p>
          <a:p>
            <a:r>
              <a:rPr lang="es-ES" b="1" dirty="0" smtClean="0">
                <a:solidFill>
                  <a:srgbClr val="6699FF"/>
                </a:solidFill>
                <a:latin typeface="Verdana" pitchFamily="34" charset="0"/>
              </a:rPr>
              <a:t>CUESTIONARIO </a:t>
            </a:r>
            <a:r>
              <a:rPr lang="es-ES" b="1" dirty="0" smtClean="0">
                <a:solidFill>
                  <a:srgbClr val="6699FF"/>
                </a:solidFill>
                <a:latin typeface="Verdana" pitchFamily="34" charset="0"/>
                <a:sym typeface="Wingdings" pitchFamily="2" charset="2"/>
              </a:rPr>
              <a:t> Procedimientos </a:t>
            </a:r>
            <a:r>
              <a:rPr lang="es-ES" b="1" dirty="0" err="1" smtClean="0">
                <a:solidFill>
                  <a:srgbClr val="6699FF"/>
                </a:solidFill>
                <a:latin typeface="Verdana" pitchFamily="34" charset="0"/>
                <a:sym typeface="Wingdings" pitchFamily="2" charset="2"/>
              </a:rPr>
              <a:t>estadarizados</a:t>
            </a:r>
            <a:r>
              <a:rPr lang="es-ES" b="1" dirty="0" smtClean="0">
                <a:solidFill>
                  <a:srgbClr val="6699FF"/>
                </a:solidFill>
                <a:latin typeface="Verdana" pitchFamily="34" charset="0"/>
                <a:sym typeface="Wingdings" pitchFamily="2" charset="2"/>
              </a:rPr>
              <a:t> o </a:t>
            </a:r>
            <a:r>
              <a:rPr lang="es-ES" b="1" dirty="0" err="1" smtClean="0">
                <a:solidFill>
                  <a:srgbClr val="6699FF"/>
                </a:solidFill>
                <a:latin typeface="Verdana" pitchFamily="34" charset="0"/>
                <a:sym typeface="Wingdings" pitchFamily="2" charset="2"/>
              </a:rPr>
              <a:t>semi</a:t>
            </a:r>
            <a:r>
              <a:rPr lang="es-ES" b="1" dirty="0" smtClean="0">
                <a:solidFill>
                  <a:srgbClr val="6699FF"/>
                </a:solidFill>
                <a:latin typeface="Verdana" pitchFamily="34" charset="0"/>
                <a:sym typeface="Wingdings" pitchFamily="2" charset="2"/>
              </a:rPr>
              <a:t> estructurados de preguntas específicas realizadas a las personas objetos de investigación. Poseen duración determinada y la comunicación es restringida</a:t>
            </a:r>
            <a:endParaRPr lang="es-ES" b="1" dirty="0">
              <a:solidFill>
                <a:srgbClr val="6699FF"/>
              </a:solidFill>
              <a:latin typeface="Verdana" pitchFamily="34" charset="0"/>
            </a:endParaRPr>
          </a:p>
        </p:txBody>
      </p:sp>
      <p:sp>
        <p:nvSpPr>
          <p:cNvPr id="5" name="16 Cerrar llave"/>
          <p:cNvSpPr/>
          <p:nvPr/>
        </p:nvSpPr>
        <p:spPr>
          <a:xfrm>
            <a:off x="10939171" y="3272249"/>
            <a:ext cx="288032" cy="28080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17 CuadroTexto"/>
          <p:cNvSpPr txBox="1"/>
          <p:nvPr/>
        </p:nvSpPr>
        <p:spPr>
          <a:xfrm rot="16200000">
            <a:off x="10747187" y="4399652"/>
            <a:ext cx="18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6699FF"/>
                </a:solidFill>
                <a:latin typeface="Verdana" pitchFamily="34" charset="0"/>
                <a:sym typeface="Wingdings" pitchFamily="2" charset="2"/>
              </a:rPr>
              <a:t>ENCUESTAS</a:t>
            </a:r>
            <a:endParaRPr lang="es-ES" b="1" dirty="0">
              <a:solidFill>
                <a:srgbClr val="6699FF"/>
              </a:solidFill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7" name="18 Rectángulo"/>
          <p:cNvSpPr/>
          <p:nvPr/>
        </p:nvSpPr>
        <p:spPr>
          <a:xfrm>
            <a:off x="368760" y="1496878"/>
            <a:ext cx="7595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Principales técnicas de recolección de datos</a:t>
            </a:r>
          </a:p>
        </p:txBody>
      </p:sp>
    </p:spTree>
    <p:extLst>
      <p:ext uri="{BB962C8B-B14F-4D97-AF65-F5344CB8AC3E}">
        <p14:creationId xmlns:p14="http://schemas.microsoft.com/office/powerpoint/2010/main" val="300908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</a:rPr>
              <a:t>ELABORACIÓN DE ENCUESTAS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" name="18 Rectángulo"/>
          <p:cNvSpPr/>
          <p:nvPr/>
        </p:nvSpPr>
        <p:spPr>
          <a:xfrm>
            <a:off x="590827" y="1393631"/>
            <a:ext cx="5789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Tipos de respuesta para cuestionarios</a:t>
            </a:r>
          </a:p>
        </p:txBody>
      </p:sp>
      <p:sp>
        <p:nvSpPr>
          <p:cNvPr id="5" name="19 CuadroTexto"/>
          <p:cNvSpPr txBox="1"/>
          <p:nvPr/>
        </p:nvSpPr>
        <p:spPr>
          <a:xfrm>
            <a:off x="483322" y="1958920"/>
            <a:ext cx="1137775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6699FF"/>
                </a:solidFill>
                <a:latin typeface="Verdana" pitchFamily="34" charset="0"/>
              </a:rPr>
              <a:t>Pueden ser sugeridas o espontáneas y en general usan este tipo de respuestas:</a:t>
            </a:r>
          </a:p>
          <a:p>
            <a:endParaRPr lang="es-ES" b="1" dirty="0" smtClean="0">
              <a:solidFill>
                <a:srgbClr val="6699FF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b="1" dirty="0" smtClean="0">
                <a:solidFill>
                  <a:srgbClr val="6699FF"/>
                </a:solidFill>
                <a:latin typeface="Verdana" pitchFamily="34" charset="0"/>
              </a:rPr>
              <a:t>Dicotómicas: sólo hay dos opciones</a:t>
            </a:r>
          </a:p>
          <a:p>
            <a:endParaRPr lang="es-ES" b="1" dirty="0" smtClean="0">
              <a:solidFill>
                <a:srgbClr val="6699FF"/>
              </a:solidFill>
              <a:latin typeface="Verdana" pitchFamily="34" charset="0"/>
            </a:endParaRPr>
          </a:p>
          <a:p>
            <a:r>
              <a:rPr lang="es-ES" sz="1600" dirty="0" smtClean="0"/>
              <a:t>                            Es </a:t>
            </a:r>
            <a:r>
              <a:rPr lang="es-ES" sz="1600" dirty="0" err="1" smtClean="0"/>
              <a:t>Ud</a:t>
            </a:r>
            <a:r>
              <a:rPr lang="es-ES" sz="1600" dirty="0" smtClean="0"/>
              <a:t> Fumador? Si ___/ No____</a:t>
            </a:r>
          </a:p>
          <a:p>
            <a:pPr>
              <a:buFont typeface="Wingdings" pitchFamily="2" charset="2"/>
              <a:buChar char="q"/>
            </a:pPr>
            <a:endParaRPr lang="es-ES" b="1" dirty="0" smtClean="0">
              <a:solidFill>
                <a:srgbClr val="6699FF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b="1" dirty="0" smtClean="0">
                <a:solidFill>
                  <a:srgbClr val="6699FF"/>
                </a:solidFill>
                <a:latin typeface="Verdana" pitchFamily="34" charset="0"/>
              </a:rPr>
              <a:t>Respuesta múltiple: tiene al menos tres alternativas</a:t>
            </a:r>
          </a:p>
          <a:p>
            <a:pPr>
              <a:buFont typeface="Wingdings" pitchFamily="2" charset="2"/>
              <a:buChar char="q"/>
            </a:pPr>
            <a:endParaRPr lang="es-ES" b="1" dirty="0" smtClean="0">
              <a:solidFill>
                <a:srgbClr val="6699FF"/>
              </a:solidFill>
              <a:latin typeface="Verdana" pitchFamily="34" charset="0"/>
            </a:endParaRPr>
          </a:p>
          <a:p>
            <a:r>
              <a:rPr lang="es-ES" sz="1600" dirty="0" smtClean="0"/>
              <a:t>                      Actividad Económica.  Asalariado__ Libre ejercicio ___Negocio___</a:t>
            </a:r>
          </a:p>
          <a:p>
            <a:pPr>
              <a:buFont typeface="Wingdings" pitchFamily="2" charset="2"/>
              <a:buChar char="q"/>
            </a:pPr>
            <a:endParaRPr lang="es-ES" b="1" dirty="0" smtClean="0">
              <a:solidFill>
                <a:srgbClr val="6699FF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b="1" dirty="0" smtClean="0">
                <a:solidFill>
                  <a:srgbClr val="6699FF"/>
                </a:solidFill>
                <a:latin typeface="Verdana" pitchFamily="34" charset="0"/>
              </a:rPr>
              <a:t>Emparejamiento:  Se establecen dos listados de alternativas que deben relacionarse o emparejarse según el criterio de la pregunta</a:t>
            </a:r>
          </a:p>
          <a:p>
            <a:endParaRPr lang="es-ES" b="1" dirty="0" smtClean="0">
              <a:solidFill>
                <a:srgbClr val="6699FF"/>
              </a:solidFill>
              <a:latin typeface="Verdana" pitchFamily="34" charset="0"/>
            </a:endParaRPr>
          </a:p>
          <a:p>
            <a:r>
              <a:rPr lang="es-ES" sz="1600" dirty="0" smtClean="0"/>
              <a:t>                                  Cuales son las capitales de las siguientes Regiones?:</a:t>
            </a:r>
          </a:p>
          <a:p>
            <a:r>
              <a:rPr lang="es-ES" sz="1600" dirty="0" smtClean="0"/>
              <a:t>                                          Tarapacá			Talca</a:t>
            </a:r>
          </a:p>
          <a:p>
            <a:r>
              <a:rPr lang="es-ES" sz="1600" dirty="0" smtClean="0"/>
              <a:t>                                          Maule			La Serena</a:t>
            </a:r>
          </a:p>
          <a:p>
            <a:r>
              <a:rPr lang="es-ES" sz="1600" dirty="0" smtClean="0"/>
              <a:t>                                          Coquimbo		Iquique</a:t>
            </a:r>
          </a:p>
        </p:txBody>
      </p:sp>
    </p:spTree>
    <p:extLst>
      <p:ext uri="{BB962C8B-B14F-4D97-AF65-F5344CB8AC3E}">
        <p14:creationId xmlns:p14="http://schemas.microsoft.com/office/powerpoint/2010/main" val="59477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</a:rPr>
              <a:t>ELABORACIÓN DE ENCUESTAS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" name="18 Rectángulo"/>
          <p:cNvSpPr/>
          <p:nvPr/>
        </p:nvSpPr>
        <p:spPr>
          <a:xfrm>
            <a:off x="865150" y="1485064"/>
            <a:ext cx="5789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Tipos de respuesta para cuestionarios</a:t>
            </a:r>
          </a:p>
        </p:txBody>
      </p:sp>
      <p:sp>
        <p:nvSpPr>
          <p:cNvPr id="5" name="19 CuadroTexto"/>
          <p:cNvSpPr txBox="1"/>
          <p:nvPr/>
        </p:nvSpPr>
        <p:spPr>
          <a:xfrm>
            <a:off x="757645" y="2006587"/>
            <a:ext cx="110773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b="1" dirty="0" smtClean="0">
                <a:solidFill>
                  <a:srgbClr val="6699FF"/>
                </a:solidFill>
                <a:latin typeface="Verdana" pitchFamily="34" charset="0"/>
              </a:rPr>
              <a:t>Escalas de actitudes y opiniones: se pide al sujeto que señale, dentro de una serie graduada de ítems, aquellos que acepta o prefiere. Pueden ser:</a:t>
            </a:r>
          </a:p>
          <a:p>
            <a:endParaRPr lang="es-ES" b="1" dirty="0" smtClean="0">
              <a:solidFill>
                <a:srgbClr val="6699FF"/>
              </a:solidFill>
              <a:latin typeface="Verdana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s-ES" b="1" dirty="0" smtClean="0">
                <a:solidFill>
                  <a:srgbClr val="6699FF"/>
                </a:solidFill>
                <a:latin typeface="Verdana" pitchFamily="34" charset="0"/>
              </a:rPr>
              <a:t>Ordenación o jerarquía: se ordena, por orden de preferencia o por puntaje, objetos o individuos en relación con una característica</a:t>
            </a:r>
          </a:p>
          <a:p>
            <a:pPr marL="342900" indent="-342900"/>
            <a:endParaRPr lang="es-ES" b="1" dirty="0" smtClean="0">
              <a:solidFill>
                <a:srgbClr val="6699FF"/>
              </a:solidFill>
              <a:latin typeface="Verdana" pitchFamily="34" charset="0"/>
            </a:endParaRPr>
          </a:p>
          <a:p>
            <a:pPr marL="342900" indent="-342900"/>
            <a:endParaRPr lang="es-ES" b="1" dirty="0" smtClean="0">
              <a:solidFill>
                <a:srgbClr val="6699FF"/>
              </a:solidFill>
              <a:latin typeface="Verdana" pitchFamily="34" charset="0"/>
            </a:endParaRPr>
          </a:p>
          <a:p>
            <a:pPr marL="342900" indent="-342900"/>
            <a:endParaRPr lang="es-ES" b="1" dirty="0" smtClean="0">
              <a:solidFill>
                <a:srgbClr val="6699FF"/>
              </a:solidFill>
              <a:latin typeface="Verdana" pitchFamily="34" charset="0"/>
            </a:endParaRPr>
          </a:p>
          <a:p>
            <a:pPr marL="342900" indent="-342900"/>
            <a:endParaRPr lang="es-ES" b="1" dirty="0" smtClean="0">
              <a:solidFill>
                <a:srgbClr val="6699FF"/>
              </a:solidFill>
              <a:latin typeface="Verdana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s-ES" b="1" dirty="0" err="1" smtClean="0">
                <a:solidFill>
                  <a:srgbClr val="6699FF"/>
                </a:solidFill>
                <a:latin typeface="Verdana" pitchFamily="34" charset="0"/>
              </a:rPr>
              <a:t>Likert</a:t>
            </a:r>
            <a:r>
              <a:rPr lang="es-ES" b="1" dirty="0" smtClean="0">
                <a:solidFill>
                  <a:srgbClr val="6699FF"/>
                </a:solidFill>
                <a:latin typeface="Verdana" pitchFamily="34" charset="0"/>
              </a:rPr>
              <a:t>: se lee una escala de intensidad creciente o decreciente de categorías de respuesta en un </a:t>
            </a:r>
            <a:r>
              <a:rPr lang="es-ES" b="1" i="1" dirty="0" smtClean="0">
                <a:solidFill>
                  <a:srgbClr val="6699FF"/>
                </a:solidFill>
                <a:latin typeface="Verdana" pitchFamily="34" charset="0"/>
              </a:rPr>
              <a:t>continuum</a:t>
            </a:r>
            <a:r>
              <a:rPr lang="es-ES" b="1" dirty="0" smtClean="0">
                <a:solidFill>
                  <a:srgbClr val="6699FF"/>
                </a:solidFill>
                <a:latin typeface="Verdana" pitchFamily="34" charset="0"/>
              </a:rPr>
              <a:t> de actitud</a:t>
            </a:r>
          </a:p>
          <a:p>
            <a:pPr marL="342900" indent="-342900"/>
            <a:endParaRPr lang="es-ES" b="1" dirty="0" smtClean="0">
              <a:solidFill>
                <a:srgbClr val="6699FF"/>
              </a:solidFill>
              <a:latin typeface="Verdana" pitchFamily="34" charset="0"/>
            </a:endParaRPr>
          </a:p>
        </p:txBody>
      </p:sp>
      <p:sp>
        <p:nvSpPr>
          <p:cNvPr id="6" name="16 CuadroTexto"/>
          <p:cNvSpPr txBox="1"/>
          <p:nvPr/>
        </p:nvSpPr>
        <p:spPr>
          <a:xfrm>
            <a:off x="2093703" y="5051524"/>
            <a:ext cx="8670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Señala tu grado de acuerdo o desacuerdo con la siguiente afirmación: “El concierto fue un éxito” </a:t>
            </a:r>
          </a:p>
          <a:p>
            <a:r>
              <a:rPr lang="es-ES" sz="1600" dirty="0" smtClean="0"/>
              <a:t>1. Nada de acuerdo </a:t>
            </a:r>
          </a:p>
          <a:p>
            <a:r>
              <a:rPr lang="es-ES" sz="1600" dirty="0" smtClean="0"/>
              <a:t>2. Algo en desacuerdo </a:t>
            </a:r>
          </a:p>
          <a:p>
            <a:r>
              <a:rPr lang="es-ES" sz="1600" dirty="0" smtClean="0"/>
              <a:t>3. Ni acuerdo ni desacuerdo </a:t>
            </a:r>
          </a:p>
          <a:p>
            <a:r>
              <a:rPr lang="es-ES" sz="1600" dirty="0" smtClean="0"/>
              <a:t>4. Algo de acuerdo </a:t>
            </a:r>
          </a:p>
          <a:p>
            <a:r>
              <a:rPr lang="es-ES" sz="1600" dirty="0" smtClean="0"/>
              <a:t>5. Completo desacuerdo</a:t>
            </a:r>
            <a:endParaRPr lang="es-ES" sz="1600" dirty="0"/>
          </a:p>
        </p:txBody>
      </p:sp>
      <p:sp>
        <p:nvSpPr>
          <p:cNvPr id="7" name="15 CuadroTexto"/>
          <p:cNvSpPr txBox="1"/>
          <p:nvPr/>
        </p:nvSpPr>
        <p:spPr>
          <a:xfrm>
            <a:off x="1670398" y="3462468"/>
            <a:ext cx="9251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Ordene de más importante a menos importante cómo considera usted que es el gerente donde usted trabaja</a:t>
            </a:r>
          </a:p>
          <a:p>
            <a:r>
              <a:rPr lang="es-ES" sz="1600" dirty="0" smtClean="0"/>
              <a:t> a) Amable (   )                  b) Organizado (   ) </a:t>
            </a:r>
          </a:p>
          <a:p>
            <a:r>
              <a:rPr lang="es-ES" sz="1600" dirty="0" smtClean="0"/>
              <a:t>c) Sociable (   )                  d) Irónico (   )                e) Flexible (   )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46993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 redondeado"/>
          <p:cNvSpPr/>
          <p:nvPr/>
        </p:nvSpPr>
        <p:spPr>
          <a:xfrm>
            <a:off x="604542" y="473271"/>
            <a:ext cx="10760144" cy="972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22108" y="696227"/>
            <a:ext cx="10041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</a:rPr>
              <a:t>ELABORACIÓN DE ENCUESTAS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" name="18 Rectángulo"/>
          <p:cNvSpPr/>
          <p:nvPr/>
        </p:nvSpPr>
        <p:spPr>
          <a:xfrm>
            <a:off x="786773" y="1393625"/>
            <a:ext cx="5789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Tipos de respuesta para cuestionarios</a:t>
            </a:r>
          </a:p>
        </p:txBody>
      </p:sp>
      <p:sp>
        <p:nvSpPr>
          <p:cNvPr id="5" name="19 CuadroTexto"/>
          <p:cNvSpPr txBox="1"/>
          <p:nvPr/>
        </p:nvSpPr>
        <p:spPr>
          <a:xfrm>
            <a:off x="679268" y="2066777"/>
            <a:ext cx="108160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 startAt="3"/>
            </a:pPr>
            <a:r>
              <a:rPr lang="es-ES" b="1" dirty="0" err="1" smtClean="0">
                <a:solidFill>
                  <a:srgbClr val="6699FF"/>
                </a:solidFill>
                <a:latin typeface="Verdana" pitchFamily="34" charset="0"/>
              </a:rPr>
              <a:t>Gutman</a:t>
            </a:r>
            <a:r>
              <a:rPr lang="es-ES" b="1" dirty="0" smtClean="0">
                <a:solidFill>
                  <a:srgbClr val="6699FF"/>
                </a:solidFill>
                <a:latin typeface="Verdana" pitchFamily="34" charset="0"/>
              </a:rPr>
              <a:t>: se le presenta al sujeto una serie de cuestiones  jerarquizadas de mayor a menor y se pide su veracidad en cada caso </a:t>
            </a:r>
          </a:p>
          <a:p>
            <a:pPr marL="342900" indent="-342900"/>
            <a:endParaRPr lang="es-ES" b="1" dirty="0" smtClean="0">
              <a:solidFill>
                <a:srgbClr val="6699FF"/>
              </a:solidFill>
              <a:latin typeface="Verdana" pitchFamily="34" charset="0"/>
            </a:endParaRPr>
          </a:p>
          <a:p>
            <a:pPr marL="342900" indent="-342900"/>
            <a:endParaRPr lang="es-ES" b="1" dirty="0" smtClean="0">
              <a:solidFill>
                <a:srgbClr val="6699FF"/>
              </a:solidFill>
              <a:latin typeface="Verdana" pitchFamily="34" charset="0"/>
            </a:endParaRPr>
          </a:p>
          <a:p>
            <a:pPr marL="342900" indent="-342900"/>
            <a:endParaRPr lang="es-ES" b="1" dirty="0" smtClean="0">
              <a:solidFill>
                <a:srgbClr val="6699FF"/>
              </a:solidFill>
              <a:latin typeface="Verdana" pitchFamily="34" charset="0"/>
            </a:endParaRPr>
          </a:p>
          <a:p>
            <a:pPr marL="342900" indent="-342900"/>
            <a:endParaRPr lang="es-ES" b="1" dirty="0" smtClean="0">
              <a:solidFill>
                <a:srgbClr val="6699FF"/>
              </a:solidFill>
              <a:latin typeface="Verdana" pitchFamily="34" charset="0"/>
            </a:endParaRPr>
          </a:p>
          <a:p>
            <a:pPr marL="342900" indent="-342900"/>
            <a:endParaRPr lang="es-ES" b="1" dirty="0" smtClean="0">
              <a:solidFill>
                <a:srgbClr val="6699FF"/>
              </a:solidFill>
              <a:latin typeface="Verdana" pitchFamily="34" charset="0"/>
            </a:endParaRPr>
          </a:p>
          <a:p>
            <a:pPr marL="342900" indent="-342900"/>
            <a:endParaRPr lang="es-ES" b="1" dirty="0" smtClean="0">
              <a:solidFill>
                <a:srgbClr val="6699FF"/>
              </a:solidFill>
              <a:latin typeface="Verdana" pitchFamily="34" charset="0"/>
            </a:endParaRPr>
          </a:p>
          <a:p>
            <a:pPr marL="342900" indent="-342900">
              <a:buFont typeface="+mj-lt"/>
              <a:buAutoNum type="alphaLcParenR" startAt="3"/>
            </a:pPr>
            <a:r>
              <a:rPr lang="es-ES" b="1" dirty="0" smtClean="0">
                <a:solidFill>
                  <a:srgbClr val="6699FF"/>
                </a:solidFill>
                <a:latin typeface="Verdana" pitchFamily="34" charset="0"/>
              </a:rPr>
              <a:t>Diferencial semántico: se proponen pares de adjetivos contrapuestos, y se pide al encuestado que sitúa la cercanía a cada extremo del par en una escala de 7 grados</a:t>
            </a:r>
          </a:p>
        </p:txBody>
      </p:sp>
      <p:sp>
        <p:nvSpPr>
          <p:cNvPr id="6" name="15 CuadroTexto"/>
          <p:cNvSpPr txBox="1"/>
          <p:nvPr/>
        </p:nvSpPr>
        <p:spPr>
          <a:xfrm>
            <a:off x="1893683" y="2679509"/>
            <a:ext cx="7429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Conteste con un sí o un no a las siguientes preguntas: </a:t>
            </a:r>
          </a:p>
          <a:p>
            <a:r>
              <a:rPr lang="es-ES" sz="1600" dirty="0" smtClean="0"/>
              <a:t>1. ¿Milita usted en un partido político? </a:t>
            </a:r>
          </a:p>
          <a:p>
            <a:r>
              <a:rPr lang="es-ES" sz="1600" dirty="0" smtClean="0"/>
              <a:t>2. ¿Suele asistir a mítines de partidos políticos? </a:t>
            </a:r>
          </a:p>
          <a:p>
            <a:r>
              <a:rPr lang="es-ES" sz="1600" dirty="0" smtClean="0"/>
              <a:t>3. ¿Ha intentado convencer a un amigo para que vote a un determinado partido? </a:t>
            </a:r>
          </a:p>
          <a:p>
            <a:r>
              <a:rPr lang="es-ES" sz="1600" dirty="0" smtClean="0"/>
              <a:t>4. ¿Le agrada mantener discusiones sobre política? </a:t>
            </a:r>
          </a:p>
          <a:p>
            <a:r>
              <a:rPr lang="es-ES" sz="1600" dirty="0" smtClean="0"/>
              <a:t>5. ¿Se considera una persona informada políticamente?</a:t>
            </a:r>
            <a:endParaRPr lang="es-ES" sz="1600" dirty="0"/>
          </a:p>
        </p:txBody>
      </p:sp>
      <p:sp>
        <p:nvSpPr>
          <p:cNvPr id="7" name="16 Rectángulo"/>
          <p:cNvSpPr/>
          <p:nvPr/>
        </p:nvSpPr>
        <p:spPr>
          <a:xfrm>
            <a:off x="1429336" y="5200116"/>
            <a:ext cx="89295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Marca con una “X” la posición donde se encuentra para ti la política  económica del Gobierno Nacional: </a:t>
            </a:r>
          </a:p>
          <a:p>
            <a:r>
              <a:rPr lang="es-ES" sz="1600" dirty="0" smtClean="0"/>
              <a:t>1. Pasiva          1----2----3----4----5----6----7 Activa </a:t>
            </a:r>
          </a:p>
          <a:p>
            <a:r>
              <a:rPr lang="es-ES" sz="1600" dirty="0" smtClean="0"/>
              <a:t>2. Progresista 1----2----3----4----5----6----7 Conservadora </a:t>
            </a:r>
          </a:p>
          <a:p>
            <a:r>
              <a:rPr lang="es-ES" sz="1600" dirty="0" smtClean="0"/>
              <a:t>3. Superficial  1----2----3----4----5----6----7 Profunda </a:t>
            </a:r>
          </a:p>
          <a:p>
            <a:r>
              <a:rPr lang="es-ES" sz="1600" dirty="0" smtClean="0"/>
              <a:t>4. Dogmática  1----2----3----4----5----6----7 Crítica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9233249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1782</Words>
  <Application>Microsoft Office PowerPoint</Application>
  <PresentationFormat>Panorámica</PresentationFormat>
  <Paragraphs>239</Paragraphs>
  <Slides>30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French Script MT</vt:lpstr>
      <vt:lpstr>Impact</vt:lpstr>
      <vt:lpstr>Verdana</vt:lpstr>
      <vt:lpstr>Wingdings</vt:lpstr>
      <vt:lpstr>Tema de Office</vt:lpstr>
      <vt:lpstr>Sesión 8 y 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7 y 8</dc:title>
  <dc:creator>usuario</dc:creator>
  <cp:lastModifiedBy>usuario</cp:lastModifiedBy>
  <cp:revision>28</cp:revision>
  <dcterms:created xsi:type="dcterms:W3CDTF">2022-06-20T18:11:30Z</dcterms:created>
  <dcterms:modified xsi:type="dcterms:W3CDTF">2022-06-21T20:18:50Z</dcterms:modified>
</cp:coreProperties>
</file>