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7" r:id="rId5"/>
    <p:sldId id="271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8" r:id="rId15"/>
    <p:sldId id="269" r:id="rId16"/>
    <p:sldId id="270" r:id="rId17"/>
    <p:sldId id="272" r:id="rId18"/>
    <p:sldId id="274" r:id="rId19"/>
    <p:sldId id="273" r:id="rId20"/>
    <p:sldId id="275" r:id="rId21"/>
    <p:sldId id="276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86787-FCB8-4319-9BB4-2626CAC2FFBE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A421D23-0B7D-4D27-943C-D271EE3B8902}">
      <dgm:prSet phldrT="[Texto]"/>
      <dgm:spPr/>
      <dgm:t>
        <a:bodyPr/>
        <a:lstStyle/>
        <a:p>
          <a:r>
            <a:rPr lang="es-ES" dirty="0" smtClean="0"/>
            <a:t>Según su naturaleza</a:t>
          </a:r>
          <a:endParaRPr lang="es-ES" dirty="0"/>
        </a:p>
      </dgm:t>
    </dgm:pt>
    <dgm:pt modelId="{0BDA7179-3402-4EAB-910B-E63AF45A9F2A}" type="parTrans" cxnId="{8DB95CDD-7EE7-4CE8-9F28-CD0741CFB878}">
      <dgm:prSet/>
      <dgm:spPr/>
      <dgm:t>
        <a:bodyPr/>
        <a:lstStyle/>
        <a:p>
          <a:endParaRPr lang="es-ES"/>
        </a:p>
      </dgm:t>
    </dgm:pt>
    <dgm:pt modelId="{0B9549EF-5063-40CE-A889-105AD384B114}" type="sibTrans" cxnId="{8DB95CDD-7EE7-4CE8-9F28-CD0741CFB878}">
      <dgm:prSet/>
      <dgm:spPr/>
      <dgm:t>
        <a:bodyPr/>
        <a:lstStyle/>
        <a:p>
          <a:endParaRPr lang="es-ES"/>
        </a:p>
      </dgm:t>
    </dgm:pt>
    <dgm:pt modelId="{6EBBDC7C-D486-4787-A0FA-A7D42FC2531B}">
      <dgm:prSet phldrT="[Texto]"/>
      <dgm:spPr/>
      <dgm:t>
        <a:bodyPr/>
        <a:lstStyle/>
        <a:p>
          <a:r>
            <a:rPr lang="es-ES" dirty="0" smtClean="0"/>
            <a:t>Según su complejidad</a:t>
          </a:r>
          <a:endParaRPr lang="es-ES" dirty="0"/>
        </a:p>
      </dgm:t>
    </dgm:pt>
    <dgm:pt modelId="{879DB308-BEA0-46A1-A0BB-4657E6A9B5AE}" type="parTrans" cxnId="{746142B6-EFB2-4101-B5E6-B5A1A4B006B9}">
      <dgm:prSet/>
      <dgm:spPr/>
      <dgm:t>
        <a:bodyPr/>
        <a:lstStyle/>
        <a:p>
          <a:endParaRPr lang="es-ES"/>
        </a:p>
      </dgm:t>
    </dgm:pt>
    <dgm:pt modelId="{4BEBAFE4-A9C7-40EA-9CD8-868ACF7B631E}" type="sibTrans" cxnId="{746142B6-EFB2-4101-B5E6-B5A1A4B006B9}">
      <dgm:prSet/>
      <dgm:spPr/>
      <dgm:t>
        <a:bodyPr/>
        <a:lstStyle/>
        <a:p>
          <a:endParaRPr lang="es-ES"/>
        </a:p>
      </dgm:t>
    </dgm:pt>
    <dgm:pt modelId="{23059E10-B95C-4E27-A920-1502F2EB54C4}">
      <dgm:prSet phldrT="[Texto]"/>
      <dgm:spPr/>
      <dgm:t>
        <a:bodyPr/>
        <a:lstStyle/>
        <a:p>
          <a:r>
            <a:rPr lang="es-ES" dirty="0" smtClean="0"/>
            <a:t>Según su función</a:t>
          </a:r>
          <a:endParaRPr lang="es-ES" dirty="0"/>
        </a:p>
      </dgm:t>
    </dgm:pt>
    <dgm:pt modelId="{120E1459-1EB1-4CB5-9264-B214114BE62E}" type="parTrans" cxnId="{9A6EA83E-FA43-4C99-97FE-8209F2295401}">
      <dgm:prSet/>
      <dgm:spPr/>
      <dgm:t>
        <a:bodyPr/>
        <a:lstStyle/>
        <a:p>
          <a:endParaRPr lang="es-ES"/>
        </a:p>
      </dgm:t>
    </dgm:pt>
    <dgm:pt modelId="{87986234-BF80-46C3-9E44-38E57CD47F55}" type="sibTrans" cxnId="{9A6EA83E-FA43-4C99-97FE-8209F2295401}">
      <dgm:prSet/>
      <dgm:spPr/>
      <dgm:t>
        <a:bodyPr/>
        <a:lstStyle/>
        <a:p>
          <a:endParaRPr lang="es-ES"/>
        </a:p>
      </dgm:t>
    </dgm:pt>
    <dgm:pt modelId="{76D88354-45E4-441D-9A10-B12A64D4380E}">
      <dgm:prSet phldrT="[Texto]"/>
      <dgm:spPr/>
      <dgm:t>
        <a:bodyPr/>
        <a:lstStyle/>
        <a:p>
          <a:r>
            <a:rPr lang="es-ES" dirty="0" smtClean="0"/>
            <a:t>Según el nivel de medición</a:t>
          </a:r>
          <a:endParaRPr lang="es-ES" dirty="0"/>
        </a:p>
      </dgm:t>
    </dgm:pt>
    <dgm:pt modelId="{F518AD85-097A-4C72-B87F-BF67D212AEC6}" type="parTrans" cxnId="{EE17F1AC-C316-47CA-889A-96E3F9205C9E}">
      <dgm:prSet/>
      <dgm:spPr/>
      <dgm:t>
        <a:bodyPr/>
        <a:lstStyle/>
        <a:p>
          <a:endParaRPr lang="es-ES"/>
        </a:p>
      </dgm:t>
    </dgm:pt>
    <dgm:pt modelId="{534DAB21-E9E5-4D95-9E4F-7E57C026EF98}" type="sibTrans" cxnId="{EE17F1AC-C316-47CA-889A-96E3F9205C9E}">
      <dgm:prSet/>
      <dgm:spPr/>
      <dgm:t>
        <a:bodyPr/>
        <a:lstStyle/>
        <a:p>
          <a:endParaRPr lang="es-ES"/>
        </a:p>
      </dgm:t>
    </dgm:pt>
    <dgm:pt modelId="{0E018EAE-05AE-4411-A2DA-89E41872A4E0}" type="pres">
      <dgm:prSet presAssocID="{37D86787-FCB8-4319-9BB4-2626CAC2FF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344AB1-8BF2-4E7E-B0E1-B190E1E0DC19}" type="pres">
      <dgm:prSet presAssocID="{CA421D23-0B7D-4D27-943C-D271EE3B89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4EE294-8740-49C9-85A1-2E9518236D30}" type="pres">
      <dgm:prSet presAssocID="{0B9549EF-5063-40CE-A889-105AD384B114}" presName="sibTrans" presStyleCnt="0"/>
      <dgm:spPr/>
    </dgm:pt>
    <dgm:pt modelId="{374B224E-654F-4EBA-8D1F-F73F71FCC703}" type="pres">
      <dgm:prSet presAssocID="{6EBBDC7C-D486-4787-A0FA-A7D42FC253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895FE-63D9-422D-86A6-F96C5109529A}" type="pres">
      <dgm:prSet presAssocID="{4BEBAFE4-A9C7-40EA-9CD8-868ACF7B631E}" presName="sibTrans" presStyleCnt="0"/>
      <dgm:spPr/>
    </dgm:pt>
    <dgm:pt modelId="{CDFDBA1E-A3D6-40AF-8371-689BDFBAB510}" type="pres">
      <dgm:prSet presAssocID="{23059E10-B95C-4E27-A920-1502F2EB54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1841E7-E57C-4916-9383-0B45DAC8B752}" type="pres">
      <dgm:prSet presAssocID="{87986234-BF80-46C3-9E44-38E57CD47F55}" presName="sibTrans" presStyleCnt="0"/>
      <dgm:spPr/>
    </dgm:pt>
    <dgm:pt modelId="{872DF9B6-1792-4711-B2F9-7AB0B700B0AE}" type="pres">
      <dgm:prSet presAssocID="{76D88354-45E4-441D-9A10-B12A64D438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7D5869-1B7D-4A9F-A359-642995D53868}" type="presOf" srcId="{23059E10-B95C-4E27-A920-1502F2EB54C4}" destId="{CDFDBA1E-A3D6-40AF-8371-689BDFBAB510}" srcOrd="0" destOrd="0" presId="urn:microsoft.com/office/officeart/2005/8/layout/default"/>
    <dgm:cxn modelId="{3610A6C0-0110-4796-AE8D-7318EFDD55AA}" type="presOf" srcId="{6EBBDC7C-D486-4787-A0FA-A7D42FC2531B}" destId="{374B224E-654F-4EBA-8D1F-F73F71FCC703}" srcOrd="0" destOrd="0" presId="urn:microsoft.com/office/officeart/2005/8/layout/default"/>
    <dgm:cxn modelId="{9A6EA83E-FA43-4C99-97FE-8209F2295401}" srcId="{37D86787-FCB8-4319-9BB4-2626CAC2FFBE}" destId="{23059E10-B95C-4E27-A920-1502F2EB54C4}" srcOrd="2" destOrd="0" parTransId="{120E1459-1EB1-4CB5-9264-B214114BE62E}" sibTransId="{87986234-BF80-46C3-9E44-38E57CD47F55}"/>
    <dgm:cxn modelId="{746142B6-EFB2-4101-B5E6-B5A1A4B006B9}" srcId="{37D86787-FCB8-4319-9BB4-2626CAC2FFBE}" destId="{6EBBDC7C-D486-4787-A0FA-A7D42FC2531B}" srcOrd="1" destOrd="0" parTransId="{879DB308-BEA0-46A1-A0BB-4657E6A9B5AE}" sibTransId="{4BEBAFE4-A9C7-40EA-9CD8-868ACF7B631E}"/>
    <dgm:cxn modelId="{C491044D-B49C-42D3-BD46-A093A99EB206}" type="presOf" srcId="{37D86787-FCB8-4319-9BB4-2626CAC2FFBE}" destId="{0E018EAE-05AE-4411-A2DA-89E41872A4E0}" srcOrd="0" destOrd="0" presId="urn:microsoft.com/office/officeart/2005/8/layout/default"/>
    <dgm:cxn modelId="{EE17F1AC-C316-47CA-889A-96E3F9205C9E}" srcId="{37D86787-FCB8-4319-9BB4-2626CAC2FFBE}" destId="{76D88354-45E4-441D-9A10-B12A64D4380E}" srcOrd="3" destOrd="0" parTransId="{F518AD85-097A-4C72-B87F-BF67D212AEC6}" sibTransId="{534DAB21-E9E5-4D95-9E4F-7E57C026EF98}"/>
    <dgm:cxn modelId="{500A3B90-9599-4FF4-B45E-13A33F77B639}" type="presOf" srcId="{CA421D23-0B7D-4D27-943C-D271EE3B8902}" destId="{F0344AB1-8BF2-4E7E-B0E1-B190E1E0DC19}" srcOrd="0" destOrd="0" presId="urn:microsoft.com/office/officeart/2005/8/layout/default"/>
    <dgm:cxn modelId="{FF4E78EC-D8C1-4B68-8B70-24BF2BCAA39B}" type="presOf" srcId="{76D88354-45E4-441D-9A10-B12A64D4380E}" destId="{872DF9B6-1792-4711-B2F9-7AB0B700B0AE}" srcOrd="0" destOrd="0" presId="urn:microsoft.com/office/officeart/2005/8/layout/default"/>
    <dgm:cxn modelId="{8DB95CDD-7EE7-4CE8-9F28-CD0741CFB878}" srcId="{37D86787-FCB8-4319-9BB4-2626CAC2FFBE}" destId="{CA421D23-0B7D-4D27-943C-D271EE3B8902}" srcOrd="0" destOrd="0" parTransId="{0BDA7179-3402-4EAB-910B-E63AF45A9F2A}" sibTransId="{0B9549EF-5063-40CE-A889-105AD384B114}"/>
    <dgm:cxn modelId="{0ED71BA7-8A67-4400-854C-E72B7163D351}" type="presParOf" srcId="{0E018EAE-05AE-4411-A2DA-89E41872A4E0}" destId="{F0344AB1-8BF2-4E7E-B0E1-B190E1E0DC19}" srcOrd="0" destOrd="0" presId="urn:microsoft.com/office/officeart/2005/8/layout/default"/>
    <dgm:cxn modelId="{CBEE9595-71FA-4624-80EE-322D7BFFDCD1}" type="presParOf" srcId="{0E018EAE-05AE-4411-A2DA-89E41872A4E0}" destId="{DE4EE294-8740-49C9-85A1-2E9518236D30}" srcOrd="1" destOrd="0" presId="urn:microsoft.com/office/officeart/2005/8/layout/default"/>
    <dgm:cxn modelId="{33E330A1-7355-4B39-81F0-3676BC58E308}" type="presParOf" srcId="{0E018EAE-05AE-4411-A2DA-89E41872A4E0}" destId="{374B224E-654F-4EBA-8D1F-F73F71FCC703}" srcOrd="2" destOrd="0" presId="urn:microsoft.com/office/officeart/2005/8/layout/default"/>
    <dgm:cxn modelId="{A9707B89-5C49-4665-A9EE-468A34ED6933}" type="presParOf" srcId="{0E018EAE-05AE-4411-A2DA-89E41872A4E0}" destId="{F7F895FE-63D9-422D-86A6-F96C5109529A}" srcOrd="3" destOrd="0" presId="urn:microsoft.com/office/officeart/2005/8/layout/default"/>
    <dgm:cxn modelId="{1B781FF6-1CF1-4A21-AA35-9B99B054EAC9}" type="presParOf" srcId="{0E018EAE-05AE-4411-A2DA-89E41872A4E0}" destId="{CDFDBA1E-A3D6-40AF-8371-689BDFBAB510}" srcOrd="4" destOrd="0" presId="urn:microsoft.com/office/officeart/2005/8/layout/default"/>
    <dgm:cxn modelId="{DE02BF38-5591-4D17-8A41-DA83CBC686C1}" type="presParOf" srcId="{0E018EAE-05AE-4411-A2DA-89E41872A4E0}" destId="{E41841E7-E57C-4916-9383-0B45DAC8B752}" srcOrd="5" destOrd="0" presId="urn:microsoft.com/office/officeart/2005/8/layout/default"/>
    <dgm:cxn modelId="{C6F4B630-258A-4C1D-B264-F751E6ACF5B1}" type="presParOf" srcId="{0E018EAE-05AE-4411-A2DA-89E41872A4E0}" destId="{872DF9B6-1792-4711-B2F9-7AB0B700B0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56598-29D5-454F-884F-D75A848842C6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643B6F-2472-498D-9CA8-D300C76C3A83}">
      <dgm:prSet phldrT="[Texto]"/>
      <dgm:spPr/>
      <dgm:t>
        <a:bodyPr/>
        <a:lstStyle/>
        <a:p>
          <a:r>
            <a:rPr lang="es-ES" dirty="0" smtClean="0"/>
            <a:t>Variables Simples</a:t>
          </a:r>
          <a:endParaRPr lang="es-ES" dirty="0"/>
        </a:p>
      </dgm:t>
    </dgm:pt>
    <dgm:pt modelId="{EFA5C8BD-CD24-4B4E-8C5E-E9DFD922429A}" type="parTrans" cxnId="{E56F7A53-8DAB-469E-9FEA-F9C7484413AC}">
      <dgm:prSet/>
      <dgm:spPr/>
      <dgm:t>
        <a:bodyPr/>
        <a:lstStyle/>
        <a:p>
          <a:endParaRPr lang="es-ES"/>
        </a:p>
      </dgm:t>
    </dgm:pt>
    <dgm:pt modelId="{C8B10781-956B-432B-A8FA-CD9AED0BD07E}" type="sibTrans" cxnId="{E56F7A53-8DAB-469E-9FEA-F9C7484413AC}">
      <dgm:prSet/>
      <dgm:spPr/>
      <dgm:t>
        <a:bodyPr/>
        <a:lstStyle/>
        <a:p>
          <a:endParaRPr lang="es-ES"/>
        </a:p>
      </dgm:t>
    </dgm:pt>
    <dgm:pt modelId="{4B6726B5-09C9-4EC9-B637-69780B09C9C9}">
      <dgm:prSet phldrT="[Texto]"/>
      <dgm:spPr/>
      <dgm:t>
        <a:bodyPr/>
        <a:lstStyle/>
        <a:p>
          <a:r>
            <a:rPr lang="es-ES" dirty="0" smtClean="0"/>
            <a:t>Se manifiesta directamente a través de un indicador o unidad de medida.</a:t>
          </a:r>
          <a:endParaRPr lang="es-ES" dirty="0"/>
        </a:p>
      </dgm:t>
    </dgm:pt>
    <dgm:pt modelId="{4DEEC142-D39A-4192-8895-9225542CD7AB}" type="parTrans" cxnId="{2B0616AD-070D-459B-ADBF-93D7B62FB5F7}">
      <dgm:prSet/>
      <dgm:spPr/>
      <dgm:t>
        <a:bodyPr/>
        <a:lstStyle/>
        <a:p>
          <a:endParaRPr lang="es-ES"/>
        </a:p>
      </dgm:t>
    </dgm:pt>
    <dgm:pt modelId="{E88D7CB0-02D6-4C5E-80B9-FFC793D72BAF}" type="sibTrans" cxnId="{2B0616AD-070D-459B-ADBF-93D7B62FB5F7}">
      <dgm:prSet/>
      <dgm:spPr/>
      <dgm:t>
        <a:bodyPr/>
        <a:lstStyle/>
        <a:p>
          <a:endParaRPr lang="es-ES"/>
        </a:p>
      </dgm:t>
    </dgm:pt>
    <dgm:pt modelId="{998FB182-8138-4411-B781-3D6AF8749566}">
      <dgm:prSet phldrT="[Texto]"/>
      <dgm:spPr/>
      <dgm:t>
        <a:bodyPr/>
        <a:lstStyle/>
        <a:p>
          <a:r>
            <a:rPr lang="es-ES" dirty="0" smtClean="0"/>
            <a:t>Variables Complejas</a:t>
          </a:r>
          <a:endParaRPr lang="es-ES" dirty="0"/>
        </a:p>
      </dgm:t>
    </dgm:pt>
    <dgm:pt modelId="{937FAD67-B332-40AE-BDA1-4CEF548A83D5}" type="parTrans" cxnId="{B19C02DA-8B1C-4574-914A-4F7E4E551BB7}">
      <dgm:prSet/>
      <dgm:spPr/>
      <dgm:t>
        <a:bodyPr/>
        <a:lstStyle/>
        <a:p>
          <a:endParaRPr lang="es-ES"/>
        </a:p>
      </dgm:t>
    </dgm:pt>
    <dgm:pt modelId="{C3060B8B-BA25-47BA-8729-F779F62436DF}" type="sibTrans" cxnId="{B19C02DA-8B1C-4574-914A-4F7E4E551BB7}">
      <dgm:prSet/>
      <dgm:spPr/>
      <dgm:t>
        <a:bodyPr/>
        <a:lstStyle/>
        <a:p>
          <a:endParaRPr lang="es-ES"/>
        </a:p>
      </dgm:t>
    </dgm:pt>
    <dgm:pt modelId="{99FB9F23-11AC-4BDC-A86B-B908F57CE133}">
      <dgm:prSet phldrT="[Texto]"/>
      <dgm:spPr/>
      <dgm:t>
        <a:bodyPr/>
        <a:lstStyle/>
        <a:p>
          <a:r>
            <a:rPr lang="es-ES" dirty="0" smtClean="0"/>
            <a:t>se pueden descomponer en dos dimensiones como mínimo.</a:t>
          </a:r>
          <a:endParaRPr lang="es-ES" dirty="0"/>
        </a:p>
      </dgm:t>
    </dgm:pt>
    <dgm:pt modelId="{52759A0E-4C73-4087-A149-1FE13B152363}" type="parTrans" cxnId="{EFEFC94A-4854-4801-89FF-D4D66F269BBD}">
      <dgm:prSet/>
      <dgm:spPr/>
      <dgm:t>
        <a:bodyPr/>
        <a:lstStyle/>
        <a:p>
          <a:endParaRPr lang="es-ES"/>
        </a:p>
      </dgm:t>
    </dgm:pt>
    <dgm:pt modelId="{878AF0C8-74FA-4877-95CB-23DA73DA7A5C}" type="sibTrans" cxnId="{EFEFC94A-4854-4801-89FF-D4D66F269BBD}">
      <dgm:prSet/>
      <dgm:spPr/>
      <dgm:t>
        <a:bodyPr/>
        <a:lstStyle/>
        <a:p>
          <a:endParaRPr lang="es-ES"/>
        </a:p>
      </dgm:t>
    </dgm:pt>
    <dgm:pt modelId="{FA72CD2A-9564-43AE-8EBD-DE82543BBE2F}">
      <dgm:prSet phldrT="[Texto]"/>
      <dgm:spPr/>
      <dgm:t>
        <a:bodyPr/>
        <a:lstStyle/>
        <a:p>
          <a:r>
            <a:rPr lang="es-ES" dirty="0" smtClean="0"/>
            <a:t>Sexo, edad, IMC, Ingreso Familiar</a:t>
          </a:r>
        </a:p>
        <a:p>
          <a:endParaRPr lang="es-ES" dirty="0"/>
        </a:p>
      </dgm:t>
    </dgm:pt>
    <dgm:pt modelId="{378D39A1-A168-4D77-949C-6E188BFFC335}" type="parTrans" cxnId="{7FEFB42B-A086-4F27-8016-4A263315EA43}">
      <dgm:prSet/>
      <dgm:spPr/>
      <dgm:t>
        <a:bodyPr/>
        <a:lstStyle/>
        <a:p>
          <a:endParaRPr lang="es-ES"/>
        </a:p>
      </dgm:t>
    </dgm:pt>
    <dgm:pt modelId="{0ADA1F43-924A-43C9-BEFE-174E62BC8E1D}" type="sibTrans" cxnId="{7FEFB42B-A086-4F27-8016-4A263315EA43}">
      <dgm:prSet/>
      <dgm:spPr/>
      <dgm:t>
        <a:bodyPr/>
        <a:lstStyle/>
        <a:p>
          <a:endParaRPr lang="es-ES"/>
        </a:p>
      </dgm:t>
    </dgm:pt>
    <dgm:pt modelId="{21374C03-861B-45F1-AF82-1F3F50525DAC}">
      <dgm:prSet phldrT="[Texto]"/>
      <dgm:spPr/>
      <dgm:t>
        <a:bodyPr/>
        <a:lstStyle/>
        <a:p>
          <a:endParaRPr lang="es-ES" dirty="0"/>
        </a:p>
      </dgm:t>
    </dgm:pt>
    <dgm:pt modelId="{88707476-BBD5-402B-B981-3EF446CFB19F}" type="parTrans" cxnId="{E75D93C4-391F-4F41-B284-B76C2B710207}">
      <dgm:prSet/>
      <dgm:spPr/>
      <dgm:t>
        <a:bodyPr/>
        <a:lstStyle/>
        <a:p>
          <a:endParaRPr lang="es-ES"/>
        </a:p>
      </dgm:t>
    </dgm:pt>
    <dgm:pt modelId="{6767DE9C-5AA4-43B9-8166-8020B9980A35}" type="sibTrans" cxnId="{E75D93C4-391F-4F41-B284-B76C2B710207}">
      <dgm:prSet/>
      <dgm:spPr/>
      <dgm:t>
        <a:bodyPr/>
        <a:lstStyle/>
        <a:p>
          <a:endParaRPr lang="es-ES"/>
        </a:p>
      </dgm:t>
    </dgm:pt>
    <dgm:pt modelId="{6C4B42C7-37AD-419B-9381-8AAA532471D7}" type="pres">
      <dgm:prSet presAssocID="{48256598-29D5-454F-884F-D75A848842C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BD4E30F-4B94-421E-9392-177F0238D677}" type="pres">
      <dgm:prSet presAssocID="{DC643B6F-2472-498D-9CA8-D300C76C3A83}" presName="horFlow" presStyleCnt="0"/>
      <dgm:spPr/>
    </dgm:pt>
    <dgm:pt modelId="{BFA8CEC5-9C75-4F63-8B72-D7BD0EFAEF20}" type="pres">
      <dgm:prSet presAssocID="{DC643B6F-2472-498D-9CA8-D300C76C3A83}" presName="bigChev" presStyleLbl="node1" presStyleIdx="0" presStyleCnt="2"/>
      <dgm:spPr/>
      <dgm:t>
        <a:bodyPr/>
        <a:lstStyle/>
        <a:p>
          <a:endParaRPr lang="es-ES"/>
        </a:p>
      </dgm:t>
    </dgm:pt>
    <dgm:pt modelId="{0BAAD7DC-71CD-4542-A0BB-7213DB7EBF0E}" type="pres">
      <dgm:prSet presAssocID="{4DEEC142-D39A-4192-8895-9225542CD7AB}" presName="parTrans" presStyleCnt="0"/>
      <dgm:spPr/>
    </dgm:pt>
    <dgm:pt modelId="{EB0BD8C2-D667-41A1-B6E6-67BE68C7A887}" type="pres">
      <dgm:prSet presAssocID="{4B6726B5-09C9-4EC9-B637-69780B09C9C9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285C3-8D5A-4AC0-B3D3-111DFF70DB9A}" type="pres">
      <dgm:prSet presAssocID="{E88D7CB0-02D6-4C5E-80B9-FFC793D72BAF}" presName="sibTrans" presStyleCnt="0"/>
      <dgm:spPr/>
    </dgm:pt>
    <dgm:pt modelId="{50560170-5189-4EA9-AEAE-126956A19254}" type="pres">
      <dgm:prSet presAssocID="{FA72CD2A-9564-43AE-8EBD-DE82543BBE2F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79127B-51D5-4135-A8F7-7D6D90C4D39E}" type="pres">
      <dgm:prSet presAssocID="{DC643B6F-2472-498D-9CA8-D300C76C3A83}" presName="vSp" presStyleCnt="0"/>
      <dgm:spPr/>
    </dgm:pt>
    <dgm:pt modelId="{5099081C-0365-4EC1-8CEA-DADBCE1D0E1C}" type="pres">
      <dgm:prSet presAssocID="{998FB182-8138-4411-B781-3D6AF8749566}" presName="horFlow" presStyleCnt="0"/>
      <dgm:spPr/>
    </dgm:pt>
    <dgm:pt modelId="{1A3DEB33-1F64-4AC7-8E0D-8EC2AFAE0181}" type="pres">
      <dgm:prSet presAssocID="{998FB182-8138-4411-B781-3D6AF8749566}" presName="bigChev" presStyleLbl="node1" presStyleIdx="1" presStyleCnt="2"/>
      <dgm:spPr/>
      <dgm:t>
        <a:bodyPr/>
        <a:lstStyle/>
        <a:p>
          <a:endParaRPr lang="es-ES"/>
        </a:p>
      </dgm:t>
    </dgm:pt>
    <dgm:pt modelId="{A1249468-1A19-41D3-904F-69217BC38A78}" type="pres">
      <dgm:prSet presAssocID="{52759A0E-4C73-4087-A149-1FE13B152363}" presName="parTrans" presStyleCnt="0"/>
      <dgm:spPr/>
    </dgm:pt>
    <dgm:pt modelId="{006032B2-3EA6-4CAD-A3F4-C7A9546977F6}" type="pres">
      <dgm:prSet presAssocID="{99FB9F23-11AC-4BDC-A86B-B908F57CE133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6D9DE8-87FB-4BB1-AE74-618F76F5E87C}" type="pres">
      <dgm:prSet presAssocID="{878AF0C8-74FA-4877-95CB-23DA73DA7A5C}" presName="sibTrans" presStyleCnt="0"/>
      <dgm:spPr/>
    </dgm:pt>
    <dgm:pt modelId="{A01D1645-A4E9-4A27-979D-20C3B9B910CF}" type="pres">
      <dgm:prSet presAssocID="{21374C03-861B-45F1-AF82-1F3F50525DAC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EFC94A-4854-4801-89FF-D4D66F269BBD}" srcId="{998FB182-8138-4411-B781-3D6AF8749566}" destId="{99FB9F23-11AC-4BDC-A86B-B908F57CE133}" srcOrd="0" destOrd="0" parTransId="{52759A0E-4C73-4087-A149-1FE13B152363}" sibTransId="{878AF0C8-74FA-4877-95CB-23DA73DA7A5C}"/>
    <dgm:cxn modelId="{7FEFB42B-A086-4F27-8016-4A263315EA43}" srcId="{DC643B6F-2472-498D-9CA8-D300C76C3A83}" destId="{FA72CD2A-9564-43AE-8EBD-DE82543BBE2F}" srcOrd="1" destOrd="0" parTransId="{378D39A1-A168-4D77-949C-6E188BFFC335}" sibTransId="{0ADA1F43-924A-43C9-BEFE-174E62BC8E1D}"/>
    <dgm:cxn modelId="{C719C1D9-3F81-4587-91E5-79542E167FCA}" type="presOf" srcId="{4B6726B5-09C9-4EC9-B637-69780B09C9C9}" destId="{EB0BD8C2-D667-41A1-B6E6-67BE68C7A887}" srcOrd="0" destOrd="0" presId="urn:microsoft.com/office/officeart/2005/8/layout/lProcess3"/>
    <dgm:cxn modelId="{E75D93C4-391F-4F41-B284-B76C2B710207}" srcId="{998FB182-8138-4411-B781-3D6AF8749566}" destId="{21374C03-861B-45F1-AF82-1F3F50525DAC}" srcOrd="1" destOrd="0" parTransId="{88707476-BBD5-402B-B981-3EF446CFB19F}" sibTransId="{6767DE9C-5AA4-43B9-8166-8020B9980A35}"/>
    <dgm:cxn modelId="{2AAC6A87-5B45-4539-B4DA-0FD09CA281B8}" type="presOf" srcId="{21374C03-861B-45F1-AF82-1F3F50525DAC}" destId="{A01D1645-A4E9-4A27-979D-20C3B9B910CF}" srcOrd="0" destOrd="0" presId="urn:microsoft.com/office/officeart/2005/8/layout/lProcess3"/>
    <dgm:cxn modelId="{32B23571-9D54-4112-8A91-66A1D13BBEC1}" type="presOf" srcId="{FA72CD2A-9564-43AE-8EBD-DE82543BBE2F}" destId="{50560170-5189-4EA9-AEAE-126956A19254}" srcOrd="0" destOrd="0" presId="urn:microsoft.com/office/officeart/2005/8/layout/lProcess3"/>
    <dgm:cxn modelId="{2B0616AD-070D-459B-ADBF-93D7B62FB5F7}" srcId="{DC643B6F-2472-498D-9CA8-D300C76C3A83}" destId="{4B6726B5-09C9-4EC9-B637-69780B09C9C9}" srcOrd="0" destOrd="0" parTransId="{4DEEC142-D39A-4192-8895-9225542CD7AB}" sibTransId="{E88D7CB0-02D6-4C5E-80B9-FFC793D72BAF}"/>
    <dgm:cxn modelId="{B19C02DA-8B1C-4574-914A-4F7E4E551BB7}" srcId="{48256598-29D5-454F-884F-D75A848842C6}" destId="{998FB182-8138-4411-B781-3D6AF8749566}" srcOrd="1" destOrd="0" parTransId="{937FAD67-B332-40AE-BDA1-4CEF548A83D5}" sibTransId="{C3060B8B-BA25-47BA-8729-F779F62436DF}"/>
    <dgm:cxn modelId="{73061CA5-7332-43F9-ADDF-5B78919C9CEC}" type="presOf" srcId="{99FB9F23-11AC-4BDC-A86B-B908F57CE133}" destId="{006032B2-3EA6-4CAD-A3F4-C7A9546977F6}" srcOrd="0" destOrd="0" presId="urn:microsoft.com/office/officeart/2005/8/layout/lProcess3"/>
    <dgm:cxn modelId="{58A485AE-A105-4AF4-9292-38FA6302D730}" type="presOf" srcId="{DC643B6F-2472-498D-9CA8-D300C76C3A83}" destId="{BFA8CEC5-9C75-4F63-8B72-D7BD0EFAEF20}" srcOrd="0" destOrd="0" presId="urn:microsoft.com/office/officeart/2005/8/layout/lProcess3"/>
    <dgm:cxn modelId="{ACBDDBC2-2B93-41FA-9B6B-02E3DECAF907}" type="presOf" srcId="{998FB182-8138-4411-B781-3D6AF8749566}" destId="{1A3DEB33-1F64-4AC7-8E0D-8EC2AFAE0181}" srcOrd="0" destOrd="0" presId="urn:microsoft.com/office/officeart/2005/8/layout/lProcess3"/>
    <dgm:cxn modelId="{5F98A761-FB4A-4F4D-BEC6-465F59FD46EF}" type="presOf" srcId="{48256598-29D5-454F-884F-D75A848842C6}" destId="{6C4B42C7-37AD-419B-9381-8AAA532471D7}" srcOrd="0" destOrd="0" presId="urn:microsoft.com/office/officeart/2005/8/layout/lProcess3"/>
    <dgm:cxn modelId="{E56F7A53-8DAB-469E-9FEA-F9C7484413AC}" srcId="{48256598-29D5-454F-884F-D75A848842C6}" destId="{DC643B6F-2472-498D-9CA8-D300C76C3A83}" srcOrd="0" destOrd="0" parTransId="{EFA5C8BD-CD24-4B4E-8C5E-E9DFD922429A}" sibTransId="{C8B10781-956B-432B-A8FA-CD9AED0BD07E}"/>
    <dgm:cxn modelId="{3FF60897-4188-4225-AEE1-F9CBDE0722FD}" type="presParOf" srcId="{6C4B42C7-37AD-419B-9381-8AAA532471D7}" destId="{8BD4E30F-4B94-421E-9392-177F0238D677}" srcOrd="0" destOrd="0" presId="urn:microsoft.com/office/officeart/2005/8/layout/lProcess3"/>
    <dgm:cxn modelId="{322AC857-65F5-45E9-94D3-14A59CF8CB4C}" type="presParOf" srcId="{8BD4E30F-4B94-421E-9392-177F0238D677}" destId="{BFA8CEC5-9C75-4F63-8B72-D7BD0EFAEF20}" srcOrd="0" destOrd="0" presId="urn:microsoft.com/office/officeart/2005/8/layout/lProcess3"/>
    <dgm:cxn modelId="{20F4DCFD-9982-481C-B5F4-5468AD95A5E5}" type="presParOf" srcId="{8BD4E30F-4B94-421E-9392-177F0238D677}" destId="{0BAAD7DC-71CD-4542-A0BB-7213DB7EBF0E}" srcOrd="1" destOrd="0" presId="urn:microsoft.com/office/officeart/2005/8/layout/lProcess3"/>
    <dgm:cxn modelId="{D6D59EA8-2684-4C35-9453-773BFF8D7887}" type="presParOf" srcId="{8BD4E30F-4B94-421E-9392-177F0238D677}" destId="{EB0BD8C2-D667-41A1-B6E6-67BE68C7A887}" srcOrd="2" destOrd="0" presId="urn:microsoft.com/office/officeart/2005/8/layout/lProcess3"/>
    <dgm:cxn modelId="{F4D7B153-780B-4D55-943D-FE51E59C69FD}" type="presParOf" srcId="{8BD4E30F-4B94-421E-9392-177F0238D677}" destId="{1EC285C3-8D5A-4AC0-B3D3-111DFF70DB9A}" srcOrd="3" destOrd="0" presId="urn:microsoft.com/office/officeart/2005/8/layout/lProcess3"/>
    <dgm:cxn modelId="{ADCD962E-6E85-41ED-890D-8CBB7C016254}" type="presParOf" srcId="{8BD4E30F-4B94-421E-9392-177F0238D677}" destId="{50560170-5189-4EA9-AEAE-126956A19254}" srcOrd="4" destOrd="0" presId="urn:microsoft.com/office/officeart/2005/8/layout/lProcess3"/>
    <dgm:cxn modelId="{E824C768-0723-4C2A-ADB0-A51371C834E2}" type="presParOf" srcId="{6C4B42C7-37AD-419B-9381-8AAA532471D7}" destId="{B279127B-51D5-4135-A8F7-7D6D90C4D39E}" srcOrd="1" destOrd="0" presId="urn:microsoft.com/office/officeart/2005/8/layout/lProcess3"/>
    <dgm:cxn modelId="{358E2BC8-DDA3-4CB4-97D4-76B2DBF90BAD}" type="presParOf" srcId="{6C4B42C7-37AD-419B-9381-8AAA532471D7}" destId="{5099081C-0365-4EC1-8CEA-DADBCE1D0E1C}" srcOrd="2" destOrd="0" presId="urn:microsoft.com/office/officeart/2005/8/layout/lProcess3"/>
    <dgm:cxn modelId="{8A1AFC9D-4FDA-4013-9D70-FCDA881AD56D}" type="presParOf" srcId="{5099081C-0365-4EC1-8CEA-DADBCE1D0E1C}" destId="{1A3DEB33-1F64-4AC7-8E0D-8EC2AFAE0181}" srcOrd="0" destOrd="0" presId="urn:microsoft.com/office/officeart/2005/8/layout/lProcess3"/>
    <dgm:cxn modelId="{8C480E83-6AA1-486A-AC68-E209F905B9BF}" type="presParOf" srcId="{5099081C-0365-4EC1-8CEA-DADBCE1D0E1C}" destId="{A1249468-1A19-41D3-904F-69217BC38A78}" srcOrd="1" destOrd="0" presId="urn:microsoft.com/office/officeart/2005/8/layout/lProcess3"/>
    <dgm:cxn modelId="{AB2CA187-070E-4B01-B55B-328084E6ED22}" type="presParOf" srcId="{5099081C-0365-4EC1-8CEA-DADBCE1D0E1C}" destId="{006032B2-3EA6-4CAD-A3F4-C7A9546977F6}" srcOrd="2" destOrd="0" presId="urn:microsoft.com/office/officeart/2005/8/layout/lProcess3"/>
    <dgm:cxn modelId="{F86C8617-D320-4D38-B22B-CFBEA049DD69}" type="presParOf" srcId="{5099081C-0365-4EC1-8CEA-DADBCE1D0E1C}" destId="{E86D9DE8-87FB-4BB1-AE74-618F76F5E87C}" srcOrd="3" destOrd="0" presId="urn:microsoft.com/office/officeart/2005/8/layout/lProcess3"/>
    <dgm:cxn modelId="{0505AA6B-B5CC-48BC-967A-0CC52F60318B}" type="presParOf" srcId="{5099081C-0365-4EC1-8CEA-DADBCE1D0E1C}" destId="{A01D1645-A4E9-4A27-979D-20C3B9B910C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28CED-E6B6-4D93-803E-1C495177681F}" type="doc">
      <dgm:prSet loTypeId="urn:microsoft.com/office/officeart/2005/8/layout/hierarchy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9A6A6B4-B829-4593-8AEC-25356F80AEC0}">
      <dgm:prSet phldrT="[Texto]"/>
      <dgm:spPr/>
      <dgm:t>
        <a:bodyPr/>
        <a:lstStyle/>
        <a:p>
          <a:r>
            <a:rPr lang="es-ES" dirty="0" smtClean="0"/>
            <a:t>INDEPENDIENTES</a:t>
          </a:r>
          <a:endParaRPr lang="es-ES" dirty="0"/>
        </a:p>
      </dgm:t>
    </dgm:pt>
    <dgm:pt modelId="{D168E102-01A3-4A07-8147-F6B69F047C47}" type="parTrans" cxnId="{9D37D11E-75DA-4D79-AD47-366F8072148C}">
      <dgm:prSet/>
      <dgm:spPr/>
      <dgm:t>
        <a:bodyPr/>
        <a:lstStyle/>
        <a:p>
          <a:endParaRPr lang="es-ES"/>
        </a:p>
      </dgm:t>
    </dgm:pt>
    <dgm:pt modelId="{5EC506AF-6113-414A-8178-1F3BA9F7ED15}" type="sibTrans" cxnId="{9D37D11E-75DA-4D79-AD47-366F8072148C}">
      <dgm:prSet/>
      <dgm:spPr/>
      <dgm:t>
        <a:bodyPr/>
        <a:lstStyle/>
        <a:p>
          <a:endParaRPr lang="es-ES"/>
        </a:p>
      </dgm:t>
    </dgm:pt>
    <dgm:pt modelId="{A0AE2FC5-82BE-4FD0-A602-E7417117D6B9}">
      <dgm:prSet phldrT="[Texto]"/>
      <dgm:spPr/>
      <dgm:t>
        <a:bodyPr/>
        <a:lstStyle/>
        <a:p>
          <a:r>
            <a:rPr lang="es-ES" dirty="0" smtClean="0"/>
            <a:t>Generan o explican los cambios de la variable dependiente</a:t>
          </a:r>
          <a:endParaRPr lang="es-ES" dirty="0"/>
        </a:p>
      </dgm:t>
    </dgm:pt>
    <dgm:pt modelId="{5823172E-A872-4C66-AA02-AAFC4C0EE7C8}" type="parTrans" cxnId="{B19F4A6C-B1BE-4A78-BD54-7A1B2AE110CF}">
      <dgm:prSet/>
      <dgm:spPr/>
      <dgm:t>
        <a:bodyPr/>
        <a:lstStyle/>
        <a:p>
          <a:endParaRPr lang="es-ES"/>
        </a:p>
      </dgm:t>
    </dgm:pt>
    <dgm:pt modelId="{BE68B0FA-7C6E-477F-86FB-FCE98F65434A}" type="sibTrans" cxnId="{B19F4A6C-B1BE-4A78-BD54-7A1B2AE110CF}">
      <dgm:prSet/>
      <dgm:spPr/>
      <dgm:t>
        <a:bodyPr/>
        <a:lstStyle/>
        <a:p>
          <a:endParaRPr lang="es-ES"/>
        </a:p>
      </dgm:t>
    </dgm:pt>
    <dgm:pt modelId="{0546A00D-B9FF-472C-82CF-1073A835057B}">
      <dgm:prSet phldrT="[Texto]"/>
      <dgm:spPr/>
      <dgm:t>
        <a:bodyPr/>
        <a:lstStyle/>
        <a:p>
          <a:r>
            <a:rPr lang="es-ES" dirty="0" smtClean="0"/>
            <a:t>DEPENDIENTES</a:t>
          </a:r>
          <a:endParaRPr lang="es-ES" dirty="0"/>
        </a:p>
      </dgm:t>
    </dgm:pt>
    <dgm:pt modelId="{49584E59-E818-43BA-A9D9-7615F7DC3318}" type="parTrans" cxnId="{776396E7-33A7-4EBA-BC7B-7E092BC53293}">
      <dgm:prSet/>
      <dgm:spPr/>
      <dgm:t>
        <a:bodyPr/>
        <a:lstStyle/>
        <a:p>
          <a:endParaRPr lang="es-ES"/>
        </a:p>
      </dgm:t>
    </dgm:pt>
    <dgm:pt modelId="{222A2D7A-7B20-4F3B-8D5D-0C55DCB6E413}" type="sibTrans" cxnId="{776396E7-33A7-4EBA-BC7B-7E092BC53293}">
      <dgm:prSet/>
      <dgm:spPr/>
      <dgm:t>
        <a:bodyPr/>
        <a:lstStyle/>
        <a:p>
          <a:endParaRPr lang="es-ES"/>
        </a:p>
      </dgm:t>
    </dgm:pt>
    <dgm:pt modelId="{69C45853-D284-490F-9427-982AA4FCEB7D}">
      <dgm:prSet phldrT="[Texto]"/>
      <dgm:spPr/>
      <dgm:t>
        <a:bodyPr/>
        <a:lstStyle/>
        <a:p>
          <a:r>
            <a:rPr lang="es-ES" dirty="0" smtClean="0"/>
            <a:t>Son aquellas que se modifican por la acción de la variable independiente</a:t>
          </a:r>
          <a:endParaRPr lang="es-ES" dirty="0"/>
        </a:p>
      </dgm:t>
    </dgm:pt>
    <dgm:pt modelId="{07934D37-77D3-4B89-AC52-F75C4D1DA15D}" type="parTrans" cxnId="{EE4814EB-3DCC-4C03-A7D2-0C2BE0F424D1}">
      <dgm:prSet/>
      <dgm:spPr/>
      <dgm:t>
        <a:bodyPr/>
        <a:lstStyle/>
        <a:p>
          <a:endParaRPr lang="es-ES"/>
        </a:p>
      </dgm:t>
    </dgm:pt>
    <dgm:pt modelId="{97653695-A142-4FE6-A5C2-2AAE860F72D2}" type="sibTrans" cxnId="{EE4814EB-3DCC-4C03-A7D2-0C2BE0F424D1}">
      <dgm:prSet/>
      <dgm:spPr/>
      <dgm:t>
        <a:bodyPr/>
        <a:lstStyle/>
        <a:p>
          <a:endParaRPr lang="es-ES"/>
        </a:p>
      </dgm:t>
    </dgm:pt>
    <dgm:pt modelId="{371090BE-B453-4CC3-A64A-022BEDD271F2}">
      <dgm:prSet phldrT="[Texto]"/>
      <dgm:spPr/>
      <dgm:t>
        <a:bodyPr/>
        <a:lstStyle/>
        <a:p>
          <a:r>
            <a:rPr lang="es-ES" dirty="0" smtClean="0"/>
            <a:t>INTERVINIENTES</a:t>
          </a:r>
          <a:endParaRPr lang="es-ES" dirty="0"/>
        </a:p>
      </dgm:t>
    </dgm:pt>
    <dgm:pt modelId="{329E8D4E-0D9F-4BC6-AB41-8D0E130C7ED3}" type="parTrans" cxnId="{C9805CD7-0723-448E-A8D8-B1673166E524}">
      <dgm:prSet/>
      <dgm:spPr/>
      <dgm:t>
        <a:bodyPr/>
        <a:lstStyle/>
        <a:p>
          <a:endParaRPr lang="es-ES"/>
        </a:p>
      </dgm:t>
    </dgm:pt>
    <dgm:pt modelId="{E2713F21-B950-4C1C-A4C6-4730A6A4D6FC}" type="sibTrans" cxnId="{C9805CD7-0723-448E-A8D8-B1673166E524}">
      <dgm:prSet/>
      <dgm:spPr/>
      <dgm:t>
        <a:bodyPr/>
        <a:lstStyle/>
        <a:p>
          <a:endParaRPr lang="es-ES"/>
        </a:p>
      </dgm:t>
    </dgm:pt>
    <dgm:pt modelId="{4241CFA1-8F11-4013-A274-8F8D8BB61952}">
      <dgm:prSet phldrT="[Texto]"/>
      <dgm:spPr/>
      <dgm:t>
        <a:bodyPr/>
        <a:lstStyle/>
        <a:p>
          <a:r>
            <a:rPr lang="es-ES" dirty="0" smtClean="0"/>
            <a:t>CONFUSORAS</a:t>
          </a:r>
          <a:endParaRPr lang="es-ES" dirty="0"/>
        </a:p>
      </dgm:t>
    </dgm:pt>
    <dgm:pt modelId="{1569E220-D3D2-4892-8D38-C196BF1977E4}" type="parTrans" cxnId="{42DB2B53-04F8-43E6-8FB7-5B788250F31B}">
      <dgm:prSet/>
      <dgm:spPr/>
      <dgm:t>
        <a:bodyPr/>
        <a:lstStyle/>
        <a:p>
          <a:endParaRPr lang="es-ES"/>
        </a:p>
      </dgm:t>
    </dgm:pt>
    <dgm:pt modelId="{27A21BD8-7F85-43EE-A2CD-14F41D843B14}" type="sibTrans" cxnId="{42DB2B53-04F8-43E6-8FB7-5B788250F31B}">
      <dgm:prSet/>
      <dgm:spPr/>
      <dgm:t>
        <a:bodyPr/>
        <a:lstStyle/>
        <a:p>
          <a:endParaRPr lang="es-ES"/>
        </a:p>
      </dgm:t>
    </dgm:pt>
    <dgm:pt modelId="{A2E284D0-B7B2-4152-B531-411CE16CC1C2}">
      <dgm:prSet phldrT="[Texto]"/>
      <dgm:spPr/>
      <dgm:t>
        <a:bodyPr/>
        <a:lstStyle/>
        <a:p>
          <a:r>
            <a:rPr lang="es-ES" dirty="0" smtClean="0"/>
            <a:t>Pueden influir directamente sobre la variable dependiente</a:t>
          </a:r>
          <a:endParaRPr lang="es-ES" dirty="0"/>
        </a:p>
      </dgm:t>
    </dgm:pt>
    <dgm:pt modelId="{40984040-7322-4EF1-A0DA-B16318C7BEE5}" type="parTrans" cxnId="{2BB8660D-C6C0-44D0-8842-551F6A25BBB9}">
      <dgm:prSet/>
      <dgm:spPr/>
      <dgm:t>
        <a:bodyPr/>
        <a:lstStyle/>
        <a:p>
          <a:endParaRPr lang="es-ES"/>
        </a:p>
      </dgm:t>
    </dgm:pt>
    <dgm:pt modelId="{B31CE856-044C-4173-BFA8-54C48198EEB2}" type="sibTrans" cxnId="{2BB8660D-C6C0-44D0-8842-551F6A25BBB9}">
      <dgm:prSet/>
      <dgm:spPr/>
      <dgm:t>
        <a:bodyPr/>
        <a:lstStyle/>
        <a:p>
          <a:endParaRPr lang="es-ES"/>
        </a:p>
      </dgm:t>
    </dgm:pt>
    <dgm:pt modelId="{E9B1A47F-1518-45C1-872B-821BEA88C600}">
      <dgm:prSet phldrT="[Texto]"/>
      <dgm:spPr/>
      <dgm:t>
        <a:bodyPr/>
        <a:lstStyle/>
        <a:p>
          <a:r>
            <a:rPr lang="es-ES" dirty="0" smtClean="0"/>
            <a:t>Aquellas que pueden afectar tanto a variables dependientes como a las independientes</a:t>
          </a:r>
          <a:endParaRPr lang="es-ES" dirty="0"/>
        </a:p>
      </dgm:t>
    </dgm:pt>
    <dgm:pt modelId="{36A27C32-1B6F-412B-ABCD-62A08E0EF1CA}" type="parTrans" cxnId="{79BE1DD0-1824-4A2B-9D75-67AC63A406D7}">
      <dgm:prSet/>
      <dgm:spPr/>
      <dgm:t>
        <a:bodyPr/>
        <a:lstStyle/>
        <a:p>
          <a:endParaRPr lang="es-ES"/>
        </a:p>
      </dgm:t>
    </dgm:pt>
    <dgm:pt modelId="{049CE894-074B-4BCC-A527-CE48AE170DEC}" type="sibTrans" cxnId="{79BE1DD0-1824-4A2B-9D75-67AC63A406D7}">
      <dgm:prSet/>
      <dgm:spPr/>
      <dgm:t>
        <a:bodyPr/>
        <a:lstStyle/>
        <a:p>
          <a:endParaRPr lang="es-ES"/>
        </a:p>
      </dgm:t>
    </dgm:pt>
    <dgm:pt modelId="{89B4D311-CA87-4274-9EFE-8CEFDB502F3E}" type="pres">
      <dgm:prSet presAssocID="{8E128CED-E6B6-4D93-803E-1C49517768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1A531C-6304-4B09-BB1A-ABB5F8CEC561}" type="pres">
      <dgm:prSet presAssocID="{E9A6A6B4-B829-4593-8AEC-25356F80AEC0}" presName="root" presStyleCnt="0"/>
      <dgm:spPr/>
    </dgm:pt>
    <dgm:pt modelId="{A58223DE-EA95-47E0-995E-8FC3469B9386}" type="pres">
      <dgm:prSet presAssocID="{E9A6A6B4-B829-4593-8AEC-25356F80AEC0}" presName="rootComposite" presStyleCnt="0"/>
      <dgm:spPr/>
    </dgm:pt>
    <dgm:pt modelId="{8DCAB880-D238-4DDF-9BF7-250067838198}" type="pres">
      <dgm:prSet presAssocID="{E9A6A6B4-B829-4593-8AEC-25356F80AEC0}" presName="rootText" presStyleLbl="node1" presStyleIdx="0" presStyleCnt="4"/>
      <dgm:spPr/>
      <dgm:t>
        <a:bodyPr/>
        <a:lstStyle/>
        <a:p>
          <a:endParaRPr lang="es-ES"/>
        </a:p>
      </dgm:t>
    </dgm:pt>
    <dgm:pt modelId="{CB8770A0-0538-44A6-A5E6-79B212931BA4}" type="pres">
      <dgm:prSet presAssocID="{E9A6A6B4-B829-4593-8AEC-25356F80AEC0}" presName="rootConnector" presStyleLbl="node1" presStyleIdx="0" presStyleCnt="4"/>
      <dgm:spPr/>
      <dgm:t>
        <a:bodyPr/>
        <a:lstStyle/>
        <a:p>
          <a:endParaRPr lang="es-ES"/>
        </a:p>
      </dgm:t>
    </dgm:pt>
    <dgm:pt modelId="{0FDDBCEE-D1CF-4C41-A061-2791D975BEBF}" type="pres">
      <dgm:prSet presAssocID="{E9A6A6B4-B829-4593-8AEC-25356F80AEC0}" presName="childShape" presStyleCnt="0"/>
      <dgm:spPr/>
    </dgm:pt>
    <dgm:pt modelId="{2EE7C7C1-38FA-4EAB-B66E-FEE431358E5A}" type="pres">
      <dgm:prSet presAssocID="{5823172E-A872-4C66-AA02-AAFC4C0EE7C8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C74F33-E001-455C-BD0B-BAA773D2DC12}" type="pres">
      <dgm:prSet presAssocID="{A0AE2FC5-82BE-4FD0-A602-E7417117D6B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7957B-51ED-4CBD-91A4-977356D3AE4A}" type="pres">
      <dgm:prSet presAssocID="{0546A00D-B9FF-472C-82CF-1073A835057B}" presName="root" presStyleCnt="0"/>
      <dgm:spPr/>
    </dgm:pt>
    <dgm:pt modelId="{18C62B50-9E2A-4878-B7A5-908E921D90CA}" type="pres">
      <dgm:prSet presAssocID="{0546A00D-B9FF-472C-82CF-1073A835057B}" presName="rootComposite" presStyleCnt="0"/>
      <dgm:spPr/>
    </dgm:pt>
    <dgm:pt modelId="{A3FAB7C5-648F-410D-965A-5F97886958F1}" type="pres">
      <dgm:prSet presAssocID="{0546A00D-B9FF-472C-82CF-1073A835057B}" presName="rootText" presStyleLbl="node1" presStyleIdx="1" presStyleCnt="4"/>
      <dgm:spPr/>
      <dgm:t>
        <a:bodyPr/>
        <a:lstStyle/>
        <a:p>
          <a:endParaRPr lang="es-ES"/>
        </a:p>
      </dgm:t>
    </dgm:pt>
    <dgm:pt modelId="{95E81878-6B64-4AAB-9526-4B07345FAD9D}" type="pres">
      <dgm:prSet presAssocID="{0546A00D-B9FF-472C-82CF-1073A835057B}" presName="rootConnector" presStyleLbl="node1" presStyleIdx="1" presStyleCnt="4"/>
      <dgm:spPr/>
      <dgm:t>
        <a:bodyPr/>
        <a:lstStyle/>
        <a:p>
          <a:endParaRPr lang="es-ES"/>
        </a:p>
      </dgm:t>
    </dgm:pt>
    <dgm:pt modelId="{24E48F1A-5D47-4FD9-B35A-1A7CD7ED6DE6}" type="pres">
      <dgm:prSet presAssocID="{0546A00D-B9FF-472C-82CF-1073A835057B}" presName="childShape" presStyleCnt="0"/>
      <dgm:spPr/>
    </dgm:pt>
    <dgm:pt modelId="{C7643CD9-C1EE-4F33-80C8-FAA68F4FCC3F}" type="pres">
      <dgm:prSet presAssocID="{07934D37-77D3-4B89-AC52-F75C4D1DA15D}" presName="Name13" presStyleLbl="parChTrans1D2" presStyleIdx="1" presStyleCnt="4"/>
      <dgm:spPr/>
      <dgm:t>
        <a:bodyPr/>
        <a:lstStyle/>
        <a:p>
          <a:endParaRPr lang="es-ES"/>
        </a:p>
      </dgm:t>
    </dgm:pt>
    <dgm:pt modelId="{01C2BAF2-569A-44B2-9A4C-C160CB953268}" type="pres">
      <dgm:prSet presAssocID="{69C45853-D284-490F-9427-982AA4FCEB7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DAD83-BAF9-4670-9D21-FEB55FFA5C3B}" type="pres">
      <dgm:prSet presAssocID="{371090BE-B453-4CC3-A64A-022BEDD271F2}" presName="root" presStyleCnt="0"/>
      <dgm:spPr/>
    </dgm:pt>
    <dgm:pt modelId="{8C7FAAAF-870B-447D-B907-74537905E85A}" type="pres">
      <dgm:prSet presAssocID="{371090BE-B453-4CC3-A64A-022BEDD271F2}" presName="rootComposite" presStyleCnt="0"/>
      <dgm:spPr/>
    </dgm:pt>
    <dgm:pt modelId="{9D5CA533-BADA-43CA-8F2F-079AD8F9B9E1}" type="pres">
      <dgm:prSet presAssocID="{371090BE-B453-4CC3-A64A-022BEDD271F2}" presName="rootText" presStyleLbl="node1" presStyleIdx="2" presStyleCnt="4"/>
      <dgm:spPr/>
      <dgm:t>
        <a:bodyPr/>
        <a:lstStyle/>
        <a:p>
          <a:endParaRPr lang="es-ES"/>
        </a:p>
      </dgm:t>
    </dgm:pt>
    <dgm:pt modelId="{5B757171-C9F8-4A3E-9F27-15E106BB05E8}" type="pres">
      <dgm:prSet presAssocID="{371090BE-B453-4CC3-A64A-022BEDD271F2}" presName="rootConnector" presStyleLbl="node1" presStyleIdx="2" presStyleCnt="4"/>
      <dgm:spPr/>
      <dgm:t>
        <a:bodyPr/>
        <a:lstStyle/>
        <a:p>
          <a:endParaRPr lang="es-ES"/>
        </a:p>
      </dgm:t>
    </dgm:pt>
    <dgm:pt modelId="{2907C47D-48FB-4C3A-8141-CE36F58D393E}" type="pres">
      <dgm:prSet presAssocID="{371090BE-B453-4CC3-A64A-022BEDD271F2}" presName="childShape" presStyleCnt="0"/>
      <dgm:spPr/>
    </dgm:pt>
    <dgm:pt modelId="{E0B7EA9E-EA59-4607-9A88-9C5457566552}" type="pres">
      <dgm:prSet presAssocID="{40984040-7322-4EF1-A0DA-B16318C7BEE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1EBBF767-3340-40CC-91BB-FB5E9D973EA4}" type="pres">
      <dgm:prSet presAssocID="{A2E284D0-B7B2-4152-B531-411CE16CC1C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6D6611-F429-4B63-B9FB-5CAD0EAF1C0B}" type="pres">
      <dgm:prSet presAssocID="{4241CFA1-8F11-4013-A274-8F8D8BB61952}" presName="root" presStyleCnt="0"/>
      <dgm:spPr/>
    </dgm:pt>
    <dgm:pt modelId="{00F4426D-AD8F-4128-8959-A8CFCFEC65C9}" type="pres">
      <dgm:prSet presAssocID="{4241CFA1-8F11-4013-A274-8F8D8BB61952}" presName="rootComposite" presStyleCnt="0"/>
      <dgm:spPr/>
    </dgm:pt>
    <dgm:pt modelId="{696B80EF-87FF-4129-8610-DD1C7BE8B98A}" type="pres">
      <dgm:prSet presAssocID="{4241CFA1-8F11-4013-A274-8F8D8BB61952}" presName="rootText" presStyleLbl="node1" presStyleIdx="3" presStyleCnt="4"/>
      <dgm:spPr/>
      <dgm:t>
        <a:bodyPr/>
        <a:lstStyle/>
        <a:p>
          <a:endParaRPr lang="es-ES"/>
        </a:p>
      </dgm:t>
    </dgm:pt>
    <dgm:pt modelId="{98600C07-7CD6-468A-A761-ED1320F2675D}" type="pres">
      <dgm:prSet presAssocID="{4241CFA1-8F11-4013-A274-8F8D8BB61952}" presName="rootConnector" presStyleLbl="node1" presStyleIdx="3" presStyleCnt="4"/>
      <dgm:spPr/>
      <dgm:t>
        <a:bodyPr/>
        <a:lstStyle/>
        <a:p>
          <a:endParaRPr lang="es-ES"/>
        </a:p>
      </dgm:t>
    </dgm:pt>
    <dgm:pt modelId="{4C691D82-A951-4C51-A19A-9D9B15E5AAB7}" type="pres">
      <dgm:prSet presAssocID="{4241CFA1-8F11-4013-A274-8F8D8BB61952}" presName="childShape" presStyleCnt="0"/>
      <dgm:spPr/>
    </dgm:pt>
    <dgm:pt modelId="{AAF6276B-F7D9-46C7-8E41-5415AFEB9420}" type="pres">
      <dgm:prSet presAssocID="{36A27C32-1B6F-412B-ABCD-62A08E0EF1CA}" presName="Name13" presStyleLbl="parChTrans1D2" presStyleIdx="3" presStyleCnt="4"/>
      <dgm:spPr/>
      <dgm:t>
        <a:bodyPr/>
        <a:lstStyle/>
        <a:p>
          <a:endParaRPr lang="es-ES"/>
        </a:p>
      </dgm:t>
    </dgm:pt>
    <dgm:pt modelId="{E366FAF4-673C-419E-99A1-CB448AA7B0CD}" type="pres">
      <dgm:prSet presAssocID="{E9B1A47F-1518-45C1-872B-821BEA88C60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3C2795-1672-494F-87A6-0D2466FA5837}" type="presOf" srcId="{E9A6A6B4-B829-4593-8AEC-25356F80AEC0}" destId="{8DCAB880-D238-4DDF-9BF7-250067838198}" srcOrd="0" destOrd="0" presId="urn:microsoft.com/office/officeart/2005/8/layout/hierarchy3"/>
    <dgm:cxn modelId="{EBDE045A-BEF5-41D4-B146-BDCFF8DEBA25}" type="presOf" srcId="{4241CFA1-8F11-4013-A274-8F8D8BB61952}" destId="{98600C07-7CD6-468A-A761-ED1320F2675D}" srcOrd="1" destOrd="0" presId="urn:microsoft.com/office/officeart/2005/8/layout/hierarchy3"/>
    <dgm:cxn modelId="{9AAFC5B5-C411-49CD-805C-D88470D2DB38}" type="presOf" srcId="{371090BE-B453-4CC3-A64A-022BEDD271F2}" destId="{9D5CA533-BADA-43CA-8F2F-079AD8F9B9E1}" srcOrd="0" destOrd="0" presId="urn:microsoft.com/office/officeart/2005/8/layout/hierarchy3"/>
    <dgm:cxn modelId="{8D9CE608-A16B-4E27-93E5-7FD39E258AD1}" type="presOf" srcId="{0546A00D-B9FF-472C-82CF-1073A835057B}" destId="{95E81878-6B64-4AAB-9526-4B07345FAD9D}" srcOrd="1" destOrd="0" presId="urn:microsoft.com/office/officeart/2005/8/layout/hierarchy3"/>
    <dgm:cxn modelId="{D593EA60-9232-42CC-BA08-925B4EA650CE}" type="presOf" srcId="{E9B1A47F-1518-45C1-872B-821BEA88C600}" destId="{E366FAF4-673C-419E-99A1-CB448AA7B0CD}" srcOrd="0" destOrd="0" presId="urn:microsoft.com/office/officeart/2005/8/layout/hierarchy3"/>
    <dgm:cxn modelId="{F21E4F23-FA7B-4409-B864-3BF50FEB3A13}" type="presOf" srcId="{40984040-7322-4EF1-A0DA-B16318C7BEE5}" destId="{E0B7EA9E-EA59-4607-9A88-9C5457566552}" srcOrd="0" destOrd="0" presId="urn:microsoft.com/office/officeart/2005/8/layout/hierarchy3"/>
    <dgm:cxn modelId="{CE13E997-57A3-44B9-BF88-F79D0E4CBFC5}" type="presOf" srcId="{0546A00D-B9FF-472C-82CF-1073A835057B}" destId="{A3FAB7C5-648F-410D-965A-5F97886958F1}" srcOrd="0" destOrd="0" presId="urn:microsoft.com/office/officeart/2005/8/layout/hierarchy3"/>
    <dgm:cxn modelId="{504E7D45-6EC6-4B60-9315-AC0C1973674A}" type="presOf" srcId="{69C45853-D284-490F-9427-982AA4FCEB7D}" destId="{01C2BAF2-569A-44B2-9A4C-C160CB953268}" srcOrd="0" destOrd="0" presId="urn:microsoft.com/office/officeart/2005/8/layout/hierarchy3"/>
    <dgm:cxn modelId="{D9AA9C64-887A-417E-B8FE-E23BC5F08D67}" type="presOf" srcId="{5823172E-A872-4C66-AA02-AAFC4C0EE7C8}" destId="{2EE7C7C1-38FA-4EAB-B66E-FEE431358E5A}" srcOrd="0" destOrd="0" presId="urn:microsoft.com/office/officeart/2005/8/layout/hierarchy3"/>
    <dgm:cxn modelId="{C9805CD7-0723-448E-A8D8-B1673166E524}" srcId="{8E128CED-E6B6-4D93-803E-1C495177681F}" destId="{371090BE-B453-4CC3-A64A-022BEDD271F2}" srcOrd="2" destOrd="0" parTransId="{329E8D4E-0D9F-4BC6-AB41-8D0E130C7ED3}" sibTransId="{E2713F21-B950-4C1C-A4C6-4730A6A4D6FC}"/>
    <dgm:cxn modelId="{79BE1DD0-1824-4A2B-9D75-67AC63A406D7}" srcId="{4241CFA1-8F11-4013-A274-8F8D8BB61952}" destId="{E9B1A47F-1518-45C1-872B-821BEA88C600}" srcOrd="0" destOrd="0" parTransId="{36A27C32-1B6F-412B-ABCD-62A08E0EF1CA}" sibTransId="{049CE894-074B-4BCC-A527-CE48AE170DEC}"/>
    <dgm:cxn modelId="{42DB2B53-04F8-43E6-8FB7-5B788250F31B}" srcId="{8E128CED-E6B6-4D93-803E-1C495177681F}" destId="{4241CFA1-8F11-4013-A274-8F8D8BB61952}" srcOrd="3" destOrd="0" parTransId="{1569E220-D3D2-4892-8D38-C196BF1977E4}" sibTransId="{27A21BD8-7F85-43EE-A2CD-14F41D843B14}"/>
    <dgm:cxn modelId="{A679722D-930C-46A0-B322-70A3C9C33530}" type="presOf" srcId="{4241CFA1-8F11-4013-A274-8F8D8BB61952}" destId="{696B80EF-87FF-4129-8610-DD1C7BE8B98A}" srcOrd="0" destOrd="0" presId="urn:microsoft.com/office/officeart/2005/8/layout/hierarchy3"/>
    <dgm:cxn modelId="{776396E7-33A7-4EBA-BC7B-7E092BC53293}" srcId="{8E128CED-E6B6-4D93-803E-1C495177681F}" destId="{0546A00D-B9FF-472C-82CF-1073A835057B}" srcOrd="1" destOrd="0" parTransId="{49584E59-E818-43BA-A9D9-7615F7DC3318}" sibTransId="{222A2D7A-7B20-4F3B-8D5D-0C55DCB6E413}"/>
    <dgm:cxn modelId="{87BD7C50-3E7B-479A-A565-5F971D43FE7F}" type="presOf" srcId="{8E128CED-E6B6-4D93-803E-1C495177681F}" destId="{89B4D311-CA87-4274-9EFE-8CEFDB502F3E}" srcOrd="0" destOrd="0" presId="urn:microsoft.com/office/officeart/2005/8/layout/hierarchy3"/>
    <dgm:cxn modelId="{D437155E-BFC0-496B-868B-28D5A95FD5B7}" type="presOf" srcId="{A2E284D0-B7B2-4152-B531-411CE16CC1C2}" destId="{1EBBF767-3340-40CC-91BB-FB5E9D973EA4}" srcOrd="0" destOrd="0" presId="urn:microsoft.com/office/officeart/2005/8/layout/hierarchy3"/>
    <dgm:cxn modelId="{7F7AD7AE-DD64-4ECE-87FC-F5518FB64057}" type="presOf" srcId="{07934D37-77D3-4B89-AC52-F75C4D1DA15D}" destId="{C7643CD9-C1EE-4F33-80C8-FAA68F4FCC3F}" srcOrd="0" destOrd="0" presId="urn:microsoft.com/office/officeart/2005/8/layout/hierarchy3"/>
    <dgm:cxn modelId="{3987A0F2-62D6-4692-A9EC-6CDA919C014B}" type="presOf" srcId="{A0AE2FC5-82BE-4FD0-A602-E7417117D6B9}" destId="{45C74F33-E001-455C-BD0B-BAA773D2DC12}" srcOrd="0" destOrd="0" presId="urn:microsoft.com/office/officeart/2005/8/layout/hierarchy3"/>
    <dgm:cxn modelId="{9D37D11E-75DA-4D79-AD47-366F8072148C}" srcId="{8E128CED-E6B6-4D93-803E-1C495177681F}" destId="{E9A6A6B4-B829-4593-8AEC-25356F80AEC0}" srcOrd="0" destOrd="0" parTransId="{D168E102-01A3-4A07-8147-F6B69F047C47}" sibTransId="{5EC506AF-6113-414A-8178-1F3BA9F7ED15}"/>
    <dgm:cxn modelId="{B19F4A6C-B1BE-4A78-BD54-7A1B2AE110CF}" srcId="{E9A6A6B4-B829-4593-8AEC-25356F80AEC0}" destId="{A0AE2FC5-82BE-4FD0-A602-E7417117D6B9}" srcOrd="0" destOrd="0" parTransId="{5823172E-A872-4C66-AA02-AAFC4C0EE7C8}" sibTransId="{BE68B0FA-7C6E-477F-86FB-FCE98F65434A}"/>
    <dgm:cxn modelId="{EEDA377E-4993-4265-8989-16AF280BD774}" type="presOf" srcId="{371090BE-B453-4CC3-A64A-022BEDD271F2}" destId="{5B757171-C9F8-4A3E-9F27-15E106BB05E8}" srcOrd="1" destOrd="0" presId="urn:microsoft.com/office/officeart/2005/8/layout/hierarchy3"/>
    <dgm:cxn modelId="{EE19C282-F318-4ADB-B12D-B8D5004FB081}" type="presOf" srcId="{36A27C32-1B6F-412B-ABCD-62A08E0EF1CA}" destId="{AAF6276B-F7D9-46C7-8E41-5415AFEB9420}" srcOrd="0" destOrd="0" presId="urn:microsoft.com/office/officeart/2005/8/layout/hierarchy3"/>
    <dgm:cxn modelId="{11742BD7-2D49-484F-A4CD-26F0C645492A}" type="presOf" srcId="{E9A6A6B4-B829-4593-8AEC-25356F80AEC0}" destId="{CB8770A0-0538-44A6-A5E6-79B212931BA4}" srcOrd="1" destOrd="0" presId="urn:microsoft.com/office/officeart/2005/8/layout/hierarchy3"/>
    <dgm:cxn modelId="{2BB8660D-C6C0-44D0-8842-551F6A25BBB9}" srcId="{371090BE-B453-4CC3-A64A-022BEDD271F2}" destId="{A2E284D0-B7B2-4152-B531-411CE16CC1C2}" srcOrd="0" destOrd="0" parTransId="{40984040-7322-4EF1-A0DA-B16318C7BEE5}" sibTransId="{B31CE856-044C-4173-BFA8-54C48198EEB2}"/>
    <dgm:cxn modelId="{EE4814EB-3DCC-4C03-A7D2-0C2BE0F424D1}" srcId="{0546A00D-B9FF-472C-82CF-1073A835057B}" destId="{69C45853-D284-490F-9427-982AA4FCEB7D}" srcOrd="0" destOrd="0" parTransId="{07934D37-77D3-4B89-AC52-F75C4D1DA15D}" sibTransId="{97653695-A142-4FE6-A5C2-2AAE860F72D2}"/>
    <dgm:cxn modelId="{2EE93F93-2E2F-4BD8-92A9-899DE1CB6D61}" type="presParOf" srcId="{89B4D311-CA87-4274-9EFE-8CEFDB502F3E}" destId="{901A531C-6304-4B09-BB1A-ABB5F8CEC561}" srcOrd="0" destOrd="0" presId="urn:microsoft.com/office/officeart/2005/8/layout/hierarchy3"/>
    <dgm:cxn modelId="{CEDFF984-F839-4C83-A061-FF1A8F429A0C}" type="presParOf" srcId="{901A531C-6304-4B09-BB1A-ABB5F8CEC561}" destId="{A58223DE-EA95-47E0-995E-8FC3469B9386}" srcOrd="0" destOrd="0" presId="urn:microsoft.com/office/officeart/2005/8/layout/hierarchy3"/>
    <dgm:cxn modelId="{948AC0D5-31E9-4537-BAB1-8ABE8F6AF5FD}" type="presParOf" srcId="{A58223DE-EA95-47E0-995E-8FC3469B9386}" destId="{8DCAB880-D238-4DDF-9BF7-250067838198}" srcOrd="0" destOrd="0" presId="urn:microsoft.com/office/officeart/2005/8/layout/hierarchy3"/>
    <dgm:cxn modelId="{0ABC76CC-D485-4D15-900B-B51C14CA2014}" type="presParOf" srcId="{A58223DE-EA95-47E0-995E-8FC3469B9386}" destId="{CB8770A0-0538-44A6-A5E6-79B212931BA4}" srcOrd="1" destOrd="0" presId="urn:microsoft.com/office/officeart/2005/8/layout/hierarchy3"/>
    <dgm:cxn modelId="{298A849F-B8DE-4D0E-8620-E388BA998EB6}" type="presParOf" srcId="{901A531C-6304-4B09-BB1A-ABB5F8CEC561}" destId="{0FDDBCEE-D1CF-4C41-A061-2791D975BEBF}" srcOrd="1" destOrd="0" presId="urn:microsoft.com/office/officeart/2005/8/layout/hierarchy3"/>
    <dgm:cxn modelId="{5AB92C4C-6AD8-447A-8EC4-83A2AB57693C}" type="presParOf" srcId="{0FDDBCEE-D1CF-4C41-A061-2791D975BEBF}" destId="{2EE7C7C1-38FA-4EAB-B66E-FEE431358E5A}" srcOrd="0" destOrd="0" presId="urn:microsoft.com/office/officeart/2005/8/layout/hierarchy3"/>
    <dgm:cxn modelId="{53286538-5A69-44BC-AEED-3DCC9D4344E6}" type="presParOf" srcId="{0FDDBCEE-D1CF-4C41-A061-2791D975BEBF}" destId="{45C74F33-E001-455C-BD0B-BAA773D2DC12}" srcOrd="1" destOrd="0" presId="urn:microsoft.com/office/officeart/2005/8/layout/hierarchy3"/>
    <dgm:cxn modelId="{E1AC16C8-7FC5-4AAA-B287-53397E960D05}" type="presParOf" srcId="{89B4D311-CA87-4274-9EFE-8CEFDB502F3E}" destId="{28A7957B-51ED-4CBD-91A4-977356D3AE4A}" srcOrd="1" destOrd="0" presId="urn:microsoft.com/office/officeart/2005/8/layout/hierarchy3"/>
    <dgm:cxn modelId="{578FCFB8-A31E-4FA4-8FC8-88AF533CEAA7}" type="presParOf" srcId="{28A7957B-51ED-4CBD-91A4-977356D3AE4A}" destId="{18C62B50-9E2A-4878-B7A5-908E921D90CA}" srcOrd="0" destOrd="0" presId="urn:microsoft.com/office/officeart/2005/8/layout/hierarchy3"/>
    <dgm:cxn modelId="{9523120F-E190-471F-99B7-E440EB51D357}" type="presParOf" srcId="{18C62B50-9E2A-4878-B7A5-908E921D90CA}" destId="{A3FAB7C5-648F-410D-965A-5F97886958F1}" srcOrd="0" destOrd="0" presId="urn:microsoft.com/office/officeart/2005/8/layout/hierarchy3"/>
    <dgm:cxn modelId="{9F45FC5E-48F1-426E-A129-5E2A1A03528E}" type="presParOf" srcId="{18C62B50-9E2A-4878-B7A5-908E921D90CA}" destId="{95E81878-6B64-4AAB-9526-4B07345FAD9D}" srcOrd="1" destOrd="0" presId="urn:microsoft.com/office/officeart/2005/8/layout/hierarchy3"/>
    <dgm:cxn modelId="{74DD3330-8573-459A-9FDC-22F7E22CE01E}" type="presParOf" srcId="{28A7957B-51ED-4CBD-91A4-977356D3AE4A}" destId="{24E48F1A-5D47-4FD9-B35A-1A7CD7ED6DE6}" srcOrd="1" destOrd="0" presId="urn:microsoft.com/office/officeart/2005/8/layout/hierarchy3"/>
    <dgm:cxn modelId="{EA2BA601-5EEA-49F2-AAE3-C6BEA4BA46D2}" type="presParOf" srcId="{24E48F1A-5D47-4FD9-B35A-1A7CD7ED6DE6}" destId="{C7643CD9-C1EE-4F33-80C8-FAA68F4FCC3F}" srcOrd="0" destOrd="0" presId="urn:microsoft.com/office/officeart/2005/8/layout/hierarchy3"/>
    <dgm:cxn modelId="{DEF7A39F-3CBA-4B85-B266-5A5BA5FA5A43}" type="presParOf" srcId="{24E48F1A-5D47-4FD9-B35A-1A7CD7ED6DE6}" destId="{01C2BAF2-569A-44B2-9A4C-C160CB953268}" srcOrd="1" destOrd="0" presId="urn:microsoft.com/office/officeart/2005/8/layout/hierarchy3"/>
    <dgm:cxn modelId="{C6B415A0-1A64-412C-8596-AD55C8D9E461}" type="presParOf" srcId="{89B4D311-CA87-4274-9EFE-8CEFDB502F3E}" destId="{895DAD83-BAF9-4670-9D21-FEB55FFA5C3B}" srcOrd="2" destOrd="0" presId="urn:microsoft.com/office/officeart/2005/8/layout/hierarchy3"/>
    <dgm:cxn modelId="{5AA4981F-AE62-4EC7-A5C5-97E8CE624AC2}" type="presParOf" srcId="{895DAD83-BAF9-4670-9D21-FEB55FFA5C3B}" destId="{8C7FAAAF-870B-447D-B907-74537905E85A}" srcOrd="0" destOrd="0" presId="urn:microsoft.com/office/officeart/2005/8/layout/hierarchy3"/>
    <dgm:cxn modelId="{642F5DA1-DC8F-49B7-8241-953AA090BCF9}" type="presParOf" srcId="{8C7FAAAF-870B-447D-B907-74537905E85A}" destId="{9D5CA533-BADA-43CA-8F2F-079AD8F9B9E1}" srcOrd="0" destOrd="0" presId="urn:microsoft.com/office/officeart/2005/8/layout/hierarchy3"/>
    <dgm:cxn modelId="{878ACE59-3A7F-4772-83BB-41C763535D07}" type="presParOf" srcId="{8C7FAAAF-870B-447D-B907-74537905E85A}" destId="{5B757171-C9F8-4A3E-9F27-15E106BB05E8}" srcOrd="1" destOrd="0" presId="urn:microsoft.com/office/officeart/2005/8/layout/hierarchy3"/>
    <dgm:cxn modelId="{DD7F55EC-4378-46B7-9DA8-346C043CAE4F}" type="presParOf" srcId="{895DAD83-BAF9-4670-9D21-FEB55FFA5C3B}" destId="{2907C47D-48FB-4C3A-8141-CE36F58D393E}" srcOrd="1" destOrd="0" presId="urn:microsoft.com/office/officeart/2005/8/layout/hierarchy3"/>
    <dgm:cxn modelId="{AEB36574-A546-4FA8-8D9F-39D4E4956C1C}" type="presParOf" srcId="{2907C47D-48FB-4C3A-8141-CE36F58D393E}" destId="{E0B7EA9E-EA59-4607-9A88-9C5457566552}" srcOrd="0" destOrd="0" presId="urn:microsoft.com/office/officeart/2005/8/layout/hierarchy3"/>
    <dgm:cxn modelId="{718B10F5-E787-4E68-8209-94843566B602}" type="presParOf" srcId="{2907C47D-48FB-4C3A-8141-CE36F58D393E}" destId="{1EBBF767-3340-40CC-91BB-FB5E9D973EA4}" srcOrd="1" destOrd="0" presId="urn:microsoft.com/office/officeart/2005/8/layout/hierarchy3"/>
    <dgm:cxn modelId="{4A91BF50-C8FC-49BB-B704-438F23F713FE}" type="presParOf" srcId="{89B4D311-CA87-4274-9EFE-8CEFDB502F3E}" destId="{4A6D6611-F429-4B63-B9FB-5CAD0EAF1C0B}" srcOrd="3" destOrd="0" presId="urn:microsoft.com/office/officeart/2005/8/layout/hierarchy3"/>
    <dgm:cxn modelId="{9E30B42D-B910-4732-AD44-E6954E6B0E4E}" type="presParOf" srcId="{4A6D6611-F429-4B63-B9FB-5CAD0EAF1C0B}" destId="{00F4426D-AD8F-4128-8959-A8CFCFEC65C9}" srcOrd="0" destOrd="0" presId="urn:microsoft.com/office/officeart/2005/8/layout/hierarchy3"/>
    <dgm:cxn modelId="{0BA3BBA6-54D5-475C-BC49-32594C925F1C}" type="presParOf" srcId="{00F4426D-AD8F-4128-8959-A8CFCFEC65C9}" destId="{696B80EF-87FF-4129-8610-DD1C7BE8B98A}" srcOrd="0" destOrd="0" presId="urn:microsoft.com/office/officeart/2005/8/layout/hierarchy3"/>
    <dgm:cxn modelId="{2C819F38-20DF-4935-A485-B412A786C712}" type="presParOf" srcId="{00F4426D-AD8F-4128-8959-A8CFCFEC65C9}" destId="{98600C07-7CD6-468A-A761-ED1320F2675D}" srcOrd="1" destOrd="0" presId="urn:microsoft.com/office/officeart/2005/8/layout/hierarchy3"/>
    <dgm:cxn modelId="{E88D859B-AD0C-4F01-AFC8-C6615D0CEF0F}" type="presParOf" srcId="{4A6D6611-F429-4B63-B9FB-5CAD0EAF1C0B}" destId="{4C691D82-A951-4C51-A19A-9D9B15E5AAB7}" srcOrd="1" destOrd="0" presId="urn:microsoft.com/office/officeart/2005/8/layout/hierarchy3"/>
    <dgm:cxn modelId="{557BD80A-9560-464B-9092-43D915D4F700}" type="presParOf" srcId="{4C691D82-A951-4C51-A19A-9D9B15E5AAB7}" destId="{AAF6276B-F7D9-46C7-8E41-5415AFEB9420}" srcOrd="0" destOrd="0" presId="urn:microsoft.com/office/officeart/2005/8/layout/hierarchy3"/>
    <dgm:cxn modelId="{8F6E9945-C596-4775-A755-8640B9D4B29B}" type="presParOf" srcId="{4C691D82-A951-4C51-A19A-9D9B15E5AAB7}" destId="{E366FAF4-673C-419E-99A1-CB448AA7B0C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44AB1-8BF2-4E7E-B0E1-B190E1E0DC19}">
      <dsp:nvSpPr>
        <dsp:cNvPr id="0" name=""/>
        <dsp:cNvSpPr/>
      </dsp:nvSpPr>
      <dsp:spPr>
        <a:xfrm>
          <a:off x="12859" y="2260"/>
          <a:ext cx="3676410" cy="22058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Según su naturaleza</a:t>
          </a:r>
          <a:endParaRPr lang="es-ES" sz="4600" kern="1200" dirty="0"/>
        </a:p>
      </dsp:txBody>
      <dsp:txXfrm>
        <a:off x="12859" y="2260"/>
        <a:ext cx="3676410" cy="2205846"/>
      </dsp:txXfrm>
    </dsp:sp>
    <dsp:sp modelId="{374B224E-654F-4EBA-8D1F-F73F71FCC703}">
      <dsp:nvSpPr>
        <dsp:cNvPr id="0" name=""/>
        <dsp:cNvSpPr/>
      </dsp:nvSpPr>
      <dsp:spPr>
        <a:xfrm>
          <a:off x="4056911" y="2260"/>
          <a:ext cx="3676410" cy="2205846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Según su complejidad</a:t>
          </a:r>
          <a:endParaRPr lang="es-ES" sz="4600" kern="1200" dirty="0"/>
        </a:p>
      </dsp:txBody>
      <dsp:txXfrm>
        <a:off x="4056911" y="2260"/>
        <a:ext cx="3676410" cy="2205846"/>
      </dsp:txXfrm>
    </dsp:sp>
    <dsp:sp modelId="{CDFDBA1E-A3D6-40AF-8371-689BDFBAB510}">
      <dsp:nvSpPr>
        <dsp:cNvPr id="0" name=""/>
        <dsp:cNvSpPr/>
      </dsp:nvSpPr>
      <dsp:spPr>
        <a:xfrm>
          <a:off x="12859" y="2575747"/>
          <a:ext cx="3676410" cy="2205846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Según su función</a:t>
          </a:r>
          <a:endParaRPr lang="es-ES" sz="4600" kern="1200" dirty="0"/>
        </a:p>
      </dsp:txBody>
      <dsp:txXfrm>
        <a:off x="12859" y="2575747"/>
        <a:ext cx="3676410" cy="2205846"/>
      </dsp:txXfrm>
    </dsp:sp>
    <dsp:sp modelId="{872DF9B6-1792-4711-B2F9-7AB0B700B0AE}">
      <dsp:nvSpPr>
        <dsp:cNvPr id="0" name=""/>
        <dsp:cNvSpPr/>
      </dsp:nvSpPr>
      <dsp:spPr>
        <a:xfrm>
          <a:off x="4056911" y="2575747"/>
          <a:ext cx="3676410" cy="2205846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Según el nivel de medición</a:t>
          </a:r>
          <a:endParaRPr lang="es-ES" sz="4600" kern="1200" dirty="0"/>
        </a:p>
      </dsp:txBody>
      <dsp:txXfrm>
        <a:off x="4056911" y="2575747"/>
        <a:ext cx="3676410" cy="2205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8CEC5-9C75-4F63-8B72-D7BD0EFAEF20}">
      <dsp:nvSpPr>
        <dsp:cNvPr id="0" name=""/>
        <dsp:cNvSpPr/>
      </dsp:nvSpPr>
      <dsp:spPr>
        <a:xfrm>
          <a:off x="2862" y="1388622"/>
          <a:ext cx="4422647" cy="17690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Variables Simples</a:t>
          </a:r>
          <a:endParaRPr lang="es-ES" sz="4800" kern="1200" dirty="0"/>
        </a:p>
      </dsp:txBody>
      <dsp:txXfrm>
        <a:off x="887392" y="1388622"/>
        <a:ext cx="2653588" cy="1769059"/>
      </dsp:txXfrm>
    </dsp:sp>
    <dsp:sp modelId="{EB0BD8C2-D667-41A1-B6E6-67BE68C7A887}">
      <dsp:nvSpPr>
        <dsp:cNvPr id="0" name=""/>
        <dsp:cNvSpPr/>
      </dsp:nvSpPr>
      <dsp:spPr>
        <a:xfrm>
          <a:off x="3850565" y="1538992"/>
          <a:ext cx="3670797" cy="14683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manifiesta directamente a través de un indicador o unidad de medida.</a:t>
          </a:r>
          <a:endParaRPr lang="es-ES" sz="2000" kern="1200" dirty="0"/>
        </a:p>
      </dsp:txBody>
      <dsp:txXfrm>
        <a:off x="4584725" y="1538992"/>
        <a:ext cx="2202478" cy="1468319"/>
      </dsp:txXfrm>
    </dsp:sp>
    <dsp:sp modelId="{50560170-5189-4EA9-AEAE-126956A19254}">
      <dsp:nvSpPr>
        <dsp:cNvPr id="0" name=""/>
        <dsp:cNvSpPr/>
      </dsp:nvSpPr>
      <dsp:spPr>
        <a:xfrm>
          <a:off x="7007452" y="1538992"/>
          <a:ext cx="3670797" cy="14683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Sexo, edad, IMC, Ingreso Familiar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7741612" y="1538992"/>
        <a:ext cx="2202478" cy="1468319"/>
      </dsp:txXfrm>
    </dsp:sp>
    <dsp:sp modelId="{1A3DEB33-1F64-4AC7-8E0D-8EC2AFAE0181}">
      <dsp:nvSpPr>
        <dsp:cNvPr id="0" name=""/>
        <dsp:cNvSpPr/>
      </dsp:nvSpPr>
      <dsp:spPr>
        <a:xfrm>
          <a:off x="2862" y="3405350"/>
          <a:ext cx="4422647" cy="17690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Variables Complejas</a:t>
          </a:r>
          <a:endParaRPr lang="es-ES" sz="4800" kern="1200" dirty="0"/>
        </a:p>
      </dsp:txBody>
      <dsp:txXfrm>
        <a:off x="887392" y="3405350"/>
        <a:ext cx="2653588" cy="1769059"/>
      </dsp:txXfrm>
    </dsp:sp>
    <dsp:sp modelId="{006032B2-3EA6-4CAD-A3F4-C7A9546977F6}">
      <dsp:nvSpPr>
        <dsp:cNvPr id="0" name=""/>
        <dsp:cNvSpPr/>
      </dsp:nvSpPr>
      <dsp:spPr>
        <a:xfrm>
          <a:off x="3850565" y="3555720"/>
          <a:ext cx="3670797" cy="14683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pueden descomponer en dos dimensiones como mínimo.</a:t>
          </a:r>
          <a:endParaRPr lang="es-ES" sz="2000" kern="1200" dirty="0"/>
        </a:p>
      </dsp:txBody>
      <dsp:txXfrm>
        <a:off x="4584725" y="3555720"/>
        <a:ext cx="2202478" cy="1468319"/>
      </dsp:txXfrm>
    </dsp:sp>
    <dsp:sp modelId="{A01D1645-A4E9-4A27-979D-20C3B9B910CF}">
      <dsp:nvSpPr>
        <dsp:cNvPr id="0" name=""/>
        <dsp:cNvSpPr/>
      </dsp:nvSpPr>
      <dsp:spPr>
        <a:xfrm>
          <a:off x="7007452" y="3555720"/>
          <a:ext cx="3670797" cy="14683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7741612" y="3555720"/>
        <a:ext cx="2202478" cy="1468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AB880-D238-4DDF-9BF7-250067838198}">
      <dsp:nvSpPr>
        <dsp:cNvPr id="0" name=""/>
        <dsp:cNvSpPr/>
      </dsp:nvSpPr>
      <dsp:spPr>
        <a:xfrm>
          <a:off x="2092" y="1825220"/>
          <a:ext cx="2405434" cy="12027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INDEPENDIENTES</a:t>
          </a:r>
          <a:endParaRPr lang="es-ES" sz="2400" kern="1200" dirty="0"/>
        </a:p>
      </dsp:txBody>
      <dsp:txXfrm>
        <a:off x="37318" y="1860446"/>
        <a:ext cx="2334982" cy="1132265"/>
      </dsp:txXfrm>
    </dsp:sp>
    <dsp:sp modelId="{2EE7C7C1-38FA-4EAB-B66E-FEE431358E5A}">
      <dsp:nvSpPr>
        <dsp:cNvPr id="0" name=""/>
        <dsp:cNvSpPr/>
      </dsp:nvSpPr>
      <dsp:spPr>
        <a:xfrm>
          <a:off x="242636" y="3027937"/>
          <a:ext cx="240543" cy="90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037"/>
              </a:lnTo>
              <a:lnTo>
                <a:pt x="240543" y="9020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4F33-E001-455C-BD0B-BAA773D2DC12}">
      <dsp:nvSpPr>
        <dsp:cNvPr id="0" name=""/>
        <dsp:cNvSpPr/>
      </dsp:nvSpPr>
      <dsp:spPr>
        <a:xfrm>
          <a:off x="483179" y="3328617"/>
          <a:ext cx="1924347" cy="1202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Generan o explican los cambios de la variable dependiente</a:t>
          </a:r>
          <a:endParaRPr lang="es-ES" sz="1500" kern="1200" dirty="0"/>
        </a:p>
      </dsp:txBody>
      <dsp:txXfrm>
        <a:off x="518405" y="3363843"/>
        <a:ext cx="1853895" cy="1132265"/>
      </dsp:txXfrm>
    </dsp:sp>
    <dsp:sp modelId="{A3FAB7C5-648F-410D-965A-5F97886958F1}">
      <dsp:nvSpPr>
        <dsp:cNvPr id="0" name=""/>
        <dsp:cNvSpPr/>
      </dsp:nvSpPr>
      <dsp:spPr>
        <a:xfrm>
          <a:off x="3008885" y="1825220"/>
          <a:ext cx="2405434" cy="1202717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DEPENDIENTES</a:t>
          </a:r>
          <a:endParaRPr lang="es-ES" sz="2400" kern="1200" dirty="0"/>
        </a:p>
      </dsp:txBody>
      <dsp:txXfrm>
        <a:off x="3044111" y="1860446"/>
        <a:ext cx="2334982" cy="1132265"/>
      </dsp:txXfrm>
    </dsp:sp>
    <dsp:sp modelId="{C7643CD9-C1EE-4F33-80C8-FAA68F4FCC3F}">
      <dsp:nvSpPr>
        <dsp:cNvPr id="0" name=""/>
        <dsp:cNvSpPr/>
      </dsp:nvSpPr>
      <dsp:spPr>
        <a:xfrm>
          <a:off x="3249429" y="3027937"/>
          <a:ext cx="240543" cy="90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037"/>
              </a:lnTo>
              <a:lnTo>
                <a:pt x="240543" y="9020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2BAF2-569A-44B2-9A4C-C160CB953268}">
      <dsp:nvSpPr>
        <dsp:cNvPr id="0" name=""/>
        <dsp:cNvSpPr/>
      </dsp:nvSpPr>
      <dsp:spPr>
        <a:xfrm>
          <a:off x="3489972" y="3328617"/>
          <a:ext cx="1924347" cy="1202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Son aquellas que se modifican por la acción de la variable independiente</a:t>
          </a:r>
          <a:endParaRPr lang="es-ES" sz="1500" kern="1200" dirty="0"/>
        </a:p>
      </dsp:txBody>
      <dsp:txXfrm>
        <a:off x="3525198" y="3363843"/>
        <a:ext cx="1853895" cy="1132265"/>
      </dsp:txXfrm>
    </dsp:sp>
    <dsp:sp modelId="{9D5CA533-BADA-43CA-8F2F-079AD8F9B9E1}">
      <dsp:nvSpPr>
        <dsp:cNvPr id="0" name=""/>
        <dsp:cNvSpPr/>
      </dsp:nvSpPr>
      <dsp:spPr>
        <a:xfrm>
          <a:off x="6015678" y="1825220"/>
          <a:ext cx="2405434" cy="1202717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INTERVINIENTES</a:t>
          </a:r>
          <a:endParaRPr lang="es-ES" sz="2400" kern="1200" dirty="0"/>
        </a:p>
      </dsp:txBody>
      <dsp:txXfrm>
        <a:off x="6050904" y="1860446"/>
        <a:ext cx="2334982" cy="1132265"/>
      </dsp:txXfrm>
    </dsp:sp>
    <dsp:sp modelId="{E0B7EA9E-EA59-4607-9A88-9C5457566552}">
      <dsp:nvSpPr>
        <dsp:cNvPr id="0" name=""/>
        <dsp:cNvSpPr/>
      </dsp:nvSpPr>
      <dsp:spPr>
        <a:xfrm>
          <a:off x="6256222" y="3027937"/>
          <a:ext cx="240543" cy="90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037"/>
              </a:lnTo>
              <a:lnTo>
                <a:pt x="240543" y="9020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BF767-3340-40CC-91BB-FB5E9D973EA4}">
      <dsp:nvSpPr>
        <dsp:cNvPr id="0" name=""/>
        <dsp:cNvSpPr/>
      </dsp:nvSpPr>
      <dsp:spPr>
        <a:xfrm>
          <a:off x="6496765" y="3328617"/>
          <a:ext cx="1924347" cy="1202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Pueden influir directamente sobre la variable dependiente</a:t>
          </a:r>
          <a:endParaRPr lang="es-ES" sz="1500" kern="1200" dirty="0"/>
        </a:p>
      </dsp:txBody>
      <dsp:txXfrm>
        <a:off x="6531991" y="3363843"/>
        <a:ext cx="1853895" cy="1132265"/>
      </dsp:txXfrm>
    </dsp:sp>
    <dsp:sp modelId="{696B80EF-87FF-4129-8610-DD1C7BE8B98A}">
      <dsp:nvSpPr>
        <dsp:cNvPr id="0" name=""/>
        <dsp:cNvSpPr/>
      </dsp:nvSpPr>
      <dsp:spPr>
        <a:xfrm>
          <a:off x="9022471" y="1825220"/>
          <a:ext cx="2405434" cy="120271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CONFUSORAS</a:t>
          </a:r>
          <a:endParaRPr lang="es-ES" sz="2400" kern="1200" dirty="0"/>
        </a:p>
      </dsp:txBody>
      <dsp:txXfrm>
        <a:off x="9057697" y="1860446"/>
        <a:ext cx="2334982" cy="1132265"/>
      </dsp:txXfrm>
    </dsp:sp>
    <dsp:sp modelId="{AAF6276B-F7D9-46C7-8E41-5415AFEB9420}">
      <dsp:nvSpPr>
        <dsp:cNvPr id="0" name=""/>
        <dsp:cNvSpPr/>
      </dsp:nvSpPr>
      <dsp:spPr>
        <a:xfrm>
          <a:off x="9263015" y="3027937"/>
          <a:ext cx="240543" cy="90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037"/>
              </a:lnTo>
              <a:lnTo>
                <a:pt x="240543" y="9020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6FAF4-673C-419E-99A1-CB448AA7B0CD}">
      <dsp:nvSpPr>
        <dsp:cNvPr id="0" name=""/>
        <dsp:cNvSpPr/>
      </dsp:nvSpPr>
      <dsp:spPr>
        <a:xfrm>
          <a:off x="9503558" y="3328617"/>
          <a:ext cx="1924347" cy="1202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Aquellas que pueden afectar tanto a variables dependientes como a las independientes</a:t>
          </a:r>
          <a:endParaRPr lang="es-ES" sz="1500" kern="1200" dirty="0"/>
        </a:p>
      </dsp:txBody>
      <dsp:txXfrm>
        <a:off x="9538784" y="3363843"/>
        <a:ext cx="1853895" cy="113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0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8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200E-69A4-4B6D-8DC0-A89382DA7B9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1061-A5B5-455E-9323-66FF9AF53B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-correlation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epositorio.uchile.cl/bitstream/handle/2250/173878/Actividad%20f%c3%adsica%20moderada%20vigorosa%20realizada%20por%20estudiantes%20de%20primero%20b%c3%a1sico.pdf?sequence=1&amp;isAllowed=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ezoVLgWkU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Sesión 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Transformación de preguntas a variables</a:t>
            </a:r>
          </a:p>
          <a:p>
            <a:r>
              <a:rPr lang="es-CL" dirty="0"/>
              <a:t>Naturaleza de las variables</a:t>
            </a:r>
          </a:p>
        </p:txBody>
      </p:sp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85" y="215346"/>
            <a:ext cx="662319" cy="14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3224" y="782076"/>
            <a:ext cx="4249738" cy="7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Universidad de Chile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Departamento de Antropología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 smtClean="0"/>
              <a:t>Estadística I</a:t>
            </a:r>
            <a:endParaRPr lang="es-CL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188245" y="6105832"/>
            <a:ext cx="2593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Prof. Esteban Arroyo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228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>
            <a:spLocks noChangeArrowheads="1"/>
          </p:cNvSpPr>
          <p:nvPr/>
        </p:nvSpPr>
        <p:spPr bwMode="auto">
          <a:xfrm>
            <a:off x="1797920" y="1500188"/>
            <a:ext cx="8286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MX" altLang="en-US" sz="2000" b="1" dirty="0"/>
              <a:t>2.- Escala Ordinal o de Rangos: Se establecen categorías con dos o más niveles que implican un orden inherente entre si. Es decir, Existe una jerarquía entre las categorías. permite ordenar a los eventos en función de la mayor o menor posesión de un atributo o característica</a:t>
            </a:r>
            <a:endParaRPr lang="es-ES" altLang="en-US" sz="2000" b="1" dirty="0"/>
          </a:p>
        </p:txBody>
      </p:sp>
      <p:pic>
        <p:nvPicPr>
          <p:cNvPr id="3" name="Picture 1" descr="C:\Documents and Settings\Esteban y Greta\Configuración local\Archivos temporales de Internet\Content.IE5\YLZWTGB6\MCj0301206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82" y="4000500"/>
            <a:ext cx="20002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Documents and Settings\Esteban y Greta\Configuración local\Archivos temporales de Internet\Content.IE5\U71IFOM2\MCj0334284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32" y="4357688"/>
            <a:ext cx="30622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Documents and Settings\Esteban y Greta\Configuración local\Archivos temporales de Internet\Content.IE5\BL7KAOC4\MCj0090125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95" y="4000500"/>
            <a:ext cx="27003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Nivel de medición de las variables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6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Nivel de medición de las variables</a:t>
            </a:r>
            <a:endParaRPr lang="es-CL" dirty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364687" y="1214438"/>
            <a:ext cx="87153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MX" altLang="en-US" sz="2000" b="1" dirty="0"/>
              <a:t>3.- Escala de Intervalo: La escala de intervalo se aplica a variables continuas pero carece de un punto cero absoluto.  Es una unidad de medida que se ubica dentro de un intervalo, cuyo punto cero es arbitrario</a:t>
            </a:r>
            <a:endParaRPr lang="es-ES" altLang="en-US" sz="2000" b="1" dirty="0"/>
          </a:p>
        </p:txBody>
      </p:sp>
      <p:pic>
        <p:nvPicPr>
          <p:cNvPr id="4" name="4 Imagen" descr="Estadístic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61070"/>
          <a:stretch>
            <a:fillRect/>
          </a:stretch>
        </p:blipFill>
        <p:spPr bwMode="auto">
          <a:xfrm>
            <a:off x="2364812" y="3143250"/>
            <a:ext cx="6630987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Nivel de medición de las variables</a:t>
            </a:r>
            <a:endParaRPr lang="es-CL" dirty="0"/>
          </a:p>
        </p:txBody>
      </p:sp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1202459" y="1285875"/>
            <a:ext cx="86439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MX" altLang="en-US" sz="2000" b="1"/>
              <a:t>4.- Escala de Razón: es cuando la unidad de medida posee un punto cero real en su origen. </a:t>
            </a:r>
            <a:r>
              <a:rPr lang="es-MX" altLang="en-US" sz="2000" b="1" dirty="0"/>
              <a:t>Es decir, en el punto cero no existe la característica o atributo que se mide </a:t>
            </a:r>
            <a:endParaRPr lang="es-ES" altLang="en-US" sz="2000" b="1" dirty="0"/>
          </a:p>
        </p:txBody>
      </p:sp>
      <p:pic>
        <p:nvPicPr>
          <p:cNvPr id="4" name="Picture 1" descr="C:\Documents and Settings\Esteban y Greta\Configuración local\Archivos temporales de Internet\Content.IE5\541CH72Y\MCj041095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84" y="3500438"/>
            <a:ext cx="324326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 Imagen" descr="coo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4" y="3000375"/>
            <a:ext cx="21050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Imagen" descr="BD05203_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96" y="3857625"/>
            <a:ext cx="2071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2891" y="294968"/>
            <a:ext cx="10353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 smtClean="0"/>
              <a:t>CLASIFICACIÓN DE LAS VARIABLES</a:t>
            </a:r>
          </a:p>
          <a:p>
            <a:r>
              <a:rPr lang="es-ES" sz="3800" dirty="0" smtClean="0"/>
              <a:t>SEGÚN SU COMPLEJIDAD</a:t>
            </a:r>
            <a:endParaRPr lang="en-US" sz="3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6322213"/>
              </p:ext>
            </p:extLst>
          </p:nvPr>
        </p:nvGraphicFramePr>
        <p:xfrm>
          <a:off x="675147" y="294968"/>
          <a:ext cx="10681112" cy="656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84740"/>
              </p:ext>
            </p:extLst>
          </p:nvPr>
        </p:nvGraphicFramePr>
        <p:xfrm>
          <a:off x="8436077" y="4114799"/>
          <a:ext cx="24777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342">
                  <a:extLst>
                    <a:ext uri="{9D8B030D-6E8A-4147-A177-3AD203B41FA5}">
                      <a16:colId xmlns:a16="http://schemas.microsoft.com/office/drawing/2014/main" val="968613993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4278668153"/>
                    </a:ext>
                  </a:extLst>
                </a:gridCol>
              </a:tblGrid>
              <a:tr h="24693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Variable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Dimensión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88884"/>
                  </a:ext>
                </a:extLst>
              </a:tr>
              <a:tr h="246935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Autopercepción del la salud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Física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24250"/>
                  </a:ext>
                </a:extLst>
              </a:tr>
              <a:tr h="2469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Mental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0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2891" y="294968"/>
            <a:ext cx="10353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 smtClean="0"/>
              <a:t>CLASIFICACIÓN DE LAS VARIABLES</a:t>
            </a:r>
          </a:p>
          <a:p>
            <a:r>
              <a:rPr lang="es-ES" sz="3800" dirty="0" smtClean="0"/>
              <a:t>SEGÚN SU RELACIÓN O FUNCIÓN</a:t>
            </a:r>
            <a:endParaRPr lang="en-US" sz="3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05274794"/>
              </p:ext>
            </p:extLst>
          </p:nvPr>
        </p:nvGraphicFramePr>
        <p:xfrm>
          <a:off x="383458" y="294968"/>
          <a:ext cx="11429999" cy="635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Imagen" descr="libro19.jpg"/>
          <p:cNvPicPr>
            <a:picLocks noChangeAspect="1"/>
          </p:cNvPicPr>
          <p:nvPr/>
        </p:nvPicPr>
        <p:blipFill>
          <a:blip r:embed="rId2"/>
          <a:srcRect l="12500" t="53049" r="7143" b="7796"/>
          <a:stretch>
            <a:fillRect/>
          </a:stretch>
        </p:blipFill>
        <p:spPr>
          <a:xfrm>
            <a:off x="1076631" y="1027906"/>
            <a:ext cx="8229601" cy="5669284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/>
              <a:t>Usos en estadística: Regresión lineal simple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9556955" y="1814052"/>
            <a:ext cx="246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</a:t>
            </a:r>
            <a:r>
              <a:rPr lang="es-ES" sz="2400" dirty="0" smtClean="0"/>
              <a:t>Independiente ?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556955" y="2722883"/>
            <a:ext cx="246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¿Dependiente ?</a:t>
            </a:r>
            <a:endParaRPr lang="en-U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544663" y="3631715"/>
            <a:ext cx="246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</a:t>
            </a:r>
            <a:r>
              <a:rPr lang="es-ES" sz="2400" dirty="0" smtClean="0"/>
              <a:t>Interviniente?</a:t>
            </a:r>
            <a:endParaRPr lang="en-U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544663" y="4633300"/>
            <a:ext cx="246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¿</a:t>
            </a:r>
            <a:r>
              <a:rPr lang="es-ES" sz="2400" dirty="0" err="1" smtClean="0"/>
              <a:t>Confusoras</a:t>
            </a:r>
            <a:r>
              <a:rPr lang="es-ES" sz="2400" dirty="0" smtClean="0"/>
              <a:t> ?</a:t>
            </a:r>
            <a:endParaRPr lang="en-U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839630" y="2230398"/>
            <a:ext cx="151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Estatura</a:t>
            </a:r>
            <a:endParaRPr lang="en-U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839630" y="3130923"/>
            <a:ext cx="151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Peso</a:t>
            </a:r>
            <a:endParaRPr lang="en-U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39630" y="4012262"/>
            <a:ext cx="206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Ejercicio, dieta</a:t>
            </a:r>
            <a:endParaRPr lang="en-US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668794" y="5033879"/>
            <a:ext cx="185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Enfermedad Genética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5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12" y="111524"/>
            <a:ext cx="7848013" cy="60680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36374" y="6179575"/>
            <a:ext cx="567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https://www.tylervigen.com/spurious-correlations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/>
              <a:t>Operacionalización de variables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173480" y="1473815"/>
            <a:ext cx="975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200" dirty="0"/>
              <a:t>"Una variable es operacionalizada con el fin de convertir un concepto abstracto en uno empírico, susceptible de ser medido a través de la aplicación de un instrumento." (Chacón, 2017)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73480" y="2799378"/>
            <a:ext cx="975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200" dirty="0"/>
              <a:t>"La reducción progresiva de un concepto relativamente abstracto a cierto número de conceptos-componentes menos abstractos y más limitados en su alcance, hasta hacer posible alcanzar los referentes en la realidad y especificarlos" (</a:t>
            </a:r>
            <a:r>
              <a:rPr lang="es-CL" sz="2200" dirty="0" err="1"/>
              <a:t>Greenwood</a:t>
            </a:r>
            <a:r>
              <a:rPr lang="es-CL" sz="2200" dirty="0"/>
              <a:t>, 1973 en ...,2011)</a:t>
            </a:r>
          </a:p>
        </p:txBody>
      </p:sp>
      <p:sp>
        <p:nvSpPr>
          <p:cNvPr id="5" name="Triángulo rectángulo 4"/>
          <p:cNvSpPr/>
          <p:nvPr/>
        </p:nvSpPr>
        <p:spPr>
          <a:xfrm>
            <a:off x="3463094" y="4557013"/>
            <a:ext cx="6156960" cy="1813560"/>
          </a:xfrm>
          <a:prstGeom prst="rtTriangle">
            <a:avLst/>
          </a:prstGeom>
          <a:gradFill>
            <a:gsLst>
              <a:gs pos="0">
                <a:srgbClr val="FF0000"/>
              </a:gs>
              <a:gs pos="60000">
                <a:srgbClr val="92D050">
                  <a:alpha val="74000"/>
                  <a:lumMod val="38000"/>
                </a:srgbClr>
              </a:gs>
              <a:gs pos="100000">
                <a:srgbClr val="00B05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4087934" y="4294823"/>
            <a:ext cx="45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CONCEPTO</a:t>
            </a:r>
          </a:p>
        </p:txBody>
      </p:sp>
      <p:sp>
        <p:nvSpPr>
          <p:cNvPr id="7" name="CuadroTexto 6"/>
          <p:cNvSpPr txBox="1"/>
          <p:nvPr/>
        </p:nvSpPr>
        <p:spPr>
          <a:xfrm flipH="1">
            <a:off x="4450645" y="4309631"/>
            <a:ext cx="249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VARIABLE</a:t>
            </a:r>
          </a:p>
        </p:txBody>
      </p:sp>
      <p:sp>
        <p:nvSpPr>
          <p:cNvPr id="8" name="CuadroTexto 7"/>
          <p:cNvSpPr txBox="1"/>
          <p:nvPr/>
        </p:nvSpPr>
        <p:spPr>
          <a:xfrm flipH="1">
            <a:off x="5931974" y="4433322"/>
            <a:ext cx="2499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/>
              <a:t>DIMENSIÓN</a:t>
            </a:r>
          </a:p>
        </p:txBody>
      </p:sp>
      <p:sp>
        <p:nvSpPr>
          <p:cNvPr id="9" name="CuadroTexto 8"/>
          <p:cNvSpPr txBox="1"/>
          <p:nvPr/>
        </p:nvSpPr>
        <p:spPr>
          <a:xfrm flipH="1">
            <a:off x="7526077" y="4502572"/>
            <a:ext cx="2499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/>
              <a:t>INDICADOR</a:t>
            </a:r>
          </a:p>
        </p:txBody>
      </p:sp>
    </p:spTree>
    <p:extLst>
      <p:ext uri="{BB962C8B-B14F-4D97-AF65-F5344CB8AC3E}">
        <p14:creationId xmlns:p14="http://schemas.microsoft.com/office/powerpoint/2010/main" val="37372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28280"/>
            <a:ext cx="12192000" cy="1753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: esquinas redondeadas 4"/>
          <p:cNvSpPr/>
          <p:nvPr/>
        </p:nvSpPr>
        <p:spPr>
          <a:xfrm>
            <a:off x="2564091" y="254524"/>
            <a:ext cx="1640264" cy="12254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VARIABLE</a:t>
            </a:r>
          </a:p>
        </p:txBody>
      </p:sp>
      <p:sp>
        <p:nvSpPr>
          <p:cNvPr id="4" name="Rectángulo: esquinas redondeadas 5"/>
          <p:cNvSpPr/>
          <p:nvPr/>
        </p:nvSpPr>
        <p:spPr>
          <a:xfrm>
            <a:off x="5197312" y="259239"/>
            <a:ext cx="1640264" cy="593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DIMENSIÓN</a:t>
            </a:r>
          </a:p>
        </p:txBody>
      </p:sp>
      <p:sp>
        <p:nvSpPr>
          <p:cNvPr id="5" name="Rectángulo: esquinas redondeadas 6"/>
          <p:cNvSpPr/>
          <p:nvPr/>
        </p:nvSpPr>
        <p:spPr>
          <a:xfrm>
            <a:off x="5197312" y="890835"/>
            <a:ext cx="1640264" cy="593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DIMENSIÓN</a:t>
            </a:r>
          </a:p>
        </p:txBody>
      </p:sp>
      <p:sp>
        <p:nvSpPr>
          <p:cNvPr id="6" name="Rectángulo: esquinas redondeadas 7"/>
          <p:cNvSpPr/>
          <p:nvPr/>
        </p:nvSpPr>
        <p:spPr>
          <a:xfrm>
            <a:off x="7868239" y="254524"/>
            <a:ext cx="1640264" cy="2545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INDICADOR</a:t>
            </a:r>
          </a:p>
        </p:txBody>
      </p:sp>
      <p:sp>
        <p:nvSpPr>
          <p:cNvPr id="7" name="Rectángulo: esquinas redondeadas 11"/>
          <p:cNvSpPr/>
          <p:nvPr/>
        </p:nvSpPr>
        <p:spPr>
          <a:xfrm>
            <a:off x="7868239" y="584461"/>
            <a:ext cx="1640264" cy="2545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INDICADOR</a:t>
            </a:r>
          </a:p>
        </p:txBody>
      </p:sp>
      <p:sp>
        <p:nvSpPr>
          <p:cNvPr id="8" name="Rectángulo: esquinas redondeadas 12"/>
          <p:cNvSpPr/>
          <p:nvPr/>
        </p:nvSpPr>
        <p:spPr>
          <a:xfrm>
            <a:off x="7868239" y="909688"/>
            <a:ext cx="1640264" cy="2545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INDICADOR</a:t>
            </a:r>
          </a:p>
        </p:txBody>
      </p:sp>
      <p:sp>
        <p:nvSpPr>
          <p:cNvPr id="9" name="Rectángulo: esquinas redondeadas 13"/>
          <p:cNvSpPr/>
          <p:nvPr/>
        </p:nvSpPr>
        <p:spPr>
          <a:xfrm>
            <a:off x="7868239" y="1225485"/>
            <a:ext cx="1640264" cy="2545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INDICADOR</a:t>
            </a:r>
          </a:p>
        </p:txBody>
      </p:sp>
      <p:sp>
        <p:nvSpPr>
          <p:cNvPr id="10" name="Flecha: a la derecha 14"/>
          <p:cNvSpPr/>
          <p:nvPr/>
        </p:nvSpPr>
        <p:spPr>
          <a:xfrm>
            <a:off x="4392891" y="584461"/>
            <a:ext cx="716437" cy="641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5"/>
          <p:cNvSpPr/>
          <p:nvPr/>
        </p:nvSpPr>
        <p:spPr>
          <a:xfrm>
            <a:off x="7029253" y="589176"/>
            <a:ext cx="716437" cy="641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 flipH="1">
            <a:off x="978971" y="4302577"/>
            <a:ext cx="287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/>
              <a:t>DIMENSIÓN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29232" y="4238948"/>
            <a:ext cx="811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/>
              <a:t>Es una propiedad latente de la variable u concepto</a:t>
            </a:r>
          </a:p>
          <a:p>
            <a:pPr marL="285750" indent="-285750">
              <a:buFontTx/>
              <a:buChar char="-"/>
            </a:pPr>
            <a:r>
              <a:rPr lang="es-CL" dirty="0"/>
              <a:t>Mientras más dimensiones tenga será más compleja de estudiar</a:t>
            </a:r>
          </a:p>
          <a:p>
            <a:pPr marL="285750" indent="-285750">
              <a:buFontTx/>
              <a:buChar char="-"/>
            </a:pPr>
            <a:r>
              <a:rPr lang="es-CL" dirty="0"/>
              <a:t>El conjunto de dimensiones son capaces de constituir la variable completa</a:t>
            </a:r>
          </a:p>
        </p:txBody>
      </p:sp>
      <p:sp>
        <p:nvSpPr>
          <p:cNvPr id="14" name="CuadroTexto 13"/>
          <p:cNvSpPr txBox="1"/>
          <p:nvPr/>
        </p:nvSpPr>
        <p:spPr>
          <a:xfrm flipH="1">
            <a:off x="993719" y="5659419"/>
            <a:ext cx="287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/>
              <a:t>INDICADOR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384223" y="5532685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</a:t>
            </a:r>
            <a:r>
              <a:rPr lang="es-CL" dirty="0" smtClean="0"/>
              <a:t>s </a:t>
            </a:r>
            <a:r>
              <a:rPr lang="es-CL" dirty="0"/>
              <a:t>una característica </a:t>
            </a:r>
            <a:r>
              <a:rPr lang="es-CL" dirty="0" smtClean="0"/>
              <a:t>observable</a:t>
            </a:r>
            <a:r>
              <a:rPr lang="es-ES" dirty="0" smtClean="0"/>
              <a:t>, </a:t>
            </a:r>
            <a:r>
              <a:rPr lang="es-ES" dirty="0"/>
              <a:t>señal o unidad que permite estudiar y cuantificar una variable, mostrando cómo medir cada uno de los factores o rasgos presentes en una dimensión (es) de la </a:t>
            </a:r>
            <a:r>
              <a:rPr lang="es-ES" dirty="0" smtClean="0"/>
              <a:t>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Se </a:t>
            </a:r>
            <a:r>
              <a:rPr lang="es-CL" dirty="0"/>
              <a:t>pueden (o no) transformar en valores numéricos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17" name="CuadroTexto 16"/>
          <p:cNvSpPr txBox="1"/>
          <p:nvPr/>
        </p:nvSpPr>
        <p:spPr>
          <a:xfrm flipH="1">
            <a:off x="983890" y="2360712"/>
            <a:ext cx="287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/>
              <a:t>VARIABLE</a:t>
            </a:r>
            <a:endParaRPr lang="es-CL" sz="3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334150" y="2297083"/>
            <a:ext cx="861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Las variables deben ser definidas </a:t>
            </a:r>
            <a:r>
              <a:rPr lang="en-US" dirty="0" smtClean="0"/>
              <a:t>de dos </a:t>
            </a:r>
            <a:r>
              <a:rPr lang="en-US" dirty="0" err="1" smtClean="0"/>
              <a:t>formas</a:t>
            </a:r>
            <a:r>
              <a:rPr lang="en-US" dirty="0" smtClean="0"/>
              <a:t>: </a:t>
            </a:r>
            <a:r>
              <a:rPr lang="en-US" b="1" dirty="0" smtClean="0"/>
              <a:t>conceptual</a:t>
            </a:r>
            <a:r>
              <a:rPr lang="en-US" dirty="0" smtClean="0"/>
              <a:t> y </a:t>
            </a:r>
            <a:r>
              <a:rPr lang="en-US" b="1" dirty="0" err="1" smtClean="0"/>
              <a:t>operacionalmente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La </a:t>
            </a:r>
            <a:r>
              <a:rPr lang="es-ES" b="1" dirty="0" smtClean="0"/>
              <a:t>definición conceptual </a:t>
            </a:r>
            <a:r>
              <a:rPr lang="es-ES" dirty="0" smtClean="0"/>
              <a:t>Se tratan de definiciones de diccionarios o de libros especializados o cuando describen la esencia o las características de una </a:t>
            </a:r>
            <a:r>
              <a:rPr lang="en-US" dirty="0" smtClean="0"/>
              <a:t>variable, </a:t>
            </a:r>
            <a:r>
              <a:rPr lang="en-US" dirty="0" err="1" smtClean="0"/>
              <a:t>objeto</a:t>
            </a:r>
            <a:r>
              <a:rPr lang="en-US" dirty="0" smtClean="0"/>
              <a:t> o </a:t>
            </a:r>
            <a:r>
              <a:rPr lang="en-US" dirty="0" err="1" smtClean="0"/>
              <a:t>fenómeno</a:t>
            </a:r>
            <a:r>
              <a:rPr lang="en-US" dirty="0" smtClean="0"/>
              <a:t>.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La </a:t>
            </a:r>
            <a:r>
              <a:rPr lang="es-ES" b="1" dirty="0" smtClean="0"/>
              <a:t>definición operacional </a:t>
            </a:r>
            <a:r>
              <a:rPr lang="es-ES" dirty="0" smtClean="0"/>
              <a:t>constituye el conjunto de procedimientos, actividades u operaciones deben realizarse para medir una variable e interpretar los datos obtenidos </a:t>
            </a:r>
          </a:p>
        </p:txBody>
      </p:sp>
    </p:spTree>
    <p:extLst>
      <p:ext uri="{BB962C8B-B14F-4D97-AF65-F5344CB8AC3E}">
        <p14:creationId xmlns:p14="http://schemas.microsoft.com/office/powerpoint/2010/main" val="32813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81" y="134503"/>
            <a:ext cx="5987845" cy="6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730477" y="2094271"/>
            <a:ext cx="8596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n-US" sz="2000" b="1" dirty="0"/>
              <a:t>Variable : Es un símbolo que puede tomar distintos valores. Pueden ser numéricos y no numéricos. Son atributos o características que se le asignan a los elementos</a:t>
            </a:r>
            <a:endParaRPr lang="es-ES" altLang="en-US" sz="2000" b="1" dirty="0"/>
          </a:p>
        </p:txBody>
      </p:sp>
      <p:pic>
        <p:nvPicPr>
          <p:cNvPr id="5" name="Picture 2" descr="C:\Documents and Settings\Esteban y Greta\Configuración local\Archivos temporales de Internet\Content.IE5\BL7KAOC4\MCj035694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65" y="4766034"/>
            <a:ext cx="18319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8 Imagen" descr="observac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" r="45364"/>
          <a:stretch>
            <a:fillRect/>
          </a:stretch>
        </p:blipFill>
        <p:spPr bwMode="auto">
          <a:xfrm>
            <a:off x="4149827" y="3837346"/>
            <a:ext cx="15716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9 Imagen" descr="A17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52" y="3623034"/>
            <a:ext cx="23383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Esteban y Greta\Configuración local\Archivos temporales de Internet\Content.IE5\100N910H\MCj0196532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77" y="4051659"/>
            <a:ext cx="162083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/>
              <a:t>¿Qué es una variable?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17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4903" y="162232"/>
            <a:ext cx="10530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TITULO: Actividad </a:t>
            </a:r>
            <a:r>
              <a:rPr lang="es-ES" sz="2200" dirty="0"/>
              <a:t>física moderada vigorosa realizada por estudiantes de primero básico, en relación al perfil docente de implementación de un Programa de Intervención </a:t>
            </a:r>
            <a:r>
              <a:rPr lang="es-ES" sz="2200" dirty="0" smtClean="0"/>
              <a:t>Escolar</a:t>
            </a:r>
            <a:endParaRPr lang="es-ES" sz="2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72065" y="6223820"/>
            <a:ext cx="1182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https://repositorio.uchile.cl/bitstream/handle/2250/173878/Actividad%20f%c3%adsica%20moderada%20vigorosa%20realizada%20por%20estudiantes%20de%20primero%20b%c3%a1sico.pdf?sequence=1&amp;isAllowed=y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41" y="1076017"/>
            <a:ext cx="8374356" cy="12099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195" y="2525234"/>
            <a:ext cx="8546402" cy="35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12" y="99578"/>
            <a:ext cx="6002593" cy="66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838"/>
            <a:ext cx="10515600" cy="1325563"/>
          </a:xfrm>
        </p:spPr>
        <p:txBody>
          <a:bodyPr/>
          <a:lstStyle/>
          <a:p>
            <a:r>
              <a:rPr lang="es-CL" dirty="0"/>
              <a:t>Ejemplo de operacionalización simple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49928"/>
              </p:ext>
            </p:extLst>
          </p:nvPr>
        </p:nvGraphicFramePr>
        <p:xfrm>
          <a:off x="363639" y="1814566"/>
          <a:ext cx="11609405" cy="3571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1071">
                  <a:extLst>
                    <a:ext uri="{9D8B030D-6E8A-4147-A177-3AD203B41FA5}">
                      <a16:colId xmlns:a16="http://schemas.microsoft.com/office/drawing/2014/main" val="3682083601"/>
                    </a:ext>
                  </a:extLst>
                </a:gridCol>
                <a:gridCol w="4055857">
                  <a:extLst>
                    <a:ext uri="{9D8B030D-6E8A-4147-A177-3AD203B41FA5}">
                      <a16:colId xmlns:a16="http://schemas.microsoft.com/office/drawing/2014/main" val="1239952133"/>
                    </a:ext>
                  </a:extLst>
                </a:gridCol>
                <a:gridCol w="2089013">
                  <a:extLst>
                    <a:ext uri="{9D8B030D-6E8A-4147-A177-3AD203B41FA5}">
                      <a16:colId xmlns:a16="http://schemas.microsoft.com/office/drawing/2014/main" val="4253588035"/>
                    </a:ext>
                  </a:extLst>
                </a:gridCol>
                <a:gridCol w="3173464">
                  <a:extLst>
                    <a:ext uri="{9D8B030D-6E8A-4147-A177-3AD203B41FA5}">
                      <a16:colId xmlns:a16="http://schemas.microsoft.com/office/drawing/2014/main" val="117384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Definición conceptual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Indicador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0416"/>
                  </a:ext>
                </a:extLst>
              </a:tr>
              <a:tr h="1021706">
                <a:tc rowSpan="2">
                  <a:txBody>
                    <a:bodyPr/>
                    <a:lstStyle/>
                    <a:p>
                      <a:r>
                        <a:rPr lang="es-CL" dirty="0"/>
                        <a:t>Autocuidado en </a:t>
                      </a:r>
                      <a:r>
                        <a:rPr lang="es-CL" dirty="0" smtClean="0"/>
                        <a:t>salud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462125"/>
                  </a:ext>
                </a:extLst>
              </a:tr>
              <a:tr h="126429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5112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r>
                        <a:rPr lang="es-CL" dirty="0"/>
                        <a:t>Nivel </a:t>
                      </a:r>
                      <a:r>
                        <a:rPr lang="es-CL" dirty="0" smtClean="0"/>
                        <a:t>socioeconómico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5308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690989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82884" y="1168235"/>
            <a:ext cx="103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Hipótesis: En los profesionales y técnicos en salud del CESFAM La Rosa se puede observar que, a medida que aumenta su nivel socioeconómico, aumenta su autocuidado en salud.</a:t>
            </a:r>
          </a:p>
        </p:txBody>
      </p:sp>
    </p:spTree>
    <p:extLst>
      <p:ext uri="{BB962C8B-B14F-4D97-AF65-F5344CB8AC3E}">
        <p14:creationId xmlns:p14="http://schemas.microsoft.com/office/powerpoint/2010/main" val="2000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838"/>
            <a:ext cx="10515600" cy="1325563"/>
          </a:xfrm>
        </p:spPr>
        <p:txBody>
          <a:bodyPr/>
          <a:lstStyle/>
          <a:p>
            <a:r>
              <a:rPr lang="es-CL" dirty="0"/>
              <a:t>Ejemplo de operacionalización simple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70043"/>
              </p:ext>
            </p:extLst>
          </p:nvPr>
        </p:nvGraphicFramePr>
        <p:xfrm>
          <a:off x="363639" y="1814566"/>
          <a:ext cx="11609405" cy="439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1071">
                  <a:extLst>
                    <a:ext uri="{9D8B030D-6E8A-4147-A177-3AD203B41FA5}">
                      <a16:colId xmlns:a16="http://schemas.microsoft.com/office/drawing/2014/main" val="3682083601"/>
                    </a:ext>
                  </a:extLst>
                </a:gridCol>
                <a:gridCol w="4055857">
                  <a:extLst>
                    <a:ext uri="{9D8B030D-6E8A-4147-A177-3AD203B41FA5}">
                      <a16:colId xmlns:a16="http://schemas.microsoft.com/office/drawing/2014/main" val="1239952133"/>
                    </a:ext>
                  </a:extLst>
                </a:gridCol>
                <a:gridCol w="2089013">
                  <a:extLst>
                    <a:ext uri="{9D8B030D-6E8A-4147-A177-3AD203B41FA5}">
                      <a16:colId xmlns:a16="http://schemas.microsoft.com/office/drawing/2014/main" val="4253588035"/>
                    </a:ext>
                  </a:extLst>
                </a:gridCol>
                <a:gridCol w="3173464">
                  <a:extLst>
                    <a:ext uri="{9D8B030D-6E8A-4147-A177-3AD203B41FA5}">
                      <a16:colId xmlns:a16="http://schemas.microsoft.com/office/drawing/2014/main" val="117384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Definición conceptual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Indicador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0416"/>
                  </a:ext>
                </a:extLst>
              </a:tr>
              <a:tr h="1021706">
                <a:tc rowSpan="2">
                  <a:txBody>
                    <a:bodyPr/>
                    <a:lstStyle/>
                    <a:p>
                      <a:r>
                        <a:rPr lang="es-CL" dirty="0"/>
                        <a:t>Autocuidado en </a:t>
                      </a:r>
                      <a:r>
                        <a:rPr lang="es-CL" dirty="0" smtClean="0"/>
                        <a:t>salud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El autocuidado se refiere a las prácticas cotidianas y a las decisiones sobre ellas, que realiza una persona, familia o grupo para cuidar de su salud; estas prácticas son ‘destrezas’ aprendidas a través de toda la vida, de uso continuo, que se emplean por libre decisión, con el propósito de fortalecer o restablecer la salud y prevenir la enfermedad.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462125"/>
                  </a:ext>
                </a:extLst>
              </a:tr>
              <a:tr h="126429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5112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r>
                        <a:rPr lang="es-CL" dirty="0"/>
                        <a:t>Nivel </a:t>
                      </a:r>
                      <a:r>
                        <a:rPr lang="es-CL" dirty="0" smtClean="0"/>
                        <a:t>socioeconómico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Clasificación en base a la capacidad económica y capital económico que tiene una persona, familia o país.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5308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690989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82884" y="1168235"/>
            <a:ext cx="103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Hipótesis: En los profesionales y técnicos en salud del CESFAM La Rosa se puede observar que, a medida que aumenta su nivel socioeconómico, aumenta su autocuidado en salud.</a:t>
            </a:r>
          </a:p>
        </p:txBody>
      </p:sp>
    </p:spTree>
    <p:extLst>
      <p:ext uri="{BB962C8B-B14F-4D97-AF65-F5344CB8AC3E}">
        <p14:creationId xmlns:p14="http://schemas.microsoft.com/office/powerpoint/2010/main" val="7019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838"/>
            <a:ext cx="10515600" cy="1325563"/>
          </a:xfrm>
        </p:spPr>
        <p:txBody>
          <a:bodyPr/>
          <a:lstStyle/>
          <a:p>
            <a:r>
              <a:rPr lang="es-CL" dirty="0"/>
              <a:t>Ejemplo de operacionalización simple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13072"/>
              </p:ext>
            </p:extLst>
          </p:nvPr>
        </p:nvGraphicFramePr>
        <p:xfrm>
          <a:off x="363639" y="1814566"/>
          <a:ext cx="11609405" cy="439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1071">
                  <a:extLst>
                    <a:ext uri="{9D8B030D-6E8A-4147-A177-3AD203B41FA5}">
                      <a16:colId xmlns:a16="http://schemas.microsoft.com/office/drawing/2014/main" val="3682083601"/>
                    </a:ext>
                  </a:extLst>
                </a:gridCol>
                <a:gridCol w="4055857">
                  <a:extLst>
                    <a:ext uri="{9D8B030D-6E8A-4147-A177-3AD203B41FA5}">
                      <a16:colId xmlns:a16="http://schemas.microsoft.com/office/drawing/2014/main" val="1239952133"/>
                    </a:ext>
                  </a:extLst>
                </a:gridCol>
                <a:gridCol w="2089013">
                  <a:extLst>
                    <a:ext uri="{9D8B030D-6E8A-4147-A177-3AD203B41FA5}">
                      <a16:colId xmlns:a16="http://schemas.microsoft.com/office/drawing/2014/main" val="4253588035"/>
                    </a:ext>
                  </a:extLst>
                </a:gridCol>
                <a:gridCol w="3173464">
                  <a:extLst>
                    <a:ext uri="{9D8B030D-6E8A-4147-A177-3AD203B41FA5}">
                      <a16:colId xmlns:a16="http://schemas.microsoft.com/office/drawing/2014/main" val="117384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Definición conceptual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Indicador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0416"/>
                  </a:ext>
                </a:extLst>
              </a:tr>
              <a:tr h="1021706">
                <a:tc rowSpan="2">
                  <a:txBody>
                    <a:bodyPr/>
                    <a:lstStyle/>
                    <a:p>
                      <a:r>
                        <a:rPr lang="es-CL" dirty="0"/>
                        <a:t>Autocuidado en </a:t>
                      </a:r>
                      <a:r>
                        <a:rPr lang="es-CL" dirty="0" smtClean="0"/>
                        <a:t>salud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El autocuidado se refiere a las prácticas cotidianas y a las decisiones sobre ellas, que realiza una persona, familia o grupo para cuidar de su salud; estas prácticas son ‘destrezas’ aprendidas a través de toda la vida, de uso continuo, que se emplean por libre decisión, con el propósito de fortalecer o restablecer la salud y prevenir la enfermedad.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Físico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462125"/>
                  </a:ext>
                </a:extLst>
              </a:tr>
              <a:tr h="126429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Psicológico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5112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r>
                        <a:rPr lang="es-CL" dirty="0"/>
                        <a:t>Nivel </a:t>
                      </a:r>
                      <a:r>
                        <a:rPr lang="es-CL" dirty="0" smtClean="0"/>
                        <a:t>socioeconómico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Clasificación en base a la capacidad económica y capital económico que tiene una persona, familia o país.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Nivel educacional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5308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Ingresos</a:t>
                      </a: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690989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82884" y="1168235"/>
            <a:ext cx="103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Hipótesis: En los profesionales y técnicos en salud del CESFAM La Rosa se puede observar que, a medida que aumenta su nivel socioeconómico, aumenta su autocuidado en salud.</a:t>
            </a:r>
          </a:p>
        </p:txBody>
      </p:sp>
    </p:spTree>
    <p:extLst>
      <p:ext uri="{BB962C8B-B14F-4D97-AF65-F5344CB8AC3E}">
        <p14:creationId xmlns:p14="http://schemas.microsoft.com/office/powerpoint/2010/main" val="6432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838"/>
            <a:ext cx="10515600" cy="1325563"/>
          </a:xfrm>
        </p:spPr>
        <p:txBody>
          <a:bodyPr/>
          <a:lstStyle/>
          <a:p>
            <a:r>
              <a:rPr lang="es-CL" dirty="0"/>
              <a:t>Ejemplo de operacionalización simple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74336"/>
              </p:ext>
            </p:extLst>
          </p:nvPr>
        </p:nvGraphicFramePr>
        <p:xfrm>
          <a:off x="363639" y="1814566"/>
          <a:ext cx="11609405" cy="5034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1071">
                  <a:extLst>
                    <a:ext uri="{9D8B030D-6E8A-4147-A177-3AD203B41FA5}">
                      <a16:colId xmlns:a16="http://schemas.microsoft.com/office/drawing/2014/main" val="3682083601"/>
                    </a:ext>
                  </a:extLst>
                </a:gridCol>
                <a:gridCol w="4055857">
                  <a:extLst>
                    <a:ext uri="{9D8B030D-6E8A-4147-A177-3AD203B41FA5}">
                      <a16:colId xmlns:a16="http://schemas.microsoft.com/office/drawing/2014/main" val="1239952133"/>
                    </a:ext>
                  </a:extLst>
                </a:gridCol>
                <a:gridCol w="2089013">
                  <a:extLst>
                    <a:ext uri="{9D8B030D-6E8A-4147-A177-3AD203B41FA5}">
                      <a16:colId xmlns:a16="http://schemas.microsoft.com/office/drawing/2014/main" val="4253588035"/>
                    </a:ext>
                  </a:extLst>
                </a:gridCol>
                <a:gridCol w="3173464">
                  <a:extLst>
                    <a:ext uri="{9D8B030D-6E8A-4147-A177-3AD203B41FA5}">
                      <a16:colId xmlns:a16="http://schemas.microsoft.com/office/drawing/2014/main" val="117384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Definición conceptual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Indicador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0416"/>
                  </a:ext>
                </a:extLst>
              </a:tr>
              <a:tr h="1021706">
                <a:tc rowSpan="2">
                  <a:txBody>
                    <a:bodyPr/>
                    <a:lstStyle/>
                    <a:p>
                      <a:r>
                        <a:rPr lang="es-CL" dirty="0"/>
                        <a:t>Autocuidado en </a:t>
                      </a:r>
                      <a:r>
                        <a:rPr lang="es-CL" dirty="0" smtClean="0"/>
                        <a:t>salud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El autocuidado se refiere a las prácticas cotidianas y a las decisiones sobre ellas, que realiza una persona, familia o grupo para cuidar de su salud; estas prácticas son ‘destrezas’ aprendidas a través de toda la vida, de uso continuo, que se emplean por libre decisión, con el propósito de fortalecer o restablecer la salud y prevenir la enfermedad.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Físico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Nivel de actividad física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Estado de salud (padecimiento de enfermedades)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462125"/>
                  </a:ext>
                </a:extLst>
              </a:tr>
              <a:tr h="126429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Psicológico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Nivel de estrés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Nivel de ansiedad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Trastornos del sueño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5112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r>
                        <a:rPr lang="es-CL" dirty="0"/>
                        <a:t>Nivel </a:t>
                      </a:r>
                      <a:r>
                        <a:rPr lang="es-CL" dirty="0" smtClean="0"/>
                        <a:t>socioeconómico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Clasificación en base a la capacidad económica y capital económico que tiene una persona, familia o país.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Nivel educacional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Último nivel educacional cursado por la persona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dirty="0"/>
                        <a:t>Último nivel educacional cursado por la persona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5308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Ingresos</a:t>
                      </a:r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Ingreso mensual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/>
                        <a:t>Bienes suntuarios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690989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82884" y="1168235"/>
            <a:ext cx="103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Hipótesis: En los profesionales y técnicos en salud del CESFAM La Rosa se puede observar que, a medida que aumenta su nivel socioeconómico, aumenta su autocuidado en salud.</a:t>
            </a:r>
          </a:p>
        </p:txBody>
      </p:sp>
    </p:spTree>
    <p:extLst>
      <p:ext uri="{BB962C8B-B14F-4D97-AF65-F5344CB8AC3E}">
        <p14:creationId xmlns:p14="http://schemas.microsoft.com/office/powerpoint/2010/main" val="18309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337" y="1828800"/>
            <a:ext cx="10411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¿Es relevante el uso de las variables en una investigación Antropológica?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840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6571" y="692331"/>
            <a:ext cx="117304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 4</a:t>
            </a:r>
            <a:r>
              <a:rPr lang="es-CL" dirty="0"/>
              <a:t>: </a:t>
            </a:r>
            <a:r>
              <a:rPr lang="es-CL" dirty="0" err="1"/>
              <a:t>Operacionalización</a:t>
            </a:r>
            <a:r>
              <a:rPr lang="es-CL" dirty="0"/>
              <a:t> de variables. Utilizar los dos problemas de investigación propuestos en la sesión 4. Realizar un reporte que incluya</a:t>
            </a:r>
            <a:r>
              <a:rPr lang="es-CL" dirty="0" smtClean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Pregunta </a:t>
            </a:r>
            <a:r>
              <a:rPr lang="es-CL" dirty="0"/>
              <a:t>de investigación (1 </a:t>
            </a:r>
            <a:r>
              <a:rPr lang="es-CL" dirty="0" err="1"/>
              <a:t>pto</a:t>
            </a:r>
            <a:r>
              <a:rPr lang="es-CL" dirty="0"/>
              <a:t>.). Revisamos nuevamente estos puntos para cerciorarnos que se incorporaron las correcciones de la actividad anterior.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Hipótesis </a:t>
            </a:r>
            <a:r>
              <a:rPr lang="es-CL" dirty="0"/>
              <a:t>(1 </a:t>
            </a:r>
            <a:r>
              <a:rPr lang="es-CL" dirty="0" err="1"/>
              <a:t>pto</a:t>
            </a:r>
            <a:r>
              <a:rPr lang="es-CL" dirty="0"/>
              <a:t>.). Revisamos nuevamente estos puntos para cerciorarnos que se incorporaron las correcciones de la actividad anterior.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Objetivos </a:t>
            </a:r>
            <a:r>
              <a:rPr lang="es-CL" dirty="0"/>
              <a:t>general (1 </a:t>
            </a:r>
            <a:r>
              <a:rPr lang="es-CL" dirty="0" err="1"/>
              <a:t>pto</a:t>
            </a:r>
            <a:r>
              <a:rPr lang="es-CL" dirty="0"/>
              <a:t>.). Revisamos nuevamente estos puntos para cerciorarnos que se incorporaron las correcciones de la actividad anterior.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Objetivos </a:t>
            </a:r>
            <a:r>
              <a:rPr lang="es-CL" dirty="0"/>
              <a:t>específicos (1 </a:t>
            </a:r>
            <a:r>
              <a:rPr lang="es-CL" dirty="0" err="1"/>
              <a:t>pto</a:t>
            </a:r>
            <a:r>
              <a:rPr lang="es-CL" dirty="0"/>
              <a:t>.).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dirty="0" err="1" smtClean="0"/>
              <a:t>Operacionalización</a:t>
            </a:r>
            <a:r>
              <a:rPr lang="es-CL" dirty="0" smtClean="0"/>
              <a:t> </a:t>
            </a:r>
            <a:r>
              <a:rPr lang="es-CL" dirty="0"/>
              <a:t>de cada variable a estudiar, incluyendo</a:t>
            </a:r>
            <a:r>
              <a:rPr lang="es-CL" dirty="0" smtClean="0"/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CL" dirty="0"/>
              <a:t>Nombre de la </a:t>
            </a:r>
            <a:r>
              <a:rPr lang="es-CL" dirty="0" smtClean="0"/>
              <a:t>variable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CL" dirty="0"/>
              <a:t>Tipo de variable (dependiente o Independiente</a:t>
            </a:r>
            <a:r>
              <a:rPr lang="es-CL" dirty="0" smtClean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CL" dirty="0"/>
              <a:t>Para las variables continuas, indicar la magnitud de la medida (</a:t>
            </a:r>
            <a:r>
              <a:rPr lang="es-CL" dirty="0" err="1"/>
              <a:t>p.e</a:t>
            </a:r>
            <a:r>
              <a:rPr lang="es-CL" dirty="0"/>
              <a:t>. para peso si es en gramos o kilos)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s-CL" dirty="0"/>
              <a:t>Naturaleza de la variable (continua, categórica ordinal, categórica nominal)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s-CL" dirty="0"/>
              <a:t>Para variables categóricas, indicar las etiquetas (</a:t>
            </a:r>
            <a:r>
              <a:rPr lang="es-CL" dirty="0" err="1"/>
              <a:t>p.e</a:t>
            </a:r>
            <a:r>
              <a:rPr lang="es-CL" dirty="0"/>
              <a:t>. si la variable es sexo biológico, indicar 1= masculino, 2= femenino)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s-CL" dirty="0"/>
              <a:t>Realizar una tabla que indique claramente el tipo de variable (dependiente, independiente o correlacional), la naturaleza (continua, categórica nominal o categórica ordinal).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1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3965"/>
              </p:ext>
            </p:extLst>
          </p:nvPr>
        </p:nvGraphicFramePr>
        <p:xfrm>
          <a:off x="289560" y="4204040"/>
          <a:ext cx="11231880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07970">
                  <a:extLst>
                    <a:ext uri="{9D8B030D-6E8A-4147-A177-3AD203B41FA5}">
                      <a16:colId xmlns:a16="http://schemas.microsoft.com/office/drawing/2014/main" val="3435917613"/>
                    </a:ext>
                  </a:extLst>
                </a:gridCol>
                <a:gridCol w="2807970">
                  <a:extLst>
                    <a:ext uri="{9D8B030D-6E8A-4147-A177-3AD203B41FA5}">
                      <a16:colId xmlns:a16="http://schemas.microsoft.com/office/drawing/2014/main" val="1503154787"/>
                    </a:ext>
                  </a:extLst>
                </a:gridCol>
                <a:gridCol w="2807970">
                  <a:extLst>
                    <a:ext uri="{9D8B030D-6E8A-4147-A177-3AD203B41FA5}">
                      <a16:colId xmlns:a16="http://schemas.microsoft.com/office/drawing/2014/main" val="3250380630"/>
                    </a:ext>
                  </a:extLst>
                </a:gridCol>
                <a:gridCol w="2807970">
                  <a:extLst>
                    <a:ext uri="{9D8B030D-6E8A-4147-A177-3AD203B41FA5}">
                      <a16:colId xmlns:a16="http://schemas.microsoft.com/office/drawing/2014/main" val="3581033516"/>
                    </a:ext>
                  </a:extLst>
                </a:gridCol>
              </a:tblGrid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highlight>
                            <a:srgbClr val="FFFFFF"/>
                          </a:highlight>
                        </a:rPr>
                        <a:t>Variable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highlight>
                            <a:srgbClr val="FFFFFF"/>
                          </a:highlight>
                        </a:rPr>
                        <a:t>Tipo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effectLst/>
                          <a:highlight>
                            <a:srgbClr val="FFFFFF"/>
                          </a:highlight>
                        </a:rPr>
                        <a:t>Naturaleza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highlight>
                            <a:srgbClr val="FFFFFF"/>
                          </a:highlight>
                        </a:rPr>
                        <a:t>Magnitud y etiquetas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63636990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highlight>
                            <a:srgbClr val="FFFFFF"/>
                          </a:highlight>
                        </a:rPr>
                        <a:t>Edad (años)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>
                          <a:effectLst/>
                          <a:highlight>
                            <a:srgbClr val="FFFFFF"/>
                          </a:highlight>
                        </a:rPr>
                        <a:t>Independiente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>
                          <a:effectLst/>
                          <a:highlight>
                            <a:srgbClr val="FFFFFF"/>
                          </a:highlight>
                        </a:rPr>
                        <a:t>Continua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>
                          <a:effectLst/>
                          <a:highlight>
                            <a:srgbClr val="FFFFFF"/>
                          </a:highlight>
                        </a:rPr>
                        <a:t> Años cumplidos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23435679"/>
                  </a:ext>
                </a:extLst>
              </a:tr>
              <a:tr h="865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highlight>
                            <a:srgbClr val="FFFFFF"/>
                          </a:highlight>
                        </a:rPr>
                        <a:t>Nivel de tristeza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highlight>
                            <a:srgbClr val="FFFFFF"/>
                          </a:highlight>
                        </a:rPr>
                        <a:t>Dependiente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highlight>
                            <a:srgbClr val="FFFFFF"/>
                          </a:highlight>
                        </a:rPr>
                        <a:t>Categórica ordinal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highlight>
                            <a:srgbClr val="FFFFFF"/>
                          </a:highlight>
                        </a:rPr>
                        <a:t>1=nada triste; 2=algo sentí; 3=me emocioné pero no tanto; 4=me saltó el lagrimón; 5= lloré  cántaros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13949699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53143" y="418011"/>
            <a:ext cx="9326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b="1" dirty="0" smtClean="0"/>
              <a:t>Pregunta </a:t>
            </a:r>
            <a:r>
              <a:rPr lang="es-CL" b="1" dirty="0"/>
              <a:t>de investigación: </a:t>
            </a:r>
            <a:r>
              <a:rPr lang="es-CL" dirty="0"/>
              <a:t>¿Existe una asociación entre la edad y el nivel de tristeza al momento de ver la muerte de </a:t>
            </a:r>
            <a:r>
              <a:rPr lang="es-CL" dirty="0" err="1"/>
              <a:t>Mufasa</a:t>
            </a:r>
            <a:r>
              <a:rPr lang="es-CL" dirty="0"/>
              <a:t> en la película “El Rey León” en el Campus Juan Gómez Millas?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b="1" dirty="0" smtClean="0"/>
              <a:t>Hipótesis</a:t>
            </a:r>
            <a:r>
              <a:rPr lang="es-CL" dirty="0" smtClean="0"/>
              <a:t>: </a:t>
            </a:r>
            <a:r>
              <a:rPr lang="es-CL" dirty="0"/>
              <a:t>Existe una asociación entre la edad y el nivel de tristeza al momento de ver la muerte de </a:t>
            </a:r>
            <a:r>
              <a:rPr lang="es-CL" dirty="0" err="1"/>
              <a:t>Mufasa</a:t>
            </a:r>
            <a:r>
              <a:rPr lang="es-CL" dirty="0"/>
              <a:t> en la película “El Rey León”.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b="1" dirty="0" smtClean="0"/>
              <a:t>Objetivo </a:t>
            </a:r>
            <a:r>
              <a:rPr lang="es-CL" b="1" dirty="0"/>
              <a:t>general</a:t>
            </a:r>
            <a:r>
              <a:rPr lang="es-CL" dirty="0"/>
              <a:t>: estudiar la existencia de asociación entre la edad y el nivel de tristeza al momento de ver la muerte de </a:t>
            </a:r>
            <a:r>
              <a:rPr lang="es-CL" dirty="0" err="1"/>
              <a:t>Mufasa</a:t>
            </a:r>
            <a:r>
              <a:rPr lang="es-CL" dirty="0"/>
              <a:t> en la película “El Rey León”.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CL" b="1" dirty="0" smtClean="0"/>
              <a:t>Objetivos </a:t>
            </a:r>
            <a:r>
              <a:rPr lang="es-CL" b="1" dirty="0"/>
              <a:t>específicos</a:t>
            </a:r>
            <a:r>
              <a:rPr lang="es-CL" dirty="0"/>
              <a:t>: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s-CL" dirty="0" smtClean="0"/>
              <a:t>Caracterizar </a:t>
            </a:r>
            <a:r>
              <a:rPr lang="es-CL" dirty="0"/>
              <a:t>a los individuos estudiados por su edad.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s-CL" dirty="0" smtClean="0"/>
              <a:t>Caracterizar </a:t>
            </a:r>
            <a:r>
              <a:rPr lang="es-CL" dirty="0"/>
              <a:t>a los individuos estudiados por su nivel de tristeza al momento de ver la muerte de </a:t>
            </a:r>
            <a:r>
              <a:rPr lang="es-CL" dirty="0" err="1"/>
              <a:t>Mufasa</a:t>
            </a:r>
            <a:r>
              <a:rPr lang="es-CL" dirty="0"/>
              <a:t> en la película “El Rey León”.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s-CL" dirty="0" smtClean="0"/>
              <a:t>Relacionar </a:t>
            </a:r>
            <a:r>
              <a:rPr lang="es-CL" dirty="0"/>
              <a:t>ambas variables.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39" y="313784"/>
            <a:ext cx="8185513" cy="52251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38250" y="5852160"/>
            <a:ext cx="68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www.youtube.com/watch?v=ZAezoVLgWkU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5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una variable?</a:t>
            </a:r>
          </a:p>
        </p:txBody>
      </p:sp>
      <p:sp>
        <p:nvSpPr>
          <p:cNvPr id="5" name="Rectángulo: esquinas redondeadas 4"/>
          <p:cNvSpPr/>
          <p:nvPr/>
        </p:nvSpPr>
        <p:spPr>
          <a:xfrm>
            <a:off x="1289154" y="1558977"/>
            <a:ext cx="3357797" cy="749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Debe poder cambiar</a:t>
            </a:r>
          </a:p>
        </p:txBody>
      </p:sp>
      <p:sp>
        <p:nvSpPr>
          <p:cNvPr id="6" name="Rectángulo: esquinas redondeadas 5"/>
          <p:cNvSpPr/>
          <p:nvPr/>
        </p:nvSpPr>
        <p:spPr>
          <a:xfrm>
            <a:off x="1289153" y="2509786"/>
            <a:ext cx="3357797" cy="749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Debe ser observable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3224" y="1610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"Se trata de algo que se caracteriza por ser inestable, inconstante y mutable" (Herrera, 2016)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63223" y="2213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"Varía en torno a las condiciones que se presentan." (Pérez, 2016)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78701" y="3918912"/>
            <a:ext cx="854439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500" dirty="0"/>
              <a:t>Son construcciones hipotéticas que elabora en investigador a partir de la teoría, para referirse a fenómenos observables de la realidad.</a:t>
            </a:r>
          </a:p>
        </p:txBody>
      </p:sp>
    </p:spTree>
    <p:extLst>
      <p:ext uri="{BB962C8B-B14F-4D97-AF65-F5344CB8AC3E}">
        <p14:creationId xmlns:p14="http://schemas.microsoft.com/office/powerpoint/2010/main" val="25944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homero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37" y="1053127"/>
            <a:ext cx="38576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tig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50" y="1053127"/>
            <a:ext cx="50720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 Imagen" descr="ferr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12" y="1196002"/>
            <a:ext cx="71374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¿Cómo se clasifican las variables?</a:t>
            </a:r>
            <a:endParaRPr lang="es-CL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845148"/>
              </p:ext>
            </p:extLst>
          </p:nvPr>
        </p:nvGraphicFramePr>
        <p:xfrm>
          <a:off x="1560050" y="1484211"/>
          <a:ext cx="7746181" cy="478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5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3"/>
          <p:cNvSpPr/>
          <p:nvPr/>
        </p:nvSpPr>
        <p:spPr>
          <a:xfrm>
            <a:off x="838200" y="1798820"/>
            <a:ext cx="3044254" cy="6295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>
                <a:solidFill>
                  <a:schemeClr val="tx1"/>
                </a:solidFill>
              </a:rPr>
              <a:t>Categóricas/Cualitativas</a:t>
            </a:r>
          </a:p>
        </p:txBody>
      </p:sp>
      <p:cxnSp>
        <p:nvCxnSpPr>
          <p:cNvPr id="4" name="Conector: angular 9"/>
          <p:cNvCxnSpPr>
            <a:cxnSpLocks/>
            <a:stCxn id="3" idx="2"/>
          </p:cNvCxnSpPr>
          <p:nvPr/>
        </p:nvCxnSpPr>
        <p:spPr>
          <a:xfrm rot="16200000" flipH="1">
            <a:off x="3092023" y="1696711"/>
            <a:ext cx="163666" cy="1627058"/>
          </a:xfrm>
          <a:prstGeom prst="bentConnector2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277031" y="2268907"/>
            <a:ext cx="7728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n-US" sz="2400" b="1" dirty="0" smtClean="0"/>
              <a:t>Se </a:t>
            </a:r>
            <a:r>
              <a:rPr lang="es-MX" altLang="en-US" sz="2400" b="1" dirty="0"/>
              <a:t>expresa a través de atributos o adjetivos (no-numéricos)</a:t>
            </a:r>
          </a:p>
          <a:p>
            <a:endParaRPr lang="en-US" sz="2400" dirty="0"/>
          </a:p>
        </p:txBody>
      </p:sp>
      <p:sp>
        <p:nvSpPr>
          <p:cNvPr id="6" name="Globo: flecha izquierda 19"/>
          <p:cNvSpPr/>
          <p:nvPr/>
        </p:nvSpPr>
        <p:spPr>
          <a:xfrm>
            <a:off x="4494307" y="2952326"/>
            <a:ext cx="7260157" cy="10002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15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 err="1"/>
              <a:t>Ej</a:t>
            </a:r>
            <a:r>
              <a:rPr lang="es-CL" sz="2200" dirty="0"/>
              <a:t>: Estado civil (</a:t>
            </a:r>
            <a:r>
              <a:rPr lang="es-CL" sz="2200" dirty="0" err="1"/>
              <a:t>Casade</a:t>
            </a:r>
            <a:r>
              <a:rPr lang="es-CL" sz="2200" dirty="0"/>
              <a:t>, </a:t>
            </a:r>
            <a:r>
              <a:rPr lang="es-CL" sz="2200" dirty="0" err="1"/>
              <a:t>soltere</a:t>
            </a:r>
            <a:r>
              <a:rPr lang="es-CL" sz="2200" dirty="0"/>
              <a:t>, </a:t>
            </a:r>
            <a:r>
              <a:rPr lang="es-CL" sz="2200" dirty="0" err="1"/>
              <a:t>viude</a:t>
            </a:r>
            <a:r>
              <a:rPr lang="es-CL" sz="2200" dirty="0"/>
              <a:t>, etc…); </a:t>
            </a:r>
            <a:endParaRPr lang="es-CL" sz="2200" dirty="0" smtClean="0"/>
          </a:p>
          <a:p>
            <a:pPr algn="ctr"/>
            <a:r>
              <a:rPr lang="es-CL" sz="2200" dirty="0"/>
              <a:t> </a:t>
            </a:r>
            <a:r>
              <a:rPr lang="es-CL" sz="2200" dirty="0" smtClean="0"/>
              <a:t>         Nivel </a:t>
            </a:r>
            <a:r>
              <a:rPr lang="es-CL" sz="2200" dirty="0"/>
              <a:t>educacional (E. Básica, E. Media, Universitaria, Postgrado)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17920" y="4420542"/>
            <a:ext cx="7487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/>
              <a:t>DICOTÓMICA O </a:t>
            </a:r>
            <a:r>
              <a:rPr lang="es-CL" sz="2200" b="1" dirty="0" smtClean="0"/>
              <a:t>BINARIA : </a:t>
            </a:r>
            <a:r>
              <a:rPr lang="es-CL" sz="2200" dirty="0"/>
              <a:t>Definida como presencia y ausencia</a:t>
            </a:r>
            <a:r>
              <a:rPr lang="es-CL" sz="2200" dirty="0" smtClean="0"/>
              <a:t>.</a:t>
            </a:r>
            <a:endParaRPr lang="es-CL" sz="2200" dirty="0"/>
          </a:p>
        </p:txBody>
      </p:sp>
      <p:sp>
        <p:nvSpPr>
          <p:cNvPr id="8" name="Globo: flecha izquierda 20"/>
          <p:cNvSpPr/>
          <p:nvPr/>
        </p:nvSpPr>
        <p:spPr>
          <a:xfrm>
            <a:off x="4776986" y="4986002"/>
            <a:ext cx="6576814" cy="10165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82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Ej</a:t>
            </a:r>
            <a:r>
              <a:rPr lang="es-CL" dirty="0"/>
              <a:t>: ¿Estás de acuerdo con </a:t>
            </a:r>
            <a:r>
              <a:rPr lang="es-CL" dirty="0" smtClean="0"/>
              <a:t>la gestión del Gobierno? </a:t>
            </a:r>
            <a:r>
              <a:rPr lang="es-CL" dirty="0"/>
              <a:t>(Si, No); </a:t>
            </a:r>
            <a:r>
              <a:rPr lang="es-CL" dirty="0" smtClean="0"/>
              <a:t>¿Votará en las próximas elecciones? </a:t>
            </a:r>
            <a:r>
              <a:rPr lang="es-CL" dirty="0"/>
              <a:t>(Asistiré, No asistiré)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02891" y="294968"/>
            <a:ext cx="10353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 smtClean="0"/>
              <a:t>CLASIFICACIÓN DE LAS VARIABLES</a:t>
            </a:r>
          </a:p>
          <a:p>
            <a:r>
              <a:rPr lang="es-ES" sz="3800" dirty="0" smtClean="0"/>
              <a:t>SEGÚN SU NATURALEZA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57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4"/>
          <p:cNvSpPr/>
          <p:nvPr/>
        </p:nvSpPr>
        <p:spPr>
          <a:xfrm>
            <a:off x="720213" y="1896544"/>
            <a:ext cx="3044254" cy="6295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>
                <a:solidFill>
                  <a:schemeClr val="tx1"/>
                </a:solidFill>
              </a:rPr>
              <a:t>Numéricas/Cuantitativas</a:t>
            </a:r>
          </a:p>
        </p:txBody>
      </p:sp>
      <p:cxnSp>
        <p:nvCxnSpPr>
          <p:cNvPr id="3" name="Conector: angular 12"/>
          <p:cNvCxnSpPr/>
          <p:nvPr/>
        </p:nvCxnSpPr>
        <p:spPr>
          <a:xfrm>
            <a:off x="2031754" y="2526131"/>
            <a:ext cx="1596350" cy="1375181"/>
          </a:xfrm>
          <a:prstGeom prst="bentConnector3">
            <a:avLst>
              <a:gd name="adj1" fmla="val 50000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041058" y="2064466"/>
            <a:ext cx="57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n-US" sz="2400" b="1" dirty="0"/>
              <a:t>Se expresa </a:t>
            </a:r>
            <a:r>
              <a:rPr lang="es-MX" altLang="en-US" sz="2400" b="1" dirty="0" smtClean="0"/>
              <a:t>numéricamente</a:t>
            </a:r>
            <a:endParaRPr lang="es-MX" altLang="en-US" sz="2400" b="1" dirty="0"/>
          </a:p>
        </p:txBody>
      </p:sp>
      <p:cxnSp>
        <p:nvCxnSpPr>
          <p:cNvPr id="7" name="Conector: angular 14"/>
          <p:cNvCxnSpPr>
            <a:cxnSpLocks/>
          </p:cNvCxnSpPr>
          <p:nvPr/>
        </p:nvCxnSpPr>
        <p:spPr>
          <a:xfrm rot="16200000" flipH="1">
            <a:off x="2970289" y="4454411"/>
            <a:ext cx="163666" cy="1424690"/>
          </a:xfrm>
          <a:prstGeom prst="bentConnector2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769383" y="3610799"/>
            <a:ext cx="3286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1600" b="1" dirty="0"/>
              <a:t>Toma infinitos valores dentro de un intervalo</a:t>
            </a:r>
            <a:endParaRPr lang="es-ES" altLang="en-US" sz="1600" b="1" dirty="0"/>
          </a:p>
        </p:txBody>
      </p:sp>
      <p:pic>
        <p:nvPicPr>
          <p:cNvPr id="10" name="10 Imagen" descr="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24725"/>
          <a:stretch>
            <a:fillRect/>
          </a:stretch>
        </p:blipFill>
        <p:spPr bwMode="auto">
          <a:xfrm>
            <a:off x="6795289" y="2618843"/>
            <a:ext cx="1525291" cy="272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3769383" y="3325049"/>
            <a:ext cx="1214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1600" b="1" u="sng" dirty="0"/>
              <a:t>Continua:  </a:t>
            </a:r>
            <a:endParaRPr lang="es-ES" altLang="en-US" sz="1600" b="1" dirty="0"/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3714750" y="5434013"/>
            <a:ext cx="30718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1600" b="1" dirty="0"/>
              <a:t>Toma valores finitos, producto de una respuesta numérica a un proceso de conteo o frecuencia</a:t>
            </a:r>
            <a:endParaRPr lang="es-ES" altLang="en-US" sz="1600" b="1" dirty="0"/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3714750" y="513080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1600" b="1" u="sng" dirty="0"/>
              <a:t>Discreta:</a:t>
            </a:r>
            <a:r>
              <a:rPr lang="es-MX" altLang="en-US" sz="1600" b="1" dirty="0"/>
              <a:t> </a:t>
            </a:r>
            <a:endParaRPr lang="es-ES" altLang="en-US" sz="1600" b="1" dirty="0"/>
          </a:p>
        </p:txBody>
      </p:sp>
      <p:pic>
        <p:nvPicPr>
          <p:cNvPr id="15" name="Picture 4" descr="C:\Documents and Settings\Esteban\Configuración local\Archivos temporales de Internet\Content.IE5\EEH67VW0\Dado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323" y="5394167"/>
            <a:ext cx="1476356" cy="1508105"/>
          </a:xfrm>
          <a:prstGeom prst="rect">
            <a:avLst/>
          </a:prstGeom>
          <a:noFill/>
        </p:spPr>
      </p:pic>
      <p:sp>
        <p:nvSpPr>
          <p:cNvPr id="16" name="Globo: flecha izquierda 2"/>
          <p:cNvSpPr/>
          <p:nvPr/>
        </p:nvSpPr>
        <p:spPr>
          <a:xfrm>
            <a:off x="8416289" y="5605400"/>
            <a:ext cx="3618396" cy="10856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72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Ej</a:t>
            </a:r>
            <a:r>
              <a:rPr lang="es-CL" dirty="0"/>
              <a:t>: Número de errores, número de pruebas revisadas</a:t>
            </a:r>
            <a:r>
              <a:rPr lang="es-CL" dirty="0" smtClean="0"/>
              <a:t>, numero de personas, </a:t>
            </a:r>
            <a:r>
              <a:rPr lang="es-CL" dirty="0"/>
              <a:t>etc…</a:t>
            </a:r>
          </a:p>
        </p:txBody>
      </p:sp>
      <p:sp>
        <p:nvSpPr>
          <p:cNvPr id="17" name="Globo: flecha izquierda 18"/>
          <p:cNvSpPr/>
          <p:nvPr/>
        </p:nvSpPr>
        <p:spPr>
          <a:xfrm>
            <a:off x="8568461" y="3394749"/>
            <a:ext cx="3025906" cy="9412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72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Ej</a:t>
            </a:r>
            <a:r>
              <a:rPr lang="es-CL" dirty="0"/>
              <a:t>: Longitud, </a:t>
            </a:r>
            <a:r>
              <a:rPr lang="es-CL" dirty="0" smtClean="0"/>
              <a:t>peso, salario, inflación, </a:t>
            </a:r>
            <a:r>
              <a:rPr lang="es-CL" dirty="0" err="1" smtClean="0"/>
              <a:t>etc</a:t>
            </a:r>
            <a:endParaRPr lang="es-C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02891" y="294968"/>
            <a:ext cx="10353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 smtClean="0"/>
              <a:t>CLASIFICACIÓN DE LAS VARIABLES</a:t>
            </a:r>
          </a:p>
          <a:p>
            <a:r>
              <a:rPr lang="es-ES" sz="3800" dirty="0" smtClean="0"/>
              <a:t>SEGÚN SU NATURALEZA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229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202453" y="1535664"/>
            <a:ext cx="8643937" cy="184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s-MX" altLang="en-US" sz="2000" b="1" dirty="0" smtClean="0"/>
              <a:t>ESCALA DE MEDICIÓN: Es </a:t>
            </a:r>
            <a:r>
              <a:rPr lang="es-MX" altLang="en-US" sz="2000" b="1" dirty="0"/>
              <a:t>un sistema de valores usados para representar, clasificar o categorizar las propiedades de los datos obtenidos de un proceso de medición</a:t>
            </a:r>
            <a:endParaRPr lang="es-ES" altLang="en-US" sz="2000" b="1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202453" y="3696776"/>
            <a:ext cx="87153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MX" altLang="en-US" sz="2000" b="1" dirty="0"/>
              <a:t>La medición de las variables puede realizarse por medio de 4 escalas de medición (S.S. Stevens, 1946)</a:t>
            </a:r>
          </a:p>
          <a:p>
            <a:pPr eaLnBrk="1" hangingPunct="1">
              <a:lnSpc>
                <a:spcPct val="150000"/>
              </a:lnSpc>
            </a:pPr>
            <a:r>
              <a:rPr lang="es-MX" altLang="en-US" sz="2000" b="1" dirty="0"/>
              <a:t>1.- Escala Nominal</a:t>
            </a:r>
          </a:p>
          <a:p>
            <a:pPr eaLnBrk="1" hangingPunct="1">
              <a:lnSpc>
                <a:spcPct val="150000"/>
              </a:lnSpc>
            </a:pPr>
            <a:r>
              <a:rPr lang="es-MX" altLang="en-US" sz="2000" b="1" dirty="0"/>
              <a:t>2.- Escala Ordinal</a:t>
            </a:r>
          </a:p>
          <a:p>
            <a:pPr eaLnBrk="1" hangingPunct="1">
              <a:lnSpc>
                <a:spcPct val="150000"/>
              </a:lnSpc>
            </a:pPr>
            <a:r>
              <a:rPr lang="es-MX" altLang="en-US" sz="2000" b="1" dirty="0"/>
              <a:t>3.- Escalas de Intervalo</a:t>
            </a:r>
          </a:p>
          <a:p>
            <a:pPr eaLnBrk="1" hangingPunct="1">
              <a:lnSpc>
                <a:spcPct val="150000"/>
              </a:lnSpc>
            </a:pPr>
            <a:r>
              <a:rPr lang="es-MX" altLang="en-US" sz="2000" b="1" dirty="0"/>
              <a:t>4.- Escalas de Razón</a:t>
            </a:r>
            <a:endParaRPr lang="es-ES" altLang="en-US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002891" y="294968"/>
            <a:ext cx="10353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 smtClean="0"/>
              <a:t>CLASIFICACIÓN DE LAS VARIABLES</a:t>
            </a:r>
          </a:p>
          <a:p>
            <a:r>
              <a:rPr lang="es-ES" sz="3800" dirty="0" smtClean="0"/>
              <a:t>SEGÚN EL NIVEL O ESCALA DE MEDICIÓN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879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Nivel de medición de las variables</a:t>
            </a:r>
            <a:endParaRPr lang="es-CL" dirty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377129" y="1357313"/>
            <a:ext cx="85725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MX" altLang="en-US" sz="2000" b="1" dirty="0"/>
              <a:t>1.- Escala Nominal (Clasificatoria): En este nivel de medición se establecen categorías distintivas que no implican un orden especifico. Un individuo, evento o elemento posee un identificador o símbolo único dentro de un sistema de identificaciones o símbolos. No existe ningún referente cuantitativo. Sirve para nombrar las unidades de análisis en una investigación. </a:t>
            </a:r>
            <a:endParaRPr lang="es-ES" altLang="en-US" sz="2000" b="1" dirty="0"/>
          </a:p>
        </p:txBody>
      </p:sp>
      <p:pic>
        <p:nvPicPr>
          <p:cNvPr id="4" name="Picture 2" descr="C:\Documents and Settings\Esteban y Greta\Configuración local\Archivos temporales de Internet\Content.IE5\541CH72Y\MCj035043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29" y="4429125"/>
            <a:ext cx="2286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Esteban y Greta\Configuración local\Archivos temporales de Internet\Content.IE5\QGDXX9YQ\MCj0320354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54" y="4643438"/>
            <a:ext cx="2571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 Imagen" descr="ethnicit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79" y="4286250"/>
            <a:ext cx="21812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1895</Words>
  <Application>Microsoft Office PowerPoint</Application>
  <PresentationFormat>Panorámica</PresentationFormat>
  <Paragraphs>202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Sesión 5</vt:lpstr>
      <vt:lpstr>Presentación de PowerPoint</vt:lpstr>
      <vt:lpstr>¿Qué es una variable?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de operacionalización simple</vt:lpstr>
      <vt:lpstr>Ejemplo de operacionalización simple</vt:lpstr>
      <vt:lpstr>Ejemplo de operacionalización simple</vt:lpstr>
      <vt:lpstr>Ejemplo de operacionalización simple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5</dc:title>
  <dc:creator>usuario</dc:creator>
  <cp:lastModifiedBy>usuario</cp:lastModifiedBy>
  <cp:revision>36</cp:revision>
  <dcterms:created xsi:type="dcterms:W3CDTF">2022-04-10T17:18:55Z</dcterms:created>
  <dcterms:modified xsi:type="dcterms:W3CDTF">2022-04-14T00:46:58Z</dcterms:modified>
</cp:coreProperties>
</file>