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68" r:id="rId3"/>
    <p:sldId id="269" r:id="rId4"/>
    <p:sldId id="270" r:id="rId5"/>
    <p:sldId id="256" r:id="rId6"/>
    <p:sldId id="258" r:id="rId7"/>
    <p:sldId id="259" r:id="rId8"/>
    <p:sldId id="260" r:id="rId9"/>
    <p:sldId id="279" r:id="rId10"/>
    <p:sldId id="280" r:id="rId11"/>
    <p:sldId id="261" r:id="rId12"/>
    <p:sldId id="264" r:id="rId13"/>
    <p:sldId id="262" r:id="rId14"/>
    <p:sldId id="263" r:id="rId15"/>
    <p:sldId id="265" r:id="rId16"/>
    <p:sldId id="266" r:id="rId17"/>
    <p:sldId id="267" r:id="rId18"/>
    <p:sldId id="271" r:id="rId19"/>
    <p:sldId id="272" r:id="rId20"/>
    <p:sldId id="274" r:id="rId21"/>
    <p:sldId id="273" r:id="rId22"/>
    <p:sldId id="275" r:id="rId23"/>
    <p:sldId id="276" r:id="rId24"/>
    <p:sldId id="277" r:id="rId25"/>
    <p:sldId id="278" r:id="rId26"/>
    <p:sldId id="281"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varScale="1">
        <p:scale>
          <a:sx n="116" d="100"/>
          <a:sy n="116" d="100"/>
        </p:scale>
        <p:origin x="-906" y="-11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n-U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a:p>
        </p:txBody>
      </p:sp>
      <p:sp>
        <p:nvSpPr>
          <p:cNvPr id="4" name="3 Marcador de fecha"/>
          <p:cNvSpPr>
            <a:spLocks noGrp="1"/>
          </p:cNvSpPr>
          <p:nvPr>
            <p:ph type="dt" sz="half" idx="10"/>
          </p:nvPr>
        </p:nvSpPr>
        <p:spPr/>
        <p:txBody>
          <a:bodyPr/>
          <a:lstStyle/>
          <a:p>
            <a:fld id="{4F15659E-2A7E-45EC-B0A1-EA0DD325327C}" type="datetimeFigureOut">
              <a:rPr lang="en-US" smtClean="0"/>
              <a:pPr/>
              <a:t>8/12/2020</a:t>
            </a:fld>
            <a:endParaRPr lang="en-US"/>
          </a:p>
        </p:txBody>
      </p:sp>
      <p:sp>
        <p:nvSpPr>
          <p:cNvPr id="5" name="4 Marcador de pie de página"/>
          <p:cNvSpPr>
            <a:spLocks noGrp="1"/>
          </p:cNvSpPr>
          <p:nvPr>
            <p:ph type="ftr" sz="quarter" idx="11"/>
          </p:nvPr>
        </p:nvSpPr>
        <p:spPr/>
        <p:txBody>
          <a:bodyPr/>
          <a:lstStyle/>
          <a:p>
            <a:endParaRPr lang="en-US"/>
          </a:p>
        </p:txBody>
      </p:sp>
      <p:sp>
        <p:nvSpPr>
          <p:cNvPr id="6" name="5 Marcador de número de diapositiva"/>
          <p:cNvSpPr>
            <a:spLocks noGrp="1"/>
          </p:cNvSpPr>
          <p:nvPr>
            <p:ph type="sldNum" sz="quarter" idx="12"/>
          </p:nvPr>
        </p:nvSpPr>
        <p:spPr/>
        <p:txBody>
          <a:bodyPr/>
          <a:lstStyle/>
          <a:p>
            <a:fld id="{52ED4E9E-A193-4FB3-AE2B-DE4C584C9726}" type="slidenum">
              <a:rPr lang="en-US" smtClean="0"/>
              <a:pPr/>
              <a:t>‹Nº›</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n-U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3 Marcador de fecha"/>
          <p:cNvSpPr>
            <a:spLocks noGrp="1"/>
          </p:cNvSpPr>
          <p:nvPr>
            <p:ph type="dt" sz="half" idx="10"/>
          </p:nvPr>
        </p:nvSpPr>
        <p:spPr/>
        <p:txBody>
          <a:bodyPr/>
          <a:lstStyle/>
          <a:p>
            <a:fld id="{4F15659E-2A7E-45EC-B0A1-EA0DD325327C}" type="datetimeFigureOut">
              <a:rPr lang="en-US" smtClean="0"/>
              <a:pPr/>
              <a:t>8/12/2020</a:t>
            </a:fld>
            <a:endParaRPr lang="en-US"/>
          </a:p>
        </p:txBody>
      </p:sp>
      <p:sp>
        <p:nvSpPr>
          <p:cNvPr id="5" name="4 Marcador de pie de página"/>
          <p:cNvSpPr>
            <a:spLocks noGrp="1"/>
          </p:cNvSpPr>
          <p:nvPr>
            <p:ph type="ftr" sz="quarter" idx="11"/>
          </p:nvPr>
        </p:nvSpPr>
        <p:spPr/>
        <p:txBody>
          <a:bodyPr/>
          <a:lstStyle/>
          <a:p>
            <a:endParaRPr lang="en-US"/>
          </a:p>
        </p:txBody>
      </p:sp>
      <p:sp>
        <p:nvSpPr>
          <p:cNvPr id="6" name="5 Marcador de número de diapositiva"/>
          <p:cNvSpPr>
            <a:spLocks noGrp="1"/>
          </p:cNvSpPr>
          <p:nvPr>
            <p:ph type="sldNum" sz="quarter" idx="12"/>
          </p:nvPr>
        </p:nvSpPr>
        <p:spPr/>
        <p:txBody>
          <a:bodyPr/>
          <a:lstStyle/>
          <a:p>
            <a:fld id="{52ED4E9E-A193-4FB3-AE2B-DE4C584C9726}" type="slidenum">
              <a:rPr lang="en-US" smtClean="0"/>
              <a:pPr/>
              <a:t>‹Nº›</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n-U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3 Marcador de fecha"/>
          <p:cNvSpPr>
            <a:spLocks noGrp="1"/>
          </p:cNvSpPr>
          <p:nvPr>
            <p:ph type="dt" sz="half" idx="10"/>
          </p:nvPr>
        </p:nvSpPr>
        <p:spPr/>
        <p:txBody>
          <a:bodyPr/>
          <a:lstStyle/>
          <a:p>
            <a:fld id="{4F15659E-2A7E-45EC-B0A1-EA0DD325327C}" type="datetimeFigureOut">
              <a:rPr lang="en-US" smtClean="0"/>
              <a:pPr/>
              <a:t>8/12/2020</a:t>
            </a:fld>
            <a:endParaRPr lang="en-US"/>
          </a:p>
        </p:txBody>
      </p:sp>
      <p:sp>
        <p:nvSpPr>
          <p:cNvPr id="5" name="4 Marcador de pie de página"/>
          <p:cNvSpPr>
            <a:spLocks noGrp="1"/>
          </p:cNvSpPr>
          <p:nvPr>
            <p:ph type="ftr" sz="quarter" idx="11"/>
          </p:nvPr>
        </p:nvSpPr>
        <p:spPr/>
        <p:txBody>
          <a:bodyPr/>
          <a:lstStyle/>
          <a:p>
            <a:endParaRPr lang="en-US"/>
          </a:p>
        </p:txBody>
      </p:sp>
      <p:sp>
        <p:nvSpPr>
          <p:cNvPr id="6" name="5 Marcador de número de diapositiva"/>
          <p:cNvSpPr>
            <a:spLocks noGrp="1"/>
          </p:cNvSpPr>
          <p:nvPr>
            <p:ph type="sldNum" sz="quarter" idx="12"/>
          </p:nvPr>
        </p:nvSpPr>
        <p:spPr/>
        <p:txBody>
          <a:bodyPr/>
          <a:lstStyle/>
          <a:p>
            <a:fld id="{52ED4E9E-A193-4FB3-AE2B-DE4C584C9726}" type="slidenum">
              <a:rPr lang="en-US" smtClean="0"/>
              <a:pPr/>
              <a:t>‹Nº›</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n-U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3 Marcador de fecha"/>
          <p:cNvSpPr>
            <a:spLocks noGrp="1"/>
          </p:cNvSpPr>
          <p:nvPr>
            <p:ph type="dt" sz="half" idx="10"/>
          </p:nvPr>
        </p:nvSpPr>
        <p:spPr/>
        <p:txBody>
          <a:bodyPr/>
          <a:lstStyle/>
          <a:p>
            <a:fld id="{4F15659E-2A7E-45EC-B0A1-EA0DD325327C}" type="datetimeFigureOut">
              <a:rPr lang="en-US" smtClean="0"/>
              <a:pPr/>
              <a:t>8/12/2020</a:t>
            </a:fld>
            <a:endParaRPr lang="en-US"/>
          </a:p>
        </p:txBody>
      </p:sp>
      <p:sp>
        <p:nvSpPr>
          <p:cNvPr id="5" name="4 Marcador de pie de página"/>
          <p:cNvSpPr>
            <a:spLocks noGrp="1"/>
          </p:cNvSpPr>
          <p:nvPr>
            <p:ph type="ftr" sz="quarter" idx="11"/>
          </p:nvPr>
        </p:nvSpPr>
        <p:spPr/>
        <p:txBody>
          <a:bodyPr/>
          <a:lstStyle/>
          <a:p>
            <a:endParaRPr lang="en-US"/>
          </a:p>
        </p:txBody>
      </p:sp>
      <p:sp>
        <p:nvSpPr>
          <p:cNvPr id="6" name="5 Marcador de número de diapositiva"/>
          <p:cNvSpPr>
            <a:spLocks noGrp="1"/>
          </p:cNvSpPr>
          <p:nvPr>
            <p:ph type="sldNum" sz="quarter" idx="12"/>
          </p:nvPr>
        </p:nvSpPr>
        <p:spPr/>
        <p:txBody>
          <a:bodyPr/>
          <a:lstStyle/>
          <a:p>
            <a:fld id="{52ED4E9E-A193-4FB3-AE2B-DE4C584C9726}" type="slidenum">
              <a:rPr lang="en-US" smtClean="0"/>
              <a:pPr/>
              <a:t>‹Nº›</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n-U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4F15659E-2A7E-45EC-B0A1-EA0DD325327C}" type="datetimeFigureOut">
              <a:rPr lang="en-US" smtClean="0"/>
              <a:pPr/>
              <a:t>8/12/2020</a:t>
            </a:fld>
            <a:endParaRPr lang="en-US"/>
          </a:p>
        </p:txBody>
      </p:sp>
      <p:sp>
        <p:nvSpPr>
          <p:cNvPr id="5" name="4 Marcador de pie de página"/>
          <p:cNvSpPr>
            <a:spLocks noGrp="1"/>
          </p:cNvSpPr>
          <p:nvPr>
            <p:ph type="ftr" sz="quarter" idx="11"/>
          </p:nvPr>
        </p:nvSpPr>
        <p:spPr/>
        <p:txBody>
          <a:bodyPr/>
          <a:lstStyle/>
          <a:p>
            <a:endParaRPr lang="en-US"/>
          </a:p>
        </p:txBody>
      </p:sp>
      <p:sp>
        <p:nvSpPr>
          <p:cNvPr id="6" name="5 Marcador de número de diapositiva"/>
          <p:cNvSpPr>
            <a:spLocks noGrp="1"/>
          </p:cNvSpPr>
          <p:nvPr>
            <p:ph type="sldNum" sz="quarter" idx="12"/>
          </p:nvPr>
        </p:nvSpPr>
        <p:spPr/>
        <p:txBody>
          <a:bodyPr/>
          <a:lstStyle/>
          <a:p>
            <a:fld id="{52ED4E9E-A193-4FB3-AE2B-DE4C584C9726}" type="slidenum">
              <a:rPr lang="en-US" smtClean="0"/>
              <a:pPr/>
              <a:t>‹Nº›</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n-U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5" name="4 Marcador de fecha"/>
          <p:cNvSpPr>
            <a:spLocks noGrp="1"/>
          </p:cNvSpPr>
          <p:nvPr>
            <p:ph type="dt" sz="half" idx="10"/>
          </p:nvPr>
        </p:nvSpPr>
        <p:spPr/>
        <p:txBody>
          <a:bodyPr/>
          <a:lstStyle/>
          <a:p>
            <a:fld id="{4F15659E-2A7E-45EC-B0A1-EA0DD325327C}" type="datetimeFigureOut">
              <a:rPr lang="en-US" smtClean="0"/>
              <a:pPr/>
              <a:t>8/12/2020</a:t>
            </a:fld>
            <a:endParaRPr lang="en-US"/>
          </a:p>
        </p:txBody>
      </p:sp>
      <p:sp>
        <p:nvSpPr>
          <p:cNvPr id="6" name="5 Marcador de pie de página"/>
          <p:cNvSpPr>
            <a:spLocks noGrp="1"/>
          </p:cNvSpPr>
          <p:nvPr>
            <p:ph type="ftr" sz="quarter" idx="11"/>
          </p:nvPr>
        </p:nvSpPr>
        <p:spPr/>
        <p:txBody>
          <a:bodyPr/>
          <a:lstStyle/>
          <a:p>
            <a:endParaRPr lang="en-US"/>
          </a:p>
        </p:txBody>
      </p:sp>
      <p:sp>
        <p:nvSpPr>
          <p:cNvPr id="7" name="6 Marcador de número de diapositiva"/>
          <p:cNvSpPr>
            <a:spLocks noGrp="1"/>
          </p:cNvSpPr>
          <p:nvPr>
            <p:ph type="sldNum" sz="quarter" idx="12"/>
          </p:nvPr>
        </p:nvSpPr>
        <p:spPr/>
        <p:txBody>
          <a:bodyPr/>
          <a:lstStyle/>
          <a:p>
            <a:fld id="{52ED4E9E-A193-4FB3-AE2B-DE4C584C9726}" type="slidenum">
              <a:rPr lang="en-US" smtClean="0"/>
              <a:pPr/>
              <a:t>‹Nº›</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n-U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7" name="6 Marcador de fecha"/>
          <p:cNvSpPr>
            <a:spLocks noGrp="1"/>
          </p:cNvSpPr>
          <p:nvPr>
            <p:ph type="dt" sz="half" idx="10"/>
          </p:nvPr>
        </p:nvSpPr>
        <p:spPr/>
        <p:txBody>
          <a:bodyPr/>
          <a:lstStyle/>
          <a:p>
            <a:fld id="{4F15659E-2A7E-45EC-B0A1-EA0DD325327C}" type="datetimeFigureOut">
              <a:rPr lang="en-US" smtClean="0"/>
              <a:pPr/>
              <a:t>8/12/2020</a:t>
            </a:fld>
            <a:endParaRPr lang="en-US"/>
          </a:p>
        </p:txBody>
      </p:sp>
      <p:sp>
        <p:nvSpPr>
          <p:cNvPr id="8" name="7 Marcador de pie de página"/>
          <p:cNvSpPr>
            <a:spLocks noGrp="1"/>
          </p:cNvSpPr>
          <p:nvPr>
            <p:ph type="ftr" sz="quarter" idx="11"/>
          </p:nvPr>
        </p:nvSpPr>
        <p:spPr/>
        <p:txBody>
          <a:bodyPr/>
          <a:lstStyle/>
          <a:p>
            <a:endParaRPr lang="en-US"/>
          </a:p>
        </p:txBody>
      </p:sp>
      <p:sp>
        <p:nvSpPr>
          <p:cNvPr id="9" name="8 Marcador de número de diapositiva"/>
          <p:cNvSpPr>
            <a:spLocks noGrp="1"/>
          </p:cNvSpPr>
          <p:nvPr>
            <p:ph type="sldNum" sz="quarter" idx="12"/>
          </p:nvPr>
        </p:nvSpPr>
        <p:spPr/>
        <p:txBody>
          <a:bodyPr/>
          <a:lstStyle/>
          <a:p>
            <a:fld id="{52ED4E9E-A193-4FB3-AE2B-DE4C584C9726}" type="slidenum">
              <a:rPr lang="en-US" smtClean="0"/>
              <a:pPr/>
              <a:t>‹Nº›</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n-US"/>
          </a:p>
        </p:txBody>
      </p:sp>
      <p:sp>
        <p:nvSpPr>
          <p:cNvPr id="3" name="2 Marcador de fecha"/>
          <p:cNvSpPr>
            <a:spLocks noGrp="1"/>
          </p:cNvSpPr>
          <p:nvPr>
            <p:ph type="dt" sz="half" idx="10"/>
          </p:nvPr>
        </p:nvSpPr>
        <p:spPr/>
        <p:txBody>
          <a:bodyPr/>
          <a:lstStyle/>
          <a:p>
            <a:fld id="{4F15659E-2A7E-45EC-B0A1-EA0DD325327C}" type="datetimeFigureOut">
              <a:rPr lang="en-US" smtClean="0"/>
              <a:pPr/>
              <a:t>8/12/2020</a:t>
            </a:fld>
            <a:endParaRPr lang="en-US"/>
          </a:p>
        </p:txBody>
      </p:sp>
      <p:sp>
        <p:nvSpPr>
          <p:cNvPr id="4" name="3 Marcador de pie de página"/>
          <p:cNvSpPr>
            <a:spLocks noGrp="1"/>
          </p:cNvSpPr>
          <p:nvPr>
            <p:ph type="ftr" sz="quarter" idx="11"/>
          </p:nvPr>
        </p:nvSpPr>
        <p:spPr/>
        <p:txBody>
          <a:bodyPr/>
          <a:lstStyle/>
          <a:p>
            <a:endParaRPr lang="en-US"/>
          </a:p>
        </p:txBody>
      </p:sp>
      <p:sp>
        <p:nvSpPr>
          <p:cNvPr id="5" name="4 Marcador de número de diapositiva"/>
          <p:cNvSpPr>
            <a:spLocks noGrp="1"/>
          </p:cNvSpPr>
          <p:nvPr>
            <p:ph type="sldNum" sz="quarter" idx="12"/>
          </p:nvPr>
        </p:nvSpPr>
        <p:spPr/>
        <p:txBody>
          <a:bodyPr/>
          <a:lstStyle/>
          <a:p>
            <a:fld id="{52ED4E9E-A193-4FB3-AE2B-DE4C584C9726}" type="slidenum">
              <a:rPr lang="en-US" smtClean="0"/>
              <a:pPr/>
              <a:t>‹Nº›</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4F15659E-2A7E-45EC-B0A1-EA0DD325327C}" type="datetimeFigureOut">
              <a:rPr lang="en-US" smtClean="0"/>
              <a:pPr/>
              <a:t>8/12/2020</a:t>
            </a:fld>
            <a:endParaRPr lang="en-US"/>
          </a:p>
        </p:txBody>
      </p:sp>
      <p:sp>
        <p:nvSpPr>
          <p:cNvPr id="3" name="2 Marcador de pie de página"/>
          <p:cNvSpPr>
            <a:spLocks noGrp="1"/>
          </p:cNvSpPr>
          <p:nvPr>
            <p:ph type="ftr" sz="quarter" idx="11"/>
          </p:nvPr>
        </p:nvSpPr>
        <p:spPr/>
        <p:txBody>
          <a:bodyPr/>
          <a:lstStyle/>
          <a:p>
            <a:endParaRPr lang="en-US"/>
          </a:p>
        </p:txBody>
      </p:sp>
      <p:sp>
        <p:nvSpPr>
          <p:cNvPr id="4" name="3 Marcador de número de diapositiva"/>
          <p:cNvSpPr>
            <a:spLocks noGrp="1"/>
          </p:cNvSpPr>
          <p:nvPr>
            <p:ph type="sldNum" sz="quarter" idx="12"/>
          </p:nvPr>
        </p:nvSpPr>
        <p:spPr/>
        <p:txBody>
          <a:bodyPr/>
          <a:lstStyle/>
          <a:p>
            <a:fld id="{52ED4E9E-A193-4FB3-AE2B-DE4C584C9726}" type="slidenum">
              <a:rPr lang="en-US" smtClean="0"/>
              <a:pPr/>
              <a:t>‹Nº›</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n-U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4F15659E-2A7E-45EC-B0A1-EA0DD325327C}" type="datetimeFigureOut">
              <a:rPr lang="en-US" smtClean="0"/>
              <a:pPr/>
              <a:t>8/12/2020</a:t>
            </a:fld>
            <a:endParaRPr lang="en-US"/>
          </a:p>
        </p:txBody>
      </p:sp>
      <p:sp>
        <p:nvSpPr>
          <p:cNvPr id="6" name="5 Marcador de pie de página"/>
          <p:cNvSpPr>
            <a:spLocks noGrp="1"/>
          </p:cNvSpPr>
          <p:nvPr>
            <p:ph type="ftr" sz="quarter" idx="11"/>
          </p:nvPr>
        </p:nvSpPr>
        <p:spPr/>
        <p:txBody>
          <a:bodyPr/>
          <a:lstStyle/>
          <a:p>
            <a:endParaRPr lang="en-US"/>
          </a:p>
        </p:txBody>
      </p:sp>
      <p:sp>
        <p:nvSpPr>
          <p:cNvPr id="7" name="6 Marcador de número de diapositiva"/>
          <p:cNvSpPr>
            <a:spLocks noGrp="1"/>
          </p:cNvSpPr>
          <p:nvPr>
            <p:ph type="sldNum" sz="quarter" idx="12"/>
          </p:nvPr>
        </p:nvSpPr>
        <p:spPr/>
        <p:txBody>
          <a:bodyPr/>
          <a:lstStyle/>
          <a:p>
            <a:fld id="{52ED4E9E-A193-4FB3-AE2B-DE4C584C9726}" type="slidenum">
              <a:rPr lang="en-US" smtClean="0"/>
              <a:pPr/>
              <a:t>‹Nº›</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n-U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4F15659E-2A7E-45EC-B0A1-EA0DD325327C}" type="datetimeFigureOut">
              <a:rPr lang="en-US" smtClean="0"/>
              <a:pPr/>
              <a:t>8/12/2020</a:t>
            </a:fld>
            <a:endParaRPr lang="en-US"/>
          </a:p>
        </p:txBody>
      </p:sp>
      <p:sp>
        <p:nvSpPr>
          <p:cNvPr id="6" name="5 Marcador de pie de página"/>
          <p:cNvSpPr>
            <a:spLocks noGrp="1"/>
          </p:cNvSpPr>
          <p:nvPr>
            <p:ph type="ftr" sz="quarter" idx="11"/>
          </p:nvPr>
        </p:nvSpPr>
        <p:spPr/>
        <p:txBody>
          <a:bodyPr/>
          <a:lstStyle/>
          <a:p>
            <a:endParaRPr lang="en-US"/>
          </a:p>
        </p:txBody>
      </p:sp>
      <p:sp>
        <p:nvSpPr>
          <p:cNvPr id="7" name="6 Marcador de número de diapositiva"/>
          <p:cNvSpPr>
            <a:spLocks noGrp="1"/>
          </p:cNvSpPr>
          <p:nvPr>
            <p:ph type="sldNum" sz="quarter" idx="12"/>
          </p:nvPr>
        </p:nvSpPr>
        <p:spPr/>
        <p:txBody>
          <a:bodyPr/>
          <a:lstStyle/>
          <a:p>
            <a:fld id="{52ED4E9E-A193-4FB3-AE2B-DE4C584C9726}" type="slidenum">
              <a:rPr lang="en-US" smtClean="0"/>
              <a:pPr/>
              <a:t>‹Nº›</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n-US"/>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F15659E-2A7E-45EC-B0A1-EA0DD325327C}" type="datetimeFigureOut">
              <a:rPr lang="en-US" smtClean="0"/>
              <a:pPr/>
              <a:t>8/12/2020</a:t>
            </a:fld>
            <a:endParaRPr lang="en-U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2ED4E9E-A193-4FB3-AE2B-DE4C584C9726}" type="slidenum">
              <a:rPr lang="en-US" smtClean="0"/>
              <a:pPr/>
              <a:t>‹Nº›</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15.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image" Target="../media/image23.jpe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25.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r>
              <a:rPr lang="es-CL" dirty="0" smtClean="0"/>
              <a:t>Sesión 11</a:t>
            </a:r>
            <a:endParaRPr lang="en-US" dirty="0"/>
          </a:p>
        </p:txBody>
      </p:sp>
      <p:sp>
        <p:nvSpPr>
          <p:cNvPr id="3" name="2 Subtítulo"/>
          <p:cNvSpPr>
            <a:spLocks noGrp="1"/>
          </p:cNvSpPr>
          <p:nvPr>
            <p:ph type="subTitle" idx="1"/>
          </p:nvPr>
        </p:nvSpPr>
        <p:spPr/>
        <p:txBody>
          <a:bodyPr/>
          <a:lstStyle/>
          <a:p>
            <a:r>
              <a:rPr lang="es-ES" dirty="0" smtClean="0"/>
              <a:t>Estadística descriptiva</a:t>
            </a:r>
          </a:p>
          <a:p>
            <a:r>
              <a:rPr lang="es-ES" dirty="0" smtClean="0"/>
              <a:t>Gráficos, percentiles, puntaje Z</a:t>
            </a:r>
            <a:endParaRPr lang="en-US" dirty="0"/>
          </a:p>
        </p:txBody>
      </p:sp>
      <p:pic>
        <p:nvPicPr>
          <p:cNvPr id="4" name="Imagen 5"/>
          <p:cNvPicPr>
            <a:picLocks noChangeAspect="1" noChangeArrowheads="1"/>
          </p:cNvPicPr>
          <p:nvPr/>
        </p:nvPicPr>
        <p:blipFill>
          <a:blip r:embed="rId2" cstate="print"/>
          <a:srcRect/>
          <a:stretch>
            <a:fillRect/>
          </a:stretch>
        </p:blipFill>
        <p:spPr bwMode="auto">
          <a:xfrm>
            <a:off x="304800" y="152400"/>
            <a:ext cx="662319" cy="1423986"/>
          </a:xfrm>
          <a:prstGeom prst="rect">
            <a:avLst/>
          </a:prstGeom>
          <a:noFill/>
          <a:ln w="9525">
            <a:noFill/>
            <a:miter lim="800000"/>
            <a:headEnd/>
            <a:tailEnd/>
          </a:ln>
        </p:spPr>
      </p:pic>
      <p:sp>
        <p:nvSpPr>
          <p:cNvPr id="5" name="Text Box 5"/>
          <p:cNvSpPr txBox="1">
            <a:spLocks noChangeArrowheads="1"/>
          </p:cNvSpPr>
          <p:nvPr/>
        </p:nvSpPr>
        <p:spPr bwMode="auto">
          <a:xfrm>
            <a:off x="927039" y="719130"/>
            <a:ext cx="4249738" cy="787395"/>
          </a:xfrm>
          <a:prstGeom prst="rect">
            <a:avLst/>
          </a:prstGeom>
          <a:noFill/>
          <a:ln w="9525">
            <a:noFill/>
            <a:miter lim="800000"/>
            <a:headEnd/>
            <a:tailEnd/>
          </a:ln>
        </p:spPr>
        <p:txBody>
          <a:bodyPr>
            <a:spAutoFit/>
          </a:bodyPr>
          <a:lstStyle/>
          <a:p>
            <a:pPr>
              <a:lnSpc>
                <a:spcPct val="60000"/>
              </a:lnSpc>
              <a:spcBef>
                <a:spcPct val="50000"/>
              </a:spcBef>
            </a:pPr>
            <a:r>
              <a:rPr lang="es-ES_tradnl" sz="1600" dirty="0"/>
              <a:t>Universidad de Chile</a:t>
            </a:r>
          </a:p>
          <a:p>
            <a:pPr>
              <a:lnSpc>
                <a:spcPct val="60000"/>
              </a:lnSpc>
              <a:spcBef>
                <a:spcPct val="50000"/>
              </a:spcBef>
            </a:pPr>
            <a:r>
              <a:rPr lang="es-ES_tradnl" sz="1600" dirty="0"/>
              <a:t>Departamento de Antropología</a:t>
            </a:r>
          </a:p>
          <a:p>
            <a:pPr>
              <a:lnSpc>
                <a:spcPct val="60000"/>
              </a:lnSpc>
              <a:spcBef>
                <a:spcPct val="50000"/>
              </a:spcBef>
            </a:pPr>
            <a:r>
              <a:rPr lang="es-ES_tradnl" sz="1600" dirty="0" smtClean="0"/>
              <a:t>Estadística I</a:t>
            </a:r>
            <a:endParaRPr lang="es-CL" sz="16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6866" name="Picture 2" descr="Segmentación socioeconómica de Chile, 2014"/>
          <p:cNvPicPr>
            <a:picLocks noChangeAspect="1" noChangeArrowheads="1"/>
          </p:cNvPicPr>
          <p:nvPr/>
        </p:nvPicPr>
        <p:blipFill>
          <a:blip r:embed="rId2" cstate="print"/>
          <a:srcRect/>
          <a:stretch>
            <a:fillRect/>
          </a:stretch>
        </p:blipFill>
        <p:spPr bwMode="auto">
          <a:xfrm>
            <a:off x="0" y="523488"/>
            <a:ext cx="9144000" cy="5718584"/>
          </a:xfrm>
          <a:prstGeom prst="rect">
            <a:avLst/>
          </a:prstGeom>
          <a:noFill/>
        </p:spPr>
      </p:pic>
      <p:cxnSp>
        <p:nvCxnSpPr>
          <p:cNvPr id="4" name="3 Conector recto"/>
          <p:cNvCxnSpPr/>
          <p:nvPr/>
        </p:nvCxnSpPr>
        <p:spPr>
          <a:xfrm flipV="1">
            <a:off x="4876800" y="1981200"/>
            <a:ext cx="0" cy="3200400"/>
          </a:xfrm>
          <a:prstGeom prst="line">
            <a:avLst/>
          </a:prstGeom>
          <a:ln w="50800">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1 Imagen" descr="Capture.PNG"/>
          <p:cNvPicPr>
            <a:picLocks noChangeAspect="1"/>
          </p:cNvPicPr>
          <p:nvPr/>
        </p:nvPicPr>
        <p:blipFill>
          <a:blip r:embed="rId2" cstate="print"/>
          <a:stretch>
            <a:fillRect/>
          </a:stretch>
        </p:blipFill>
        <p:spPr>
          <a:xfrm>
            <a:off x="3352800" y="152400"/>
            <a:ext cx="3276600" cy="6602289"/>
          </a:xfrm>
          <a:prstGeom prst="rect">
            <a:avLst/>
          </a:prstGeom>
        </p:spPr>
      </p:pic>
      <p:sp>
        <p:nvSpPr>
          <p:cNvPr id="3" name="2 CuadroTexto"/>
          <p:cNvSpPr txBox="1"/>
          <p:nvPr/>
        </p:nvSpPr>
        <p:spPr>
          <a:xfrm>
            <a:off x="381000" y="685800"/>
            <a:ext cx="2514600" cy="1200329"/>
          </a:xfrm>
          <a:prstGeom prst="rect">
            <a:avLst/>
          </a:prstGeom>
          <a:noFill/>
        </p:spPr>
        <p:txBody>
          <a:bodyPr wrap="square" rtlCol="0">
            <a:spAutoFit/>
          </a:bodyPr>
          <a:lstStyle/>
          <a:p>
            <a:r>
              <a:rPr lang="es-CL" sz="2400" dirty="0" smtClean="0"/>
              <a:t>El </a:t>
            </a:r>
            <a:r>
              <a:rPr lang="es-CL" sz="2400" dirty="0" err="1" smtClean="0"/>
              <a:t>tercil</a:t>
            </a:r>
            <a:r>
              <a:rPr lang="es-CL" sz="2400" dirty="0" smtClean="0"/>
              <a:t> divide la serie de datos en tres partes iguales</a:t>
            </a:r>
            <a:endParaRPr lang="en-US" sz="24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2" name="Picture 2" descr="Figure"/>
          <p:cNvPicPr>
            <a:picLocks noChangeAspect="1" noChangeArrowheads="1"/>
          </p:cNvPicPr>
          <p:nvPr/>
        </p:nvPicPr>
        <p:blipFill>
          <a:blip r:embed="rId2" cstate="print"/>
          <a:srcRect/>
          <a:stretch>
            <a:fillRect/>
          </a:stretch>
        </p:blipFill>
        <p:spPr bwMode="auto">
          <a:xfrm>
            <a:off x="86745" y="1371600"/>
            <a:ext cx="8904855" cy="4876800"/>
          </a:xfrm>
          <a:prstGeom prst="rect">
            <a:avLst/>
          </a:prstGeom>
          <a:noFill/>
        </p:spPr>
      </p:pic>
      <p:sp>
        <p:nvSpPr>
          <p:cNvPr id="3" name="2 Rectángulo"/>
          <p:cNvSpPr/>
          <p:nvPr/>
        </p:nvSpPr>
        <p:spPr>
          <a:xfrm>
            <a:off x="990600" y="304800"/>
            <a:ext cx="7467600" cy="1200329"/>
          </a:xfrm>
          <a:prstGeom prst="rect">
            <a:avLst/>
          </a:prstGeom>
        </p:spPr>
        <p:txBody>
          <a:bodyPr wrap="square">
            <a:spAutoFit/>
          </a:bodyPr>
          <a:lstStyle/>
          <a:p>
            <a:pPr algn="ctr"/>
            <a:r>
              <a:rPr lang="en-US" sz="2400" dirty="0" smtClean="0"/>
              <a:t> </a:t>
            </a:r>
            <a:r>
              <a:rPr lang="en-US" sz="2400" b="1" i="1" dirty="0" smtClean="0"/>
              <a:t>z</a:t>
            </a:r>
            <a:r>
              <a:rPr lang="en-US" sz="2400" b="1" dirty="0" smtClean="0"/>
              <a:t> scores for height-for-age among indigenous (</a:t>
            </a:r>
            <a:r>
              <a:rPr lang="en-US" sz="2400" b="1" dirty="0" err="1" smtClean="0"/>
              <a:t>Mapuche</a:t>
            </a:r>
            <a:r>
              <a:rPr lang="en-US" sz="2400" b="1" dirty="0" smtClean="0"/>
              <a:t>) and </a:t>
            </a:r>
            <a:r>
              <a:rPr lang="en-US" sz="2400" b="1" dirty="0" err="1" smtClean="0"/>
              <a:t>nonindigenous</a:t>
            </a:r>
            <a:r>
              <a:rPr lang="en-US" sz="2400" b="1" dirty="0" smtClean="0"/>
              <a:t> schoolchildren: Chile, 1997–1999 (</a:t>
            </a:r>
            <a:r>
              <a:rPr lang="en-US" sz="2400" b="1" dirty="0" err="1" smtClean="0"/>
              <a:t>Bustos</a:t>
            </a:r>
            <a:r>
              <a:rPr lang="en-US" sz="2400" b="1" dirty="0" smtClean="0"/>
              <a:t> </a:t>
            </a:r>
            <a:r>
              <a:rPr lang="en-US" sz="2400" b="1" i="1" dirty="0" smtClean="0"/>
              <a:t>et al.</a:t>
            </a:r>
            <a:r>
              <a:rPr lang="en-US" sz="2400" b="1" dirty="0" smtClean="0"/>
              <a:t> 2001).</a:t>
            </a:r>
            <a:endParaRPr lang="en-US" sz="24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Picture 2" descr="Resultado de imagen para cuartil"/>
          <p:cNvPicPr>
            <a:picLocks noChangeAspect="1" noChangeArrowheads="1"/>
          </p:cNvPicPr>
          <p:nvPr/>
        </p:nvPicPr>
        <p:blipFill>
          <a:blip r:embed="rId2" cstate="print"/>
          <a:srcRect t="1923" r="33999" b="21154"/>
          <a:stretch>
            <a:fillRect/>
          </a:stretch>
        </p:blipFill>
        <p:spPr bwMode="auto">
          <a:xfrm>
            <a:off x="228600" y="1447800"/>
            <a:ext cx="8397240" cy="4419600"/>
          </a:xfrm>
          <a:prstGeom prst="rect">
            <a:avLst/>
          </a:prstGeom>
          <a:noFill/>
        </p:spPr>
      </p:pic>
      <p:sp>
        <p:nvSpPr>
          <p:cNvPr id="3" name="2 CuadroTexto"/>
          <p:cNvSpPr txBox="1"/>
          <p:nvPr/>
        </p:nvSpPr>
        <p:spPr>
          <a:xfrm>
            <a:off x="838200" y="304800"/>
            <a:ext cx="7543800" cy="461665"/>
          </a:xfrm>
          <a:prstGeom prst="rect">
            <a:avLst/>
          </a:prstGeom>
          <a:noFill/>
        </p:spPr>
        <p:txBody>
          <a:bodyPr wrap="square" rtlCol="0">
            <a:spAutoFit/>
          </a:bodyPr>
          <a:lstStyle/>
          <a:p>
            <a:r>
              <a:rPr lang="es-CL" sz="2400" dirty="0" smtClean="0"/>
              <a:t>El </a:t>
            </a:r>
            <a:r>
              <a:rPr lang="es-CL" sz="2400" dirty="0" err="1" smtClean="0"/>
              <a:t>cuartil</a:t>
            </a:r>
            <a:r>
              <a:rPr lang="es-CL" sz="2400" dirty="0" smtClean="0"/>
              <a:t> divide la serie de datos en cuatro partes iguales</a:t>
            </a:r>
            <a:endParaRPr lang="en-US" sz="24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914400" y="152400"/>
            <a:ext cx="7543800" cy="461665"/>
          </a:xfrm>
          <a:prstGeom prst="rect">
            <a:avLst/>
          </a:prstGeom>
          <a:noFill/>
        </p:spPr>
        <p:txBody>
          <a:bodyPr wrap="square" rtlCol="0">
            <a:spAutoFit/>
          </a:bodyPr>
          <a:lstStyle/>
          <a:p>
            <a:r>
              <a:rPr lang="es-CL" sz="2400" dirty="0" smtClean="0"/>
              <a:t>El quintil divide la serie de datos en cinco partes iguales</a:t>
            </a:r>
            <a:endParaRPr lang="en-US" sz="2400" dirty="0"/>
          </a:p>
        </p:txBody>
      </p:sp>
      <p:pic>
        <p:nvPicPr>
          <p:cNvPr id="21506" name="Picture 2" descr="Resultado de imagen para quintil"/>
          <p:cNvPicPr>
            <a:picLocks noChangeAspect="1" noChangeArrowheads="1"/>
          </p:cNvPicPr>
          <p:nvPr/>
        </p:nvPicPr>
        <p:blipFill>
          <a:blip r:embed="rId2" cstate="print"/>
          <a:srcRect/>
          <a:stretch>
            <a:fillRect/>
          </a:stretch>
        </p:blipFill>
        <p:spPr bwMode="auto">
          <a:xfrm>
            <a:off x="152400" y="762000"/>
            <a:ext cx="8726861" cy="5257800"/>
          </a:xfrm>
          <a:prstGeom prst="rect">
            <a:avLst/>
          </a:prstGeom>
          <a:noFill/>
        </p:spPr>
      </p:pic>
      <p:sp>
        <p:nvSpPr>
          <p:cNvPr id="4" name="3 Rectángulo"/>
          <p:cNvSpPr/>
          <p:nvPr/>
        </p:nvSpPr>
        <p:spPr>
          <a:xfrm>
            <a:off x="762000" y="6096000"/>
            <a:ext cx="7467600" cy="646331"/>
          </a:xfrm>
          <a:prstGeom prst="rect">
            <a:avLst/>
          </a:prstGeom>
        </p:spPr>
        <p:txBody>
          <a:bodyPr wrap="square">
            <a:spAutoFit/>
          </a:bodyPr>
          <a:lstStyle/>
          <a:p>
            <a:pPr algn="ctr"/>
            <a:r>
              <a:rPr lang="es-ES" b="1" dirty="0" smtClean="0"/>
              <a:t>Ingreso por quintil en Chile y Uruguay. Año 2011. Dólares PPP. (en </a:t>
            </a:r>
            <a:r>
              <a:rPr lang="en-US" dirty="0" smtClean="0"/>
              <a:t>https://economichistorybar.wordpress.com/2014/09/25/856/)</a:t>
            </a:r>
            <a:endParaRPr lang="en-US" dirty="0"/>
          </a:p>
        </p:txBody>
      </p:sp>
      <p:sp>
        <p:nvSpPr>
          <p:cNvPr id="5" name="4 CuadroTexto"/>
          <p:cNvSpPr txBox="1"/>
          <p:nvPr/>
        </p:nvSpPr>
        <p:spPr>
          <a:xfrm rot="19972241">
            <a:off x="2057400" y="1355467"/>
            <a:ext cx="2819400" cy="830997"/>
          </a:xfrm>
          <a:prstGeom prst="rect">
            <a:avLst/>
          </a:prstGeom>
          <a:noFill/>
        </p:spPr>
        <p:txBody>
          <a:bodyPr wrap="square" rtlCol="0">
            <a:spAutoFit/>
          </a:bodyPr>
          <a:lstStyle/>
          <a:p>
            <a:r>
              <a:rPr lang="es-CL" sz="2400" dirty="0" smtClean="0"/>
              <a:t>Cuál es el país más desigual en ingreso?</a:t>
            </a:r>
            <a:endParaRPr lang="en-US" sz="24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32" name="Picture 4" descr="Resultado de imagen para decil"/>
          <p:cNvPicPr>
            <a:picLocks noChangeAspect="1" noChangeArrowheads="1"/>
          </p:cNvPicPr>
          <p:nvPr/>
        </p:nvPicPr>
        <p:blipFill>
          <a:blip r:embed="rId2" cstate="print"/>
          <a:srcRect/>
          <a:stretch>
            <a:fillRect/>
          </a:stretch>
        </p:blipFill>
        <p:spPr bwMode="auto">
          <a:xfrm>
            <a:off x="152400" y="1143000"/>
            <a:ext cx="8858248" cy="4724400"/>
          </a:xfrm>
          <a:prstGeom prst="rect">
            <a:avLst/>
          </a:prstGeom>
          <a:noFill/>
        </p:spPr>
      </p:pic>
      <p:sp>
        <p:nvSpPr>
          <p:cNvPr id="3" name="2 CuadroTexto"/>
          <p:cNvSpPr txBox="1"/>
          <p:nvPr/>
        </p:nvSpPr>
        <p:spPr>
          <a:xfrm>
            <a:off x="914400" y="457200"/>
            <a:ext cx="7620000" cy="400110"/>
          </a:xfrm>
          <a:prstGeom prst="rect">
            <a:avLst/>
          </a:prstGeom>
          <a:noFill/>
        </p:spPr>
        <p:txBody>
          <a:bodyPr wrap="square" rtlCol="0">
            <a:spAutoFit/>
          </a:bodyPr>
          <a:lstStyle/>
          <a:p>
            <a:r>
              <a:rPr lang="es-CL" sz="2000" dirty="0" smtClean="0"/>
              <a:t>¿Ha aumentado o disminuido la desigualdad en el ingreso en Chile?</a:t>
            </a:r>
            <a:endParaRPr lang="en-US" sz="20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2" descr="Segmentación socioeconómica de Chile, 2014"/>
          <p:cNvPicPr>
            <a:picLocks noChangeAspect="1" noChangeArrowheads="1"/>
          </p:cNvPicPr>
          <p:nvPr/>
        </p:nvPicPr>
        <p:blipFill>
          <a:blip r:embed="rId2" cstate="print"/>
          <a:srcRect/>
          <a:stretch>
            <a:fillRect/>
          </a:stretch>
        </p:blipFill>
        <p:spPr bwMode="auto">
          <a:xfrm>
            <a:off x="0" y="838200"/>
            <a:ext cx="9142854" cy="5717868"/>
          </a:xfrm>
          <a:prstGeom prst="rect">
            <a:avLst/>
          </a:prstGeom>
          <a:noFill/>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Resultado de imagen para grafico cajas y bigotes"/>
          <p:cNvPicPr>
            <a:picLocks noChangeAspect="1" noChangeArrowheads="1"/>
          </p:cNvPicPr>
          <p:nvPr/>
        </p:nvPicPr>
        <p:blipFill>
          <a:blip r:embed="rId2" cstate="print"/>
          <a:srcRect/>
          <a:stretch>
            <a:fillRect/>
          </a:stretch>
        </p:blipFill>
        <p:spPr bwMode="auto">
          <a:xfrm>
            <a:off x="3429000" y="1813126"/>
            <a:ext cx="5334000" cy="4435274"/>
          </a:xfrm>
          <a:prstGeom prst="rect">
            <a:avLst/>
          </a:prstGeom>
          <a:noFill/>
        </p:spPr>
      </p:pic>
      <p:sp>
        <p:nvSpPr>
          <p:cNvPr id="4" name="3 CuadroTexto"/>
          <p:cNvSpPr txBox="1"/>
          <p:nvPr/>
        </p:nvSpPr>
        <p:spPr>
          <a:xfrm>
            <a:off x="762000" y="228600"/>
            <a:ext cx="7467600" cy="461665"/>
          </a:xfrm>
          <a:prstGeom prst="rect">
            <a:avLst/>
          </a:prstGeom>
          <a:noFill/>
        </p:spPr>
        <p:txBody>
          <a:bodyPr wrap="square" rtlCol="0">
            <a:spAutoFit/>
          </a:bodyPr>
          <a:lstStyle/>
          <a:p>
            <a:pPr algn="ctr"/>
            <a:r>
              <a:rPr lang="es-CL" sz="2400" dirty="0" smtClean="0"/>
              <a:t>Gráfico de caja y bigotes</a:t>
            </a:r>
            <a:endParaRPr lang="en-US" sz="2400" dirty="0"/>
          </a:p>
        </p:txBody>
      </p:sp>
      <p:sp>
        <p:nvSpPr>
          <p:cNvPr id="5" name="4 CuadroTexto"/>
          <p:cNvSpPr txBox="1"/>
          <p:nvPr/>
        </p:nvSpPr>
        <p:spPr>
          <a:xfrm>
            <a:off x="1295400" y="725269"/>
            <a:ext cx="6477000" cy="646331"/>
          </a:xfrm>
          <a:prstGeom prst="rect">
            <a:avLst/>
          </a:prstGeom>
          <a:noFill/>
        </p:spPr>
        <p:txBody>
          <a:bodyPr wrap="square" rtlCol="0">
            <a:spAutoFit/>
          </a:bodyPr>
          <a:lstStyle/>
          <a:p>
            <a:pPr algn="ctr"/>
            <a:r>
              <a:rPr lang="es-CL" dirty="0" smtClean="0"/>
              <a:t>Muestra las </a:t>
            </a:r>
            <a:r>
              <a:rPr lang="es-ES" dirty="0" smtClean="0"/>
              <a:t>principales características de una serie de datos: centralidad, dispersión, simetría y tamaño de las colas.</a:t>
            </a:r>
            <a:endParaRPr lang="en-US" dirty="0"/>
          </a:p>
        </p:txBody>
      </p:sp>
      <p:pic>
        <p:nvPicPr>
          <p:cNvPr id="6" name="Picture 2" descr="Resultado de imagen para mediana"/>
          <p:cNvPicPr>
            <a:picLocks noChangeAspect="1" noChangeArrowheads="1"/>
          </p:cNvPicPr>
          <p:nvPr/>
        </p:nvPicPr>
        <p:blipFill>
          <a:blip r:embed="rId3" cstate="print"/>
          <a:srcRect l="5618" b="17143"/>
          <a:stretch>
            <a:fillRect/>
          </a:stretch>
        </p:blipFill>
        <p:spPr bwMode="auto">
          <a:xfrm rot="16200000">
            <a:off x="-186640" y="2861361"/>
            <a:ext cx="4731966" cy="2042112"/>
          </a:xfrm>
          <a:prstGeom prst="rect">
            <a:avLst/>
          </a:prstGeom>
          <a:noFill/>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228600" y="304800"/>
            <a:ext cx="8610600" cy="1200329"/>
          </a:xfrm>
          <a:prstGeom prst="rect">
            <a:avLst/>
          </a:prstGeom>
        </p:spPr>
        <p:txBody>
          <a:bodyPr wrap="square">
            <a:spAutoFit/>
          </a:bodyPr>
          <a:lstStyle/>
          <a:p>
            <a:r>
              <a:rPr lang="es-ES" dirty="0" smtClean="0"/>
              <a:t>Distancias de lanzamiento de bala entre el equipo titular y el equipo secundario</a:t>
            </a:r>
          </a:p>
          <a:p>
            <a:endParaRPr lang="es-ES" dirty="0" smtClean="0"/>
          </a:p>
          <a:p>
            <a:r>
              <a:rPr lang="es-ES" dirty="0" smtClean="0"/>
              <a:t>Equipo Titular: 36.8, 43.5, 45.8, 46.2, 49.1, 50.7, 52.7, 54.3, 54.4, 55.8, 56.0, 58.5</a:t>
            </a:r>
          </a:p>
          <a:p>
            <a:r>
              <a:rPr lang="es-ES" dirty="0" smtClean="0"/>
              <a:t>Equipo Secundario: 33.2, 35.4, 36.2, 37.0, 37.6, 39.4, 40.6, 40.8, 41.3, 42.1, 44.5, 50.3</a:t>
            </a:r>
            <a:endParaRPr lang="es-ES" dirty="0"/>
          </a:p>
        </p:txBody>
      </p:sp>
      <p:pic>
        <p:nvPicPr>
          <p:cNvPr id="28674" name="Picture 2" descr="https://dr282zn36sxxg.cloudfront.net/datastreams/f-d%3A8017880954791ab31b3a391670b4ef69d6101090ec1bdc16214ac0a7%2BIMAGE%2BIMAGE.1"/>
          <p:cNvPicPr>
            <a:picLocks noChangeAspect="1" noChangeArrowheads="1"/>
          </p:cNvPicPr>
          <p:nvPr/>
        </p:nvPicPr>
        <p:blipFill>
          <a:blip r:embed="rId2" cstate="print"/>
          <a:srcRect l="1205" t="6426" r="3614" b="22892"/>
          <a:stretch>
            <a:fillRect/>
          </a:stretch>
        </p:blipFill>
        <p:spPr bwMode="auto">
          <a:xfrm>
            <a:off x="457199" y="1752600"/>
            <a:ext cx="7935191" cy="4419600"/>
          </a:xfrm>
          <a:prstGeom prst="rect">
            <a:avLst/>
          </a:prstGeom>
          <a:noFill/>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698" name="Picture 2" descr="Resultado de imagen para grafico cajas y bigotes"/>
          <p:cNvPicPr>
            <a:picLocks noChangeAspect="1" noChangeArrowheads="1"/>
          </p:cNvPicPr>
          <p:nvPr/>
        </p:nvPicPr>
        <p:blipFill>
          <a:blip r:embed="rId2" cstate="print"/>
          <a:srcRect l="10195" t="15789" r="4417" b="7895"/>
          <a:stretch>
            <a:fillRect/>
          </a:stretch>
        </p:blipFill>
        <p:spPr bwMode="auto">
          <a:xfrm>
            <a:off x="1066800" y="228600"/>
            <a:ext cx="7010400" cy="6068704"/>
          </a:xfrm>
          <a:prstGeom prst="rect">
            <a:avLst/>
          </a:prstGeom>
          <a:noFill/>
        </p:spPr>
      </p:pic>
      <p:sp>
        <p:nvSpPr>
          <p:cNvPr id="3" name="2 CuadroTexto"/>
          <p:cNvSpPr txBox="1"/>
          <p:nvPr/>
        </p:nvSpPr>
        <p:spPr>
          <a:xfrm rot="16200000">
            <a:off x="-1369368" y="2893368"/>
            <a:ext cx="4572001" cy="461665"/>
          </a:xfrm>
          <a:prstGeom prst="rect">
            <a:avLst/>
          </a:prstGeom>
          <a:noFill/>
        </p:spPr>
        <p:txBody>
          <a:bodyPr wrap="square" rtlCol="0">
            <a:spAutoFit/>
          </a:bodyPr>
          <a:lstStyle/>
          <a:p>
            <a:pPr algn="ctr"/>
            <a:r>
              <a:rPr lang="es-CL" sz="2400" dirty="0" smtClean="0"/>
              <a:t>Número de pasajeros por viaje</a:t>
            </a:r>
            <a:endParaRPr lang="en-US" sz="2400" dirty="0"/>
          </a:p>
        </p:txBody>
      </p:sp>
      <p:sp>
        <p:nvSpPr>
          <p:cNvPr id="4" name="3 CuadroTexto"/>
          <p:cNvSpPr txBox="1"/>
          <p:nvPr/>
        </p:nvSpPr>
        <p:spPr>
          <a:xfrm>
            <a:off x="4038600" y="6096000"/>
            <a:ext cx="1447800" cy="461665"/>
          </a:xfrm>
          <a:prstGeom prst="rect">
            <a:avLst/>
          </a:prstGeom>
          <a:noFill/>
        </p:spPr>
        <p:txBody>
          <a:bodyPr wrap="square" rtlCol="0">
            <a:spAutoFit/>
          </a:bodyPr>
          <a:lstStyle/>
          <a:p>
            <a:pPr algn="ctr"/>
            <a:r>
              <a:rPr lang="es-CL" sz="2400" dirty="0" smtClean="0"/>
              <a:t>Año</a:t>
            </a:r>
            <a:endParaRPr lang="en-US" sz="24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457200" y="76200"/>
            <a:ext cx="8153400" cy="461665"/>
          </a:xfrm>
          <a:prstGeom prst="rect">
            <a:avLst/>
          </a:prstGeom>
          <a:noFill/>
        </p:spPr>
        <p:txBody>
          <a:bodyPr wrap="square" rtlCol="0">
            <a:spAutoFit/>
          </a:bodyPr>
          <a:lstStyle/>
          <a:p>
            <a:pPr algn="ctr"/>
            <a:r>
              <a:rPr lang="es-CL" sz="2400" dirty="0" smtClean="0"/>
              <a:t>Transformación de variables continuas: Puntaje Z</a:t>
            </a:r>
            <a:endParaRPr lang="en-US" sz="2400" dirty="0"/>
          </a:p>
        </p:txBody>
      </p:sp>
      <p:sp>
        <p:nvSpPr>
          <p:cNvPr id="5" name="4 CuadroTexto"/>
          <p:cNvSpPr txBox="1"/>
          <p:nvPr/>
        </p:nvSpPr>
        <p:spPr>
          <a:xfrm>
            <a:off x="228600" y="914400"/>
            <a:ext cx="4038600" cy="5632311"/>
          </a:xfrm>
          <a:prstGeom prst="rect">
            <a:avLst/>
          </a:prstGeom>
          <a:noFill/>
        </p:spPr>
        <p:txBody>
          <a:bodyPr wrap="square" rtlCol="0">
            <a:spAutoFit/>
          </a:bodyPr>
          <a:lstStyle/>
          <a:p>
            <a:r>
              <a:rPr lang="es-CL" sz="2400" dirty="0" smtClean="0"/>
              <a:t>Solo se usa cuando la serie de datos tiene una forma de distribución normal (asumimos que es una distribución normal) </a:t>
            </a:r>
            <a:r>
              <a:rPr lang="es-CL" sz="2400" dirty="0" smtClean="0">
                <a:sym typeface="Wingdings" pitchFamily="2" charset="2"/>
              </a:rPr>
              <a:t> la talla, el peso, mediciones sicométricas, etc.</a:t>
            </a:r>
          </a:p>
          <a:p>
            <a:endParaRPr lang="es-CL" sz="2400" dirty="0" smtClean="0">
              <a:sym typeface="Wingdings" pitchFamily="2" charset="2"/>
            </a:endParaRPr>
          </a:p>
          <a:p>
            <a:r>
              <a:rPr lang="es-CL" sz="2400" dirty="0" smtClean="0">
                <a:sym typeface="Wingdings" pitchFamily="2" charset="2"/>
              </a:rPr>
              <a:t>Se usa para comparar medidas que cambian con el tiempo (</a:t>
            </a:r>
            <a:r>
              <a:rPr lang="es-CL" sz="2400" dirty="0" err="1" smtClean="0">
                <a:sym typeface="Wingdings" pitchFamily="2" charset="2"/>
              </a:rPr>
              <a:t>p.e.</a:t>
            </a:r>
            <a:r>
              <a:rPr lang="es-CL" sz="2400" dirty="0" smtClean="0">
                <a:sym typeface="Wingdings" pitchFamily="2" charset="2"/>
              </a:rPr>
              <a:t> peso y talla durante el crecimiento) o para conocer la ubicación relativa de un sujeto respecto a su promedio. Se mide en desviaciones estándares.</a:t>
            </a:r>
            <a:endParaRPr lang="en-US" sz="2400" dirty="0"/>
          </a:p>
        </p:txBody>
      </p:sp>
      <p:pic>
        <p:nvPicPr>
          <p:cNvPr id="1032" name="Picture 8" descr="Resultado de imagen para curva normal talla"/>
          <p:cNvPicPr>
            <a:picLocks noChangeAspect="1" noChangeArrowheads="1"/>
          </p:cNvPicPr>
          <p:nvPr/>
        </p:nvPicPr>
        <p:blipFill>
          <a:blip r:embed="rId2" cstate="print"/>
          <a:srcRect/>
          <a:stretch>
            <a:fillRect/>
          </a:stretch>
        </p:blipFill>
        <p:spPr bwMode="auto">
          <a:xfrm>
            <a:off x="4495800" y="533400"/>
            <a:ext cx="4150300" cy="2743200"/>
          </a:xfrm>
          <a:prstGeom prst="rect">
            <a:avLst/>
          </a:prstGeom>
          <a:noFill/>
        </p:spPr>
      </p:pic>
      <p:cxnSp>
        <p:nvCxnSpPr>
          <p:cNvPr id="13" name="12 Conector recto de flecha"/>
          <p:cNvCxnSpPr/>
          <p:nvPr/>
        </p:nvCxnSpPr>
        <p:spPr>
          <a:xfrm>
            <a:off x="6553200" y="3429000"/>
            <a:ext cx="0" cy="38100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pic>
        <p:nvPicPr>
          <p:cNvPr id="1034" name="Picture 10" descr="Resultado de imagen para curva normal"/>
          <p:cNvPicPr>
            <a:picLocks noChangeAspect="1" noChangeArrowheads="1"/>
          </p:cNvPicPr>
          <p:nvPr/>
        </p:nvPicPr>
        <p:blipFill>
          <a:blip r:embed="rId3" cstate="print"/>
          <a:srcRect/>
          <a:stretch>
            <a:fillRect/>
          </a:stretch>
        </p:blipFill>
        <p:spPr bwMode="auto">
          <a:xfrm>
            <a:off x="4419602" y="3886200"/>
            <a:ext cx="4343398" cy="2895600"/>
          </a:xfrm>
          <a:prstGeom prst="rect">
            <a:avLst/>
          </a:prstGeom>
          <a:noFill/>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746" name="Picture 2" descr="Resultado de imagen para grafico dispersion"/>
          <p:cNvPicPr>
            <a:picLocks noChangeAspect="1" noChangeArrowheads="1"/>
          </p:cNvPicPr>
          <p:nvPr/>
        </p:nvPicPr>
        <p:blipFill>
          <a:blip r:embed="rId2" cstate="print"/>
          <a:srcRect/>
          <a:stretch>
            <a:fillRect/>
          </a:stretch>
        </p:blipFill>
        <p:spPr bwMode="auto">
          <a:xfrm>
            <a:off x="1143000" y="685800"/>
            <a:ext cx="6935801" cy="6019800"/>
          </a:xfrm>
          <a:prstGeom prst="rect">
            <a:avLst/>
          </a:prstGeom>
          <a:noFill/>
        </p:spPr>
      </p:pic>
      <p:sp>
        <p:nvSpPr>
          <p:cNvPr id="3" name="2 CuadroTexto"/>
          <p:cNvSpPr txBox="1"/>
          <p:nvPr/>
        </p:nvSpPr>
        <p:spPr>
          <a:xfrm>
            <a:off x="2286000" y="228600"/>
            <a:ext cx="4648200" cy="369332"/>
          </a:xfrm>
          <a:prstGeom prst="rect">
            <a:avLst/>
          </a:prstGeom>
          <a:noFill/>
        </p:spPr>
        <p:txBody>
          <a:bodyPr wrap="square" rtlCol="0">
            <a:spAutoFit/>
          </a:bodyPr>
          <a:lstStyle/>
          <a:p>
            <a:r>
              <a:rPr lang="es-CL" dirty="0" smtClean="0"/>
              <a:t>Dos variables continuas: grafico de dispersión</a:t>
            </a:r>
            <a:endParaRPr lang="en-US" dirty="0"/>
          </a:p>
        </p:txBody>
      </p:sp>
      <p:cxnSp>
        <p:nvCxnSpPr>
          <p:cNvPr id="5" name="4 Conector recto de flecha"/>
          <p:cNvCxnSpPr/>
          <p:nvPr/>
        </p:nvCxnSpPr>
        <p:spPr>
          <a:xfrm flipH="1" flipV="1">
            <a:off x="7086600" y="3276600"/>
            <a:ext cx="228600" cy="3048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6" name="5 CuadroTexto"/>
          <p:cNvSpPr txBox="1"/>
          <p:nvPr/>
        </p:nvSpPr>
        <p:spPr>
          <a:xfrm>
            <a:off x="7010400" y="3581400"/>
            <a:ext cx="762000" cy="338554"/>
          </a:xfrm>
          <a:prstGeom prst="rect">
            <a:avLst/>
          </a:prstGeom>
          <a:noFill/>
        </p:spPr>
        <p:txBody>
          <a:bodyPr wrap="square" rtlCol="0">
            <a:spAutoFit/>
          </a:bodyPr>
          <a:lstStyle/>
          <a:p>
            <a:r>
              <a:rPr lang="es-CL" sz="1600" dirty="0" smtClean="0"/>
              <a:t>sujeto</a:t>
            </a:r>
            <a:endParaRPr lang="en-US" sz="1600" dirty="0"/>
          </a:p>
        </p:txBody>
      </p:sp>
      <p:cxnSp>
        <p:nvCxnSpPr>
          <p:cNvPr id="7" name="6 Conector recto de flecha"/>
          <p:cNvCxnSpPr/>
          <p:nvPr/>
        </p:nvCxnSpPr>
        <p:spPr>
          <a:xfrm flipH="1" flipV="1">
            <a:off x="4572000" y="4267200"/>
            <a:ext cx="228600" cy="3048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8" name="7 CuadroTexto"/>
          <p:cNvSpPr txBox="1"/>
          <p:nvPr/>
        </p:nvSpPr>
        <p:spPr>
          <a:xfrm>
            <a:off x="4495800" y="4572000"/>
            <a:ext cx="762000" cy="338554"/>
          </a:xfrm>
          <a:prstGeom prst="rect">
            <a:avLst/>
          </a:prstGeom>
          <a:noFill/>
        </p:spPr>
        <p:txBody>
          <a:bodyPr wrap="square" rtlCol="0">
            <a:spAutoFit/>
          </a:bodyPr>
          <a:lstStyle/>
          <a:p>
            <a:r>
              <a:rPr lang="es-CL" sz="1600" dirty="0" smtClean="0"/>
              <a:t>sujeto</a:t>
            </a:r>
            <a:endParaRPr lang="en-US" sz="1600" dirty="0"/>
          </a:p>
        </p:txBody>
      </p:sp>
      <p:cxnSp>
        <p:nvCxnSpPr>
          <p:cNvPr id="9" name="8 Conector recto de flecha"/>
          <p:cNvCxnSpPr/>
          <p:nvPr/>
        </p:nvCxnSpPr>
        <p:spPr>
          <a:xfrm flipH="1" flipV="1">
            <a:off x="5791200" y="3200400"/>
            <a:ext cx="228600" cy="3048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0" name="9 CuadroTexto"/>
          <p:cNvSpPr txBox="1"/>
          <p:nvPr/>
        </p:nvSpPr>
        <p:spPr>
          <a:xfrm>
            <a:off x="5715000" y="3505200"/>
            <a:ext cx="762000" cy="338554"/>
          </a:xfrm>
          <a:prstGeom prst="rect">
            <a:avLst/>
          </a:prstGeom>
          <a:noFill/>
        </p:spPr>
        <p:txBody>
          <a:bodyPr wrap="square" rtlCol="0">
            <a:spAutoFit/>
          </a:bodyPr>
          <a:lstStyle/>
          <a:p>
            <a:r>
              <a:rPr lang="es-CL" sz="1600" dirty="0" smtClean="0"/>
              <a:t>sujeto</a:t>
            </a:r>
            <a:endParaRPr lang="en-US" sz="1600" dirty="0"/>
          </a:p>
        </p:txBody>
      </p:sp>
      <p:cxnSp>
        <p:nvCxnSpPr>
          <p:cNvPr id="11" name="10 Conector recto de flecha"/>
          <p:cNvCxnSpPr/>
          <p:nvPr/>
        </p:nvCxnSpPr>
        <p:spPr>
          <a:xfrm>
            <a:off x="3657600" y="3733800"/>
            <a:ext cx="381000" cy="1524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2" name="11 CuadroTexto"/>
          <p:cNvSpPr txBox="1"/>
          <p:nvPr/>
        </p:nvSpPr>
        <p:spPr>
          <a:xfrm>
            <a:off x="3048000" y="3505200"/>
            <a:ext cx="762000" cy="338554"/>
          </a:xfrm>
          <a:prstGeom prst="rect">
            <a:avLst/>
          </a:prstGeom>
          <a:noFill/>
        </p:spPr>
        <p:txBody>
          <a:bodyPr wrap="square" rtlCol="0">
            <a:spAutoFit/>
          </a:bodyPr>
          <a:lstStyle/>
          <a:p>
            <a:r>
              <a:rPr lang="es-CL" sz="1600" dirty="0" smtClean="0"/>
              <a:t>sujeto</a:t>
            </a:r>
            <a:endParaRPr lang="en-US" sz="1600"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24" name="Picture 4" descr="Resultado de imagen para grafico dispersion"/>
          <p:cNvPicPr>
            <a:picLocks noChangeAspect="1" noChangeArrowheads="1"/>
          </p:cNvPicPr>
          <p:nvPr/>
        </p:nvPicPr>
        <p:blipFill>
          <a:blip r:embed="rId2" cstate="print"/>
          <a:srcRect/>
          <a:stretch>
            <a:fillRect/>
          </a:stretch>
        </p:blipFill>
        <p:spPr bwMode="auto">
          <a:xfrm>
            <a:off x="304800" y="381000"/>
            <a:ext cx="8572497" cy="5715000"/>
          </a:xfrm>
          <a:prstGeom prst="rect">
            <a:avLst/>
          </a:prstGeom>
          <a:noFill/>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1 Imagen" descr="Capture.PNG"/>
          <p:cNvPicPr>
            <a:picLocks noChangeAspect="1"/>
          </p:cNvPicPr>
          <p:nvPr/>
        </p:nvPicPr>
        <p:blipFill>
          <a:blip r:embed="rId2" cstate="print"/>
          <a:stretch>
            <a:fillRect/>
          </a:stretch>
        </p:blipFill>
        <p:spPr>
          <a:xfrm>
            <a:off x="914400" y="1676400"/>
            <a:ext cx="7230485" cy="4915586"/>
          </a:xfrm>
          <a:prstGeom prst="rect">
            <a:avLst/>
          </a:prstGeom>
        </p:spPr>
      </p:pic>
      <p:sp>
        <p:nvSpPr>
          <p:cNvPr id="3" name="2 Rectángulo"/>
          <p:cNvSpPr/>
          <p:nvPr/>
        </p:nvSpPr>
        <p:spPr>
          <a:xfrm>
            <a:off x="152400" y="152400"/>
            <a:ext cx="8991600" cy="1569660"/>
          </a:xfrm>
          <a:prstGeom prst="rect">
            <a:avLst/>
          </a:prstGeom>
        </p:spPr>
        <p:txBody>
          <a:bodyPr wrap="square">
            <a:spAutoFit/>
          </a:bodyPr>
          <a:lstStyle/>
          <a:p>
            <a:r>
              <a:rPr lang="es-ES" sz="2400" dirty="0" smtClean="0"/>
              <a:t>Una empresa se plantea cambiar la composición de uno de sus productos utilizando un nuevo material. Antes de tomar una decisión, la empresa decide realizar un ensayo para estudiar la posible relación entre la utilización de dicho material y el número de defectos.</a:t>
            </a:r>
            <a:endParaRPr lang="en-US" sz="2400" dirty="0"/>
          </a:p>
        </p:txBody>
      </p:sp>
      <p:cxnSp>
        <p:nvCxnSpPr>
          <p:cNvPr id="5" name="4 Conector recto"/>
          <p:cNvCxnSpPr/>
          <p:nvPr/>
        </p:nvCxnSpPr>
        <p:spPr>
          <a:xfrm flipV="1">
            <a:off x="2514600" y="2590800"/>
            <a:ext cx="4648200" cy="2438400"/>
          </a:xfrm>
          <a:prstGeom prst="line">
            <a:avLst/>
          </a:prstGeom>
          <a:ln w="412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6 Conector recto"/>
          <p:cNvCxnSpPr/>
          <p:nvPr/>
        </p:nvCxnSpPr>
        <p:spPr>
          <a:xfrm flipV="1">
            <a:off x="4419600" y="4038600"/>
            <a:ext cx="0" cy="1524000"/>
          </a:xfrm>
          <a:prstGeom prst="line">
            <a:avLst/>
          </a:prstGeom>
          <a:ln w="22225">
            <a:solidFill>
              <a:schemeClr val="accent6">
                <a:lumMod val="7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9" name="8 Conector recto"/>
          <p:cNvCxnSpPr/>
          <p:nvPr/>
        </p:nvCxnSpPr>
        <p:spPr>
          <a:xfrm flipH="1">
            <a:off x="1828800" y="4038600"/>
            <a:ext cx="2590800" cy="0"/>
          </a:xfrm>
          <a:prstGeom prst="line">
            <a:avLst/>
          </a:prstGeom>
          <a:ln w="22225">
            <a:solidFill>
              <a:schemeClr val="accent6">
                <a:lumMod val="7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11" name="10 Conector recto"/>
          <p:cNvCxnSpPr/>
          <p:nvPr/>
        </p:nvCxnSpPr>
        <p:spPr>
          <a:xfrm flipV="1">
            <a:off x="6934200" y="2743200"/>
            <a:ext cx="0" cy="2819400"/>
          </a:xfrm>
          <a:prstGeom prst="line">
            <a:avLst/>
          </a:prstGeom>
          <a:ln w="34925">
            <a:solidFill>
              <a:schemeClr val="accent6">
                <a:lumMod val="7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13" name="12 Conector recto"/>
          <p:cNvCxnSpPr/>
          <p:nvPr/>
        </p:nvCxnSpPr>
        <p:spPr>
          <a:xfrm flipH="1">
            <a:off x="1905000" y="2743200"/>
            <a:ext cx="5029200" cy="0"/>
          </a:xfrm>
          <a:prstGeom prst="line">
            <a:avLst/>
          </a:prstGeom>
          <a:ln w="34925">
            <a:solidFill>
              <a:schemeClr val="accent6">
                <a:lumMod val="75000"/>
              </a:schemeClr>
            </a:solidFill>
            <a:prstDash val="dash"/>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ox(in)">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box(in)">
                                      <p:cBhvr>
                                        <p:cTn id="12" dur="500"/>
                                        <p:tgtEl>
                                          <p:spTgt spid="13"/>
                                        </p:tgtEl>
                                      </p:cBhvr>
                                    </p:animEffect>
                                  </p:childTnLst>
                                </p:cTn>
                              </p:par>
                              <p:par>
                                <p:cTn id="13" presetID="4" presetClass="entr" presetSubtype="16" fill="hold" nodeType="withEffect">
                                  <p:stCondLst>
                                    <p:cond delay="0"/>
                                  </p:stCondLst>
                                  <p:childTnLst>
                                    <p:set>
                                      <p:cBhvr>
                                        <p:cTn id="14" dur="1" fill="hold">
                                          <p:stCondLst>
                                            <p:cond delay="0"/>
                                          </p:stCondLst>
                                        </p:cTn>
                                        <p:tgtEl>
                                          <p:spTgt spid="11"/>
                                        </p:tgtEl>
                                        <p:attrNameLst>
                                          <p:attrName>style.visibility</p:attrName>
                                        </p:attrNameLst>
                                      </p:cBhvr>
                                      <p:to>
                                        <p:strVal val="visible"/>
                                      </p:to>
                                    </p:set>
                                    <p:animEffect transition="in" filter="box(in)">
                                      <p:cBhvr>
                                        <p:cTn id="15" dur="500"/>
                                        <p:tgtEl>
                                          <p:spTgt spid="11"/>
                                        </p:tgtEl>
                                      </p:cBhvr>
                                    </p:animEffect>
                                  </p:childTnLst>
                                </p:cTn>
                              </p:par>
                              <p:par>
                                <p:cTn id="16" presetID="4" presetClass="entr" presetSubtype="16" fill="hold" nodeType="withEffect">
                                  <p:stCondLst>
                                    <p:cond delay="0"/>
                                  </p:stCondLst>
                                  <p:childTnLst>
                                    <p:set>
                                      <p:cBhvr>
                                        <p:cTn id="17" dur="1" fill="hold">
                                          <p:stCondLst>
                                            <p:cond delay="0"/>
                                          </p:stCondLst>
                                        </p:cTn>
                                        <p:tgtEl>
                                          <p:spTgt spid="9"/>
                                        </p:tgtEl>
                                        <p:attrNameLst>
                                          <p:attrName>style.visibility</p:attrName>
                                        </p:attrNameLst>
                                      </p:cBhvr>
                                      <p:to>
                                        <p:strVal val="visible"/>
                                      </p:to>
                                    </p:set>
                                    <p:animEffect transition="in" filter="box(in)">
                                      <p:cBhvr>
                                        <p:cTn id="18" dur="500"/>
                                        <p:tgtEl>
                                          <p:spTgt spid="9"/>
                                        </p:tgtEl>
                                      </p:cBhvr>
                                    </p:animEffect>
                                  </p:childTnLst>
                                </p:cTn>
                              </p:par>
                              <p:par>
                                <p:cTn id="19" presetID="4" presetClass="entr" presetSubtype="16" fill="hold" nodeType="withEffect">
                                  <p:stCondLst>
                                    <p:cond delay="0"/>
                                  </p:stCondLst>
                                  <p:childTnLst>
                                    <p:set>
                                      <p:cBhvr>
                                        <p:cTn id="20" dur="1" fill="hold">
                                          <p:stCondLst>
                                            <p:cond delay="0"/>
                                          </p:stCondLst>
                                        </p:cTn>
                                        <p:tgtEl>
                                          <p:spTgt spid="7"/>
                                        </p:tgtEl>
                                        <p:attrNameLst>
                                          <p:attrName>style.visibility</p:attrName>
                                        </p:attrNameLst>
                                      </p:cBhvr>
                                      <p:to>
                                        <p:strVal val="visible"/>
                                      </p:to>
                                    </p:set>
                                    <p:animEffect transition="in" filter="box(in)">
                                      <p:cBhvr>
                                        <p:cTn id="21"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2772" name="Picture 4" descr="Resultado de imagen para correlacion negativa"/>
          <p:cNvPicPr>
            <a:picLocks noChangeAspect="1" noChangeArrowheads="1"/>
          </p:cNvPicPr>
          <p:nvPr/>
        </p:nvPicPr>
        <p:blipFill>
          <a:blip r:embed="rId2" cstate="print"/>
          <a:srcRect/>
          <a:stretch>
            <a:fillRect/>
          </a:stretch>
        </p:blipFill>
        <p:spPr bwMode="auto">
          <a:xfrm>
            <a:off x="1219200" y="239485"/>
            <a:ext cx="6858000" cy="6313715"/>
          </a:xfrm>
          <a:prstGeom prst="rect">
            <a:avLst/>
          </a:prstGeom>
          <a:noFill/>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4818" name="Picture 2" descr="Resultado de imagen para correlacion negativa"/>
          <p:cNvPicPr>
            <a:picLocks noChangeAspect="1" noChangeArrowheads="1"/>
          </p:cNvPicPr>
          <p:nvPr/>
        </p:nvPicPr>
        <p:blipFill>
          <a:blip r:embed="rId2" cstate="print"/>
          <a:srcRect l="36304" r="33222" b="25536"/>
          <a:stretch>
            <a:fillRect/>
          </a:stretch>
        </p:blipFill>
        <p:spPr bwMode="auto">
          <a:xfrm>
            <a:off x="762000" y="152400"/>
            <a:ext cx="7944853" cy="5963544"/>
          </a:xfrm>
          <a:prstGeom prst="rect">
            <a:avLst/>
          </a:prstGeom>
          <a:noFill/>
        </p:spPr>
      </p:pic>
      <p:sp>
        <p:nvSpPr>
          <p:cNvPr id="3" name="2 CuadroTexto"/>
          <p:cNvSpPr txBox="1"/>
          <p:nvPr/>
        </p:nvSpPr>
        <p:spPr>
          <a:xfrm>
            <a:off x="1219200" y="6172200"/>
            <a:ext cx="6477000" cy="461665"/>
          </a:xfrm>
          <a:prstGeom prst="rect">
            <a:avLst/>
          </a:prstGeom>
          <a:noFill/>
        </p:spPr>
        <p:txBody>
          <a:bodyPr wrap="square" rtlCol="0">
            <a:spAutoFit/>
          </a:bodyPr>
          <a:lstStyle/>
          <a:p>
            <a:pPr algn="ctr"/>
            <a:r>
              <a:rPr lang="es-CL" sz="2400" dirty="0" smtClean="0"/>
              <a:t>Tasa de desempleo</a:t>
            </a:r>
            <a:endParaRPr lang="en-US" sz="2400" dirty="0"/>
          </a:p>
        </p:txBody>
      </p:sp>
      <p:sp>
        <p:nvSpPr>
          <p:cNvPr id="4" name="3 CuadroTexto"/>
          <p:cNvSpPr txBox="1"/>
          <p:nvPr/>
        </p:nvSpPr>
        <p:spPr>
          <a:xfrm rot="16200000">
            <a:off x="-988366" y="2969568"/>
            <a:ext cx="2895600" cy="461665"/>
          </a:xfrm>
          <a:prstGeom prst="rect">
            <a:avLst/>
          </a:prstGeom>
          <a:noFill/>
        </p:spPr>
        <p:txBody>
          <a:bodyPr wrap="square" rtlCol="0">
            <a:spAutoFit/>
          </a:bodyPr>
          <a:lstStyle/>
          <a:p>
            <a:pPr algn="ctr"/>
            <a:r>
              <a:rPr lang="es-CL" sz="2400" dirty="0" smtClean="0"/>
              <a:t>Años de escolaridad</a:t>
            </a:r>
            <a:endParaRPr lang="en-US" sz="2400"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Diagramas de Dispersión, por Federico Wasinger | Matemática para ..."/>
          <p:cNvPicPr>
            <a:picLocks noChangeAspect="1" noChangeArrowheads="1"/>
          </p:cNvPicPr>
          <p:nvPr/>
        </p:nvPicPr>
        <p:blipFill>
          <a:blip r:embed="rId2" cstate="print"/>
          <a:srcRect/>
          <a:stretch>
            <a:fillRect/>
          </a:stretch>
        </p:blipFill>
        <p:spPr bwMode="auto">
          <a:xfrm>
            <a:off x="57150" y="152400"/>
            <a:ext cx="8915396" cy="3962400"/>
          </a:xfrm>
          <a:prstGeom prst="rect">
            <a:avLst/>
          </a:prstGeom>
          <a:noFill/>
        </p:spPr>
      </p:pic>
      <p:pic>
        <p:nvPicPr>
          <p:cNvPr id="1030" name="Picture 6" descr="Religión e inteligencia….eh, eh…¡espera! | ertipodematematicas"/>
          <p:cNvPicPr>
            <a:picLocks noChangeAspect="1" noChangeArrowheads="1"/>
          </p:cNvPicPr>
          <p:nvPr/>
        </p:nvPicPr>
        <p:blipFill>
          <a:blip r:embed="rId3" cstate="print"/>
          <a:srcRect/>
          <a:stretch>
            <a:fillRect/>
          </a:stretch>
        </p:blipFill>
        <p:spPr bwMode="auto">
          <a:xfrm>
            <a:off x="2781300" y="3962400"/>
            <a:ext cx="3009900" cy="2667456"/>
          </a:xfrm>
          <a:prstGeom prst="rect">
            <a:avLst/>
          </a:prstGeom>
          <a:noFill/>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8" descr="Coeficiente de correlación en R"/>
          <p:cNvPicPr>
            <a:picLocks noChangeAspect="1" noChangeArrowheads="1"/>
          </p:cNvPicPr>
          <p:nvPr/>
        </p:nvPicPr>
        <p:blipFill>
          <a:blip r:embed="rId2" cstate="print"/>
          <a:srcRect/>
          <a:stretch>
            <a:fillRect/>
          </a:stretch>
        </p:blipFill>
        <p:spPr bwMode="auto">
          <a:xfrm>
            <a:off x="609600" y="161924"/>
            <a:ext cx="7953375" cy="6543676"/>
          </a:xfrm>
          <a:prstGeom prst="rect">
            <a:avLst/>
          </a:prstGeom>
          <a:noFill/>
        </p:spPr>
      </p:pic>
      <p:sp>
        <p:nvSpPr>
          <p:cNvPr id="3" name="2 CuadroTexto"/>
          <p:cNvSpPr txBox="1"/>
          <p:nvPr/>
        </p:nvSpPr>
        <p:spPr>
          <a:xfrm>
            <a:off x="838200" y="304800"/>
            <a:ext cx="2362200" cy="369332"/>
          </a:xfrm>
          <a:prstGeom prst="rect">
            <a:avLst/>
          </a:prstGeom>
          <a:noFill/>
        </p:spPr>
        <p:txBody>
          <a:bodyPr wrap="square" rtlCol="0">
            <a:spAutoFit/>
          </a:bodyPr>
          <a:lstStyle/>
          <a:p>
            <a:r>
              <a:rPr lang="es-CL" dirty="0" smtClean="0"/>
              <a:t>Sin correlación</a:t>
            </a:r>
            <a:endParaRPr lang="en-US" dirty="0"/>
          </a:p>
        </p:txBody>
      </p:sp>
      <p:sp>
        <p:nvSpPr>
          <p:cNvPr id="4" name="3 CuadroTexto"/>
          <p:cNvSpPr txBox="1"/>
          <p:nvPr/>
        </p:nvSpPr>
        <p:spPr>
          <a:xfrm>
            <a:off x="4876800" y="381000"/>
            <a:ext cx="2362200" cy="646331"/>
          </a:xfrm>
          <a:prstGeom prst="rect">
            <a:avLst/>
          </a:prstGeom>
          <a:noFill/>
        </p:spPr>
        <p:txBody>
          <a:bodyPr wrap="square" rtlCol="0">
            <a:spAutoFit/>
          </a:bodyPr>
          <a:lstStyle/>
          <a:p>
            <a:r>
              <a:rPr lang="es-CL" dirty="0" smtClean="0"/>
              <a:t>Correlación positiva fuerte</a:t>
            </a:r>
          </a:p>
        </p:txBody>
      </p:sp>
      <p:sp>
        <p:nvSpPr>
          <p:cNvPr id="5" name="4 CuadroTexto"/>
          <p:cNvSpPr txBox="1"/>
          <p:nvPr/>
        </p:nvSpPr>
        <p:spPr>
          <a:xfrm>
            <a:off x="762000" y="5638800"/>
            <a:ext cx="2362200" cy="646331"/>
          </a:xfrm>
          <a:prstGeom prst="rect">
            <a:avLst/>
          </a:prstGeom>
          <a:noFill/>
        </p:spPr>
        <p:txBody>
          <a:bodyPr wrap="square" rtlCol="0">
            <a:spAutoFit/>
          </a:bodyPr>
          <a:lstStyle/>
          <a:p>
            <a:r>
              <a:rPr lang="es-CL" dirty="0" smtClean="0"/>
              <a:t>Correlación negativa moderada</a:t>
            </a:r>
          </a:p>
        </p:txBody>
      </p:sp>
      <p:sp>
        <p:nvSpPr>
          <p:cNvPr id="6" name="5 CuadroTexto"/>
          <p:cNvSpPr txBox="1"/>
          <p:nvPr/>
        </p:nvSpPr>
        <p:spPr>
          <a:xfrm>
            <a:off x="4876800" y="3886200"/>
            <a:ext cx="2362200" cy="646331"/>
          </a:xfrm>
          <a:prstGeom prst="rect">
            <a:avLst/>
          </a:prstGeom>
          <a:noFill/>
        </p:spPr>
        <p:txBody>
          <a:bodyPr wrap="square" rtlCol="0">
            <a:spAutoFit/>
          </a:bodyPr>
          <a:lstStyle/>
          <a:p>
            <a:r>
              <a:rPr lang="es-CL" dirty="0" smtClean="0"/>
              <a:t>Correlación positiva perfecta</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626" name="Picture 2" descr="Resultado de imagen para puntaje z"/>
          <p:cNvPicPr>
            <a:picLocks noChangeAspect="1" noChangeArrowheads="1"/>
          </p:cNvPicPr>
          <p:nvPr/>
        </p:nvPicPr>
        <p:blipFill>
          <a:blip r:embed="rId2" cstate="print"/>
          <a:srcRect/>
          <a:stretch>
            <a:fillRect/>
          </a:stretch>
        </p:blipFill>
        <p:spPr bwMode="auto">
          <a:xfrm>
            <a:off x="1981200" y="1676400"/>
            <a:ext cx="4000500" cy="2338754"/>
          </a:xfrm>
          <a:prstGeom prst="rect">
            <a:avLst/>
          </a:prstGeom>
          <a:noFill/>
        </p:spPr>
      </p:pic>
      <p:cxnSp>
        <p:nvCxnSpPr>
          <p:cNvPr id="6" name="5 Conector recto de flecha"/>
          <p:cNvCxnSpPr/>
          <p:nvPr/>
        </p:nvCxnSpPr>
        <p:spPr>
          <a:xfrm flipH="1" flipV="1">
            <a:off x="3200400" y="1219200"/>
            <a:ext cx="533400" cy="83820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7" name="6 CuadroTexto"/>
          <p:cNvSpPr txBox="1"/>
          <p:nvPr/>
        </p:nvSpPr>
        <p:spPr>
          <a:xfrm>
            <a:off x="1828800" y="762000"/>
            <a:ext cx="1600200" cy="461665"/>
          </a:xfrm>
          <a:prstGeom prst="rect">
            <a:avLst/>
          </a:prstGeom>
          <a:noFill/>
        </p:spPr>
        <p:txBody>
          <a:bodyPr wrap="square" rtlCol="0">
            <a:spAutoFit/>
          </a:bodyPr>
          <a:lstStyle/>
          <a:p>
            <a:r>
              <a:rPr lang="es-CL" sz="2400" dirty="0" smtClean="0"/>
              <a:t>Cada caso</a:t>
            </a:r>
            <a:endParaRPr lang="en-US" sz="2400" dirty="0"/>
          </a:p>
        </p:txBody>
      </p:sp>
      <p:cxnSp>
        <p:nvCxnSpPr>
          <p:cNvPr id="8" name="7 Conector recto de flecha"/>
          <p:cNvCxnSpPr/>
          <p:nvPr/>
        </p:nvCxnSpPr>
        <p:spPr>
          <a:xfrm flipV="1">
            <a:off x="5867400" y="1219200"/>
            <a:ext cx="457200" cy="60960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11" name="10 CuadroTexto"/>
          <p:cNvSpPr txBox="1"/>
          <p:nvPr/>
        </p:nvSpPr>
        <p:spPr>
          <a:xfrm>
            <a:off x="6172200" y="833735"/>
            <a:ext cx="1600200" cy="461665"/>
          </a:xfrm>
          <a:prstGeom prst="rect">
            <a:avLst/>
          </a:prstGeom>
          <a:noFill/>
        </p:spPr>
        <p:txBody>
          <a:bodyPr wrap="square" rtlCol="0">
            <a:spAutoFit/>
          </a:bodyPr>
          <a:lstStyle/>
          <a:p>
            <a:r>
              <a:rPr lang="es-CL" sz="2400" dirty="0" smtClean="0"/>
              <a:t>Promedio</a:t>
            </a:r>
            <a:endParaRPr lang="en-US" sz="2400" dirty="0"/>
          </a:p>
        </p:txBody>
      </p:sp>
      <p:cxnSp>
        <p:nvCxnSpPr>
          <p:cNvPr id="13" name="12 Conector recto de flecha"/>
          <p:cNvCxnSpPr/>
          <p:nvPr/>
        </p:nvCxnSpPr>
        <p:spPr>
          <a:xfrm>
            <a:off x="4724400" y="3962400"/>
            <a:ext cx="0" cy="68580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14" name="13 CuadroTexto"/>
          <p:cNvSpPr txBox="1"/>
          <p:nvPr/>
        </p:nvSpPr>
        <p:spPr>
          <a:xfrm>
            <a:off x="3429000" y="4572000"/>
            <a:ext cx="2667000" cy="461665"/>
          </a:xfrm>
          <a:prstGeom prst="rect">
            <a:avLst/>
          </a:prstGeom>
          <a:noFill/>
        </p:spPr>
        <p:txBody>
          <a:bodyPr wrap="square" rtlCol="0">
            <a:spAutoFit/>
          </a:bodyPr>
          <a:lstStyle/>
          <a:p>
            <a:r>
              <a:rPr lang="es-CL" sz="2400" dirty="0" smtClean="0"/>
              <a:t>Desviación estándar</a:t>
            </a:r>
            <a:endParaRPr lang="en-US" sz="24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650" name="Picture 2" descr="Resultado de imagen para who chart height for age"/>
          <p:cNvPicPr>
            <a:picLocks noChangeAspect="1" noChangeArrowheads="1"/>
          </p:cNvPicPr>
          <p:nvPr/>
        </p:nvPicPr>
        <p:blipFill>
          <a:blip r:embed="rId2" cstate="print"/>
          <a:srcRect l="5235"/>
          <a:stretch>
            <a:fillRect/>
          </a:stretch>
        </p:blipFill>
        <p:spPr bwMode="auto">
          <a:xfrm>
            <a:off x="40831" y="304800"/>
            <a:ext cx="8922075" cy="6324600"/>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0" y="76200"/>
            <a:ext cx="9144000" cy="523220"/>
          </a:xfrm>
          <a:prstGeom prst="rect">
            <a:avLst/>
          </a:prstGeom>
          <a:noFill/>
        </p:spPr>
        <p:txBody>
          <a:bodyPr wrap="square" rtlCol="0">
            <a:spAutoFit/>
          </a:bodyPr>
          <a:lstStyle/>
          <a:p>
            <a:pPr algn="ctr"/>
            <a:r>
              <a:rPr lang="es-CL" sz="2800" dirty="0" smtClean="0"/>
              <a:t>¿Qué pasa cuando las variables continuas no son simétricas?</a:t>
            </a:r>
            <a:endParaRPr lang="en-US" sz="2800" dirty="0"/>
          </a:p>
        </p:txBody>
      </p:sp>
      <p:sp>
        <p:nvSpPr>
          <p:cNvPr id="3" name="2 CuadroTexto"/>
          <p:cNvSpPr txBox="1"/>
          <p:nvPr/>
        </p:nvSpPr>
        <p:spPr>
          <a:xfrm>
            <a:off x="228600" y="990600"/>
            <a:ext cx="3124200" cy="4154984"/>
          </a:xfrm>
          <a:prstGeom prst="rect">
            <a:avLst/>
          </a:prstGeom>
          <a:noFill/>
        </p:spPr>
        <p:txBody>
          <a:bodyPr wrap="square" rtlCol="0">
            <a:spAutoFit/>
          </a:bodyPr>
          <a:lstStyle/>
          <a:p>
            <a:r>
              <a:rPr lang="es-CL" sz="2400" dirty="0" smtClean="0"/>
              <a:t>El promedio y la desviación estándar no son buenas  medidas de resumen.</a:t>
            </a:r>
          </a:p>
          <a:p>
            <a:endParaRPr lang="es-CL" sz="2400" dirty="0" smtClean="0"/>
          </a:p>
          <a:p>
            <a:r>
              <a:rPr lang="es-CL" sz="2400" dirty="0" smtClean="0"/>
              <a:t>Utilizar la mediana (percentil 50) como medida de posición y el rango </a:t>
            </a:r>
            <a:r>
              <a:rPr lang="es-CL" sz="2400" dirty="0" err="1" smtClean="0"/>
              <a:t>intercuartílico</a:t>
            </a:r>
            <a:r>
              <a:rPr lang="es-CL" sz="2400" dirty="0" smtClean="0"/>
              <a:t> como medida de dispersión.</a:t>
            </a:r>
            <a:endParaRPr lang="en-US" sz="2400" dirty="0"/>
          </a:p>
        </p:txBody>
      </p:sp>
      <p:pic>
        <p:nvPicPr>
          <p:cNvPr id="4" name="Picture 6" descr="Dibujo del histograma"/>
          <p:cNvPicPr>
            <a:picLocks noChangeAspect="1" noChangeArrowheads="1"/>
          </p:cNvPicPr>
          <p:nvPr/>
        </p:nvPicPr>
        <p:blipFill>
          <a:blip r:embed="rId2" cstate="print"/>
          <a:srcRect/>
          <a:stretch>
            <a:fillRect/>
          </a:stretch>
        </p:blipFill>
        <p:spPr bwMode="auto">
          <a:xfrm>
            <a:off x="3429000" y="609600"/>
            <a:ext cx="5562600" cy="3320956"/>
          </a:xfrm>
          <a:prstGeom prst="rect">
            <a:avLst/>
          </a:prstGeom>
          <a:noFill/>
        </p:spPr>
      </p:pic>
      <p:pic>
        <p:nvPicPr>
          <p:cNvPr id="19458" name="Picture 2" descr="Segmentación socioeconómica de Chile, 2014"/>
          <p:cNvPicPr>
            <a:picLocks noChangeAspect="1" noChangeArrowheads="1"/>
          </p:cNvPicPr>
          <p:nvPr/>
        </p:nvPicPr>
        <p:blipFill>
          <a:blip r:embed="rId3" cstate="print"/>
          <a:srcRect t="14035" b="5764"/>
          <a:stretch>
            <a:fillRect/>
          </a:stretch>
        </p:blipFill>
        <p:spPr bwMode="auto">
          <a:xfrm>
            <a:off x="3352801" y="3915342"/>
            <a:ext cx="5715000" cy="2866458"/>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304800" y="304800"/>
            <a:ext cx="8382000" cy="523220"/>
          </a:xfrm>
          <a:prstGeom prst="rect">
            <a:avLst/>
          </a:prstGeom>
          <a:noFill/>
        </p:spPr>
        <p:txBody>
          <a:bodyPr wrap="square" rtlCol="0">
            <a:spAutoFit/>
          </a:bodyPr>
          <a:lstStyle/>
          <a:p>
            <a:pPr algn="ctr"/>
            <a:r>
              <a:rPr lang="es-CL" sz="2800" dirty="0" smtClean="0"/>
              <a:t>Percentil</a:t>
            </a:r>
            <a:endParaRPr lang="en-US" sz="2800" dirty="0"/>
          </a:p>
        </p:txBody>
      </p:sp>
      <p:sp>
        <p:nvSpPr>
          <p:cNvPr id="3" name="2 CuadroTexto"/>
          <p:cNvSpPr txBox="1"/>
          <p:nvPr/>
        </p:nvSpPr>
        <p:spPr>
          <a:xfrm>
            <a:off x="304800" y="1853148"/>
            <a:ext cx="8001000" cy="3785652"/>
          </a:xfrm>
          <a:prstGeom prst="rect">
            <a:avLst/>
          </a:prstGeom>
          <a:noFill/>
        </p:spPr>
        <p:txBody>
          <a:bodyPr wrap="square" rtlCol="0">
            <a:spAutoFit/>
          </a:bodyPr>
          <a:lstStyle/>
          <a:p>
            <a:r>
              <a:rPr lang="es-CL" sz="2400" dirty="0" smtClean="0"/>
              <a:t>Es recomendable cuando los datos son grandes &gt; 100 casos</a:t>
            </a:r>
          </a:p>
          <a:p>
            <a:r>
              <a:rPr lang="es-CL" sz="2400" dirty="0" smtClean="0"/>
              <a:t>Se ordenan los datos de menor a mayor.</a:t>
            </a:r>
          </a:p>
          <a:p>
            <a:r>
              <a:rPr lang="es-CL" sz="2400" dirty="0" smtClean="0"/>
              <a:t>Se calcula el percentil siguiendo regla de 3:</a:t>
            </a:r>
          </a:p>
          <a:p>
            <a:endParaRPr lang="es-CL" sz="2400" dirty="0" smtClean="0">
              <a:cs typeface="Times New Roman" pitchFamily="18" charset="0"/>
            </a:endParaRPr>
          </a:p>
          <a:p>
            <a:r>
              <a:rPr lang="es-CL" sz="2400" dirty="0" smtClean="0">
                <a:cs typeface="Times New Roman" pitchFamily="18" charset="0"/>
              </a:rPr>
              <a:t>Si el total de casos son el 100%, cuál caso representa el x%</a:t>
            </a:r>
          </a:p>
          <a:p>
            <a:endParaRPr lang="es-CL" sz="2400" dirty="0" smtClean="0">
              <a:latin typeface="Times New Roman" pitchFamily="18" charset="0"/>
              <a:cs typeface="Times New Roman" pitchFamily="18" charset="0"/>
            </a:endParaRPr>
          </a:p>
          <a:p>
            <a:pPr algn="ctr"/>
            <a:r>
              <a:rPr lang="es-CL" sz="2400" b="1" dirty="0" smtClean="0">
                <a:latin typeface="Times New Roman" pitchFamily="18" charset="0"/>
                <a:cs typeface="Times New Roman" pitchFamily="18" charset="0"/>
              </a:rPr>
              <a:t>x = (n*i)/100</a:t>
            </a:r>
          </a:p>
          <a:p>
            <a:endParaRPr lang="es-CL" sz="2400" dirty="0" smtClean="0">
              <a:latin typeface="Times New Roman" pitchFamily="18" charset="0"/>
              <a:cs typeface="Times New Roman" pitchFamily="18" charset="0"/>
            </a:endParaRPr>
          </a:p>
          <a:p>
            <a:r>
              <a:rPr lang="es-CL" sz="2400" dirty="0" smtClean="0">
                <a:latin typeface="Times New Roman" pitchFamily="18" charset="0"/>
                <a:cs typeface="Times New Roman" pitchFamily="18" charset="0"/>
              </a:rPr>
              <a:t>n = número de elementos de la muestra.</a:t>
            </a:r>
          </a:p>
          <a:p>
            <a:r>
              <a:rPr lang="es-CL" sz="2400" dirty="0" smtClean="0">
                <a:latin typeface="Times New Roman" pitchFamily="18" charset="0"/>
                <a:cs typeface="Times New Roman" pitchFamily="18" charset="0"/>
              </a:rPr>
              <a:t>i = percentil que se busca (</a:t>
            </a:r>
            <a:r>
              <a:rPr lang="es-CL" sz="2400" dirty="0" err="1" smtClean="0">
                <a:latin typeface="Times New Roman" pitchFamily="18" charset="0"/>
                <a:cs typeface="Times New Roman" pitchFamily="18" charset="0"/>
              </a:rPr>
              <a:t>p.e.</a:t>
            </a:r>
            <a:r>
              <a:rPr lang="es-CL" sz="2400" dirty="0" smtClean="0">
                <a:latin typeface="Times New Roman" pitchFamily="18" charset="0"/>
                <a:cs typeface="Times New Roman" pitchFamily="18" charset="0"/>
              </a:rPr>
              <a:t> 50, 25, 10)</a:t>
            </a:r>
            <a:endParaRPr lang="en-US" sz="2400" dirty="0">
              <a:latin typeface="Times New Roman" pitchFamily="18" charset="0"/>
              <a:cs typeface="Times New Roman" pitchFamily="18" charset="0"/>
            </a:endParaRPr>
          </a:p>
        </p:txBody>
      </p:sp>
      <p:sp>
        <p:nvSpPr>
          <p:cNvPr id="4" name="3 Rectángulo"/>
          <p:cNvSpPr/>
          <p:nvPr/>
        </p:nvSpPr>
        <p:spPr>
          <a:xfrm>
            <a:off x="304800" y="838200"/>
            <a:ext cx="8382000" cy="830997"/>
          </a:xfrm>
          <a:prstGeom prst="rect">
            <a:avLst/>
          </a:prstGeom>
        </p:spPr>
        <p:txBody>
          <a:bodyPr wrap="square">
            <a:spAutoFit/>
          </a:bodyPr>
          <a:lstStyle/>
          <a:p>
            <a:r>
              <a:rPr lang="es-ES" sz="2400" dirty="0" smtClean="0"/>
              <a:t>Sirve para comparar resultados. Permite saber cómo está situado un valor en función de una muestra.</a:t>
            </a:r>
            <a:endParaRPr lang="en-US" sz="24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533400" y="457200"/>
            <a:ext cx="8077200" cy="400110"/>
          </a:xfrm>
          <a:prstGeom prst="rect">
            <a:avLst/>
          </a:prstGeom>
          <a:noFill/>
        </p:spPr>
        <p:txBody>
          <a:bodyPr wrap="square" rtlCol="0">
            <a:spAutoFit/>
          </a:bodyPr>
          <a:lstStyle/>
          <a:p>
            <a:r>
              <a:rPr lang="es-CL" sz="2000" dirty="0" smtClean="0"/>
              <a:t>4.0, 4.5, 4.5, 4.8, 5.0, 5.3, 5.5, 5.8, 5.9, 5.9, 6.3, 6.4, 6.4, 6.6, 6.7, 6.7, 6.8, 7.0</a:t>
            </a:r>
            <a:endParaRPr lang="en-US" sz="2000" dirty="0"/>
          </a:p>
        </p:txBody>
      </p:sp>
      <p:sp>
        <p:nvSpPr>
          <p:cNvPr id="3" name="2 CuadroTexto"/>
          <p:cNvSpPr txBox="1"/>
          <p:nvPr/>
        </p:nvSpPr>
        <p:spPr>
          <a:xfrm>
            <a:off x="609600" y="838200"/>
            <a:ext cx="8001000" cy="369332"/>
          </a:xfrm>
          <a:prstGeom prst="rect">
            <a:avLst/>
          </a:prstGeom>
          <a:noFill/>
        </p:spPr>
        <p:txBody>
          <a:bodyPr wrap="square" rtlCol="0">
            <a:spAutoFit/>
          </a:bodyPr>
          <a:lstStyle/>
          <a:p>
            <a:r>
              <a:rPr lang="es-CL" dirty="0" smtClean="0">
                <a:solidFill>
                  <a:srgbClr val="FF0000"/>
                </a:solidFill>
              </a:rPr>
              <a:t>1      2       3      4       5      6      7      8      9      10    11    12    13    14   15    16    17    18</a:t>
            </a:r>
            <a:endParaRPr lang="en-US" dirty="0">
              <a:solidFill>
                <a:srgbClr val="FF0000"/>
              </a:solidFill>
            </a:endParaRPr>
          </a:p>
        </p:txBody>
      </p:sp>
      <p:sp>
        <p:nvSpPr>
          <p:cNvPr id="4" name="3 CuadroTexto"/>
          <p:cNvSpPr txBox="1"/>
          <p:nvPr/>
        </p:nvSpPr>
        <p:spPr>
          <a:xfrm>
            <a:off x="533400" y="1752600"/>
            <a:ext cx="4038600" cy="646331"/>
          </a:xfrm>
          <a:prstGeom prst="rect">
            <a:avLst/>
          </a:prstGeom>
          <a:noFill/>
        </p:spPr>
        <p:txBody>
          <a:bodyPr wrap="square" rtlCol="0">
            <a:spAutoFit/>
          </a:bodyPr>
          <a:lstStyle/>
          <a:p>
            <a:r>
              <a:rPr lang="es-CL" dirty="0" smtClean="0"/>
              <a:t>Si 18 casos = 100%</a:t>
            </a:r>
          </a:p>
          <a:p>
            <a:r>
              <a:rPr lang="es-CL" dirty="0" smtClean="0"/>
              <a:t>Cuál caso	   = x%</a:t>
            </a:r>
            <a:endParaRPr lang="en-US" dirty="0"/>
          </a:p>
        </p:txBody>
      </p:sp>
      <p:sp>
        <p:nvSpPr>
          <p:cNvPr id="5" name="4 CuadroTexto"/>
          <p:cNvSpPr txBox="1"/>
          <p:nvPr/>
        </p:nvSpPr>
        <p:spPr>
          <a:xfrm>
            <a:off x="533400" y="2831068"/>
            <a:ext cx="762000" cy="369332"/>
          </a:xfrm>
          <a:prstGeom prst="rect">
            <a:avLst/>
          </a:prstGeom>
          <a:noFill/>
        </p:spPr>
        <p:txBody>
          <a:bodyPr wrap="square" rtlCol="0">
            <a:spAutoFit/>
          </a:bodyPr>
          <a:lstStyle/>
          <a:p>
            <a:r>
              <a:rPr lang="es-CL" dirty="0" smtClean="0"/>
              <a:t>80%</a:t>
            </a:r>
            <a:endParaRPr lang="en-US" dirty="0"/>
          </a:p>
        </p:txBody>
      </p:sp>
      <p:sp>
        <p:nvSpPr>
          <p:cNvPr id="6" name="5 CuadroTexto"/>
          <p:cNvSpPr txBox="1"/>
          <p:nvPr/>
        </p:nvSpPr>
        <p:spPr>
          <a:xfrm>
            <a:off x="1600200" y="2706469"/>
            <a:ext cx="1143000" cy="646331"/>
          </a:xfrm>
          <a:prstGeom prst="rect">
            <a:avLst/>
          </a:prstGeom>
          <a:noFill/>
        </p:spPr>
        <p:txBody>
          <a:bodyPr wrap="square" rtlCol="0">
            <a:spAutoFit/>
          </a:bodyPr>
          <a:lstStyle/>
          <a:p>
            <a:r>
              <a:rPr lang="es-CL" dirty="0" smtClean="0"/>
              <a:t>18 = 100</a:t>
            </a:r>
          </a:p>
          <a:p>
            <a:r>
              <a:rPr lang="es-CL" dirty="0" smtClean="0"/>
              <a:t>x   =  80</a:t>
            </a:r>
            <a:endParaRPr lang="en-US" dirty="0"/>
          </a:p>
        </p:txBody>
      </p:sp>
      <p:cxnSp>
        <p:nvCxnSpPr>
          <p:cNvPr id="8" name="7 Conector recto de flecha"/>
          <p:cNvCxnSpPr/>
          <p:nvPr/>
        </p:nvCxnSpPr>
        <p:spPr>
          <a:xfrm>
            <a:off x="2971800" y="3087469"/>
            <a:ext cx="914400" cy="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10" name="9 CuadroTexto"/>
          <p:cNvSpPr txBox="1"/>
          <p:nvPr/>
        </p:nvSpPr>
        <p:spPr>
          <a:xfrm>
            <a:off x="3962400" y="2895600"/>
            <a:ext cx="4343400" cy="369332"/>
          </a:xfrm>
          <a:prstGeom prst="rect">
            <a:avLst/>
          </a:prstGeom>
          <a:noFill/>
        </p:spPr>
        <p:txBody>
          <a:bodyPr wrap="square" rtlCol="0">
            <a:spAutoFit/>
          </a:bodyPr>
          <a:lstStyle/>
          <a:p>
            <a:r>
              <a:rPr lang="es-CL" dirty="0" smtClean="0"/>
              <a:t>(18*80)/100 = 18*80/100 = 14.4 ~ 14 =	</a:t>
            </a:r>
            <a:r>
              <a:rPr lang="es-CL" b="1" dirty="0" smtClean="0"/>
              <a:t>6.6</a:t>
            </a:r>
            <a:endParaRPr lang="en-US" b="1" dirty="0"/>
          </a:p>
        </p:txBody>
      </p:sp>
      <p:cxnSp>
        <p:nvCxnSpPr>
          <p:cNvPr id="12" name="11 Conector recto de flecha"/>
          <p:cNvCxnSpPr/>
          <p:nvPr/>
        </p:nvCxnSpPr>
        <p:spPr>
          <a:xfrm>
            <a:off x="1143000" y="3048000"/>
            <a:ext cx="381000" cy="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13" name="12 CuadroTexto"/>
          <p:cNvSpPr txBox="1"/>
          <p:nvPr/>
        </p:nvSpPr>
        <p:spPr>
          <a:xfrm>
            <a:off x="533400" y="3669268"/>
            <a:ext cx="762000" cy="369332"/>
          </a:xfrm>
          <a:prstGeom prst="rect">
            <a:avLst/>
          </a:prstGeom>
          <a:noFill/>
        </p:spPr>
        <p:txBody>
          <a:bodyPr wrap="square" rtlCol="0">
            <a:spAutoFit/>
          </a:bodyPr>
          <a:lstStyle/>
          <a:p>
            <a:r>
              <a:rPr lang="es-CL" dirty="0" smtClean="0"/>
              <a:t>22%</a:t>
            </a:r>
            <a:endParaRPr lang="en-US" dirty="0"/>
          </a:p>
        </p:txBody>
      </p:sp>
      <p:sp>
        <p:nvSpPr>
          <p:cNvPr id="14" name="13 CuadroTexto"/>
          <p:cNvSpPr txBox="1"/>
          <p:nvPr/>
        </p:nvSpPr>
        <p:spPr>
          <a:xfrm>
            <a:off x="1600200" y="3544669"/>
            <a:ext cx="1143000" cy="646331"/>
          </a:xfrm>
          <a:prstGeom prst="rect">
            <a:avLst/>
          </a:prstGeom>
          <a:noFill/>
        </p:spPr>
        <p:txBody>
          <a:bodyPr wrap="square" rtlCol="0">
            <a:spAutoFit/>
          </a:bodyPr>
          <a:lstStyle/>
          <a:p>
            <a:r>
              <a:rPr lang="es-CL" dirty="0" smtClean="0"/>
              <a:t>18 = 100</a:t>
            </a:r>
          </a:p>
          <a:p>
            <a:r>
              <a:rPr lang="es-CL" dirty="0" smtClean="0"/>
              <a:t>x   =  22</a:t>
            </a:r>
            <a:endParaRPr lang="en-US" dirty="0"/>
          </a:p>
        </p:txBody>
      </p:sp>
      <p:cxnSp>
        <p:nvCxnSpPr>
          <p:cNvPr id="15" name="14 Conector recto de flecha"/>
          <p:cNvCxnSpPr/>
          <p:nvPr/>
        </p:nvCxnSpPr>
        <p:spPr>
          <a:xfrm>
            <a:off x="2971800" y="3925669"/>
            <a:ext cx="914400" cy="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16" name="15 CuadroTexto"/>
          <p:cNvSpPr txBox="1"/>
          <p:nvPr/>
        </p:nvSpPr>
        <p:spPr>
          <a:xfrm>
            <a:off x="3962400" y="3733800"/>
            <a:ext cx="4343400" cy="369332"/>
          </a:xfrm>
          <a:prstGeom prst="rect">
            <a:avLst/>
          </a:prstGeom>
          <a:noFill/>
        </p:spPr>
        <p:txBody>
          <a:bodyPr wrap="square" rtlCol="0">
            <a:spAutoFit/>
          </a:bodyPr>
          <a:lstStyle/>
          <a:p>
            <a:r>
              <a:rPr lang="es-CL" dirty="0" smtClean="0"/>
              <a:t>(18*22)/100 = 18*22/100 = 3.96 ~ 4 =	</a:t>
            </a:r>
            <a:r>
              <a:rPr lang="es-CL" b="1" dirty="0" smtClean="0"/>
              <a:t>4.8</a:t>
            </a:r>
            <a:endParaRPr lang="en-US" b="1" dirty="0"/>
          </a:p>
        </p:txBody>
      </p:sp>
      <p:cxnSp>
        <p:nvCxnSpPr>
          <p:cNvPr id="17" name="16 Conector recto de flecha"/>
          <p:cNvCxnSpPr/>
          <p:nvPr/>
        </p:nvCxnSpPr>
        <p:spPr>
          <a:xfrm>
            <a:off x="1143000" y="3886200"/>
            <a:ext cx="381000" cy="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1143000" y="381000"/>
            <a:ext cx="6629400" cy="461665"/>
          </a:xfrm>
          <a:prstGeom prst="rect">
            <a:avLst/>
          </a:prstGeom>
          <a:noFill/>
        </p:spPr>
        <p:txBody>
          <a:bodyPr wrap="square" rtlCol="0">
            <a:spAutoFit/>
          </a:bodyPr>
          <a:lstStyle/>
          <a:p>
            <a:pPr algn="ctr"/>
            <a:r>
              <a:rPr lang="es-CL" sz="2400" dirty="0" smtClean="0"/>
              <a:t>El percentil 50 es la mediana (50% de los casos).</a:t>
            </a:r>
          </a:p>
        </p:txBody>
      </p:sp>
      <p:pic>
        <p:nvPicPr>
          <p:cNvPr id="1026" name="Picture 2" descr="Resultado de imagen para mediana"/>
          <p:cNvPicPr>
            <a:picLocks noChangeAspect="1" noChangeArrowheads="1"/>
          </p:cNvPicPr>
          <p:nvPr/>
        </p:nvPicPr>
        <p:blipFill>
          <a:blip r:embed="rId2" cstate="print"/>
          <a:srcRect/>
          <a:stretch>
            <a:fillRect/>
          </a:stretch>
        </p:blipFill>
        <p:spPr bwMode="auto">
          <a:xfrm>
            <a:off x="381000" y="1524000"/>
            <a:ext cx="8215502" cy="4038600"/>
          </a:xfrm>
          <a:prstGeom prst="rect">
            <a:avLst/>
          </a:prstGeo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Media, median y moda"/>
          <p:cNvPicPr>
            <a:picLocks noChangeAspect="1" noChangeArrowheads="1"/>
          </p:cNvPicPr>
          <p:nvPr/>
        </p:nvPicPr>
        <p:blipFill>
          <a:blip r:embed="rId2" cstate="print"/>
          <a:srcRect/>
          <a:stretch>
            <a:fillRect/>
          </a:stretch>
        </p:blipFill>
        <p:spPr bwMode="auto">
          <a:xfrm>
            <a:off x="304800" y="914400"/>
            <a:ext cx="8639996" cy="3657600"/>
          </a:xfrm>
          <a:prstGeom prst="rect">
            <a:avLst/>
          </a:prstGeom>
          <a:noFill/>
        </p:spPr>
      </p:pic>
    </p:spTree>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678</TotalTime>
  <Words>581</Words>
  <Application>Microsoft Office PowerPoint</Application>
  <PresentationFormat>Presentación en pantalla (4:3)</PresentationFormat>
  <Paragraphs>69</Paragraphs>
  <Slides>26</Slides>
  <Notes>0</Notes>
  <HiddenSlides>0</HiddenSlides>
  <MMClips>0</MMClips>
  <ScaleCrop>false</ScaleCrop>
  <HeadingPairs>
    <vt:vector size="4" baseType="variant">
      <vt:variant>
        <vt:lpstr>Tema</vt:lpstr>
      </vt:variant>
      <vt:variant>
        <vt:i4>1</vt:i4>
      </vt:variant>
      <vt:variant>
        <vt:lpstr>Títulos de diapositiva</vt:lpstr>
      </vt:variant>
      <vt:variant>
        <vt:i4>26</vt:i4>
      </vt:variant>
    </vt:vector>
  </HeadingPairs>
  <TitlesOfParts>
    <vt:vector size="27" baseType="lpstr">
      <vt:lpstr>Tema de Office</vt:lpstr>
      <vt:lpstr>Sesión 11</vt:lpstr>
      <vt:lpstr>Diapositiva 2</vt:lpstr>
      <vt:lpstr>Diapositiva 3</vt:lpstr>
      <vt:lpstr>Diapositiva 4</vt:lpstr>
      <vt:lpstr>Diapositiva 5</vt:lpstr>
      <vt:lpstr>Diapositiva 6</vt:lpstr>
      <vt:lpstr>Diapositiva 7</vt:lpstr>
      <vt:lpstr>Diapositiva 8</vt:lpstr>
      <vt:lpstr>Diapositiva 9</vt:lpstr>
      <vt:lpstr>Diapositiva 10</vt:lpstr>
      <vt:lpstr>Diapositiva 11</vt:lpstr>
      <vt:lpstr>Diapositiva 12</vt:lpstr>
      <vt:lpstr>Diapositiva 13</vt:lpstr>
      <vt:lpstr>Diapositiva 14</vt:lpstr>
      <vt:lpstr>Diapositiva 15</vt:lpstr>
      <vt:lpstr>Diapositiva 16</vt:lpstr>
      <vt:lpstr>Diapositiva 17</vt:lpstr>
      <vt:lpstr>Diapositiva 18</vt:lpstr>
      <vt:lpstr>Diapositiva 19</vt:lpstr>
      <vt:lpstr>Diapositiva 20</vt:lpstr>
      <vt:lpstr>Diapositiva 21</vt:lpstr>
      <vt:lpstr>Diapositiva 22</vt:lpstr>
      <vt:lpstr>Diapositiva 23</vt:lpstr>
      <vt:lpstr>Diapositiva 24</vt:lpstr>
      <vt:lpstr>Diapositiva 25</vt:lpstr>
      <vt:lpstr>Diapositiva 26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Pelao-PC</dc:creator>
  <cp:lastModifiedBy>Rodrigo Retamal</cp:lastModifiedBy>
  <cp:revision>48</cp:revision>
  <dcterms:created xsi:type="dcterms:W3CDTF">2019-05-28T20:13:44Z</dcterms:created>
  <dcterms:modified xsi:type="dcterms:W3CDTF">2020-08-13T05:14:09Z</dcterms:modified>
</cp:coreProperties>
</file>