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1" r:id="rId6"/>
    <p:sldId id="262" r:id="rId7"/>
    <p:sldId id="264" r:id="rId8"/>
    <p:sldId id="265" r:id="rId9"/>
    <p:sldId id="271" r:id="rId10"/>
    <p:sldId id="258" r:id="rId11"/>
    <p:sldId id="266" r:id="rId12"/>
    <p:sldId id="268" r:id="rId13"/>
    <p:sldId id="269" r:id="rId14"/>
    <p:sldId id="267" r:id="rId15"/>
    <p:sldId id="25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50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9F10-DC81-4EC6-A9D9-95E8BCD81232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2746-0494-45C1-BF8C-E57E59D0DF8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9F10-DC81-4EC6-A9D9-95E8BCD81232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2746-0494-45C1-BF8C-E57E59D0DF8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9F10-DC81-4EC6-A9D9-95E8BCD81232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2746-0494-45C1-BF8C-E57E59D0DF8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9F10-DC81-4EC6-A9D9-95E8BCD81232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2746-0494-45C1-BF8C-E57E59D0DF8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9F10-DC81-4EC6-A9D9-95E8BCD81232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2746-0494-45C1-BF8C-E57E59D0DF8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9F10-DC81-4EC6-A9D9-95E8BCD81232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2746-0494-45C1-BF8C-E57E59D0DF8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9F10-DC81-4EC6-A9D9-95E8BCD81232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2746-0494-45C1-BF8C-E57E59D0DF8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9F10-DC81-4EC6-A9D9-95E8BCD81232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2746-0494-45C1-BF8C-E57E59D0DF8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9F10-DC81-4EC6-A9D9-95E8BCD81232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2746-0494-45C1-BF8C-E57E59D0DF8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9F10-DC81-4EC6-A9D9-95E8BCD81232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2746-0494-45C1-BF8C-E57E59D0DF8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9F10-DC81-4EC6-A9D9-95E8BCD81232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2746-0494-45C1-BF8C-E57E59D0DF8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9F10-DC81-4EC6-A9D9-95E8BCD81232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92746-0494-45C1-BF8C-E57E59D0DF8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7.uc.cl/sw_educ/micssweb/html/pres4.htm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Sesión 10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Estadística</a:t>
            </a:r>
            <a:r>
              <a:rPr lang="en-US" dirty="0" smtClean="0"/>
              <a:t> </a:t>
            </a:r>
            <a:r>
              <a:rPr lang="en-US" dirty="0" err="1" smtClean="0"/>
              <a:t>descriptiva</a:t>
            </a:r>
            <a:endParaRPr lang="en-US" dirty="0" smtClean="0"/>
          </a:p>
          <a:p>
            <a:r>
              <a:rPr lang="en-US" dirty="0" smtClean="0"/>
              <a:t>Variables </a:t>
            </a:r>
            <a:r>
              <a:rPr lang="en-US" dirty="0" err="1" smtClean="0"/>
              <a:t>cuantitativas</a:t>
            </a:r>
            <a:endParaRPr lang="en-US" dirty="0"/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"/>
            <a:ext cx="662319" cy="142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03239" y="766746"/>
            <a:ext cx="4249738" cy="78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/>
              <a:t>Universidad de Chile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/>
              <a:t>Departamento de Antropología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 smtClean="0"/>
              <a:t>Estadística I</a:t>
            </a:r>
            <a:endParaRPr lang="es-C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86000" y="228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MEDIDAS DE RESUMEN</a:t>
            </a:r>
            <a:endParaRPr lang="en-US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28600" y="8382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 smtClean="0"/>
              <a:t>Resumen o simplifican la complejidad de una serie de datos. Viendo los histogramas se intuye cómo se comporta la variable.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dirty="0" smtClean="0"/>
              <a:t>Se utilizan las medidas de resumen para reproducir el comportamiento de la variable en términos numéricos.</a:t>
            </a:r>
          </a:p>
          <a:p>
            <a:pPr algn="just"/>
            <a:endParaRPr lang="es-CL" sz="2400" dirty="0"/>
          </a:p>
          <a:p>
            <a:pPr algn="just"/>
            <a:r>
              <a:rPr lang="es-CL" sz="2400" dirty="0" smtClean="0"/>
              <a:t>Cuando tratamos con poblaciones y no muestras estas medidas de resumen se les llaman PARAMETROS (y se escriben con letras griegas).</a:t>
            </a:r>
          </a:p>
          <a:p>
            <a:pPr algn="just"/>
            <a:endParaRPr lang="es-CL" sz="2400" dirty="0" smtClean="0"/>
          </a:p>
          <a:p>
            <a:pPr algn="ctr"/>
            <a:r>
              <a:rPr lang="es-CL" sz="6600" dirty="0" smtClean="0">
                <a:latin typeface="Times New Roman" pitchFamily="18" charset="0"/>
                <a:cs typeface="Times New Roman" pitchFamily="18" charset="0"/>
              </a:rPr>
              <a:t>μ, </a:t>
            </a:r>
            <a:r>
              <a:rPr lang="el-GR" sz="66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s-CL" sz="6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6600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s-CL" sz="6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6600" dirty="0" smtClean="0">
                <a:latin typeface="Times New Roman" pitchFamily="18" charset="0"/>
                <a:cs typeface="Times New Roman" pitchFamily="18" charset="0"/>
              </a:rPr>
              <a:t>λ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57200" y="228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Promedio, media aritmética o media</a:t>
            </a:r>
            <a:endParaRPr lang="en-US" sz="24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228600" y="827544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Estima la posición central de una serie de datos cuantitativos.</a:t>
            </a:r>
          </a:p>
          <a:p>
            <a:endParaRPr lang="es-CL" sz="2400" dirty="0"/>
          </a:p>
          <a:p>
            <a:r>
              <a:rPr lang="es-CL" sz="2400" dirty="0" smtClean="0"/>
              <a:t>Algunas características:</a:t>
            </a:r>
          </a:p>
          <a:p>
            <a:pPr>
              <a:buFontTx/>
              <a:buChar char="-"/>
            </a:pPr>
            <a:r>
              <a:rPr lang="es-ES" sz="2400" dirty="0" smtClean="0"/>
              <a:t>Balancea </a:t>
            </a:r>
            <a:r>
              <a:rPr lang="es-ES" sz="2400" dirty="0"/>
              <a:t>las diferencias de </a:t>
            </a:r>
            <a:r>
              <a:rPr lang="es-ES" sz="2400" dirty="0" smtClean="0"/>
              <a:t>puntajes</a:t>
            </a:r>
            <a:br>
              <a:rPr lang="es-ES" sz="2400" dirty="0" smtClean="0"/>
            </a:br>
            <a:r>
              <a:rPr lang="es-ES" sz="2400" dirty="0"/>
              <a:t>- Refleja las transformaciones hechas a los puntajes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>- Puede no ser representativo cuando los valores son extremos</a:t>
            </a:r>
            <a:r>
              <a:rPr lang="es-ES" sz="2400" dirty="0" smtClean="0"/>
              <a:t>.</a:t>
            </a:r>
          </a:p>
          <a:p>
            <a:pPr>
              <a:buFontTx/>
              <a:buChar char="-"/>
            </a:pPr>
            <a:r>
              <a:rPr lang="es-ES" sz="2400" dirty="0"/>
              <a:t> </a:t>
            </a:r>
            <a:r>
              <a:rPr lang="es-ES" sz="2400" dirty="0" smtClean="0"/>
              <a:t>Son útiles cuando la distribución de la serie de datos es simétrica.</a:t>
            </a:r>
            <a:endParaRPr lang="en-U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050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22098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46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194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31242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4290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7338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</a:t>
            </a: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386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3434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6482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6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9530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2578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5626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8674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</a:t>
            </a:r>
            <a:endParaRPr lang="en-U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1722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6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343400" y="5791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276600" y="5410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</a:t>
            </a:r>
            <a:endParaRPr lang="en-U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276600" y="5791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</a:t>
            </a:r>
            <a:endParaRPr lang="en-U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810000" y="4648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</a:t>
            </a:r>
            <a:endParaRPr lang="en-U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743200" y="6096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</a:t>
            </a:r>
            <a:endParaRPr lang="en-U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343400" y="6096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</a:t>
            </a:r>
            <a:endParaRPr lang="en-U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3810000" y="6096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</a:t>
            </a:r>
            <a:endParaRPr lang="en-U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276600" y="6096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</a:t>
            </a:r>
            <a:endParaRPr lang="en-U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3810000" y="5029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</a:t>
            </a:r>
            <a:endParaRPr lang="en-U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4800600" y="6096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6</a:t>
            </a:r>
            <a:endParaRPr lang="en-U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343400" y="5486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</a:t>
            </a:r>
            <a:endParaRPr lang="en-U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3810000" y="5791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</a:t>
            </a:r>
            <a:endParaRPr lang="en-U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3810000" y="5410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</a:t>
            </a:r>
            <a:endParaRPr lang="en-U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743200" y="5791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</a:t>
            </a:r>
            <a:endParaRPr lang="en-U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4800600" y="5791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6</a:t>
            </a:r>
            <a:endParaRPr lang="en-U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5715000" y="5334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PROMEDIO =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6" descr="Resultado de imagen para curva normal media mediana moda"/>
          <p:cNvPicPr>
            <a:picLocks noChangeAspect="1" noChangeArrowheads="1"/>
          </p:cNvPicPr>
          <p:nvPr/>
        </p:nvPicPr>
        <p:blipFill>
          <a:blip r:embed="rId2" cstate="print"/>
          <a:srcRect l="36254" r="33535"/>
          <a:stretch>
            <a:fillRect/>
          </a:stretch>
        </p:blipFill>
        <p:spPr bwMode="auto">
          <a:xfrm>
            <a:off x="2743200" y="152400"/>
            <a:ext cx="3352800" cy="3051050"/>
          </a:xfrm>
          <a:prstGeom prst="rect">
            <a:avLst/>
          </a:prstGeom>
          <a:noFill/>
        </p:spPr>
      </p:pic>
      <p:pic>
        <p:nvPicPr>
          <p:cNvPr id="11" name="Picture 2" descr="http://www.etilmercurio.com/em/wp-content/uploads/2018/10/photo5073786485177690165-300x224.jpg"/>
          <p:cNvPicPr>
            <a:picLocks noChangeAspect="1" noChangeArrowheads="1"/>
          </p:cNvPicPr>
          <p:nvPr/>
        </p:nvPicPr>
        <p:blipFill>
          <a:blip r:embed="rId3" cstate="print"/>
          <a:srcRect l="16105" t="15686"/>
          <a:stretch>
            <a:fillRect/>
          </a:stretch>
        </p:blipFill>
        <p:spPr bwMode="auto">
          <a:xfrm>
            <a:off x="1676400" y="3009603"/>
            <a:ext cx="5128530" cy="3848397"/>
          </a:xfrm>
          <a:prstGeom prst="rect">
            <a:avLst/>
          </a:prstGeom>
          <a:noFill/>
        </p:spPr>
      </p:pic>
      <p:sp>
        <p:nvSpPr>
          <p:cNvPr id="12" name="11 Rectángulo"/>
          <p:cNvSpPr/>
          <p:nvPr/>
        </p:nvSpPr>
        <p:spPr>
          <a:xfrm rot="19671744">
            <a:off x="6292877" y="591092"/>
            <a:ext cx="23879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«la mitad de los estudiantes sacó menos de 500 puntos»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¿Y cuando la distribución de los casos no es simétrica?</a:t>
            </a:r>
            <a:endParaRPr lang="en-US" sz="2400" b="1" dirty="0"/>
          </a:p>
        </p:txBody>
      </p:sp>
      <p:pic>
        <p:nvPicPr>
          <p:cNvPr id="25602" name="Picture 2" descr="http://www.etilmercurio.com/em/wp-content/uploads/2018/10/unnamed-296x300.pn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 b="65778"/>
          <a:stretch>
            <a:fillRect/>
          </a:stretch>
        </p:blipFill>
        <p:spPr bwMode="auto">
          <a:xfrm>
            <a:off x="2916379" y="685800"/>
            <a:ext cx="6151421" cy="2133600"/>
          </a:xfrm>
          <a:prstGeom prst="rect">
            <a:avLst/>
          </a:prstGeom>
          <a:noFill/>
        </p:spPr>
      </p:pic>
      <p:pic>
        <p:nvPicPr>
          <p:cNvPr id="25604" name="Picture 4" descr="https://pbs.twimg.com/media/Bk92GDPCUAAyz8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895600"/>
            <a:ext cx="8668781" cy="3733800"/>
          </a:xfrm>
          <a:prstGeom prst="rect">
            <a:avLst/>
          </a:prstGeom>
          <a:noFill/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 rot="20892442">
            <a:off x="106966" y="974476"/>
            <a:ext cx="267881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+mj-lt"/>
                <a:cs typeface="Arial" pitchFamily="34" charset="0"/>
              </a:rPr>
              <a:t>«Hay dos panes.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C4C4C"/>
                </a:solidFill>
                <a:effectLst/>
                <a:latin typeface="+mj-lt"/>
                <a:cs typeface="Arial" pitchFamily="34" charset="0"/>
              </a:rPr>
              <a:t>Usted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+mj-lt"/>
                <a:cs typeface="Arial" pitchFamily="34" charset="0"/>
              </a:rPr>
              <a:t> se come dos.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C4C4C"/>
                </a:solidFill>
                <a:effectLst/>
                <a:latin typeface="+mj-lt"/>
                <a:cs typeface="Arial" pitchFamily="34" charset="0"/>
              </a:rPr>
              <a:t>Yo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C4C4C"/>
                </a:solidFill>
                <a:effectLst/>
                <a:latin typeface="+mj-lt"/>
                <a:cs typeface="Arial" pitchFamily="34" charset="0"/>
              </a:rPr>
              <a:t>ninguno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+mj-lt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C4C4C"/>
                </a:solidFill>
                <a:effectLst/>
                <a:latin typeface="+mj-lt"/>
                <a:cs typeface="Arial" pitchFamily="34" charset="0"/>
              </a:rPr>
              <a:t>Consumo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C4C4C"/>
                </a:solidFill>
                <a:effectLst/>
                <a:latin typeface="+mj-lt"/>
                <a:cs typeface="Arial" pitchFamily="34" charset="0"/>
              </a:rPr>
              <a:t>promedio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+mj-lt"/>
                <a:cs typeface="Arial" pitchFamily="34" charset="0"/>
              </a:rPr>
              <a:t>: un pan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C4C4C"/>
                </a:solidFill>
                <a:effectLst/>
                <a:latin typeface="+mj-lt"/>
                <a:cs typeface="Arial" pitchFamily="34" charset="0"/>
              </a:rPr>
              <a:t>por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+mj-lt"/>
                <a:cs typeface="Arial" pitchFamily="34" charset="0"/>
              </a:rPr>
              <a:t> persona».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Resultado de imagen para curva normal media mediana moda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 l="2610" r="63746"/>
          <a:stretch>
            <a:fillRect/>
          </a:stretch>
        </p:blipFill>
        <p:spPr bwMode="auto">
          <a:xfrm>
            <a:off x="0" y="2891940"/>
            <a:ext cx="4476081" cy="3657600"/>
          </a:xfrm>
          <a:prstGeom prst="rect">
            <a:avLst/>
          </a:prstGeom>
          <a:noFill/>
        </p:spPr>
      </p:pic>
      <p:pic>
        <p:nvPicPr>
          <p:cNvPr id="4" name="Picture 6" descr="Resultado de imagen para curva normal media mediana moda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 l="67152" r="1951"/>
          <a:stretch>
            <a:fillRect/>
          </a:stretch>
        </p:blipFill>
        <p:spPr bwMode="auto">
          <a:xfrm>
            <a:off x="4953000" y="2891940"/>
            <a:ext cx="4114800" cy="366126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286000" y="3048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ASIMETRIA</a:t>
            </a:r>
            <a:endParaRPr lang="en-US" sz="2400" b="1" dirty="0"/>
          </a:p>
        </p:txBody>
      </p:sp>
      <p:pic>
        <p:nvPicPr>
          <p:cNvPr id="22530" name="Picture 2" descr="C:\Users\Pelao-PC\Downloads\WhatsApp Image 2020-05-17 at 18.54.5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2238" y="170353"/>
            <a:ext cx="3941762" cy="2572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66800" y="76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Desviación estándar</a:t>
            </a:r>
            <a:endParaRPr lang="en-US" sz="2400" b="1" dirty="0"/>
          </a:p>
        </p:txBody>
      </p:sp>
      <p:sp>
        <p:nvSpPr>
          <p:cNvPr id="3" name="2 Rectángulo"/>
          <p:cNvSpPr/>
          <p:nvPr/>
        </p:nvSpPr>
        <p:spPr>
          <a:xfrm>
            <a:off x="1676400" y="6336268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http://www7.uc.cl/sw_educ/micssweb/html/pres4.htm</a:t>
            </a:r>
            <a:endParaRPr lang="en-US" dirty="0"/>
          </a:p>
        </p:txBody>
      </p:sp>
      <p:pic>
        <p:nvPicPr>
          <p:cNvPr id="5" name="Picture 2" descr="http://www.etilmercurio.com/em/wp-content/uploads/2018/10/Panes2-300x22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90220"/>
            <a:ext cx="7239000" cy="5453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57200" y="76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err="1" smtClean="0"/>
              <a:t>Curtosis</a:t>
            </a:r>
            <a:endParaRPr lang="en-US" sz="2400" b="1" dirty="0"/>
          </a:p>
        </p:txBody>
      </p:sp>
      <p:sp>
        <p:nvSpPr>
          <p:cNvPr id="3" name="2 Rectángulo"/>
          <p:cNvSpPr/>
          <p:nvPr/>
        </p:nvSpPr>
        <p:spPr>
          <a:xfrm>
            <a:off x="457200" y="1905000"/>
            <a:ext cx="304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latin typeface="Arial" charset="0"/>
                <a:cs typeface="Arial" charset="0"/>
              </a:rPr>
              <a:t>Mide el grado de concentración que presentan los valores alrededor de la zona central de la distribución.</a:t>
            </a:r>
            <a:endParaRPr lang="en-US" sz="2400" dirty="0"/>
          </a:p>
        </p:txBody>
      </p:sp>
      <p:pic>
        <p:nvPicPr>
          <p:cNvPr id="28674" name="Picture 2" descr="Resultado de imagen para curto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5480" y="609600"/>
            <a:ext cx="437372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81000" y="2286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Las variables cuantitativas tienen comportamientos muy diferentes</a:t>
            </a:r>
          </a:p>
          <a:p>
            <a:pPr algn="ctr"/>
            <a:endParaRPr lang="es-CL" sz="2400" b="1" dirty="0"/>
          </a:p>
          <a:p>
            <a:pPr algn="ctr"/>
            <a:r>
              <a:rPr lang="es-CL" sz="2400" dirty="0" smtClean="0"/>
              <a:t>Histogramas ayudan a conocer el comportamiento.</a:t>
            </a:r>
            <a:endParaRPr lang="en-US" sz="2400" dirty="0"/>
          </a:p>
        </p:txBody>
      </p:sp>
      <p:pic>
        <p:nvPicPr>
          <p:cNvPr id="3078" name="Picture 6" descr="Dibujo del histogra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" y="1905000"/>
            <a:ext cx="816864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sultado de imagen para histogra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6916" y="0"/>
            <a:ext cx="69702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Resultado de imagen para piramide poblacion Ch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380" y="67454"/>
            <a:ext cx="6720420" cy="6790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Resultado de imagen para histogra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080495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esultado de imagen para histograma unifor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834" y="76200"/>
            <a:ext cx="8202566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Imagen relacionada"/>
          <p:cNvPicPr>
            <a:picLocks noChangeAspect="1" noChangeArrowheads="1"/>
          </p:cNvPicPr>
          <p:nvPr/>
        </p:nvPicPr>
        <p:blipFill>
          <a:blip r:embed="rId2" cstate="print"/>
          <a:srcRect t="14444" b="15556"/>
          <a:stretch>
            <a:fillRect/>
          </a:stretch>
        </p:blipFill>
        <p:spPr bwMode="auto">
          <a:xfrm>
            <a:off x="0" y="1524000"/>
            <a:ext cx="9144000" cy="4800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58130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334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0" name="Picture 2" descr="Histogram of the Birthweight of New Born Babi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33053"/>
            <a:ext cx="4648200" cy="3524947"/>
          </a:xfrm>
          <a:prstGeom prst="rect">
            <a:avLst/>
          </a:prstGeom>
          <a:noFill/>
        </p:spPr>
      </p:pic>
      <p:pic>
        <p:nvPicPr>
          <p:cNvPr id="22532" name="Picture 4" descr="Average NFL Player Retirement 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80093" y="3733800"/>
            <a:ext cx="4563907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00232" y="285728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Estimador de una población. Número que resume o caracteriza a una población o una distribución de probabilidades.</a:t>
            </a:r>
            <a:endParaRPr lang="es-C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71868" y="1071546"/>
            <a:ext cx="23574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 χ σ λ β η γ</a:t>
            </a:r>
            <a:endParaRPr kumimoji="0" lang="es-C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628" y="285728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Parámetro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714348" y="1928802"/>
            <a:ext cx="2367422" cy="13573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CuadroTexto"/>
          <p:cNvSpPr txBox="1"/>
          <p:nvPr/>
        </p:nvSpPr>
        <p:spPr>
          <a:xfrm>
            <a:off x="714348" y="1928802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s-CL" sz="4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6744210" y="2000240"/>
            <a:ext cx="1500198" cy="12559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0" name="59 CuadroTexto"/>
          <p:cNvSpPr txBox="1"/>
          <p:nvPr/>
        </p:nvSpPr>
        <p:spPr>
          <a:xfrm>
            <a:off x="6885946" y="321468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</a:rPr>
              <a:t>Muestra</a:t>
            </a: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1214414" y="328612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</a:rPr>
              <a:t>Universo o población</a:t>
            </a: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611560" y="4139991"/>
            <a:ext cx="26031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Media, esperanza matemática (E) o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67" name="66 CuadroTexto"/>
          <p:cNvSpPr txBox="1"/>
          <p:nvPr/>
        </p:nvSpPr>
        <p:spPr>
          <a:xfrm>
            <a:off x="714348" y="5039037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Varianza (V) o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</a:t>
            </a:r>
            <a:r>
              <a:rPr lang="es-CL" sz="24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s-CL" sz="2400" baseline="30000" dirty="0"/>
          </a:p>
        </p:txBody>
      </p:sp>
      <p:sp>
        <p:nvSpPr>
          <p:cNvPr id="68" name="67 CuadroTexto"/>
          <p:cNvSpPr txBox="1"/>
          <p:nvPr/>
        </p:nvSpPr>
        <p:spPr>
          <a:xfrm>
            <a:off x="6357950" y="4263479"/>
            <a:ext cx="2390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Media, promedio o </a:t>
            </a:r>
            <a:r>
              <a:rPr lang="es-CL" sz="2400" dirty="0" smtClean="0">
                <a:latin typeface="MS Reference Sans Serif"/>
              </a:rPr>
              <a:t></a:t>
            </a:r>
            <a:endParaRPr lang="es-CL" sz="2400" dirty="0"/>
          </a:p>
        </p:txBody>
      </p:sp>
      <p:sp>
        <p:nvSpPr>
          <p:cNvPr id="69" name="68 CuadroTexto"/>
          <p:cNvSpPr txBox="1"/>
          <p:nvPr/>
        </p:nvSpPr>
        <p:spPr>
          <a:xfrm>
            <a:off x="6357950" y="5075892"/>
            <a:ext cx="267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Desviación estándar o </a:t>
            </a:r>
            <a:r>
              <a:rPr lang="es-CL" dirty="0" err="1" smtClean="0"/>
              <a:t>d.s.</a:t>
            </a:r>
            <a:endParaRPr lang="es-CL" dirty="0"/>
          </a:p>
        </p:txBody>
      </p:sp>
      <p:cxnSp>
        <p:nvCxnSpPr>
          <p:cNvPr id="73" name="72 Conector recto de flecha"/>
          <p:cNvCxnSpPr>
            <a:stCxn id="68" idx="1"/>
            <a:endCxn id="66" idx="3"/>
          </p:cNvCxnSpPr>
          <p:nvPr/>
        </p:nvCxnSpPr>
        <p:spPr>
          <a:xfrm flipH="1">
            <a:off x="3214678" y="4494312"/>
            <a:ext cx="3143272" cy="1501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>
            <a:stCxn id="69" idx="1"/>
            <a:endCxn id="67" idx="3"/>
          </p:cNvCxnSpPr>
          <p:nvPr/>
        </p:nvCxnSpPr>
        <p:spPr>
          <a:xfrm flipH="1">
            <a:off x="3214678" y="5260558"/>
            <a:ext cx="3143272" cy="931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 de flecha"/>
          <p:cNvCxnSpPr>
            <a:stCxn id="5" idx="3"/>
            <a:endCxn id="23" idx="2"/>
          </p:cNvCxnSpPr>
          <p:nvPr/>
        </p:nvCxnSpPr>
        <p:spPr>
          <a:xfrm>
            <a:off x="3081770" y="2607463"/>
            <a:ext cx="3662440" cy="207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CuadroTexto"/>
          <p:cNvSpPr txBox="1"/>
          <p:nvPr/>
        </p:nvSpPr>
        <p:spPr>
          <a:xfrm>
            <a:off x="3714744" y="535782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Solo estimando!</a:t>
            </a:r>
            <a:endParaRPr lang="es-CL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572264" y="5715016"/>
          <a:ext cx="1495425" cy="638175"/>
        </p:xfrm>
        <a:graphic>
          <a:graphicData uri="http://schemas.openxmlformats.org/presentationml/2006/ole">
            <p:oleObj spid="_x0000_s1026" name="Ecuación" r:id="rId3" imgW="330120" imgH="1904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267</Words>
  <Application>Microsoft Office PowerPoint</Application>
  <PresentationFormat>Presentación en pantalla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Tema de Office</vt:lpstr>
      <vt:lpstr>Ecuación</vt:lpstr>
      <vt:lpstr>Sesión 10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10</dc:title>
  <dc:creator>Pelao-PC</dc:creator>
  <cp:lastModifiedBy>Rodrigo Retamal</cp:lastModifiedBy>
  <cp:revision>52</cp:revision>
  <dcterms:created xsi:type="dcterms:W3CDTF">2019-05-22T22:12:14Z</dcterms:created>
  <dcterms:modified xsi:type="dcterms:W3CDTF">2021-05-27T14:29:01Z</dcterms:modified>
</cp:coreProperties>
</file>