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479" r:id="rId3"/>
    <p:sldId id="270" r:id="rId4"/>
    <p:sldId id="422" r:id="rId5"/>
    <p:sldId id="275" r:id="rId6"/>
    <p:sldId id="423" r:id="rId7"/>
    <p:sldId id="379" r:id="rId8"/>
    <p:sldId id="421" r:id="rId9"/>
    <p:sldId id="276" r:id="rId10"/>
    <p:sldId id="373" r:id="rId11"/>
    <p:sldId id="301" r:id="rId12"/>
    <p:sldId id="280" r:id="rId13"/>
    <p:sldId id="395" r:id="rId14"/>
    <p:sldId id="304" r:id="rId15"/>
    <p:sldId id="397" r:id="rId16"/>
    <p:sldId id="408" r:id="rId17"/>
    <p:sldId id="419" r:id="rId18"/>
    <p:sldId id="418" r:id="rId19"/>
    <p:sldId id="415" r:id="rId20"/>
    <p:sldId id="420" r:id="rId21"/>
    <p:sldId id="342" r:id="rId22"/>
    <p:sldId id="343" r:id="rId23"/>
    <p:sldId id="344" r:id="rId24"/>
    <p:sldId id="475" r:id="rId25"/>
    <p:sldId id="47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69716"/>
  </p:normalViewPr>
  <p:slideViewPr>
    <p:cSldViewPr snapToGrid="0">
      <p:cViewPr>
        <p:scale>
          <a:sx n="160" d="100"/>
          <a:sy n="160" d="100"/>
        </p:scale>
        <p:origin x="144" y="-3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F500C0-58F6-4B89-8EF5-B66F20E84FFE}" type="doc">
      <dgm:prSet loTypeId="urn:microsoft.com/office/officeart/2009/3/layout/OpposingIdeas" loCatId="list" qsTypeId="urn:microsoft.com/office/officeart/2005/8/quickstyle/simple1" qsCatId="simple" csTypeId="urn:microsoft.com/office/officeart/2005/8/colors/accent0_2" csCatId="mainScheme" phldr="1"/>
      <dgm:spPr/>
      <dgm:t>
        <a:bodyPr/>
        <a:lstStyle/>
        <a:p>
          <a:endParaRPr lang="en-US"/>
        </a:p>
      </dgm:t>
    </dgm:pt>
    <dgm:pt modelId="{3F87922B-CE1F-4013-9DF4-AC4E4BE92D68}">
      <dgm:prSet custT="1"/>
      <dgm:spPr/>
      <dgm:t>
        <a:bodyPr/>
        <a:lstStyle/>
        <a:p>
          <a:r>
            <a:rPr lang="es-CL" sz="2000"/>
            <a:t>Condiciones biológicas: </a:t>
          </a:r>
          <a:endParaRPr lang="en-US" sz="2000" dirty="0"/>
        </a:p>
      </dgm:t>
    </dgm:pt>
    <dgm:pt modelId="{E2343014-CBEA-497D-A5D9-9EB8F39E3599}" type="parTrans" cxnId="{B9C3BB8F-1F5F-432E-B004-D79C5A2EF81A}">
      <dgm:prSet/>
      <dgm:spPr/>
      <dgm:t>
        <a:bodyPr/>
        <a:lstStyle/>
        <a:p>
          <a:endParaRPr lang="en-US" sz="2000">
            <a:solidFill>
              <a:schemeClr val="bg1"/>
            </a:solidFill>
          </a:endParaRPr>
        </a:p>
      </dgm:t>
    </dgm:pt>
    <dgm:pt modelId="{5CE6AFC8-DDEA-4417-A9AB-E826D286A89B}" type="sibTrans" cxnId="{B9C3BB8F-1F5F-432E-B004-D79C5A2EF81A}">
      <dgm:prSet/>
      <dgm:spPr/>
      <dgm:t>
        <a:bodyPr/>
        <a:lstStyle/>
        <a:p>
          <a:endParaRPr lang="en-US" sz="2000">
            <a:solidFill>
              <a:schemeClr val="bg1"/>
            </a:solidFill>
          </a:endParaRPr>
        </a:p>
      </dgm:t>
    </dgm:pt>
    <dgm:pt modelId="{29706A54-0482-4BA6-8C49-DEBE7022A653}">
      <dgm:prSet custT="1"/>
      <dgm:spPr/>
      <dgm:t>
        <a:bodyPr/>
        <a:lstStyle/>
        <a:p>
          <a:r>
            <a:rPr lang="es-CL" sz="1800"/>
            <a:t>Cerebro complejo y capacidad de pensamiento simbólico</a:t>
          </a:r>
          <a:endParaRPr lang="en-US" sz="1800" dirty="0"/>
        </a:p>
      </dgm:t>
    </dgm:pt>
    <dgm:pt modelId="{87216525-B2DC-4536-B83F-16D2E74EE925}" type="parTrans" cxnId="{8813DCCD-1D90-402E-B863-885699D3BF26}">
      <dgm:prSet/>
      <dgm:spPr/>
      <dgm:t>
        <a:bodyPr/>
        <a:lstStyle/>
        <a:p>
          <a:endParaRPr lang="en-US" sz="2000">
            <a:solidFill>
              <a:schemeClr val="bg1"/>
            </a:solidFill>
          </a:endParaRPr>
        </a:p>
      </dgm:t>
    </dgm:pt>
    <dgm:pt modelId="{167CF275-6BF4-4395-ADE6-6ABA72CA54F4}" type="sibTrans" cxnId="{8813DCCD-1D90-402E-B863-885699D3BF26}">
      <dgm:prSet/>
      <dgm:spPr/>
      <dgm:t>
        <a:bodyPr/>
        <a:lstStyle/>
        <a:p>
          <a:endParaRPr lang="en-US" sz="2000">
            <a:solidFill>
              <a:schemeClr val="bg1"/>
            </a:solidFill>
          </a:endParaRPr>
        </a:p>
      </dgm:t>
    </dgm:pt>
    <dgm:pt modelId="{F7A400CF-AC8C-40C1-91E2-CA73C3F2C313}">
      <dgm:prSet custT="1"/>
      <dgm:spPr/>
      <dgm:t>
        <a:bodyPr/>
        <a:lstStyle/>
        <a:p>
          <a:r>
            <a:rPr lang="es-CL" sz="1800" dirty="0"/>
            <a:t>Largo período de dependencia infantil</a:t>
          </a:r>
          <a:endParaRPr lang="en-US" sz="1800" dirty="0"/>
        </a:p>
      </dgm:t>
    </dgm:pt>
    <dgm:pt modelId="{BFFC9293-7B18-4C22-9BD2-8611ACE9557C}" type="parTrans" cxnId="{B854C7A8-A07F-4C88-A3E6-E500B688F4FC}">
      <dgm:prSet/>
      <dgm:spPr/>
      <dgm:t>
        <a:bodyPr/>
        <a:lstStyle/>
        <a:p>
          <a:endParaRPr lang="en-US" sz="2000">
            <a:solidFill>
              <a:schemeClr val="bg1"/>
            </a:solidFill>
          </a:endParaRPr>
        </a:p>
      </dgm:t>
    </dgm:pt>
    <dgm:pt modelId="{BEE3E59D-0085-4EFA-8D8A-B2F51D949DCD}" type="sibTrans" cxnId="{B854C7A8-A07F-4C88-A3E6-E500B688F4FC}">
      <dgm:prSet/>
      <dgm:spPr/>
      <dgm:t>
        <a:bodyPr/>
        <a:lstStyle/>
        <a:p>
          <a:endParaRPr lang="en-US" sz="2000">
            <a:solidFill>
              <a:schemeClr val="bg1"/>
            </a:solidFill>
          </a:endParaRPr>
        </a:p>
      </dgm:t>
    </dgm:pt>
    <dgm:pt modelId="{9052E499-349F-4B44-B0C9-6F287BA40268}">
      <dgm:prSet custT="1"/>
      <dgm:spPr/>
      <dgm:t>
        <a:bodyPr/>
        <a:lstStyle/>
        <a:p>
          <a:r>
            <a:rPr lang="es-CL" sz="1800"/>
            <a:t>Apareamiento permanente (no estacional)</a:t>
          </a:r>
          <a:endParaRPr lang="en-US" sz="1800"/>
        </a:p>
      </dgm:t>
    </dgm:pt>
    <dgm:pt modelId="{97DB3C3D-5090-4443-BB08-F45F0E0546A3}" type="parTrans" cxnId="{B70DF7CA-5E71-4216-9CFC-17C8A1A5B59D}">
      <dgm:prSet/>
      <dgm:spPr/>
      <dgm:t>
        <a:bodyPr/>
        <a:lstStyle/>
        <a:p>
          <a:endParaRPr lang="en-US" sz="2000">
            <a:solidFill>
              <a:schemeClr val="bg1"/>
            </a:solidFill>
          </a:endParaRPr>
        </a:p>
      </dgm:t>
    </dgm:pt>
    <dgm:pt modelId="{593E0C9C-A1D6-481E-934A-F044D6FB12D7}" type="sibTrans" cxnId="{B70DF7CA-5E71-4216-9CFC-17C8A1A5B59D}">
      <dgm:prSet/>
      <dgm:spPr/>
      <dgm:t>
        <a:bodyPr/>
        <a:lstStyle/>
        <a:p>
          <a:endParaRPr lang="en-US" sz="2000">
            <a:solidFill>
              <a:schemeClr val="bg1"/>
            </a:solidFill>
          </a:endParaRPr>
        </a:p>
      </dgm:t>
    </dgm:pt>
    <dgm:pt modelId="{627FF527-9D02-440D-8F91-882A80F37C31}">
      <dgm:prSet custT="1"/>
      <dgm:spPr/>
      <dgm:t>
        <a:bodyPr/>
        <a:lstStyle/>
        <a:p>
          <a:r>
            <a:rPr lang="es-CL" sz="2000" dirty="0"/>
            <a:t>Condiciones socioculturales: </a:t>
          </a:r>
          <a:endParaRPr lang="en-US" sz="2000" dirty="0"/>
        </a:p>
      </dgm:t>
    </dgm:pt>
    <dgm:pt modelId="{B8BD275D-116C-4B24-BD22-58727E2AB29F}" type="parTrans" cxnId="{F07AC530-59B1-426F-A8C6-F1EF25978703}">
      <dgm:prSet/>
      <dgm:spPr/>
      <dgm:t>
        <a:bodyPr/>
        <a:lstStyle/>
        <a:p>
          <a:endParaRPr lang="en-US" sz="2000">
            <a:solidFill>
              <a:schemeClr val="bg1"/>
            </a:solidFill>
          </a:endParaRPr>
        </a:p>
      </dgm:t>
    </dgm:pt>
    <dgm:pt modelId="{06359EE2-6AFF-4655-8ECA-56BC3F74EE95}" type="sibTrans" cxnId="{F07AC530-59B1-426F-A8C6-F1EF25978703}">
      <dgm:prSet/>
      <dgm:spPr/>
      <dgm:t>
        <a:bodyPr/>
        <a:lstStyle/>
        <a:p>
          <a:endParaRPr lang="en-US" sz="2000">
            <a:solidFill>
              <a:schemeClr val="bg1"/>
            </a:solidFill>
          </a:endParaRPr>
        </a:p>
      </dgm:t>
    </dgm:pt>
    <dgm:pt modelId="{1619C3C9-6EB3-4817-8BA1-35BEEBE4B0E0}">
      <dgm:prSet custT="1"/>
      <dgm:spPr/>
      <dgm:t>
        <a:bodyPr/>
        <a:lstStyle/>
        <a:p>
          <a:r>
            <a:rPr lang="es-CL" sz="1800"/>
            <a:t>Lenguaje (sistemas de significados y pautas de sonidos)</a:t>
          </a:r>
          <a:endParaRPr lang="en-US" sz="1800" dirty="0"/>
        </a:p>
      </dgm:t>
    </dgm:pt>
    <dgm:pt modelId="{D3C24D22-1F36-4B8A-BCEB-6946CCAE37E6}" type="parTrans" cxnId="{360C0A8E-A407-4680-B1A4-69EBFC32A2D6}">
      <dgm:prSet/>
      <dgm:spPr/>
      <dgm:t>
        <a:bodyPr/>
        <a:lstStyle/>
        <a:p>
          <a:endParaRPr lang="en-US" sz="2000">
            <a:solidFill>
              <a:schemeClr val="bg1"/>
            </a:solidFill>
          </a:endParaRPr>
        </a:p>
      </dgm:t>
    </dgm:pt>
    <dgm:pt modelId="{2D59587D-1308-49C3-AA14-C4B855DC993B}" type="sibTrans" cxnId="{360C0A8E-A407-4680-B1A4-69EBFC32A2D6}">
      <dgm:prSet/>
      <dgm:spPr/>
      <dgm:t>
        <a:bodyPr/>
        <a:lstStyle/>
        <a:p>
          <a:endParaRPr lang="en-US" sz="2000">
            <a:solidFill>
              <a:schemeClr val="bg1"/>
            </a:solidFill>
          </a:endParaRPr>
        </a:p>
      </dgm:t>
    </dgm:pt>
    <dgm:pt modelId="{9328FC29-A8D8-4D3F-A480-2387F4033BE1}">
      <dgm:prSet custT="1"/>
      <dgm:spPr/>
      <dgm:t>
        <a:bodyPr/>
        <a:lstStyle/>
        <a:p>
          <a:r>
            <a:rPr lang="es-CL" sz="1800" dirty="0"/>
            <a:t>Colaboración para distribución de alimentos (necesidad de coordinación)</a:t>
          </a:r>
          <a:endParaRPr lang="en-US" sz="1800" dirty="0"/>
        </a:p>
      </dgm:t>
    </dgm:pt>
    <dgm:pt modelId="{199A9B7F-B2B5-4AAA-AEF8-8272730D24DC}" type="parTrans" cxnId="{0962EE4B-DE99-46CE-9D39-1B76ED112021}">
      <dgm:prSet/>
      <dgm:spPr/>
      <dgm:t>
        <a:bodyPr/>
        <a:lstStyle/>
        <a:p>
          <a:endParaRPr lang="en-US" sz="2000">
            <a:solidFill>
              <a:schemeClr val="bg1"/>
            </a:solidFill>
          </a:endParaRPr>
        </a:p>
      </dgm:t>
    </dgm:pt>
    <dgm:pt modelId="{67D0B104-BFBE-4B13-81AC-0CF43FE77995}" type="sibTrans" cxnId="{0962EE4B-DE99-46CE-9D39-1B76ED112021}">
      <dgm:prSet/>
      <dgm:spPr/>
      <dgm:t>
        <a:bodyPr/>
        <a:lstStyle/>
        <a:p>
          <a:endParaRPr lang="en-US" sz="2000">
            <a:solidFill>
              <a:schemeClr val="bg1"/>
            </a:solidFill>
          </a:endParaRPr>
        </a:p>
      </dgm:t>
    </dgm:pt>
    <dgm:pt modelId="{6112C9A8-AAF9-4059-A42E-CA2534B3D8B6}">
      <dgm:prSet custT="1"/>
      <dgm:spPr/>
      <dgm:t>
        <a:bodyPr/>
        <a:lstStyle/>
        <a:p>
          <a:r>
            <a:rPr lang="es-CL" sz="1800" dirty="0"/>
            <a:t>Sistemas de parentesco y exogamia</a:t>
          </a:r>
          <a:endParaRPr lang="en-US" sz="1800" dirty="0"/>
        </a:p>
      </dgm:t>
    </dgm:pt>
    <dgm:pt modelId="{913E736E-FCF1-4A57-B5DB-0F093A148C4E}" type="parTrans" cxnId="{82DBC60B-9815-41FC-9FA9-673ADD2FBF03}">
      <dgm:prSet/>
      <dgm:spPr/>
      <dgm:t>
        <a:bodyPr/>
        <a:lstStyle/>
        <a:p>
          <a:endParaRPr lang="en-US" sz="2000">
            <a:solidFill>
              <a:schemeClr val="bg1"/>
            </a:solidFill>
          </a:endParaRPr>
        </a:p>
      </dgm:t>
    </dgm:pt>
    <dgm:pt modelId="{7E9AC775-6D75-465F-A816-31BDCF966383}" type="sibTrans" cxnId="{82DBC60B-9815-41FC-9FA9-673ADD2FBF03}">
      <dgm:prSet/>
      <dgm:spPr/>
      <dgm:t>
        <a:bodyPr/>
        <a:lstStyle/>
        <a:p>
          <a:endParaRPr lang="en-US" sz="2000">
            <a:solidFill>
              <a:schemeClr val="bg1"/>
            </a:solidFill>
          </a:endParaRPr>
        </a:p>
      </dgm:t>
    </dgm:pt>
    <dgm:pt modelId="{EEE7D072-4EEA-2F40-B98D-CED0C91B96BC}" type="pres">
      <dgm:prSet presAssocID="{44F500C0-58F6-4B89-8EF5-B66F20E84FFE}" presName="Name0" presStyleCnt="0">
        <dgm:presLayoutVars>
          <dgm:chMax val="2"/>
          <dgm:dir/>
          <dgm:animOne val="branch"/>
          <dgm:animLvl val="lvl"/>
          <dgm:resizeHandles val="exact"/>
        </dgm:presLayoutVars>
      </dgm:prSet>
      <dgm:spPr/>
    </dgm:pt>
    <dgm:pt modelId="{1CBA9779-8ACB-054A-811B-84D817928C17}" type="pres">
      <dgm:prSet presAssocID="{44F500C0-58F6-4B89-8EF5-B66F20E84FFE}" presName="Background" presStyleLbl="node1" presStyleIdx="0" presStyleCnt="1"/>
      <dgm:spPr/>
    </dgm:pt>
    <dgm:pt modelId="{7E308131-7388-AE49-9BE2-23837D812C30}" type="pres">
      <dgm:prSet presAssocID="{44F500C0-58F6-4B89-8EF5-B66F20E84FFE}" presName="Divider" presStyleLbl="callout" presStyleIdx="0" presStyleCnt="1"/>
      <dgm:spPr/>
    </dgm:pt>
    <dgm:pt modelId="{78109650-A68E-0441-8302-AE10640B7B64}" type="pres">
      <dgm:prSet presAssocID="{44F500C0-58F6-4B89-8EF5-B66F20E84FFE}" presName="ChildText1" presStyleLbl="revTx" presStyleIdx="0" presStyleCnt="0">
        <dgm:presLayoutVars>
          <dgm:chMax val="0"/>
          <dgm:chPref val="0"/>
          <dgm:bulletEnabled val="1"/>
        </dgm:presLayoutVars>
      </dgm:prSet>
      <dgm:spPr/>
    </dgm:pt>
    <dgm:pt modelId="{18B48C52-1E30-D54A-9057-30C23F58A4DD}" type="pres">
      <dgm:prSet presAssocID="{44F500C0-58F6-4B89-8EF5-B66F20E84FFE}" presName="ChildText2" presStyleLbl="revTx" presStyleIdx="0" presStyleCnt="0">
        <dgm:presLayoutVars>
          <dgm:chMax val="0"/>
          <dgm:chPref val="0"/>
          <dgm:bulletEnabled val="1"/>
        </dgm:presLayoutVars>
      </dgm:prSet>
      <dgm:spPr/>
    </dgm:pt>
    <dgm:pt modelId="{761E4511-2601-2142-A0A3-F9E104EEE1B2}" type="pres">
      <dgm:prSet presAssocID="{44F500C0-58F6-4B89-8EF5-B66F20E84FFE}" presName="ParentText1" presStyleLbl="revTx" presStyleIdx="0" presStyleCnt="0">
        <dgm:presLayoutVars>
          <dgm:chMax val="1"/>
          <dgm:chPref val="1"/>
        </dgm:presLayoutVars>
      </dgm:prSet>
      <dgm:spPr/>
    </dgm:pt>
    <dgm:pt modelId="{829E35C5-5913-AD49-BDE8-D2F388255E17}" type="pres">
      <dgm:prSet presAssocID="{44F500C0-58F6-4B89-8EF5-B66F20E84FFE}" presName="ParentShape1" presStyleLbl="alignImgPlace1" presStyleIdx="0" presStyleCnt="2">
        <dgm:presLayoutVars/>
      </dgm:prSet>
      <dgm:spPr/>
    </dgm:pt>
    <dgm:pt modelId="{33C6669F-E55C-9A4B-AD07-E189F8BE2B4C}" type="pres">
      <dgm:prSet presAssocID="{44F500C0-58F6-4B89-8EF5-B66F20E84FFE}" presName="ParentText2" presStyleLbl="revTx" presStyleIdx="0" presStyleCnt="0">
        <dgm:presLayoutVars>
          <dgm:chMax val="1"/>
          <dgm:chPref val="1"/>
        </dgm:presLayoutVars>
      </dgm:prSet>
      <dgm:spPr/>
    </dgm:pt>
    <dgm:pt modelId="{91F7824F-CC92-294C-AC5F-0BDFAA5E3CA3}" type="pres">
      <dgm:prSet presAssocID="{44F500C0-58F6-4B89-8EF5-B66F20E84FFE}" presName="ParentShape2" presStyleLbl="alignImgPlace1" presStyleIdx="1" presStyleCnt="2">
        <dgm:presLayoutVars/>
      </dgm:prSet>
      <dgm:spPr/>
    </dgm:pt>
  </dgm:ptLst>
  <dgm:cxnLst>
    <dgm:cxn modelId="{585D4E01-8187-6046-AB26-48F66DA8243D}" type="presOf" srcId="{6112C9A8-AAF9-4059-A42E-CA2534B3D8B6}" destId="{18B48C52-1E30-D54A-9057-30C23F58A4DD}" srcOrd="0" destOrd="2" presId="urn:microsoft.com/office/officeart/2009/3/layout/OpposingIdeas"/>
    <dgm:cxn modelId="{82DBC60B-9815-41FC-9FA9-673ADD2FBF03}" srcId="{627FF527-9D02-440D-8F91-882A80F37C31}" destId="{6112C9A8-AAF9-4059-A42E-CA2534B3D8B6}" srcOrd="2" destOrd="0" parTransId="{913E736E-FCF1-4A57-B5DB-0F093A148C4E}" sibTransId="{7E9AC775-6D75-465F-A816-31BDCF966383}"/>
    <dgm:cxn modelId="{DFBDF615-3E26-1F48-A4DC-3CBAB4BE7947}" type="presOf" srcId="{44F500C0-58F6-4B89-8EF5-B66F20E84FFE}" destId="{EEE7D072-4EEA-2F40-B98D-CED0C91B96BC}" srcOrd="0" destOrd="0" presId="urn:microsoft.com/office/officeart/2009/3/layout/OpposingIdeas"/>
    <dgm:cxn modelId="{B11E3B19-F7F7-0C41-AA5D-C39B87CAD046}" type="presOf" srcId="{9052E499-349F-4B44-B0C9-6F287BA40268}" destId="{78109650-A68E-0441-8302-AE10640B7B64}" srcOrd="0" destOrd="2" presId="urn:microsoft.com/office/officeart/2009/3/layout/OpposingIdeas"/>
    <dgm:cxn modelId="{8438631A-3D70-5543-A107-6DECB8D22C2C}" type="presOf" srcId="{F7A400CF-AC8C-40C1-91E2-CA73C3F2C313}" destId="{78109650-A68E-0441-8302-AE10640B7B64}" srcOrd="0" destOrd="1" presId="urn:microsoft.com/office/officeart/2009/3/layout/OpposingIdeas"/>
    <dgm:cxn modelId="{3877EF21-AE65-7B4C-9C2B-60E1B632B94E}" type="presOf" srcId="{3F87922B-CE1F-4013-9DF4-AC4E4BE92D68}" destId="{829E35C5-5913-AD49-BDE8-D2F388255E17}" srcOrd="1" destOrd="0" presId="urn:microsoft.com/office/officeart/2009/3/layout/OpposingIdeas"/>
    <dgm:cxn modelId="{F07AC530-59B1-426F-A8C6-F1EF25978703}" srcId="{44F500C0-58F6-4B89-8EF5-B66F20E84FFE}" destId="{627FF527-9D02-440D-8F91-882A80F37C31}" srcOrd="1" destOrd="0" parTransId="{B8BD275D-116C-4B24-BD22-58727E2AB29F}" sibTransId="{06359EE2-6AFF-4655-8ECA-56BC3F74EE95}"/>
    <dgm:cxn modelId="{0962EE4B-DE99-46CE-9D39-1B76ED112021}" srcId="{627FF527-9D02-440D-8F91-882A80F37C31}" destId="{9328FC29-A8D8-4D3F-A480-2387F4033BE1}" srcOrd="1" destOrd="0" parTransId="{199A9B7F-B2B5-4AAA-AEF8-8272730D24DC}" sibTransId="{67D0B104-BFBE-4B13-81AC-0CF43FE77995}"/>
    <dgm:cxn modelId="{B8B48F4C-E87F-CA42-BBE4-D9B556140638}" type="presOf" srcId="{627FF527-9D02-440D-8F91-882A80F37C31}" destId="{91F7824F-CC92-294C-AC5F-0BDFAA5E3CA3}" srcOrd="1" destOrd="0" presId="urn:microsoft.com/office/officeart/2009/3/layout/OpposingIdeas"/>
    <dgm:cxn modelId="{360C0A8E-A407-4680-B1A4-69EBFC32A2D6}" srcId="{627FF527-9D02-440D-8F91-882A80F37C31}" destId="{1619C3C9-6EB3-4817-8BA1-35BEEBE4B0E0}" srcOrd="0" destOrd="0" parTransId="{D3C24D22-1F36-4B8A-BCEB-6946CCAE37E6}" sibTransId="{2D59587D-1308-49C3-AA14-C4B855DC993B}"/>
    <dgm:cxn modelId="{B9C3BB8F-1F5F-432E-B004-D79C5A2EF81A}" srcId="{44F500C0-58F6-4B89-8EF5-B66F20E84FFE}" destId="{3F87922B-CE1F-4013-9DF4-AC4E4BE92D68}" srcOrd="0" destOrd="0" parTransId="{E2343014-CBEA-497D-A5D9-9EB8F39E3599}" sibTransId="{5CE6AFC8-DDEA-4417-A9AB-E826D286A89B}"/>
    <dgm:cxn modelId="{75C07E9D-78B2-604B-965A-E73426B1F94B}" type="presOf" srcId="{1619C3C9-6EB3-4817-8BA1-35BEEBE4B0E0}" destId="{18B48C52-1E30-D54A-9057-30C23F58A4DD}" srcOrd="0" destOrd="0" presId="urn:microsoft.com/office/officeart/2009/3/layout/OpposingIdeas"/>
    <dgm:cxn modelId="{B854C7A8-A07F-4C88-A3E6-E500B688F4FC}" srcId="{3F87922B-CE1F-4013-9DF4-AC4E4BE92D68}" destId="{F7A400CF-AC8C-40C1-91E2-CA73C3F2C313}" srcOrd="1" destOrd="0" parTransId="{BFFC9293-7B18-4C22-9BD2-8611ACE9557C}" sibTransId="{BEE3E59D-0085-4EFA-8D8A-B2F51D949DCD}"/>
    <dgm:cxn modelId="{9341DEA9-852B-8445-B91A-4F9E815D2266}" type="presOf" srcId="{9328FC29-A8D8-4D3F-A480-2387F4033BE1}" destId="{18B48C52-1E30-D54A-9057-30C23F58A4DD}" srcOrd="0" destOrd="1" presId="urn:microsoft.com/office/officeart/2009/3/layout/OpposingIdeas"/>
    <dgm:cxn modelId="{73A3F5C1-D51A-1447-B499-D5620D3881DD}" type="presOf" srcId="{29706A54-0482-4BA6-8C49-DEBE7022A653}" destId="{78109650-A68E-0441-8302-AE10640B7B64}" srcOrd="0" destOrd="0" presId="urn:microsoft.com/office/officeart/2009/3/layout/OpposingIdeas"/>
    <dgm:cxn modelId="{B70DF7CA-5E71-4216-9CFC-17C8A1A5B59D}" srcId="{3F87922B-CE1F-4013-9DF4-AC4E4BE92D68}" destId="{9052E499-349F-4B44-B0C9-6F287BA40268}" srcOrd="2" destOrd="0" parTransId="{97DB3C3D-5090-4443-BB08-F45F0E0546A3}" sibTransId="{593E0C9C-A1D6-481E-934A-F044D6FB12D7}"/>
    <dgm:cxn modelId="{5CBB36CC-15D5-5045-9569-D3501B8059EB}" type="presOf" srcId="{627FF527-9D02-440D-8F91-882A80F37C31}" destId="{33C6669F-E55C-9A4B-AD07-E189F8BE2B4C}" srcOrd="0" destOrd="0" presId="urn:microsoft.com/office/officeart/2009/3/layout/OpposingIdeas"/>
    <dgm:cxn modelId="{8813DCCD-1D90-402E-B863-885699D3BF26}" srcId="{3F87922B-CE1F-4013-9DF4-AC4E4BE92D68}" destId="{29706A54-0482-4BA6-8C49-DEBE7022A653}" srcOrd="0" destOrd="0" parTransId="{87216525-B2DC-4536-B83F-16D2E74EE925}" sibTransId="{167CF275-6BF4-4395-ADE6-6ABA72CA54F4}"/>
    <dgm:cxn modelId="{326259CE-C988-BD40-B6E1-4F27E724EDB3}" type="presOf" srcId="{3F87922B-CE1F-4013-9DF4-AC4E4BE92D68}" destId="{761E4511-2601-2142-A0A3-F9E104EEE1B2}" srcOrd="0" destOrd="0" presId="urn:microsoft.com/office/officeart/2009/3/layout/OpposingIdeas"/>
    <dgm:cxn modelId="{019BAFC6-468E-1541-85A9-80540BFBDCAD}" type="presParOf" srcId="{EEE7D072-4EEA-2F40-B98D-CED0C91B96BC}" destId="{1CBA9779-8ACB-054A-811B-84D817928C17}" srcOrd="0" destOrd="0" presId="urn:microsoft.com/office/officeart/2009/3/layout/OpposingIdeas"/>
    <dgm:cxn modelId="{275035CA-84A3-6048-B723-7AD00716DB2E}" type="presParOf" srcId="{EEE7D072-4EEA-2F40-B98D-CED0C91B96BC}" destId="{7E308131-7388-AE49-9BE2-23837D812C30}" srcOrd="1" destOrd="0" presId="urn:microsoft.com/office/officeart/2009/3/layout/OpposingIdeas"/>
    <dgm:cxn modelId="{14B1A346-7DC7-E14B-8158-05AF2FE6B603}" type="presParOf" srcId="{EEE7D072-4EEA-2F40-B98D-CED0C91B96BC}" destId="{78109650-A68E-0441-8302-AE10640B7B64}" srcOrd="2" destOrd="0" presId="urn:microsoft.com/office/officeart/2009/3/layout/OpposingIdeas"/>
    <dgm:cxn modelId="{7F2F4456-1F1C-3E4B-8C71-178DFE089494}" type="presParOf" srcId="{EEE7D072-4EEA-2F40-B98D-CED0C91B96BC}" destId="{18B48C52-1E30-D54A-9057-30C23F58A4DD}" srcOrd="3" destOrd="0" presId="urn:microsoft.com/office/officeart/2009/3/layout/OpposingIdeas"/>
    <dgm:cxn modelId="{7709669A-EB5E-CA4F-9A73-FCB8B3804510}" type="presParOf" srcId="{EEE7D072-4EEA-2F40-B98D-CED0C91B96BC}" destId="{761E4511-2601-2142-A0A3-F9E104EEE1B2}" srcOrd="4" destOrd="0" presId="urn:microsoft.com/office/officeart/2009/3/layout/OpposingIdeas"/>
    <dgm:cxn modelId="{2606C1E5-C49E-0D4F-9E6A-10CC4CCAB2FF}" type="presParOf" srcId="{EEE7D072-4EEA-2F40-B98D-CED0C91B96BC}" destId="{829E35C5-5913-AD49-BDE8-D2F388255E17}" srcOrd="5" destOrd="0" presId="urn:microsoft.com/office/officeart/2009/3/layout/OpposingIdeas"/>
    <dgm:cxn modelId="{81BF32BB-5156-B54D-83E8-0763BA963548}" type="presParOf" srcId="{EEE7D072-4EEA-2F40-B98D-CED0C91B96BC}" destId="{33C6669F-E55C-9A4B-AD07-E189F8BE2B4C}" srcOrd="6" destOrd="0" presId="urn:microsoft.com/office/officeart/2009/3/layout/OpposingIdeas"/>
    <dgm:cxn modelId="{5C96C173-02AC-0F4C-86DE-7255EFDF5B83}" type="presParOf" srcId="{EEE7D072-4EEA-2F40-B98D-CED0C91B96BC}" destId="{91F7824F-CC92-294C-AC5F-0BDFAA5E3CA3}"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A9779-8ACB-054A-811B-84D817928C17}">
      <dsp:nvSpPr>
        <dsp:cNvPr id="0" name=""/>
        <dsp:cNvSpPr/>
      </dsp:nvSpPr>
      <dsp:spPr>
        <a:xfrm>
          <a:off x="1268025" y="775890"/>
          <a:ext cx="5601473" cy="3012280"/>
        </a:xfrm>
        <a:prstGeom prst="round2DiagRect">
          <a:avLst>
            <a:gd name="adj1" fmla="val 0"/>
            <a:gd name="adj2" fmla="val 1667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308131-7388-AE49-9BE2-23837D812C30}">
      <dsp:nvSpPr>
        <dsp:cNvPr id="0" name=""/>
        <dsp:cNvSpPr/>
      </dsp:nvSpPr>
      <dsp:spPr>
        <a:xfrm>
          <a:off x="4068762" y="1095374"/>
          <a:ext cx="746" cy="2373312"/>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109650-A68E-0441-8302-AE10640B7B64}">
      <dsp:nvSpPr>
        <dsp:cNvPr id="0" name=""/>
        <dsp:cNvSpPr/>
      </dsp:nvSpPr>
      <dsp:spPr>
        <a:xfrm>
          <a:off x="1454741" y="1004093"/>
          <a:ext cx="2427305" cy="255587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CL" sz="1800" kern="1200"/>
            <a:t>Cerebro complejo y capacidad de pensamiento simbólico</a:t>
          </a:r>
          <a:endParaRPr lang="en-US" sz="1800" kern="1200" dirty="0"/>
        </a:p>
        <a:p>
          <a:pPr marL="0" lvl="0" indent="0" algn="l" defTabSz="800100">
            <a:lnSpc>
              <a:spcPct val="90000"/>
            </a:lnSpc>
            <a:spcBef>
              <a:spcPct val="0"/>
            </a:spcBef>
            <a:spcAft>
              <a:spcPct val="35000"/>
            </a:spcAft>
            <a:buNone/>
          </a:pPr>
          <a:r>
            <a:rPr lang="es-CL" sz="1800" kern="1200" dirty="0"/>
            <a:t>Largo período de dependencia infantil</a:t>
          </a:r>
          <a:endParaRPr lang="en-US" sz="1800" kern="1200" dirty="0"/>
        </a:p>
        <a:p>
          <a:pPr marL="0" lvl="0" indent="0" algn="l" defTabSz="800100">
            <a:lnSpc>
              <a:spcPct val="90000"/>
            </a:lnSpc>
            <a:spcBef>
              <a:spcPct val="0"/>
            </a:spcBef>
            <a:spcAft>
              <a:spcPct val="35000"/>
            </a:spcAft>
            <a:buNone/>
          </a:pPr>
          <a:r>
            <a:rPr lang="es-CL" sz="1800" kern="1200"/>
            <a:t>Apareamiento permanente (no estacional)</a:t>
          </a:r>
          <a:endParaRPr lang="en-US" sz="1800" kern="1200"/>
        </a:p>
      </dsp:txBody>
      <dsp:txXfrm>
        <a:off x="1454741" y="1004093"/>
        <a:ext cx="2427305" cy="2555874"/>
      </dsp:txXfrm>
    </dsp:sp>
    <dsp:sp modelId="{18B48C52-1E30-D54A-9057-30C23F58A4DD}">
      <dsp:nvSpPr>
        <dsp:cNvPr id="0" name=""/>
        <dsp:cNvSpPr/>
      </dsp:nvSpPr>
      <dsp:spPr>
        <a:xfrm>
          <a:off x="4255478" y="1004093"/>
          <a:ext cx="2427305" cy="255587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CL" sz="1800" kern="1200"/>
            <a:t>Lenguaje (sistemas de significados y pautas de sonidos)</a:t>
          </a:r>
          <a:endParaRPr lang="en-US" sz="1800" kern="1200" dirty="0"/>
        </a:p>
        <a:p>
          <a:pPr marL="0" lvl="0" indent="0" algn="l" defTabSz="800100">
            <a:lnSpc>
              <a:spcPct val="90000"/>
            </a:lnSpc>
            <a:spcBef>
              <a:spcPct val="0"/>
            </a:spcBef>
            <a:spcAft>
              <a:spcPct val="35000"/>
            </a:spcAft>
            <a:buNone/>
          </a:pPr>
          <a:r>
            <a:rPr lang="es-CL" sz="1800" kern="1200" dirty="0"/>
            <a:t>Colaboración para distribución de alimentos (necesidad de coordinación)</a:t>
          </a:r>
          <a:endParaRPr lang="en-US" sz="1800" kern="1200" dirty="0"/>
        </a:p>
        <a:p>
          <a:pPr marL="0" lvl="0" indent="0" algn="l" defTabSz="800100">
            <a:lnSpc>
              <a:spcPct val="90000"/>
            </a:lnSpc>
            <a:spcBef>
              <a:spcPct val="0"/>
            </a:spcBef>
            <a:spcAft>
              <a:spcPct val="35000"/>
            </a:spcAft>
            <a:buNone/>
          </a:pPr>
          <a:r>
            <a:rPr lang="es-CL" sz="1800" kern="1200" dirty="0"/>
            <a:t>Sistemas de parentesco y exogamia</a:t>
          </a:r>
          <a:endParaRPr lang="en-US" sz="1800" kern="1200" dirty="0"/>
        </a:p>
      </dsp:txBody>
      <dsp:txXfrm>
        <a:off x="4255478" y="1004093"/>
        <a:ext cx="2427305" cy="2555874"/>
      </dsp:txXfrm>
    </dsp:sp>
    <dsp:sp modelId="{829E35C5-5913-AD49-BDE8-D2F388255E17}">
      <dsp:nvSpPr>
        <dsp:cNvPr id="0" name=""/>
        <dsp:cNvSpPr/>
      </dsp:nvSpPr>
      <dsp:spPr>
        <a:xfrm rot="16200000">
          <a:off x="-841825" y="1176272"/>
          <a:ext cx="3286124" cy="933578"/>
        </a:xfrm>
        <a:prstGeom prst="rightArrow">
          <a:avLst>
            <a:gd name="adj1" fmla="val 49830"/>
            <a:gd name="adj2" fmla="val 60660"/>
          </a:avLst>
        </a:prstGeom>
        <a:solidFill>
          <a:schemeClr val="dk2">
            <a:tint val="40000"/>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es-CL" sz="2000" kern="1200"/>
            <a:t>Condiciones biológicas: </a:t>
          </a:r>
          <a:endParaRPr lang="en-US" sz="2000" kern="1200" dirty="0"/>
        </a:p>
      </dsp:txBody>
      <dsp:txXfrm>
        <a:off x="-700730" y="1551556"/>
        <a:ext cx="3003933" cy="465202"/>
      </dsp:txXfrm>
    </dsp:sp>
    <dsp:sp modelId="{91F7824F-CC92-294C-AC5F-0BDFAA5E3CA3}">
      <dsp:nvSpPr>
        <dsp:cNvPr id="0" name=""/>
        <dsp:cNvSpPr/>
      </dsp:nvSpPr>
      <dsp:spPr>
        <a:xfrm rot="5400000">
          <a:off x="5693226" y="2454210"/>
          <a:ext cx="3286124" cy="933578"/>
        </a:xfrm>
        <a:prstGeom prst="rightArrow">
          <a:avLst>
            <a:gd name="adj1" fmla="val 49830"/>
            <a:gd name="adj2" fmla="val 60660"/>
          </a:avLst>
        </a:prstGeom>
        <a:solidFill>
          <a:schemeClr val="dk2">
            <a:tint val="40000"/>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es-CL" sz="2000" kern="1200" dirty="0"/>
            <a:t>Condiciones socioculturales: </a:t>
          </a:r>
          <a:endParaRPr lang="en-US" sz="2000" kern="1200" dirty="0"/>
        </a:p>
      </dsp:txBody>
      <dsp:txXfrm>
        <a:off x="5834322" y="2547303"/>
        <a:ext cx="3003933" cy="465202"/>
      </dsp:txXfrm>
    </dsp:sp>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AB84B-7B51-4640-B118-4890C954E1D8}" type="datetimeFigureOut">
              <a:rPr lang="es-CL" smtClean="0"/>
              <a:t>31-08-22</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09872-6428-CB40-84FD-EB585E1330B9}" type="slidenum">
              <a:rPr lang="es-CL" smtClean="0"/>
              <a:t>‹Nº›</a:t>
            </a:fld>
            <a:endParaRPr lang="es-CL"/>
          </a:p>
        </p:txBody>
      </p:sp>
    </p:spTree>
    <p:extLst>
      <p:ext uri="{BB962C8B-B14F-4D97-AF65-F5344CB8AC3E}">
        <p14:creationId xmlns:p14="http://schemas.microsoft.com/office/powerpoint/2010/main" val="3825803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s.wikipedia.org/wiki/Nivel_tr%C3%B3fico"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60109872-6428-CB40-84FD-EB585E1330B9}" type="slidenum">
              <a:rPr lang="es-CL" smtClean="0"/>
              <a:t>2</a:t>
            </a:fld>
            <a:endParaRPr lang="es-CL"/>
          </a:p>
        </p:txBody>
      </p:sp>
    </p:spTree>
    <p:extLst>
      <p:ext uri="{BB962C8B-B14F-4D97-AF65-F5344CB8AC3E}">
        <p14:creationId xmlns:p14="http://schemas.microsoft.com/office/powerpoint/2010/main" val="767011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b="0" i="0" u="none" strike="noStrike" kern="1200" dirty="0">
                <a:solidFill>
                  <a:schemeClr val="tx1"/>
                </a:solidFill>
                <a:effectLst/>
                <a:latin typeface="+mn-lt"/>
                <a:ea typeface="+mn-ea"/>
                <a:cs typeface="+mn-cs"/>
              </a:rPr>
              <a:t>Rappaport se enfocó "en poblaciones en el sentido ecológico, esto es, como uno de los componentes de un sistema de intercambios </a:t>
            </a:r>
            <a:r>
              <a:rPr lang="es-CL" sz="1200" b="0" i="0" u="none" strike="noStrike" kern="1200" dirty="0">
                <a:solidFill>
                  <a:schemeClr val="tx1"/>
                </a:solidFill>
                <a:effectLst/>
                <a:latin typeface="+mn-lt"/>
                <a:ea typeface="+mn-ea"/>
                <a:cs typeface="+mn-cs"/>
                <a:hlinkClick r:id="rId3" tooltip="Nivel trófico"/>
              </a:rPr>
              <a:t>tróficos</a:t>
            </a:r>
            <a:r>
              <a:rPr lang="es-CL" sz="1200" b="0" i="0" u="none" strike="noStrike" kern="1200" dirty="0">
                <a:solidFill>
                  <a:schemeClr val="tx1"/>
                </a:solidFill>
                <a:effectLst/>
                <a:latin typeface="+mn-lt"/>
                <a:ea typeface="+mn-ea"/>
                <a:cs typeface="+mn-cs"/>
              </a:rPr>
              <a:t> que tienen lugar dentro de un área limitada</a:t>
            </a:r>
          </a:p>
          <a:p>
            <a:endParaRPr lang="es-CL"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La cultura ha proporcionado al hombre una flexibilidad ecológica mucho mayor que la que disfruta cualquier otra especie. </a:t>
            </a:r>
            <a:endParaRPr lang="es-CL" dirty="0">
              <a:effectLst/>
            </a:endParaRPr>
          </a:p>
          <a:p>
            <a:endParaRPr lang="es-CL" sz="1200" b="0" i="0" u="none" strike="noStrike"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La adaptación desde este enfoque incluye dos tipos de respuestas: los procesos de auto-regulación, mediante los cuales los sistemas vivos se conservan en un entorno fluctuante, como los procesos de auto-organización, mediante los cuales se transforman en respuesta a las tendencias de cambio en el entorno. Estos dos tipos de procesos se han diferenciado generalmente en antropología y han formado el núcleo de dos formas distintas de análisis: el funcional por una parte y el evolucionista por otra. En cualquier caso, esta distinción seguramente ha sido sobrevalorada, ya que, en un universo en constante cambio, el mantenimiento de la organización probablemente demande su continua modificación.</a:t>
            </a:r>
            <a:endParaRPr lang="es-CL" sz="1200" kern="1200" dirty="0">
              <a:solidFill>
                <a:schemeClr val="tx1"/>
              </a:solidFill>
              <a:effectLst/>
              <a:latin typeface="+mn-lt"/>
              <a:ea typeface="+mn-ea"/>
              <a:cs typeface="+mn-cs"/>
            </a:endParaRPr>
          </a:p>
          <a:p>
            <a:endParaRPr lang="es-CL" dirty="0"/>
          </a:p>
          <a:p>
            <a:pPr marL="0" marR="0" lvl="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sistema con el que trabaja, y lo define como un conjunto de variables en el que el cambio del valor del estado en una de ellas provoca cambios en el valor del estado de al menos otra variable </a:t>
            </a:r>
            <a:endParaRPr lang="es-CL" dirty="0"/>
          </a:p>
          <a:p>
            <a:endParaRPr lang="es-CL" dirty="0"/>
          </a:p>
          <a:p>
            <a:pPr marL="0" marR="0" lvl="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tratan de profundizar en lo simbólico y lo ideacional, alejándose de la influencia del materialismo cultural de Marvin Harris y del modelo energético de Leslie White y Julian Steward, e intentando salvar la visión disgregadora de su análisis sistémico en la sociedad Maring, es decir, buscando una visión del conjunto total </a:t>
            </a:r>
            <a:endParaRPr lang="es-CL" dirty="0"/>
          </a:p>
          <a:p>
            <a:endParaRPr lang="es-CL" dirty="0"/>
          </a:p>
          <a:p>
            <a:pPr marL="0" marR="0" lvl="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En cuestiones como éstas llegamos a la importancia de una perspectiva ecológica de la antropología. Nos lleva a preguntar si la conducta emprendida con respecto a convenciones sociales, económicas, políticas o religiosas contribuye a la supervivencia y bienestar de los actores, o por el contrario los amenaza, y si esta conducta mantiene o degrada los sistemas ecológicos en los que ocurre. Sí bien las preguntas se refieren a fenómenos culturales, son respondidas teniendo en cuenta los efectos de la conducta culturalmente informada sobre los sistemas biológicos: organismos, poblaciones y ecosistemas. La característica distintiva de la antropología ecológica no es simplemente que toma en consideración factores ambientales en sus intentos para poner en claro los fenómenos culturales, sino que da significado biológico a los términos clave –adaptación, equilibrio interno, funcionamiento adecuado, supervivencia– de sus formulaciones. </a:t>
            </a:r>
            <a:endParaRPr lang="es-CL" dirty="0">
              <a:effectLst/>
            </a:endParaRPr>
          </a:p>
          <a:p>
            <a:endParaRPr lang="es-CL" dirty="0"/>
          </a:p>
          <a:p>
            <a:pPr marL="0" marR="0" lvl="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La adaptación al medio a través de la cultura no es una determinación ambiental de la cultura y no podemos predecir sólo a partir de las particularidades geográficas de una región cuál será el carácter de la cultura que allí prevalezca. La forma en que el hombre participará en cualquier ecosistema depende no solamente de la estructura y composición de ese ecosistema, sino también del bagaje cultural de quienes entren a él, de lo que ellos y sus descendientes reciban posteriormente por medio de la difusión o que inventen ellos mismos, las exigencias impuestas desde el exterior a la población local, y de las necesidades que debe satisfacer la población local con elementos traídos de fuera. Hay una gran variación en las culturas aun en medios muy semejantes, y puede decirse que las culturas se imponen a la naturaleza del misino modo como la naturaleza se impone sobre las culturas. </a:t>
            </a:r>
            <a:endParaRPr lang="es-CL" dirty="0">
              <a:effectLst/>
            </a:endParaRPr>
          </a:p>
          <a:p>
            <a:endParaRPr lang="es-CL" dirty="0"/>
          </a:p>
          <a:p>
            <a:r>
              <a:rPr lang="es-ES_tradnl" sz="1200" kern="1200" dirty="0" err="1">
                <a:solidFill>
                  <a:schemeClr val="tx1"/>
                </a:solidFill>
                <a:effectLst/>
                <a:latin typeface="+mn-lt"/>
                <a:ea typeface="+mn-ea"/>
                <a:cs typeface="+mn-cs"/>
              </a:rPr>
              <a:t>Rappaport</a:t>
            </a:r>
            <a:r>
              <a:rPr lang="es-ES_tradnl" sz="1200" kern="1200" dirty="0">
                <a:solidFill>
                  <a:schemeClr val="tx1"/>
                </a:solidFill>
                <a:effectLst/>
                <a:latin typeface="+mn-lt"/>
                <a:ea typeface="+mn-ea"/>
                <a:cs typeface="+mn-cs"/>
              </a:rPr>
              <a:t> concebía a las culturas desde un punto de vista funcional, esto es, como los medios por los cuales una población humana administraba las relaciones con sus entornos naturales con el objetivo de satisfacer sus necesidades biológicas.</a:t>
            </a:r>
            <a:endParaRPr lang="es-C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Una preocupación que recorre todo su trabajo fue mostrar cómo un sistema ecológico se mantiene a partir de la existencia de fuerzas reguladoras. </a:t>
            </a:r>
            <a:endParaRPr lang="es-CL" sz="1200" kern="1200" dirty="0">
              <a:solidFill>
                <a:schemeClr val="tx1"/>
              </a:solidFill>
              <a:effectLst/>
              <a:latin typeface="+mn-lt"/>
              <a:ea typeface="+mn-ea"/>
              <a:cs typeface="+mn-cs"/>
            </a:endParaRPr>
          </a:p>
          <a:p>
            <a:pPr lvl="0"/>
            <a:endParaRPr lang="es-ES"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Identificar una </a:t>
            </a:r>
            <a:r>
              <a:rPr lang="es-ES" sz="1200" b="1" kern="1200" dirty="0">
                <a:solidFill>
                  <a:schemeClr val="tx1"/>
                </a:solidFill>
                <a:effectLst/>
                <a:latin typeface="+mn-lt"/>
                <a:ea typeface="+mn-ea"/>
                <a:cs typeface="+mn-cs"/>
              </a:rPr>
              <a:t>población ecológica</a:t>
            </a:r>
            <a:r>
              <a:rPr lang="es-ES" sz="1200" kern="1200" dirty="0">
                <a:solidFill>
                  <a:schemeClr val="tx1"/>
                </a:solidFill>
                <a:effectLst/>
                <a:latin typeface="+mn-lt"/>
                <a:ea typeface="+mn-ea"/>
                <a:cs typeface="+mn-cs"/>
              </a:rPr>
              <a:t> y una porción de </a:t>
            </a:r>
            <a:r>
              <a:rPr lang="es-ES" sz="1200" b="1" kern="1200" dirty="0">
                <a:solidFill>
                  <a:schemeClr val="tx1"/>
                </a:solidFill>
                <a:effectLst/>
                <a:latin typeface="+mn-lt"/>
                <a:ea typeface="+mn-ea"/>
                <a:cs typeface="+mn-cs"/>
              </a:rPr>
              <a:t>biosfera</a:t>
            </a:r>
            <a:r>
              <a:rPr lang="es-ES" sz="1200" kern="1200" dirty="0">
                <a:solidFill>
                  <a:schemeClr val="tx1"/>
                </a:solidFill>
                <a:effectLst/>
                <a:latin typeface="+mn-lt"/>
                <a:ea typeface="+mn-ea"/>
                <a:cs typeface="+mn-cs"/>
              </a:rPr>
              <a:t> considerada como ecosistema</a:t>
            </a:r>
            <a:endParaRPr lang="es-ES_tradnl" sz="1400" kern="1200" dirty="0">
              <a:solidFill>
                <a:schemeClr val="tx1"/>
              </a:solidFill>
              <a:effectLst/>
              <a:latin typeface="+mn-lt"/>
              <a:ea typeface="+mn-ea"/>
              <a:cs typeface="+mn-cs"/>
            </a:endParaRPr>
          </a:p>
          <a:p>
            <a:pPr lvl="1"/>
            <a:r>
              <a:rPr lang="es-ES" sz="1200" b="1" kern="1200" dirty="0">
                <a:solidFill>
                  <a:schemeClr val="tx1"/>
                </a:solidFill>
                <a:effectLst/>
                <a:latin typeface="+mn-lt"/>
                <a:ea typeface="+mn-ea"/>
                <a:cs typeface="+mn-cs"/>
              </a:rPr>
              <a:t>Grupos</a:t>
            </a:r>
            <a:r>
              <a:rPr lang="es-ES" sz="1200" kern="1200" dirty="0">
                <a:solidFill>
                  <a:schemeClr val="tx1"/>
                </a:solidFill>
                <a:effectLst/>
                <a:latin typeface="+mn-lt"/>
                <a:ea typeface="+mn-ea"/>
                <a:cs typeface="+mn-cs"/>
              </a:rPr>
              <a:t> horticultores, pueblos campesinos, grupos territoriales locales, comunidades reconocibles, grupos de parentesco, pueden considerarse poblaciones ecológicas y sus </a:t>
            </a:r>
            <a:r>
              <a:rPr lang="es-ES" sz="1200" b="1" kern="1200" dirty="0">
                <a:solidFill>
                  <a:schemeClr val="tx1"/>
                </a:solidFill>
                <a:effectLst/>
                <a:latin typeface="+mn-lt"/>
                <a:ea typeface="+mn-ea"/>
                <a:cs typeface="+mn-cs"/>
              </a:rPr>
              <a:t>territorios</a:t>
            </a:r>
            <a:r>
              <a:rPr lang="es-ES" sz="1200" kern="1200" dirty="0">
                <a:solidFill>
                  <a:schemeClr val="tx1"/>
                </a:solidFill>
                <a:effectLst/>
                <a:latin typeface="+mn-lt"/>
                <a:ea typeface="+mn-ea"/>
                <a:cs typeface="+mn-cs"/>
              </a:rPr>
              <a:t>, ecosistemas</a:t>
            </a:r>
            <a:endParaRPr lang="es-ES_tradnl" sz="1400" kern="1200" dirty="0">
              <a:solidFill>
                <a:schemeClr val="tx1"/>
              </a:solidFill>
              <a:effectLst/>
              <a:latin typeface="+mn-lt"/>
              <a:ea typeface="+mn-ea"/>
              <a:cs typeface="+mn-cs"/>
            </a:endParaRPr>
          </a:p>
          <a:p>
            <a:pPr lvl="1"/>
            <a:r>
              <a:rPr lang="es-ES" sz="1200" kern="1200" dirty="0">
                <a:solidFill>
                  <a:schemeClr val="tx1"/>
                </a:solidFill>
                <a:effectLst/>
                <a:latin typeface="+mn-lt"/>
                <a:ea typeface="+mn-ea"/>
                <a:cs typeface="+mn-cs"/>
              </a:rPr>
              <a:t>El análisis debe poder considerar la </a:t>
            </a:r>
            <a:r>
              <a:rPr lang="es-ES" sz="1200" b="1" kern="1200" dirty="0">
                <a:solidFill>
                  <a:schemeClr val="tx1"/>
                </a:solidFill>
                <a:effectLst/>
                <a:latin typeface="+mn-lt"/>
                <a:ea typeface="+mn-ea"/>
                <a:cs typeface="+mn-cs"/>
              </a:rPr>
              <a:t>interacción</a:t>
            </a:r>
            <a:r>
              <a:rPr lang="es-ES" sz="1200" kern="1200" dirty="0">
                <a:solidFill>
                  <a:schemeClr val="tx1"/>
                </a:solidFill>
                <a:effectLst/>
                <a:latin typeface="+mn-lt"/>
                <a:ea typeface="+mn-ea"/>
                <a:cs typeface="+mn-cs"/>
              </a:rPr>
              <a:t> de estas poblaciones con otras poblaciones en </a:t>
            </a:r>
            <a:r>
              <a:rPr lang="es-ES" sz="1200" b="1" kern="1200" dirty="0">
                <a:solidFill>
                  <a:schemeClr val="tx1"/>
                </a:solidFill>
                <a:effectLst/>
                <a:latin typeface="+mn-lt"/>
                <a:ea typeface="+mn-ea"/>
                <a:cs typeface="+mn-cs"/>
              </a:rPr>
              <a:t>otros ecosistemas</a:t>
            </a:r>
            <a:r>
              <a:rPr lang="es-ES" sz="1200" kern="1200" dirty="0">
                <a:solidFill>
                  <a:schemeClr val="tx1"/>
                </a:solidFill>
                <a:effectLst/>
                <a:latin typeface="+mn-lt"/>
                <a:ea typeface="+mn-ea"/>
                <a:cs typeface="+mn-cs"/>
              </a:rPr>
              <a:t> (relaciones regionales)</a:t>
            </a:r>
            <a:endParaRPr lang="es-ES_tradnl" sz="14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Analizar la </a:t>
            </a:r>
            <a:r>
              <a:rPr lang="es-MX" sz="1200" b="1" kern="1200" dirty="0">
                <a:solidFill>
                  <a:schemeClr val="tx1"/>
                </a:solidFill>
                <a:effectLst/>
                <a:latin typeface="+mn-lt"/>
                <a:ea typeface="+mn-ea"/>
                <a:cs typeface="+mn-cs"/>
              </a:rPr>
              <a:t>cultura material</a:t>
            </a:r>
            <a:r>
              <a:rPr lang="es-MX" sz="1200" kern="1200" dirty="0">
                <a:solidFill>
                  <a:schemeClr val="tx1"/>
                </a:solidFill>
                <a:effectLst/>
                <a:latin typeface="+mn-lt"/>
                <a:ea typeface="+mn-ea"/>
                <a:cs typeface="+mn-cs"/>
              </a:rPr>
              <a:t>; la interrelación de la tecnología explotadora (o productiva) y el entorno natural</a:t>
            </a:r>
            <a:endParaRPr lang="es-ES_tradnl" sz="14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Deben analizarse los </a:t>
            </a:r>
            <a:r>
              <a:rPr lang="es-MX" sz="1200" b="1" kern="1200" dirty="0">
                <a:solidFill>
                  <a:schemeClr val="tx1"/>
                </a:solidFill>
                <a:effectLst/>
                <a:latin typeface="+mn-lt"/>
                <a:ea typeface="+mn-ea"/>
                <a:cs typeface="+mn-cs"/>
              </a:rPr>
              <a:t>modelos de comportamiento</a:t>
            </a:r>
            <a:r>
              <a:rPr lang="es-MX" sz="1200" kern="1200" dirty="0">
                <a:solidFill>
                  <a:schemeClr val="tx1"/>
                </a:solidFill>
                <a:effectLst/>
                <a:latin typeface="+mn-lt"/>
                <a:ea typeface="+mn-ea"/>
                <a:cs typeface="+mn-cs"/>
              </a:rPr>
              <a:t> incluidos en la explotación de un área particular por medio de una tecnología particular. </a:t>
            </a:r>
            <a:r>
              <a:rPr lang="es-ES" sz="1200" kern="1200" dirty="0">
                <a:solidFill>
                  <a:schemeClr val="tx1"/>
                </a:solidFill>
                <a:effectLst/>
                <a:latin typeface="+mn-lt"/>
                <a:ea typeface="+mn-ea"/>
                <a:cs typeface="+mn-cs"/>
              </a:rPr>
              <a:t>Identificar los dos modelos presentes en toda relación ecológica</a:t>
            </a:r>
            <a:endParaRPr lang="es-ES_tradnl" sz="14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dirty="0"/>
          </a:p>
          <a:p>
            <a:r>
              <a:rPr lang="es-ES_tradnl" dirty="0"/>
              <a:t>El problema radica en las discrepancias que existen entre el ‘modelo percibido’ (modelo de organización de la naturaleza manejado por una cultura dada) y el ‘modelo operativo’ (modelo teórico de funcionamiento planteado por la ecología) en la comprensión de la naturaleza. </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dirty="0"/>
          </a:p>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a:t>Más tarde </a:t>
            </a:r>
            <a:r>
              <a:rPr lang="es-ES_tradnl" dirty="0" err="1"/>
              <a:t>Rappaport</a:t>
            </a:r>
            <a:r>
              <a:rPr lang="es-ES_tradnl" dirty="0"/>
              <a:t> redefine su ecología. Ya no habla en términos de la utilidad adaptativa de la cultura, sino que la considera como un aparato heurístico que permite poner al descubierto los aspectos disfuncionales de las relaciones ser humano-naturaleza, insistiendo en la complejidad de la condición humana, que es al mismo tiempo significante y natural; se distancia del funcionalismo y del reduccionismo materialista. Al distanciarse de la disyuntiva entre idealismo y materialismo y al introducirse en el terreno de la ecología política, sienta las bases para el desarrollo de nuevas ecologías. </a:t>
            </a:r>
          </a:p>
          <a:p>
            <a:endParaRPr lang="es-ES_tradnl" dirty="0"/>
          </a:p>
          <a:p>
            <a:pPr marL="0" marR="0" lvl="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La ecología, por lo tanto, trata de las transacciones entre todos los sistemas vivientes -organismos, poblaciones y ecosistemas - e intenta explicarlas en términos de unos cuantos principios generales, especialmente aquellos relativos a la conservación y disipación de la energía, con el mantenimiento del equilibrio y con la adaptación. Como todos los sistemas físicos, los sistemas vivos están sujetos a la segunda ley de la termodinámica, y tienden hacia la entropía: la desorganización y la disolución. Pero son sistemas abiertos, y conservan su estructura, funcionamiento y organización, por medio de la absorción de materia y energía de su medio ambiente. </a:t>
            </a:r>
            <a:endParaRPr lang="es-CL" dirty="0">
              <a:effectLst/>
            </a:endParaRPr>
          </a:p>
          <a:p>
            <a:endParaRPr lang="es-CL" dirty="0"/>
          </a:p>
          <a:p>
            <a:endParaRPr lang="es-CL" dirty="0"/>
          </a:p>
          <a:p>
            <a:endParaRPr lang="es-CL" dirty="0"/>
          </a:p>
        </p:txBody>
      </p:sp>
      <p:sp>
        <p:nvSpPr>
          <p:cNvPr id="4" name="Marcador de número de diapositiva 3"/>
          <p:cNvSpPr>
            <a:spLocks noGrp="1"/>
          </p:cNvSpPr>
          <p:nvPr>
            <p:ph type="sldNum" sz="quarter" idx="10"/>
          </p:nvPr>
        </p:nvSpPr>
        <p:spPr/>
        <p:txBody>
          <a:bodyPr/>
          <a:lstStyle/>
          <a:p>
            <a:fld id="{495D4331-040A-DB4F-B24B-9E6E65BCEB1C}" type="slidenum">
              <a:rPr lang="es-CL" smtClean="0"/>
              <a:t>15</a:t>
            </a:fld>
            <a:endParaRPr lang="es-CL"/>
          </a:p>
        </p:txBody>
      </p:sp>
    </p:spTree>
    <p:extLst>
      <p:ext uri="{BB962C8B-B14F-4D97-AF65-F5344CB8AC3E}">
        <p14:creationId xmlns:p14="http://schemas.microsoft.com/office/powerpoint/2010/main" val="3095231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kern="1200" dirty="0">
                <a:solidFill>
                  <a:schemeClr val="tx1"/>
                </a:solidFill>
                <a:effectLst/>
                <a:latin typeface="+mn-lt"/>
                <a:ea typeface="+mn-ea"/>
                <a:cs typeface="+mn-cs"/>
              </a:rPr>
              <a:t>Entre las poblaciones de organismos la adaptación se efectúa mediante el cambio en la composición genética en respuesta a las presiones selectivas de acuerdo con los principios de la selección natural. Aunque los organismos individuales no pueden modificar los genotipos que los originaron, puede decirse que se adaptan a cambios ambientales a largo plazo a través de la reorganización de su conducta. Esto es particularmente cierto en el hombre. Los ecosistemas también responden a cambios en su ubicación física - cambios en la luz solar, la humedad, la temperatura o suelos - mediante cambios en la composición de la especie y su estructura. </a:t>
            </a:r>
            <a:endParaRPr lang="es-CL" dirty="0">
              <a:effectLst/>
            </a:endParaRPr>
          </a:p>
          <a:p>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Al mismo tiempo que estudiaba cómo la cultura y el ritual podían ser adaptativos, </a:t>
            </a:r>
            <a:r>
              <a:rPr lang="es-ES_tradnl" sz="1200" kern="1200" dirty="0" err="1">
                <a:solidFill>
                  <a:schemeClr val="tx1"/>
                </a:solidFill>
                <a:effectLst/>
                <a:latin typeface="+mn-lt"/>
                <a:ea typeface="+mn-ea"/>
                <a:cs typeface="+mn-cs"/>
              </a:rPr>
              <a:t>Rappaport</a:t>
            </a:r>
            <a:r>
              <a:rPr lang="es-ES_tradnl" sz="1200" kern="1200" dirty="0">
                <a:solidFill>
                  <a:schemeClr val="tx1"/>
                </a:solidFill>
                <a:effectLst/>
                <a:latin typeface="+mn-lt"/>
                <a:ea typeface="+mn-ea"/>
                <a:cs typeface="+mn-cs"/>
              </a:rPr>
              <a:t> también indagaba las formas en que la cultura y el ritual podían resultar </a:t>
            </a:r>
            <a:r>
              <a:rPr lang="es-ES_tradnl" sz="1200" kern="1200" dirty="0" err="1">
                <a:solidFill>
                  <a:schemeClr val="tx1"/>
                </a:solidFill>
                <a:effectLst/>
                <a:latin typeface="+mn-lt"/>
                <a:ea typeface="+mn-ea"/>
                <a:cs typeface="+mn-cs"/>
              </a:rPr>
              <a:t>maladaptativos</a:t>
            </a:r>
            <a:r>
              <a:rPr lang="es-ES_tradnl" sz="1200" kern="1200" dirty="0">
                <a:solidFill>
                  <a:schemeClr val="tx1"/>
                </a:solidFill>
                <a:effectLst/>
                <a:latin typeface="+mn-lt"/>
                <a:ea typeface="+mn-ea"/>
                <a:cs typeface="+mn-cs"/>
              </a:rPr>
              <a:t> o potencialmente dañinos para los sistemas ecológicos (</a:t>
            </a:r>
            <a:r>
              <a:rPr lang="es-ES_tradnl" sz="1200" kern="1200" dirty="0" err="1">
                <a:solidFill>
                  <a:schemeClr val="tx1"/>
                </a:solidFill>
                <a:effectLst/>
                <a:latin typeface="+mn-lt"/>
                <a:ea typeface="+mn-ea"/>
                <a:cs typeface="+mn-cs"/>
              </a:rPr>
              <a:t>Hoey</a:t>
            </a:r>
            <a:r>
              <a:rPr lang="es-ES_tradnl" sz="1200" kern="1200" dirty="0">
                <a:solidFill>
                  <a:schemeClr val="tx1"/>
                </a:solidFill>
                <a:effectLst/>
                <a:latin typeface="+mn-lt"/>
                <a:ea typeface="+mn-ea"/>
                <a:cs typeface="+mn-cs"/>
              </a:rPr>
              <a:t>, 590). Sostuvo que las culturas a veces sirven a sus propios componentes, como las instituciones económicas y políticas, a costa de las personas y los ecosistemas “(de manera que).... las adaptaciones culturales, como todas las adaptaciones, pueden, y usualmente lo hacen, volverse </a:t>
            </a:r>
            <a:r>
              <a:rPr lang="es-ES_tradnl" sz="1200" kern="1200" dirty="0" err="1">
                <a:solidFill>
                  <a:schemeClr val="tx1"/>
                </a:solidFill>
                <a:effectLst/>
                <a:latin typeface="+mn-lt"/>
                <a:ea typeface="+mn-ea"/>
                <a:cs typeface="+mn-cs"/>
              </a:rPr>
              <a:t>maladaptativas</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Hoey</a:t>
            </a:r>
            <a:r>
              <a:rPr lang="es-ES_tradnl" sz="1200" kern="1200" dirty="0">
                <a:solidFill>
                  <a:schemeClr val="tx1"/>
                </a:solidFill>
                <a:effectLst/>
                <a:latin typeface="+mn-lt"/>
                <a:ea typeface="+mn-ea"/>
                <a:cs typeface="+mn-cs"/>
              </a:rPr>
              <a:t>, 590). </a:t>
            </a:r>
            <a:endParaRPr lang="es-C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La adaptación desde este enfoque incluye dos tipos de respuestas: los procesos de auto-regulación, mediante los cuales los sistemas vivos se conservan en un entorno fluctuante, como los procesos de auto-organización, mediante los cuales se transforman en respuesta a las tendencias de cambio en el entorno. Estos dos tipos de procesos se han diferenciado generalmente en antropología y han formado el núcleo de dos formas distintas de análisis: el funcional por una parte y el evolucionista por otra. En cualquier caso, esta distinción seguramente ha sido sobrevalorada, ya que, en un universo en constante cambio, el mantenimiento de la organización probablemente demande su continua modificación.</a:t>
            </a:r>
            <a:endParaRPr lang="es-CL" sz="1200" kern="1200" dirty="0">
              <a:solidFill>
                <a:schemeClr val="tx1"/>
              </a:solidFill>
              <a:effectLst/>
              <a:latin typeface="+mn-lt"/>
              <a:ea typeface="+mn-ea"/>
              <a:cs typeface="+mn-cs"/>
            </a:endParaRPr>
          </a:p>
          <a:p>
            <a:r>
              <a:rPr lang="es-ES_tradnl" sz="1200" kern="1200" dirty="0" err="1">
                <a:solidFill>
                  <a:schemeClr val="tx1"/>
                </a:solidFill>
                <a:effectLst/>
                <a:latin typeface="+mn-lt"/>
                <a:ea typeface="+mn-ea"/>
                <a:cs typeface="+mn-cs"/>
              </a:rPr>
              <a:t>Rappaport</a:t>
            </a:r>
            <a:r>
              <a:rPr lang="es-ES_tradnl" sz="1200" kern="1200" dirty="0">
                <a:solidFill>
                  <a:schemeClr val="tx1"/>
                </a:solidFill>
                <a:effectLst/>
                <a:latin typeface="+mn-lt"/>
                <a:ea typeface="+mn-ea"/>
                <a:cs typeface="+mn-cs"/>
              </a:rPr>
              <a:t>, 1977</a:t>
            </a:r>
            <a:endParaRPr lang="es-C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C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Esto muestra que el patrón de estabilidad detrás del proceso de cambio evolutivo es el funcionamiento del sistema mayor. </a:t>
            </a:r>
            <a:r>
              <a:rPr lang="es-ES_tradnl" sz="1200" kern="1200" dirty="0" err="1">
                <a:solidFill>
                  <a:schemeClr val="tx1"/>
                </a:solidFill>
                <a:effectLst/>
                <a:latin typeface="+mn-lt"/>
                <a:ea typeface="+mn-ea"/>
                <a:cs typeface="+mn-cs"/>
              </a:rPr>
              <a:t>Rappaport</a:t>
            </a:r>
            <a:r>
              <a:rPr lang="es-ES_tradnl" sz="1200" kern="1200" dirty="0">
                <a:solidFill>
                  <a:schemeClr val="tx1"/>
                </a:solidFill>
                <a:effectLst/>
                <a:latin typeface="+mn-lt"/>
                <a:ea typeface="+mn-ea"/>
                <a:cs typeface="+mn-cs"/>
              </a:rPr>
              <a:t> entiende la adaptación como un proceso de regulación </a:t>
            </a:r>
            <a:r>
              <a:rPr lang="es-ES_tradnl" sz="1200" kern="1200" dirty="0" err="1">
                <a:solidFill>
                  <a:schemeClr val="tx1"/>
                </a:solidFill>
                <a:effectLst/>
                <a:latin typeface="+mn-lt"/>
                <a:ea typeface="+mn-ea"/>
                <a:cs typeface="+mn-cs"/>
              </a:rPr>
              <a:t>autocorrectivo</a:t>
            </a:r>
            <a:r>
              <a:rPr lang="es-ES_tradnl" sz="1200" kern="1200" dirty="0">
                <a:solidFill>
                  <a:schemeClr val="tx1"/>
                </a:solidFill>
                <a:effectLst/>
                <a:latin typeface="+mn-lt"/>
                <a:ea typeface="+mn-ea"/>
                <a:cs typeface="+mn-cs"/>
              </a:rPr>
              <a:t> que funciona en distintos niveles (organismos, sociedades, ecosistemas) integrados jerárquica y temporalmente, fundamental para entender el contexto y el grado de éxito de una cultura, tanto para el antropólogo como para sus participantes.</a:t>
            </a:r>
          </a:p>
          <a:p>
            <a:endParaRPr lang="es-ES_trad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Pero la perspectiva ecológica que hemos propuesto aquí, que asigna un significado biológico, y sólo ese, a términos como adaptación, funcionamiento adecuado, equilibrio interno y supervivencia, por lo menos nos sugiere que algunos aspectos de lo que llamamos progreso o avance evolutivo son, de hecho, patológicos o desadaptativos. Tal vez sea posible construir sobre las bases de la ecología general una teoría de patología cultural y de la evolución de la mala adaptación en términos de la cual podamos examinar nuestras instituciones e ideologías, así como las de otras sociedades. Esa teoría tal vez podría llegar a ser parte de nuestra propia adaptación, de nuestros propios medios para perpetuarnos y preservar aquellos sistemas vivientes a los cuales permanecemos indisolublemente ligados y de los cuales continuamos siendo definitivamente dependientes. </a:t>
            </a:r>
            <a:endParaRPr lang="es-CL" dirty="0">
              <a:effectLst/>
            </a:endParaRPr>
          </a:p>
          <a:p>
            <a:endParaRPr lang="es-CL" sz="1200" kern="1200" dirty="0">
              <a:solidFill>
                <a:schemeClr val="tx1"/>
              </a:solidFill>
              <a:effectLst/>
              <a:latin typeface="+mn-lt"/>
              <a:ea typeface="+mn-ea"/>
              <a:cs typeface="+mn-cs"/>
            </a:endParaRPr>
          </a:p>
          <a:p>
            <a:endParaRPr lang="es-CL" dirty="0"/>
          </a:p>
        </p:txBody>
      </p:sp>
      <p:sp>
        <p:nvSpPr>
          <p:cNvPr id="4" name="Marcador de número de diapositiva 3"/>
          <p:cNvSpPr>
            <a:spLocks noGrp="1"/>
          </p:cNvSpPr>
          <p:nvPr>
            <p:ph type="sldNum" sz="quarter" idx="10"/>
          </p:nvPr>
        </p:nvSpPr>
        <p:spPr/>
        <p:txBody>
          <a:bodyPr/>
          <a:lstStyle/>
          <a:p>
            <a:fld id="{495D4331-040A-DB4F-B24B-9E6E65BCEB1C}" type="slidenum">
              <a:rPr lang="es-CL" smtClean="0"/>
              <a:t>16</a:t>
            </a:fld>
            <a:endParaRPr lang="es-CL"/>
          </a:p>
        </p:txBody>
      </p:sp>
    </p:spTree>
    <p:extLst>
      <p:ext uri="{BB962C8B-B14F-4D97-AF65-F5344CB8AC3E}">
        <p14:creationId xmlns:p14="http://schemas.microsoft.com/office/powerpoint/2010/main" val="882060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El incremento demográfico acicatea el progreso tecnológico, y crea esa angustia que nos enfrenta con nuestro ambiente como si fuera un enemigo, en tanto que la tecnología facilita el incremento de la población y conjuntamente refuerza nuestra arrogancia o </a:t>
            </a:r>
            <a:r>
              <a:rPr lang="es-CL" sz="1200" i="1" kern="1200" dirty="0">
                <a:solidFill>
                  <a:schemeClr val="tx1"/>
                </a:solidFill>
                <a:effectLst/>
                <a:latin typeface="+mn-lt"/>
                <a:ea typeface="+mn-ea"/>
                <a:cs typeface="+mn-cs"/>
              </a:rPr>
              <a:t>hübris </a:t>
            </a:r>
            <a:r>
              <a:rPr lang="es-CL" sz="1200" kern="1200" dirty="0">
                <a:solidFill>
                  <a:schemeClr val="tx1"/>
                </a:solidFill>
                <a:effectLst/>
                <a:latin typeface="+mn-lt"/>
                <a:ea typeface="+mn-ea"/>
                <a:cs typeface="+mn-cs"/>
              </a:rPr>
              <a:t>frente al ambiente natural. </a:t>
            </a:r>
            <a:endParaRPr lang="es-CL"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El diagrama que adjuntamos ilustra las interconexiones. Se observará que en él cada uno de los factores funciona en el sentido de las agujas del reloj, con lo que se indica que es por si mismo un fenómeno, que se autopromueve (o, como dicen los científicos, es autocatalítico): cuanto mayor es la población, tanto más rápidamente crece; cuanto más abundante es la tecnología de que disponemos, más acelerado es el ritmo de nuevas invenciones, y cuanto más creemos en nuestro "poder" sobre un enemigo hostil, tanto mayor "poder" creemos poseer y tanto más desdeñable nos parece el ambiente. </a:t>
            </a:r>
            <a:endParaRPr lang="es-CL" dirty="0">
              <a:effectLst/>
            </a:endParaRPr>
          </a:p>
          <a:p>
            <a:endParaRPr lang="es-CL" dirty="0"/>
          </a:p>
        </p:txBody>
      </p:sp>
      <p:sp>
        <p:nvSpPr>
          <p:cNvPr id="4" name="Marcador de número de diapositiva 3"/>
          <p:cNvSpPr>
            <a:spLocks noGrp="1"/>
          </p:cNvSpPr>
          <p:nvPr>
            <p:ph type="sldNum" sz="quarter" idx="10"/>
          </p:nvPr>
        </p:nvSpPr>
        <p:spPr/>
        <p:txBody>
          <a:bodyPr/>
          <a:lstStyle/>
          <a:p>
            <a:fld id="{495D4331-040A-DB4F-B24B-9E6E65BCEB1C}" type="slidenum">
              <a:rPr lang="es-CL" smtClean="0"/>
              <a:t>19</a:t>
            </a:fld>
            <a:endParaRPr lang="es-CL"/>
          </a:p>
        </p:txBody>
      </p:sp>
    </p:spTree>
    <p:extLst>
      <p:ext uri="{BB962C8B-B14F-4D97-AF65-F5344CB8AC3E}">
        <p14:creationId xmlns:p14="http://schemas.microsoft.com/office/powerpoint/2010/main" val="2661638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60109872-6428-CB40-84FD-EB585E1330B9}" type="slidenum">
              <a:rPr lang="es-CL" smtClean="0"/>
              <a:t>20</a:t>
            </a:fld>
            <a:endParaRPr lang="es-CL"/>
          </a:p>
        </p:txBody>
      </p:sp>
    </p:spTree>
    <p:extLst>
      <p:ext uri="{BB962C8B-B14F-4D97-AF65-F5344CB8AC3E}">
        <p14:creationId xmlns:p14="http://schemas.microsoft.com/office/powerpoint/2010/main" val="263862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_tradnl" i="1" dirty="0"/>
              <a:t>Símbolos naturales</a:t>
            </a:r>
            <a:r>
              <a:rPr lang="es-ES_tradnl" dirty="0"/>
              <a:t> (1970): la ansiedad acerca de la contaminación y el grado de control corporal están directamente relacionados al grado de rigidez de las categorías sociales. A medida que aumenta la presión social en el seno de una colectividad, mayor es la tendencia a mostrar conformidad por medio del control físico, cosa que puede abarcar desde los procesos orgánicos hasta la estandarización en los gustos, la moda y las ideas.</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_tradnl" dirty="0"/>
          </a:p>
          <a:p>
            <a:pPr marL="0" marR="0" indent="0" algn="l" defTabSz="914400" rtl="0" eaLnBrk="0" fontAlgn="base" latinLnBrk="0" hangingPunct="0">
              <a:lnSpc>
                <a:spcPct val="100000"/>
              </a:lnSpc>
              <a:spcBef>
                <a:spcPct val="30000"/>
              </a:spcBef>
              <a:spcAft>
                <a:spcPct val="0"/>
              </a:spcAft>
              <a:buClrTx/>
              <a:buSzTx/>
              <a:buFontTx/>
              <a:buNone/>
              <a:tabLst/>
              <a:defRPr/>
            </a:pPr>
            <a:r>
              <a:rPr lang="es-ES_tradnl" dirty="0"/>
              <a:t>Las culturas pueden compararse según dos dimensiones perfectamente discernibles: el grado en que se elaboran y valoran las distinciones sociales internas (rejilla), y el énfasis que se pone en separar lo de adentro de lo de afuera (grupo). Distintas intensidades entre estas dos dimensiones, rejilla y grupo, darían lugar a consecuencias diferentes que en la medida de ser bien conocidas serían también previsibles. Así por ejemplo, las sociedades con fuertes orientaciones hacia el grupo podrían reconocerse por su obsesión por la pureza, la elaboración de concepciones afines y la necesidad de marcar fronteras para evitar la contaminación. Lo cual no hace falta decir cuánto favorece para poder interpretar no sólo determinados hechos históricos, sino inclusive el carácter de las relaciones interétnicas o de las relaciones entre grupos con distintas creencias cuando esas relaciones se vuelven conflictivas.</a:t>
            </a:r>
          </a:p>
          <a:p>
            <a:r>
              <a:rPr lang="es-ES" sz="1200" kern="1200" dirty="0">
                <a:solidFill>
                  <a:schemeClr val="tx1"/>
                </a:solidFill>
                <a:effectLst/>
                <a:latin typeface="Times New Roman" pitchFamily="18" charset="0"/>
                <a:ea typeface="+mn-ea"/>
                <a:cs typeface="+mn-cs"/>
              </a:rPr>
              <a:t>El eje Grupo (</a:t>
            </a:r>
            <a:r>
              <a:rPr lang="es-ES" sz="1200" kern="1200" dirty="0" err="1">
                <a:solidFill>
                  <a:schemeClr val="tx1"/>
                </a:solidFill>
                <a:effectLst/>
                <a:latin typeface="Times New Roman" pitchFamily="18" charset="0"/>
                <a:ea typeface="+mn-ea"/>
                <a:cs typeface="+mn-cs"/>
              </a:rPr>
              <a:t>Group</a:t>
            </a:r>
            <a:r>
              <a:rPr lang="es-ES" sz="1200" kern="1200" dirty="0">
                <a:solidFill>
                  <a:schemeClr val="tx1"/>
                </a:solidFill>
                <a:effectLst/>
                <a:latin typeface="Times New Roman" pitchFamily="18" charset="0"/>
                <a:ea typeface="+mn-ea"/>
                <a:cs typeface="+mn-cs"/>
              </a:rPr>
              <a:t>) es una recta en el que se sitúan los individuos en función de la valoración que dan al individualismo. En un extremo, la meritocracia e independencia del individuo, en el otro el reconocimiento de la inter-dependencia y </a:t>
            </a:r>
            <a:r>
              <a:rPr lang="es-ES" sz="1200" kern="1200" dirty="0" err="1">
                <a:solidFill>
                  <a:schemeClr val="tx1"/>
                </a:solidFill>
                <a:effectLst/>
                <a:latin typeface="Times New Roman" pitchFamily="18" charset="0"/>
                <a:ea typeface="+mn-ea"/>
                <a:cs typeface="+mn-cs"/>
              </a:rPr>
              <a:t>co</a:t>
            </a:r>
            <a:r>
              <a:rPr lang="es-ES" sz="1200" kern="1200" dirty="0">
                <a:solidFill>
                  <a:schemeClr val="tx1"/>
                </a:solidFill>
                <a:effectLst/>
                <a:latin typeface="Times New Roman" pitchFamily="18" charset="0"/>
                <a:ea typeface="+mn-ea"/>
                <a:cs typeface="+mn-cs"/>
              </a:rPr>
              <a:t>-dependencia de las personas en una sociedad. </a:t>
            </a:r>
            <a:endParaRPr lang="es-ES_tradnl" sz="1200" kern="1200" dirty="0">
              <a:solidFill>
                <a:schemeClr val="tx1"/>
              </a:solidFill>
              <a:effectLst/>
              <a:latin typeface="Times New Roman" pitchFamily="18" charset="0"/>
              <a:ea typeface="+mn-ea"/>
              <a:cs typeface="+mn-cs"/>
            </a:endParaRPr>
          </a:p>
          <a:p>
            <a:r>
              <a:rPr lang="es-ES" sz="1200" kern="1200" dirty="0">
                <a:solidFill>
                  <a:schemeClr val="tx1"/>
                </a:solidFill>
                <a:effectLst/>
                <a:latin typeface="Times New Roman" pitchFamily="18" charset="0"/>
                <a:ea typeface="+mn-ea"/>
                <a:cs typeface="+mn-cs"/>
              </a:rPr>
              <a:t>El eje Red (</a:t>
            </a:r>
            <a:r>
              <a:rPr lang="es-ES" sz="1200" kern="1200" dirty="0" err="1">
                <a:solidFill>
                  <a:schemeClr val="tx1"/>
                </a:solidFill>
                <a:effectLst/>
                <a:latin typeface="Times New Roman" pitchFamily="18" charset="0"/>
                <a:ea typeface="+mn-ea"/>
                <a:cs typeface="+mn-cs"/>
              </a:rPr>
              <a:t>Grid</a:t>
            </a:r>
            <a:r>
              <a:rPr lang="es-ES" sz="1200" kern="1200" dirty="0">
                <a:solidFill>
                  <a:schemeClr val="tx1"/>
                </a:solidFill>
                <a:effectLst/>
                <a:latin typeface="Times New Roman" pitchFamily="18" charset="0"/>
                <a:ea typeface="+mn-ea"/>
                <a:cs typeface="+mn-cs"/>
              </a:rPr>
              <a:t>) representa y ordena las creencias de los individuos sobre cómo organizarse una sociedad, bien desde un punto de vista altamente estratificado y con roles muy diferenciados, en un extremo, a posiciones más igualitarias y con una ausencia total de jerarquía en el otro. </a:t>
            </a:r>
            <a:endParaRPr lang="es-ES_tradnl" sz="1200" kern="1200" dirty="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_tradnl" dirty="0"/>
          </a:p>
          <a:p>
            <a:endParaRPr lang="es-ES_tradnl" dirty="0"/>
          </a:p>
        </p:txBody>
      </p:sp>
      <p:sp>
        <p:nvSpPr>
          <p:cNvPr id="4" name="Marcador de número de diapositiva 3"/>
          <p:cNvSpPr>
            <a:spLocks noGrp="1"/>
          </p:cNvSpPr>
          <p:nvPr>
            <p:ph type="sldNum" sz="quarter" idx="10"/>
          </p:nvPr>
        </p:nvSpPr>
        <p:spPr/>
        <p:txBody>
          <a:bodyPr/>
          <a:lstStyle/>
          <a:p>
            <a:pPr>
              <a:defRPr/>
            </a:pPr>
            <a:fld id="{1BCB1F2B-24E1-42BD-A05A-6C21EF83D737}" type="slidenum">
              <a:rPr lang="es-ES" altLang="es-CL" smtClean="0"/>
              <a:pPr>
                <a:defRPr/>
              </a:pPr>
              <a:t>21</a:t>
            </a:fld>
            <a:endParaRPr lang="es-ES" altLang="es-CL"/>
          </a:p>
        </p:txBody>
      </p:sp>
    </p:spTree>
    <p:extLst>
      <p:ext uri="{BB962C8B-B14F-4D97-AF65-F5344CB8AC3E}">
        <p14:creationId xmlns:p14="http://schemas.microsoft.com/office/powerpoint/2010/main" val="998782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Times New Roman" pitchFamily="18" charset="0"/>
                <a:ea typeface="+mn-ea"/>
                <a:cs typeface="+mn-cs"/>
              </a:rPr>
              <a:t>Rejilla y Grupo definen cuatro tipos posibles de organización social/ cuatro tipos culturales: </a:t>
            </a:r>
            <a:endParaRPr lang="es-ES_tradnl" sz="1200" kern="1200" dirty="0">
              <a:solidFill>
                <a:schemeClr val="tx1"/>
              </a:solidFill>
              <a:effectLst/>
              <a:latin typeface="Times New Roman" pitchFamily="18" charset="0"/>
              <a:ea typeface="+mn-ea"/>
              <a:cs typeface="+mn-cs"/>
            </a:endParaRPr>
          </a:p>
          <a:p>
            <a:r>
              <a:rPr lang="es-ES" sz="1200" kern="1200" dirty="0">
                <a:solidFill>
                  <a:schemeClr val="tx1"/>
                </a:solidFill>
                <a:effectLst/>
                <a:latin typeface="Times New Roman" pitchFamily="18" charset="0"/>
                <a:ea typeface="+mn-ea"/>
                <a:cs typeface="+mn-cs"/>
              </a:rPr>
              <a:t>- Estructura jerárquica: cuyo arquetipo es la burocracia, caracterizada por una frontera marcada entre grupos sociales y, en el seno del grupo, por las relaciones jerarquizadas y una diferenciación de los estatus y de los roles. Constituye habitualmente el núcleo duro de cualquier sociedad. Rejilla alta, alta grupo: la burocracia clásica o jerarquía. Cada uno tiene un papel claramente definido (alta rejilla), pero se sienten lealtad a la organización y sentir que sus desigualdades son justas o merecían (grupo alto). Ejemplos: La India durante el apogeo del sistema de castas, modernas agencias gubernamentales tales como la EPA.</a:t>
            </a:r>
            <a:endParaRPr lang="es-ES_tradnl" sz="1200" kern="1200" dirty="0">
              <a:solidFill>
                <a:schemeClr val="tx1"/>
              </a:solidFill>
              <a:effectLst/>
              <a:latin typeface="Times New Roman" pitchFamily="18" charset="0"/>
              <a:ea typeface="+mn-ea"/>
              <a:cs typeface="+mn-cs"/>
            </a:endParaRPr>
          </a:p>
          <a:p>
            <a:r>
              <a:rPr lang="es-ES" sz="1200" kern="1200" dirty="0">
                <a:solidFill>
                  <a:schemeClr val="tx1"/>
                </a:solidFill>
                <a:effectLst/>
                <a:latin typeface="Times New Roman" pitchFamily="18" charset="0"/>
                <a:ea typeface="+mn-ea"/>
                <a:cs typeface="+mn-cs"/>
              </a:rPr>
              <a:t>- Individualismo: corresponde a una </a:t>
            </a:r>
            <a:r>
              <a:rPr lang="es-ES" sz="1200" kern="1200" dirty="0" err="1">
                <a:solidFill>
                  <a:schemeClr val="tx1"/>
                </a:solidFill>
                <a:effectLst/>
                <a:latin typeface="Times New Roman" pitchFamily="18" charset="0"/>
                <a:ea typeface="+mn-ea"/>
                <a:cs typeface="+mn-cs"/>
              </a:rPr>
              <a:t>organización</a:t>
            </a:r>
            <a:r>
              <a:rPr lang="es-ES" sz="1200" kern="1200" dirty="0">
                <a:solidFill>
                  <a:schemeClr val="tx1"/>
                </a:solidFill>
                <a:effectLst/>
                <a:latin typeface="Times New Roman" pitchFamily="18" charset="0"/>
                <a:ea typeface="+mn-ea"/>
                <a:cs typeface="+mn-cs"/>
              </a:rPr>
              <a:t> poco estructurada cuyas fronteras </a:t>
            </a:r>
            <a:r>
              <a:rPr lang="es-ES" sz="1200" kern="1200" dirty="0" err="1">
                <a:solidFill>
                  <a:schemeClr val="tx1"/>
                </a:solidFill>
                <a:effectLst/>
                <a:latin typeface="Times New Roman" pitchFamily="18" charset="0"/>
                <a:ea typeface="+mn-ea"/>
                <a:cs typeface="+mn-cs"/>
              </a:rPr>
              <a:t>están</a:t>
            </a:r>
            <a:r>
              <a:rPr lang="es-ES" sz="1200" kern="1200" dirty="0">
                <a:solidFill>
                  <a:schemeClr val="tx1"/>
                </a:solidFill>
                <a:effectLst/>
                <a:latin typeface="Times New Roman" pitchFamily="18" charset="0"/>
                <a:ea typeface="+mn-ea"/>
                <a:cs typeface="+mn-cs"/>
              </a:rPr>
              <a:t> poco marcadas. Colectivos no estructurados (ej. Mercado), sin jerarquía ni fronteras. Bajo la rejilla, bajo grupo: mercados clásico o individualismo. Cada uno es libre de hacer lo que quieren opciones y que parecen más ventajosa (baja rejilla), pero no hay apoyo mutuo o pertenencia entre las personas, y se puede interactuar con alguien que te gusta (grupo bajo). Ejemplos: los arranques </a:t>
            </a:r>
            <a:r>
              <a:rPr lang="es-ES" sz="1200" kern="1200" dirty="0" err="1">
                <a:solidFill>
                  <a:schemeClr val="tx1"/>
                </a:solidFill>
                <a:effectLst/>
                <a:latin typeface="Times New Roman" pitchFamily="18" charset="0"/>
                <a:ea typeface="+mn-ea"/>
                <a:cs typeface="+mn-cs"/>
              </a:rPr>
              <a:t>Dotcom</a:t>
            </a:r>
            <a:r>
              <a:rPr lang="es-ES" sz="1200" kern="1200" dirty="0">
                <a:solidFill>
                  <a:schemeClr val="tx1"/>
                </a:solidFill>
                <a:effectLst/>
                <a:latin typeface="Times New Roman" pitchFamily="18" charset="0"/>
                <a:ea typeface="+mn-ea"/>
                <a:cs typeface="+mn-cs"/>
              </a:rPr>
              <a:t>, "hombres grandes" en Nueva Guinea</a:t>
            </a:r>
            <a:endParaRPr lang="es-ES_tradnl" sz="1200" kern="1200" dirty="0">
              <a:solidFill>
                <a:schemeClr val="tx1"/>
              </a:solidFill>
              <a:effectLst/>
              <a:latin typeface="Times New Roman" pitchFamily="18" charset="0"/>
              <a:ea typeface="+mn-ea"/>
              <a:cs typeface="+mn-cs"/>
            </a:endParaRPr>
          </a:p>
          <a:p>
            <a:r>
              <a:rPr lang="es-ES" sz="1200" kern="1200" dirty="0">
                <a:solidFill>
                  <a:schemeClr val="tx1"/>
                </a:solidFill>
                <a:effectLst/>
                <a:latin typeface="Times New Roman" pitchFamily="18" charset="0"/>
                <a:ea typeface="+mn-ea"/>
                <a:cs typeface="+mn-cs"/>
              </a:rPr>
              <a:t>- Sectarismo igualitario: </a:t>
            </a:r>
            <a:r>
              <a:rPr lang="es-ES" sz="1200" kern="1200" dirty="0" err="1">
                <a:solidFill>
                  <a:schemeClr val="tx1"/>
                </a:solidFill>
                <a:effectLst/>
                <a:latin typeface="Times New Roman" pitchFamily="18" charset="0"/>
                <a:ea typeface="+mn-ea"/>
                <a:cs typeface="+mn-cs"/>
              </a:rPr>
              <a:t>pequeños</a:t>
            </a:r>
            <a:r>
              <a:rPr lang="es-ES" sz="1200" kern="1200" dirty="0">
                <a:solidFill>
                  <a:schemeClr val="tx1"/>
                </a:solidFill>
                <a:effectLst/>
                <a:latin typeface="Times New Roman" pitchFamily="18" charset="0"/>
                <a:ea typeface="+mn-ea"/>
                <a:cs typeface="+mn-cs"/>
              </a:rPr>
              <a:t> grupos cerrados, aislados del resto de la sociedad, que instauran entre sus miembros relaciones igualitarias (ej. sectas religiosas). Bajo la rejilla, grupo alto: Sectas o igualitarismo. Todo el mundo es igual, sin líderes y sin diferencias de prestigio (baja) de rejilla. Hay mucha solidaridad entre los miembros, sino también una mentalidad (grupo alto) nosotros contra ellos. Ejemplos: comunas, bandas de cazadores-recolectores.</a:t>
            </a:r>
            <a:endParaRPr lang="es-ES_tradnl" sz="1200" kern="1200" dirty="0">
              <a:solidFill>
                <a:schemeClr val="tx1"/>
              </a:solidFill>
              <a:effectLst/>
              <a:latin typeface="Times New Roman" pitchFamily="18" charset="0"/>
              <a:ea typeface="+mn-ea"/>
              <a:cs typeface="+mn-cs"/>
            </a:endParaRPr>
          </a:p>
          <a:p>
            <a:r>
              <a:rPr lang="es-ES" sz="1200" kern="1200" dirty="0">
                <a:solidFill>
                  <a:schemeClr val="tx1"/>
                </a:solidFill>
                <a:effectLst/>
                <a:latin typeface="Times New Roman" pitchFamily="18" charset="0"/>
                <a:ea typeface="+mn-ea"/>
                <a:cs typeface="+mn-cs"/>
              </a:rPr>
              <a:t>- Aislamiento/fatalistas: individuos con una </a:t>
            </a:r>
            <a:r>
              <a:rPr lang="es-ES" sz="1200" kern="1200" dirty="0" err="1">
                <a:solidFill>
                  <a:schemeClr val="tx1"/>
                </a:solidFill>
                <a:effectLst/>
                <a:latin typeface="Times New Roman" pitchFamily="18" charset="0"/>
                <a:ea typeface="+mn-ea"/>
                <a:cs typeface="+mn-cs"/>
              </a:rPr>
              <a:t>situación</a:t>
            </a:r>
            <a:r>
              <a:rPr lang="es-ES" sz="1200" kern="1200" dirty="0">
                <a:solidFill>
                  <a:schemeClr val="tx1"/>
                </a:solidFill>
                <a:effectLst/>
                <a:latin typeface="Times New Roman" pitchFamily="18" charset="0"/>
                <a:ea typeface="+mn-ea"/>
                <a:cs typeface="+mn-cs"/>
              </a:rPr>
              <a:t> de </a:t>
            </a:r>
            <a:r>
              <a:rPr lang="es-ES" sz="1200" kern="1200" dirty="0" err="1">
                <a:solidFill>
                  <a:schemeClr val="tx1"/>
                </a:solidFill>
                <a:effectLst/>
                <a:latin typeface="Times New Roman" pitchFamily="18" charset="0"/>
                <a:ea typeface="+mn-ea"/>
                <a:cs typeface="+mn-cs"/>
              </a:rPr>
              <a:t>subordinación</a:t>
            </a:r>
            <a:r>
              <a:rPr lang="es-ES" sz="1200" kern="1200" dirty="0">
                <a:solidFill>
                  <a:schemeClr val="tx1"/>
                </a:solidFill>
                <a:effectLst/>
                <a:latin typeface="Times New Roman" pitchFamily="18" charset="0"/>
                <a:ea typeface="+mn-ea"/>
                <a:cs typeface="+mn-cs"/>
              </a:rPr>
              <a:t> muy marcada hacia el resto de la sociedad, sin ser capaces de organizarse, ni de desarrollar un sentimiento </a:t>
            </a:r>
            <a:r>
              <a:rPr lang="es-ES" sz="1200" kern="1200" dirty="0" err="1">
                <a:solidFill>
                  <a:schemeClr val="tx1"/>
                </a:solidFill>
                <a:effectLst/>
                <a:latin typeface="Times New Roman" pitchFamily="18" charset="0"/>
                <a:ea typeface="+mn-ea"/>
                <a:cs typeface="+mn-cs"/>
              </a:rPr>
              <a:t>identitario</a:t>
            </a:r>
            <a:r>
              <a:rPr lang="es-ES" sz="1200" kern="1200" dirty="0">
                <a:solidFill>
                  <a:schemeClr val="tx1"/>
                </a:solidFill>
                <a:effectLst/>
                <a:latin typeface="Times New Roman" pitchFamily="18" charset="0"/>
                <a:ea typeface="+mn-ea"/>
                <a:cs typeface="+mn-cs"/>
              </a:rPr>
              <a:t> que </a:t>
            </a:r>
            <a:r>
              <a:rPr lang="es-ES" sz="1200" kern="1200" dirty="0" err="1">
                <a:solidFill>
                  <a:schemeClr val="tx1"/>
                </a:solidFill>
                <a:effectLst/>
                <a:latin typeface="Times New Roman" pitchFamily="18" charset="0"/>
                <a:ea typeface="+mn-ea"/>
                <a:cs typeface="+mn-cs"/>
              </a:rPr>
              <a:t>podría</a:t>
            </a:r>
            <a:r>
              <a:rPr lang="es-ES" sz="1200" kern="1200" dirty="0">
                <a:solidFill>
                  <a:schemeClr val="tx1"/>
                </a:solidFill>
                <a:effectLst/>
                <a:latin typeface="Times New Roman" pitchFamily="18" charset="0"/>
                <a:ea typeface="+mn-ea"/>
                <a:cs typeface="+mn-cs"/>
              </a:rPr>
              <a:t> contribuir a fijar la frontera que los separa (ej. Población </a:t>
            </a:r>
            <a:r>
              <a:rPr lang="es-ES" sz="1200" kern="1200" dirty="0" err="1">
                <a:solidFill>
                  <a:schemeClr val="tx1"/>
                </a:solidFill>
                <a:effectLst/>
                <a:latin typeface="Times New Roman" pitchFamily="18" charset="0"/>
                <a:ea typeface="+mn-ea"/>
                <a:cs typeface="+mn-cs"/>
              </a:rPr>
              <a:t>excluída</a:t>
            </a:r>
            <a:r>
              <a:rPr lang="es-ES" sz="1200" kern="1200" dirty="0">
                <a:solidFill>
                  <a:schemeClr val="tx1"/>
                </a:solidFill>
                <a:effectLst/>
                <a:latin typeface="Times New Roman" pitchFamily="18" charset="0"/>
                <a:ea typeface="+mn-ea"/>
                <a:cs typeface="+mn-cs"/>
              </a:rPr>
              <a:t>) Rejilla de alta, baja del grupo: atomizado fatalistas. La vida está limitada por las reglas impuestas por otros (alta) de la red, pero no hay confianza o la cooperación entre las personas, que tienen que valerse por sí mismos (grupo bajo). Ejemplos: Los esclavos en el Sur antes de la guerra, prisioneros.</a:t>
            </a:r>
            <a:endParaRPr lang="es-ES_tradnl" sz="1200" kern="1200" dirty="0">
              <a:solidFill>
                <a:schemeClr val="tx1"/>
              </a:solidFill>
              <a:effectLst/>
              <a:latin typeface="Times New Roman" pitchFamily="18" charset="0"/>
              <a:ea typeface="+mn-ea"/>
              <a:cs typeface="+mn-cs"/>
            </a:endParaRPr>
          </a:p>
        </p:txBody>
      </p:sp>
      <p:sp>
        <p:nvSpPr>
          <p:cNvPr id="4" name="Marcador de número de diapositiva 3"/>
          <p:cNvSpPr>
            <a:spLocks noGrp="1"/>
          </p:cNvSpPr>
          <p:nvPr>
            <p:ph type="sldNum" sz="quarter" idx="10"/>
          </p:nvPr>
        </p:nvSpPr>
        <p:spPr/>
        <p:txBody>
          <a:bodyPr/>
          <a:lstStyle/>
          <a:p>
            <a:pPr>
              <a:defRPr/>
            </a:pPr>
            <a:fld id="{1BCB1F2B-24E1-42BD-A05A-6C21EF83D737}" type="slidenum">
              <a:rPr lang="es-ES" altLang="es-CL" smtClean="0"/>
              <a:pPr>
                <a:defRPr/>
              </a:pPr>
              <a:t>22</a:t>
            </a:fld>
            <a:endParaRPr lang="es-ES" altLang="es-CL"/>
          </a:p>
        </p:txBody>
      </p:sp>
    </p:spTree>
    <p:extLst>
      <p:ext uri="{BB962C8B-B14F-4D97-AF65-F5344CB8AC3E}">
        <p14:creationId xmlns:p14="http://schemas.microsoft.com/office/powerpoint/2010/main" val="4110948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_tradnl" sz="1200" dirty="0">
                <a:solidFill>
                  <a:schemeClr val="tx1"/>
                </a:solidFill>
              </a:rPr>
              <a:t>Las nuevas perspectivas muestran en diferentes contextos etnográficos, cómo en distintos saberes locales no hay posibilidad de aplicar el dualismo cultura/naturaleza (cosmologías con interrelaciones entre humanos, objetos, espíritus y animales).</a:t>
            </a:r>
          </a:p>
          <a:p>
            <a:endParaRPr lang="es-ES_tradnl"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a:t>Las visiones más recientes dentro de la antropología ambiental ya no tratan de determinar si es la naturaleza o la cultura el elemento de mayor causalidad en la relación, ni tampoco consideran la congruencia entre naturaleza y cultura como una medida de éxito o adaptación. </a:t>
            </a:r>
          </a:p>
          <a:p>
            <a:endParaRPr lang="es-ES_tradnl" dirty="0"/>
          </a:p>
        </p:txBody>
      </p:sp>
      <p:sp>
        <p:nvSpPr>
          <p:cNvPr id="4" name="Marcador de número de diapositiva 3"/>
          <p:cNvSpPr>
            <a:spLocks noGrp="1"/>
          </p:cNvSpPr>
          <p:nvPr>
            <p:ph type="sldNum" sz="quarter" idx="10"/>
          </p:nvPr>
        </p:nvSpPr>
        <p:spPr/>
        <p:txBody>
          <a:bodyPr/>
          <a:lstStyle/>
          <a:p>
            <a:pPr>
              <a:defRPr/>
            </a:pPr>
            <a:fld id="{1BCB1F2B-24E1-42BD-A05A-6C21EF83D737}" type="slidenum">
              <a:rPr lang="es-ES" altLang="es-CL" smtClean="0"/>
              <a:pPr>
                <a:defRPr/>
              </a:pPr>
              <a:t>23</a:t>
            </a:fld>
            <a:endParaRPr lang="es-ES" altLang="es-CL"/>
          </a:p>
        </p:txBody>
      </p:sp>
    </p:spTree>
    <p:extLst>
      <p:ext uri="{BB962C8B-B14F-4D97-AF65-F5344CB8AC3E}">
        <p14:creationId xmlns:p14="http://schemas.microsoft.com/office/powerpoint/2010/main" val="1168578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5F42B9D2-9304-484F-A65F-CB58F5608D86}" type="slidenum">
              <a:rPr lang="es-CL" smtClean="0"/>
              <a:t>25</a:t>
            </a:fld>
            <a:endParaRPr lang="es-CL"/>
          </a:p>
        </p:txBody>
      </p:sp>
    </p:spTree>
    <p:extLst>
      <p:ext uri="{BB962C8B-B14F-4D97-AF65-F5344CB8AC3E}">
        <p14:creationId xmlns:p14="http://schemas.microsoft.com/office/powerpoint/2010/main" val="194927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1" dirty="0"/>
              <a:t>Tres</a:t>
            </a:r>
            <a:r>
              <a:rPr lang="es-ES_tradnl" b="1" baseline="0" dirty="0"/>
              <a:t> grandes escuelas / regiones de desarrollo</a:t>
            </a:r>
            <a:endParaRPr lang="es-ES_tradnl" b="1" dirty="0"/>
          </a:p>
          <a:p>
            <a:endParaRPr lang="es-ES_tradnl" dirty="0"/>
          </a:p>
          <a:p>
            <a:r>
              <a:rPr lang="es-ES_tradnl" dirty="0" err="1"/>
              <a:t>Antropolog</a:t>
            </a:r>
            <a:r>
              <a:rPr lang="es-ES" dirty="0" err="1"/>
              <a:t>ía</a:t>
            </a:r>
            <a:r>
              <a:rPr lang="es-ES" dirty="0"/>
              <a:t> Francesa.</a:t>
            </a:r>
            <a:r>
              <a:rPr lang="es-ES" baseline="0" dirty="0"/>
              <a:t> El problema se ve con cierta claridad en el estructuralismo</a:t>
            </a:r>
            <a:endParaRPr lang="es-ES" dirty="0"/>
          </a:p>
          <a:p>
            <a:r>
              <a:rPr lang="es-ES_tradnl" dirty="0" err="1"/>
              <a:t>Estruturalismo</a:t>
            </a:r>
            <a:r>
              <a:rPr lang="es-ES_tradnl" dirty="0"/>
              <a:t>: sistema de oposiciones.</a:t>
            </a:r>
            <a:r>
              <a:rPr lang="es-ES_tradnl" baseline="0" dirty="0"/>
              <a:t> </a:t>
            </a:r>
            <a:endParaRPr lang="es-ES_tradnl" dirty="0"/>
          </a:p>
          <a:p>
            <a:r>
              <a:rPr lang="es-ES_tradnl" dirty="0"/>
              <a:t>Levi-</a:t>
            </a:r>
            <a:r>
              <a:rPr lang="es-ES_tradnl" dirty="0" err="1"/>
              <a:t>strauss</a:t>
            </a:r>
            <a:r>
              <a:rPr lang="es-ES_tradnl" dirty="0"/>
              <a:t>: naturaleza (universal) /cultura</a:t>
            </a:r>
            <a:r>
              <a:rPr lang="es-ES_tradnl" baseline="0" dirty="0"/>
              <a:t> (normativo y singular) Incesto: </a:t>
            </a:r>
            <a:r>
              <a:rPr lang="es-ES_tradnl" baseline="0" dirty="0" err="1"/>
              <a:t>prohibici</a:t>
            </a:r>
            <a:r>
              <a:rPr lang="es-ES" baseline="0" dirty="0" err="1"/>
              <a:t>ón</a:t>
            </a:r>
            <a:r>
              <a:rPr lang="es-ES" baseline="0" dirty="0"/>
              <a:t> universal obliga un orden social al establecer la necesidad de establecer un alianza</a:t>
            </a:r>
          </a:p>
          <a:p>
            <a:endParaRPr lang="es-ES" baseline="0" dirty="0"/>
          </a:p>
          <a:p>
            <a:r>
              <a:rPr lang="es-ES" baseline="0" dirty="0"/>
              <a:t>Antropología social británica. Funcionalistas: modelos organicistas (integran variables naturales y sociales) / positivismo de Durkheim / pretensión de elaboración de leyes</a:t>
            </a:r>
          </a:p>
          <a:p>
            <a:r>
              <a:rPr lang="es-ES" baseline="0" dirty="0"/>
              <a:t>No hay separación tajante entre naturaleza y cultura (</a:t>
            </a:r>
            <a:r>
              <a:rPr lang="es-ES" baseline="0" dirty="0" err="1"/>
              <a:t>ej</a:t>
            </a:r>
            <a:r>
              <a:rPr lang="es-ES" baseline="0" dirty="0"/>
              <a:t>: </a:t>
            </a:r>
            <a:r>
              <a:rPr lang="es-ES" baseline="0" dirty="0" err="1"/>
              <a:t>Malinowski</a:t>
            </a:r>
            <a:r>
              <a:rPr lang="es-ES" baseline="0" dirty="0"/>
              <a:t> parte de necesidades biológicas y desde ahí se construye la cultura)</a:t>
            </a:r>
          </a:p>
          <a:p>
            <a:endParaRPr lang="es-ES" baseline="0" dirty="0"/>
          </a:p>
          <a:p>
            <a:r>
              <a:rPr lang="es-ES_tradnl" dirty="0" err="1"/>
              <a:t>Antropolog</a:t>
            </a:r>
            <a:r>
              <a:rPr lang="es-ES" dirty="0" err="1"/>
              <a:t>ía</a:t>
            </a:r>
            <a:r>
              <a:rPr lang="es-ES" dirty="0"/>
              <a:t> Norteamericana:</a:t>
            </a:r>
            <a:r>
              <a:rPr lang="es-ES" baseline="0" dirty="0"/>
              <a:t> focalización aquí </a:t>
            </a:r>
          </a:p>
          <a:p>
            <a:r>
              <a:rPr lang="es-ES" baseline="0" dirty="0"/>
              <a:t>El problema naturaleza/cultura marca posiciones muy definida y controversias, logrando dar paso a una nueva especialización Antropología ecológica</a:t>
            </a:r>
          </a:p>
          <a:p>
            <a:endParaRPr lang="es-ES" dirty="0"/>
          </a:p>
          <a:p>
            <a:endParaRPr lang="es-ES" dirty="0"/>
          </a:p>
          <a:p>
            <a:endParaRPr lang="es-ES" dirty="0"/>
          </a:p>
          <a:p>
            <a:endParaRPr lang="es-ES" dirty="0"/>
          </a:p>
          <a:p>
            <a:endParaRPr lang="es-ES" dirty="0"/>
          </a:p>
          <a:p>
            <a:endParaRPr lang="es-ES" dirty="0"/>
          </a:p>
          <a:p>
            <a:endParaRPr lang="es-ES_tradnl" dirty="0"/>
          </a:p>
        </p:txBody>
      </p:sp>
      <p:sp>
        <p:nvSpPr>
          <p:cNvPr id="4" name="Marcador de número de diapositiva 3"/>
          <p:cNvSpPr>
            <a:spLocks noGrp="1"/>
          </p:cNvSpPr>
          <p:nvPr>
            <p:ph type="sldNum" sz="quarter" idx="10"/>
          </p:nvPr>
        </p:nvSpPr>
        <p:spPr/>
        <p:txBody>
          <a:bodyPr/>
          <a:lstStyle/>
          <a:p>
            <a:fld id="{38AC0E8F-39DC-814D-9501-C35E51CDD7FE}" type="slidenum">
              <a:rPr lang="es-ES_tradnl" smtClean="0"/>
              <a:t>4</a:t>
            </a:fld>
            <a:endParaRPr lang="es-ES_tradnl"/>
          </a:p>
        </p:txBody>
      </p:sp>
    </p:spTree>
    <p:extLst>
      <p:ext uri="{BB962C8B-B14F-4D97-AF65-F5344CB8AC3E}">
        <p14:creationId xmlns:p14="http://schemas.microsoft.com/office/powerpoint/2010/main" val="2482795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Escuela norteamericana: La relación hombre y naturaleza comienza a ser estudiada a partir de una idea de “evolución cultural” (White, 1949), según la cual el hombre “moderno” es quien, a través de la revolución industrial, logra independizarse de la naturaleza, y los indígenas, o hombres “menos desarrollados”, son quienes, además de depender de la naturaleza, pueden cuidar de ella de una mejor manera.</a:t>
            </a:r>
          </a:p>
          <a:p>
            <a:endParaRPr lang="es-ES_tradnl" dirty="0"/>
          </a:p>
          <a:p>
            <a:r>
              <a:rPr lang="es-ES_tradnl" dirty="0" err="1"/>
              <a:t>Antropolog</a:t>
            </a:r>
            <a:r>
              <a:rPr lang="es-ES" dirty="0" err="1"/>
              <a:t>ía</a:t>
            </a:r>
            <a:r>
              <a:rPr lang="es-ES" dirty="0"/>
              <a:t> ecológica se desarrolla en</a:t>
            </a:r>
            <a:r>
              <a:rPr lang="es-ES" baseline="0" dirty="0"/>
              <a:t> EEUU como reacción al relativismo cultural / particularismo histórico</a:t>
            </a:r>
          </a:p>
          <a:p>
            <a:r>
              <a:rPr lang="es-ES_tradnl" dirty="0"/>
              <a:t>El debate de los ecólogos culturales se mueve en una discusión centrada sobre el determinismo cultural y el determinismo ambiental (escuela Norteamericana).</a:t>
            </a:r>
          </a:p>
          <a:p>
            <a:endParaRPr lang="es-ES" baseline="0" dirty="0"/>
          </a:p>
          <a:p>
            <a:r>
              <a:rPr lang="es-ES" baseline="0" dirty="0"/>
              <a:t>Antropología cultural - Boas (influencia del idealismo alemán) / reacción al determinismo biológico de la sociedad. Visión liberal del mundo, donde conceptos como raza es muy negativo</a:t>
            </a:r>
          </a:p>
          <a:p>
            <a:r>
              <a:rPr lang="es-ES" baseline="0" dirty="0"/>
              <a:t>Lo cultural tiene sus propias leyes y no se relacionan con lo natural: no está determinado biológica y geográficamente</a:t>
            </a:r>
          </a:p>
          <a:p>
            <a:r>
              <a:rPr lang="es-ES" baseline="0" dirty="0"/>
              <a:t>EJ: Mead: adolescencia y cultura en Samoa (adolescencia como producto de la </a:t>
            </a:r>
            <a:r>
              <a:rPr lang="es-ES" baseline="0" dirty="0" err="1"/>
              <a:t>eduación</a:t>
            </a:r>
            <a:r>
              <a:rPr lang="es-ES" baseline="0" dirty="0"/>
              <a:t>) - década del 20</a:t>
            </a:r>
          </a:p>
          <a:p>
            <a:endParaRPr lang="es-ES" baseline="0" dirty="0"/>
          </a:p>
          <a:p>
            <a:r>
              <a:rPr lang="es-ES" baseline="0" dirty="0"/>
              <a:t>White parte rescatando el evolucionismo y rescatando a Morgan</a:t>
            </a:r>
          </a:p>
          <a:p>
            <a:r>
              <a:rPr lang="es-ES" baseline="0" dirty="0"/>
              <a:t>Corriente materialista </a:t>
            </a:r>
            <a:endParaRPr lang="es-ES_tradnl" dirty="0"/>
          </a:p>
        </p:txBody>
      </p:sp>
      <p:sp>
        <p:nvSpPr>
          <p:cNvPr id="4" name="Marcador de número de diapositiva 3"/>
          <p:cNvSpPr>
            <a:spLocks noGrp="1"/>
          </p:cNvSpPr>
          <p:nvPr>
            <p:ph type="sldNum" sz="quarter" idx="10"/>
          </p:nvPr>
        </p:nvSpPr>
        <p:spPr/>
        <p:txBody>
          <a:bodyPr/>
          <a:lstStyle/>
          <a:p>
            <a:fld id="{38AC0E8F-39DC-814D-9501-C35E51CDD7FE}" type="slidenum">
              <a:rPr lang="es-ES_tradnl" smtClean="0"/>
              <a:t>6</a:t>
            </a:fld>
            <a:endParaRPr lang="es-ES_tradnl"/>
          </a:p>
        </p:txBody>
      </p:sp>
    </p:spTree>
    <p:extLst>
      <p:ext uri="{BB962C8B-B14F-4D97-AF65-F5344CB8AC3E}">
        <p14:creationId xmlns:p14="http://schemas.microsoft.com/office/powerpoint/2010/main" val="1599251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r>
              <a:rPr lang="es-CL" dirty="0"/>
              <a:t>SISTEMA SOCIAL: esfuerzo organizado de los seres humanos en el uso de las herramientas</a:t>
            </a:r>
          </a:p>
          <a:p>
            <a:r>
              <a:rPr lang="es-CL" dirty="0"/>
              <a:t>SISTEMA IDEOL</a:t>
            </a:r>
            <a:r>
              <a:rPr lang="es-ES" dirty="0"/>
              <a:t>ÓGICO</a:t>
            </a:r>
            <a:r>
              <a:rPr lang="es-CL" dirty="0"/>
              <a:t>: organizaciones de creencias en las que la experiencia humana encuentra su interpretaci</a:t>
            </a:r>
            <a:r>
              <a:rPr lang="es-ES" dirty="0" err="1"/>
              <a:t>ón</a:t>
            </a:r>
            <a:endParaRPr lang="es-CL" dirty="0"/>
          </a:p>
        </p:txBody>
      </p:sp>
      <p:sp>
        <p:nvSpPr>
          <p:cNvPr id="4" name="Marcador de posición de número de diapositiva 3"/>
          <p:cNvSpPr>
            <a:spLocks noGrp="1"/>
          </p:cNvSpPr>
          <p:nvPr>
            <p:ph type="sldNum" sz="quarter" idx="10"/>
          </p:nvPr>
        </p:nvSpPr>
        <p:spPr/>
        <p:txBody>
          <a:bodyPr/>
          <a:lstStyle/>
          <a:p>
            <a:fld id="{495D4331-040A-DB4F-B24B-9E6E65BCEB1C}" type="slidenum">
              <a:rPr lang="es-CL" smtClean="0"/>
              <a:t>8</a:t>
            </a:fld>
            <a:endParaRPr lang="es-CL"/>
          </a:p>
        </p:txBody>
      </p:sp>
    </p:spTree>
    <p:extLst>
      <p:ext uri="{BB962C8B-B14F-4D97-AF65-F5344CB8AC3E}">
        <p14:creationId xmlns:p14="http://schemas.microsoft.com/office/powerpoint/2010/main" val="2676723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Aumento </a:t>
            </a:r>
          </a:p>
        </p:txBody>
      </p:sp>
      <p:sp>
        <p:nvSpPr>
          <p:cNvPr id="4" name="Marcador de número de diapositiva 3"/>
          <p:cNvSpPr>
            <a:spLocks noGrp="1"/>
          </p:cNvSpPr>
          <p:nvPr>
            <p:ph type="sldNum" sz="quarter" idx="10"/>
          </p:nvPr>
        </p:nvSpPr>
        <p:spPr/>
        <p:txBody>
          <a:bodyPr/>
          <a:lstStyle/>
          <a:p>
            <a:fld id="{07C2AFF2-976B-48EE-B651-30F1C5A00857}" type="slidenum">
              <a:rPr lang="es-ES" smtClean="0"/>
              <a:t>10</a:t>
            </a:fld>
            <a:endParaRPr lang="es-ES"/>
          </a:p>
        </p:txBody>
      </p:sp>
    </p:spTree>
    <p:extLst>
      <p:ext uri="{BB962C8B-B14F-4D97-AF65-F5344CB8AC3E}">
        <p14:creationId xmlns:p14="http://schemas.microsoft.com/office/powerpoint/2010/main" val="2055207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pPr lvl="0"/>
            <a:r>
              <a:rPr lang="es-ES" dirty="0"/>
              <a:t>Mientras la antropología cultural ha buscado lo exclusivamente humano, la Ecología Cultural busca las </a:t>
            </a:r>
            <a:r>
              <a:rPr lang="es-ES" b="1" dirty="0"/>
              <a:t>relaciones entre el hombre, las demás especies y su entorno material inmediato</a:t>
            </a:r>
            <a:endParaRPr lang="es-CL" dirty="0"/>
          </a:p>
          <a:p>
            <a:pPr lvl="0"/>
            <a:r>
              <a:rPr lang="es-ES" dirty="0"/>
              <a:t>Los hombres son </a:t>
            </a:r>
            <a:r>
              <a:rPr lang="es-ES" b="1" dirty="0"/>
              <a:t>animales</a:t>
            </a:r>
            <a:r>
              <a:rPr lang="es-ES" dirty="0"/>
              <a:t> y como todo animal se encuentra indisolublemente ligado a </a:t>
            </a:r>
            <a:r>
              <a:rPr lang="es-ES" b="1" dirty="0"/>
              <a:t>ambientes</a:t>
            </a:r>
            <a:r>
              <a:rPr lang="es-ES" dirty="0"/>
              <a:t> donde están </a:t>
            </a:r>
            <a:r>
              <a:rPr lang="es-ES" b="1" dirty="0"/>
              <a:t>otros organismos</a:t>
            </a:r>
            <a:r>
              <a:rPr lang="es-ES" dirty="0"/>
              <a:t> y </a:t>
            </a:r>
            <a:r>
              <a:rPr lang="es-ES" b="1" dirty="0"/>
              <a:t>elementos abióticos</a:t>
            </a:r>
            <a:r>
              <a:rPr lang="es-ES" dirty="0"/>
              <a:t> de los cuales obtienen </a:t>
            </a:r>
            <a:r>
              <a:rPr lang="es-ES" b="1" dirty="0"/>
              <a:t>energía</a:t>
            </a:r>
            <a:r>
              <a:rPr lang="es-ES" dirty="0"/>
              <a:t> y a las cuales se </a:t>
            </a:r>
            <a:r>
              <a:rPr lang="es-ES" b="1" dirty="0"/>
              <a:t>adaptan</a:t>
            </a:r>
            <a:r>
              <a:rPr lang="es-ES" dirty="0"/>
              <a:t> para subsistir</a:t>
            </a:r>
            <a:endParaRPr lang="es-CL" dirty="0"/>
          </a:p>
          <a:p>
            <a:endParaRPr lang="es-CL" dirty="0"/>
          </a:p>
          <a:p>
            <a:r>
              <a:rPr lang="es-CL" dirty="0"/>
              <a:t>Explicaciones causales de los fen</a:t>
            </a:r>
            <a:r>
              <a:rPr lang="es-ES" dirty="0" err="1"/>
              <a:t>ómenos</a:t>
            </a:r>
            <a:r>
              <a:rPr lang="es-ES" dirty="0"/>
              <a:t> culturales: leyes científicas sobre el hombre se deben buscar en su contexto natural.</a:t>
            </a:r>
            <a:endParaRPr lang="es-CL" dirty="0"/>
          </a:p>
          <a:p>
            <a:pPr lvl="0"/>
            <a:r>
              <a:rPr lang="es-ES" dirty="0"/>
              <a:t>Lo que </a:t>
            </a:r>
            <a:r>
              <a:rPr lang="es-ES" b="1" dirty="0"/>
              <a:t>diferencia al hombre</a:t>
            </a:r>
            <a:r>
              <a:rPr lang="es-ES" dirty="0"/>
              <a:t> del resto de las especies es una </a:t>
            </a:r>
            <a:r>
              <a:rPr lang="es-ES" b="1" dirty="0"/>
              <a:t>diferencia de</a:t>
            </a:r>
            <a:r>
              <a:rPr lang="es-ES" dirty="0"/>
              <a:t> </a:t>
            </a:r>
            <a:r>
              <a:rPr lang="es-ES" b="1" dirty="0"/>
              <a:t>grado</a:t>
            </a:r>
            <a:r>
              <a:rPr lang="es-ES" dirty="0"/>
              <a:t> y no de clase</a:t>
            </a:r>
            <a:endParaRPr lang="es-CL" dirty="0"/>
          </a:p>
          <a:p>
            <a:pPr lvl="1"/>
            <a:r>
              <a:rPr lang="es-ES" sz="2200" dirty="0"/>
              <a:t>El empleo de símbolos</a:t>
            </a:r>
            <a:endParaRPr lang="es-CL" sz="2200" dirty="0"/>
          </a:p>
          <a:p>
            <a:pPr lvl="1"/>
            <a:r>
              <a:rPr lang="es-ES" sz="2200" dirty="0"/>
              <a:t>Carencia de instintos</a:t>
            </a:r>
            <a:endParaRPr lang="es-CL" sz="2200" dirty="0"/>
          </a:p>
          <a:p>
            <a:pPr lvl="1"/>
            <a:r>
              <a:rPr lang="es-ES" sz="2200" dirty="0"/>
              <a:t>Tendencia al aprendizaje</a:t>
            </a:r>
            <a:endParaRPr lang="es-CL" sz="2200" dirty="0"/>
          </a:p>
          <a:p>
            <a:pPr lvl="1"/>
            <a:r>
              <a:rPr lang="es-ES" sz="2200" dirty="0"/>
              <a:t>Cultura </a:t>
            </a:r>
          </a:p>
          <a:p>
            <a:endParaRPr lang="es-CL" dirty="0"/>
          </a:p>
        </p:txBody>
      </p:sp>
      <p:sp>
        <p:nvSpPr>
          <p:cNvPr id="4" name="Marcador de posición de número de diapositiva 3"/>
          <p:cNvSpPr>
            <a:spLocks noGrp="1"/>
          </p:cNvSpPr>
          <p:nvPr>
            <p:ph type="sldNum" sz="quarter" idx="10"/>
          </p:nvPr>
        </p:nvSpPr>
        <p:spPr/>
        <p:txBody>
          <a:bodyPr/>
          <a:lstStyle/>
          <a:p>
            <a:fld id="{495D4331-040A-DB4F-B24B-9E6E65BCEB1C}" type="slidenum">
              <a:rPr lang="es-CL" smtClean="0"/>
              <a:t>11</a:t>
            </a:fld>
            <a:endParaRPr lang="es-CL"/>
          </a:p>
        </p:txBody>
      </p:sp>
    </p:spTree>
    <p:extLst>
      <p:ext uri="{BB962C8B-B14F-4D97-AF65-F5344CB8AC3E}">
        <p14:creationId xmlns:p14="http://schemas.microsoft.com/office/powerpoint/2010/main" val="3947232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r>
              <a:rPr lang="es-ES" sz="1200" b="1" kern="1200" dirty="0">
                <a:solidFill>
                  <a:schemeClr val="tx1"/>
                </a:solidFill>
                <a:effectLst/>
                <a:latin typeface="+mn-lt"/>
                <a:ea typeface="+mn-ea"/>
                <a:cs typeface="+mn-cs"/>
              </a:rPr>
              <a:t> </a:t>
            </a:r>
            <a:endParaRPr lang="es-CL" sz="1400" kern="1200" dirty="0">
              <a:solidFill>
                <a:schemeClr val="tx1"/>
              </a:solidFill>
              <a:effectLst/>
              <a:latin typeface="+mn-lt"/>
              <a:ea typeface="+mn-ea"/>
              <a:cs typeface="+mn-cs"/>
            </a:endParaRPr>
          </a:p>
          <a:p>
            <a:r>
              <a:rPr lang="es-MX" sz="1200" b="1" u="sng" kern="1200" dirty="0">
                <a:solidFill>
                  <a:schemeClr val="tx1"/>
                </a:solidFill>
                <a:effectLst/>
                <a:latin typeface="+mn-lt"/>
                <a:ea typeface="+mn-ea"/>
                <a:cs typeface="+mn-cs"/>
              </a:rPr>
              <a:t>Núcleo Cultural</a:t>
            </a:r>
            <a:endParaRPr lang="es-CL" sz="14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La cultura, según esta postura, está compuesta de un núcleo y rasgos secundarios</a:t>
            </a:r>
            <a:endParaRPr lang="es-CL" sz="1400" kern="1200" dirty="0">
              <a:solidFill>
                <a:schemeClr val="tx1"/>
              </a:solidFill>
              <a:effectLst/>
              <a:latin typeface="+mn-lt"/>
              <a:ea typeface="+mn-ea"/>
              <a:cs typeface="+mn-cs"/>
            </a:endParaRPr>
          </a:p>
          <a:p>
            <a:pPr lvl="1"/>
            <a:r>
              <a:rPr lang="es-MX" sz="1200" b="1" kern="1200" dirty="0">
                <a:solidFill>
                  <a:schemeClr val="tx1"/>
                </a:solidFill>
                <a:effectLst/>
                <a:latin typeface="+mn-lt"/>
                <a:ea typeface="+mn-ea"/>
                <a:cs typeface="+mn-cs"/>
              </a:rPr>
              <a:t>Núcleo Cultural</a:t>
            </a:r>
            <a:r>
              <a:rPr lang="es-MX" sz="1200" kern="1200" dirty="0">
                <a:solidFill>
                  <a:schemeClr val="tx1"/>
                </a:solidFill>
                <a:effectLst/>
                <a:latin typeface="+mn-lt"/>
                <a:ea typeface="+mn-ea"/>
                <a:cs typeface="+mn-cs"/>
              </a:rPr>
              <a:t>: Son aquellos rasgos estrechamente vinculados a actividades económicas y de subsistencia (pautas sociales, políticas y religiosas empíricamente destinadas a mantener una estrecha conexión con dichos dispositivos materiales)</a:t>
            </a:r>
            <a:endParaRPr lang="es-CL" sz="1400" kern="1200" dirty="0">
              <a:solidFill>
                <a:schemeClr val="tx1"/>
              </a:solidFill>
              <a:effectLst/>
              <a:latin typeface="+mn-lt"/>
              <a:ea typeface="+mn-ea"/>
              <a:cs typeface="+mn-cs"/>
            </a:endParaRPr>
          </a:p>
          <a:p>
            <a:pPr lvl="1"/>
            <a:r>
              <a:rPr lang="es-MX" sz="1200" b="1" kern="1200" dirty="0">
                <a:solidFill>
                  <a:schemeClr val="tx1"/>
                </a:solidFill>
                <a:effectLst/>
                <a:latin typeface="+mn-lt"/>
                <a:ea typeface="+mn-ea"/>
                <a:cs typeface="+mn-cs"/>
              </a:rPr>
              <a:t>Rasgos Secundarios</a:t>
            </a:r>
            <a:r>
              <a:rPr lang="es-MX" sz="1200" kern="1200" dirty="0">
                <a:solidFill>
                  <a:schemeClr val="tx1"/>
                </a:solidFill>
                <a:effectLst/>
                <a:latin typeface="+mn-lt"/>
                <a:ea typeface="+mn-ea"/>
                <a:cs typeface="+mn-cs"/>
              </a:rPr>
              <a:t>: Variaciones histórico-culturales específicas</a:t>
            </a:r>
            <a:endParaRPr lang="es-CL" sz="1400" kern="1200" dirty="0">
              <a:solidFill>
                <a:schemeClr val="tx1"/>
              </a:solidFill>
              <a:effectLst/>
              <a:latin typeface="+mn-lt"/>
              <a:ea typeface="+mn-ea"/>
              <a:cs typeface="+mn-cs"/>
            </a:endParaRPr>
          </a:p>
          <a:p>
            <a:endParaRPr lang="es-CL" dirty="0"/>
          </a:p>
        </p:txBody>
      </p:sp>
      <p:sp>
        <p:nvSpPr>
          <p:cNvPr id="4" name="Marcador de posición de número de diapositiva 3"/>
          <p:cNvSpPr>
            <a:spLocks noGrp="1"/>
          </p:cNvSpPr>
          <p:nvPr>
            <p:ph type="sldNum" sz="quarter" idx="10"/>
          </p:nvPr>
        </p:nvSpPr>
        <p:spPr/>
        <p:txBody>
          <a:bodyPr/>
          <a:lstStyle/>
          <a:p>
            <a:fld id="{495D4331-040A-DB4F-B24B-9E6E65BCEB1C}" type="slidenum">
              <a:rPr lang="es-CL" smtClean="0"/>
              <a:t>12</a:t>
            </a:fld>
            <a:endParaRPr lang="es-CL"/>
          </a:p>
        </p:txBody>
      </p:sp>
    </p:spTree>
    <p:extLst>
      <p:ext uri="{BB962C8B-B14F-4D97-AF65-F5344CB8AC3E}">
        <p14:creationId xmlns:p14="http://schemas.microsoft.com/office/powerpoint/2010/main" val="2442154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MX" dirty="0"/>
              <a:t>Harris propone un enfoque denominado Materialismo Cultural donde se privilegia la postura ETIC en la investigación antropológica</a:t>
            </a:r>
            <a:endParaRPr lang="es-CL" dirty="0"/>
          </a:p>
          <a:p>
            <a:pPr lvl="0"/>
            <a:r>
              <a:rPr lang="es-MX" dirty="0"/>
              <a:t>Para el Materialismo Cultural no es relevante  si un determinado grupo humano se considera a sí mismo como pueblo o cultura, etc.</a:t>
            </a:r>
            <a:endParaRPr lang="es-CL" dirty="0"/>
          </a:p>
          <a:p>
            <a:pPr lvl="0"/>
            <a:r>
              <a:rPr lang="es-MX" dirty="0"/>
              <a:t>Su punto de partida para el análisis cultural es la existencia de una población humana, situada en un espacio y tiempo</a:t>
            </a:r>
          </a:p>
          <a:p>
            <a:pPr lvl="0"/>
            <a:r>
              <a:rPr lang="es-MX" dirty="0"/>
              <a:t>Todos los rasgos culturales tendrían un sentido ecológico</a:t>
            </a:r>
            <a:endParaRPr lang="es-CL" dirty="0"/>
          </a:p>
          <a:p>
            <a:endParaRPr lang="es-CL" dirty="0"/>
          </a:p>
        </p:txBody>
      </p:sp>
      <p:sp>
        <p:nvSpPr>
          <p:cNvPr id="4" name="Marcador de número de diapositiva 3"/>
          <p:cNvSpPr>
            <a:spLocks noGrp="1"/>
          </p:cNvSpPr>
          <p:nvPr>
            <p:ph type="sldNum" sz="quarter" idx="10"/>
          </p:nvPr>
        </p:nvSpPr>
        <p:spPr/>
        <p:txBody>
          <a:bodyPr/>
          <a:lstStyle/>
          <a:p>
            <a:fld id="{495D4331-040A-DB4F-B24B-9E6E65BCEB1C}" type="slidenum">
              <a:rPr lang="es-CL" smtClean="0"/>
              <a:t>13</a:t>
            </a:fld>
            <a:endParaRPr lang="es-CL"/>
          </a:p>
        </p:txBody>
      </p:sp>
    </p:spTree>
    <p:extLst>
      <p:ext uri="{BB962C8B-B14F-4D97-AF65-F5344CB8AC3E}">
        <p14:creationId xmlns:p14="http://schemas.microsoft.com/office/powerpoint/2010/main" val="463359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1" u="sng" kern="1200" dirty="0">
                <a:solidFill>
                  <a:schemeClr val="tx1"/>
                </a:solidFill>
                <a:effectLst/>
                <a:latin typeface="+mn-lt"/>
                <a:ea typeface="+mn-ea"/>
                <a:cs typeface="+mn-cs"/>
              </a:rPr>
              <a:t>Necesidades Objetivas</a:t>
            </a:r>
            <a:endParaRPr lang="es-CL"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Se deben estudiar ciertas conductas sociales, las cuales pueden ser jerarquizadas en atención a ciertas </a:t>
            </a:r>
            <a:r>
              <a:rPr lang="es-MX" sz="1200" b="1" kern="1200" dirty="0">
                <a:solidFill>
                  <a:schemeClr val="tx1"/>
                </a:solidFill>
                <a:effectLst/>
                <a:latin typeface="+mn-lt"/>
                <a:ea typeface="+mn-ea"/>
                <a:cs typeface="+mn-cs"/>
              </a:rPr>
              <a:t>necesidades sociales universales</a:t>
            </a:r>
            <a:endParaRPr lang="es-CL"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s-CL"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Toda Sociedad debe enfrentarse al problema de la </a:t>
            </a:r>
            <a:r>
              <a:rPr lang="es-MX" sz="1200" b="1" u="sng" kern="1200" dirty="0">
                <a:solidFill>
                  <a:schemeClr val="tx1"/>
                </a:solidFill>
                <a:effectLst/>
                <a:latin typeface="+mn-lt"/>
                <a:ea typeface="+mn-ea"/>
                <a:cs typeface="+mn-cs"/>
              </a:rPr>
              <a:t>producción</a:t>
            </a:r>
            <a:r>
              <a:rPr lang="es-MX" sz="1200" kern="1200" dirty="0">
                <a:solidFill>
                  <a:schemeClr val="tx1"/>
                </a:solidFill>
                <a:effectLst/>
                <a:latin typeface="+mn-lt"/>
                <a:ea typeface="+mn-ea"/>
                <a:cs typeface="+mn-cs"/>
              </a:rPr>
              <a:t>. Esto es, satisfacer conductualmente los requisitos mínimos para su subsistencia </a:t>
            </a:r>
            <a:endParaRPr lang="es-CL"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r>
              <a:rPr lang="es-MX" sz="1200" kern="1200" dirty="0">
                <a:solidFill>
                  <a:schemeClr val="tx1"/>
                </a:solidFill>
                <a:effectLst/>
                <a:latin typeface="+mn-lt"/>
                <a:ea typeface="+mn-ea"/>
                <a:cs typeface="+mn-cs"/>
                <a:sym typeface="Wingdings" pitchFamily="2" charset="2"/>
              </a:rPr>
              <a:t></a:t>
            </a:r>
            <a:r>
              <a:rPr lang="es-MX" sz="1200" kern="1200" dirty="0">
                <a:solidFill>
                  <a:schemeClr val="tx1"/>
                </a:solidFill>
                <a:effectLst/>
                <a:latin typeface="+mn-lt"/>
                <a:ea typeface="+mn-ea"/>
                <a:cs typeface="+mn-cs"/>
              </a:rPr>
              <a:t> Dicha necesidad da como resultado un </a:t>
            </a:r>
            <a:r>
              <a:rPr lang="es-MX" sz="1200" b="1" kern="1200" dirty="0">
                <a:solidFill>
                  <a:schemeClr val="tx1"/>
                </a:solidFill>
                <a:effectLst/>
                <a:latin typeface="+mn-lt"/>
                <a:ea typeface="+mn-ea"/>
                <a:cs typeface="+mn-cs"/>
              </a:rPr>
              <a:t>Modo de Producción determinado</a:t>
            </a:r>
            <a:endParaRPr lang="es-CL"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Toda Sociedad debe enfrentarse al problema de la </a:t>
            </a:r>
            <a:r>
              <a:rPr lang="es-MX" sz="1200" b="1" u="sng" kern="1200" dirty="0">
                <a:solidFill>
                  <a:schemeClr val="tx1"/>
                </a:solidFill>
                <a:effectLst/>
                <a:latin typeface="+mn-lt"/>
                <a:ea typeface="+mn-ea"/>
                <a:cs typeface="+mn-cs"/>
              </a:rPr>
              <a:t>población</a:t>
            </a:r>
            <a:r>
              <a:rPr lang="es-MX" sz="1200" kern="1200" dirty="0">
                <a:solidFill>
                  <a:schemeClr val="tx1"/>
                </a:solidFill>
                <a:effectLst/>
                <a:latin typeface="+mn-lt"/>
                <a:ea typeface="+mn-ea"/>
                <a:cs typeface="+mn-cs"/>
              </a:rPr>
              <a:t>. Es decir, satisfacer conductualmente la necesidad demográfica de reproducción y control </a:t>
            </a:r>
            <a:endParaRPr lang="es-CL"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r>
              <a:rPr lang="es-MX" sz="1200" kern="1200" dirty="0">
                <a:solidFill>
                  <a:schemeClr val="tx1"/>
                </a:solidFill>
                <a:effectLst/>
                <a:latin typeface="+mn-lt"/>
                <a:ea typeface="+mn-ea"/>
                <a:cs typeface="+mn-cs"/>
                <a:sym typeface="Wingdings" pitchFamily="2" charset="2"/>
              </a:rPr>
              <a:t></a:t>
            </a:r>
            <a:r>
              <a:rPr lang="es-MX" sz="1200" kern="1200" dirty="0">
                <a:solidFill>
                  <a:schemeClr val="tx1"/>
                </a:solidFill>
                <a:effectLst/>
                <a:latin typeface="+mn-lt"/>
                <a:ea typeface="+mn-ea"/>
                <a:cs typeface="+mn-cs"/>
              </a:rPr>
              <a:t> Dicha necesidad da como resultado un </a:t>
            </a:r>
            <a:r>
              <a:rPr lang="es-MX" sz="1200" b="1" kern="1200" dirty="0">
                <a:solidFill>
                  <a:schemeClr val="tx1"/>
                </a:solidFill>
                <a:effectLst/>
                <a:latin typeface="+mn-lt"/>
                <a:ea typeface="+mn-ea"/>
                <a:cs typeface="+mn-cs"/>
              </a:rPr>
              <a:t>Modo de Reproducción determinado</a:t>
            </a:r>
            <a:endParaRPr lang="es-CL"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Toda sociedad debe enfrentarse a la necesidad de mantener </a:t>
            </a:r>
            <a:r>
              <a:rPr lang="es-MX" sz="1200" b="1" u="sng" kern="1200" dirty="0">
                <a:solidFill>
                  <a:schemeClr val="tx1"/>
                </a:solidFill>
                <a:effectLst/>
                <a:latin typeface="+mn-lt"/>
                <a:ea typeface="+mn-ea"/>
                <a:cs typeface="+mn-cs"/>
              </a:rPr>
              <a:t>relaciones de conducta seguras y ordenadas</a:t>
            </a:r>
            <a:r>
              <a:rPr lang="es-MX" sz="1200" kern="1200" dirty="0">
                <a:solidFill>
                  <a:schemeClr val="tx1"/>
                </a:solidFill>
                <a:effectLst/>
                <a:latin typeface="+mn-lt"/>
                <a:ea typeface="+mn-ea"/>
                <a:cs typeface="+mn-cs"/>
              </a:rPr>
              <a:t> entre sí y con otros grupos</a:t>
            </a:r>
            <a:endParaRPr lang="es-CL" sz="1200" kern="1200" dirty="0">
              <a:solidFill>
                <a:schemeClr val="tx1"/>
              </a:solidFill>
              <a:effectLst/>
              <a:latin typeface="+mn-lt"/>
              <a:ea typeface="+mn-ea"/>
              <a:cs typeface="+mn-cs"/>
            </a:endParaRPr>
          </a:p>
          <a:p>
            <a:pPr marL="171450" indent="-171450">
              <a:buFont typeface="Wingdings" pitchFamily="2" charset="2"/>
              <a:buChar char="à"/>
            </a:pPr>
            <a:r>
              <a:rPr lang="es-MX" sz="1200" kern="1200" dirty="0">
                <a:solidFill>
                  <a:schemeClr val="tx1"/>
                </a:solidFill>
                <a:effectLst/>
                <a:latin typeface="+mn-lt"/>
                <a:ea typeface="+mn-ea"/>
                <a:cs typeface="+mn-cs"/>
              </a:rPr>
              <a:t>Dicha necesidad da como resultado la </a:t>
            </a:r>
            <a:r>
              <a:rPr lang="es-MX" sz="1200" b="1" kern="1200" dirty="0">
                <a:solidFill>
                  <a:schemeClr val="tx1"/>
                </a:solidFill>
                <a:effectLst/>
                <a:latin typeface="+mn-lt"/>
                <a:ea typeface="+mn-ea"/>
                <a:cs typeface="+mn-cs"/>
              </a:rPr>
              <a:t>Economía Doméstica y la Economía Política</a:t>
            </a:r>
          </a:p>
          <a:p>
            <a:pPr marL="171450" indent="-171450">
              <a:buFont typeface="Wingdings" pitchFamily="2" charset="2"/>
              <a:buChar char="à"/>
            </a:pPr>
            <a:endParaRPr lang="es-MX" sz="1200" b="1" kern="1200" dirty="0">
              <a:solidFill>
                <a:schemeClr val="tx1"/>
              </a:solidFill>
              <a:effectLst/>
              <a:latin typeface="+mn-lt"/>
              <a:ea typeface="+mn-ea"/>
              <a:cs typeface="+mn-cs"/>
            </a:endParaRPr>
          </a:p>
          <a:p>
            <a:r>
              <a:rPr lang="es-MX" sz="1200" b="1" u="sng" kern="1200" dirty="0">
                <a:solidFill>
                  <a:schemeClr val="tx1"/>
                </a:solidFill>
                <a:effectLst/>
                <a:latin typeface="+mn-lt"/>
                <a:ea typeface="+mn-ea"/>
                <a:cs typeface="+mn-cs"/>
              </a:rPr>
              <a:t>Aspectos Metodológicos</a:t>
            </a:r>
            <a:endParaRPr lang="es-CL"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Tomando en consideración lo anterior, el antropólogo debe centrar su estudio en </a:t>
            </a:r>
            <a:r>
              <a:rPr lang="es-MX" sz="1200" b="1" kern="1200" dirty="0">
                <a:solidFill>
                  <a:schemeClr val="tx1"/>
                </a:solidFill>
                <a:effectLst/>
                <a:latin typeface="+mn-lt"/>
                <a:ea typeface="+mn-ea"/>
                <a:cs typeface="+mn-cs"/>
              </a:rPr>
              <a:t>cinco</a:t>
            </a:r>
            <a:r>
              <a:rPr lang="es-MX" sz="1200" kern="1200" dirty="0">
                <a:solidFill>
                  <a:schemeClr val="tx1"/>
                </a:solidFill>
                <a:effectLst/>
                <a:latin typeface="+mn-lt"/>
                <a:ea typeface="+mn-ea"/>
                <a:cs typeface="+mn-cs"/>
              </a:rPr>
              <a:t> factores</a:t>
            </a:r>
            <a:endParaRPr lang="es-CL"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s-CL" sz="1200" kern="1200" dirty="0">
              <a:solidFill>
                <a:schemeClr val="tx1"/>
              </a:solidFill>
              <a:effectLst/>
              <a:latin typeface="+mn-lt"/>
              <a:ea typeface="+mn-ea"/>
              <a:cs typeface="+mn-cs"/>
            </a:endParaRPr>
          </a:p>
          <a:p>
            <a:pPr marL="171450" indent="-171450">
              <a:buFont typeface="Wingdings" pitchFamily="2" charset="2"/>
              <a:buChar char="à"/>
            </a:pPr>
            <a:endParaRPr lang="es-MX" sz="1200" b="1" kern="1200" dirty="0">
              <a:solidFill>
                <a:schemeClr val="tx1"/>
              </a:solidFill>
              <a:effectLst/>
              <a:latin typeface="+mn-lt"/>
              <a:ea typeface="+mn-ea"/>
              <a:cs typeface="+mn-cs"/>
            </a:endParaRPr>
          </a:p>
          <a:p>
            <a:pPr marL="171450" indent="-171450">
              <a:buFont typeface="Wingdings" pitchFamily="2" charset="2"/>
              <a:buChar char="à"/>
            </a:pPr>
            <a:endParaRPr lang="es-MX" sz="1200" b="1" kern="1200" dirty="0">
              <a:solidFill>
                <a:schemeClr val="tx1"/>
              </a:solidFill>
              <a:effectLst/>
              <a:latin typeface="+mn-lt"/>
              <a:ea typeface="+mn-ea"/>
              <a:cs typeface="+mn-cs"/>
            </a:endParaRPr>
          </a:p>
          <a:p>
            <a:pPr marL="171450" indent="-171450">
              <a:buFont typeface="Wingdings" pitchFamily="2" charset="2"/>
              <a:buChar char="à"/>
            </a:pPr>
            <a:endParaRPr lang="es-CL" sz="1200" kern="1200" dirty="0">
              <a:solidFill>
                <a:schemeClr val="tx1"/>
              </a:solidFill>
              <a:effectLst/>
              <a:latin typeface="+mn-lt"/>
              <a:ea typeface="+mn-ea"/>
              <a:cs typeface="+mn-cs"/>
            </a:endParaRPr>
          </a:p>
          <a:p>
            <a:endParaRPr lang="es-CL" dirty="0"/>
          </a:p>
        </p:txBody>
      </p:sp>
      <p:sp>
        <p:nvSpPr>
          <p:cNvPr id="4" name="Marcador de número de diapositiva 3"/>
          <p:cNvSpPr>
            <a:spLocks noGrp="1"/>
          </p:cNvSpPr>
          <p:nvPr>
            <p:ph type="sldNum" sz="quarter" idx="10"/>
          </p:nvPr>
        </p:nvSpPr>
        <p:spPr/>
        <p:txBody>
          <a:bodyPr/>
          <a:lstStyle/>
          <a:p>
            <a:fld id="{495D4331-040A-DB4F-B24B-9E6E65BCEB1C}" type="slidenum">
              <a:rPr lang="es-CL" smtClean="0"/>
              <a:t>14</a:t>
            </a:fld>
            <a:endParaRPr lang="es-CL"/>
          </a:p>
        </p:txBody>
      </p:sp>
    </p:spTree>
    <p:extLst>
      <p:ext uri="{BB962C8B-B14F-4D97-AF65-F5344CB8AC3E}">
        <p14:creationId xmlns:p14="http://schemas.microsoft.com/office/powerpoint/2010/main" val="3496777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8/31/22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8/31/22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8/31/22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8/31/22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A61015F-7CC6-4D0A-9D87-873EA4C304CC}" type="datetimeFigureOut">
              <a:rPr lang="en-US" dirty="0"/>
              <a:t>8/31/22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8/31/22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Editar los estilos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8/31/22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8/31/22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8/31/22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05C68B11-C5A8-448C-8CE9-B1A273C79CFC}" type="datetimeFigureOut">
              <a:rPr lang="en-US" dirty="0"/>
              <a:t>8/31/22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7616CA0-919D-4A49-9C8A-62FDFB3A5183}" type="datetimeFigureOut">
              <a:rPr lang="en-US" dirty="0"/>
              <a:t>8/31/22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8/31/22</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‹Nº›</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tif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F48CDB17-4DA4-F647-9C62-B1A13E6D4C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094"/>
          <a:stretch/>
        </p:blipFill>
        <p:spPr>
          <a:xfrm>
            <a:off x="20" y="975"/>
            <a:ext cx="12191980" cy="6858000"/>
          </a:xfrm>
          <a:prstGeom prst="rect">
            <a:avLst/>
          </a:prstGeom>
        </p:spPr>
      </p:pic>
      <p:sp>
        <p:nvSpPr>
          <p:cNvPr id="30" name="Rectangle 29">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1238442"/>
            <a:ext cx="3635926"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229EB1F-586A-4B26-AA33-6F3659E93069}"/>
              </a:ext>
            </a:extLst>
          </p:cNvPr>
          <p:cNvSpPr>
            <a:spLocks noGrp="1"/>
          </p:cNvSpPr>
          <p:nvPr>
            <p:ph type="ctrTitle"/>
          </p:nvPr>
        </p:nvSpPr>
        <p:spPr>
          <a:xfrm>
            <a:off x="853439" y="1475234"/>
            <a:ext cx="3214307" cy="2901694"/>
          </a:xfrm>
        </p:spPr>
        <p:txBody>
          <a:bodyPr anchor="b">
            <a:normAutofit/>
          </a:bodyPr>
          <a:lstStyle/>
          <a:p>
            <a:r>
              <a:rPr lang="es-CL" sz="3700">
                <a:solidFill>
                  <a:srgbClr val="FFFFFF"/>
                </a:solidFill>
              </a:rPr>
              <a:t>Antropología Ambiental: </a:t>
            </a:r>
            <a:br>
              <a:rPr lang="es-CL" sz="3700">
                <a:solidFill>
                  <a:srgbClr val="FFFFFF"/>
                </a:solidFill>
              </a:rPr>
            </a:br>
            <a:r>
              <a:rPr lang="es-CL" sz="3700">
                <a:solidFill>
                  <a:srgbClr val="FFFFFF"/>
                </a:solidFill>
              </a:rPr>
              <a:t>la construcción social del medio ambiente </a:t>
            </a:r>
          </a:p>
        </p:txBody>
      </p:sp>
      <p:sp>
        <p:nvSpPr>
          <p:cNvPr id="3" name="Subtítulo 2">
            <a:extLst>
              <a:ext uri="{FF2B5EF4-FFF2-40B4-BE49-F238E27FC236}">
                <a16:creationId xmlns:a16="http://schemas.microsoft.com/office/drawing/2014/main" id="{125E2077-1CDB-4006-A614-1D906A8E838E}"/>
              </a:ext>
            </a:extLst>
          </p:cNvPr>
          <p:cNvSpPr>
            <a:spLocks noGrp="1"/>
          </p:cNvSpPr>
          <p:nvPr>
            <p:ph type="subTitle" idx="1"/>
          </p:nvPr>
        </p:nvSpPr>
        <p:spPr>
          <a:xfrm>
            <a:off x="853440" y="4608576"/>
            <a:ext cx="3205640" cy="774186"/>
          </a:xfrm>
        </p:spPr>
        <p:txBody>
          <a:bodyPr anchor="t">
            <a:normAutofit/>
          </a:bodyPr>
          <a:lstStyle/>
          <a:p>
            <a:pPr algn="r">
              <a:lnSpc>
                <a:spcPct val="90000"/>
              </a:lnSpc>
            </a:pPr>
            <a:r>
              <a:rPr lang="es-CL" sz="1100" dirty="0">
                <a:solidFill>
                  <a:srgbClr val="FFFFFF"/>
                </a:solidFill>
              </a:rPr>
              <a:t>Cambio Climático desde las Ciencias Sociales. M1</a:t>
            </a:r>
          </a:p>
          <a:p>
            <a:pPr algn="r">
              <a:lnSpc>
                <a:spcPct val="90000"/>
              </a:lnSpc>
            </a:pPr>
            <a:r>
              <a:rPr lang="es-CL" sz="1100">
                <a:solidFill>
                  <a:srgbClr val="FFFFFF"/>
                </a:solidFill>
              </a:rPr>
              <a:t>Anahí Urquiza</a:t>
            </a:r>
            <a:endParaRPr lang="es-CL" sz="1100" dirty="0">
              <a:solidFill>
                <a:srgbClr val="FFFFFF"/>
              </a:solidFill>
            </a:endParaRPr>
          </a:p>
        </p:txBody>
      </p:sp>
      <p:cxnSp>
        <p:nvCxnSpPr>
          <p:cNvPr id="32" name="Straight Connector 31">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5829" y="4508519"/>
            <a:ext cx="2926080" cy="0"/>
          </a:xfrm>
          <a:prstGeom prst="line">
            <a:avLst/>
          </a:prstGeom>
          <a:ln w="19050">
            <a:solidFill>
              <a:srgbClr val="A4DEF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177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idx="4294967295"/>
          </p:nvPr>
        </p:nvSpPr>
        <p:spPr>
          <a:xfrm>
            <a:off x="796144" y="5119791"/>
            <a:ext cx="3490750" cy="1025525"/>
          </a:xfrm>
        </p:spPr>
        <p:txBody>
          <a:bodyPr>
            <a:noAutofit/>
          </a:bodyPr>
          <a:lstStyle/>
          <a:p>
            <a:pPr algn="r"/>
            <a:r>
              <a:rPr lang="de-DE" sz="3200" dirty="0" err="1">
                <a:solidFill>
                  <a:schemeClr val="tx2"/>
                </a:solidFill>
              </a:rPr>
              <a:t>Población</a:t>
            </a:r>
            <a:r>
              <a:rPr lang="de-DE" sz="3200" dirty="0">
                <a:solidFill>
                  <a:schemeClr val="tx2"/>
                </a:solidFill>
              </a:rPr>
              <a:t> </a:t>
            </a:r>
            <a:r>
              <a:rPr lang="de-DE" sz="3200" dirty="0" err="1">
                <a:solidFill>
                  <a:schemeClr val="tx2"/>
                </a:solidFill>
              </a:rPr>
              <a:t>mundial</a:t>
            </a:r>
            <a:endParaRPr lang="es-ES" sz="3200" dirty="0">
              <a:solidFill>
                <a:schemeClr val="tx2"/>
              </a:solidFill>
            </a:endParaRPr>
          </a:p>
        </p:txBody>
      </p:sp>
      <p:sp>
        <p:nvSpPr>
          <p:cNvPr id="9" name="Marcador de texto 8"/>
          <p:cNvSpPr>
            <a:spLocks noGrp="1"/>
          </p:cNvSpPr>
          <p:nvPr>
            <p:ph type="body" sz="half" idx="4294967295"/>
          </p:nvPr>
        </p:nvSpPr>
        <p:spPr>
          <a:xfrm>
            <a:off x="8607572" y="440216"/>
            <a:ext cx="2289390" cy="2008266"/>
          </a:xfrm>
        </p:spPr>
        <p:txBody>
          <a:bodyPr>
            <a:normAutofit fontScale="70000" lnSpcReduction="20000"/>
          </a:bodyPr>
          <a:lstStyle/>
          <a:p>
            <a:pPr marL="0" indent="0" algn="r">
              <a:buNone/>
            </a:pPr>
            <a:r>
              <a:rPr lang="de-DE" dirty="0">
                <a:solidFill>
                  <a:schemeClr val="tx2"/>
                </a:solidFill>
              </a:rPr>
              <a:t>8000 </a:t>
            </a:r>
            <a:r>
              <a:rPr lang="de-DE" dirty="0" err="1">
                <a:solidFill>
                  <a:schemeClr val="tx2"/>
                </a:solidFill>
              </a:rPr>
              <a:t>ac</a:t>
            </a:r>
            <a:r>
              <a:rPr lang="de-DE" dirty="0">
                <a:solidFill>
                  <a:schemeClr val="tx2"/>
                </a:solidFill>
              </a:rPr>
              <a:t> :           </a:t>
            </a:r>
            <a:r>
              <a:rPr lang="es-ES" dirty="0">
                <a:solidFill>
                  <a:schemeClr val="tx2"/>
                </a:solidFill>
              </a:rPr>
              <a:t>8.000.000</a:t>
            </a:r>
          </a:p>
          <a:p>
            <a:pPr marL="0" indent="0" algn="r">
              <a:buNone/>
            </a:pPr>
            <a:r>
              <a:rPr lang="de-DE" dirty="0">
                <a:solidFill>
                  <a:schemeClr val="tx2"/>
                </a:solidFill>
              </a:rPr>
              <a:t>1 dc :       200.000.000</a:t>
            </a:r>
          </a:p>
          <a:p>
            <a:pPr marL="0" indent="0" algn="r">
              <a:buNone/>
            </a:pPr>
            <a:r>
              <a:rPr lang="de-DE" dirty="0">
                <a:solidFill>
                  <a:schemeClr val="tx2"/>
                </a:solidFill>
              </a:rPr>
              <a:t>1800 dc :       978.000.000</a:t>
            </a:r>
          </a:p>
          <a:p>
            <a:pPr marL="0" indent="0" algn="r">
              <a:buNone/>
            </a:pPr>
            <a:r>
              <a:rPr lang="de-DE" dirty="0">
                <a:solidFill>
                  <a:schemeClr val="tx2"/>
                </a:solidFill>
              </a:rPr>
              <a:t>1950 dc :    </a:t>
            </a:r>
            <a:r>
              <a:rPr lang="es-ES" dirty="0">
                <a:solidFill>
                  <a:schemeClr val="tx2"/>
                </a:solidFill>
              </a:rPr>
              <a:t>2.518.630.000</a:t>
            </a:r>
          </a:p>
          <a:p>
            <a:pPr marL="0" indent="0" algn="r">
              <a:buNone/>
            </a:pPr>
            <a:r>
              <a:rPr lang="de-DE" dirty="0">
                <a:solidFill>
                  <a:schemeClr val="tx2"/>
                </a:solidFill>
              </a:rPr>
              <a:t>2000 dc :    </a:t>
            </a:r>
            <a:r>
              <a:rPr lang="es-ES" dirty="0">
                <a:solidFill>
                  <a:schemeClr val="tx2"/>
                </a:solidFill>
              </a:rPr>
              <a:t>6.070.581.000</a:t>
            </a:r>
          </a:p>
          <a:p>
            <a:pPr marL="0" indent="0" algn="r">
              <a:buNone/>
            </a:pPr>
            <a:r>
              <a:rPr lang="de-DE" dirty="0">
                <a:solidFill>
                  <a:schemeClr val="tx2"/>
                </a:solidFill>
              </a:rPr>
              <a:t>2050 dc :  9.000.000.000?</a:t>
            </a:r>
            <a:endParaRPr lang="es-ES" dirty="0">
              <a:solidFill>
                <a:schemeClr val="tx2"/>
              </a:solidFill>
            </a:endParaRPr>
          </a:p>
          <a:p>
            <a:pPr marL="0" indent="0" algn="r">
              <a:buNone/>
            </a:pPr>
            <a:endParaRPr lang="es-ES" dirty="0">
              <a:solidFill>
                <a:schemeClr val="tx2"/>
              </a:solidFill>
            </a:endParaRPr>
          </a:p>
          <a:p>
            <a:pPr marL="0" indent="0" algn="r">
              <a:buNone/>
            </a:pPr>
            <a:endParaRPr lang="de-DE" dirty="0">
              <a:solidFill>
                <a:schemeClr val="tx2"/>
              </a:solidFill>
            </a:endParaRPr>
          </a:p>
        </p:txBody>
      </p:sp>
      <p:pic>
        <p:nvPicPr>
          <p:cNvPr id="8" name="Imagen 7"/>
          <p:cNvPicPr>
            <a:picLocks noChangeAspect="1"/>
          </p:cNvPicPr>
          <p:nvPr/>
        </p:nvPicPr>
        <p:blipFill>
          <a:blip r:embed="rId3"/>
          <a:stretch>
            <a:fillRect/>
          </a:stretch>
        </p:blipFill>
        <p:spPr>
          <a:xfrm>
            <a:off x="-1" y="0"/>
            <a:ext cx="7312535" cy="4407108"/>
          </a:xfrm>
          <a:prstGeom prst="rect">
            <a:avLst/>
          </a:prstGeom>
        </p:spPr>
      </p:pic>
      <p:pic>
        <p:nvPicPr>
          <p:cNvPr id="10" name="Imagen 9"/>
          <p:cNvPicPr>
            <a:picLocks noChangeAspect="1"/>
          </p:cNvPicPr>
          <p:nvPr/>
        </p:nvPicPr>
        <p:blipFill>
          <a:blip r:embed="rId4"/>
          <a:stretch>
            <a:fillRect/>
          </a:stretch>
        </p:blipFill>
        <p:spPr>
          <a:xfrm>
            <a:off x="5681272" y="2948657"/>
            <a:ext cx="6510728" cy="3909343"/>
          </a:xfrm>
          <a:prstGeom prst="rect">
            <a:avLst/>
          </a:prstGeom>
        </p:spPr>
      </p:pic>
    </p:spTree>
    <p:extLst>
      <p:ext uri="{BB962C8B-B14F-4D97-AF65-F5344CB8AC3E}">
        <p14:creationId xmlns:p14="http://schemas.microsoft.com/office/powerpoint/2010/main" val="153939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defRPr/>
            </a:pPr>
            <a:r>
              <a:rPr lang="es-ES" sz="4400" dirty="0"/>
              <a:t>Ecología Cultural</a:t>
            </a:r>
          </a:p>
        </p:txBody>
      </p:sp>
      <p:pic>
        <p:nvPicPr>
          <p:cNvPr id="30724" name="4 Imagen" descr="steward_julian.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82011" y="2084832"/>
            <a:ext cx="24384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5"/>
          <p:cNvSpPr txBox="1">
            <a:spLocks noChangeArrowheads="1"/>
          </p:cNvSpPr>
          <p:nvPr/>
        </p:nvSpPr>
        <p:spPr bwMode="auto">
          <a:xfrm>
            <a:off x="9690031" y="5266877"/>
            <a:ext cx="17620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s-ES" altLang="es-CL" sz="1800" dirty="0">
                <a:latin typeface="Arial" panose="020B0604020202020204" pitchFamily="34" charset="0"/>
              </a:rPr>
              <a:t>Julian </a:t>
            </a:r>
            <a:r>
              <a:rPr lang="es-ES" altLang="es-CL" sz="1800" dirty="0" err="1">
                <a:latin typeface="Arial" panose="020B0604020202020204" pitchFamily="34" charset="0"/>
              </a:rPr>
              <a:t>Steward</a:t>
            </a:r>
            <a:r>
              <a:rPr lang="es-ES" altLang="es-CL" sz="1800" dirty="0">
                <a:latin typeface="Arial" panose="020B0604020202020204" pitchFamily="34" charset="0"/>
              </a:rPr>
              <a:t> </a:t>
            </a:r>
          </a:p>
          <a:p>
            <a:pPr algn="ctr" eaLnBrk="1" hangingPunct="1">
              <a:spcBef>
                <a:spcPct val="0"/>
              </a:spcBef>
              <a:buClrTx/>
              <a:buSzTx/>
              <a:buFontTx/>
              <a:buNone/>
            </a:pPr>
            <a:r>
              <a:rPr lang="es-ES" altLang="es-CL" sz="1800" dirty="0">
                <a:latin typeface="Arial" panose="020B0604020202020204" pitchFamily="34" charset="0"/>
              </a:rPr>
              <a:t>(1902-1972)</a:t>
            </a:r>
          </a:p>
        </p:txBody>
      </p:sp>
      <p:sp>
        <p:nvSpPr>
          <p:cNvPr id="2" name="Rectángulo 1">
            <a:extLst>
              <a:ext uri="{FF2B5EF4-FFF2-40B4-BE49-F238E27FC236}">
                <a16:creationId xmlns:a16="http://schemas.microsoft.com/office/drawing/2014/main" id="{20E0FE09-58F1-804F-B869-92BA37040A8A}"/>
              </a:ext>
            </a:extLst>
          </p:cNvPr>
          <p:cNvSpPr/>
          <p:nvPr/>
        </p:nvSpPr>
        <p:spPr>
          <a:xfrm>
            <a:off x="865101" y="2469145"/>
            <a:ext cx="7483768" cy="3477875"/>
          </a:xfrm>
          <a:prstGeom prst="rect">
            <a:avLst/>
          </a:prstGeom>
        </p:spPr>
        <p:txBody>
          <a:bodyPr wrap="square">
            <a:spAutoFit/>
          </a:bodyPr>
          <a:lstStyle/>
          <a:p>
            <a:pPr lvl="0"/>
            <a:r>
              <a:rPr lang="es-MX" sz="2000" dirty="0"/>
              <a:t>La Ecología Cultural es el estudio de las en que los grupos humanos se </a:t>
            </a:r>
            <a:r>
              <a:rPr lang="es-MX" sz="2000" b="1" dirty="0"/>
              <a:t>adaptan</a:t>
            </a:r>
            <a:r>
              <a:rPr lang="es-MX" sz="2000" dirty="0"/>
              <a:t> a sus condiciones naturales por medio de su </a:t>
            </a:r>
            <a:r>
              <a:rPr lang="es-MX" sz="2000" b="1" dirty="0"/>
              <a:t>cultura</a:t>
            </a:r>
            <a:endParaRPr lang="es-CL" sz="2000" dirty="0"/>
          </a:p>
          <a:p>
            <a:pPr marL="342900" indent="-342900">
              <a:buFont typeface="Wingdings" pitchFamily="2" charset="2"/>
              <a:buChar char="§"/>
            </a:pPr>
            <a:r>
              <a:rPr lang="es-ES" sz="2000" dirty="0">
                <a:solidFill>
                  <a:schemeClr val="accent2"/>
                </a:solidFill>
              </a:rPr>
              <a:t>El medioambiente </a:t>
            </a:r>
            <a:r>
              <a:rPr lang="es-ES" sz="2000" b="1" dirty="0">
                <a:solidFill>
                  <a:schemeClr val="accent2"/>
                </a:solidFill>
              </a:rPr>
              <a:t>no determina a la cultura</a:t>
            </a:r>
            <a:endParaRPr lang="es-CL" sz="2000" dirty="0">
              <a:solidFill>
                <a:schemeClr val="accent2"/>
              </a:solidFill>
            </a:endParaRPr>
          </a:p>
          <a:p>
            <a:pPr marL="342900" indent="-342900">
              <a:buFont typeface="Wingdings" pitchFamily="2" charset="2"/>
              <a:buChar char="§"/>
            </a:pPr>
            <a:r>
              <a:rPr lang="es-MX" sz="2000" dirty="0"/>
              <a:t>El medioambiente </a:t>
            </a:r>
            <a:r>
              <a:rPr lang="es-MX" sz="2000" b="1" dirty="0"/>
              <a:t>presiona selectivamente a la cultura</a:t>
            </a:r>
            <a:r>
              <a:rPr lang="es-MX" sz="2000" dirty="0"/>
              <a:t> suprimiendo aquellos elementos menos adaptativos respecto del entorno inmediato</a:t>
            </a:r>
            <a:endParaRPr lang="es-CL" sz="2000" dirty="0"/>
          </a:p>
          <a:p>
            <a:pPr lvl="0"/>
            <a:r>
              <a:rPr lang="es-ES" sz="2000" dirty="0"/>
              <a:t>La separación naturaleza-cultura, proviene de una </a:t>
            </a:r>
            <a:r>
              <a:rPr lang="es-ES" sz="2000" b="1" dirty="0"/>
              <a:t>imagen religiosa </a:t>
            </a:r>
            <a:r>
              <a:rPr lang="es-ES" sz="2000" dirty="0"/>
              <a:t>del mundo</a:t>
            </a:r>
            <a:endParaRPr lang="es-CL" sz="2000" dirty="0"/>
          </a:p>
          <a:p>
            <a:pPr marL="342900" indent="-342900">
              <a:buFont typeface="Arial" panose="020B0604020202020204" pitchFamily="34" charset="0"/>
              <a:buChar char="•"/>
            </a:pPr>
            <a:r>
              <a:rPr lang="es-ES" sz="2000" b="1" dirty="0"/>
              <a:t>La cultura </a:t>
            </a:r>
            <a:r>
              <a:rPr lang="es-ES" sz="2000" dirty="0"/>
              <a:t>depende funcionalmente de lo orgánico</a:t>
            </a:r>
            <a:endParaRPr lang="es-CL" sz="2000" dirty="0"/>
          </a:p>
          <a:p>
            <a:pPr marL="342900" indent="-342900">
              <a:buFont typeface="Arial" panose="020B0604020202020204" pitchFamily="34" charset="0"/>
              <a:buChar char="•"/>
            </a:pPr>
            <a:r>
              <a:rPr lang="es-ES" sz="2000" b="1" dirty="0"/>
              <a:t>Su desarrollo no es autónomo</a:t>
            </a:r>
            <a:r>
              <a:rPr lang="es-ES" sz="2000" dirty="0"/>
              <a:t>: ya que proviene de la evolución natural</a:t>
            </a:r>
            <a:endParaRPr lang="es-CL" sz="2000" dirty="0"/>
          </a:p>
        </p:txBody>
      </p:sp>
      <p:sp>
        <p:nvSpPr>
          <p:cNvPr id="7" name="Rectángulo 6">
            <a:extLst>
              <a:ext uri="{FF2B5EF4-FFF2-40B4-BE49-F238E27FC236}">
                <a16:creationId xmlns:a16="http://schemas.microsoft.com/office/drawing/2014/main" id="{7986B54C-9235-BD41-8008-1085ED9A728C}"/>
              </a:ext>
            </a:extLst>
          </p:cNvPr>
          <p:cNvSpPr/>
          <p:nvPr/>
        </p:nvSpPr>
        <p:spPr>
          <a:xfrm>
            <a:off x="7407844" y="411694"/>
            <a:ext cx="4308875"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s-MX" sz="2000" dirty="0"/>
              <a:t>El cambio cultural está ligado, en primer lugar, a los cambios tecnológicos</a:t>
            </a:r>
            <a:endParaRPr lang="es-CL" sz="2400" dirty="0"/>
          </a:p>
        </p:txBody>
      </p:sp>
    </p:spTree>
    <p:extLst>
      <p:ext uri="{BB962C8B-B14F-4D97-AF65-F5344CB8AC3E}">
        <p14:creationId xmlns:p14="http://schemas.microsoft.com/office/powerpoint/2010/main" val="533467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936BB606-65F6-1C47-A023-8065A0959966}"/>
              </a:ext>
            </a:extLst>
          </p:cNvPr>
          <p:cNvGrpSpPr/>
          <p:nvPr/>
        </p:nvGrpSpPr>
        <p:grpSpPr>
          <a:xfrm>
            <a:off x="6783387" y="2868556"/>
            <a:ext cx="3960813" cy="3744913"/>
            <a:chOff x="3936553" y="2416356"/>
            <a:chExt cx="3960813" cy="3744913"/>
          </a:xfrm>
        </p:grpSpPr>
        <p:sp>
          <p:nvSpPr>
            <p:cNvPr id="31747" name="Oval 4"/>
            <p:cNvSpPr>
              <a:spLocks noChangeArrowheads="1"/>
            </p:cNvSpPr>
            <p:nvPr/>
          </p:nvSpPr>
          <p:spPr bwMode="auto">
            <a:xfrm>
              <a:off x="3936553" y="2416356"/>
              <a:ext cx="3960813" cy="3744913"/>
            </a:xfrm>
            <a:prstGeom prst="ellipse">
              <a:avLst/>
            </a:prstGeom>
            <a:solidFill>
              <a:schemeClr val="hlink"/>
            </a:solidFill>
            <a:ln w="9525">
              <a:solidFill>
                <a:schemeClr val="tx1"/>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s-ES" altLang="es-CL" sz="1800" b="1">
                  <a:latin typeface="Arial" panose="020B0604020202020204" pitchFamily="34" charset="0"/>
                </a:rPr>
                <a:t>Rasgos Secundarios</a:t>
              </a:r>
            </a:p>
            <a:p>
              <a:pPr algn="ctr" eaLnBrk="1" hangingPunct="1">
                <a:spcBef>
                  <a:spcPct val="0"/>
                </a:spcBef>
                <a:buClrTx/>
                <a:buSzTx/>
                <a:buFontTx/>
                <a:buNone/>
              </a:pPr>
              <a:endParaRPr lang="es-ES" altLang="es-CL" sz="1800">
                <a:latin typeface="Arial" panose="020B0604020202020204" pitchFamily="34" charset="0"/>
              </a:endParaRPr>
            </a:p>
            <a:p>
              <a:pPr algn="ctr" eaLnBrk="1" hangingPunct="1">
                <a:spcBef>
                  <a:spcPct val="0"/>
                </a:spcBef>
                <a:buClrTx/>
                <a:buSzTx/>
                <a:buFontTx/>
                <a:buNone/>
              </a:pPr>
              <a:endParaRPr lang="es-ES" altLang="es-CL" sz="1800">
                <a:latin typeface="Arial" panose="020B0604020202020204" pitchFamily="34" charset="0"/>
              </a:endParaRPr>
            </a:p>
            <a:p>
              <a:pPr algn="ctr" eaLnBrk="1" hangingPunct="1">
                <a:spcBef>
                  <a:spcPct val="0"/>
                </a:spcBef>
                <a:buClrTx/>
                <a:buSzTx/>
                <a:buFontTx/>
                <a:buNone/>
              </a:pPr>
              <a:endParaRPr lang="es-ES" altLang="es-CL" sz="1800">
                <a:latin typeface="Arial" panose="020B0604020202020204" pitchFamily="34" charset="0"/>
              </a:endParaRPr>
            </a:p>
            <a:p>
              <a:pPr algn="ctr" eaLnBrk="1" hangingPunct="1">
                <a:spcBef>
                  <a:spcPct val="0"/>
                </a:spcBef>
                <a:buClrTx/>
                <a:buSzTx/>
                <a:buFontTx/>
                <a:buNone/>
              </a:pPr>
              <a:endParaRPr lang="es-ES" altLang="es-CL" sz="1800">
                <a:latin typeface="Arial" panose="020B0604020202020204" pitchFamily="34" charset="0"/>
              </a:endParaRPr>
            </a:p>
            <a:p>
              <a:pPr algn="ctr" eaLnBrk="1" hangingPunct="1">
                <a:spcBef>
                  <a:spcPct val="0"/>
                </a:spcBef>
                <a:buClrTx/>
                <a:buSzTx/>
                <a:buFontTx/>
                <a:buNone/>
              </a:pPr>
              <a:endParaRPr lang="es-ES" altLang="es-CL" sz="1800">
                <a:latin typeface="Arial" panose="020B0604020202020204" pitchFamily="34" charset="0"/>
              </a:endParaRPr>
            </a:p>
            <a:p>
              <a:pPr algn="ctr" eaLnBrk="1" hangingPunct="1">
                <a:spcBef>
                  <a:spcPct val="0"/>
                </a:spcBef>
                <a:buClrTx/>
                <a:buSzTx/>
                <a:buFontTx/>
                <a:buNone/>
              </a:pPr>
              <a:endParaRPr lang="es-ES" altLang="es-CL" sz="1800">
                <a:latin typeface="Arial" panose="020B0604020202020204" pitchFamily="34" charset="0"/>
              </a:endParaRPr>
            </a:p>
            <a:p>
              <a:pPr algn="ctr" eaLnBrk="1" hangingPunct="1">
                <a:spcBef>
                  <a:spcPct val="0"/>
                </a:spcBef>
                <a:buClrTx/>
                <a:buSzTx/>
                <a:buFontTx/>
                <a:buNone/>
              </a:pPr>
              <a:endParaRPr lang="es-ES" altLang="es-CL" sz="1800">
                <a:latin typeface="Arial" panose="020B0604020202020204" pitchFamily="34" charset="0"/>
              </a:endParaRPr>
            </a:p>
            <a:p>
              <a:pPr algn="ctr" eaLnBrk="1" hangingPunct="1">
                <a:spcBef>
                  <a:spcPct val="0"/>
                </a:spcBef>
                <a:buClrTx/>
                <a:buSzTx/>
                <a:buFontTx/>
                <a:buNone/>
              </a:pPr>
              <a:endParaRPr lang="es-ES" altLang="es-CL" sz="1800">
                <a:latin typeface="Arial" panose="020B0604020202020204" pitchFamily="34" charset="0"/>
              </a:endParaRPr>
            </a:p>
            <a:p>
              <a:pPr algn="ctr" eaLnBrk="1" hangingPunct="1">
                <a:spcBef>
                  <a:spcPct val="0"/>
                </a:spcBef>
                <a:buClrTx/>
                <a:buSzTx/>
                <a:buFontTx/>
                <a:buNone/>
              </a:pPr>
              <a:endParaRPr lang="es-ES" altLang="es-CL" sz="1800">
                <a:latin typeface="Arial" panose="020B0604020202020204" pitchFamily="34" charset="0"/>
              </a:endParaRPr>
            </a:p>
            <a:p>
              <a:pPr algn="ctr" eaLnBrk="1" hangingPunct="1">
                <a:spcBef>
                  <a:spcPct val="0"/>
                </a:spcBef>
                <a:buClrTx/>
                <a:buSzTx/>
                <a:buFontTx/>
                <a:buNone/>
              </a:pPr>
              <a:endParaRPr lang="es-ES" altLang="es-CL" sz="1800">
                <a:latin typeface="Arial" panose="020B0604020202020204" pitchFamily="34" charset="0"/>
              </a:endParaRPr>
            </a:p>
          </p:txBody>
        </p:sp>
        <p:sp>
          <p:nvSpPr>
            <p:cNvPr id="31748" name="Oval 5"/>
            <p:cNvSpPr>
              <a:spLocks noChangeArrowheads="1"/>
            </p:cNvSpPr>
            <p:nvPr/>
          </p:nvSpPr>
          <p:spPr bwMode="auto">
            <a:xfrm>
              <a:off x="4764435" y="3286077"/>
              <a:ext cx="2305050" cy="2016125"/>
            </a:xfrm>
            <a:prstGeom prst="ellipse">
              <a:avLst/>
            </a:prstGeom>
            <a:solidFill>
              <a:schemeClr val="accent2"/>
            </a:solidFill>
            <a:ln w="9525">
              <a:solidFill>
                <a:schemeClr val="tx1"/>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s-ES" altLang="es-CL" sz="1800" b="1">
                  <a:latin typeface="Arial" panose="020B0604020202020204" pitchFamily="34" charset="0"/>
                </a:rPr>
                <a:t>Núcleo Cultural</a:t>
              </a:r>
            </a:p>
          </p:txBody>
        </p:sp>
        <p:sp>
          <p:nvSpPr>
            <p:cNvPr id="26632" name="AutoShape 8"/>
            <p:cNvSpPr>
              <a:spLocks noChangeArrowheads="1"/>
            </p:cNvSpPr>
            <p:nvPr/>
          </p:nvSpPr>
          <p:spPr bwMode="auto">
            <a:xfrm>
              <a:off x="4188173" y="4041727"/>
              <a:ext cx="576262" cy="504825"/>
            </a:xfrm>
            <a:prstGeom prst="leftArrow">
              <a:avLst>
                <a:gd name="adj1" fmla="val 50000"/>
                <a:gd name="adj2" fmla="val 28538"/>
              </a:avLst>
            </a:prstGeom>
            <a:solidFill>
              <a:schemeClr val="accent2"/>
            </a:solidFill>
            <a:ln w="9525">
              <a:solidFill>
                <a:schemeClr val="tx1"/>
              </a:solidFill>
              <a:miter lim="800000"/>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s-CL" altLang="es-CL" sz="1800">
                <a:latin typeface="Arial" panose="020B0604020202020204" pitchFamily="34" charset="0"/>
              </a:endParaRPr>
            </a:p>
          </p:txBody>
        </p:sp>
        <p:sp>
          <p:nvSpPr>
            <p:cNvPr id="26633" name="AutoShape 9"/>
            <p:cNvSpPr>
              <a:spLocks noChangeArrowheads="1"/>
            </p:cNvSpPr>
            <p:nvPr/>
          </p:nvSpPr>
          <p:spPr bwMode="auto">
            <a:xfrm rot="10800000">
              <a:off x="7069486" y="4041727"/>
              <a:ext cx="576263" cy="504825"/>
            </a:xfrm>
            <a:prstGeom prst="leftArrow">
              <a:avLst>
                <a:gd name="adj1" fmla="val 50000"/>
                <a:gd name="adj2" fmla="val 28538"/>
              </a:avLst>
            </a:prstGeom>
            <a:solidFill>
              <a:schemeClr val="accent2"/>
            </a:solidFill>
            <a:ln w="9525">
              <a:solidFill>
                <a:schemeClr val="tx1"/>
              </a:solidFill>
              <a:miter lim="800000"/>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s-CL" altLang="es-CL" sz="1800">
                <a:latin typeface="Arial" panose="020B0604020202020204" pitchFamily="34" charset="0"/>
              </a:endParaRPr>
            </a:p>
          </p:txBody>
        </p:sp>
        <p:sp>
          <p:nvSpPr>
            <p:cNvPr id="26634" name="AutoShape 10"/>
            <p:cNvSpPr>
              <a:spLocks noChangeArrowheads="1"/>
            </p:cNvSpPr>
            <p:nvPr/>
          </p:nvSpPr>
          <p:spPr bwMode="auto">
            <a:xfrm rot="-5400000">
              <a:off x="5628830" y="5337920"/>
              <a:ext cx="576262" cy="504825"/>
            </a:xfrm>
            <a:prstGeom prst="leftArrow">
              <a:avLst>
                <a:gd name="adj1" fmla="val 50000"/>
                <a:gd name="adj2" fmla="val 28538"/>
              </a:avLst>
            </a:prstGeom>
            <a:solidFill>
              <a:schemeClr val="accent2"/>
            </a:solidFill>
            <a:ln w="9525">
              <a:solidFill>
                <a:schemeClr val="tx1"/>
              </a:solidFill>
              <a:miter lim="800000"/>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s-CL" altLang="es-CL" sz="1800">
                <a:latin typeface="Arial" panose="020B0604020202020204" pitchFamily="34" charset="0"/>
              </a:endParaRPr>
            </a:p>
          </p:txBody>
        </p:sp>
      </p:grpSp>
      <p:sp>
        <p:nvSpPr>
          <p:cNvPr id="10" name="Rectangle 2"/>
          <p:cNvSpPr>
            <a:spLocks noGrp="1" noChangeArrowheads="1"/>
          </p:cNvSpPr>
          <p:nvPr>
            <p:ph type="title"/>
          </p:nvPr>
        </p:nvSpPr>
        <p:spPr/>
        <p:txBody>
          <a:bodyPr>
            <a:normAutofit/>
          </a:bodyPr>
          <a:lstStyle/>
          <a:p>
            <a:pPr>
              <a:defRPr/>
            </a:pPr>
            <a:r>
              <a:rPr lang="es-MX" dirty="0"/>
              <a:t>An</a:t>
            </a:r>
            <a:r>
              <a:rPr lang="es-ES" dirty="0" err="1"/>
              <a:t>álisis</a:t>
            </a:r>
            <a:r>
              <a:rPr lang="es-ES" dirty="0"/>
              <a:t> de las </a:t>
            </a:r>
            <a:r>
              <a:rPr lang="es-MX" dirty="0"/>
              <a:t>Culturas</a:t>
            </a:r>
            <a:endParaRPr lang="es-ES" dirty="0"/>
          </a:p>
        </p:txBody>
      </p:sp>
      <p:sp>
        <p:nvSpPr>
          <p:cNvPr id="3" name="Rectángulo 2">
            <a:extLst>
              <a:ext uri="{FF2B5EF4-FFF2-40B4-BE49-F238E27FC236}">
                <a16:creationId xmlns:a16="http://schemas.microsoft.com/office/drawing/2014/main" id="{4E5EEF6F-299A-5E48-AF52-B4AEEA57192B}"/>
              </a:ext>
            </a:extLst>
          </p:cNvPr>
          <p:cNvSpPr/>
          <p:nvPr/>
        </p:nvSpPr>
        <p:spPr>
          <a:xfrm>
            <a:off x="652727" y="2458485"/>
            <a:ext cx="5716719" cy="4154984"/>
          </a:xfrm>
          <a:prstGeom prst="rect">
            <a:avLst/>
          </a:prstGeom>
        </p:spPr>
        <p:txBody>
          <a:bodyPr wrap="square">
            <a:spAutoFit/>
          </a:bodyPr>
          <a:lstStyle/>
          <a:p>
            <a:pPr marL="285750" indent="-285750">
              <a:buFont typeface="Arial" panose="020B0604020202020204" pitchFamily="34" charset="0"/>
              <a:buChar char="•"/>
            </a:pPr>
            <a:r>
              <a:rPr lang="es-MX" sz="2200" b="1" dirty="0"/>
              <a:t>Núcleo Cultural</a:t>
            </a:r>
            <a:r>
              <a:rPr lang="es-MX" sz="2200" dirty="0"/>
              <a:t>: Son </a:t>
            </a:r>
            <a:r>
              <a:rPr lang="es-MX" sz="2200" b="1" dirty="0"/>
              <a:t>aquellos rasgos estrechamente vinculados a actividades económicas y de subsistencia </a:t>
            </a:r>
            <a:r>
              <a:rPr lang="es-MX" sz="2200" dirty="0"/>
              <a:t>(pautas sociales, políticas y religiosas empíricamente destinadas a mantener una estrecha conexión con dichos dispositivos materiales) – rasgos que se encuentran m</a:t>
            </a:r>
            <a:r>
              <a:rPr lang="es-ES" sz="2200" dirty="0" err="1"/>
              <a:t>ás</a:t>
            </a:r>
            <a:r>
              <a:rPr lang="es-ES" sz="2200" dirty="0"/>
              <a:t> relacionados con el ambiente (subsistencia / economía)</a:t>
            </a:r>
            <a:endParaRPr lang="es-CL" sz="2200" dirty="0"/>
          </a:p>
          <a:p>
            <a:pPr marL="285750" indent="-285750">
              <a:buFont typeface="Arial" panose="020B0604020202020204" pitchFamily="34" charset="0"/>
              <a:buChar char="•"/>
            </a:pPr>
            <a:r>
              <a:rPr lang="es-MX" sz="2200" b="1" dirty="0"/>
              <a:t>Rasgos Secundarios</a:t>
            </a:r>
            <a:r>
              <a:rPr lang="es-MX" sz="2200" dirty="0"/>
              <a:t>: Variaciones histórico-culturales específicas</a:t>
            </a:r>
            <a:endParaRPr lang="es-CL" sz="2200" dirty="0"/>
          </a:p>
          <a:p>
            <a:pPr lvl="0"/>
            <a:r>
              <a:rPr lang="es-MX" sz="2200" b="1" dirty="0"/>
              <a:t>El cambio cultural está ligado, en primer lugar, a los cambios tecnológicos</a:t>
            </a:r>
            <a:endParaRPr lang="es-CL" sz="2200" b="1" dirty="0"/>
          </a:p>
        </p:txBody>
      </p:sp>
      <p:sp>
        <p:nvSpPr>
          <p:cNvPr id="5" name="Rectángulo 4">
            <a:extLst>
              <a:ext uri="{FF2B5EF4-FFF2-40B4-BE49-F238E27FC236}">
                <a16:creationId xmlns:a16="http://schemas.microsoft.com/office/drawing/2014/main" id="{6D31A71C-F3CC-7B47-B2D8-0EBB82366534}"/>
              </a:ext>
            </a:extLst>
          </p:cNvPr>
          <p:cNvSpPr/>
          <p:nvPr/>
        </p:nvSpPr>
        <p:spPr>
          <a:xfrm>
            <a:off x="7323138" y="575176"/>
            <a:ext cx="4209670" cy="1631216"/>
          </a:xfrm>
          <a:prstGeom prst="rect">
            <a:avLst/>
          </a:prstGeom>
        </p:spPr>
        <p:txBody>
          <a:bodyPr wrap="square">
            <a:spAutoFit/>
          </a:bodyPr>
          <a:lstStyle/>
          <a:p>
            <a:r>
              <a:rPr lang="es-ES" sz="2000" dirty="0"/>
              <a:t>Las culturas serían similares cuando hay ciertos factores en el ambiente que también lo son: “</a:t>
            </a:r>
            <a:r>
              <a:rPr lang="es-ES" sz="2000" b="1" dirty="0"/>
              <a:t>Factores medio ambientales específicos moldean rasgos culturales concretos</a:t>
            </a:r>
            <a:r>
              <a:rPr lang="es-ES" sz="2000" dirty="0"/>
              <a:t>”</a:t>
            </a:r>
            <a:endParaRPr lang="es-CL" sz="2000" dirty="0"/>
          </a:p>
        </p:txBody>
      </p:sp>
    </p:spTree>
    <p:extLst>
      <p:ext uri="{BB962C8B-B14F-4D97-AF65-F5344CB8AC3E}">
        <p14:creationId xmlns:p14="http://schemas.microsoft.com/office/powerpoint/2010/main" val="3243789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rmAutofit/>
          </a:bodyPr>
          <a:lstStyle/>
          <a:p>
            <a:pPr>
              <a:defRPr/>
            </a:pPr>
            <a:r>
              <a:rPr lang="es-MX" sz="4400" dirty="0"/>
              <a:t>Materialismo Cultural</a:t>
            </a:r>
            <a:endParaRPr lang="es-ES" sz="4400" dirty="0"/>
          </a:p>
        </p:txBody>
      </p:sp>
      <p:sp>
        <p:nvSpPr>
          <p:cNvPr id="4" name="Marcador de texto 3">
            <a:extLst>
              <a:ext uri="{FF2B5EF4-FFF2-40B4-BE49-F238E27FC236}">
                <a16:creationId xmlns:a16="http://schemas.microsoft.com/office/drawing/2014/main" id="{132AD3E1-251C-0447-827F-CDD4088EBEE6}"/>
              </a:ext>
            </a:extLst>
          </p:cNvPr>
          <p:cNvSpPr>
            <a:spLocks noGrp="1"/>
          </p:cNvSpPr>
          <p:nvPr>
            <p:ph type="body" idx="1"/>
          </p:nvPr>
        </p:nvSpPr>
        <p:spPr/>
        <p:txBody>
          <a:bodyPr/>
          <a:lstStyle/>
          <a:p>
            <a:r>
              <a:rPr lang="es-CL" dirty="0"/>
              <a:t>Explicaciones causales</a:t>
            </a:r>
          </a:p>
        </p:txBody>
      </p:sp>
      <p:sp>
        <p:nvSpPr>
          <p:cNvPr id="5" name="Marcador de contenido 4">
            <a:extLst>
              <a:ext uri="{FF2B5EF4-FFF2-40B4-BE49-F238E27FC236}">
                <a16:creationId xmlns:a16="http://schemas.microsoft.com/office/drawing/2014/main" id="{1B8A6E39-A631-7142-8DAF-ACC3B3A6B1F4}"/>
              </a:ext>
            </a:extLst>
          </p:cNvPr>
          <p:cNvSpPr>
            <a:spLocks noGrp="1"/>
          </p:cNvSpPr>
          <p:nvPr>
            <p:ph sz="half" idx="2"/>
          </p:nvPr>
        </p:nvSpPr>
        <p:spPr/>
        <p:txBody>
          <a:bodyPr>
            <a:normAutofit/>
          </a:bodyPr>
          <a:lstStyle/>
          <a:p>
            <a:r>
              <a:rPr lang="es-CL" dirty="0"/>
              <a:t>Antropología: estudios comparados de lo humano (diferencias y semejanzas entre los grupos humanos)</a:t>
            </a:r>
          </a:p>
          <a:p>
            <a:r>
              <a:rPr lang="es-CL" dirty="0"/>
              <a:t>Busca las </a:t>
            </a:r>
            <a:r>
              <a:rPr lang="es-CL" b="1" dirty="0"/>
              <a:t>regularidades en el cambio cultural</a:t>
            </a:r>
            <a:r>
              <a:rPr lang="es-CL" dirty="0"/>
              <a:t>: correlaciones interculturalemente válidas</a:t>
            </a:r>
          </a:p>
          <a:p>
            <a:r>
              <a:rPr lang="es-CL" dirty="0"/>
              <a:t>Especial </a:t>
            </a:r>
            <a:r>
              <a:rPr lang="es-CL" b="1" dirty="0"/>
              <a:t>atención a la interacción entre conducta y entorno físico.</a:t>
            </a:r>
          </a:p>
          <a:p>
            <a:endParaRPr lang="es-CL" dirty="0"/>
          </a:p>
          <a:p>
            <a:endParaRPr lang="es-CL" dirty="0"/>
          </a:p>
        </p:txBody>
      </p:sp>
      <p:sp>
        <p:nvSpPr>
          <p:cNvPr id="6" name="Marcador de texto 5">
            <a:extLst>
              <a:ext uri="{FF2B5EF4-FFF2-40B4-BE49-F238E27FC236}">
                <a16:creationId xmlns:a16="http://schemas.microsoft.com/office/drawing/2014/main" id="{8298AAA2-D733-9243-9733-AC2C74DE8528}"/>
              </a:ext>
            </a:extLst>
          </p:cNvPr>
          <p:cNvSpPr>
            <a:spLocks noGrp="1"/>
          </p:cNvSpPr>
          <p:nvPr>
            <p:ph type="body" sz="quarter" idx="3"/>
          </p:nvPr>
        </p:nvSpPr>
        <p:spPr/>
        <p:txBody>
          <a:bodyPr/>
          <a:lstStyle/>
          <a:p>
            <a:r>
              <a:rPr lang="es-CL" dirty="0"/>
              <a:t>Determinismo material</a:t>
            </a:r>
          </a:p>
        </p:txBody>
      </p:sp>
      <p:sp>
        <p:nvSpPr>
          <p:cNvPr id="7" name="Marcador de contenido 6">
            <a:extLst>
              <a:ext uri="{FF2B5EF4-FFF2-40B4-BE49-F238E27FC236}">
                <a16:creationId xmlns:a16="http://schemas.microsoft.com/office/drawing/2014/main" id="{27FD6BA1-D31D-1E4A-9656-C25722D84E52}"/>
              </a:ext>
            </a:extLst>
          </p:cNvPr>
          <p:cNvSpPr>
            <a:spLocks noGrp="1"/>
          </p:cNvSpPr>
          <p:nvPr>
            <p:ph sz="quarter" idx="4"/>
          </p:nvPr>
        </p:nvSpPr>
        <p:spPr/>
        <p:txBody>
          <a:bodyPr>
            <a:normAutofit/>
          </a:bodyPr>
          <a:lstStyle/>
          <a:p>
            <a:r>
              <a:rPr lang="es-CL" dirty="0"/>
              <a:t>Variables tecnológicas y tecnoeconómicas tienen prioridad en investigación</a:t>
            </a:r>
          </a:p>
          <a:p>
            <a:r>
              <a:rPr lang="es-CL" b="1" dirty="0"/>
              <a:t>Hipótesis: la organización social y la ideología son variables dependientes</a:t>
            </a:r>
          </a:p>
          <a:p>
            <a:r>
              <a:rPr lang="es-CL" b="1" dirty="0"/>
              <a:t>Foco: estudio de las condiciones materiales del grupo social</a:t>
            </a:r>
          </a:p>
        </p:txBody>
      </p:sp>
      <p:sp>
        <p:nvSpPr>
          <p:cNvPr id="9" name="Rectángulo 8">
            <a:extLst>
              <a:ext uri="{FF2B5EF4-FFF2-40B4-BE49-F238E27FC236}">
                <a16:creationId xmlns:a16="http://schemas.microsoft.com/office/drawing/2014/main" id="{38DD32FC-018C-5543-9D2C-AE6E3FC058A4}"/>
              </a:ext>
            </a:extLst>
          </p:cNvPr>
          <p:cNvSpPr/>
          <p:nvPr/>
        </p:nvSpPr>
        <p:spPr>
          <a:xfrm>
            <a:off x="6136662" y="5801528"/>
            <a:ext cx="5140938"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CL" sz="2000" dirty="0"/>
              <a:t>Modos de producción y reproducción: prácticas socioculturales que permite abordar las restricciones ecológicas del hábitat del grupo. </a:t>
            </a:r>
          </a:p>
        </p:txBody>
      </p:sp>
      <p:sp>
        <p:nvSpPr>
          <p:cNvPr id="13" name="Rectángulo 12">
            <a:extLst>
              <a:ext uri="{FF2B5EF4-FFF2-40B4-BE49-F238E27FC236}">
                <a16:creationId xmlns:a16="http://schemas.microsoft.com/office/drawing/2014/main" id="{FD5957CD-D989-6848-BCDA-4BEBD60C2344}"/>
              </a:ext>
            </a:extLst>
          </p:cNvPr>
          <p:cNvSpPr/>
          <p:nvPr/>
        </p:nvSpPr>
        <p:spPr>
          <a:xfrm>
            <a:off x="1175655" y="5955416"/>
            <a:ext cx="4164971"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CL" sz="2000" dirty="0"/>
              <a:t>Factores materiales como causas de las diferencias y semejanzas culturales</a:t>
            </a:r>
          </a:p>
        </p:txBody>
      </p:sp>
      <p:sp>
        <p:nvSpPr>
          <p:cNvPr id="10" name="Flecha derecha 9">
            <a:extLst>
              <a:ext uri="{FF2B5EF4-FFF2-40B4-BE49-F238E27FC236}">
                <a16:creationId xmlns:a16="http://schemas.microsoft.com/office/drawing/2014/main" id="{1BC87C91-A313-7E4C-961F-E4F165C572EE}"/>
              </a:ext>
            </a:extLst>
          </p:cNvPr>
          <p:cNvSpPr/>
          <p:nvPr/>
        </p:nvSpPr>
        <p:spPr>
          <a:xfrm>
            <a:off x="5560800" y="6018160"/>
            <a:ext cx="410817" cy="5823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Picture 3" descr="Marvin Harris2">
            <a:extLst>
              <a:ext uri="{FF2B5EF4-FFF2-40B4-BE49-F238E27FC236}">
                <a16:creationId xmlns:a16="http://schemas.microsoft.com/office/drawing/2014/main" id="{66592D2C-7FFB-C749-813E-B9911270B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0189" y="86476"/>
            <a:ext cx="1584654" cy="170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a:extLst>
              <a:ext uri="{FF2B5EF4-FFF2-40B4-BE49-F238E27FC236}">
                <a16:creationId xmlns:a16="http://schemas.microsoft.com/office/drawing/2014/main" id="{0D94B28B-13A4-A54F-8CFF-BE2E404272FA}"/>
              </a:ext>
            </a:extLst>
          </p:cNvPr>
          <p:cNvSpPr txBox="1">
            <a:spLocks noChangeArrowheads="1"/>
          </p:cNvSpPr>
          <p:nvPr/>
        </p:nvSpPr>
        <p:spPr bwMode="auto">
          <a:xfrm>
            <a:off x="10463886" y="2057947"/>
            <a:ext cx="16209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s-ES" altLang="es-CL" sz="1800" dirty="0">
                <a:latin typeface="Arial" panose="020B0604020202020204" pitchFamily="34" charset="0"/>
              </a:rPr>
              <a:t>Marvin Harris </a:t>
            </a:r>
          </a:p>
          <a:p>
            <a:pPr algn="ctr" eaLnBrk="1" hangingPunct="1">
              <a:spcBef>
                <a:spcPct val="0"/>
              </a:spcBef>
              <a:buClrTx/>
              <a:buSzTx/>
              <a:buFontTx/>
              <a:buNone/>
            </a:pPr>
            <a:r>
              <a:rPr lang="es-ES" altLang="es-CL" sz="1800" dirty="0">
                <a:latin typeface="Arial" panose="020B0604020202020204" pitchFamily="34" charset="0"/>
              </a:rPr>
              <a:t>(1927-2001)</a:t>
            </a:r>
          </a:p>
        </p:txBody>
      </p:sp>
    </p:spTree>
    <p:extLst>
      <p:ext uri="{BB962C8B-B14F-4D97-AF65-F5344CB8AC3E}">
        <p14:creationId xmlns:p14="http://schemas.microsoft.com/office/powerpoint/2010/main" val="1525785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C7E8241C-4F80-6140-8BAF-EEB33CC95646}"/>
              </a:ext>
            </a:extLst>
          </p:cNvPr>
          <p:cNvSpPr/>
          <p:nvPr/>
        </p:nvSpPr>
        <p:spPr>
          <a:xfrm>
            <a:off x="3682179" y="2368642"/>
            <a:ext cx="4852223" cy="3886382"/>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Título 3"/>
          <p:cNvSpPr>
            <a:spLocks noGrp="1"/>
          </p:cNvSpPr>
          <p:nvPr>
            <p:ph type="title"/>
          </p:nvPr>
        </p:nvSpPr>
        <p:spPr>
          <a:xfrm>
            <a:off x="764498" y="945102"/>
            <a:ext cx="9720072" cy="1499616"/>
          </a:xfrm>
        </p:spPr>
        <p:txBody>
          <a:bodyPr>
            <a:normAutofit/>
          </a:bodyPr>
          <a:lstStyle/>
          <a:p>
            <a:pPr>
              <a:defRPr/>
            </a:pPr>
            <a:r>
              <a:rPr lang="es-CL" sz="3600" dirty="0"/>
              <a:t>Necesidades y respuestas culturales</a:t>
            </a:r>
          </a:p>
        </p:txBody>
      </p:sp>
      <p:sp>
        <p:nvSpPr>
          <p:cNvPr id="27651" name="Marcador de texto 4"/>
          <p:cNvSpPr>
            <a:spLocks noGrp="1"/>
          </p:cNvSpPr>
          <p:nvPr>
            <p:ph type="body" idx="1"/>
          </p:nvPr>
        </p:nvSpPr>
        <p:spPr>
          <a:xfrm>
            <a:off x="966270" y="2763204"/>
            <a:ext cx="3360420" cy="731520"/>
          </a:xfrm>
          <a:ln>
            <a:headEnd/>
            <a:tailEnd/>
          </a:ln>
        </p:spPr>
        <p:txBody>
          <a:bodyPr/>
          <a:lstStyle/>
          <a:p>
            <a:r>
              <a:rPr lang="es-CL" altLang="es-CL" dirty="0">
                <a:solidFill>
                  <a:schemeClr val="accent1">
                    <a:lumMod val="75000"/>
                  </a:schemeClr>
                </a:solidFill>
              </a:rPr>
              <a:t>Necesidades</a:t>
            </a:r>
          </a:p>
          <a:p>
            <a:endParaRPr lang="es-CL" altLang="es-CL" dirty="0">
              <a:solidFill>
                <a:schemeClr val="accent1">
                  <a:lumMod val="75000"/>
                </a:schemeClr>
              </a:solidFill>
            </a:endParaRPr>
          </a:p>
        </p:txBody>
      </p:sp>
      <p:sp>
        <p:nvSpPr>
          <p:cNvPr id="27653" name="Marcador de contenido 5"/>
          <p:cNvSpPr>
            <a:spLocks noGrp="1"/>
          </p:cNvSpPr>
          <p:nvPr>
            <p:ph sz="half" idx="2"/>
          </p:nvPr>
        </p:nvSpPr>
        <p:spPr>
          <a:xfrm>
            <a:off x="966270" y="3557099"/>
            <a:ext cx="3360420" cy="3664650"/>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normAutofit/>
          </a:bodyPr>
          <a:lstStyle/>
          <a:p>
            <a:pPr>
              <a:spcBef>
                <a:spcPts val="400"/>
              </a:spcBef>
            </a:pPr>
            <a:r>
              <a:rPr lang="es-CL" altLang="es-CL" sz="2000" dirty="0"/>
              <a:t>Producción</a:t>
            </a:r>
          </a:p>
          <a:p>
            <a:pPr>
              <a:spcBef>
                <a:spcPts val="400"/>
              </a:spcBef>
            </a:pPr>
            <a:endParaRPr lang="es-CL" altLang="es-CL" sz="2000" dirty="0"/>
          </a:p>
          <a:p>
            <a:pPr>
              <a:spcBef>
                <a:spcPts val="400"/>
              </a:spcBef>
            </a:pPr>
            <a:r>
              <a:rPr lang="es-CL" altLang="es-CL" sz="2000" dirty="0"/>
              <a:t>Organización</a:t>
            </a:r>
          </a:p>
          <a:p>
            <a:pPr>
              <a:spcBef>
                <a:spcPts val="400"/>
              </a:spcBef>
            </a:pPr>
            <a:endParaRPr lang="es-CL" altLang="es-CL" sz="2000" dirty="0"/>
          </a:p>
          <a:p>
            <a:pPr>
              <a:spcBef>
                <a:spcPts val="400"/>
              </a:spcBef>
            </a:pPr>
            <a:r>
              <a:rPr lang="es-CL" altLang="es-CL" sz="2000" dirty="0"/>
              <a:t>Relaciones de conducta seguras y ordenadas</a:t>
            </a:r>
          </a:p>
        </p:txBody>
      </p:sp>
      <p:sp>
        <p:nvSpPr>
          <p:cNvPr id="27652" name="Marcador de texto 6"/>
          <p:cNvSpPr>
            <a:spLocks noGrp="1"/>
          </p:cNvSpPr>
          <p:nvPr>
            <p:ph type="body" sz="quarter" idx="3"/>
          </p:nvPr>
        </p:nvSpPr>
        <p:spPr>
          <a:xfrm>
            <a:off x="4614726" y="2763204"/>
            <a:ext cx="3360420" cy="731520"/>
          </a:xfrm>
          <a:ln>
            <a:headEnd/>
            <a:tailEnd/>
          </a:ln>
        </p:spPr>
        <p:txBody>
          <a:bodyPr/>
          <a:lstStyle/>
          <a:p>
            <a:r>
              <a:rPr lang="es-CL" altLang="es-CL" dirty="0">
                <a:solidFill>
                  <a:schemeClr val="accent2">
                    <a:lumMod val="50000"/>
                  </a:schemeClr>
                </a:solidFill>
              </a:rPr>
              <a:t>Respuestas</a:t>
            </a:r>
          </a:p>
          <a:p>
            <a:endParaRPr lang="es-CL" altLang="es-CL" dirty="0">
              <a:solidFill>
                <a:schemeClr val="accent2">
                  <a:lumMod val="50000"/>
                </a:schemeClr>
              </a:solidFill>
            </a:endParaRPr>
          </a:p>
        </p:txBody>
      </p:sp>
      <p:sp>
        <p:nvSpPr>
          <p:cNvPr id="27654" name="Marcador de contenido 7"/>
          <p:cNvSpPr>
            <a:spLocks noGrp="1"/>
          </p:cNvSpPr>
          <p:nvPr>
            <p:ph sz="quarter" idx="4"/>
          </p:nvPr>
        </p:nvSpPr>
        <p:spPr>
          <a:xfrm>
            <a:off x="4614726" y="3557099"/>
            <a:ext cx="3360420" cy="3664650"/>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normAutofit/>
          </a:bodyPr>
          <a:lstStyle/>
          <a:p>
            <a:pPr marL="457200" indent="-457200">
              <a:spcBef>
                <a:spcPts val="400"/>
              </a:spcBef>
              <a:buFont typeface="+mj-lt"/>
              <a:buAutoNum type="arabicPeriod"/>
            </a:pPr>
            <a:r>
              <a:rPr lang="es-MX" altLang="es-CL" sz="2000" dirty="0"/>
              <a:t>Modo de Producción</a:t>
            </a:r>
          </a:p>
          <a:p>
            <a:pPr marL="457200" indent="-457200">
              <a:spcBef>
                <a:spcPts val="400"/>
              </a:spcBef>
              <a:buFont typeface="+mj-lt"/>
              <a:buAutoNum type="arabicPeriod"/>
            </a:pPr>
            <a:r>
              <a:rPr lang="es-MX" altLang="es-CL" sz="2000" dirty="0"/>
              <a:t>Modo de Reproducción</a:t>
            </a:r>
          </a:p>
          <a:p>
            <a:pPr marL="457200" indent="-457200">
              <a:spcBef>
                <a:spcPts val="400"/>
              </a:spcBef>
              <a:buFont typeface="+mj-lt"/>
              <a:buAutoNum type="arabicPeriod"/>
            </a:pPr>
            <a:r>
              <a:rPr lang="es-MX" altLang="es-CL" sz="2000" dirty="0"/>
              <a:t>Economía Doméstica</a:t>
            </a:r>
          </a:p>
          <a:p>
            <a:pPr marL="457200" indent="-457200">
              <a:spcBef>
                <a:spcPts val="400"/>
              </a:spcBef>
              <a:buFont typeface="+mj-lt"/>
              <a:buAutoNum type="arabicPeriod"/>
            </a:pPr>
            <a:r>
              <a:rPr lang="es-MX" altLang="es-CL" sz="2000" dirty="0"/>
              <a:t>Economía Política</a:t>
            </a:r>
          </a:p>
          <a:p>
            <a:pPr marL="457200" indent="-457200">
              <a:spcBef>
                <a:spcPts val="400"/>
              </a:spcBef>
              <a:buFont typeface="+mj-lt"/>
              <a:buAutoNum type="arabicPeriod"/>
            </a:pPr>
            <a:r>
              <a:rPr lang="es-MX" altLang="es-CL" sz="2000" dirty="0"/>
              <a:t>Superestructura Conductual</a:t>
            </a:r>
            <a:endParaRPr lang="es-CL" altLang="es-CL" sz="2000" dirty="0"/>
          </a:p>
        </p:txBody>
      </p:sp>
      <p:sp>
        <p:nvSpPr>
          <p:cNvPr id="7" name="Rectángulo 6"/>
          <p:cNvSpPr/>
          <p:nvPr/>
        </p:nvSpPr>
        <p:spPr>
          <a:xfrm>
            <a:off x="4614726" y="3557099"/>
            <a:ext cx="3360420" cy="6334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p:cNvSpPr/>
          <p:nvPr/>
        </p:nvSpPr>
        <p:spPr>
          <a:xfrm>
            <a:off x="4626046" y="4252892"/>
            <a:ext cx="3349100" cy="6334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Rectángulo 20"/>
          <p:cNvSpPr/>
          <p:nvPr/>
        </p:nvSpPr>
        <p:spPr>
          <a:xfrm>
            <a:off x="4626046" y="4948685"/>
            <a:ext cx="3360420" cy="6334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2" name="Grupo 1">
            <a:extLst>
              <a:ext uri="{FF2B5EF4-FFF2-40B4-BE49-F238E27FC236}">
                <a16:creationId xmlns:a16="http://schemas.microsoft.com/office/drawing/2014/main" id="{5C9BE351-7369-314B-93FB-911F7D4119C4}"/>
              </a:ext>
            </a:extLst>
          </p:cNvPr>
          <p:cNvGrpSpPr/>
          <p:nvPr/>
        </p:nvGrpSpPr>
        <p:grpSpPr>
          <a:xfrm>
            <a:off x="3634890" y="3715454"/>
            <a:ext cx="661788" cy="1708295"/>
            <a:chOff x="5437162" y="3013098"/>
            <a:chExt cx="661788" cy="1708295"/>
          </a:xfrm>
        </p:grpSpPr>
        <p:sp>
          <p:nvSpPr>
            <p:cNvPr id="8" name="Flecha derecha 7"/>
            <p:cNvSpPr/>
            <p:nvPr/>
          </p:nvSpPr>
          <p:spPr>
            <a:xfrm>
              <a:off x="5437162" y="3013098"/>
              <a:ext cx="648072" cy="3167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Flecha derecha 21"/>
            <p:cNvSpPr/>
            <p:nvPr/>
          </p:nvSpPr>
          <p:spPr>
            <a:xfrm>
              <a:off x="5444020" y="3708891"/>
              <a:ext cx="648072" cy="3167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Flecha derecha 22"/>
            <p:cNvSpPr/>
            <p:nvPr/>
          </p:nvSpPr>
          <p:spPr>
            <a:xfrm>
              <a:off x="5450878" y="4404684"/>
              <a:ext cx="648072" cy="3167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6" name="Rectángulo 5">
            <a:extLst>
              <a:ext uri="{FF2B5EF4-FFF2-40B4-BE49-F238E27FC236}">
                <a16:creationId xmlns:a16="http://schemas.microsoft.com/office/drawing/2014/main" id="{71CDE1DD-0885-0848-8BDD-B755E3BE0187}"/>
              </a:ext>
            </a:extLst>
          </p:cNvPr>
          <p:cNvSpPr/>
          <p:nvPr/>
        </p:nvSpPr>
        <p:spPr>
          <a:xfrm>
            <a:off x="8451028" y="2010590"/>
            <a:ext cx="3657447" cy="4801314"/>
          </a:xfrm>
          <a:prstGeom prst="rect">
            <a:avLst/>
          </a:prstGeom>
        </p:spPr>
        <p:txBody>
          <a:bodyPr wrap="square">
            <a:spAutoFit/>
          </a:bodyPr>
          <a:lstStyle/>
          <a:p>
            <a:pPr marL="342900" lvl="0" indent="-342900">
              <a:buFont typeface="+mj-lt"/>
              <a:buAutoNum type="arabicPeriod"/>
            </a:pPr>
            <a:r>
              <a:rPr lang="es-MX" b="1" dirty="0"/>
              <a:t>tecnología y prácticas </a:t>
            </a:r>
            <a:r>
              <a:rPr lang="es-MX" dirty="0"/>
              <a:t>empleadas para la producción de </a:t>
            </a:r>
            <a:r>
              <a:rPr lang="es-MX" u="sng" dirty="0"/>
              <a:t>subsistencia </a:t>
            </a:r>
            <a:r>
              <a:rPr lang="es-MX" dirty="0"/>
              <a:t>básica</a:t>
            </a:r>
            <a:endParaRPr lang="es-CL" dirty="0"/>
          </a:p>
          <a:p>
            <a:pPr marL="342900" lvl="0" indent="-342900">
              <a:buFont typeface="+mj-lt"/>
              <a:buAutoNum type="arabicPeriod"/>
            </a:pPr>
            <a:r>
              <a:rPr lang="es-MX" b="1" dirty="0"/>
              <a:t>tecnología y prácticas </a:t>
            </a:r>
            <a:r>
              <a:rPr lang="es-MX" dirty="0"/>
              <a:t>empleadas para aumentar, limitar o mantener el tamaño de la </a:t>
            </a:r>
            <a:r>
              <a:rPr lang="es-MX" u="sng" dirty="0"/>
              <a:t>población</a:t>
            </a:r>
            <a:endParaRPr lang="es-CL" u="sng" dirty="0"/>
          </a:p>
          <a:p>
            <a:pPr marL="342900" lvl="0" indent="-342900">
              <a:buFont typeface="+mj-lt"/>
              <a:buAutoNum type="arabicPeriod"/>
            </a:pPr>
            <a:r>
              <a:rPr lang="es-MX" b="1" dirty="0"/>
              <a:t>organización</a:t>
            </a:r>
            <a:r>
              <a:rPr lang="es-MX" dirty="0"/>
              <a:t> de la reproducción, la producción y consumo básico en </a:t>
            </a:r>
            <a:r>
              <a:rPr lang="es-MX" u="sng" dirty="0"/>
              <a:t>contextos domésticos</a:t>
            </a:r>
            <a:endParaRPr lang="es-CL" u="sng" dirty="0"/>
          </a:p>
          <a:p>
            <a:pPr marL="342900" lvl="0" indent="-342900">
              <a:buFont typeface="+mj-lt"/>
              <a:buAutoNum type="arabicPeriod"/>
            </a:pPr>
            <a:r>
              <a:rPr lang="es-MX" b="1" dirty="0"/>
              <a:t>organización</a:t>
            </a:r>
            <a:r>
              <a:rPr lang="es-MX" dirty="0"/>
              <a:t> del intercambio y consumo dentro y entre familias, pueblos, jefaturas, Estados e imperios</a:t>
            </a:r>
            <a:endParaRPr lang="es-CL" dirty="0"/>
          </a:p>
          <a:p>
            <a:pPr marL="342900" lvl="0" indent="-342900">
              <a:buFont typeface="+mj-lt"/>
              <a:buAutoNum type="arabicPeriod"/>
            </a:pPr>
            <a:r>
              <a:rPr lang="es-MX" dirty="0"/>
              <a:t>Religión, artes, música, danza, literatura, deportes, juegos, ciencia</a:t>
            </a:r>
            <a:endParaRPr lang="es-CL" dirty="0"/>
          </a:p>
          <a:p>
            <a:pPr marL="342900" indent="-342900">
              <a:buFont typeface="+mj-lt"/>
              <a:buAutoNum type="arabicPeriod"/>
            </a:pPr>
            <a:endParaRPr lang="es-MX" b="1" dirty="0"/>
          </a:p>
        </p:txBody>
      </p:sp>
      <p:sp>
        <p:nvSpPr>
          <p:cNvPr id="9" name="Rectángulo 8">
            <a:extLst>
              <a:ext uri="{FF2B5EF4-FFF2-40B4-BE49-F238E27FC236}">
                <a16:creationId xmlns:a16="http://schemas.microsoft.com/office/drawing/2014/main" id="{FFB4E335-06EB-8748-8C24-678021C3DEFC}"/>
              </a:ext>
            </a:extLst>
          </p:cNvPr>
          <p:cNvSpPr/>
          <p:nvPr/>
        </p:nvSpPr>
        <p:spPr>
          <a:xfrm>
            <a:off x="77586" y="6243797"/>
            <a:ext cx="3723861" cy="369332"/>
          </a:xfrm>
          <a:prstGeom prst="rect">
            <a:avLst/>
          </a:prstGeom>
        </p:spPr>
        <p:txBody>
          <a:bodyPr wrap="square">
            <a:spAutoFit/>
          </a:bodyPr>
          <a:lstStyle/>
          <a:p>
            <a:pPr lvl="0"/>
            <a:r>
              <a:rPr lang="es-ES" dirty="0">
                <a:solidFill>
                  <a:schemeClr val="accent1">
                    <a:lumMod val="75000"/>
                  </a:schemeClr>
                </a:solidFill>
              </a:rPr>
              <a:t>Necesidades objetivas - universales</a:t>
            </a:r>
            <a:endParaRPr lang="es-CL" dirty="0">
              <a:solidFill>
                <a:schemeClr val="accent1">
                  <a:lumMod val="75000"/>
                </a:schemeClr>
              </a:solidFill>
            </a:endParaRPr>
          </a:p>
        </p:txBody>
      </p:sp>
      <p:sp>
        <p:nvSpPr>
          <p:cNvPr id="18" name="Rectángulo 17">
            <a:extLst>
              <a:ext uri="{FF2B5EF4-FFF2-40B4-BE49-F238E27FC236}">
                <a16:creationId xmlns:a16="http://schemas.microsoft.com/office/drawing/2014/main" id="{D4399A28-8365-4343-9934-8BE9F396257E}"/>
              </a:ext>
            </a:extLst>
          </p:cNvPr>
          <p:cNvSpPr/>
          <p:nvPr/>
        </p:nvSpPr>
        <p:spPr>
          <a:xfrm>
            <a:off x="4493247" y="6243797"/>
            <a:ext cx="3723861" cy="369332"/>
          </a:xfrm>
          <a:prstGeom prst="rect">
            <a:avLst/>
          </a:prstGeom>
        </p:spPr>
        <p:txBody>
          <a:bodyPr wrap="square">
            <a:spAutoFit/>
          </a:bodyPr>
          <a:lstStyle/>
          <a:p>
            <a:pPr lvl="0"/>
            <a:r>
              <a:rPr lang="es-ES" dirty="0">
                <a:solidFill>
                  <a:schemeClr val="accent1">
                    <a:lumMod val="75000"/>
                  </a:schemeClr>
                </a:solidFill>
              </a:rPr>
              <a:t>Respuestas culturales - relativas</a:t>
            </a:r>
            <a:endParaRPr lang="es-CL" dirty="0">
              <a:solidFill>
                <a:schemeClr val="accent1">
                  <a:lumMod val="75000"/>
                </a:schemeClr>
              </a:solidFill>
            </a:endParaRPr>
          </a:p>
        </p:txBody>
      </p:sp>
      <p:sp>
        <p:nvSpPr>
          <p:cNvPr id="19" name="Rectángulo 18">
            <a:extLst>
              <a:ext uri="{FF2B5EF4-FFF2-40B4-BE49-F238E27FC236}">
                <a16:creationId xmlns:a16="http://schemas.microsoft.com/office/drawing/2014/main" id="{68039FB1-240D-CD4C-8602-5F177ECB4652}"/>
              </a:ext>
            </a:extLst>
          </p:cNvPr>
          <p:cNvSpPr/>
          <p:nvPr/>
        </p:nvSpPr>
        <p:spPr>
          <a:xfrm>
            <a:off x="764498" y="253691"/>
            <a:ext cx="11632368" cy="830997"/>
          </a:xfrm>
          <a:prstGeom prst="rect">
            <a:avLst/>
          </a:prstGeom>
        </p:spPr>
        <p:txBody>
          <a:bodyPr wrap="square">
            <a:spAutoFit/>
          </a:bodyPr>
          <a:lstStyle/>
          <a:p>
            <a:pPr marL="285750" indent="-285750">
              <a:buFont typeface="Wingdings" pitchFamily="2" charset="2"/>
              <a:buChar char="ü"/>
            </a:pPr>
            <a:r>
              <a:rPr lang="es-MX" sz="2400" dirty="0">
                <a:solidFill>
                  <a:schemeClr val="accent1">
                    <a:lumMod val="75000"/>
                  </a:schemeClr>
                </a:solidFill>
              </a:rPr>
              <a:t>Los rasgos culturales tienen un sentido ecológico</a:t>
            </a:r>
          </a:p>
          <a:p>
            <a:pPr marL="285750" indent="-285750">
              <a:buFont typeface="Wingdings" pitchFamily="2" charset="2"/>
              <a:buChar char="ü"/>
            </a:pPr>
            <a:r>
              <a:rPr lang="es-MX" sz="2400" dirty="0">
                <a:solidFill>
                  <a:schemeClr val="accent1">
                    <a:lumMod val="75000"/>
                  </a:schemeClr>
                </a:solidFill>
              </a:rPr>
              <a:t>Condiciones materiales permiten satisfacer las necesidades básicas en un hábitat específico.</a:t>
            </a:r>
          </a:p>
        </p:txBody>
      </p:sp>
    </p:spTree>
    <p:extLst>
      <p:ext uri="{BB962C8B-B14F-4D97-AF65-F5344CB8AC3E}">
        <p14:creationId xmlns:p14="http://schemas.microsoft.com/office/powerpoint/2010/main" val="3644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9"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6F632DE-1B00-FC4C-B094-20A42A39CC32}"/>
              </a:ext>
            </a:extLst>
          </p:cNvPr>
          <p:cNvSpPr>
            <a:spLocks noGrp="1"/>
          </p:cNvSpPr>
          <p:nvPr>
            <p:ph type="title"/>
          </p:nvPr>
        </p:nvSpPr>
        <p:spPr/>
        <p:txBody>
          <a:bodyPr/>
          <a:lstStyle/>
          <a:p>
            <a:r>
              <a:rPr lang="es-CL" dirty="0"/>
              <a:t>Enfoque ecosistemico</a:t>
            </a:r>
          </a:p>
        </p:txBody>
      </p:sp>
      <p:sp>
        <p:nvSpPr>
          <p:cNvPr id="10" name="Marcador de contenido 2">
            <a:extLst>
              <a:ext uri="{FF2B5EF4-FFF2-40B4-BE49-F238E27FC236}">
                <a16:creationId xmlns:a16="http://schemas.microsoft.com/office/drawing/2014/main" id="{93A9EE53-6D00-784D-9F91-74D4B1A110C4}"/>
              </a:ext>
            </a:extLst>
          </p:cNvPr>
          <p:cNvSpPr>
            <a:spLocks noGrp="1"/>
          </p:cNvSpPr>
          <p:nvPr>
            <p:ph sz="half" idx="1"/>
          </p:nvPr>
        </p:nvSpPr>
        <p:spPr>
          <a:xfrm>
            <a:off x="402956" y="2285999"/>
            <a:ext cx="5376051" cy="4688237"/>
          </a:xfrm>
        </p:spPr>
        <p:txBody>
          <a:bodyPr>
            <a:normAutofit/>
          </a:bodyPr>
          <a:lstStyle/>
          <a:p>
            <a:pPr>
              <a:buFont typeface="Wingdings" charset="2"/>
              <a:buChar char="Ø"/>
            </a:pPr>
            <a:r>
              <a:rPr lang="es-ES_tradnl" sz="2000" dirty="0"/>
              <a:t>Los seres humanos como seres animales no escapan </a:t>
            </a:r>
            <a:r>
              <a:rPr lang="es-ES_tradnl" sz="2000" b="1" dirty="0"/>
              <a:t>proceso adaptativo</a:t>
            </a:r>
            <a:r>
              <a:rPr lang="es-ES_tradnl" sz="2000" dirty="0"/>
              <a:t> de cualquier especie: En el proceso de adaptación entran en juego </a:t>
            </a:r>
            <a:r>
              <a:rPr lang="es-ES_tradnl" sz="2000" b="1" dirty="0"/>
              <a:t>las mismas reglas </a:t>
            </a:r>
            <a:r>
              <a:rPr lang="es-ES_tradnl" sz="2000" dirty="0"/>
              <a:t>que podemos encontrar en la adaptación biológica Ambiente y cultura vuelven a ser parte de un </a:t>
            </a:r>
            <a:r>
              <a:rPr lang="es-ES_tradnl" sz="2000" b="1" dirty="0"/>
              <a:t>conjunto integral:</a:t>
            </a:r>
            <a:r>
              <a:rPr lang="es-ES_tradnl" sz="2000" dirty="0"/>
              <a:t> aun cuando ambas tienen un origen y leyes distintas no hay autonomía funcional. </a:t>
            </a:r>
          </a:p>
          <a:p>
            <a:pPr>
              <a:buFont typeface="Wingdings" charset="2"/>
              <a:buChar char="Ø"/>
            </a:pPr>
            <a:r>
              <a:rPr lang="es-ES_tradnl" sz="2000" dirty="0"/>
              <a:t>La </a:t>
            </a:r>
            <a:r>
              <a:rPr lang="es-ES_tradnl" sz="2000" b="1" i="1" dirty="0"/>
              <a:t>cultura</a:t>
            </a:r>
            <a:r>
              <a:rPr lang="es-ES_tradnl" sz="2000" b="1" dirty="0"/>
              <a:t> como atributo de las poblaciones humanas </a:t>
            </a:r>
            <a:r>
              <a:rPr lang="es-ES_tradnl" sz="2000" dirty="0"/>
              <a:t>a través de la cual mantienen las relaciones materiales con los otros componentes del ecosistema del que forman parte (</a:t>
            </a:r>
            <a:r>
              <a:rPr lang="es-ES_tradnl" sz="2000" b="1" dirty="0"/>
              <a:t>autorregulado y funcional)</a:t>
            </a:r>
            <a:r>
              <a:rPr lang="es-ES_tradnl" sz="2000" dirty="0"/>
              <a:t>.</a:t>
            </a:r>
          </a:p>
        </p:txBody>
      </p:sp>
      <p:sp>
        <p:nvSpPr>
          <p:cNvPr id="13" name="Marcador de contenido 12">
            <a:extLst>
              <a:ext uri="{FF2B5EF4-FFF2-40B4-BE49-F238E27FC236}">
                <a16:creationId xmlns:a16="http://schemas.microsoft.com/office/drawing/2014/main" id="{5FB0D3E5-FB43-4742-A0F4-0CCFAC555212}"/>
              </a:ext>
            </a:extLst>
          </p:cNvPr>
          <p:cNvSpPr>
            <a:spLocks noGrp="1"/>
          </p:cNvSpPr>
          <p:nvPr>
            <p:ph sz="half" idx="2"/>
          </p:nvPr>
        </p:nvSpPr>
        <p:spPr>
          <a:xfrm>
            <a:off x="5989319" y="2285999"/>
            <a:ext cx="5924515" cy="4362773"/>
          </a:xfrm>
        </p:spPr>
        <p:txBody>
          <a:bodyPr>
            <a:normAutofit/>
          </a:bodyPr>
          <a:lstStyle/>
          <a:p>
            <a:pPr>
              <a:buFont typeface="Wingdings" pitchFamily="2" charset="2"/>
              <a:buChar char="Ø"/>
            </a:pPr>
            <a:r>
              <a:rPr lang="es-ES_tradnl" sz="2000" b="1" dirty="0"/>
              <a:t>Análisis de poblaciones humanas en un sentido ecológico:</a:t>
            </a:r>
            <a:r>
              <a:rPr lang="es-ES_tradnl" sz="2000" dirty="0"/>
              <a:t> uno de los componentes de un sistema de intercambios tróficos que tienen lugar dentro de un área geográfica.</a:t>
            </a:r>
          </a:p>
          <a:p>
            <a:pPr>
              <a:buFont typeface="Wingdings" pitchFamily="2" charset="2"/>
              <a:buChar char="Ø"/>
            </a:pPr>
            <a:r>
              <a:rPr lang="es-ES_tradnl" sz="2000" b="1" dirty="0"/>
              <a:t>Adaptación como proceso de regulación </a:t>
            </a:r>
            <a:r>
              <a:rPr lang="es-ES_tradnl" sz="2000" b="1" dirty="0" err="1"/>
              <a:t>autocorrectivo</a:t>
            </a:r>
            <a:r>
              <a:rPr lang="es-ES_tradnl" sz="2000" b="1" dirty="0"/>
              <a:t>: </a:t>
            </a:r>
            <a:r>
              <a:rPr lang="es-ES_tradnl" sz="2000" dirty="0"/>
              <a:t>funciona en distintos niveles (organismos, sociedades, ecosistemas) integrados jerárquica y temporalmente.</a:t>
            </a:r>
          </a:p>
          <a:p>
            <a:pPr lvl="1">
              <a:buFont typeface="Wingdings" pitchFamily="2" charset="2"/>
              <a:buChar char="Ø"/>
            </a:pPr>
            <a:r>
              <a:rPr lang="es-ES" sz="2000" dirty="0"/>
              <a:t>Investigación sistémica de </a:t>
            </a:r>
            <a:r>
              <a:rPr lang="es-ES" sz="2000" b="1" dirty="0"/>
              <a:t>mecanismos que permiten mantener el equilibrio ecológico.</a:t>
            </a:r>
          </a:p>
          <a:p>
            <a:pPr lvl="1">
              <a:buFont typeface="Wingdings" pitchFamily="2" charset="2"/>
              <a:buChar char="Ø"/>
            </a:pPr>
            <a:r>
              <a:rPr lang="es-ES" sz="2000" dirty="0"/>
              <a:t>Mecanismos de control </a:t>
            </a:r>
            <a:r>
              <a:rPr lang="es-ES" sz="2000" dirty="0" err="1"/>
              <a:t>retroalimentantes</a:t>
            </a:r>
            <a:r>
              <a:rPr lang="es-ES" sz="2000" dirty="0"/>
              <a:t> (auto-regulación): componentes culturales (sistemas simbólicos, pautas de conductas, rituales)</a:t>
            </a:r>
          </a:p>
        </p:txBody>
      </p:sp>
      <p:sp>
        <p:nvSpPr>
          <p:cNvPr id="8" name="Text Box 4">
            <a:extLst>
              <a:ext uri="{FF2B5EF4-FFF2-40B4-BE49-F238E27FC236}">
                <a16:creationId xmlns:a16="http://schemas.microsoft.com/office/drawing/2014/main" id="{342E66F7-14BB-7C45-AAC0-EF4C6515B736}"/>
              </a:ext>
            </a:extLst>
          </p:cNvPr>
          <p:cNvSpPr txBox="1">
            <a:spLocks noChangeArrowheads="1"/>
          </p:cNvSpPr>
          <p:nvPr/>
        </p:nvSpPr>
        <p:spPr bwMode="auto">
          <a:xfrm>
            <a:off x="7461675" y="158199"/>
            <a:ext cx="261414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CL" b="1" dirty="0"/>
              <a:t>Roy A. </a:t>
            </a:r>
            <a:r>
              <a:rPr lang="es-ES" altLang="es-CL" b="1" dirty="0" err="1"/>
              <a:t>Rappaport</a:t>
            </a:r>
            <a:r>
              <a:rPr lang="es-ES" altLang="es-CL" b="1" dirty="0"/>
              <a:t> </a:t>
            </a:r>
            <a:r>
              <a:rPr lang="es-ES" altLang="es-CL" dirty="0"/>
              <a:t>(1926–1997)</a:t>
            </a:r>
          </a:p>
          <a:p>
            <a:pPr algn="ctr" eaLnBrk="1" hangingPunct="1"/>
            <a:endParaRPr lang="es-ES" altLang="es-CL" dirty="0"/>
          </a:p>
        </p:txBody>
      </p:sp>
      <p:pic>
        <p:nvPicPr>
          <p:cNvPr id="9" name="6 Imagen" descr="Roy A Rappaport2.jpg">
            <a:extLst>
              <a:ext uri="{FF2B5EF4-FFF2-40B4-BE49-F238E27FC236}">
                <a16:creationId xmlns:a16="http://schemas.microsoft.com/office/drawing/2014/main" id="{20B8B67B-1CAD-F849-B01A-78745409AD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37793" y="0"/>
            <a:ext cx="1676042" cy="179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8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98E2A5-BC1B-DA48-A3AA-6B883FAC53CC}"/>
              </a:ext>
            </a:extLst>
          </p:cNvPr>
          <p:cNvSpPr>
            <a:spLocks noGrp="1"/>
          </p:cNvSpPr>
          <p:nvPr>
            <p:ph type="title"/>
          </p:nvPr>
        </p:nvSpPr>
        <p:spPr/>
        <p:txBody>
          <a:bodyPr/>
          <a:lstStyle/>
          <a:p>
            <a:r>
              <a:rPr lang="es-CL" dirty="0"/>
              <a:t>Adaptación cultural al medio</a:t>
            </a:r>
          </a:p>
        </p:txBody>
      </p:sp>
      <p:sp>
        <p:nvSpPr>
          <p:cNvPr id="5" name="Marcador de texto 4">
            <a:extLst>
              <a:ext uri="{FF2B5EF4-FFF2-40B4-BE49-F238E27FC236}">
                <a16:creationId xmlns:a16="http://schemas.microsoft.com/office/drawing/2014/main" id="{5619A726-31E4-3546-8DB5-5374923490EC}"/>
              </a:ext>
            </a:extLst>
          </p:cNvPr>
          <p:cNvSpPr>
            <a:spLocks noGrp="1"/>
          </p:cNvSpPr>
          <p:nvPr>
            <p:ph type="body" idx="1"/>
          </p:nvPr>
        </p:nvSpPr>
        <p:spPr/>
        <p:txBody>
          <a:bodyPr/>
          <a:lstStyle/>
          <a:p>
            <a:r>
              <a:rPr lang="es-CL" dirty="0"/>
              <a:t>Adaptación </a:t>
            </a:r>
          </a:p>
        </p:txBody>
      </p:sp>
      <p:sp>
        <p:nvSpPr>
          <p:cNvPr id="6" name="Marcador de contenido 5">
            <a:extLst>
              <a:ext uri="{FF2B5EF4-FFF2-40B4-BE49-F238E27FC236}">
                <a16:creationId xmlns:a16="http://schemas.microsoft.com/office/drawing/2014/main" id="{5D9969D8-5781-354C-B829-D05DC4CA157D}"/>
              </a:ext>
            </a:extLst>
          </p:cNvPr>
          <p:cNvSpPr>
            <a:spLocks noGrp="1"/>
          </p:cNvSpPr>
          <p:nvPr>
            <p:ph sz="half" idx="2"/>
          </p:nvPr>
        </p:nvSpPr>
        <p:spPr/>
        <p:txBody>
          <a:bodyPr>
            <a:normAutofit fontScale="92500"/>
          </a:bodyPr>
          <a:lstStyle/>
          <a:p>
            <a:r>
              <a:rPr lang="es-ES_tradnl" sz="2400" dirty="0"/>
              <a:t>Procesos de </a:t>
            </a:r>
            <a:r>
              <a:rPr lang="es-ES_tradnl" sz="2400" b="1" dirty="0"/>
              <a:t>auto-regulación </a:t>
            </a:r>
            <a:r>
              <a:rPr lang="es-ES_tradnl" sz="2400" dirty="0"/>
              <a:t>(conservación en un entorno fluctuante – análisis funcional)</a:t>
            </a:r>
          </a:p>
          <a:p>
            <a:r>
              <a:rPr lang="es-ES_tradnl" sz="2400" dirty="0"/>
              <a:t>Procesos de </a:t>
            </a:r>
            <a:r>
              <a:rPr lang="es-ES_tradnl" sz="2400" b="1" dirty="0"/>
              <a:t>auto-organización </a:t>
            </a:r>
            <a:r>
              <a:rPr lang="es-ES_tradnl" sz="2400" dirty="0"/>
              <a:t>(respuesta a las tendencias de cambio en el entorno – análisis evolutivo).</a:t>
            </a:r>
          </a:p>
          <a:p>
            <a:r>
              <a:rPr lang="es-ES_tradnl" sz="2400" dirty="0"/>
              <a:t>En un universo en constante cambio, el mantenimiento de la organización demanda su </a:t>
            </a:r>
            <a:r>
              <a:rPr lang="es-ES_tradnl" sz="2400" b="1" dirty="0"/>
              <a:t>continua modificación</a:t>
            </a:r>
            <a:r>
              <a:rPr lang="es-ES_tradnl" sz="2400" dirty="0"/>
              <a:t>.</a:t>
            </a:r>
            <a:endParaRPr lang="es-CL" sz="2400" dirty="0"/>
          </a:p>
          <a:p>
            <a:endParaRPr lang="es-CL" dirty="0"/>
          </a:p>
        </p:txBody>
      </p:sp>
      <p:sp>
        <p:nvSpPr>
          <p:cNvPr id="7" name="Marcador de texto 6">
            <a:extLst>
              <a:ext uri="{FF2B5EF4-FFF2-40B4-BE49-F238E27FC236}">
                <a16:creationId xmlns:a16="http://schemas.microsoft.com/office/drawing/2014/main" id="{CFC20262-EB7C-C54F-A760-2B417788DFC8}"/>
              </a:ext>
            </a:extLst>
          </p:cNvPr>
          <p:cNvSpPr>
            <a:spLocks noGrp="1"/>
          </p:cNvSpPr>
          <p:nvPr>
            <p:ph type="body" sz="quarter" idx="3"/>
          </p:nvPr>
        </p:nvSpPr>
        <p:spPr/>
        <p:txBody>
          <a:bodyPr/>
          <a:lstStyle/>
          <a:p>
            <a:r>
              <a:rPr lang="es-CL" dirty="0"/>
              <a:t>Maladaptación</a:t>
            </a:r>
          </a:p>
        </p:txBody>
      </p:sp>
      <p:sp>
        <p:nvSpPr>
          <p:cNvPr id="8" name="Marcador de contenido 7">
            <a:extLst>
              <a:ext uri="{FF2B5EF4-FFF2-40B4-BE49-F238E27FC236}">
                <a16:creationId xmlns:a16="http://schemas.microsoft.com/office/drawing/2014/main" id="{3117CA19-7386-1D4E-B88F-8A17AE0E0E56}"/>
              </a:ext>
            </a:extLst>
          </p:cNvPr>
          <p:cNvSpPr>
            <a:spLocks noGrp="1"/>
          </p:cNvSpPr>
          <p:nvPr>
            <p:ph sz="quarter" idx="4"/>
          </p:nvPr>
        </p:nvSpPr>
        <p:spPr>
          <a:xfrm>
            <a:off x="5990888" y="2967788"/>
            <a:ext cx="5679336" cy="1929676"/>
          </a:xfrm>
        </p:spPr>
        <p:txBody>
          <a:bodyPr>
            <a:normAutofit fontScale="92500"/>
          </a:bodyPr>
          <a:lstStyle/>
          <a:p>
            <a:r>
              <a:rPr lang="es-CL" dirty="0"/>
              <a:t>Formas en que la cultura y el ritual resultan </a:t>
            </a:r>
            <a:r>
              <a:rPr lang="es-CL" b="1" dirty="0"/>
              <a:t>potencialmente dañinos </a:t>
            </a:r>
            <a:r>
              <a:rPr lang="es-CL" dirty="0"/>
              <a:t>para los sistemas ecológicos. </a:t>
            </a:r>
          </a:p>
          <a:p>
            <a:r>
              <a:rPr lang="es-CL" dirty="0"/>
              <a:t>Las </a:t>
            </a:r>
            <a:r>
              <a:rPr lang="es-CL" b="1" dirty="0"/>
              <a:t>culturas sirven a sus propios componentes</a:t>
            </a:r>
            <a:r>
              <a:rPr lang="es-CL" dirty="0"/>
              <a:t>, como las instituciones económicas y políticas, a costa de las personas y los ecosistemas.</a:t>
            </a:r>
          </a:p>
        </p:txBody>
      </p:sp>
      <p:sp>
        <p:nvSpPr>
          <p:cNvPr id="9" name="Marcador de contenido 7">
            <a:extLst>
              <a:ext uri="{FF2B5EF4-FFF2-40B4-BE49-F238E27FC236}">
                <a16:creationId xmlns:a16="http://schemas.microsoft.com/office/drawing/2014/main" id="{DEC3B897-8550-F347-A338-8D204953A74D}"/>
              </a:ext>
            </a:extLst>
          </p:cNvPr>
          <p:cNvSpPr txBox="1">
            <a:spLocks/>
          </p:cNvSpPr>
          <p:nvPr/>
        </p:nvSpPr>
        <p:spPr>
          <a:xfrm>
            <a:off x="5990888" y="5087369"/>
            <a:ext cx="5914777" cy="994612"/>
          </a:xfrm>
          <a:prstGeom prst="rect">
            <a:avLst/>
          </a:prstGeom>
        </p:spPr>
        <p:style>
          <a:lnRef idx="1">
            <a:schemeClr val="accent3"/>
          </a:lnRef>
          <a:fillRef idx="2">
            <a:schemeClr val="accent3"/>
          </a:fillRef>
          <a:effectRef idx="1">
            <a:schemeClr val="accent3"/>
          </a:effectRef>
          <a:fontRef idx="minor">
            <a:schemeClr val="dk1"/>
          </a:fontRef>
        </p:style>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r>
              <a:rPr lang="es-ES_tradnl" dirty="0"/>
              <a:t>Existen sociedades, donde cultura y ambiente interactúan en una relación de equilibrio, y otras en que las </a:t>
            </a:r>
            <a:r>
              <a:rPr lang="es-ES_tradnl" b="1" dirty="0"/>
              <a:t>culturas se caracterizan por ser altamente destructivas </a:t>
            </a:r>
            <a:r>
              <a:rPr lang="es-ES_tradnl" dirty="0"/>
              <a:t>en términos ecológicos.</a:t>
            </a:r>
            <a:endParaRPr lang="es-CL" dirty="0"/>
          </a:p>
        </p:txBody>
      </p:sp>
      <p:pic>
        <p:nvPicPr>
          <p:cNvPr id="10" name="Imagen 9">
            <a:extLst>
              <a:ext uri="{FF2B5EF4-FFF2-40B4-BE49-F238E27FC236}">
                <a16:creationId xmlns:a16="http://schemas.microsoft.com/office/drawing/2014/main" id="{F0E5D45A-8290-D94A-A218-D67F773E5627}"/>
              </a:ext>
            </a:extLst>
          </p:cNvPr>
          <p:cNvPicPr>
            <a:picLocks noChangeAspect="1"/>
          </p:cNvPicPr>
          <p:nvPr/>
        </p:nvPicPr>
        <p:blipFill>
          <a:blip r:embed="rId3"/>
          <a:stretch>
            <a:fillRect/>
          </a:stretch>
        </p:blipFill>
        <p:spPr>
          <a:xfrm>
            <a:off x="8904130" y="154594"/>
            <a:ext cx="3287870" cy="2408365"/>
          </a:xfrm>
          <a:prstGeom prst="rect">
            <a:avLst/>
          </a:prstGeom>
        </p:spPr>
      </p:pic>
    </p:spTree>
    <p:extLst>
      <p:ext uri="{BB962C8B-B14F-4D97-AF65-F5344CB8AC3E}">
        <p14:creationId xmlns:p14="http://schemas.microsoft.com/office/powerpoint/2010/main" val="1816095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5FEA63-2E85-7B42-8263-539109761226}"/>
              </a:ext>
            </a:extLst>
          </p:cNvPr>
          <p:cNvSpPr>
            <a:spLocks noGrp="1"/>
          </p:cNvSpPr>
          <p:nvPr>
            <p:ph type="title"/>
          </p:nvPr>
        </p:nvSpPr>
        <p:spPr/>
        <p:txBody>
          <a:bodyPr/>
          <a:lstStyle/>
          <a:p>
            <a:r>
              <a:rPr lang="es-CL" dirty="0"/>
              <a:t>Gregory Bateson</a:t>
            </a:r>
          </a:p>
        </p:txBody>
      </p:sp>
      <p:pic>
        <p:nvPicPr>
          <p:cNvPr id="5" name="Marcador de contenido 4">
            <a:extLst>
              <a:ext uri="{FF2B5EF4-FFF2-40B4-BE49-F238E27FC236}">
                <a16:creationId xmlns:a16="http://schemas.microsoft.com/office/drawing/2014/main" id="{98B7FCA1-F2B1-9C4D-9654-77098F745597}"/>
              </a:ext>
            </a:extLst>
          </p:cNvPr>
          <p:cNvPicPr>
            <a:picLocks noGrp="1" noChangeAspect="1"/>
          </p:cNvPicPr>
          <p:nvPr>
            <p:ph idx="1"/>
          </p:nvPr>
        </p:nvPicPr>
        <p:blipFill>
          <a:blip r:embed="rId2"/>
          <a:stretch>
            <a:fillRect/>
          </a:stretch>
        </p:blipFill>
        <p:spPr>
          <a:xfrm>
            <a:off x="7213600" y="115909"/>
            <a:ext cx="4762500" cy="2242890"/>
          </a:xfrm>
          <a:prstGeom prst="rect">
            <a:avLst/>
          </a:prstGeom>
        </p:spPr>
      </p:pic>
      <p:sp>
        <p:nvSpPr>
          <p:cNvPr id="4" name="Marcador de texto 3">
            <a:extLst>
              <a:ext uri="{FF2B5EF4-FFF2-40B4-BE49-F238E27FC236}">
                <a16:creationId xmlns:a16="http://schemas.microsoft.com/office/drawing/2014/main" id="{B9A3C4F9-FAF1-444E-872A-4221C38CD3DE}"/>
              </a:ext>
            </a:extLst>
          </p:cNvPr>
          <p:cNvSpPr>
            <a:spLocks noGrp="1"/>
          </p:cNvSpPr>
          <p:nvPr>
            <p:ph type="body" sz="half" idx="2"/>
          </p:nvPr>
        </p:nvSpPr>
        <p:spPr>
          <a:xfrm>
            <a:off x="419100" y="3140230"/>
            <a:ext cx="6794500" cy="3620854"/>
          </a:xfrm>
        </p:spPr>
        <p:txBody>
          <a:bodyPr>
            <a:normAutofit fontScale="92500" lnSpcReduction="10000"/>
          </a:bodyPr>
          <a:lstStyle/>
          <a:p>
            <a:pPr marL="285750" indent="-285750">
              <a:buFont typeface="Wingdings" pitchFamily="2" charset="2"/>
              <a:buChar char="§"/>
            </a:pPr>
            <a:r>
              <a:rPr lang="es-CL" sz="2000" dirty="0"/>
              <a:t>Marco integrador: Cibernética vinculada con Epistemología</a:t>
            </a:r>
          </a:p>
          <a:p>
            <a:pPr marL="285750" indent="-285750">
              <a:buFont typeface="Wingdings" pitchFamily="2" charset="2"/>
              <a:buChar char="§"/>
            </a:pPr>
            <a:r>
              <a:rPr lang="es-CL" sz="2000" dirty="0"/>
              <a:t>Objetivos: </a:t>
            </a:r>
          </a:p>
          <a:p>
            <a:pPr marL="742950" lvl="1" indent="-285750">
              <a:buFont typeface="Wingdings" pitchFamily="2" charset="2"/>
              <a:buChar char="§"/>
            </a:pPr>
            <a:r>
              <a:rPr lang="es-CL" sz="1800" dirty="0"/>
              <a:t>Complejizar modos reflexivos (pensar lo mismo de otra forma) – importancia del contexto</a:t>
            </a:r>
          </a:p>
          <a:p>
            <a:pPr marL="742950" lvl="1" indent="-285750">
              <a:buFont typeface="Wingdings" pitchFamily="2" charset="2"/>
              <a:buChar char="§"/>
            </a:pPr>
            <a:r>
              <a:rPr lang="es-CL" sz="1800" dirty="0"/>
              <a:t>Comprender patrones en la naturaleza (incluyendo el espíritu/mente)</a:t>
            </a:r>
          </a:p>
          <a:p>
            <a:pPr marL="285750" indent="-285750">
              <a:buFont typeface="Wingdings" pitchFamily="2" charset="2"/>
              <a:buChar char="§"/>
            </a:pPr>
            <a:r>
              <a:rPr lang="es-CL" sz="2000" dirty="0"/>
              <a:t>Propuestas: </a:t>
            </a:r>
          </a:p>
          <a:p>
            <a:pPr marL="628650" lvl="1" indent="-171450">
              <a:buFont typeface="Wingdings" pitchFamily="2" charset="2"/>
              <a:buChar char="§"/>
            </a:pPr>
            <a:r>
              <a:rPr lang="es-CL" sz="1800" dirty="0"/>
              <a:t>Epistemología evolutiva – transdisciplina (visión sintética, no atomizada: afán de integración epistémica)</a:t>
            </a:r>
          </a:p>
          <a:p>
            <a:pPr marL="628650" lvl="1" indent="-171450">
              <a:buFont typeface="Wingdings" pitchFamily="2" charset="2"/>
              <a:buChar char="§"/>
            </a:pPr>
            <a:r>
              <a:rPr lang="es-CL" sz="1800" dirty="0"/>
              <a:t>Teoría Sistémica de la Comunicación  (fusiona cultura-comunicación)</a:t>
            </a:r>
          </a:p>
          <a:p>
            <a:pPr marL="628650" lvl="1" indent="-171450">
              <a:buFont typeface="Wingdings" pitchFamily="2" charset="2"/>
              <a:buChar char="§"/>
            </a:pPr>
            <a:r>
              <a:rPr lang="es-CL" sz="1800" dirty="0"/>
              <a:t>Sistemas complejos: interdependencia ecológica (jerarquía de contextos)</a:t>
            </a:r>
          </a:p>
        </p:txBody>
      </p:sp>
      <p:sp>
        <p:nvSpPr>
          <p:cNvPr id="6" name="CuadroTexto 5">
            <a:extLst>
              <a:ext uri="{FF2B5EF4-FFF2-40B4-BE49-F238E27FC236}">
                <a16:creationId xmlns:a16="http://schemas.microsoft.com/office/drawing/2014/main" id="{B4D84E72-75E3-0045-BDC1-D34D93BFD1A6}"/>
              </a:ext>
            </a:extLst>
          </p:cNvPr>
          <p:cNvSpPr txBox="1"/>
          <p:nvPr/>
        </p:nvSpPr>
        <p:spPr>
          <a:xfrm>
            <a:off x="912876" y="1804801"/>
            <a:ext cx="5400548" cy="1107996"/>
          </a:xfrm>
          <a:prstGeom prst="rect">
            <a:avLst/>
          </a:prstGeom>
          <a:noFill/>
        </p:spPr>
        <p:txBody>
          <a:bodyPr wrap="square" rtlCol="0">
            <a:spAutoFit/>
          </a:bodyPr>
          <a:lstStyle/>
          <a:p>
            <a:r>
              <a:rPr lang="es-CL" dirty="0"/>
              <a:t>Inglaterra – EEUU: 1904-1980</a:t>
            </a:r>
          </a:p>
          <a:p>
            <a:r>
              <a:rPr lang="es-CL" sz="1600" dirty="0"/>
              <a:t>	Disciplinas: Zoología, Biología, Neurología, 	Psiquiatría, 	Psicología, Lingüística, Antropología, Sociología…</a:t>
            </a:r>
          </a:p>
          <a:p>
            <a:r>
              <a:rPr lang="es-CL" sz="1600" b="1" dirty="0"/>
              <a:t>					Fundador Escuela de Palo Alto</a:t>
            </a:r>
            <a:endParaRPr lang="es-CL" b="1" dirty="0"/>
          </a:p>
        </p:txBody>
      </p:sp>
      <p:sp>
        <p:nvSpPr>
          <p:cNvPr id="7" name="Marcador de contenido 2">
            <a:extLst>
              <a:ext uri="{FF2B5EF4-FFF2-40B4-BE49-F238E27FC236}">
                <a16:creationId xmlns:a16="http://schemas.microsoft.com/office/drawing/2014/main" id="{4BFC8B8D-8284-2048-A5E0-093F62376289}"/>
              </a:ext>
            </a:extLst>
          </p:cNvPr>
          <p:cNvSpPr txBox="1">
            <a:spLocks/>
          </p:cNvSpPr>
          <p:nvPr/>
        </p:nvSpPr>
        <p:spPr>
          <a:xfrm>
            <a:off x="7531100" y="3140230"/>
            <a:ext cx="4127500" cy="3409640"/>
          </a:xfrm>
          <a:prstGeom prst="rect">
            <a:avLst/>
          </a:prstGeom>
          <a:ln w="19050">
            <a:solidFill>
              <a:schemeClr val="tx2"/>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4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0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9pPr>
          </a:lstStyle>
          <a:p>
            <a:pPr>
              <a:buFont typeface="Wingdings" pitchFamily="2" charset="2"/>
              <a:buChar char="ü"/>
            </a:pPr>
            <a:r>
              <a:rPr lang="es-CL" sz="1800" dirty="0"/>
              <a:t>No hay experiencia objetiva; toda experiencia es subjetiva.</a:t>
            </a:r>
          </a:p>
          <a:p>
            <a:pPr>
              <a:buFont typeface="Wingdings" pitchFamily="2" charset="2"/>
              <a:buChar char="ü"/>
            </a:pPr>
            <a:r>
              <a:rPr lang="es-CL" sz="1800" dirty="0"/>
              <a:t>El lenguaje comúnmente acentúa sólo un lado de cualquier interacción.</a:t>
            </a:r>
          </a:p>
          <a:p>
            <a:pPr>
              <a:buFont typeface="Wingdings" pitchFamily="2" charset="2"/>
              <a:buChar char="ü"/>
            </a:pPr>
            <a:r>
              <a:rPr lang="es-CL" sz="1800" dirty="0"/>
              <a:t>El mapa no es el territorio y el nombre no es la cosa nombrada.</a:t>
            </a:r>
          </a:p>
          <a:p>
            <a:pPr>
              <a:buFont typeface="Wingdings" pitchFamily="2" charset="2"/>
              <a:buChar char="ü"/>
            </a:pPr>
            <a:r>
              <a:rPr lang="es-CL" sz="1800" dirty="0"/>
              <a:t>Información es una diferencia que hace una diferencia.</a:t>
            </a:r>
          </a:p>
          <a:p>
            <a:pPr>
              <a:buFont typeface="Wingdings" pitchFamily="2" charset="2"/>
              <a:buChar char="ü"/>
            </a:pPr>
            <a:r>
              <a:rPr lang="es-CL" sz="1800" dirty="0"/>
              <a:t>El organismo que destruye su ambiente se destruye a sí mismo.</a:t>
            </a:r>
          </a:p>
        </p:txBody>
      </p:sp>
    </p:spTree>
    <p:extLst>
      <p:ext uri="{BB962C8B-B14F-4D97-AF65-F5344CB8AC3E}">
        <p14:creationId xmlns:p14="http://schemas.microsoft.com/office/powerpoint/2010/main" val="215152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809CDDF-822C-5242-94AA-60ACC4C49EBD}"/>
              </a:ext>
            </a:extLst>
          </p:cNvPr>
          <p:cNvPicPr>
            <a:picLocks noChangeAspect="1"/>
          </p:cNvPicPr>
          <p:nvPr/>
        </p:nvPicPr>
        <p:blipFill>
          <a:blip r:embed="rId2"/>
          <a:stretch>
            <a:fillRect/>
          </a:stretch>
        </p:blipFill>
        <p:spPr>
          <a:xfrm>
            <a:off x="6540500" y="2628900"/>
            <a:ext cx="5410200" cy="4229100"/>
          </a:xfrm>
          <a:prstGeom prst="rect">
            <a:avLst/>
          </a:prstGeom>
        </p:spPr>
      </p:pic>
      <p:sp>
        <p:nvSpPr>
          <p:cNvPr id="6" name="Título 5">
            <a:extLst>
              <a:ext uri="{FF2B5EF4-FFF2-40B4-BE49-F238E27FC236}">
                <a16:creationId xmlns:a16="http://schemas.microsoft.com/office/drawing/2014/main" id="{877F501B-B441-B449-B00D-05342C1D7CD8}"/>
              </a:ext>
            </a:extLst>
          </p:cNvPr>
          <p:cNvSpPr>
            <a:spLocks noGrp="1"/>
          </p:cNvSpPr>
          <p:nvPr>
            <p:ph type="title"/>
          </p:nvPr>
        </p:nvSpPr>
        <p:spPr/>
        <p:txBody>
          <a:bodyPr>
            <a:normAutofit/>
          </a:bodyPr>
          <a:lstStyle/>
          <a:p>
            <a:r>
              <a:rPr lang="es-CL" sz="4000" dirty="0"/>
              <a:t>Ecología de la mente</a:t>
            </a:r>
          </a:p>
        </p:txBody>
      </p:sp>
      <p:sp>
        <p:nvSpPr>
          <p:cNvPr id="7" name="Marcador de contenido 6">
            <a:extLst>
              <a:ext uri="{FF2B5EF4-FFF2-40B4-BE49-F238E27FC236}">
                <a16:creationId xmlns:a16="http://schemas.microsoft.com/office/drawing/2014/main" id="{3FCF1937-234E-3E49-AEE4-3F133F10522B}"/>
              </a:ext>
            </a:extLst>
          </p:cNvPr>
          <p:cNvSpPr>
            <a:spLocks noGrp="1"/>
          </p:cNvSpPr>
          <p:nvPr>
            <p:ph sz="half" idx="1"/>
          </p:nvPr>
        </p:nvSpPr>
        <p:spPr>
          <a:xfrm>
            <a:off x="739727" y="2165350"/>
            <a:ext cx="5410200" cy="4107434"/>
          </a:xfrm>
        </p:spPr>
        <p:txBody>
          <a:bodyPr>
            <a:normAutofit lnSpcReduction="10000"/>
          </a:bodyPr>
          <a:lstStyle/>
          <a:p>
            <a:r>
              <a:rPr lang="es-CL" sz="2400" dirty="0"/>
              <a:t>¿Qué significa el </a:t>
            </a:r>
            <a:r>
              <a:rPr lang="es-CL" sz="2400" b="1" dirty="0"/>
              <a:t>conocimiento</a:t>
            </a:r>
            <a:r>
              <a:rPr lang="es-CL" sz="2400" dirty="0"/>
              <a:t>?</a:t>
            </a:r>
          </a:p>
          <a:p>
            <a:pPr lvl="1"/>
            <a:r>
              <a:rPr lang="es-CL" sz="2200" dirty="0"/>
              <a:t>“Nosotros creamos el mundo que percibimos, remodelamos la realidad”</a:t>
            </a:r>
          </a:p>
          <a:p>
            <a:pPr lvl="1"/>
            <a:r>
              <a:rPr lang="es-CL" sz="2200" dirty="0"/>
              <a:t>Consensos: acuerdos sobre cómo entendemos la realidad (fenómenos como apariencia)</a:t>
            </a:r>
          </a:p>
          <a:p>
            <a:pPr lvl="1"/>
            <a:r>
              <a:rPr lang="es-CL" sz="2200" dirty="0"/>
              <a:t>Limitaciones y regulaciones definen que puede aprender cada organismo</a:t>
            </a:r>
          </a:p>
          <a:p>
            <a:r>
              <a:rPr lang="es-CL" sz="2400" b="1" dirty="0"/>
              <a:t>Separamos arbirtariamente: espíritu /naturaleza como distinción fundamental</a:t>
            </a:r>
          </a:p>
          <a:p>
            <a:r>
              <a:rPr lang="es-CL" sz="2400" dirty="0"/>
              <a:t>No hay conocimiento sobre la relación conciencia - realidad</a:t>
            </a:r>
          </a:p>
        </p:txBody>
      </p:sp>
      <p:sp>
        <p:nvSpPr>
          <p:cNvPr id="9" name="Marcador de contenido 8">
            <a:extLst>
              <a:ext uri="{FF2B5EF4-FFF2-40B4-BE49-F238E27FC236}">
                <a16:creationId xmlns:a16="http://schemas.microsoft.com/office/drawing/2014/main" id="{A7D878C9-E145-9A49-B75D-3072B18F26FF}"/>
              </a:ext>
            </a:extLst>
          </p:cNvPr>
          <p:cNvSpPr>
            <a:spLocks noGrp="1"/>
          </p:cNvSpPr>
          <p:nvPr>
            <p:ph sz="half" idx="2"/>
          </p:nvPr>
        </p:nvSpPr>
        <p:spPr>
          <a:xfrm>
            <a:off x="7215475" y="357124"/>
            <a:ext cx="4976525" cy="1955800"/>
          </a:xfrm>
        </p:spPr>
        <p:txBody>
          <a:bodyPr>
            <a:normAutofit lnSpcReduction="10000"/>
          </a:bodyPr>
          <a:lstStyle/>
          <a:p>
            <a:r>
              <a:rPr lang="es-CL" dirty="0"/>
              <a:t>Transformación de la Ciencia:</a:t>
            </a:r>
          </a:p>
          <a:p>
            <a:pPr lvl="1"/>
            <a:r>
              <a:rPr lang="es-CL" sz="2200" b="1" dirty="0"/>
              <a:t>Inducción</a:t>
            </a:r>
            <a:r>
              <a:rPr lang="es-CL" sz="2200" dirty="0"/>
              <a:t>: ningún dato es bruto (remodelación y transformación por el observador y/o sus instrumentos). </a:t>
            </a:r>
          </a:p>
          <a:p>
            <a:pPr lvl="1"/>
            <a:r>
              <a:rPr lang="es-CL" sz="2200" b="1" dirty="0"/>
              <a:t>Abducción</a:t>
            </a:r>
            <a:r>
              <a:rPr lang="es-CL" sz="2200" dirty="0"/>
              <a:t>: reflexivo y creativo. Datos como inspiración</a:t>
            </a:r>
          </a:p>
        </p:txBody>
      </p:sp>
      <p:sp>
        <p:nvSpPr>
          <p:cNvPr id="2" name="Rectángulo 1">
            <a:extLst>
              <a:ext uri="{FF2B5EF4-FFF2-40B4-BE49-F238E27FC236}">
                <a16:creationId xmlns:a16="http://schemas.microsoft.com/office/drawing/2014/main" id="{E8B3D5CC-4882-4C43-BE32-35DD92FD5269}"/>
              </a:ext>
            </a:extLst>
          </p:cNvPr>
          <p:cNvSpPr/>
          <p:nvPr/>
        </p:nvSpPr>
        <p:spPr>
          <a:xfrm>
            <a:off x="1963921" y="6272784"/>
            <a:ext cx="6670544" cy="400110"/>
          </a:xfrm>
          <a:prstGeom prst="rect">
            <a:avLst/>
          </a:prstGeom>
        </p:spPr>
        <p:txBody>
          <a:bodyPr wrap="none">
            <a:spAutoFit/>
          </a:bodyPr>
          <a:lstStyle/>
          <a:p>
            <a:r>
              <a:rPr lang="es-CL" sz="2000" dirty="0">
                <a:solidFill>
                  <a:schemeClr val="accent2"/>
                </a:solidFill>
              </a:rPr>
              <a:t>*Desestabiliza certezas para obligar a observar de otra forma</a:t>
            </a:r>
          </a:p>
        </p:txBody>
      </p:sp>
    </p:spTree>
    <p:extLst>
      <p:ext uri="{BB962C8B-B14F-4D97-AF65-F5344CB8AC3E}">
        <p14:creationId xmlns:p14="http://schemas.microsoft.com/office/powerpoint/2010/main" val="1001282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EB414D2-7164-7F4A-A078-009888073C9A}"/>
              </a:ext>
            </a:extLst>
          </p:cNvPr>
          <p:cNvPicPr>
            <a:picLocks noChangeAspect="1"/>
          </p:cNvPicPr>
          <p:nvPr/>
        </p:nvPicPr>
        <p:blipFill>
          <a:blip r:embed="rId3"/>
          <a:stretch>
            <a:fillRect/>
          </a:stretch>
        </p:blipFill>
        <p:spPr>
          <a:xfrm>
            <a:off x="7096060" y="1587499"/>
            <a:ext cx="4782504" cy="5145315"/>
          </a:xfrm>
          <a:prstGeom prst="rect">
            <a:avLst/>
          </a:prstGeom>
        </p:spPr>
      </p:pic>
      <p:sp>
        <p:nvSpPr>
          <p:cNvPr id="5" name="Título 4">
            <a:extLst>
              <a:ext uri="{FF2B5EF4-FFF2-40B4-BE49-F238E27FC236}">
                <a16:creationId xmlns:a16="http://schemas.microsoft.com/office/drawing/2014/main" id="{029699C9-4DD8-A84D-BFE8-D3EE873D1DBF}"/>
              </a:ext>
            </a:extLst>
          </p:cNvPr>
          <p:cNvSpPr>
            <a:spLocks noGrp="1"/>
          </p:cNvSpPr>
          <p:nvPr>
            <p:ph type="title"/>
          </p:nvPr>
        </p:nvSpPr>
        <p:spPr>
          <a:xfrm>
            <a:off x="1024128" y="585216"/>
            <a:ext cx="6456172" cy="1499616"/>
          </a:xfrm>
        </p:spPr>
        <p:txBody>
          <a:bodyPr>
            <a:normAutofit/>
          </a:bodyPr>
          <a:lstStyle/>
          <a:p>
            <a:r>
              <a:rPr lang="es-CL" sz="4000" dirty="0"/>
              <a:t>Dinámica de la Crisis Ecológica</a:t>
            </a:r>
          </a:p>
        </p:txBody>
      </p:sp>
      <p:sp>
        <p:nvSpPr>
          <p:cNvPr id="8" name="Marcador de contenido 6">
            <a:extLst>
              <a:ext uri="{FF2B5EF4-FFF2-40B4-BE49-F238E27FC236}">
                <a16:creationId xmlns:a16="http://schemas.microsoft.com/office/drawing/2014/main" id="{38208336-9846-6D4E-A82D-34B442601340}"/>
              </a:ext>
            </a:extLst>
          </p:cNvPr>
          <p:cNvSpPr txBox="1">
            <a:spLocks/>
          </p:cNvSpPr>
          <p:nvPr/>
        </p:nvSpPr>
        <p:spPr>
          <a:xfrm>
            <a:off x="1024128" y="3720882"/>
            <a:ext cx="9512141" cy="3011932"/>
          </a:xfrm>
          <a:prstGeom prst="rect">
            <a:avLst/>
          </a:prstGeom>
        </p:spPr>
        <p:txBody>
          <a:bodyPr vert="horz" lIns="45720" tIns="45720" rIns="4572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s-CL" b="1" dirty="0"/>
              <a:t>Ideas dominantes: arrogancia científica</a:t>
            </a:r>
          </a:p>
          <a:p>
            <a:pPr>
              <a:buFont typeface="Arial" panose="020B0604020202020204" pitchFamily="34" charset="0"/>
              <a:buChar char="•"/>
            </a:pPr>
            <a:r>
              <a:rPr lang="es-CL" dirty="0"/>
              <a:t>Nosotros contra el ambiente. </a:t>
            </a:r>
          </a:p>
          <a:p>
            <a:pPr>
              <a:buFont typeface="Arial" panose="020B0604020202020204" pitchFamily="34" charset="0"/>
              <a:buChar char="•"/>
            </a:pPr>
            <a:r>
              <a:rPr lang="es-CL" dirty="0"/>
              <a:t>Nosotros contra otros hombres. </a:t>
            </a:r>
          </a:p>
          <a:p>
            <a:pPr>
              <a:buFont typeface="Arial" panose="020B0604020202020204" pitchFamily="34" charset="0"/>
              <a:buChar char="•"/>
            </a:pPr>
            <a:r>
              <a:rPr lang="es-CL" dirty="0"/>
              <a:t>Vivimos dentro de una </a:t>
            </a:r>
            <a:r>
              <a:rPr lang="es-CL" b="1" dirty="0"/>
              <a:t>"frontera" en infinita expansión. </a:t>
            </a:r>
          </a:p>
          <a:p>
            <a:pPr>
              <a:buFont typeface="Arial" panose="020B0604020202020204" pitchFamily="34" charset="0"/>
              <a:buChar char="•"/>
            </a:pPr>
            <a:r>
              <a:rPr lang="es-CL" dirty="0"/>
              <a:t>El determinismo económico es algo de sentido común. </a:t>
            </a:r>
          </a:p>
          <a:p>
            <a:pPr>
              <a:buFont typeface="Arial" panose="020B0604020202020204" pitchFamily="34" charset="0"/>
              <a:buChar char="•"/>
            </a:pPr>
            <a:r>
              <a:rPr lang="es-CL" dirty="0"/>
              <a:t>La tecnología se encargará de arreglarlo todo. </a:t>
            </a:r>
          </a:p>
          <a:p>
            <a:pPr>
              <a:buFont typeface="Arial" panose="020B0604020202020204" pitchFamily="34" charset="0"/>
              <a:buChar char="•"/>
            </a:pPr>
            <a:r>
              <a:rPr lang="es-CL" dirty="0"/>
              <a:t>Lo que importa es el individuo (o la empresa individual o la nación individual). </a:t>
            </a:r>
          </a:p>
          <a:p>
            <a:pPr>
              <a:buFont typeface="Arial" panose="020B0604020202020204" pitchFamily="34" charset="0"/>
              <a:buChar char="•"/>
            </a:pPr>
            <a:r>
              <a:rPr lang="es-CL" dirty="0"/>
              <a:t>Podemos tener un </a:t>
            </a:r>
            <a:r>
              <a:rPr lang="es-CL" b="1" dirty="0"/>
              <a:t>control unilateral sobre el ambiente </a:t>
            </a:r>
            <a:r>
              <a:rPr lang="es-CL" dirty="0"/>
              <a:t>y tenemos que esforzarnos por conseguirlo. </a:t>
            </a:r>
          </a:p>
          <a:p>
            <a:pPr>
              <a:buFont typeface="Arial" panose="020B0604020202020204" pitchFamily="34" charset="0"/>
              <a:buChar char="•"/>
            </a:pPr>
            <a:endParaRPr lang="es-CL" dirty="0"/>
          </a:p>
          <a:p>
            <a:pPr>
              <a:buFont typeface="Arial" panose="020B0604020202020204" pitchFamily="34" charset="0"/>
              <a:buChar char="•"/>
            </a:pPr>
            <a:endParaRPr lang="es-CL" dirty="0"/>
          </a:p>
          <a:p>
            <a:endParaRPr lang="es-CL" dirty="0"/>
          </a:p>
        </p:txBody>
      </p:sp>
      <p:sp>
        <p:nvSpPr>
          <p:cNvPr id="7" name="Marcador de contenido 6">
            <a:extLst>
              <a:ext uri="{FF2B5EF4-FFF2-40B4-BE49-F238E27FC236}">
                <a16:creationId xmlns:a16="http://schemas.microsoft.com/office/drawing/2014/main" id="{1815BE59-0EB9-8D4E-ACDC-AE889455A1E1}"/>
              </a:ext>
            </a:extLst>
          </p:cNvPr>
          <p:cNvSpPr>
            <a:spLocks noGrp="1"/>
          </p:cNvSpPr>
          <p:nvPr>
            <p:ph idx="1"/>
          </p:nvPr>
        </p:nvSpPr>
        <p:spPr>
          <a:xfrm>
            <a:off x="4635501" y="355090"/>
            <a:ext cx="7556499" cy="497333"/>
          </a:xfrm>
        </p:spPr>
        <p:txBody>
          <a:bodyPr>
            <a:normAutofit/>
          </a:bodyPr>
          <a:lstStyle/>
          <a:p>
            <a:r>
              <a:rPr lang="es-CL" dirty="0"/>
              <a:t>Ecosistemas: seres vivos en competencia y dependencia mutua. </a:t>
            </a:r>
          </a:p>
        </p:txBody>
      </p:sp>
      <p:sp>
        <p:nvSpPr>
          <p:cNvPr id="9" name="Rectángulo 8">
            <a:extLst>
              <a:ext uri="{FF2B5EF4-FFF2-40B4-BE49-F238E27FC236}">
                <a16:creationId xmlns:a16="http://schemas.microsoft.com/office/drawing/2014/main" id="{4EC606E3-8981-2540-AEE8-B58FF7959879}"/>
              </a:ext>
            </a:extLst>
          </p:cNvPr>
          <p:cNvSpPr/>
          <p:nvPr/>
        </p:nvSpPr>
        <p:spPr>
          <a:xfrm>
            <a:off x="1098550" y="2054026"/>
            <a:ext cx="7315200"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CL" dirty="0"/>
              <a:t>Seres humanos </a:t>
            </a:r>
            <a:r>
              <a:rPr lang="es-CL" b="1" dirty="0"/>
              <a:t>desequilibramos los ecosistemas naturales </a:t>
            </a:r>
            <a:r>
              <a:rPr lang="es-CL" dirty="0"/>
              <a:t>(curvas exponenciales que se saltan los mecanismos autocorrectivos - ¿Colapso?)</a:t>
            </a:r>
          </a:p>
          <a:p>
            <a:r>
              <a:rPr lang="es-CL" dirty="0"/>
              <a:t>Propósito consciente: poder transformar el equilibrio del cuerpo y ecosistemas</a:t>
            </a:r>
          </a:p>
          <a:p>
            <a:r>
              <a:rPr lang="es-CL" b="1" dirty="0"/>
              <a:t>Patología: pérdida de equilibrio debido al reinado de la racionalidad instrumental (propósitos - pensamiento teleológico / lineal)</a:t>
            </a:r>
          </a:p>
        </p:txBody>
      </p:sp>
    </p:spTree>
    <p:extLst>
      <p:ext uri="{BB962C8B-B14F-4D97-AF65-F5344CB8AC3E}">
        <p14:creationId xmlns:p14="http://schemas.microsoft.com/office/powerpoint/2010/main" val="3020512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87D1DD-030E-1A48-A6B9-C1932BD7CCBE}"/>
              </a:ext>
            </a:extLst>
          </p:cNvPr>
          <p:cNvSpPr>
            <a:spLocks noGrp="1"/>
          </p:cNvSpPr>
          <p:nvPr>
            <p:ph type="title" idx="4294967295"/>
          </p:nvPr>
        </p:nvSpPr>
        <p:spPr>
          <a:xfrm>
            <a:off x="2004840" y="87761"/>
            <a:ext cx="4143737" cy="1325562"/>
          </a:xfrm>
        </p:spPr>
        <p:txBody>
          <a:bodyPr>
            <a:normAutofit fontScale="90000"/>
          </a:bodyPr>
          <a:lstStyle/>
          <a:p>
            <a:pPr algn="ctr"/>
            <a:r>
              <a:rPr lang="en-US" dirty="0"/>
              <a:t>Anthropos: </a:t>
            </a:r>
            <a:br>
              <a:rPr lang="en-US" dirty="0"/>
            </a:br>
            <a:r>
              <a:rPr lang="en-US" dirty="0"/>
              <a:t>¿</a:t>
            </a:r>
            <a:r>
              <a:rPr lang="en-US" dirty="0" err="1"/>
              <a:t>qué</a:t>
            </a:r>
            <a:r>
              <a:rPr lang="en-US" dirty="0"/>
              <a:t> es lo </a:t>
            </a:r>
            <a:r>
              <a:rPr lang="en-US" dirty="0" err="1"/>
              <a:t>humano</a:t>
            </a:r>
            <a:r>
              <a:rPr lang="en-US" dirty="0"/>
              <a:t>?</a:t>
            </a:r>
            <a:endParaRPr lang="es-CL" dirty="0"/>
          </a:p>
        </p:txBody>
      </p:sp>
      <p:graphicFrame>
        <p:nvGraphicFramePr>
          <p:cNvPr id="6" name="Marcador de contenido 2">
            <a:extLst>
              <a:ext uri="{FF2B5EF4-FFF2-40B4-BE49-F238E27FC236}">
                <a16:creationId xmlns:a16="http://schemas.microsoft.com/office/drawing/2014/main" id="{C55237EB-BD76-AC48-9396-61802BD8BF07}"/>
              </a:ext>
            </a:extLst>
          </p:cNvPr>
          <p:cNvGraphicFramePr>
            <a:graphicFrameLocks noGrp="1"/>
          </p:cNvGraphicFramePr>
          <p:nvPr>
            <p:ph idx="4294967295"/>
            <p:extLst>
              <p:ext uri="{D42A27DB-BD31-4B8C-83A1-F6EECF244321}">
                <p14:modId xmlns:p14="http://schemas.microsoft.com/office/powerpoint/2010/main" val="2609884603"/>
              </p:ext>
            </p:extLst>
          </p:nvPr>
        </p:nvGraphicFramePr>
        <p:xfrm>
          <a:off x="0" y="1760538"/>
          <a:ext cx="8137525" cy="456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Marcador de contenido 11">
            <a:extLst>
              <a:ext uri="{FF2B5EF4-FFF2-40B4-BE49-F238E27FC236}">
                <a16:creationId xmlns:a16="http://schemas.microsoft.com/office/drawing/2014/main" id="{B002CEB0-A1AC-A648-8AC1-2B14098106B1}"/>
              </a:ext>
            </a:extLst>
          </p:cNvPr>
          <p:cNvPicPr>
            <a:picLocks noChangeAspect="1"/>
          </p:cNvPicPr>
          <p:nvPr/>
        </p:nvPicPr>
        <p:blipFill rotWithShape="1">
          <a:blip r:embed="rId8"/>
          <a:srcRect r="1" b="12723"/>
          <a:stretch/>
        </p:blipFill>
        <p:spPr>
          <a:xfrm>
            <a:off x="8115291" y="-2"/>
            <a:ext cx="4076709" cy="4236336"/>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7" name="Marcador de contenido 5">
            <a:extLst>
              <a:ext uri="{FF2B5EF4-FFF2-40B4-BE49-F238E27FC236}">
                <a16:creationId xmlns:a16="http://schemas.microsoft.com/office/drawing/2014/main" id="{16040666-8421-254D-BB27-CF645EC2A337}"/>
              </a:ext>
            </a:extLst>
          </p:cNvPr>
          <p:cNvSpPr txBox="1">
            <a:spLocks/>
          </p:cNvSpPr>
          <p:nvPr/>
        </p:nvSpPr>
        <p:spPr>
          <a:xfrm>
            <a:off x="0" y="6324650"/>
            <a:ext cx="12192000" cy="44558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128016" lvl="1" indent="0" algn="ctr">
              <a:buNone/>
            </a:pPr>
            <a:r>
              <a:rPr lang="es-ES" sz="2400" dirty="0"/>
              <a:t>¿Qué tiene de natural y que tiene de cultural?  ¿Qué nos diferencia del resto de los animales?</a:t>
            </a:r>
          </a:p>
        </p:txBody>
      </p:sp>
    </p:spTree>
    <p:extLst>
      <p:ext uri="{BB962C8B-B14F-4D97-AF65-F5344CB8AC3E}">
        <p14:creationId xmlns:p14="http://schemas.microsoft.com/office/powerpoint/2010/main" val="199399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7E308131-7388-AE49-9BE2-23837D812C3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1CBA9779-8ACB-054A-811B-84D817928C1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829E35C5-5913-AD49-BDE8-D2F388255E1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78109650-A68E-0441-8302-AE10640B7B64}"/>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dgm id="{91F7824F-CC92-294C-AC5F-0BDFAA5E3CA3}"/>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18B48C52-1E30-D54A-9057-30C23F58A4D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41ACC50-71CE-0F45-AC7F-F2AF0CE388C2}"/>
              </a:ext>
            </a:extLst>
          </p:cNvPr>
          <p:cNvPicPr>
            <a:picLocks noChangeAspect="1"/>
          </p:cNvPicPr>
          <p:nvPr/>
        </p:nvPicPr>
        <p:blipFill rotWithShape="1">
          <a:blip r:embed="rId3"/>
          <a:srcRect t="13328" r="9091"/>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57D175FC-84CC-4D12-A5E2-FA27D934E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5"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Título 6">
            <a:extLst>
              <a:ext uri="{FF2B5EF4-FFF2-40B4-BE49-F238E27FC236}">
                <a16:creationId xmlns:a16="http://schemas.microsoft.com/office/drawing/2014/main" id="{3557CB83-F330-064F-9724-91AF4D0460A1}"/>
              </a:ext>
            </a:extLst>
          </p:cNvPr>
          <p:cNvSpPr>
            <a:spLocks noGrp="1"/>
          </p:cNvSpPr>
          <p:nvPr>
            <p:ph type="title"/>
          </p:nvPr>
        </p:nvSpPr>
        <p:spPr>
          <a:xfrm>
            <a:off x="1024128" y="585216"/>
            <a:ext cx="6066816" cy="1499616"/>
          </a:xfrm>
        </p:spPr>
        <p:txBody>
          <a:bodyPr>
            <a:normAutofit/>
          </a:bodyPr>
          <a:lstStyle/>
          <a:p>
            <a:r>
              <a:rPr lang="es-CL">
                <a:solidFill>
                  <a:srgbClr val="000000"/>
                </a:solidFill>
              </a:rPr>
              <a:t>¿Maladaptación o mecanismos correctivos?</a:t>
            </a:r>
          </a:p>
        </p:txBody>
      </p:sp>
      <p:cxnSp>
        <p:nvCxnSpPr>
          <p:cNvPr id="14" name="Straight Connector 13">
            <a:extLst>
              <a:ext uri="{FF2B5EF4-FFF2-40B4-BE49-F238E27FC236}">
                <a16:creationId xmlns:a16="http://schemas.microsoft.com/office/drawing/2014/main" id="{8AC38328-2D50-4DDB-BD20-28DE12E49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Marcador de contenido 4">
            <a:extLst>
              <a:ext uri="{FF2B5EF4-FFF2-40B4-BE49-F238E27FC236}">
                <a16:creationId xmlns:a16="http://schemas.microsoft.com/office/drawing/2014/main" id="{E9E2B5E1-0771-604A-8389-F9A8E981D084}"/>
              </a:ext>
            </a:extLst>
          </p:cNvPr>
          <p:cNvSpPr>
            <a:spLocks noGrp="1"/>
          </p:cNvSpPr>
          <p:nvPr>
            <p:ph idx="1"/>
          </p:nvPr>
        </p:nvSpPr>
        <p:spPr>
          <a:xfrm>
            <a:off x="872634" y="2417736"/>
            <a:ext cx="6369803" cy="4440264"/>
          </a:xfrm>
        </p:spPr>
        <p:txBody>
          <a:bodyPr>
            <a:normAutofit/>
          </a:bodyPr>
          <a:lstStyle/>
          <a:p>
            <a:r>
              <a:rPr lang="es-CL" dirty="0">
                <a:solidFill>
                  <a:srgbClr val="000000"/>
                </a:solidFill>
              </a:rPr>
              <a:t>Al imponer </a:t>
            </a:r>
            <a:r>
              <a:rPr lang="es-CL" b="1" dirty="0">
                <a:solidFill>
                  <a:srgbClr val="000000"/>
                </a:solidFill>
              </a:rPr>
              <a:t>estructuras lineales </a:t>
            </a:r>
            <a:r>
              <a:rPr lang="es-CL" dirty="0">
                <a:solidFill>
                  <a:srgbClr val="000000"/>
                </a:solidFill>
              </a:rPr>
              <a:t>se omiten las cualidades cibernéticas (reducción lineal de complejidad a través de aislamiento de variables</a:t>
            </a:r>
          </a:p>
          <a:p>
            <a:r>
              <a:rPr lang="es-CL" dirty="0">
                <a:solidFill>
                  <a:srgbClr val="000000"/>
                </a:solidFill>
              </a:rPr>
              <a:t>Pérdida o disminución de </a:t>
            </a:r>
            <a:r>
              <a:rPr lang="es-CL" b="1" dirty="0">
                <a:solidFill>
                  <a:srgbClr val="000000"/>
                </a:solidFill>
              </a:rPr>
              <a:t>capacidad regenerativa</a:t>
            </a:r>
            <a:r>
              <a:rPr lang="es-CL" dirty="0">
                <a:solidFill>
                  <a:srgbClr val="000000"/>
                </a:solidFill>
              </a:rPr>
              <a:t> de alguno de los subsistemas: faltan mecanismos – </a:t>
            </a:r>
            <a:r>
              <a:rPr lang="es-CL" b="1" dirty="0">
                <a:solidFill>
                  <a:srgbClr val="000000"/>
                </a:solidFill>
              </a:rPr>
              <a:t>crecimiento exponencial</a:t>
            </a:r>
          </a:p>
          <a:p>
            <a:r>
              <a:rPr lang="es-CL" b="1" dirty="0"/>
              <a:t>Organizaciones</a:t>
            </a:r>
            <a:r>
              <a:rPr lang="es-CL" dirty="0"/>
              <a:t> orientadas a fines, funciona a través de roles (que deshumanizan a las personas)</a:t>
            </a:r>
          </a:p>
          <a:p>
            <a:r>
              <a:rPr lang="es-CL" dirty="0"/>
              <a:t>Problema central: mente (en desconexión ecológica) – racionalidad instrumental (propósitos, pensamiento lineal). Los humanos se conciben como </a:t>
            </a:r>
            <a:r>
              <a:rPr lang="es-CL" b="1" dirty="0"/>
              <a:t>externos a la naturaleza. </a:t>
            </a:r>
            <a:endParaRPr lang="es-CL" b="1" dirty="0">
              <a:solidFill>
                <a:srgbClr val="000000"/>
              </a:solidFill>
            </a:endParaRPr>
          </a:p>
          <a:p>
            <a:endParaRPr lang="es-CL" b="1" dirty="0">
              <a:solidFill>
                <a:srgbClr val="000000"/>
              </a:solidFill>
            </a:endParaRPr>
          </a:p>
        </p:txBody>
      </p:sp>
    </p:spTree>
    <p:extLst>
      <p:ext uri="{BB962C8B-B14F-4D97-AF65-F5344CB8AC3E}">
        <p14:creationId xmlns:p14="http://schemas.microsoft.com/office/powerpoint/2010/main" val="3916024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5893504" y="3547374"/>
            <a:ext cx="4774497" cy="2592288"/>
          </a:xfrm>
          <a:prstGeom prst="rect">
            <a:avLst/>
          </a:prstGeom>
        </p:spPr>
      </p:pic>
      <p:sp>
        <p:nvSpPr>
          <p:cNvPr id="2" name="Título 1"/>
          <p:cNvSpPr>
            <a:spLocks noGrp="1"/>
          </p:cNvSpPr>
          <p:nvPr>
            <p:ph type="title"/>
          </p:nvPr>
        </p:nvSpPr>
        <p:spPr/>
        <p:txBody>
          <a:bodyPr>
            <a:normAutofit/>
          </a:bodyPr>
          <a:lstStyle/>
          <a:p>
            <a:r>
              <a:rPr lang="es-ES_tradnl" sz="3600" dirty="0"/>
              <a:t>Antropología Simbólica- Mary Douglas</a:t>
            </a:r>
          </a:p>
        </p:txBody>
      </p:sp>
      <p:sp>
        <p:nvSpPr>
          <p:cNvPr id="3" name="Marcador de contenido 2"/>
          <p:cNvSpPr>
            <a:spLocks noGrp="1"/>
          </p:cNvSpPr>
          <p:nvPr>
            <p:ph idx="1"/>
          </p:nvPr>
        </p:nvSpPr>
        <p:spPr>
          <a:xfrm>
            <a:off x="1024129" y="2286000"/>
            <a:ext cx="4794856" cy="4023360"/>
          </a:xfrm>
        </p:spPr>
        <p:txBody>
          <a:bodyPr>
            <a:normAutofit/>
          </a:bodyPr>
          <a:lstStyle/>
          <a:p>
            <a:pPr>
              <a:buFont typeface="Wingdings" charset="2"/>
              <a:buChar char="Ø"/>
            </a:pPr>
            <a:r>
              <a:rPr lang="es-ES_tradnl" sz="1800" dirty="0"/>
              <a:t>La naturaleza se interpreta por medio de </a:t>
            </a:r>
            <a:r>
              <a:rPr lang="es-ES_tradnl" sz="1800" b="1" dirty="0"/>
              <a:t>símbolos</a:t>
            </a:r>
            <a:r>
              <a:rPr lang="es-ES_tradnl" sz="1800" dirty="0"/>
              <a:t> fundados en la experiencia.</a:t>
            </a:r>
          </a:p>
          <a:p>
            <a:pPr>
              <a:buFont typeface="Wingdings" charset="2"/>
              <a:buChar char="Ø"/>
            </a:pPr>
            <a:r>
              <a:rPr lang="es-ES_tradnl" sz="1800" dirty="0"/>
              <a:t>La </a:t>
            </a:r>
            <a:r>
              <a:rPr lang="es-ES_tradnl" sz="1800" b="1" dirty="0"/>
              <a:t>estructura social </a:t>
            </a:r>
            <a:r>
              <a:rPr lang="es-ES_tradnl" sz="1800" dirty="0"/>
              <a:t>es quien prescribe la forma en que conocemos: culturización de la naturaleza.</a:t>
            </a:r>
          </a:p>
          <a:p>
            <a:pPr>
              <a:buFont typeface="Wingdings" charset="2"/>
              <a:buChar char="Ø"/>
            </a:pPr>
            <a:r>
              <a:rPr lang="es-ES_tradnl" sz="1800" dirty="0"/>
              <a:t>Es una antropología no sólo de “los otros”, sino también del “</a:t>
            </a:r>
            <a:r>
              <a:rPr lang="es-ES_tradnl" sz="1800" b="1" dirty="0"/>
              <a:t>nosotros</a:t>
            </a:r>
            <a:r>
              <a:rPr lang="es-ES_tradnl" sz="1800" dirty="0"/>
              <a:t>” (multitud de fenómenos en la sociedad contemporánea).</a:t>
            </a:r>
          </a:p>
          <a:p>
            <a:pPr>
              <a:buFont typeface="Wingdings" charset="2"/>
              <a:buChar char="Ø"/>
            </a:pPr>
            <a:r>
              <a:rPr lang="es-ES" sz="1800" dirty="0"/>
              <a:t>La </a:t>
            </a:r>
            <a:r>
              <a:rPr lang="es-ES" sz="1800" b="1" dirty="0"/>
              <a:t>percepción del riesgo</a:t>
            </a:r>
            <a:r>
              <a:rPr lang="es-ES" sz="1800" dirty="0"/>
              <a:t>, en cuánto lo valoramos y cómo actuamos en consecuencia depende en gran medida del contexto sociocultural en el que nos encontramos.</a:t>
            </a:r>
            <a:endParaRPr lang="es-ES_tradnl" sz="1800" dirty="0"/>
          </a:p>
          <a:p>
            <a:pPr>
              <a:buFont typeface="Wingdings" charset="2"/>
              <a:buChar char="Ø"/>
            </a:pPr>
            <a:endParaRPr lang="es-ES_tradnl" sz="1800" dirty="0"/>
          </a:p>
        </p:txBody>
      </p:sp>
      <p:sp>
        <p:nvSpPr>
          <p:cNvPr id="5" name="Rectángulo 4"/>
          <p:cNvSpPr/>
          <p:nvPr/>
        </p:nvSpPr>
        <p:spPr>
          <a:xfrm>
            <a:off x="6312024" y="1968649"/>
            <a:ext cx="3939136"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S_tradnl" sz="1600"/>
              <a:t>Dos dimensiones fundamentales: el nivel de estructuración interna de un grupo (más o menos jerarquizado) y su delimitación con respecto al resto de la sociedad (frontera más o menos marcada)</a:t>
            </a:r>
            <a:endParaRPr lang="es-ES_tradnl" sz="1600" dirty="0"/>
          </a:p>
        </p:txBody>
      </p:sp>
    </p:spTree>
    <p:extLst>
      <p:ext uri="{BB962C8B-B14F-4D97-AF65-F5344CB8AC3E}">
        <p14:creationId xmlns:p14="http://schemas.microsoft.com/office/powerpoint/2010/main" val="260820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CA73784B-AC76-4BAD-93AF-C72D0EDFD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idx="4294967295"/>
          </p:nvPr>
        </p:nvSpPr>
        <p:spPr>
          <a:xfrm>
            <a:off x="636805" y="640080"/>
            <a:ext cx="3378099" cy="3034857"/>
          </a:xfrm>
        </p:spPr>
        <p:txBody>
          <a:bodyPr vert="horz" lIns="91440" tIns="45720" rIns="91440" bIns="45720" rtlCol="0" anchor="b">
            <a:normAutofit/>
          </a:bodyPr>
          <a:lstStyle/>
          <a:p>
            <a:pPr algn="r"/>
            <a:r>
              <a:rPr lang="en-US" sz="4400" kern="1200" cap="all" spc="200" baseline="0">
                <a:solidFill>
                  <a:schemeClr val="tx1">
                    <a:lumMod val="95000"/>
                    <a:lumOff val="5000"/>
                  </a:schemeClr>
                </a:solidFill>
                <a:latin typeface="+mj-lt"/>
                <a:ea typeface="+mj-ea"/>
                <a:cs typeface="+mj-cs"/>
              </a:rPr>
              <a:t>Mary Douglas</a:t>
            </a:r>
          </a:p>
        </p:txBody>
      </p:sp>
      <p:cxnSp>
        <p:nvCxnSpPr>
          <p:cNvPr id="17" name="Straight Connector 16">
            <a:extLst>
              <a:ext uri="{FF2B5EF4-FFF2-40B4-BE49-F238E27FC236}">
                <a16:creationId xmlns:a16="http://schemas.microsoft.com/office/drawing/2014/main" id="{811DCF04-0C7C-44FC-8246-FC8D736B1A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3"/>
          <a:stretch>
            <a:fillRect/>
          </a:stretch>
        </p:blipFill>
        <p:spPr>
          <a:xfrm>
            <a:off x="4654984" y="808652"/>
            <a:ext cx="6896936" cy="5241671"/>
          </a:xfrm>
          <a:prstGeom prst="rect">
            <a:avLst/>
          </a:prstGeom>
        </p:spPr>
      </p:pic>
    </p:spTree>
    <p:extLst>
      <p:ext uri="{BB962C8B-B14F-4D97-AF65-F5344CB8AC3E}">
        <p14:creationId xmlns:p14="http://schemas.microsoft.com/office/powerpoint/2010/main" val="2054229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A238475-C92A-E548-999F-FAA66293E3B7}"/>
              </a:ext>
            </a:extLst>
          </p:cNvPr>
          <p:cNvPicPr>
            <a:picLocks noChangeAspect="1"/>
          </p:cNvPicPr>
          <p:nvPr/>
        </p:nvPicPr>
        <p:blipFill rotWithShape="1">
          <a:blip r:embed="rId3"/>
          <a:srcRect t="12648" r="9091" b="1917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57D175FC-84CC-4D12-A5E2-FA27D934E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5"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ítulo 1"/>
          <p:cNvSpPr>
            <a:spLocks noGrp="1"/>
          </p:cNvSpPr>
          <p:nvPr>
            <p:ph type="title"/>
          </p:nvPr>
        </p:nvSpPr>
        <p:spPr>
          <a:xfrm>
            <a:off x="1024128" y="585216"/>
            <a:ext cx="6066816" cy="1499616"/>
          </a:xfrm>
        </p:spPr>
        <p:txBody>
          <a:bodyPr>
            <a:normAutofit/>
          </a:bodyPr>
          <a:lstStyle/>
          <a:p>
            <a:r>
              <a:rPr lang="es-ES_tradnl">
                <a:solidFill>
                  <a:srgbClr val="000000"/>
                </a:solidFill>
              </a:rPr>
              <a:t>NUEVAS PERSPECTIVAS</a:t>
            </a:r>
          </a:p>
        </p:txBody>
      </p:sp>
      <p:cxnSp>
        <p:nvCxnSpPr>
          <p:cNvPr id="13" name="Straight Connector 12">
            <a:extLst>
              <a:ext uri="{FF2B5EF4-FFF2-40B4-BE49-F238E27FC236}">
                <a16:creationId xmlns:a16="http://schemas.microsoft.com/office/drawing/2014/main" id="{8AC38328-2D50-4DDB-BD20-28DE12E49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arcador de contenido 2"/>
          <p:cNvSpPr>
            <a:spLocks noGrp="1"/>
          </p:cNvSpPr>
          <p:nvPr>
            <p:ph idx="1"/>
          </p:nvPr>
        </p:nvSpPr>
        <p:spPr>
          <a:xfrm>
            <a:off x="1024128" y="2286000"/>
            <a:ext cx="6066816" cy="4238786"/>
          </a:xfrm>
        </p:spPr>
        <p:txBody>
          <a:bodyPr>
            <a:normAutofit/>
          </a:bodyPr>
          <a:lstStyle/>
          <a:p>
            <a:r>
              <a:rPr lang="es-ES_tradnl" sz="1700" dirty="0">
                <a:solidFill>
                  <a:srgbClr val="000000"/>
                </a:solidFill>
              </a:rPr>
              <a:t>Distintas aproximaciones ponen en </a:t>
            </a:r>
            <a:r>
              <a:rPr lang="es-ES_tradnl" sz="1700" b="1" dirty="0">
                <a:solidFill>
                  <a:srgbClr val="000000"/>
                </a:solidFill>
              </a:rPr>
              <a:t>entredicho el modelo dualista</a:t>
            </a:r>
            <a:r>
              <a:rPr lang="es-ES_tradnl" sz="1700" dirty="0">
                <a:solidFill>
                  <a:srgbClr val="000000"/>
                </a:solidFill>
              </a:rPr>
              <a:t>:</a:t>
            </a:r>
          </a:p>
          <a:p>
            <a:pPr>
              <a:buFont typeface="Wingdings" charset="2"/>
              <a:buChar char="Ø"/>
            </a:pPr>
            <a:r>
              <a:rPr lang="es-ES_tradnl" sz="1700" dirty="0">
                <a:solidFill>
                  <a:srgbClr val="000000"/>
                </a:solidFill>
              </a:rPr>
              <a:t>Las diferenciaciones establecidas por el pensamiento científico occidental </a:t>
            </a:r>
            <a:r>
              <a:rPr lang="es-ES_tradnl" sz="1700" b="1" dirty="0">
                <a:solidFill>
                  <a:srgbClr val="000000"/>
                </a:solidFill>
              </a:rPr>
              <a:t>no son exportables </a:t>
            </a:r>
            <a:r>
              <a:rPr lang="es-ES_tradnl" sz="1700" dirty="0">
                <a:solidFill>
                  <a:srgbClr val="000000"/>
                </a:solidFill>
              </a:rPr>
              <a:t>a otros modelos culturales y tampoco se encuentran necesariamente en ellos (distinción naturaleza/cultura)</a:t>
            </a:r>
          </a:p>
          <a:p>
            <a:pPr>
              <a:buFont typeface="Wingdings" charset="2"/>
              <a:buChar char="Ø"/>
            </a:pPr>
            <a:r>
              <a:rPr lang="es-ES_tradnl" sz="1700" dirty="0">
                <a:solidFill>
                  <a:srgbClr val="000000"/>
                </a:solidFill>
              </a:rPr>
              <a:t>El modelo dualista ha </a:t>
            </a:r>
            <a:r>
              <a:rPr lang="es-ES_tradnl" sz="1700" b="1" dirty="0">
                <a:solidFill>
                  <a:srgbClr val="000000"/>
                </a:solidFill>
              </a:rPr>
              <a:t>obstaculizado</a:t>
            </a:r>
            <a:r>
              <a:rPr lang="es-ES_tradnl" sz="1700" dirty="0">
                <a:solidFill>
                  <a:srgbClr val="000000"/>
                </a:solidFill>
              </a:rPr>
              <a:t> una visión ecológica de las relaciones entre los seres humanos y el medio ambiente y ha imposibilitado interpretar el conocimiento ecológico y tecnológico de otras culturas.</a:t>
            </a:r>
          </a:p>
          <a:p>
            <a:pPr>
              <a:buFont typeface="Wingdings" charset="2"/>
              <a:buChar char="Ø"/>
            </a:pPr>
            <a:r>
              <a:rPr lang="es-ES_tradnl" sz="1700" dirty="0">
                <a:solidFill>
                  <a:srgbClr val="000000"/>
                </a:solidFill>
              </a:rPr>
              <a:t>Se enfocan en la </a:t>
            </a:r>
            <a:r>
              <a:rPr lang="es-ES_tradnl" sz="1700" b="1" dirty="0">
                <a:solidFill>
                  <a:srgbClr val="000000"/>
                </a:solidFill>
              </a:rPr>
              <a:t>relación</a:t>
            </a:r>
            <a:r>
              <a:rPr lang="es-ES_tradnl" sz="1700" dirty="0">
                <a:solidFill>
                  <a:srgbClr val="000000"/>
                </a:solidFill>
              </a:rPr>
              <a:t> que se establece con el medio ambiente, problematizando los flujos transnacionales, la articulación local-global, las prácticas y los discursos que condicionan nuestras relaciones con el entorno.</a:t>
            </a:r>
          </a:p>
          <a:p>
            <a:endParaRPr lang="es-ES_tradnl" sz="1700" dirty="0">
              <a:solidFill>
                <a:srgbClr val="000000"/>
              </a:solidFill>
            </a:endParaRPr>
          </a:p>
        </p:txBody>
      </p:sp>
    </p:spTree>
    <p:extLst>
      <p:ext uri="{BB962C8B-B14F-4D97-AF65-F5344CB8AC3E}">
        <p14:creationId xmlns:p14="http://schemas.microsoft.com/office/powerpoint/2010/main" val="3955878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7D40FDEF-0540-044B-B56F-211825A2382A}"/>
              </a:ext>
            </a:extLst>
          </p:cNvPr>
          <p:cNvPicPr>
            <a:picLocks noChangeAspect="1"/>
          </p:cNvPicPr>
          <p:nvPr/>
        </p:nvPicPr>
        <p:blipFill>
          <a:blip r:embed="rId2"/>
          <a:stretch>
            <a:fillRect/>
          </a:stretch>
        </p:blipFill>
        <p:spPr>
          <a:xfrm>
            <a:off x="9266745" y="3638278"/>
            <a:ext cx="3219722" cy="3219722"/>
          </a:xfrm>
          <a:prstGeom prst="rect">
            <a:avLst/>
          </a:prstGeom>
        </p:spPr>
      </p:pic>
      <p:sp>
        <p:nvSpPr>
          <p:cNvPr id="6" name="Título 5">
            <a:extLst>
              <a:ext uri="{FF2B5EF4-FFF2-40B4-BE49-F238E27FC236}">
                <a16:creationId xmlns:a16="http://schemas.microsoft.com/office/drawing/2014/main" id="{6C4FC1DD-D47D-6E44-91F4-8260C5A60DD5}"/>
              </a:ext>
            </a:extLst>
          </p:cNvPr>
          <p:cNvSpPr>
            <a:spLocks noGrp="1"/>
          </p:cNvSpPr>
          <p:nvPr>
            <p:ph type="title"/>
          </p:nvPr>
        </p:nvSpPr>
        <p:spPr/>
        <p:txBody>
          <a:bodyPr>
            <a:normAutofit/>
          </a:bodyPr>
          <a:lstStyle/>
          <a:p>
            <a:r>
              <a:rPr lang="es-CL" sz="3600" dirty="0"/>
              <a:t>Desafíos para la Antropología Social contemporánea:</a:t>
            </a:r>
          </a:p>
        </p:txBody>
      </p:sp>
      <p:sp>
        <p:nvSpPr>
          <p:cNvPr id="7" name="Marcador de contenido 6">
            <a:extLst>
              <a:ext uri="{FF2B5EF4-FFF2-40B4-BE49-F238E27FC236}">
                <a16:creationId xmlns:a16="http://schemas.microsoft.com/office/drawing/2014/main" id="{6DB850A6-A8C8-5348-B4A1-66B70D411EC6}"/>
              </a:ext>
            </a:extLst>
          </p:cNvPr>
          <p:cNvSpPr>
            <a:spLocks noGrp="1"/>
          </p:cNvSpPr>
          <p:nvPr>
            <p:ph idx="1"/>
          </p:nvPr>
        </p:nvSpPr>
        <p:spPr>
          <a:xfrm>
            <a:off x="1024129" y="2286000"/>
            <a:ext cx="8429838" cy="4023360"/>
          </a:xfrm>
        </p:spPr>
        <p:txBody>
          <a:bodyPr>
            <a:normAutofit/>
          </a:bodyPr>
          <a:lstStyle/>
          <a:p>
            <a:r>
              <a:rPr lang="es-CL" sz="2000" dirty="0"/>
              <a:t>Las distintas teorías antropológicas nos presentan </a:t>
            </a:r>
            <a:r>
              <a:rPr lang="es-CL" sz="2000" b="1" dirty="0"/>
              <a:t>definiciones conceptuales. </a:t>
            </a:r>
          </a:p>
          <a:p>
            <a:r>
              <a:rPr lang="es-CL" sz="2000" dirty="0"/>
              <a:t>Estas definiciones son</a:t>
            </a:r>
            <a:r>
              <a:rPr lang="es-CL" sz="2000" b="1" dirty="0"/>
              <a:t> distinciones</a:t>
            </a:r>
            <a:r>
              <a:rPr lang="es-CL" sz="2000" dirty="0"/>
              <a:t> que nos permiten observar para producir información. </a:t>
            </a:r>
          </a:p>
          <a:p>
            <a:r>
              <a:rPr lang="es-CL" sz="2000" dirty="0"/>
              <a:t>Las distinciones, a la vez que permiten nuestra observación, también la limitan. Podemos “ver lo que otros no ven mientras ven”. </a:t>
            </a:r>
          </a:p>
          <a:p>
            <a:r>
              <a:rPr lang="es-CL" sz="2000" dirty="0"/>
              <a:t>Sin embargo, no podemos (auto)observar cómo vemos al mismo tiempo que estamos observando. Las distinciones que utilizamos constituyen nuestros propios </a:t>
            </a:r>
            <a:r>
              <a:rPr lang="es-CL" sz="2000" b="1" dirty="0"/>
              <a:t>puntos ciegos</a:t>
            </a:r>
            <a:r>
              <a:rPr lang="es-CL" sz="2000" dirty="0"/>
              <a:t>.</a:t>
            </a:r>
          </a:p>
          <a:p>
            <a:r>
              <a:rPr lang="es-CL" sz="2000" dirty="0"/>
              <a:t>Esto último nos lleva a la importancia de autocomprendernos, en tanto investigadores, también como observadores; y como tales, a reconocer que en toda observación siempre tendremos un punto ciego.</a:t>
            </a:r>
          </a:p>
          <a:p>
            <a:endParaRPr lang="es-CL" dirty="0"/>
          </a:p>
        </p:txBody>
      </p:sp>
    </p:spTree>
    <p:extLst>
      <p:ext uri="{BB962C8B-B14F-4D97-AF65-F5344CB8AC3E}">
        <p14:creationId xmlns:p14="http://schemas.microsoft.com/office/powerpoint/2010/main" val="3630375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80F4838A-D464-0040-BEBA-AF3E2D569C92}"/>
              </a:ext>
            </a:extLst>
          </p:cNvPr>
          <p:cNvSpPr>
            <a:spLocks noGrp="1"/>
          </p:cNvSpPr>
          <p:nvPr>
            <p:ph type="body" sz="half" idx="2"/>
          </p:nvPr>
        </p:nvSpPr>
        <p:spPr/>
        <p:txBody>
          <a:bodyPr>
            <a:normAutofit/>
          </a:bodyPr>
          <a:lstStyle/>
          <a:p>
            <a:endParaRPr lang="es-CL" sz="2000" dirty="0"/>
          </a:p>
          <a:p>
            <a:r>
              <a:rPr lang="es-CL" sz="2000" dirty="0"/>
              <a:t>Gracias!</a:t>
            </a:r>
          </a:p>
          <a:p>
            <a:r>
              <a:rPr lang="es-CL" sz="2000" b="1" dirty="0"/>
              <a:t>anahiurquiza@uchile.cl</a:t>
            </a:r>
          </a:p>
        </p:txBody>
      </p:sp>
      <p:sp>
        <p:nvSpPr>
          <p:cNvPr id="3" name="Título 2">
            <a:extLst>
              <a:ext uri="{FF2B5EF4-FFF2-40B4-BE49-F238E27FC236}">
                <a16:creationId xmlns:a16="http://schemas.microsoft.com/office/drawing/2014/main" id="{AF582D62-34C9-684F-B2C2-34F4C04DC58D}"/>
              </a:ext>
            </a:extLst>
          </p:cNvPr>
          <p:cNvSpPr>
            <a:spLocks noGrp="1"/>
          </p:cNvSpPr>
          <p:nvPr>
            <p:ph type="title"/>
          </p:nvPr>
        </p:nvSpPr>
        <p:spPr/>
        <p:txBody>
          <a:bodyPr/>
          <a:lstStyle/>
          <a:p>
            <a:pPr lvl="1"/>
            <a:br>
              <a:rPr lang="es-CL" dirty="0"/>
            </a:br>
            <a:endParaRPr lang="es-CL" dirty="0"/>
          </a:p>
        </p:txBody>
      </p:sp>
      <p:pic>
        <p:nvPicPr>
          <p:cNvPr id="11" name="Marcador de posición de imagen 10">
            <a:extLst>
              <a:ext uri="{FF2B5EF4-FFF2-40B4-BE49-F238E27FC236}">
                <a16:creationId xmlns:a16="http://schemas.microsoft.com/office/drawing/2014/main" id="{53096BBA-F256-8C4C-9E7D-A671C32D751C}"/>
              </a:ext>
            </a:extLst>
          </p:cNvPr>
          <p:cNvPicPr>
            <a:picLocks noGrp="1" noChangeAspect="1"/>
          </p:cNvPicPr>
          <p:nvPr>
            <p:ph type="pic" idx="1"/>
          </p:nvPr>
        </p:nvPicPr>
        <p:blipFill>
          <a:blip r:embed="rId3"/>
          <a:srcRect t="18152" b="18152"/>
          <a:stretch>
            <a:fillRect/>
          </a:stretch>
        </p:blipFill>
        <p:spPr/>
      </p:pic>
    </p:spTree>
    <p:extLst>
      <p:ext uri="{BB962C8B-B14F-4D97-AF65-F5344CB8AC3E}">
        <p14:creationId xmlns:p14="http://schemas.microsoft.com/office/powerpoint/2010/main" val="985180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8">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6587778-201B-4E6A-9059-F7BBB83A0C18}"/>
              </a:ext>
            </a:extLst>
          </p:cNvPr>
          <p:cNvSpPr>
            <a:spLocks noGrp="1"/>
          </p:cNvSpPr>
          <p:nvPr>
            <p:ph type="title"/>
          </p:nvPr>
        </p:nvSpPr>
        <p:spPr>
          <a:xfrm>
            <a:off x="964788" y="804333"/>
            <a:ext cx="3391900" cy="5249334"/>
          </a:xfrm>
        </p:spPr>
        <p:txBody>
          <a:bodyPr>
            <a:normAutofit/>
          </a:bodyPr>
          <a:lstStyle/>
          <a:p>
            <a:pPr algn="r"/>
            <a:r>
              <a:rPr lang="es-CL">
                <a:solidFill>
                  <a:srgbClr val="FFFFFF"/>
                </a:solidFill>
              </a:rPr>
              <a:t>ANTROPOLOGÍA: CIENCIA DE LA cultura</a:t>
            </a:r>
          </a:p>
        </p:txBody>
      </p:sp>
      <p:sp>
        <p:nvSpPr>
          <p:cNvPr id="3" name="Marcador de contenido 2">
            <a:extLst>
              <a:ext uri="{FF2B5EF4-FFF2-40B4-BE49-F238E27FC236}">
                <a16:creationId xmlns:a16="http://schemas.microsoft.com/office/drawing/2014/main" id="{070F28C0-560B-4A2E-9EE8-25B24637855B}"/>
              </a:ext>
            </a:extLst>
          </p:cNvPr>
          <p:cNvSpPr>
            <a:spLocks noGrp="1"/>
          </p:cNvSpPr>
          <p:nvPr>
            <p:ph idx="1"/>
          </p:nvPr>
        </p:nvSpPr>
        <p:spPr>
          <a:xfrm>
            <a:off x="4951048" y="804333"/>
            <a:ext cx="6306003" cy="5249334"/>
          </a:xfrm>
        </p:spPr>
        <p:txBody>
          <a:bodyPr anchor="ctr">
            <a:normAutofit/>
          </a:bodyPr>
          <a:lstStyle/>
          <a:p>
            <a:r>
              <a:rPr lang="es-CL" sz="1900"/>
              <a:t>- </a:t>
            </a:r>
            <a:r>
              <a:rPr lang="es-ES" sz="1900"/>
              <a:t>"La cultura o civilización, en sentido etnográfico amplio, es </a:t>
            </a:r>
            <a:r>
              <a:rPr lang="es-ES" sz="1900" b="1"/>
              <a:t>ese todo complejo </a:t>
            </a:r>
            <a:r>
              <a:rPr lang="es-ES" sz="1900"/>
              <a:t>que incluye el conocimiento, las creencias, el arte, la moral, el derecho, las costumbres y cualesquiera otros hábitos y capacidades </a:t>
            </a:r>
            <a:r>
              <a:rPr lang="es-ES" sz="1900" b="1"/>
              <a:t>adquiridos por el hombre </a:t>
            </a:r>
            <a:r>
              <a:rPr lang="es-ES" sz="1900"/>
              <a:t>en cuanto miembro de una sociedad“ (Tylor, 1871).</a:t>
            </a:r>
          </a:p>
          <a:p>
            <a:r>
              <a:rPr lang="es-ES" sz="1900"/>
              <a:t>- "Puede definirse la cultura como la totalidad de las reacciones y actividades mentales y físicas que </a:t>
            </a:r>
            <a:r>
              <a:rPr lang="es-ES" sz="1900" b="1"/>
              <a:t>caracterizan la conducta de los individuos componentes de un grupo social</a:t>
            </a:r>
            <a:r>
              <a:rPr lang="es-ES" sz="1900"/>
              <a:t>, colectiva e individualmente, </a:t>
            </a:r>
            <a:r>
              <a:rPr lang="es-ES" sz="1900" u="sng"/>
              <a:t>en relación a su ambiente natural</a:t>
            </a:r>
            <a:r>
              <a:rPr lang="es-ES" sz="1900"/>
              <a:t>, a otros grupos, a miembros del mismo grupo, y de cada individuo hacia sí mismo. También incluye los productos de estas actividades y su función en la vida de los grupos" (Boas, 1938)</a:t>
            </a:r>
          </a:p>
          <a:p>
            <a:r>
              <a:rPr lang="es-CL" sz="1900"/>
              <a:t>- El ser humano se entiende como “un </a:t>
            </a:r>
            <a:r>
              <a:rPr lang="es-CL" sz="1900" b="1"/>
              <a:t>animal inserto en tramas de significación que él mismo ha tejido </a:t>
            </a:r>
            <a:r>
              <a:rPr lang="es-CL" sz="1900"/>
              <a:t>(…) la cultura es esa urdimbre y el análisis de la cultura ha de ser por lo tanto, no una ciencia experimental en busca de leyes, sino una </a:t>
            </a:r>
            <a:r>
              <a:rPr lang="es-CL" sz="1900" b="1"/>
              <a:t>ciencia interpretativa</a:t>
            </a:r>
            <a:r>
              <a:rPr lang="es-CL" sz="1900"/>
              <a:t> en busca de significaciones” (Geertz, 2003). </a:t>
            </a:r>
          </a:p>
        </p:txBody>
      </p:sp>
    </p:spTree>
    <p:extLst>
      <p:ext uri="{BB962C8B-B14F-4D97-AF65-F5344CB8AC3E}">
        <p14:creationId xmlns:p14="http://schemas.microsoft.com/office/powerpoint/2010/main" val="2953689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24128" y="585216"/>
            <a:ext cx="6066818" cy="1499616"/>
          </a:xfrm>
        </p:spPr>
        <p:txBody>
          <a:bodyPr>
            <a:normAutofit/>
          </a:bodyPr>
          <a:lstStyle/>
          <a:p>
            <a:r>
              <a:rPr lang="es-ES_tradnl" dirty="0"/>
              <a:t>Naturaleza y Cultura</a:t>
            </a:r>
          </a:p>
        </p:txBody>
      </p:sp>
      <p:sp>
        <p:nvSpPr>
          <p:cNvPr id="24" name="Marcador de contenido 2"/>
          <p:cNvSpPr>
            <a:spLocks noGrp="1"/>
          </p:cNvSpPr>
          <p:nvPr>
            <p:ph idx="1"/>
          </p:nvPr>
        </p:nvSpPr>
        <p:spPr>
          <a:xfrm>
            <a:off x="1024128" y="2286000"/>
            <a:ext cx="6066818" cy="4023360"/>
          </a:xfrm>
        </p:spPr>
        <p:txBody>
          <a:bodyPr>
            <a:normAutofit/>
          </a:bodyPr>
          <a:lstStyle/>
          <a:p>
            <a:r>
              <a:rPr lang="es-ES_tradnl" sz="1900"/>
              <a:t>El dualismo naturaleza-cultura ha sido un eje de vital importancia en el </a:t>
            </a:r>
            <a:r>
              <a:rPr lang="es-ES_tradnl" sz="1900" b="1"/>
              <a:t>desarrollo de la disciplina antropológica</a:t>
            </a:r>
            <a:r>
              <a:rPr lang="es-ES_tradnl" sz="1900"/>
              <a:t>.</a:t>
            </a:r>
          </a:p>
          <a:p>
            <a:r>
              <a:rPr lang="es-ES_tradnl" sz="1900"/>
              <a:t>Las diferentes corrientes te</a:t>
            </a:r>
            <a:r>
              <a:rPr lang="es-ES" sz="1900" err="1"/>
              <a:t>óricas</a:t>
            </a:r>
            <a:r>
              <a:rPr lang="es-ES" sz="1900"/>
              <a:t> han posicionado</a:t>
            </a:r>
            <a:r>
              <a:rPr lang="es-ES_tradnl" sz="1900"/>
              <a:t> al </a:t>
            </a:r>
            <a:r>
              <a:rPr lang="es-ES_tradnl" sz="1900" b="1"/>
              <a:t>hombre como parte de la naturaleza o como quien la controla</a:t>
            </a:r>
            <a:r>
              <a:rPr lang="es-ES_tradnl" sz="1900"/>
              <a:t>.</a:t>
            </a:r>
          </a:p>
          <a:p>
            <a:r>
              <a:rPr lang="es-ES_tradnl" sz="1900"/>
              <a:t>Existe una tendencia a definir cultura como </a:t>
            </a:r>
            <a:r>
              <a:rPr lang="es-ES_tradnl" sz="1900" err="1"/>
              <a:t>oposici</a:t>
            </a:r>
            <a:r>
              <a:rPr lang="es-ES" sz="1900" err="1"/>
              <a:t>ón</a:t>
            </a:r>
            <a:r>
              <a:rPr lang="es-ES" sz="1900"/>
              <a:t> a naturaleza.</a:t>
            </a:r>
          </a:p>
          <a:p>
            <a:r>
              <a:rPr lang="es-ES_tradnl" sz="1900"/>
              <a:t>Se presenta la naturaleza como un polo tensional para construir un universo de significación y como fuente para la constitución de una cosmovisión del mundo. </a:t>
            </a:r>
          </a:p>
          <a:p>
            <a:r>
              <a:rPr lang="es-ES_tradnl" sz="1900"/>
              <a:t>Otras </a:t>
            </a:r>
            <a:r>
              <a:rPr lang="es-ES_tradnl" sz="1900" b="1"/>
              <a:t>distinciones asociadas</a:t>
            </a:r>
            <a:r>
              <a:rPr lang="es-ES_tradnl" sz="1900"/>
              <a:t>: mente-cuerpo, razón- emoción, civilizado-salvaje, cocido-crudo, universal-particular...</a:t>
            </a:r>
          </a:p>
        </p:txBody>
      </p:sp>
      <p:pic>
        <p:nvPicPr>
          <p:cNvPr id="21" name="Marcador de contenido 11">
            <a:extLst>
              <a:ext uri="{FF2B5EF4-FFF2-40B4-BE49-F238E27FC236}">
                <a16:creationId xmlns:a16="http://schemas.microsoft.com/office/drawing/2014/main" id="{496CCE34-9B76-784C-9E07-1E77991F42F2}"/>
              </a:ext>
            </a:extLst>
          </p:cNvPr>
          <p:cNvPicPr>
            <a:picLocks noChangeAspect="1"/>
          </p:cNvPicPr>
          <p:nvPr/>
        </p:nvPicPr>
        <p:blipFill rotWithShape="1">
          <a:blip r:embed="rId3"/>
          <a:srcRect t="5496" r="-3" b="10994"/>
          <a:stretch/>
        </p:blipFill>
        <p:spPr>
          <a:xfrm>
            <a:off x="7552266" y="10"/>
            <a:ext cx="4639733" cy="2285990"/>
          </a:xfrm>
          <a:prstGeom prst="rect">
            <a:avLst/>
          </a:prstGeom>
        </p:spPr>
      </p:pic>
      <p:pic>
        <p:nvPicPr>
          <p:cNvPr id="18" name="Marcador de contenido 4" descr="Imagen que contiene exterior, naturaleza&#10;&#10;Descripción generada con confianza alta">
            <a:extLst>
              <a:ext uri="{FF2B5EF4-FFF2-40B4-BE49-F238E27FC236}">
                <a16:creationId xmlns:a16="http://schemas.microsoft.com/office/drawing/2014/main" id="{C9D73601-B6D7-3D4D-A9B1-ED99DD516174}"/>
              </a:ext>
            </a:extLst>
          </p:cNvPr>
          <p:cNvPicPr>
            <a:picLocks noChangeAspect="1"/>
          </p:cNvPicPr>
          <p:nvPr/>
        </p:nvPicPr>
        <p:blipFill rotWithShape="1">
          <a:blip r:embed="rId4"/>
          <a:srcRect t="6152" r="-3" b="-3"/>
          <a:stretch/>
        </p:blipFill>
        <p:spPr>
          <a:xfrm>
            <a:off x="7552266" y="2286000"/>
            <a:ext cx="4639733" cy="2286000"/>
          </a:xfrm>
          <a:prstGeom prst="rect">
            <a:avLst/>
          </a:prstGeom>
        </p:spPr>
      </p:pic>
      <p:pic>
        <p:nvPicPr>
          <p:cNvPr id="28" name="Marcador de contenido 7" descr="Imagen que contiene hierba, verde, exterior&#10;&#10;Descripción generada con confianza muy alta">
            <a:extLst>
              <a:ext uri="{FF2B5EF4-FFF2-40B4-BE49-F238E27FC236}">
                <a16:creationId xmlns:a16="http://schemas.microsoft.com/office/drawing/2014/main" id="{87900608-227C-0A40-870E-3CAA7437DF1A}"/>
              </a:ext>
            </a:extLst>
          </p:cNvPr>
          <p:cNvPicPr>
            <a:picLocks noChangeAspect="1"/>
          </p:cNvPicPr>
          <p:nvPr/>
        </p:nvPicPr>
        <p:blipFill rotWithShape="1">
          <a:blip r:embed="rId5"/>
          <a:srcRect r="-3" b="25628"/>
          <a:stretch/>
        </p:blipFill>
        <p:spPr>
          <a:xfrm>
            <a:off x="7552266" y="4572001"/>
            <a:ext cx="4639734" cy="2286000"/>
          </a:xfrm>
          <a:prstGeom prst="rect">
            <a:avLst/>
          </a:prstGeom>
        </p:spPr>
      </p:pic>
    </p:spTree>
    <p:extLst>
      <p:ext uri="{BB962C8B-B14F-4D97-AF65-F5344CB8AC3E}">
        <p14:creationId xmlns:p14="http://schemas.microsoft.com/office/powerpoint/2010/main" val="2031249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2C7D7F8-0C8F-714F-A12D-DCF2643F7085}"/>
              </a:ext>
            </a:extLst>
          </p:cNvPr>
          <p:cNvSpPr>
            <a:spLocks noGrp="1"/>
          </p:cNvSpPr>
          <p:nvPr>
            <p:ph type="title"/>
          </p:nvPr>
        </p:nvSpPr>
        <p:spPr/>
        <p:txBody>
          <a:bodyPr/>
          <a:lstStyle/>
          <a:p>
            <a:r>
              <a:rPr lang="es-CL" dirty="0"/>
              <a:t>Relaci</a:t>
            </a:r>
            <a:r>
              <a:rPr lang="es-ES" dirty="0" err="1"/>
              <a:t>ón</a:t>
            </a:r>
            <a:r>
              <a:rPr lang="es-ES" dirty="0"/>
              <a:t> adaptación ecológica - cultura</a:t>
            </a:r>
            <a:endParaRPr lang="es-CL" dirty="0"/>
          </a:p>
        </p:txBody>
      </p:sp>
      <p:sp>
        <p:nvSpPr>
          <p:cNvPr id="5" name="Marcador de contenido 4">
            <a:extLst>
              <a:ext uri="{FF2B5EF4-FFF2-40B4-BE49-F238E27FC236}">
                <a16:creationId xmlns:a16="http://schemas.microsoft.com/office/drawing/2014/main" id="{2A4B8033-54F3-0D42-957F-248C781A057E}"/>
              </a:ext>
            </a:extLst>
          </p:cNvPr>
          <p:cNvSpPr>
            <a:spLocks noGrp="1"/>
          </p:cNvSpPr>
          <p:nvPr>
            <p:ph sz="half" idx="1"/>
          </p:nvPr>
        </p:nvSpPr>
        <p:spPr>
          <a:xfrm>
            <a:off x="771312" y="3138482"/>
            <a:ext cx="5794379" cy="830997"/>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es-ES" dirty="0"/>
              <a:t>Procesos adaptativos de la cultura: adaptación al medio y constitución a partir de esa relación</a:t>
            </a:r>
          </a:p>
          <a:p>
            <a:pPr marL="0" indent="0" algn="ctr">
              <a:buNone/>
            </a:pPr>
            <a:endParaRPr lang="es-ES" dirty="0"/>
          </a:p>
        </p:txBody>
      </p:sp>
      <p:sp>
        <p:nvSpPr>
          <p:cNvPr id="6" name="Marcador de contenido 5">
            <a:extLst>
              <a:ext uri="{FF2B5EF4-FFF2-40B4-BE49-F238E27FC236}">
                <a16:creationId xmlns:a16="http://schemas.microsoft.com/office/drawing/2014/main" id="{44617471-C182-9C4B-9647-9D56D670E1C9}"/>
              </a:ext>
            </a:extLst>
          </p:cNvPr>
          <p:cNvSpPr>
            <a:spLocks noGrp="1"/>
          </p:cNvSpPr>
          <p:nvPr>
            <p:ph sz="half" idx="2"/>
          </p:nvPr>
        </p:nvSpPr>
        <p:spPr>
          <a:xfrm>
            <a:off x="7043358" y="1985164"/>
            <a:ext cx="4754880" cy="2177512"/>
          </a:xfrm>
        </p:spPr>
        <p:txBody>
          <a:bodyPr>
            <a:normAutofit/>
          </a:bodyPr>
          <a:lstStyle/>
          <a:p>
            <a:r>
              <a:rPr lang="es-CL" b="1" dirty="0"/>
              <a:t>Relaciones cr</a:t>
            </a:r>
            <a:r>
              <a:rPr lang="es-ES" b="1" dirty="0" err="1"/>
              <a:t>íticas</a:t>
            </a:r>
            <a:r>
              <a:rPr lang="es-ES" b="1" dirty="0"/>
              <a:t>:</a:t>
            </a:r>
          </a:p>
          <a:p>
            <a:r>
              <a:rPr lang="es-ES" dirty="0"/>
              <a:t>1. tecnología – medio ambiente</a:t>
            </a:r>
          </a:p>
          <a:p>
            <a:r>
              <a:rPr lang="es-ES" dirty="0"/>
              <a:t>2. estrategias de explotación</a:t>
            </a:r>
          </a:p>
          <a:p>
            <a:r>
              <a:rPr lang="es-ES" dirty="0"/>
              <a:t>3. efectos de la tecnología y estrategias en otras dimensiones culturales.</a:t>
            </a:r>
          </a:p>
          <a:p>
            <a:endParaRPr lang="es-CL" dirty="0"/>
          </a:p>
        </p:txBody>
      </p:sp>
      <p:sp>
        <p:nvSpPr>
          <p:cNvPr id="7" name="CuadroTexto 6">
            <a:extLst>
              <a:ext uri="{FF2B5EF4-FFF2-40B4-BE49-F238E27FC236}">
                <a16:creationId xmlns:a16="http://schemas.microsoft.com/office/drawing/2014/main" id="{09CF0E7E-3849-4141-AE08-D8DD0676621A}"/>
              </a:ext>
            </a:extLst>
          </p:cNvPr>
          <p:cNvSpPr txBox="1"/>
          <p:nvPr/>
        </p:nvSpPr>
        <p:spPr>
          <a:xfrm>
            <a:off x="771312" y="4316560"/>
            <a:ext cx="9720073" cy="830997"/>
          </a:xfrm>
          <a:prstGeom prst="rect">
            <a:avLst/>
          </a:prstGeom>
          <a:solidFill>
            <a:schemeClr val="accent2">
              <a:lumMod val="40000"/>
              <a:lumOff val="60000"/>
            </a:schemeClr>
          </a:solidFill>
        </p:spPr>
        <p:txBody>
          <a:bodyPr wrap="square" rtlCol="0">
            <a:spAutoFit/>
          </a:bodyPr>
          <a:lstStyle/>
          <a:p>
            <a:pPr algn="ctr"/>
            <a:r>
              <a:rPr lang="es-ES" sz="2400" dirty="0"/>
              <a:t>Antropología ecológica: explicar el origen de determinados patrones culturales en relación a condiciones ambientales </a:t>
            </a:r>
            <a:endParaRPr lang="es-CL" sz="2400" dirty="0"/>
          </a:p>
        </p:txBody>
      </p:sp>
      <p:sp>
        <p:nvSpPr>
          <p:cNvPr id="8" name="Marcador de contenido 4">
            <a:extLst>
              <a:ext uri="{FF2B5EF4-FFF2-40B4-BE49-F238E27FC236}">
                <a16:creationId xmlns:a16="http://schemas.microsoft.com/office/drawing/2014/main" id="{F8A4595F-EE41-484C-A498-6AD0BFB71A0E}"/>
              </a:ext>
            </a:extLst>
          </p:cNvPr>
          <p:cNvSpPr txBox="1">
            <a:spLocks/>
          </p:cNvSpPr>
          <p:nvPr/>
        </p:nvSpPr>
        <p:spPr>
          <a:xfrm>
            <a:off x="511445" y="5355307"/>
            <a:ext cx="11680556" cy="1456199"/>
          </a:xfrm>
          <a:prstGeom prst="rect">
            <a:avLst/>
          </a:prstGeom>
        </p:spPr>
        <p:txBody>
          <a:bodyPr vert="horz" lIns="45720" tIns="45720" rIns="4572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Wingdings" pitchFamily="2" charset="2"/>
              <a:buChar char="Ø"/>
            </a:pPr>
            <a:r>
              <a:rPr lang="es-ES" sz="2400" dirty="0"/>
              <a:t>¿Cómo influencia las características demográficas de un grupo? (mortalidad, fertilidad, migración…)</a:t>
            </a:r>
          </a:p>
          <a:p>
            <a:pPr>
              <a:buFont typeface="Wingdings" pitchFamily="2" charset="2"/>
              <a:buChar char="Ø"/>
            </a:pPr>
            <a:r>
              <a:rPr lang="es-ES" sz="2400" dirty="0"/>
              <a:t>¿Qué gasto energético se genera para lograr producir la energía requerida?</a:t>
            </a:r>
          </a:p>
          <a:p>
            <a:pPr>
              <a:buFont typeface="Wingdings" pitchFamily="2" charset="2"/>
              <a:buChar char="Ø"/>
            </a:pPr>
            <a:r>
              <a:rPr lang="es-ES" sz="2400" dirty="0"/>
              <a:t>¿Cómo responde la organización social a las condiciones ambientales?</a:t>
            </a:r>
            <a:endParaRPr lang="es-CL" sz="2400" dirty="0"/>
          </a:p>
        </p:txBody>
      </p:sp>
      <p:sp>
        <p:nvSpPr>
          <p:cNvPr id="9" name="CuadroTexto 8">
            <a:extLst>
              <a:ext uri="{FF2B5EF4-FFF2-40B4-BE49-F238E27FC236}">
                <a16:creationId xmlns:a16="http://schemas.microsoft.com/office/drawing/2014/main" id="{24191649-600A-204F-821C-F749596C5B2F}"/>
              </a:ext>
            </a:extLst>
          </p:cNvPr>
          <p:cNvSpPr txBox="1"/>
          <p:nvPr/>
        </p:nvSpPr>
        <p:spPr>
          <a:xfrm>
            <a:off x="771312" y="2133944"/>
            <a:ext cx="5794379"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dirty="0">
                <a:solidFill>
                  <a:schemeClr val="tx1"/>
                </a:solidFill>
              </a:rPr>
              <a:t>Inicios de la Antropología científica: similitudes y diferencias entre grupos humanos</a:t>
            </a:r>
            <a:endParaRPr lang="es-CL" sz="2400" dirty="0">
              <a:solidFill>
                <a:schemeClr val="tx1"/>
              </a:solidFill>
            </a:endParaRPr>
          </a:p>
        </p:txBody>
      </p:sp>
    </p:spTree>
    <p:extLst>
      <p:ext uri="{BB962C8B-B14F-4D97-AF65-F5344CB8AC3E}">
        <p14:creationId xmlns:p14="http://schemas.microsoft.com/office/powerpoint/2010/main" val="367814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ítulo 1"/>
          <p:cNvSpPr>
            <a:spLocks noGrp="1"/>
          </p:cNvSpPr>
          <p:nvPr>
            <p:ph type="title"/>
          </p:nvPr>
        </p:nvSpPr>
        <p:spPr>
          <a:xfrm>
            <a:off x="524256" y="4767072"/>
            <a:ext cx="6594189" cy="1625210"/>
          </a:xfrm>
        </p:spPr>
        <p:txBody>
          <a:bodyPr>
            <a:normAutofit/>
          </a:bodyPr>
          <a:lstStyle/>
          <a:p>
            <a:pPr algn="r"/>
            <a:r>
              <a:rPr lang="es-ES_tradnl" b="1">
                <a:solidFill>
                  <a:srgbClr val="FFFFFF"/>
                </a:solidFill>
              </a:rPr>
              <a:t>Perspectivas ecol</a:t>
            </a:r>
            <a:r>
              <a:rPr lang="es-ES" b="1">
                <a:solidFill>
                  <a:srgbClr val="FFFFFF"/>
                </a:solidFill>
              </a:rPr>
              <a:t>ógicas</a:t>
            </a:r>
            <a:endParaRPr lang="es-ES_tradnl" b="1">
              <a:solidFill>
                <a:srgbClr val="FFFFFF"/>
              </a:solidFill>
            </a:endParaRPr>
          </a:p>
        </p:txBody>
      </p:sp>
      <p:pic>
        <p:nvPicPr>
          <p:cNvPr id="4" name="Imagen 3">
            <a:extLst>
              <a:ext uri="{FF2B5EF4-FFF2-40B4-BE49-F238E27FC236}">
                <a16:creationId xmlns:a16="http://schemas.microsoft.com/office/drawing/2014/main" id="{6129D3F6-E957-6B4E-B49F-FD9C8299CD5F}"/>
              </a:ext>
            </a:extLst>
          </p:cNvPr>
          <p:cNvPicPr>
            <a:picLocks noChangeAspect="1"/>
          </p:cNvPicPr>
          <p:nvPr/>
        </p:nvPicPr>
        <p:blipFill rotWithShape="1">
          <a:blip r:embed="rId3"/>
          <a:srcRect l="3338"/>
          <a:stretch/>
        </p:blipFill>
        <p:spPr>
          <a:xfrm>
            <a:off x="327547" y="321733"/>
            <a:ext cx="7058306" cy="4107392"/>
          </a:xfrm>
          <a:prstGeom prst="rect">
            <a:avLst/>
          </a:prstGeom>
        </p:spPr>
      </p:pic>
      <p:sp>
        <p:nvSpPr>
          <p:cNvPr id="27" name="Rectangle 2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p:cNvSpPr>
            <a:spLocks noGrp="1"/>
          </p:cNvSpPr>
          <p:nvPr>
            <p:ph idx="1"/>
          </p:nvPr>
        </p:nvSpPr>
        <p:spPr>
          <a:xfrm>
            <a:off x="8029319" y="917725"/>
            <a:ext cx="3424739" cy="4852362"/>
          </a:xfrm>
        </p:spPr>
        <p:txBody>
          <a:bodyPr anchor="ctr">
            <a:normAutofit/>
          </a:bodyPr>
          <a:lstStyle/>
          <a:p>
            <a:endParaRPr lang="es-ES_tradnl" b="1">
              <a:solidFill>
                <a:srgbClr val="FFFFFF"/>
              </a:solidFill>
            </a:endParaRPr>
          </a:p>
          <a:p>
            <a:pPr marL="0" indent="0">
              <a:buNone/>
            </a:pPr>
            <a:r>
              <a:rPr lang="es-ES_tradnl">
                <a:solidFill>
                  <a:srgbClr val="FFFFFF"/>
                </a:solidFill>
              </a:rPr>
              <a:t>Emergen entre </a:t>
            </a:r>
            <a:r>
              <a:rPr lang="es-ES">
                <a:solidFill>
                  <a:srgbClr val="FFFFFF"/>
                </a:solidFill>
              </a:rPr>
              <a:t>el evolucionismo y el</a:t>
            </a:r>
            <a:r>
              <a:rPr lang="es-ES_tradnl">
                <a:solidFill>
                  <a:srgbClr val="FFFFFF"/>
                </a:solidFill>
              </a:rPr>
              <a:t> particularismo.</a:t>
            </a:r>
          </a:p>
          <a:p>
            <a:pPr marL="0" indent="0">
              <a:buNone/>
            </a:pPr>
            <a:r>
              <a:rPr lang="es-ES_tradnl">
                <a:solidFill>
                  <a:srgbClr val="FFFFFF"/>
                </a:solidFill>
              </a:rPr>
              <a:t>Discusión centrada en el </a:t>
            </a:r>
            <a:r>
              <a:rPr lang="es-ES_tradnl" b="1">
                <a:solidFill>
                  <a:srgbClr val="FFFFFF"/>
                </a:solidFill>
              </a:rPr>
              <a:t>determinismo cultural y el determinismo ambiental </a:t>
            </a:r>
          </a:p>
          <a:p>
            <a:pPr marL="0" indent="0">
              <a:buNone/>
            </a:pPr>
            <a:r>
              <a:rPr lang="es-ES_tradnl">
                <a:solidFill>
                  <a:srgbClr val="FFFFFF"/>
                </a:solidFill>
              </a:rPr>
              <a:t>Se preguntan por los procesos adaptativos de la cultura, entendiendo que </a:t>
            </a:r>
            <a:r>
              <a:rPr lang="es-ES_tradnl" b="1">
                <a:solidFill>
                  <a:srgbClr val="FFFFFF"/>
                </a:solidFill>
              </a:rPr>
              <a:t>las culturas se adaptan al medio </a:t>
            </a:r>
            <a:r>
              <a:rPr lang="es-ES_tradnl">
                <a:solidFill>
                  <a:srgbClr val="FFFFFF"/>
                </a:solidFill>
              </a:rPr>
              <a:t>(en ese proceso una cultura se constituye). </a:t>
            </a:r>
          </a:p>
          <a:p>
            <a:endParaRPr lang="es-ES_tradnl">
              <a:solidFill>
                <a:srgbClr val="FFFFFF"/>
              </a:solidFill>
            </a:endParaRPr>
          </a:p>
        </p:txBody>
      </p:sp>
    </p:spTree>
    <p:extLst>
      <p:ext uri="{BB962C8B-B14F-4D97-AF65-F5344CB8AC3E}">
        <p14:creationId xmlns:p14="http://schemas.microsoft.com/office/powerpoint/2010/main" val="3724845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_tradnl" dirty="0" err="1"/>
              <a:t>Neoevoluci</a:t>
            </a:r>
            <a:r>
              <a:rPr lang="es-ES" dirty="0" err="1"/>
              <a:t>onismo</a:t>
            </a:r>
            <a:r>
              <a:rPr lang="es-ES" dirty="0"/>
              <a:t>: </a:t>
            </a:r>
            <a:r>
              <a:rPr lang="es-ES_tradnl" dirty="0"/>
              <a:t>Energía</a:t>
            </a:r>
          </a:p>
        </p:txBody>
      </p:sp>
      <p:sp>
        <p:nvSpPr>
          <p:cNvPr id="5" name="Marcador de contenido 4"/>
          <p:cNvSpPr>
            <a:spLocks noGrp="1"/>
          </p:cNvSpPr>
          <p:nvPr>
            <p:ph idx="1"/>
          </p:nvPr>
        </p:nvSpPr>
        <p:spPr>
          <a:xfrm>
            <a:off x="838200" y="1825625"/>
            <a:ext cx="10515600" cy="3672498"/>
          </a:xfrm>
        </p:spPr>
        <p:txBody>
          <a:bodyPr>
            <a:normAutofit/>
          </a:bodyPr>
          <a:lstStyle/>
          <a:p>
            <a:r>
              <a:rPr lang="es-ES_tradnl" sz="2400" dirty="0"/>
              <a:t>Evolución de la humanidad ha estado estrechamente relacionada con </a:t>
            </a:r>
            <a:r>
              <a:rPr lang="es-ES_tradnl" sz="2400" b="1" dirty="0"/>
              <a:t>el uso y control de la naturaleza </a:t>
            </a:r>
            <a:r>
              <a:rPr lang="es-ES_tradnl" sz="2400" dirty="0"/>
              <a:t>a través de la energía</a:t>
            </a:r>
          </a:p>
          <a:p>
            <a:pPr lvl="1"/>
            <a:r>
              <a:rPr lang="es-ES_tradnl" sz="2000" dirty="0"/>
              <a:t>“..la evolución está condicionada por la facultad de extraer energía y por los diferentes grados de desarrollo tecnológico” (</a:t>
            </a:r>
            <a:r>
              <a:rPr lang="es-ES_tradnl" sz="2000" dirty="0" err="1"/>
              <a:t>L.White</a:t>
            </a:r>
            <a:r>
              <a:rPr lang="es-ES_tradnl" sz="2000" dirty="0"/>
              <a:t>)</a:t>
            </a:r>
          </a:p>
          <a:p>
            <a:r>
              <a:rPr lang="es-ES_tradnl" sz="2400" dirty="0"/>
              <a:t>Consumo de energía es parte de los </a:t>
            </a:r>
            <a:r>
              <a:rPr lang="es-ES_tradnl" sz="2400" b="1" dirty="0"/>
              <a:t>procesos adaptativos </a:t>
            </a:r>
            <a:r>
              <a:rPr lang="es-ES_tradnl" sz="2400" dirty="0"/>
              <a:t>de la sociedad, entendiendo que las culturas se adaptan al medio </a:t>
            </a:r>
          </a:p>
          <a:p>
            <a:r>
              <a:rPr lang="es-ES_tradnl" sz="2400" dirty="0"/>
              <a:t>Cada generación que ha pasado por la Tierra desde el siglo XVI ha generado y consumido </a:t>
            </a:r>
            <a:r>
              <a:rPr lang="es-ES_tradnl" sz="2400" b="1" dirty="0"/>
              <a:t>más energía </a:t>
            </a:r>
            <a:r>
              <a:rPr lang="es-ES_tradnl" sz="2400" dirty="0"/>
              <a:t>que su predecesora</a:t>
            </a:r>
          </a:p>
        </p:txBody>
      </p:sp>
      <p:sp>
        <p:nvSpPr>
          <p:cNvPr id="6" name="Rectángulo 5"/>
          <p:cNvSpPr/>
          <p:nvPr/>
        </p:nvSpPr>
        <p:spPr>
          <a:xfrm>
            <a:off x="838200" y="5097683"/>
            <a:ext cx="3934658"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ctr"/>
            <a:r>
              <a:rPr lang="es-ES_tradnl" sz="2000" dirty="0"/>
              <a:t>Alimentación </a:t>
            </a:r>
            <a:r>
              <a:rPr lang="es-ES" sz="2000" dirty="0"/>
              <a:t>(</a:t>
            </a:r>
            <a:r>
              <a:rPr lang="es-ES_tradnl" sz="2000" dirty="0"/>
              <a:t>cocción)</a:t>
            </a:r>
          </a:p>
          <a:p>
            <a:pPr lvl="0" algn="ctr"/>
            <a:r>
              <a:rPr lang="es-ES_tradnl" sz="2000" dirty="0"/>
              <a:t>Iluminación, calefacción</a:t>
            </a:r>
          </a:p>
          <a:p>
            <a:pPr lvl="0" algn="ctr"/>
            <a:r>
              <a:rPr lang="es-ES_tradnl" sz="2000" dirty="0"/>
              <a:t>Actividades productivas</a:t>
            </a:r>
          </a:p>
          <a:p>
            <a:pPr lvl="0" algn="ctr"/>
            <a:r>
              <a:rPr lang="es-ES_tradnl" sz="2000" dirty="0"/>
              <a:t>Transporte y comunicaciones</a:t>
            </a:r>
          </a:p>
        </p:txBody>
      </p:sp>
      <p:sp>
        <p:nvSpPr>
          <p:cNvPr id="7" name="Rectángulo 6"/>
          <p:cNvSpPr/>
          <p:nvPr/>
        </p:nvSpPr>
        <p:spPr>
          <a:xfrm>
            <a:off x="7081587" y="5194551"/>
            <a:ext cx="4272213"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ctr"/>
            <a:r>
              <a:rPr lang="es-MX" sz="2400" dirty="0"/>
              <a:t>El aprovechamiento energético está relacionado con crecimiento demográfico</a:t>
            </a:r>
          </a:p>
        </p:txBody>
      </p:sp>
      <p:pic>
        <p:nvPicPr>
          <p:cNvPr id="8" name="Picture 4" descr="Leslie White">
            <a:extLst>
              <a:ext uri="{FF2B5EF4-FFF2-40B4-BE49-F238E27FC236}">
                <a16:creationId xmlns:a16="http://schemas.microsoft.com/office/drawing/2014/main" id="{FF78C01B-C73C-3244-BA43-8FA47221B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3090" y="180572"/>
            <a:ext cx="1441419" cy="190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67C66D95-A5DC-5243-B8A4-BC549B93C206}"/>
              </a:ext>
            </a:extLst>
          </p:cNvPr>
          <p:cNvSpPr txBox="1">
            <a:spLocks noChangeArrowheads="1"/>
          </p:cNvSpPr>
          <p:nvPr/>
        </p:nvSpPr>
        <p:spPr bwMode="auto">
          <a:xfrm>
            <a:off x="9098706" y="235924"/>
            <a:ext cx="14414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s-ES" altLang="es-CL" sz="1800" dirty="0">
                <a:latin typeface="Arial" panose="020B0604020202020204" pitchFamily="34" charset="0"/>
              </a:rPr>
              <a:t>Leslie White</a:t>
            </a:r>
          </a:p>
          <a:p>
            <a:pPr algn="ctr" eaLnBrk="1" hangingPunct="1">
              <a:spcBef>
                <a:spcPct val="0"/>
              </a:spcBef>
              <a:buClrTx/>
              <a:buSzTx/>
              <a:buFontTx/>
              <a:buNone/>
            </a:pPr>
            <a:r>
              <a:rPr lang="es-ES" altLang="es-CL" sz="1800" dirty="0">
                <a:latin typeface="Arial" panose="020B0604020202020204" pitchFamily="34" charset="0"/>
              </a:rPr>
              <a:t>(1900-1975)</a:t>
            </a:r>
          </a:p>
        </p:txBody>
      </p:sp>
      <p:sp>
        <p:nvSpPr>
          <p:cNvPr id="2" name="Flecha izquierda y derecha 1">
            <a:extLst>
              <a:ext uri="{FF2B5EF4-FFF2-40B4-BE49-F238E27FC236}">
                <a16:creationId xmlns:a16="http://schemas.microsoft.com/office/drawing/2014/main" id="{6CA8CCEF-AF17-3548-BA67-1C13AD5857CA}"/>
              </a:ext>
            </a:extLst>
          </p:cNvPr>
          <p:cNvSpPr/>
          <p:nvPr/>
        </p:nvSpPr>
        <p:spPr>
          <a:xfrm>
            <a:off x="5006715" y="5498123"/>
            <a:ext cx="1633928" cy="66283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79734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s-MX" dirty="0"/>
              <a:t>Niveles de la cultura</a:t>
            </a:r>
            <a:endParaRPr lang="es-ES" dirty="0"/>
          </a:p>
        </p:txBody>
      </p:sp>
      <p:sp>
        <p:nvSpPr>
          <p:cNvPr id="19459" name="Rectangle 4"/>
          <p:cNvSpPr>
            <a:spLocks noChangeArrowheads="1"/>
          </p:cNvSpPr>
          <p:nvPr/>
        </p:nvSpPr>
        <p:spPr bwMode="auto">
          <a:xfrm>
            <a:off x="4295776" y="4581526"/>
            <a:ext cx="3529013" cy="7921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s-ES" altLang="es-CL" sz="1800" dirty="0">
                <a:solidFill>
                  <a:sysClr val="windowText" lastClr="000000"/>
                </a:solidFill>
                <a:latin typeface="Arial" panose="020B0604020202020204" pitchFamily="34" charset="0"/>
              </a:rPr>
              <a:t>TECNOLOGÍA</a:t>
            </a:r>
          </a:p>
        </p:txBody>
      </p:sp>
      <p:sp>
        <p:nvSpPr>
          <p:cNvPr id="19460" name="Rectangle 5"/>
          <p:cNvSpPr>
            <a:spLocks noChangeArrowheads="1"/>
          </p:cNvSpPr>
          <p:nvPr/>
        </p:nvSpPr>
        <p:spPr bwMode="auto">
          <a:xfrm>
            <a:off x="4583113" y="3644901"/>
            <a:ext cx="2952750" cy="79216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s-ES" altLang="es-CL" sz="1800" dirty="0">
                <a:solidFill>
                  <a:sysClr val="windowText" lastClr="000000"/>
                </a:solidFill>
                <a:latin typeface="Arial" panose="020B0604020202020204" pitchFamily="34" charset="0"/>
              </a:rPr>
              <a:t>ORGANIZACIÓN SOCIAL</a:t>
            </a:r>
          </a:p>
        </p:txBody>
      </p:sp>
      <p:sp>
        <p:nvSpPr>
          <p:cNvPr id="19462" name="Line 16"/>
          <p:cNvSpPr>
            <a:spLocks noChangeShapeType="1"/>
          </p:cNvSpPr>
          <p:nvPr/>
        </p:nvSpPr>
        <p:spPr bwMode="auto">
          <a:xfrm>
            <a:off x="4800600" y="5229226"/>
            <a:ext cx="0" cy="576263"/>
          </a:xfrm>
          <a:prstGeom prst="line">
            <a:avLst/>
          </a:prstGeom>
          <a:noFill/>
          <a:ln w="38100">
            <a:solidFill>
              <a:srgbClr val="660033"/>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s-CL"/>
          </a:p>
        </p:txBody>
      </p:sp>
      <p:sp>
        <p:nvSpPr>
          <p:cNvPr id="19463" name="Line 18"/>
          <p:cNvSpPr>
            <a:spLocks noChangeShapeType="1"/>
          </p:cNvSpPr>
          <p:nvPr/>
        </p:nvSpPr>
        <p:spPr bwMode="auto">
          <a:xfrm>
            <a:off x="7319963" y="5229226"/>
            <a:ext cx="0" cy="576263"/>
          </a:xfrm>
          <a:prstGeom prst="line">
            <a:avLst/>
          </a:prstGeom>
          <a:noFill/>
          <a:ln w="38100">
            <a:solidFill>
              <a:srgbClr val="660033"/>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s-CL"/>
          </a:p>
        </p:txBody>
      </p:sp>
      <p:sp>
        <p:nvSpPr>
          <p:cNvPr id="19464" name="Text Box 19"/>
          <p:cNvSpPr txBox="1">
            <a:spLocks noChangeArrowheads="1"/>
          </p:cNvSpPr>
          <p:nvPr/>
        </p:nvSpPr>
        <p:spPr bwMode="auto">
          <a:xfrm>
            <a:off x="4295776" y="5734050"/>
            <a:ext cx="3529013" cy="369332"/>
          </a:xfrm>
          <a:prstGeom prst="rect">
            <a:avLst/>
          </a:prstGeom>
          <a:noFill/>
          <a:ln w="28575">
            <a:solidFill>
              <a:srgbClr val="660033"/>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s-ES" altLang="es-CL" sz="1800" i="1">
                <a:solidFill>
                  <a:schemeClr val="tx2"/>
                </a:solidFill>
                <a:latin typeface="Arial" panose="020B0604020202020204" pitchFamily="34" charset="0"/>
              </a:rPr>
              <a:t>ENERGÍA</a:t>
            </a:r>
          </a:p>
        </p:txBody>
      </p:sp>
      <p:sp>
        <p:nvSpPr>
          <p:cNvPr id="19465" name="Rectangle 21"/>
          <p:cNvSpPr>
            <a:spLocks noChangeArrowheads="1"/>
          </p:cNvSpPr>
          <p:nvPr/>
        </p:nvSpPr>
        <p:spPr bwMode="auto">
          <a:xfrm>
            <a:off x="4881563" y="2714626"/>
            <a:ext cx="2159000" cy="7921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s-ES" altLang="es-CL" sz="1800" dirty="0">
                <a:solidFill>
                  <a:sysClr val="windowText" lastClr="000000"/>
                </a:solidFill>
                <a:latin typeface="Arial" panose="020B0604020202020204" pitchFamily="34" charset="0"/>
              </a:rPr>
              <a:t>CREENCIAS</a:t>
            </a:r>
          </a:p>
        </p:txBody>
      </p:sp>
      <p:sp>
        <p:nvSpPr>
          <p:cNvPr id="2" name="CuadroTexto 1">
            <a:extLst>
              <a:ext uri="{FF2B5EF4-FFF2-40B4-BE49-F238E27FC236}">
                <a16:creationId xmlns:a16="http://schemas.microsoft.com/office/drawing/2014/main" id="{FBAD924B-9BD3-5B40-BF90-56F62BD21DA3}"/>
              </a:ext>
            </a:extLst>
          </p:cNvPr>
          <p:cNvSpPr txBox="1"/>
          <p:nvPr/>
        </p:nvSpPr>
        <p:spPr>
          <a:xfrm>
            <a:off x="8488593" y="2787541"/>
            <a:ext cx="1428596" cy="646331"/>
          </a:xfrm>
          <a:prstGeom prst="rect">
            <a:avLst/>
          </a:prstGeom>
          <a:noFill/>
        </p:spPr>
        <p:txBody>
          <a:bodyPr wrap="none" rtlCol="0">
            <a:spAutoFit/>
          </a:bodyPr>
          <a:lstStyle/>
          <a:p>
            <a:r>
              <a:rPr lang="es-CL" dirty="0"/>
              <a:t>DIMENSI</a:t>
            </a:r>
            <a:r>
              <a:rPr lang="es-ES" dirty="0"/>
              <a:t>ÓN </a:t>
            </a:r>
          </a:p>
          <a:p>
            <a:r>
              <a:rPr lang="es-CL" dirty="0"/>
              <a:t>IDEOL</a:t>
            </a:r>
            <a:r>
              <a:rPr lang="es-ES" dirty="0"/>
              <a:t>ÓGICA</a:t>
            </a:r>
            <a:endParaRPr lang="es-CL" dirty="0"/>
          </a:p>
        </p:txBody>
      </p:sp>
      <p:sp>
        <p:nvSpPr>
          <p:cNvPr id="3" name="CuadroTexto 2">
            <a:extLst>
              <a:ext uri="{FF2B5EF4-FFF2-40B4-BE49-F238E27FC236}">
                <a16:creationId xmlns:a16="http://schemas.microsoft.com/office/drawing/2014/main" id="{D2C23B0E-79E1-7C43-86C0-0744C5373CF7}"/>
              </a:ext>
            </a:extLst>
          </p:cNvPr>
          <p:cNvSpPr txBox="1"/>
          <p:nvPr/>
        </p:nvSpPr>
        <p:spPr>
          <a:xfrm>
            <a:off x="8546301" y="3717816"/>
            <a:ext cx="1370888" cy="646331"/>
          </a:xfrm>
          <a:prstGeom prst="rect">
            <a:avLst/>
          </a:prstGeom>
          <a:noFill/>
        </p:spPr>
        <p:txBody>
          <a:bodyPr wrap="none" rtlCol="0">
            <a:spAutoFit/>
          </a:bodyPr>
          <a:lstStyle/>
          <a:p>
            <a:r>
              <a:rPr lang="es-CL" dirty="0"/>
              <a:t>DIMENSI</a:t>
            </a:r>
            <a:r>
              <a:rPr lang="es-ES" dirty="0"/>
              <a:t>ÓN </a:t>
            </a:r>
          </a:p>
          <a:p>
            <a:r>
              <a:rPr lang="es-CL" dirty="0"/>
              <a:t>SOCIAL</a:t>
            </a:r>
          </a:p>
        </p:txBody>
      </p:sp>
      <p:sp>
        <p:nvSpPr>
          <p:cNvPr id="4" name="CuadroTexto 3">
            <a:extLst>
              <a:ext uri="{FF2B5EF4-FFF2-40B4-BE49-F238E27FC236}">
                <a16:creationId xmlns:a16="http://schemas.microsoft.com/office/drawing/2014/main" id="{CCB2715D-54E1-CC4A-9C5F-B3DCCB6393DA}"/>
              </a:ext>
            </a:extLst>
          </p:cNvPr>
          <p:cNvSpPr txBox="1"/>
          <p:nvPr/>
        </p:nvSpPr>
        <p:spPr>
          <a:xfrm>
            <a:off x="8510233" y="4654441"/>
            <a:ext cx="1443024" cy="646331"/>
          </a:xfrm>
          <a:prstGeom prst="rect">
            <a:avLst/>
          </a:prstGeom>
          <a:noFill/>
        </p:spPr>
        <p:txBody>
          <a:bodyPr wrap="none" rtlCol="0">
            <a:spAutoFit/>
          </a:bodyPr>
          <a:lstStyle/>
          <a:p>
            <a:r>
              <a:rPr lang="es-CL" dirty="0"/>
              <a:t>DIMENSI</a:t>
            </a:r>
            <a:r>
              <a:rPr lang="es-ES" dirty="0"/>
              <a:t>ÓN </a:t>
            </a:r>
          </a:p>
          <a:p>
            <a:r>
              <a:rPr lang="es-CL" dirty="0"/>
              <a:t>ECON</a:t>
            </a:r>
            <a:r>
              <a:rPr lang="es-ES" dirty="0"/>
              <a:t>ÓMICA</a:t>
            </a:r>
            <a:endParaRPr lang="es-CL" dirty="0"/>
          </a:p>
        </p:txBody>
      </p:sp>
      <p:sp>
        <p:nvSpPr>
          <p:cNvPr id="5" name="Flecha curvada hacia la derecha 4">
            <a:extLst>
              <a:ext uri="{FF2B5EF4-FFF2-40B4-BE49-F238E27FC236}">
                <a16:creationId xmlns:a16="http://schemas.microsoft.com/office/drawing/2014/main" id="{15759772-C2F5-1840-BB51-286F19955064}"/>
              </a:ext>
            </a:extLst>
          </p:cNvPr>
          <p:cNvSpPr/>
          <p:nvPr/>
        </p:nvSpPr>
        <p:spPr>
          <a:xfrm>
            <a:off x="1285461" y="2714626"/>
            <a:ext cx="583096" cy="24014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18" name="Flecha curvada hacia la derecha 17">
            <a:extLst>
              <a:ext uri="{FF2B5EF4-FFF2-40B4-BE49-F238E27FC236}">
                <a16:creationId xmlns:a16="http://schemas.microsoft.com/office/drawing/2014/main" id="{8C932CC7-12B1-684A-AB86-D7103FC41F1B}"/>
              </a:ext>
            </a:extLst>
          </p:cNvPr>
          <p:cNvSpPr/>
          <p:nvPr/>
        </p:nvSpPr>
        <p:spPr>
          <a:xfrm rot="10800000">
            <a:off x="3411893" y="2664176"/>
            <a:ext cx="583096" cy="24014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6" name="CuadroTexto 5">
            <a:extLst>
              <a:ext uri="{FF2B5EF4-FFF2-40B4-BE49-F238E27FC236}">
                <a16:creationId xmlns:a16="http://schemas.microsoft.com/office/drawing/2014/main" id="{6414444D-A2CE-C842-9A10-F4B67AB57CDD}"/>
              </a:ext>
            </a:extLst>
          </p:cNvPr>
          <p:cNvSpPr txBox="1"/>
          <p:nvPr/>
        </p:nvSpPr>
        <p:spPr>
          <a:xfrm>
            <a:off x="1714895" y="3093899"/>
            <a:ext cx="2217745" cy="1754326"/>
          </a:xfrm>
          <a:prstGeom prst="rect">
            <a:avLst/>
          </a:prstGeom>
          <a:noFill/>
        </p:spPr>
        <p:txBody>
          <a:bodyPr wrap="square" rtlCol="0">
            <a:spAutoFit/>
          </a:bodyPr>
          <a:lstStyle/>
          <a:p>
            <a:r>
              <a:rPr lang="es-CL" dirty="0"/>
              <a:t>“Cultura como mecanismo para almacenar energ</a:t>
            </a:r>
            <a:r>
              <a:rPr lang="es-ES" dirty="0" err="1"/>
              <a:t>ía</a:t>
            </a:r>
            <a:r>
              <a:rPr lang="es-ES" dirty="0"/>
              <a:t> y hacerla trabajar al servicio del hombre…”</a:t>
            </a:r>
            <a:endParaRPr lang="es-CL" dirty="0"/>
          </a:p>
        </p:txBody>
      </p:sp>
      <p:sp>
        <p:nvSpPr>
          <p:cNvPr id="8" name="Elipse 7">
            <a:extLst>
              <a:ext uri="{FF2B5EF4-FFF2-40B4-BE49-F238E27FC236}">
                <a16:creationId xmlns:a16="http://schemas.microsoft.com/office/drawing/2014/main" id="{5410E1A4-CCF1-8D44-A957-22DED3C82890}"/>
              </a:ext>
            </a:extLst>
          </p:cNvPr>
          <p:cNvSpPr/>
          <p:nvPr/>
        </p:nvSpPr>
        <p:spPr>
          <a:xfrm>
            <a:off x="10744200" y="2714626"/>
            <a:ext cx="543339" cy="544898"/>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s-CL" dirty="0"/>
              <a:t>S</a:t>
            </a:r>
          </a:p>
        </p:txBody>
      </p:sp>
      <p:sp>
        <p:nvSpPr>
          <p:cNvPr id="22" name="Elipse 21">
            <a:extLst>
              <a:ext uri="{FF2B5EF4-FFF2-40B4-BE49-F238E27FC236}">
                <a16:creationId xmlns:a16="http://schemas.microsoft.com/office/drawing/2014/main" id="{9809748B-B792-A640-A04E-48B9DFC30C0C}"/>
              </a:ext>
            </a:extLst>
          </p:cNvPr>
          <p:cNvSpPr/>
          <p:nvPr/>
        </p:nvSpPr>
        <p:spPr>
          <a:xfrm>
            <a:off x="10744200" y="3717816"/>
            <a:ext cx="543339" cy="544898"/>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t>S</a:t>
            </a:r>
          </a:p>
        </p:txBody>
      </p:sp>
      <p:sp>
        <p:nvSpPr>
          <p:cNvPr id="23" name="Elipse 22">
            <a:extLst>
              <a:ext uri="{FF2B5EF4-FFF2-40B4-BE49-F238E27FC236}">
                <a16:creationId xmlns:a16="http://schemas.microsoft.com/office/drawing/2014/main" id="{477DD50D-59AE-C942-A84D-13D7D48F4343}"/>
              </a:ext>
            </a:extLst>
          </p:cNvPr>
          <p:cNvSpPr/>
          <p:nvPr/>
        </p:nvSpPr>
        <p:spPr>
          <a:xfrm>
            <a:off x="10754139" y="4721006"/>
            <a:ext cx="543339" cy="54489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a:t>S</a:t>
            </a:r>
          </a:p>
        </p:txBody>
      </p:sp>
      <p:sp>
        <p:nvSpPr>
          <p:cNvPr id="9" name="CuadroTexto 8">
            <a:extLst>
              <a:ext uri="{FF2B5EF4-FFF2-40B4-BE49-F238E27FC236}">
                <a16:creationId xmlns:a16="http://schemas.microsoft.com/office/drawing/2014/main" id="{783B9EFE-EDBD-774D-9D55-E10231FF0A37}"/>
              </a:ext>
            </a:extLst>
          </p:cNvPr>
          <p:cNvSpPr txBox="1"/>
          <p:nvPr/>
        </p:nvSpPr>
        <p:spPr>
          <a:xfrm>
            <a:off x="2415140" y="5641717"/>
            <a:ext cx="7288695" cy="923330"/>
          </a:xfrm>
          <a:prstGeom prst="rect">
            <a:avLst/>
          </a:prstGeom>
          <a:solidFill>
            <a:schemeClr val="accent5">
              <a:alpha val="28000"/>
            </a:schemeClr>
          </a:solidFill>
          <a:ln>
            <a:noFill/>
          </a:ln>
        </p:spPr>
        <p:style>
          <a:lnRef idx="0">
            <a:scrgbClr r="0" g="0" b="0"/>
          </a:lnRef>
          <a:fillRef idx="0">
            <a:scrgbClr r="0" g="0" b="0"/>
          </a:fillRef>
          <a:effectRef idx="0">
            <a:scrgbClr r="0" g="0" b="0"/>
          </a:effectRef>
          <a:fontRef idx="minor">
            <a:schemeClr val="lt1"/>
          </a:fontRef>
        </p:style>
        <p:txBody>
          <a:bodyPr wrap="square" rtlCol="0" anchor="b">
            <a:spAutoFit/>
          </a:bodyPr>
          <a:lstStyle/>
          <a:p>
            <a:pPr algn="ctr"/>
            <a:endParaRPr lang="es-CL" dirty="0">
              <a:solidFill>
                <a:schemeClr val="tx2"/>
              </a:solidFill>
            </a:endParaRPr>
          </a:p>
          <a:p>
            <a:pPr algn="ctr"/>
            <a:endParaRPr lang="es-CL" dirty="0">
              <a:solidFill>
                <a:schemeClr val="tx2"/>
              </a:solidFill>
            </a:endParaRPr>
          </a:p>
          <a:p>
            <a:pPr algn="ctr"/>
            <a:r>
              <a:rPr lang="es-CL" dirty="0">
                <a:solidFill>
                  <a:schemeClr val="tx2"/>
                </a:solidFill>
              </a:rPr>
              <a:t>H</a:t>
            </a:r>
            <a:r>
              <a:rPr lang="es-ES" dirty="0">
                <a:solidFill>
                  <a:schemeClr val="tx2"/>
                </a:solidFill>
              </a:rPr>
              <a:t>ÁBITAT NATURAL</a:t>
            </a:r>
            <a:endParaRPr lang="es-CL" dirty="0">
              <a:solidFill>
                <a:schemeClr val="tx2"/>
              </a:solidFill>
            </a:endParaRPr>
          </a:p>
        </p:txBody>
      </p:sp>
      <p:sp>
        <p:nvSpPr>
          <p:cNvPr id="11" name="Flecha arriba 10">
            <a:extLst>
              <a:ext uri="{FF2B5EF4-FFF2-40B4-BE49-F238E27FC236}">
                <a16:creationId xmlns:a16="http://schemas.microsoft.com/office/drawing/2014/main" id="{F4E5B03E-A258-1449-A896-0B6B62C78193}"/>
              </a:ext>
            </a:extLst>
          </p:cNvPr>
          <p:cNvSpPr/>
          <p:nvPr/>
        </p:nvSpPr>
        <p:spPr>
          <a:xfrm>
            <a:off x="265043" y="2252870"/>
            <a:ext cx="636105" cy="413467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DETERMINA</a:t>
            </a:r>
          </a:p>
        </p:txBody>
      </p:sp>
      <p:sp>
        <p:nvSpPr>
          <p:cNvPr id="12" name="Rectángulo 11">
            <a:extLst>
              <a:ext uri="{FF2B5EF4-FFF2-40B4-BE49-F238E27FC236}">
                <a16:creationId xmlns:a16="http://schemas.microsoft.com/office/drawing/2014/main" id="{ADDE4100-DAA4-B54C-A4D5-67A0EB2E6E8F}"/>
              </a:ext>
            </a:extLst>
          </p:cNvPr>
          <p:cNvSpPr/>
          <p:nvPr/>
        </p:nvSpPr>
        <p:spPr>
          <a:xfrm>
            <a:off x="6426561" y="734262"/>
            <a:ext cx="5552660" cy="1200329"/>
          </a:xfrm>
          <a:prstGeom prst="rect">
            <a:avLst/>
          </a:prstGeom>
        </p:spPr>
        <p:txBody>
          <a:bodyPr wrap="square">
            <a:spAutoFit/>
          </a:bodyPr>
          <a:lstStyle/>
          <a:p>
            <a:r>
              <a:rPr lang="es-CL" dirty="0"/>
              <a:t>SISTEMA SOCIAL: esfuerzo organizado de los seres humanos en el uso de las herramientas</a:t>
            </a:r>
          </a:p>
          <a:p>
            <a:r>
              <a:rPr lang="es-CL" dirty="0"/>
              <a:t>SISTEMA IDEOL</a:t>
            </a:r>
            <a:r>
              <a:rPr lang="es-ES" dirty="0"/>
              <a:t>ÓGICO</a:t>
            </a:r>
            <a:r>
              <a:rPr lang="es-CL" dirty="0"/>
              <a:t>: organizaciones de creencias en las que la experiencia humana encuentra su interpretaci</a:t>
            </a:r>
            <a:r>
              <a:rPr lang="es-ES" dirty="0" err="1"/>
              <a:t>ón</a:t>
            </a:r>
            <a:endParaRPr lang="es-CL" dirty="0"/>
          </a:p>
        </p:txBody>
      </p:sp>
    </p:spTree>
    <p:extLst>
      <p:ext uri="{BB962C8B-B14F-4D97-AF65-F5344CB8AC3E}">
        <p14:creationId xmlns:p14="http://schemas.microsoft.com/office/powerpoint/2010/main" val="987992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6" descr="800px-Agriculture_(Primitive)_CNE-v1-p58-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8165" y="4573223"/>
            <a:ext cx="2522536" cy="18640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6" name="Text Box 7"/>
          <p:cNvSpPr txBox="1">
            <a:spLocks noChangeArrowheads="1"/>
          </p:cNvSpPr>
          <p:nvPr/>
        </p:nvSpPr>
        <p:spPr bwMode="auto">
          <a:xfrm>
            <a:off x="2782888" y="5516563"/>
            <a:ext cx="1071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s-ES" altLang="es-CL" sz="1400">
                <a:latin typeface="Arial" panose="020B0604020202020204" pitchFamily="34" charset="0"/>
              </a:rPr>
              <a:t>7.000  A.C.</a:t>
            </a:r>
          </a:p>
        </p:txBody>
      </p:sp>
      <p:pic>
        <p:nvPicPr>
          <p:cNvPr id="23557" name="Picture 9" descr="revolucion_industrial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413" y="3405068"/>
            <a:ext cx="2122487" cy="15352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8" name="Text Box 10"/>
          <p:cNvSpPr txBox="1">
            <a:spLocks noChangeArrowheads="1"/>
          </p:cNvSpPr>
          <p:nvPr/>
        </p:nvSpPr>
        <p:spPr bwMode="auto">
          <a:xfrm>
            <a:off x="2855914" y="3789363"/>
            <a:ext cx="10810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s-ES" altLang="es-CL" sz="1400">
                <a:latin typeface="Arial" panose="020B0604020202020204" pitchFamily="34" charset="0"/>
              </a:rPr>
              <a:t>1.800  D.C.</a:t>
            </a:r>
          </a:p>
        </p:txBody>
      </p:sp>
      <p:sp>
        <p:nvSpPr>
          <p:cNvPr id="23559" name="Text Box 12"/>
          <p:cNvSpPr txBox="1">
            <a:spLocks noChangeArrowheads="1"/>
          </p:cNvSpPr>
          <p:nvPr/>
        </p:nvSpPr>
        <p:spPr bwMode="auto">
          <a:xfrm>
            <a:off x="2855914" y="1844675"/>
            <a:ext cx="10810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s-ES" altLang="es-CL" sz="1400">
                <a:latin typeface="Arial" panose="020B0604020202020204" pitchFamily="34" charset="0"/>
              </a:rPr>
              <a:t>1.930  D.C.</a:t>
            </a:r>
          </a:p>
        </p:txBody>
      </p:sp>
      <p:pic>
        <p:nvPicPr>
          <p:cNvPr id="23560" name="Picture 13" descr="energia nucl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5962" y="1628776"/>
            <a:ext cx="1527224" cy="16286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61" name="Line 14"/>
          <p:cNvSpPr>
            <a:spLocks noChangeShapeType="1"/>
          </p:cNvSpPr>
          <p:nvPr/>
        </p:nvSpPr>
        <p:spPr bwMode="auto">
          <a:xfrm>
            <a:off x="2566988" y="1628776"/>
            <a:ext cx="0" cy="4752975"/>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s-CL"/>
          </a:p>
        </p:txBody>
      </p:sp>
      <p:sp>
        <p:nvSpPr>
          <p:cNvPr id="23562" name="Line 15"/>
          <p:cNvSpPr>
            <a:spLocks noChangeShapeType="1"/>
          </p:cNvSpPr>
          <p:nvPr/>
        </p:nvSpPr>
        <p:spPr bwMode="auto">
          <a:xfrm>
            <a:off x="2351088" y="1989138"/>
            <a:ext cx="431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23563" name="Line 16"/>
          <p:cNvSpPr>
            <a:spLocks noChangeShapeType="1"/>
          </p:cNvSpPr>
          <p:nvPr/>
        </p:nvSpPr>
        <p:spPr bwMode="auto">
          <a:xfrm>
            <a:off x="2351088" y="3933825"/>
            <a:ext cx="431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23564" name="Line 17"/>
          <p:cNvSpPr>
            <a:spLocks noChangeShapeType="1"/>
          </p:cNvSpPr>
          <p:nvPr/>
        </p:nvSpPr>
        <p:spPr bwMode="auto">
          <a:xfrm>
            <a:off x="2351088" y="5661025"/>
            <a:ext cx="431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5" name="Rectangle 2"/>
          <p:cNvSpPr>
            <a:spLocks noGrp="1" noChangeArrowheads="1"/>
          </p:cNvSpPr>
          <p:nvPr>
            <p:ph type="title"/>
          </p:nvPr>
        </p:nvSpPr>
        <p:spPr/>
        <p:txBody>
          <a:bodyPr>
            <a:normAutofit/>
          </a:bodyPr>
          <a:lstStyle/>
          <a:p>
            <a:pPr>
              <a:defRPr/>
            </a:pPr>
            <a:r>
              <a:rPr lang="es-MX" dirty="0"/>
              <a:t>saltos evolutivos</a:t>
            </a:r>
            <a:endParaRPr lang="es-ES" dirty="0"/>
          </a:p>
        </p:txBody>
      </p:sp>
      <p:sp>
        <p:nvSpPr>
          <p:cNvPr id="2" name="CuadroTexto 1">
            <a:extLst>
              <a:ext uri="{FF2B5EF4-FFF2-40B4-BE49-F238E27FC236}">
                <a16:creationId xmlns:a16="http://schemas.microsoft.com/office/drawing/2014/main" id="{BBA0C27A-E6E7-FD46-B3D9-1E88D2BABF8A}"/>
              </a:ext>
            </a:extLst>
          </p:cNvPr>
          <p:cNvSpPr txBox="1"/>
          <p:nvPr/>
        </p:nvSpPr>
        <p:spPr>
          <a:xfrm>
            <a:off x="9915287" y="6488668"/>
            <a:ext cx="1657826" cy="369332"/>
          </a:xfrm>
          <a:prstGeom prst="rect">
            <a:avLst/>
          </a:prstGeom>
          <a:noFill/>
        </p:spPr>
        <p:txBody>
          <a:bodyPr wrap="none" rtlCol="0">
            <a:spAutoFit/>
          </a:bodyPr>
          <a:lstStyle/>
          <a:p>
            <a:r>
              <a:rPr lang="es-CL" dirty="0"/>
              <a:t>Energ</a:t>
            </a:r>
            <a:r>
              <a:rPr lang="es-ES" dirty="0" err="1"/>
              <a:t>ía</a:t>
            </a:r>
            <a:r>
              <a:rPr lang="es-ES" dirty="0"/>
              <a:t> humana</a:t>
            </a:r>
            <a:endParaRPr lang="es-CL" dirty="0"/>
          </a:p>
        </p:txBody>
      </p:sp>
      <p:sp>
        <p:nvSpPr>
          <p:cNvPr id="3" name="CuadroTexto 2">
            <a:extLst>
              <a:ext uri="{FF2B5EF4-FFF2-40B4-BE49-F238E27FC236}">
                <a16:creationId xmlns:a16="http://schemas.microsoft.com/office/drawing/2014/main" id="{0C8A7301-687C-764E-94B3-988CD46F3203}"/>
              </a:ext>
            </a:extLst>
          </p:cNvPr>
          <p:cNvSpPr txBox="1"/>
          <p:nvPr/>
        </p:nvSpPr>
        <p:spPr>
          <a:xfrm>
            <a:off x="9770818" y="5239141"/>
            <a:ext cx="2548790" cy="646331"/>
          </a:xfrm>
          <a:prstGeom prst="rect">
            <a:avLst/>
          </a:prstGeom>
          <a:noFill/>
        </p:spPr>
        <p:txBody>
          <a:bodyPr wrap="square" rtlCol="0">
            <a:spAutoFit/>
          </a:bodyPr>
          <a:lstStyle/>
          <a:p>
            <a:r>
              <a:rPr lang="es-CL" dirty="0"/>
              <a:t>Energ</a:t>
            </a:r>
            <a:r>
              <a:rPr lang="es-ES" dirty="0" err="1"/>
              <a:t>ía</a:t>
            </a:r>
            <a:r>
              <a:rPr lang="es-ES" dirty="0"/>
              <a:t> animal y vegetal (fotosíntesis)</a:t>
            </a:r>
            <a:endParaRPr lang="es-CL" dirty="0"/>
          </a:p>
        </p:txBody>
      </p:sp>
      <p:sp>
        <p:nvSpPr>
          <p:cNvPr id="4" name="CuadroTexto 3">
            <a:extLst>
              <a:ext uri="{FF2B5EF4-FFF2-40B4-BE49-F238E27FC236}">
                <a16:creationId xmlns:a16="http://schemas.microsoft.com/office/drawing/2014/main" id="{538627C4-F5BE-EB4B-B686-1E724E3220D6}"/>
              </a:ext>
            </a:extLst>
          </p:cNvPr>
          <p:cNvSpPr txBox="1"/>
          <p:nvPr/>
        </p:nvSpPr>
        <p:spPr>
          <a:xfrm>
            <a:off x="9377132" y="2712613"/>
            <a:ext cx="2345016" cy="400110"/>
          </a:xfrm>
          <a:prstGeom prst="rect">
            <a:avLst/>
          </a:prstGeom>
          <a:noFill/>
        </p:spPr>
        <p:txBody>
          <a:bodyPr wrap="square" rtlCol="0">
            <a:spAutoFit/>
          </a:bodyPr>
          <a:lstStyle/>
          <a:p>
            <a:r>
              <a:rPr lang="es-CL" sz="2000" b="1" dirty="0"/>
              <a:t>Importancia del sol</a:t>
            </a:r>
          </a:p>
        </p:txBody>
      </p:sp>
      <p:sp>
        <p:nvSpPr>
          <p:cNvPr id="5" name="CuadroTexto 4">
            <a:extLst>
              <a:ext uri="{FF2B5EF4-FFF2-40B4-BE49-F238E27FC236}">
                <a16:creationId xmlns:a16="http://schemas.microsoft.com/office/drawing/2014/main" id="{369128B2-DC6B-C040-A5E9-3EE310AB0AEC}"/>
              </a:ext>
            </a:extLst>
          </p:cNvPr>
          <p:cNvSpPr txBox="1"/>
          <p:nvPr/>
        </p:nvSpPr>
        <p:spPr>
          <a:xfrm>
            <a:off x="9770818" y="3392753"/>
            <a:ext cx="2222399" cy="646331"/>
          </a:xfrm>
          <a:prstGeom prst="rect">
            <a:avLst/>
          </a:prstGeom>
          <a:noFill/>
        </p:spPr>
        <p:txBody>
          <a:bodyPr wrap="square" rtlCol="0">
            <a:spAutoFit/>
          </a:bodyPr>
          <a:lstStyle/>
          <a:p>
            <a:r>
              <a:rPr lang="es-CL" dirty="0"/>
              <a:t>Energ</a:t>
            </a:r>
            <a:r>
              <a:rPr lang="es-ES" dirty="0" err="1"/>
              <a:t>ía</a:t>
            </a:r>
            <a:r>
              <a:rPr lang="es-ES" dirty="0"/>
              <a:t> </a:t>
            </a:r>
            <a:r>
              <a:rPr lang="es-ES" dirty="0" err="1"/>
              <a:t>fosil</a:t>
            </a:r>
            <a:r>
              <a:rPr lang="es-ES" dirty="0"/>
              <a:t> (carbón, gas, petróleo)</a:t>
            </a:r>
            <a:endParaRPr lang="es-CL" dirty="0"/>
          </a:p>
        </p:txBody>
      </p:sp>
      <p:sp>
        <p:nvSpPr>
          <p:cNvPr id="6" name="CuadroTexto 5">
            <a:extLst>
              <a:ext uri="{FF2B5EF4-FFF2-40B4-BE49-F238E27FC236}">
                <a16:creationId xmlns:a16="http://schemas.microsoft.com/office/drawing/2014/main" id="{221BA86D-A370-734E-9EFB-90DDAD34CF7A}"/>
              </a:ext>
            </a:extLst>
          </p:cNvPr>
          <p:cNvSpPr txBox="1"/>
          <p:nvPr/>
        </p:nvSpPr>
        <p:spPr>
          <a:xfrm>
            <a:off x="4109849" y="5370658"/>
            <a:ext cx="2418199" cy="923330"/>
          </a:xfrm>
          <a:prstGeom prst="rect">
            <a:avLst/>
          </a:prstGeom>
          <a:noFill/>
        </p:spPr>
        <p:txBody>
          <a:bodyPr wrap="square" rtlCol="0">
            <a:spAutoFit/>
          </a:bodyPr>
          <a:lstStyle/>
          <a:p>
            <a:r>
              <a:rPr lang="es-CL" dirty="0"/>
              <a:t>Relaciones de propiedad reemplaza el orden por parentesco</a:t>
            </a:r>
          </a:p>
        </p:txBody>
      </p:sp>
      <p:sp>
        <p:nvSpPr>
          <p:cNvPr id="7" name="CuadroTexto 6">
            <a:extLst>
              <a:ext uri="{FF2B5EF4-FFF2-40B4-BE49-F238E27FC236}">
                <a16:creationId xmlns:a16="http://schemas.microsoft.com/office/drawing/2014/main" id="{45BD233B-235E-F745-BA2B-A41BD55FE35A}"/>
              </a:ext>
            </a:extLst>
          </p:cNvPr>
          <p:cNvSpPr txBox="1"/>
          <p:nvPr/>
        </p:nvSpPr>
        <p:spPr>
          <a:xfrm>
            <a:off x="6451587" y="3646973"/>
            <a:ext cx="2925544" cy="923330"/>
          </a:xfrm>
          <a:prstGeom prst="rect">
            <a:avLst/>
          </a:prstGeom>
          <a:noFill/>
        </p:spPr>
        <p:txBody>
          <a:bodyPr wrap="none" rtlCol="0">
            <a:spAutoFit/>
          </a:bodyPr>
          <a:lstStyle/>
          <a:p>
            <a:r>
              <a:rPr lang="es-CL" dirty="0"/>
              <a:t>Aumento explosivo poblaci</a:t>
            </a:r>
            <a:r>
              <a:rPr lang="es-ES" dirty="0" err="1"/>
              <a:t>ón</a:t>
            </a:r>
            <a:r>
              <a:rPr lang="es-ES" dirty="0"/>
              <a:t> </a:t>
            </a:r>
          </a:p>
          <a:p>
            <a:r>
              <a:rPr lang="es-CL" dirty="0"/>
              <a:t>M</a:t>
            </a:r>
            <a:r>
              <a:rPr lang="es-ES" dirty="0" err="1"/>
              <a:t>ás</a:t>
            </a:r>
            <a:r>
              <a:rPr lang="es-ES" dirty="0"/>
              <a:t> diferenciación interna </a:t>
            </a:r>
          </a:p>
          <a:p>
            <a:endParaRPr lang="es-CL" dirty="0"/>
          </a:p>
        </p:txBody>
      </p:sp>
      <p:sp>
        <p:nvSpPr>
          <p:cNvPr id="8" name="CuadroTexto 7">
            <a:extLst>
              <a:ext uri="{FF2B5EF4-FFF2-40B4-BE49-F238E27FC236}">
                <a16:creationId xmlns:a16="http://schemas.microsoft.com/office/drawing/2014/main" id="{71FBF3BF-C18F-4E4F-A4F1-6A463797EFF7}"/>
              </a:ext>
            </a:extLst>
          </p:cNvPr>
          <p:cNvSpPr txBox="1"/>
          <p:nvPr/>
        </p:nvSpPr>
        <p:spPr>
          <a:xfrm>
            <a:off x="8817999" y="1035360"/>
            <a:ext cx="3374001" cy="369332"/>
          </a:xfrm>
          <a:prstGeom prst="rect">
            <a:avLst/>
          </a:prstGeom>
          <a:noFill/>
        </p:spPr>
        <p:txBody>
          <a:bodyPr wrap="none" rtlCol="0">
            <a:spAutoFit/>
          </a:bodyPr>
          <a:lstStyle/>
          <a:p>
            <a:r>
              <a:rPr lang="es-CL" dirty="0"/>
              <a:t>Se acelera el ritmo del crecimiento</a:t>
            </a:r>
          </a:p>
        </p:txBody>
      </p:sp>
    </p:spTree>
    <p:extLst>
      <p:ext uri="{BB962C8B-B14F-4D97-AF65-F5344CB8AC3E}">
        <p14:creationId xmlns:p14="http://schemas.microsoft.com/office/powerpoint/2010/main" val="39576347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5751</Words>
  <Application>Microsoft Macintosh PowerPoint</Application>
  <PresentationFormat>Panorámica</PresentationFormat>
  <Paragraphs>372</Paragraphs>
  <Slides>25</Slides>
  <Notes>17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Arial</vt:lpstr>
      <vt:lpstr>Calibri</vt:lpstr>
      <vt:lpstr>Times New Roman</vt:lpstr>
      <vt:lpstr>Tw Cen MT</vt:lpstr>
      <vt:lpstr>Tw Cen MT Condensed</vt:lpstr>
      <vt:lpstr>Wingdings</vt:lpstr>
      <vt:lpstr>Wingdings 3</vt:lpstr>
      <vt:lpstr>Integral</vt:lpstr>
      <vt:lpstr>Antropología Ambiental:  la construcción social del medio ambiente </vt:lpstr>
      <vt:lpstr>Anthropos:  ¿qué es lo humano?</vt:lpstr>
      <vt:lpstr>ANTROPOLOGÍA: CIENCIA DE LA cultura</vt:lpstr>
      <vt:lpstr>Naturaleza y Cultura</vt:lpstr>
      <vt:lpstr>Relación adaptación ecológica - cultura</vt:lpstr>
      <vt:lpstr>Perspectivas ecológicas</vt:lpstr>
      <vt:lpstr>Neoevolucionismo: Energía</vt:lpstr>
      <vt:lpstr>Niveles de la cultura</vt:lpstr>
      <vt:lpstr>saltos evolutivos</vt:lpstr>
      <vt:lpstr>Población mundial</vt:lpstr>
      <vt:lpstr>Ecología Cultural</vt:lpstr>
      <vt:lpstr>Análisis de las Culturas</vt:lpstr>
      <vt:lpstr>Materialismo Cultural</vt:lpstr>
      <vt:lpstr>Necesidades y respuestas culturales</vt:lpstr>
      <vt:lpstr>Enfoque ecosistemico</vt:lpstr>
      <vt:lpstr>Adaptación cultural al medio</vt:lpstr>
      <vt:lpstr>Gregory Bateson</vt:lpstr>
      <vt:lpstr>Ecología de la mente</vt:lpstr>
      <vt:lpstr>Dinámica de la Crisis Ecológica</vt:lpstr>
      <vt:lpstr>¿Maladaptación o mecanismos correctivos?</vt:lpstr>
      <vt:lpstr>Antropología Simbólica- Mary Douglas</vt:lpstr>
      <vt:lpstr>Mary Douglas</vt:lpstr>
      <vt:lpstr>NUEVAS PERSPECTIVAS</vt:lpstr>
      <vt:lpstr>Desafíos para la Antropología Social contemporánea:</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Antropología Ambiental:  la construcción social del medio ambiente </dc:title>
  <dc:creator>Anahi Veronica Josefina Urquiza Gomez (anahiurquiza)</dc:creator>
  <cp:lastModifiedBy>Anahi Veronica Josefina Urquiza Gomez (anahiurquiza)</cp:lastModifiedBy>
  <cp:revision>4</cp:revision>
  <cp:lastPrinted>2021-08-20T16:23:36Z</cp:lastPrinted>
  <dcterms:created xsi:type="dcterms:W3CDTF">2019-09-26T17:16:36Z</dcterms:created>
  <dcterms:modified xsi:type="dcterms:W3CDTF">2022-09-01T02:13:18Z</dcterms:modified>
</cp:coreProperties>
</file>