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73" r:id="rId2"/>
    <p:sldId id="274" r:id="rId3"/>
    <p:sldId id="275" r:id="rId4"/>
    <p:sldId id="276" r:id="rId5"/>
    <p:sldId id="288" r:id="rId6"/>
    <p:sldId id="278" r:id="rId7"/>
    <p:sldId id="283" r:id="rId8"/>
    <p:sldId id="286" r:id="rId9"/>
    <p:sldId id="277" r:id="rId10"/>
    <p:sldId id="285" r:id="rId11"/>
    <p:sldId id="287" r:id="rId12"/>
    <p:sldId id="292" r:id="rId13"/>
    <p:sldId id="293" r:id="rId14"/>
    <p:sldId id="290" r:id="rId15"/>
    <p:sldId id="291"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panose="02040503050406030204" pitchFamily="18"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PT Sans Narrow" panose="020B0506020203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B782E-64BE-4C34-800A-C41BA6B6B85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51B6CE1-EB66-4582-845C-781C1EB2CEBE}">
      <dgm:prSet phldrT="[Texto]"/>
      <dgm:spPr/>
      <dgm:t>
        <a:bodyPr/>
        <a:lstStyle/>
        <a:p>
          <a:r>
            <a:rPr lang="es-ES" dirty="0"/>
            <a:t>Micro: Empresa, Actores</a:t>
          </a:r>
        </a:p>
      </dgm:t>
    </dgm:pt>
    <dgm:pt modelId="{7FB4B4D7-1C93-4006-8370-B38866520D28}" type="parTrans" cxnId="{93B8955C-2CF6-42ED-BA84-6A478C4ED3EA}">
      <dgm:prSet/>
      <dgm:spPr/>
      <dgm:t>
        <a:bodyPr/>
        <a:lstStyle/>
        <a:p>
          <a:endParaRPr lang="es-ES"/>
        </a:p>
      </dgm:t>
    </dgm:pt>
    <dgm:pt modelId="{A624A2AF-0073-44CC-A723-DFB2C3ADABBF}" type="sibTrans" cxnId="{93B8955C-2CF6-42ED-BA84-6A478C4ED3EA}">
      <dgm:prSet/>
      <dgm:spPr/>
      <dgm:t>
        <a:bodyPr/>
        <a:lstStyle/>
        <a:p>
          <a:endParaRPr lang="es-ES"/>
        </a:p>
      </dgm:t>
    </dgm:pt>
    <dgm:pt modelId="{D6903A27-60C5-4462-827C-494D554679B2}">
      <dgm:prSet phldrT="[Texto]"/>
      <dgm:spPr/>
      <dgm:t>
        <a:bodyPr/>
        <a:lstStyle/>
        <a:p>
          <a:r>
            <a:rPr lang="es-ES" dirty="0"/>
            <a:t>Meso: Territorio, Cadenas y </a:t>
          </a:r>
          <a:r>
            <a:rPr lang="es-ES" dirty="0" err="1"/>
            <a:t>Clusters</a:t>
          </a:r>
          <a:endParaRPr lang="es-ES" dirty="0"/>
        </a:p>
      </dgm:t>
    </dgm:pt>
    <dgm:pt modelId="{3519159F-F53C-4477-B680-2CA7624E226A}" type="parTrans" cxnId="{1DF7F9CF-7D03-4142-8F08-AA9C565B2CD4}">
      <dgm:prSet/>
      <dgm:spPr/>
      <dgm:t>
        <a:bodyPr/>
        <a:lstStyle/>
        <a:p>
          <a:endParaRPr lang="es-ES"/>
        </a:p>
      </dgm:t>
    </dgm:pt>
    <dgm:pt modelId="{ED3F6F9B-FA98-4963-8E1C-5FFD27DD773F}" type="sibTrans" cxnId="{1DF7F9CF-7D03-4142-8F08-AA9C565B2CD4}">
      <dgm:prSet/>
      <dgm:spPr/>
      <dgm:t>
        <a:bodyPr/>
        <a:lstStyle/>
        <a:p>
          <a:endParaRPr lang="es-ES"/>
        </a:p>
      </dgm:t>
    </dgm:pt>
    <dgm:pt modelId="{30B46503-916C-46F8-A5E3-746FC7307581}">
      <dgm:prSet phldrT="[Texto]"/>
      <dgm:spPr/>
      <dgm:t>
        <a:bodyPr/>
        <a:lstStyle/>
        <a:p>
          <a:r>
            <a:rPr lang="es-ES"/>
            <a:t>Meta: Proyecto País</a:t>
          </a:r>
        </a:p>
      </dgm:t>
    </dgm:pt>
    <dgm:pt modelId="{B55D40F7-F465-4D79-90AE-0A88276E4756}" type="parTrans" cxnId="{5A14F06A-2DE2-4ED2-9960-0C536738D444}">
      <dgm:prSet/>
      <dgm:spPr/>
      <dgm:t>
        <a:bodyPr/>
        <a:lstStyle/>
        <a:p>
          <a:endParaRPr lang="es-ES"/>
        </a:p>
      </dgm:t>
    </dgm:pt>
    <dgm:pt modelId="{2136801B-0B01-4A52-8A13-1EAF3B6A4B72}" type="sibTrans" cxnId="{5A14F06A-2DE2-4ED2-9960-0C536738D444}">
      <dgm:prSet/>
      <dgm:spPr/>
      <dgm:t>
        <a:bodyPr/>
        <a:lstStyle/>
        <a:p>
          <a:endParaRPr lang="es-ES"/>
        </a:p>
      </dgm:t>
    </dgm:pt>
    <dgm:pt modelId="{30DBF7E4-F61B-4924-A62A-C2EFD8A1925D}">
      <dgm:prSet phldrT="[Texto]"/>
      <dgm:spPr/>
      <dgm:t>
        <a:bodyPr/>
        <a:lstStyle/>
        <a:p>
          <a:r>
            <a:rPr lang="es-ES"/>
            <a:t>Macro: Constitución </a:t>
          </a:r>
        </a:p>
      </dgm:t>
    </dgm:pt>
    <dgm:pt modelId="{D4E3AF87-4C8A-44FE-959A-A98FC96C778E}" type="parTrans" cxnId="{9A42D8BF-6CE6-408C-9AE4-8DF47AC7CF88}">
      <dgm:prSet/>
      <dgm:spPr/>
      <dgm:t>
        <a:bodyPr/>
        <a:lstStyle/>
        <a:p>
          <a:endParaRPr lang="es-ES"/>
        </a:p>
      </dgm:t>
    </dgm:pt>
    <dgm:pt modelId="{259710FD-4795-4AE9-B5F4-8481FA7A6F42}" type="sibTrans" cxnId="{9A42D8BF-6CE6-408C-9AE4-8DF47AC7CF88}">
      <dgm:prSet/>
      <dgm:spPr/>
      <dgm:t>
        <a:bodyPr/>
        <a:lstStyle/>
        <a:p>
          <a:endParaRPr lang="es-ES"/>
        </a:p>
      </dgm:t>
    </dgm:pt>
    <dgm:pt modelId="{08D3782A-76C1-4B69-AD52-142F4D0D63BC}" type="pres">
      <dgm:prSet presAssocID="{D72B782E-64BE-4C34-800A-C41BA6B6B850}" presName="diagram" presStyleCnt="0">
        <dgm:presLayoutVars>
          <dgm:chPref val="1"/>
          <dgm:dir/>
          <dgm:animOne val="branch"/>
          <dgm:animLvl val="lvl"/>
          <dgm:resizeHandles val="exact"/>
        </dgm:presLayoutVars>
      </dgm:prSet>
      <dgm:spPr/>
    </dgm:pt>
    <dgm:pt modelId="{DAE55515-5022-4278-9CCB-34191121AB18}" type="pres">
      <dgm:prSet presAssocID="{951B6CE1-EB66-4582-845C-781C1EB2CEBE}" presName="root1" presStyleCnt="0"/>
      <dgm:spPr/>
    </dgm:pt>
    <dgm:pt modelId="{665042CA-2948-4B3D-9AE9-35C27B60B29E}" type="pres">
      <dgm:prSet presAssocID="{951B6CE1-EB66-4582-845C-781C1EB2CEBE}" presName="LevelOneTextNode" presStyleLbl="node0" presStyleIdx="0" presStyleCnt="1">
        <dgm:presLayoutVars>
          <dgm:chPref val="3"/>
        </dgm:presLayoutVars>
      </dgm:prSet>
      <dgm:spPr/>
    </dgm:pt>
    <dgm:pt modelId="{A0117B33-6D04-4C86-BBF1-F02287DF4102}" type="pres">
      <dgm:prSet presAssocID="{951B6CE1-EB66-4582-845C-781C1EB2CEBE}" presName="level2hierChild" presStyleCnt="0"/>
      <dgm:spPr/>
    </dgm:pt>
    <dgm:pt modelId="{CFCDD3A9-FBBD-4A0B-BDD4-1A8824759821}" type="pres">
      <dgm:prSet presAssocID="{3519159F-F53C-4477-B680-2CA7624E226A}" presName="conn2-1" presStyleLbl="parChTrans1D2" presStyleIdx="0" presStyleCnt="1"/>
      <dgm:spPr/>
    </dgm:pt>
    <dgm:pt modelId="{06373752-1DD4-46D5-8851-77F801D3F552}" type="pres">
      <dgm:prSet presAssocID="{3519159F-F53C-4477-B680-2CA7624E226A}" presName="connTx" presStyleLbl="parChTrans1D2" presStyleIdx="0" presStyleCnt="1"/>
      <dgm:spPr/>
    </dgm:pt>
    <dgm:pt modelId="{D392224D-3E80-40FF-B2F3-A4594F80D661}" type="pres">
      <dgm:prSet presAssocID="{D6903A27-60C5-4462-827C-494D554679B2}" presName="root2" presStyleCnt="0"/>
      <dgm:spPr/>
    </dgm:pt>
    <dgm:pt modelId="{3C617155-080E-444E-AF2C-6CE0B33BB112}" type="pres">
      <dgm:prSet presAssocID="{D6903A27-60C5-4462-827C-494D554679B2}" presName="LevelTwoTextNode" presStyleLbl="node2" presStyleIdx="0" presStyleCnt="1">
        <dgm:presLayoutVars>
          <dgm:chPref val="3"/>
        </dgm:presLayoutVars>
      </dgm:prSet>
      <dgm:spPr/>
    </dgm:pt>
    <dgm:pt modelId="{AFF1D751-C788-4141-A093-AFFCE84E32C1}" type="pres">
      <dgm:prSet presAssocID="{D6903A27-60C5-4462-827C-494D554679B2}" presName="level3hierChild" presStyleCnt="0"/>
      <dgm:spPr/>
    </dgm:pt>
    <dgm:pt modelId="{EEEE80A7-CA78-4309-9A8D-77493933F440}" type="pres">
      <dgm:prSet presAssocID="{D4E3AF87-4C8A-44FE-959A-A98FC96C778E}" presName="conn2-1" presStyleLbl="parChTrans1D3" presStyleIdx="0" presStyleCnt="1"/>
      <dgm:spPr/>
    </dgm:pt>
    <dgm:pt modelId="{7492A5D2-87FC-47E1-878C-F334EE9A03D1}" type="pres">
      <dgm:prSet presAssocID="{D4E3AF87-4C8A-44FE-959A-A98FC96C778E}" presName="connTx" presStyleLbl="parChTrans1D3" presStyleIdx="0" presStyleCnt="1"/>
      <dgm:spPr/>
    </dgm:pt>
    <dgm:pt modelId="{EAB61A37-5840-4570-8F82-4FE782A778A6}" type="pres">
      <dgm:prSet presAssocID="{30DBF7E4-F61B-4924-A62A-C2EFD8A1925D}" presName="root2" presStyleCnt="0"/>
      <dgm:spPr/>
    </dgm:pt>
    <dgm:pt modelId="{06CE3CC0-3C49-4AFA-9732-50F2C92BF97F}" type="pres">
      <dgm:prSet presAssocID="{30DBF7E4-F61B-4924-A62A-C2EFD8A1925D}" presName="LevelTwoTextNode" presStyleLbl="node3" presStyleIdx="0" presStyleCnt="1">
        <dgm:presLayoutVars>
          <dgm:chPref val="3"/>
        </dgm:presLayoutVars>
      </dgm:prSet>
      <dgm:spPr/>
    </dgm:pt>
    <dgm:pt modelId="{C111B52E-BFD2-4D0D-8E6B-621B6DBD9155}" type="pres">
      <dgm:prSet presAssocID="{30DBF7E4-F61B-4924-A62A-C2EFD8A1925D}" presName="level3hierChild" presStyleCnt="0"/>
      <dgm:spPr/>
    </dgm:pt>
    <dgm:pt modelId="{25A206D9-96F0-4729-B0FF-3FB821675403}" type="pres">
      <dgm:prSet presAssocID="{B55D40F7-F465-4D79-90AE-0A88276E4756}" presName="conn2-1" presStyleLbl="parChTrans1D4" presStyleIdx="0" presStyleCnt="1"/>
      <dgm:spPr/>
    </dgm:pt>
    <dgm:pt modelId="{1EEA4E84-9A18-46C3-A9C7-07325E547096}" type="pres">
      <dgm:prSet presAssocID="{B55D40F7-F465-4D79-90AE-0A88276E4756}" presName="connTx" presStyleLbl="parChTrans1D4" presStyleIdx="0" presStyleCnt="1"/>
      <dgm:spPr/>
    </dgm:pt>
    <dgm:pt modelId="{E872E8C1-646D-4DA7-896F-6CFFDF29A742}" type="pres">
      <dgm:prSet presAssocID="{30B46503-916C-46F8-A5E3-746FC7307581}" presName="root2" presStyleCnt="0"/>
      <dgm:spPr/>
    </dgm:pt>
    <dgm:pt modelId="{2F9D9B1D-80D6-407C-85AB-304F89381AA2}" type="pres">
      <dgm:prSet presAssocID="{30B46503-916C-46F8-A5E3-746FC7307581}" presName="LevelTwoTextNode" presStyleLbl="node4" presStyleIdx="0" presStyleCnt="1">
        <dgm:presLayoutVars>
          <dgm:chPref val="3"/>
        </dgm:presLayoutVars>
      </dgm:prSet>
      <dgm:spPr/>
    </dgm:pt>
    <dgm:pt modelId="{AF1CBA91-0A9B-4179-B745-2928C4EF86C9}" type="pres">
      <dgm:prSet presAssocID="{30B46503-916C-46F8-A5E3-746FC7307581}" presName="level3hierChild" presStyleCnt="0"/>
      <dgm:spPr/>
    </dgm:pt>
  </dgm:ptLst>
  <dgm:cxnLst>
    <dgm:cxn modelId="{EBC05601-A4E4-4289-8E41-EBCD55F30184}" type="presOf" srcId="{B55D40F7-F465-4D79-90AE-0A88276E4756}" destId="{1EEA4E84-9A18-46C3-A9C7-07325E547096}" srcOrd="1" destOrd="0" presId="urn:microsoft.com/office/officeart/2005/8/layout/hierarchy2"/>
    <dgm:cxn modelId="{057BCA17-AC12-4DE2-8155-66D1758634D9}" type="presOf" srcId="{D4E3AF87-4C8A-44FE-959A-A98FC96C778E}" destId="{EEEE80A7-CA78-4309-9A8D-77493933F440}" srcOrd="0" destOrd="0" presId="urn:microsoft.com/office/officeart/2005/8/layout/hierarchy2"/>
    <dgm:cxn modelId="{93B8955C-2CF6-42ED-BA84-6A478C4ED3EA}" srcId="{D72B782E-64BE-4C34-800A-C41BA6B6B850}" destId="{951B6CE1-EB66-4582-845C-781C1EB2CEBE}" srcOrd="0" destOrd="0" parTransId="{7FB4B4D7-1C93-4006-8370-B38866520D28}" sibTransId="{A624A2AF-0073-44CC-A723-DFB2C3ADABBF}"/>
    <dgm:cxn modelId="{B58B0D5F-2DCB-4666-A4DB-849BBA461799}" type="presOf" srcId="{B55D40F7-F465-4D79-90AE-0A88276E4756}" destId="{25A206D9-96F0-4729-B0FF-3FB821675403}" srcOrd="0" destOrd="0" presId="urn:microsoft.com/office/officeart/2005/8/layout/hierarchy2"/>
    <dgm:cxn modelId="{26BC7965-731A-4BAB-BC28-D39D95383E18}" type="presOf" srcId="{951B6CE1-EB66-4582-845C-781C1EB2CEBE}" destId="{665042CA-2948-4B3D-9AE9-35C27B60B29E}" srcOrd="0" destOrd="0" presId="urn:microsoft.com/office/officeart/2005/8/layout/hierarchy2"/>
    <dgm:cxn modelId="{5A14F06A-2DE2-4ED2-9960-0C536738D444}" srcId="{30DBF7E4-F61B-4924-A62A-C2EFD8A1925D}" destId="{30B46503-916C-46F8-A5E3-746FC7307581}" srcOrd="0" destOrd="0" parTransId="{B55D40F7-F465-4D79-90AE-0A88276E4756}" sibTransId="{2136801B-0B01-4A52-8A13-1EAF3B6A4B72}"/>
    <dgm:cxn modelId="{4258844C-424A-4CC6-B3E5-74538DA83109}" type="presOf" srcId="{D6903A27-60C5-4462-827C-494D554679B2}" destId="{3C617155-080E-444E-AF2C-6CE0B33BB112}" srcOrd="0" destOrd="0" presId="urn:microsoft.com/office/officeart/2005/8/layout/hierarchy2"/>
    <dgm:cxn modelId="{6EFA836D-F412-4176-B4EB-B4E7ADEC3835}" type="presOf" srcId="{30B46503-916C-46F8-A5E3-746FC7307581}" destId="{2F9D9B1D-80D6-407C-85AB-304F89381AA2}" srcOrd="0" destOrd="0" presId="urn:microsoft.com/office/officeart/2005/8/layout/hierarchy2"/>
    <dgm:cxn modelId="{F8FEAB75-EE84-42E5-8007-3B9C208DFF53}" type="presOf" srcId="{3519159F-F53C-4477-B680-2CA7624E226A}" destId="{06373752-1DD4-46D5-8851-77F801D3F552}" srcOrd="1" destOrd="0" presId="urn:microsoft.com/office/officeart/2005/8/layout/hierarchy2"/>
    <dgm:cxn modelId="{5ED7207D-7B74-415D-837A-096D8CB1230F}" type="presOf" srcId="{D4E3AF87-4C8A-44FE-959A-A98FC96C778E}" destId="{7492A5D2-87FC-47E1-878C-F334EE9A03D1}" srcOrd="1" destOrd="0" presId="urn:microsoft.com/office/officeart/2005/8/layout/hierarchy2"/>
    <dgm:cxn modelId="{9A42D8BF-6CE6-408C-9AE4-8DF47AC7CF88}" srcId="{D6903A27-60C5-4462-827C-494D554679B2}" destId="{30DBF7E4-F61B-4924-A62A-C2EFD8A1925D}" srcOrd="0" destOrd="0" parTransId="{D4E3AF87-4C8A-44FE-959A-A98FC96C778E}" sibTransId="{259710FD-4795-4AE9-B5F4-8481FA7A6F42}"/>
    <dgm:cxn modelId="{A48839C4-65F1-4960-8E52-AE377F586052}" type="presOf" srcId="{3519159F-F53C-4477-B680-2CA7624E226A}" destId="{CFCDD3A9-FBBD-4A0B-BDD4-1A8824759821}" srcOrd="0" destOrd="0" presId="urn:microsoft.com/office/officeart/2005/8/layout/hierarchy2"/>
    <dgm:cxn modelId="{1DF7F9CF-7D03-4142-8F08-AA9C565B2CD4}" srcId="{951B6CE1-EB66-4582-845C-781C1EB2CEBE}" destId="{D6903A27-60C5-4462-827C-494D554679B2}" srcOrd="0" destOrd="0" parTransId="{3519159F-F53C-4477-B680-2CA7624E226A}" sibTransId="{ED3F6F9B-FA98-4963-8E1C-5FFD27DD773F}"/>
    <dgm:cxn modelId="{BAB119F9-3630-4411-9077-8B0E5133C320}" type="presOf" srcId="{30DBF7E4-F61B-4924-A62A-C2EFD8A1925D}" destId="{06CE3CC0-3C49-4AFA-9732-50F2C92BF97F}" srcOrd="0" destOrd="0" presId="urn:microsoft.com/office/officeart/2005/8/layout/hierarchy2"/>
    <dgm:cxn modelId="{F680BDFF-476F-4E8F-B5B6-F0CE00A0EDA9}" type="presOf" srcId="{D72B782E-64BE-4C34-800A-C41BA6B6B850}" destId="{08D3782A-76C1-4B69-AD52-142F4D0D63BC}" srcOrd="0" destOrd="0" presId="urn:microsoft.com/office/officeart/2005/8/layout/hierarchy2"/>
    <dgm:cxn modelId="{6B2B1AA9-5632-4431-8799-620B48982AB1}" type="presParOf" srcId="{08D3782A-76C1-4B69-AD52-142F4D0D63BC}" destId="{DAE55515-5022-4278-9CCB-34191121AB18}" srcOrd="0" destOrd="0" presId="urn:microsoft.com/office/officeart/2005/8/layout/hierarchy2"/>
    <dgm:cxn modelId="{AD9A0D6E-64DB-47CB-9949-875B61F0A436}" type="presParOf" srcId="{DAE55515-5022-4278-9CCB-34191121AB18}" destId="{665042CA-2948-4B3D-9AE9-35C27B60B29E}" srcOrd="0" destOrd="0" presId="urn:microsoft.com/office/officeart/2005/8/layout/hierarchy2"/>
    <dgm:cxn modelId="{972DD18F-F596-4413-8CE5-852D9AD5FDDE}" type="presParOf" srcId="{DAE55515-5022-4278-9CCB-34191121AB18}" destId="{A0117B33-6D04-4C86-BBF1-F02287DF4102}" srcOrd="1" destOrd="0" presId="urn:microsoft.com/office/officeart/2005/8/layout/hierarchy2"/>
    <dgm:cxn modelId="{46F8DA89-0ACC-40E0-8DB4-B16747B2E7C0}" type="presParOf" srcId="{A0117B33-6D04-4C86-BBF1-F02287DF4102}" destId="{CFCDD3A9-FBBD-4A0B-BDD4-1A8824759821}" srcOrd="0" destOrd="0" presId="urn:microsoft.com/office/officeart/2005/8/layout/hierarchy2"/>
    <dgm:cxn modelId="{FAD6929C-DDFA-4E7E-B0C5-9D9EF9ECB79C}" type="presParOf" srcId="{CFCDD3A9-FBBD-4A0B-BDD4-1A8824759821}" destId="{06373752-1DD4-46D5-8851-77F801D3F552}" srcOrd="0" destOrd="0" presId="urn:microsoft.com/office/officeart/2005/8/layout/hierarchy2"/>
    <dgm:cxn modelId="{D64665EB-611E-4C44-8D8D-E00E7AC1A210}" type="presParOf" srcId="{A0117B33-6D04-4C86-BBF1-F02287DF4102}" destId="{D392224D-3E80-40FF-B2F3-A4594F80D661}" srcOrd="1" destOrd="0" presId="urn:microsoft.com/office/officeart/2005/8/layout/hierarchy2"/>
    <dgm:cxn modelId="{A1B04062-6E2F-4BA1-A9A6-636EF21FE5EB}" type="presParOf" srcId="{D392224D-3E80-40FF-B2F3-A4594F80D661}" destId="{3C617155-080E-444E-AF2C-6CE0B33BB112}" srcOrd="0" destOrd="0" presId="urn:microsoft.com/office/officeart/2005/8/layout/hierarchy2"/>
    <dgm:cxn modelId="{3E203DF6-808C-4DE3-94E5-643E62762718}" type="presParOf" srcId="{D392224D-3E80-40FF-B2F3-A4594F80D661}" destId="{AFF1D751-C788-4141-A093-AFFCE84E32C1}" srcOrd="1" destOrd="0" presId="urn:microsoft.com/office/officeart/2005/8/layout/hierarchy2"/>
    <dgm:cxn modelId="{9318B54F-49A5-4DE8-82BD-C915D7701309}" type="presParOf" srcId="{AFF1D751-C788-4141-A093-AFFCE84E32C1}" destId="{EEEE80A7-CA78-4309-9A8D-77493933F440}" srcOrd="0" destOrd="0" presId="urn:microsoft.com/office/officeart/2005/8/layout/hierarchy2"/>
    <dgm:cxn modelId="{F695D593-6409-4B44-B991-0EA9605E7DD2}" type="presParOf" srcId="{EEEE80A7-CA78-4309-9A8D-77493933F440}" destId="{7492A5D2-87FC-47E1-878C-F334EE9A03D1}" srcOrd="0" destOrd="0" presId="urn:microsoft.com/office/officeart/2005/8/layout/hierarchy2"/>
    <dgm:cxn modelId="{838FBAD4-848F-4D05-8BCB-4254EDE7A100}" type="presParOf" srcId="{AFF1D751-C788-4141-A093-AFFCE84E32C1}" destId="{EAB61A37-5840-4570-8F82-4FE782A778A6}" srcOrd="1" destOrd="0" presId="urn:microsoft.com/office/officeart/2005/8/layout/hierarchy2"/>
    <dgm:cxn modelId="{ACEF26EB-1B94-4C88-BAB6-5050DB858782}" type="presParOf" srcId="{EAB61A37-5840-4570-8F82-4FE782A778A6}" destId="{06CE3CC0-3C49-4AFA-9732-50F2C92BF97F}" srcOrd="0" destOrd="0" presId="urn:microsoft.com/office/officeart/2005/8/layout/hierarchy2"/>
    <dgm:cxn modelId="{51BE56DE-8990-48CF-B5A6-55D4C3A92203}" type="presParOf" srcId="{EAB61A37-5840-4570-8F82-4FE782A778A6}" destId="{C111B52E-BFD2-4D0D-8E6B-621B6DBD9155}" srcOrd="1" destOrd="0" presId="urn:microsoft.com/office/officeart/2005/8/layout/hierarchy2"/>
    <dgm:cxn modelId="{4BF0EAC6-0A3F-4973-9769-A43F76C83515}" type="presParOf" srcId="{C111B52E-BFD2-4D0D-8E6B-621B6DBD9155}" destId="{25A206D9-96F0-4729-B0FF-3FB821675403}" srcOrd="0" destOrd="0" presId="urn:microsoft.com/office/officeart/2005/8/layout/hierarchy2"/>
    <dgm:cxn modelId="{4C9D33C7-2631-490E-A8D3-032D142ED2E4}" type="presParOf" srcId="{25A206D9-96F0-4729-B0FF-3FB821675403}" destId="{1EEA4E84-9A18-46C3-A9C7-07325E547096}" srcOrd="0" destOrd="0" presId="urn:microsoft.com/office/officeart/2005/8/layout/hierarchy2"/>
    <dgm:cxn modelId="{C2964951-06A0-4E31-AD4B-D57A7F99F0B9}" type="presParOf" srcId="{C111B52E-BFD2-4D0D-8E6B-621B6DBD9155}" destId="{E872E8C1-646D-4DA7-896F-6CFFDF29A742}" srcOrd="1" destOrd="0" presId="urn:microsoft.com/office/officeart/2005/8/layout/hierarchy2"/>
    <dgm:cxn modelId="{8988DB01-9765-449D-BCBA-DB6F16F7F2F5}" type="presParOf" srcId="{E872E8C1-646D-4DA7-896F-6CFFDF29A742}" destId="{2F9D9B1D-80D6-407C-85AB-304F89381AA2}" srcOrd="0" destOrd="0" presId="urn:microsoft.com/office/officeart/2005/8/layout/hierarchy2"/>
    <dgm:cxn modelId="{AF3CF9A2-D299-4378-A034-F1EBA60D815F}" type="presParOf" srcId="{E872E8C1-646D-4DA7-896F-6CFFDF29A742}" destId="{AF1CBA91-0A9B-4179-B745-2928C4EF86C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042CA-2948-4B3D-9AE9-35C27B60B29E}">
      <dsp:nvSpPr>
        <dsp:cNvPr id="0" name=""/>
        <dsp:cNvSpPr/>
      </dsp:nvSpPr>
      <dsp:spPr>
        <a:xfrm>
          <a:off x="3696" y="1267890"/>
          <a:ext cx="1401830" cy="70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Micro: Empresa, Actores</a:t>
          </a:r>
        </a:p>
      </dsp:txBody>
      <dsp:txXfrm>
        <a:off x="24225" y="1288419"/>
        <a:ext cx="1360772" cy="659857"/>
      </dsp:txXfrm>
    </dsp:sp>
    <dsp:sp modelId="{CFCDD3A9-FBBD-4A0B-BDD4-1A8824759821}">
      <dsp:nvSpPr>
        <dsp:cNvPr id="0" name=""/>
        <dsp:cNvSpPr/>
      </dsp:nvSpPr>
      <dsp:spPr>
        <a:xfrm>
          <a:off x="1405526" y="1598858"/>
          <a:ext cx="560732" cy="38979"/>
        </a:xfrm>
        <a:custGeom>
          <a:avLst/>
          <a:gdLst/>
          <a:ahLst/>
          <a:cxnLst/>
          <a:rect l="0" t="0" r="0" b="0"/>
          <a:pathLst>
            <a:path>
              <a:moveTo>
                <a:pt x="0" y="19489"/>
              </a:moveTo>
              <a:lnTo>
                <a:pt x="560732" y="194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671874" y="1604329"/>
        <a:ext cx="28036" cy="28036"/>
      </dsp:txXfrm>
    </dsp:sp>
    <dsp:sp modelId="{3C617155-080E-444E-AF2C-6CE0B33BB112}">
      <dsp:nvSpPr>
        <dsp:cNvPr id="0" name=""/>
        <dsp:cNvSpPr/>
      </dsp:nvSpPr>
      <dsp:spPr>
        <a:xfrm>
          <a:off x="1966259" y="1267890"/>
          <a:ext cx="1401830" cy="70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Meso: Territorio, Cadenas y </a:t>
          </a:r>
          <a:r>
            <a:rPr lang="es-ES" sz="1400" kern="1200" dirty="0" err="1"/>
            <a:t>Clusters</a:t>
          </a:r>
          <a:endParaRPr lang="es-ES" sz="1400" kern="1200" dirty="0"/>
        </a:p>
      </dsp:txBody>
      <dsp:txXfrm>
        <a:off x="1986788" y="1288419"/>
        <a:ext cx="1360772" cy="659857"/>
      </dsp:txXfrm>
    </dsp:sp>
    <dsp:sp modelId="{EEEE80A7-CA78-4309-9A8D-77493933F440}">
      <dsp:nvSpPr>
        <dsp:cNvPr id="0" name=""/>
        <dsp:cNvSpPr/>
      </dsp:nvSpPr>
      <dsp:spPr>
        <a:xfrm>
          <a:off x="3368089" y="1598858"/>
          <a:ext cx="560732" cy="38979"/>
        </a:xfrm>
        <a:custGeom>
          <a:avLst/>
          <a:gdLst/>
          <a:ahLst/>
          <a:cxnLst/>
          <a:rect l="0" t="0" r="0" b="0"/>
          <a:pathLst>
            <a:path>
              <a:moveTo>
                <a:pt x="0" y="19489"/>
              </a:moveTo>
              <a:lnTo>
                <a:pt x="560732" y="19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634437" y="1604329"/>
        <a:ext cx="28036" cy="28036"/>
      </dsp:txXfrm>
    </dsp:sp>
    <dsp:sp modelId="{06CE3CC0-3C49-4AFA-9732-50F2C92BF97F}">
      <dsp:nvSpPr>
        <dsp:cNvPr id="0" name=""/>
        <dsp:cNvSpPr/>
      </dsp:nvSpPr>
      <dsp:spPr>
        <a:xfrm>
          <a:off x="3928822" y="1267890"/>
          <a:ext cx="1401830" cy="70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t>Macro: Constitución </a:t>
          </a:r>
        </a:p>
      </dsp:txBody>
      <dsp:txXfrm>
        <a:off x="3949351" y="1288419"/>
        <a:ext cx="1360772" cy="659857"/>
      </dsp:txXfrm>
    </dsp:sp>
    <dsp:sp modelId="{25A206D9-96F0-4729-B0FF-3FB821675403}">
      <dsp:nvSpPr>
        <dsp:cNvPr id="0" name=""/>
        <dsp:cNvSpPr/>
      </dsp:nvSpPr>
      <dsp:spPr>
        <a:xfrm>
          <a:off x="5330652" y="1598858"/>
          <a:ext cx="560732" cy="38979"/>
        </a:xfrm>
        <a:custGeom>
          <a:avLst/>
          <a:gdLst/>
          <a:ahLst/>
          <a:cxnLst/>
          <a:rect l="0" t="0" r="0" b="0"/>
          <a:pathLst>
            <a:path>
              <a:moveTo>
                <a:pt x="0" y="19489"/>
              </a:moveTo>
              <a:lnTo>
                <a:pt x="560732" y="19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97000" y="1604329"/>
        <a:ext cx="28036" cy="28036"/>
      </dsp:txXfrm>
    </dsp:sp>
    <dsp:sp modelId="{2F9D9B1D-80D6-407C-85AB-304F89381AA2}">
      <dsp:nvSpPr>
        <dsp:cNvPr id="0" name=""/>
        <dsp:cNvSpPr/>
      </dsp:nvSpPr>
      <dsp:spPr>
        <a:xfrm>
          <a:off x="5891385" y="1267890"/>
          <a:ext cx="1401830" cy="70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t>Meta: Proyecto País</a:t>
          </a:r>
        </a:p>
      </dsp:txBody>
      <dsp:txXfrm>
        <a:off x="5911914" y="1288419"/>
        <a:ext cx="1360772" cy="659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viktorcares@gmail.com" TargetMode="External"/><Relationship Id="rId2" Type="http://schemas.openxmlformats.org/officeDocument/2006/relationships/hyperlink" Target="mailto:valentina.astete@ug.uchile.c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058B6-3495-445E-9ECA-59A823F16DE3}"/>
              </a:ext>
            </a:extLst>
          </p:cNvPr>
          <p:cNvSpPr>
            <a:spLocks noGrp="1"/>
          </p:cNvSpPr>
          <p:nvPr>
            <p:ph type="ctrTitle"/>
          </p:nvPr>
        </p:nvSpPr>
        <p:spPr/>
        <p:txBody>
          <a:bodyPr/>
          <a:lstStyle/>
          <a:p>
            <a:r>
              <a:rPr lang="es-CL" sz="4800" dirty="0"/>
              <a:t>¿Qué es la </a:t>
            </a:r>
            <a:br>
              <a:rPr lang="es-CL" sz="4800" dirty="0"/>
            </a:br>
            <a:r>
              <a:rPr lang="es-CL" sz="4800" dirty="0"/>
              <a:t>Sociología Económica?</a:t>
            </a:r>
          </a:p>
        </p:txBody>
      </p:sp>
      <p:sp>
        <p:nvSpPr>
          <p:cNvPr id="3" name="Subtítulo 2">
            <a:extLst>
              <a:ext uri="{FF2B5EF4-FFF2-40B4-BE49-F238E27FC236}">
                <a16:creationId xmlns:a16="http://schemas.microsoft.com/office/drawing/2014/main" id="{C0B79561-8058-4CFB-9C64-473D03A2031C}"/>
              </a:ext>
            </a:extLst>
          </p:cNvPr>
          <p:cNvSpPr>
            <a:spLocks noGrp="1"/>
          </p:cNvSpPr>
          <p:nvPr>
            <p:ph type="subTitle" idx="1"/>
          </p:nvPr>
        </p:nvSpPr>
        <p:spPr/>
        <p:txBody>
          <a:bodyPr/>
          <a:lstStyle/>
          <a:p>
            <a:r>
              <a:rPr lang="es-CL" dirty="0"/>
              <a:t>Ayudantía #1</a:t>
            </a:r>
          </a:p>
        </p:txBody>
      </p:sp>
    </p:spTree>
    <p:extLst>
      <p:ext uri="{BB962C8B-B14F-4D97-AF65-F5344CB8AC3E}">
        <p14:creationId xmlns:p14="http://schemas.microsoft.com/office/powerpoint/2010/main" val="93717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6B192-F6F9-4BFC-AF35-9130E2EBD305}"/>
              </a:ext>
            </a:extLst>
          </p:cNvPr>
          <p:cNvSpPr>
            <a:spLocks noGrp="1"/>
          </p:cNvSpPr>
          <p:nvPr>
            <p:ph type="title"/>
          </p:nvPr>
        </p:nvSpPr>
        <p:spPr/>
        <p:txBody>
          <a:bodyPr/>
          <a:lstStyle/>
          <a:p>
            <a:r>
              <a:rPr lang="es-CL" dirty="0"/>
              <a:t>¿Qué tema de sociología económica te interesa investigar?</a:t>
            </a:r>
          </a:p>
        </p:txBody>
      </p:sp>
    </p:spTree>
    <p:extLst>
      <p:ext uri="{BB962C8B-B14F-4D97-AF65-F5344CB8AC3E}">
        <p14:creationId xmlns:p14="http://schemas.microsoft.com/office/powerpoint/2010/main" val="601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B9D3D-C765-4A25-A432-36C6732AACBA}"/>
              </a:ext>
            </a:extLst>
          </p:cNvPr>
          <p:cNvSpPr>
            <a:spLocks noGrp="1"/>
          </p:cNvSpPr>
          <p:nvPr>
            <p:ph type="title"/>
          </p:nvPr>
        </p:nvSpPr>
        <p:spPr>
          <a:xfrm>
            <a:off x="1008190" y="898252"/>
            <a:ext cx="7127620" cy="4090800"/>
          </a:xfrm>
        </p:spPr>
        <p:txBody>
          <a:bodyPr/>
          <a:lstStyle/>
          <a:p>
            <a:pPr algn="ctr">
              <a:lnSpc>
                <a:spcPct val="115000"/>
              </a:lnSpc>
              <a:spcAft>
                <a:spcPts val="800"/>
              </a:spcAft>
            </a:pP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Calibri" panose="020F0502020204030204" pitchFamily="34" charset="0"/>
                <a:cs typeface="Times New Roman" panose="02020603050405020304" pitchFamily="18" charset="0"/>
              </a:rPr>
              <a:t>A medida que se busque limitar un problema de investigación socioeconómico, el objeto de estudio por antonomasia de la economía es la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empresa,</a:t>
            </a:r>
            <a:r>
              <a:rPr lang="es-ES" sz="2000" dirty="0">
                <a:effectLst/>
                <a:latin typeface="Calibri" panose="020F0502020204030204" pitchFamily="34" charset="0"/>
                <a:ea typeface="Calibri" panose="020F0502020204030204" pitchFamily="34" charset="0"/>
                <a:cs typeface="Times New Roman" panose="02020603050405020304" pitchFamily="18" charset="0"/>
              </a:rPr>
              <a:t> ya que constituye el espacio donde se lleva a cabo la producción económica. Además, definir el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territorio y sus cadenas </a:t>
            </a:r>
            <a:r>
              <a:rPr lang="es-ES" sz="2000" dirty="0">
                <a:effectLst/>
                <a:latin typeface="Calibri" panose="020F0502020204030204" pitchFamily="34" charset="0"/>
                <a:ea typeface="Calibri" panose="020F0502020204030204" pitchFamily="34" charset="0"/>
                <a:cs typeface="Times New Roman" panose="02020603050405020304" pitchFamily="18" charset="0"/>
              </a:rPr>
              <a:t>productivas a nivel nacional y global permite identificar los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actores que protagonizan las relaciones económicas.</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br>
              <a:rPr lang="es-ES" sz="2000" dirty="0">
                <a:effectLst/>
                <a:latin typeface="Calibri" panose="020F0502020204030204" pitchFamily="34" charset="0"/>
                <a:ea typeface="Calibri" panose="020F0502020204030204" pitchFamily="34" charset="0"/>
                <a:cs typeface="Times New Roman" panose="02020603050405020304" pitchFamily="18" charset="0"/>
              </a:rPr>
            </a:br>
            <a:br>
              <a:rPr lang="es-ES" sz="1400" dirty="0">
                <a:effectLst/>
                <a:latin typeface="Calibri" panose="020F0502020204030204" pitchFamily="34" charset="0"/>
                <a:ea typeface="Calibri" panose="020F0502020204030204" pitchFamily="34" charset="0"/>
                <a:cs typeface="Times New Roman" panose="02020603050405020304" pitchFamily="18" charset="0"/>
              </a:rPr>
            </a:br>
            <a:br>
              <a:rPr lang="es-ES" sz="1400" dirty="0">
                <a:effectLst/>
                <a:latin typeface="Calibri" panose="020F0502020204030204" pitchFamily="34" charset="0"/>
                <a:ea typeface="Calibri" panose="020F0502020204030204" pitchFamily="34" charset="0"/>
                <a:cs typeface="Times New Roman" panose="02020603050405020304" pitchFamily="18" charset="0"/>
              </a:rPr>
            </a:br>
            <a:br>
              <a:rPr lang="es-CL" sz="14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Tree>
    <p:extLst>
      <p:ext uri="{BB962C8B-B14F-4D97-AF65-F5344CB8AC3E}">
        <p14:creationId xmlns:p14="http://schemas.microsoft.com/office/powerpoint/2010/main" val="395684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B9D3D-C765-4A25-A432-36C6732AACBA}"/>
              </a:ext>
            </a:extLst>
          </p:cNvPr>
          <p:cNvSpPr>
            <a:spLocks noGrp="1"/>
          </p:cNvSpPr>
          <p:nvPr>
            <p:ph type="title"/>
          </p:nvPr>
        </p:nvSpPr>
        <p:spPr>
          <a:xfrm>
            <a:off x="726307" y="526350"/>
            <a:ext cx="7691386" cy="4090800"/>
          </a:xfrm>
        </p:spPr>
        <p:txBody>
          <a:bodyPr/>
          <a:lstStyle/>
          <a:p>
            <a:pPr algn="ctr">
              <a:lnSpc>
                <a:spcPct val="115000"/>
              </a:lnSpc>
              <a:spcAft>
                <a:spcPts val="800"/>
              </a:spcAft>
            </a:pP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400" dirty="0">
                <a:effectLst/>
                <a:latin typeface="Calibri" panose="020F0502020204030204" pitchFamily="34" charset="0"/>
                <a:ea typeface="Calibri" panose="020F0502020204030204" pitchFamily="34" charset="0"/>
                <a:cs typeface="Times New Roman" panose="02020603050405020304" pitchFamily="18" charset="0"/>
              </a:rPr>
            </a:br>
            <a:br>
              <a:rPr lang="es-ES" sz="14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Calibri" panose="020F0502020204030204" pitchFamily="34" charset="0"/>
                <a:cs typeface="Times New Roman" panose="02020603050405020304" pitchFamily="18" charset="0"/>
              </a:rPr>
              <a:t>A su vez, para entender el desarrollo de los territorios es importante caracterizar las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relaciones entre empresas, instituciones públicas, leyes, conocimiento, su impacto en el medio ambiente y también las diferencias de género que pudieran existir</a:t>
            </a:r>
            <a:r>
              <a:rPr lang="es-ES" sz="2000" dirty="0">
                <a:effectLst/>
                <a:latin typeface="Calibri" panose="020F0502020204030204" pitchFamily="34" charset="0"/>
                <a:ea typeface="Calibri" panose="020F0502020204030204" pitchFamily="34" charset="0"/>
                <a:cs typeface="Times New Roman" panose="02020603050405020304" pitchFamily="18" charset="0"/>
              </a:rPr>
              <a:t>. Por último, para graficar de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forma más amplia y ordenada</a:t>
            </a:r>
            <a:r>
              <a:rPr lang="es-ES" sz="2000" dirty="0">
                <a:effectLst/>
                <a:latin typeface="Calibri" panose="020F0502020204030204" pitchFamily="34" charset="0"/>
                <a:ea typeface="Calibri" panose="020F0502020204030204" pitchFamily="34" charset="0"/>
                <a:cs typeface="Times New Roman" panose="02020603050405020304" pitchFamily="18" charset="0"/>
              </a:rPr>
              <a:t>, es fundamental distinguir los fenómenos en sus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niveles micro, meso, macro, meta y mundial</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br>
              <a:rPr lang="es-ES" sz="1400" dirty="0">
                <a:effectLst/>
                <a:latin typeface="Calibri" panose="020F0502020204030204" pitchFamily="34" charset="0"/>
                <a:ea typeface="Calibri" panose="020F0502020204030204" pitchFamily="34" charset="0"/>
                <a:cs typeface="Times New Roman" panose="02020603050405020304" pitchFamily="18" charset="0"/>
              </a:rPr>
            </a:br>
            <a:br>
              <a:rPr lang="es-CL" sz="14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Tree>
    <p:extLst>
      <p:ext uri="{BB962C8B-B14F-4D97-AF65-F5344CB8AC3E}">
        <p14:creationId xmlns:p14="http://schemas.microsoft.com/office/powerpoint/2010/main" val="95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B9D3D-C765-4A25-A432-36C6732AACBA}"/>
              </a:ext>
            </a:extLst>
          </p:cNvPr>
          <p:cNvSpPr>
            <a:spLocks noGrp="1"/>
          </p:cNvSpPr>
          <p:nvPr>
            <p:ph type="title"/>
          </p:nvPr>
        </p:nvSpPr>
        <p:spPr>
          <a:xfrm>
            <a:off x="929125" y="526350"/>
            <a:ext cx="7285750" cy="4090800"/>
          </a:xfrm>
        </p:spPr>
        <p:txBody>
          <a:bodyPr/>
          <a:lstStyle/>
          <a:p>
            <a:pPr algn="ctr">
              <a:lnSpc>
                <a:spcPct val="115000"/>
              </a:lnSpc>
              <a:spcAft>
                <a:spcPts val="800"/>
              </a:spcAft>
            </a:pP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200" dirty="0">
                <a:effectLst/>
                <a:latin typeface="Calibri" panose="020F0502020204030204" pitchFamily="34" charset="0"/>
                <a:ea typeface="Calibri" panose="020F0502020204030204" pitchFamily="34" charset="0"/>
                <a:cs typeface="Times New Roman" panose="02020603050405020304" pitchFamily="18" charset="0"/>
              </a:rPr>
            </a:br>
            <a:br>
              <a:rPr lang="es-ES" sz="1400" dirty="0">
                <a:effectLst/>
                <a:latin typeface="Calibri" panose="020F0502020204030204" pitchFamily="34" charset="0"/>
                <a:ea typeface="Calibri" panose="020F0502020204030204" pitchFamily="34" charset="0"/>
                <a:cs typeface="Times New Roman" panose="02020603050405020304" pitchFamily="18" charset="0"/>
              </a:rPr>
            </a:br>
            <a:br>
              <a:rPr lang="es-CL" sz="14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Calibri" panose="020F0502020204030204" pitchFamily="34" charset="0"/>
                <a:cs typeface="Times New Roman" panose="02020603050405020304" pitchFamily="18" charset="0"/>
              </a:rPr>
              <a:t>Como antecedentes requeridos para definir el problema de investigación, es necesario tener presente cómo se forman las relaciones económicas según el contexto social y político y como éstas se transforman en el tiempo, es decir, preguntarse cuál ha sido la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trayectoria histórica </a:t>
            </a:r>
            <a:r>
              <a:rPr lang="es-ES" sz="2000" dirty="0">
                <a:effectLst/>
                <a:latin typeface="Calibri" panose="020F0502020204030204" pitchFamily="34" charset="0"/>
                <a:ea typeface="Calibri" panose="020F0502020204030204" pitchFamily="34" charset="0"/>
                <a:cs typeface="Times New Roman" panose="02020603050405020304" pitchFamily="18" charset="0"/>
              </a:rPr>
              <a:t>que sostiene la imagen de hoy, o del momento que queramos estudiar, de un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territorio particular y las relaciones que allí se desenvuelven</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Tree>
    <p:extLst>
      <p:ext uri="{BB962C8B-B14F-4D97-AF65-F5344CB8AC3E}">
        <p14:creationId xmlns:p14="http://schemas.microsoft.com/office/powerpoint/2010/main" val="228361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775E76-A086-4D11-AC41-A7746B31F234}"/>
              </a:ext>
            </a:extLst>
          </p:cNvPr>
          <p:cNvSpPr txBox="1"/>
          <p:nvPr/>
        </p:nvSpPr>
        <p:spPr>
          <a:xfrm>
            <a:off x="517712" y="753036"/>
            <a:ext cx="8169088" cy="3754874"/>
          </a:xfrm>
          <a:prstGeom prst="rect">
            <a:avLst/>
          </a:prstGeom>
          <a:noFill/>
        </p:spPr>
        <p:txBody>
          <a:bodyPr wrap="square" rtlCol="0">
            <a:spAutoFit/>
          </a:bodyPr>
          <a:lstStyle/>
          <a:p>
            <a:pPr algn="just"/>
            <a:r>
              <a:rPr lang="es-MX" dirty="0"/>
              <a:t>Granovetter, Mark, “10. Acción Económica y Estructura Social. El Problema de la Incrustación”, pp. 261-265. </a:t>
            </a:r>
          </a:p>
          <a:p>
            <a:pPr algn="just"/>
            <a:endParaRPr lang="es-MX" dirty="0"/>
          </a:p>
          <a:p>
            <a:pPr algn="just"/>
            <a:r>
              <a:rPr lang="es-MX" dirty="0"/>
              <a:t>Falabella, Gonzalo (ed.). Desde los territorios. Repensar un proyecto país.</a:t>
            </a:r>
          </a:p>
          <a:p>
            <a:pPr algn="just"/>
            <a:endParaRPr lang="es-MX" dirty="0"/>
          </a:p>
          <a:p>
            <a:pPr algn="just"/>
            <a:r>
              <a:rPr lang="es-MX" dirty="0"/>
              <a:t>Alburquerque, Francisco. (1997) “Espacio, Territorio e Instituciones de Desarrollo Económico Local”, en Desarrollo Económico Local y difusión del Progreso Técnico, Cuadernos del ILPES 43, CEPAL.</a:t>
            </a:r>
          </a:p>
          <a:p>
            <a:pPr algn="just"/>
            <a:endParaRPr lang="es-MX" dirty="0"/>
          </a:p>
          <a:p>
            <a:pPr algn="just"/>
            <a:r>
              <a:rPr lang="en-US" dirty="0"/>
              <a:t>Pyke, Frederick, G. </a:t>
            </a:r>
            <a:r>
              <a:rPr lang="en-US" dirty="0" err="1"/>
              <a:t>Becattini</a:t>
            </a:r>
            <a:r>
              <a:rPr lang="en-US" dirty="0"/>
              <a:t> &amp; W. </a:t>
            </a:r>
            <a:r>
              <a:rPr lang="en-US" dirty="0" err="1"/>
              <a:t>Sengenberger</a:t>
            </a:r>
            <a:r>
              <a:rPr lang="en-US" dirty="0"/>
              <a:t> (eds.) Industrial Districts and Inter-firm Co-operation in Italy (Geneva: ILO, 1992), 1-9, 20-36. (26)</a:t>
            </a:r>
            <a:endParaRPr lang="es-MX" dirty="0"/>
          </a:p>
          <a:p>
            <a:pPr algn="just"/>
            <a:endParaRPr lang="es-MX" dirty="0"/>
          </a:p>
          <a:p>
            <a:pPr algn="just"/>
            <a:r>
              <a:rPr lang="es-MX" dirty="0"/>
              <a:t>Klaus Esser, Wolfgang </a:t>
            </a:r>
            <a:r>
              <a:rPr lang="es-MX" dirty="0" err="1"/>
              <a:t>Hillebrand</a:t>
            </a:r>
            <a:r>
              <a:rPr lang="es-MX" dirty="0"/>
              <a:t>, </a:t>
            </a:r>
            <a:r>
              <a:rPr lang="es-MX" dirty="0" err="1"/>
              <a:t>Dirk</a:t>
            </a:r>
            <a:r>
              <a:rPr lang="es-MX" dirty="0"/>
              <a:t> Esser, Jörg Meyer-</a:t>
            </a:r>
            <a:r>
              <a:rPr lang="es-MX" dirty="0" err="1"/>
              <a:t>Stanner</a:t>
            </a:r>
            <a:r>
              <a:rPr lang="es-MX" dirty="0"/>
              <a:t>, “Competitividad Sistémica: Nuevos desafíos para las empresas y la política” en Revista de CEPAL 59, (Agosto 1996) 39-52 (13)</a:t>
            </a:r>
          </a:p>
          <a:p>
            <a:pPr algn="just"/>
            <a:endParaRPr lang="es-MX" dirty="0"/>
          </a:p>
          <a:p>
            <a:pPr algn="just"/>
            <a:r>
              <a:rPr lang="en-US" dirty="0" err="1"/>
              <a:t>Gereffi</a:t>
            </a:r>
            <a:r>
              <a:rPr lang="en-US" dirty="0"/>
              <a:t>, Gary, “Global production systems and Third World development”, </a:t>
            </a:r>
            <a:r>
              <a:rPr lang="en-US" dirty="0" err="1"/>
              <a:t>en</a:t>
            </a:r>
            <a:r>
              <a:rPr lang="en-US" dirty="0"/>
              <a:t> Barbara Stalling (ed.) Global Change, regional response (Cambridge: Cambridge University Press, 1995), 245-263 </a:t>
            </a:r>
            <a:endParaRPr lang="es-MX" dirty="0"/>
          </a:p>
          <a:p>
            <a:pPr algn="just"/>
            <a:endParaRPr lang="es-CL" dirty="0"/>
          </a:p>
        </p:txBody>
      </p:sp>
      <p:sp>
        <p:nvSpPr>
          <p:cNvPr id="3" name="CuadroTexto 2">
            <a:extLst>
              <a:ext uri="{FF2B5EF4-FFF2-40B4-BE49-F238E27FC236}">
                <a16:creationId xmlns:a16="http://schemas.microsoft.com/office/drawing/2014/main" id="{266AEE29-669F-48E2-B107-8CB9E965B4C6}"/>
              </a:ext>
            </a:extLst>
          </p:cNvPr>
          <p:cNvSpPr txBox="1"/>
          <p:nvPr/>
        </p:nvSpPr>
        <p:spPr>
          <a:xfrm>
            <a:off x="517712" y="445259"/>
            <a:ext cx="1314784" cy="338554"/>
          </a:xfrm>
          <a:prstGeom prst="rect">
            <a:avLst/>
          </a:prstGeom>
          <a:noFill/>
        </p:spPr>
        <p:txBody>
          <a:bodyPr wrap="none" rtlCol="0">
            <a:spAutoFit/>
          </a:bodyPr>
          <a:lstStyle/>
          <a:p>
            <a:r>
              <a:rPr lang="es-CL" sz="1600" b="1" dirty="0"/>
              <a:t>Bibliografía</a:t>
            </a:r>
          </a:p>
        </p:txBody>
      </p:sp>
    </p:spTree>
    <p:extLst>
      <p:ext uri="{BB962C8B-B14F-4D97-AF65-F5344CB8AC3E}">
        <p14:creationId xmlns:p14="http://schemas.microsoft.com/office/powerpoint/2010/main" val="41300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CE39D-6717-4916-9F18-FEC12B54B73E}"/>
              </a:ext>
            </a:extLst>
          </p:cNvPr>
          <p:cNvSpPr txBox="1"/>
          <p:nvPr/>
        </p:nvSpPr>
        <p:spPr>
          <a:xfrm>
            <a:off x="1062318" y="1203512"/>
            <a:ext cx="5859149" cy="192360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MX" dirty="0"/>
              <a:t>Valentina Astete González &lt; </a:t>
            </a:r>
            <a:r>
              <a:rPr lang="es-MX" dirty="0">
                <a:hlinkClick r:id="rId2"/>
              </a:rPr>
              <a:t>valentina.astete@ug.uchile.cl</a:t>
            </a:r>
            <a:r>
              <a:rPr lang="es-MX" dirty="0"/>
              <a:t>&gt;</a:t>
            </a:r>
          </a:p>
          <a:p>
            <a:pPr marL="285750" indent="-285750" algn="just">
              <a:lnSpc>
                <a:spcPct val="150000"/>
              </a:lnSpc>
              <a:buFont typeface="Wingdings" panose="05000000000000000000" pitchFamily="2" charset="2"/>
              <a:buChar char="Ø"/>
            </a:pPr>
            <a:r>
              <a:rPr lang="es-MX" dirty="0"/>
              <a:t>Víctor Cares &lt; </a:t>
            </a:r>
            <a:r>
              <a:rPr lang="es-MX" dirty="0">
                <a:hlinkClick r:id="rId3"/>
              </a:rPr>
              <a:t>viktorcares@gmail.com</a:t>
            </a:r>
            <a:r>
              <a:rPr lang="es-MX" dirty="0"/>
              <a:t> &gt;</a:t>
            </a:r>
          </a:p>
          <a:p>
            <a:pPr marL="285750" indent="-285750" algn="just">
              <a:lnSpc>
                <a:spcPct val="150000"/>
              </a:lnSpc>
              <a:buFont typeface="Wingdings" panose="05000000000000000000" pitchFamily="2" charset="2"/>
              <a:buChar char="Ø"/>
            </a:pPr>
            <a:r>
              <a:rPr lang="es-MX" dirty="0"/>
              <a:t>Nicolás Gajardo &lt;nicolas.gajardo.o@ug.uchile.cl&gt;</a:t>
            </a:r>
          </a:p>
          <a:p>
            <a:pPr marL="285750" indent="-285750" algn="just">
              <a:lnSpc>
                <a:spcPct val="150000"/>
              </a:lnSpc>
              <a:buFont typeface="Wingdings" panose="05000000000000000000" pitchFamily="2" charset="2"/>
              <a:buChar char="Ø"/>
            </a:pPr>
            <a:r>
              <a:rPr lang="es-MX" dirty="0"/>
              <a:t>Santiago Cavada &lt;santiago.cavada@ug.uchile.cl&gt;</a:t>
            </a:r>
          </a:p>
          <a:p>
            <a:pPr marL="285750" indent="-285750" algn="just">
              <a:lnSpc>
                <a:spcPct val="150000"/>
              </a:lnSpc>
              <a:buFont typeface="Wingdings" panose="05000000000000000000" pitchFamily="2" charset="2"/>
              <a:buChar char="Ø"/>
            </a:pPr>
            <a:r>
              <a:rPr lang="es-MX" dirty="0"/>
              <a:t>Francisco Rocca &lt;francisco.rocca@ug.uchile.cl&gt;</a:t>
            </a:r>
          </a:p>
          <a:p>
            <a:endParaRPr lang="es-CL" dirty="0"/>
          </a:p>
        </p:txBody>
      </p:sp>
      <p:sp>
        <p:nvSpPr>
          <p:cNvPr id="3" name="CuadroTexto 2">
            <a:extLst>
              <a:ext uri="{FF2B5EF4-FFF2-40B4-BE49-F238E27FC236}">
                <a16:creationId xmlns:a16="http://schemas.microsoft.com/office/drawing/2014/main" id="{73D993B7-2392-42C8-93D5-DA043D8779AC}"/>
              </a:ext>
            </a:extLst>
          </p:cNvPr>
          <p:cNvSpPr txBox="1"/>
          <p:nvPr/>
        </p:nvSpPr>
        <p:spPr>
          <a:xfrm>
            <a:off x="1062318" y="813547"/>
            <a:ext cx="1754006" cy="307777"/>
          </a:xfrm>
          <a:prstGeom prst="rect">
            <a:avLst/>
          </a:prstGeom>
          <a:noFill/>
        </p:spPr>
        <p:txBody>
          <a:bodyPr wrap="none" rtlCol="0">
            <a:spAutoFit/>
          </a:bodyPr>
          <a:lstStyle/>
          <a:p>
            <a:r>
              <a:rPr lang="es-CL" b="1" dirty="0"/>
              <a:t>Equipo Ayudantía </a:t>
            </a:r>
          </a:p>
        </p:txBody>
      </p:sp>
    </p:spTree>
    <p:extLst>
      <p:ext uri="{BB962C8B-B14F-4D97-AF65-F5344CB8AC3E}">
        <p14:creationId xmlns:p14="http://schemas.microsoft.com/office/powerpoint/2010/main" val="305713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95FF2-716A-4350-814D-B6DD59EA9187}"/>
              </a:ext>
            </a:extLst>
          </p:cNvPr>
          <p:cNvSpPr>
            <a:spLocks noGrp="1"/>
          </p:cNvSpPr>
          <p:nvPr>
            <p:ph type="title"/>
          </p:nvPr>
        </p:nvSpPr>
        <p:spPr>
          <a:xfrm>
            <a:off x="311700" y="814800"/>
            <a:ext cx="8570082" cy="942000"/>
          </a:xfrm>
        </p:spPr>
        <p:txBody>
          <a:bodyPr/>
          <a:lstStyle/>
          <a:p>
            <a:r>
              <a:rPr lang="es-CL" dirty="0"/>
              <a:t>Economía y Sociedad</a:t>
            </a:r>
          </a:p>
        </p:txBody>
      </p:sp>
      <p:sp>
        <p:nvSpPr>
          <p:cNvPr id="8" name="CuadroTexto 7">
            <a:extLst>
              <a:ext uri="{FF2B5EF4-FFF2-40B4-BE49-F238E27FC236}">
                <a16:creationId xmlns:a16="http://schemas.microsoft.com/office/drawing/2014/main" id="{4D37FB67-1DE4-4E4F-A1F7-5CE71941CEBE}"/>
              </a:ext>
            </a:extLst>
          </p:cNvPr>
          <p:cNvSpPr txBox="1"/>
          <p:nvPr/>
        </p:nvSpPr>
        <p:spPr>
          <a:xfrm>
            <a:off x="3845858" y="1736529"/>
            <a:ext cx="1696298" cy="307777"/>
          </a:xfrm>
          <a:prstGeom prst="rect">
            <a:avLst/>
          </a:prstGeom>
          <a:noFill/>
        </p:spPr>
        <p:txBody>
          <a:bodyPr wrap="none" rtlCol="0">
            <a:spAutoFit/>
          </a:bodyPr>
          <a:lstStyle/>
          <a:p>
            <a:r>
              <a:rPr lang="es-CL" i="1" dirty="0"/>
              <a:t>Innegable relación</a:t>
            </a:r>
          </a:p>
        </p:txBody>
      </p:sp>
      <p:sp>
        <p:nvSpPr>
          <p:cNvPr id="10" name="CuadroTexto 9">
            <a:extLst>
              <a:ext uri="{FF2B5EF4-FFF2-40B4-BE49-F238E27FC236}">
                <a16:creationId xmlns:a16="http://schemas.microsoft.com/office/drawing/2014/main" id="{065CCB77-8CA1-41B4-9B51-20666FF1B9DB}"/>
              </a:ext>
            </a:extLst>
          </p:cNvPr>
          <p:cNvSpPr txBox="1"/>
          <p:nvPr/>
        </p:nvSpPr>
        <p:spPr>
          <a:xfrm>
            <a:off x="927845" y="2639589"/>
            <a:ext cx="7691719" cy="2319674"/>
          </a:xfrm>
          <a:prstGeom prst="rect">
            <a:avLst/>
          </a:prstGeom>
          <a:noFill/>
        </p:spPr>
        <p:txBody>
          <a:bodyPr wrap="square">
            <a:spAutoFit/>
          </a:bodyPr>
          <a:lstStyle/>
          <a:p>
            <a:pPr algn="just">
              <a:lnSpc>
                <a:spcPct val="150000"/>
              </a:lnSpc>
              <a:spcAft>
                <a:spcPts val="800"/>
              </a:spcAft>
            </a:pPr>
            <a:r>
              <a:rPr lang="es-CL" dirty="0">
                <a:latin typeface="Cambria" panose="02040503050406030204" pitchFamily="18" charset="0"/>
                <a:ea typeface="Calibri" panose="020F0502020204030204" pitchFamily="34" charset="0"/>
                <a:cs typeface="Times New Roman" panose="02020603050405020304" pitchFamily="18" charset="0"/>
              </a:rPr>
              <a:t>L</a:t>
            </a:r>
            <a:r>
              <a:rPr lang="es-CL" sz="1400" dirty="0">
                <a:effectLst/>
                <a:latin typeface="Cambria" panose="02040503050406030204" pitchFamily="18" charset="0"/>
                <a:ea typeface="Calibri" panose="020F0502020204030204" pitchFamily="34" charset="0"/>
                <a:cs typeface="Times New Roman" panose="02020603050405020304" pitchFamily="18" charset="0"/>
              </a:rPr>
              <a:t>a sociología económica propone tener una </a:t>
            </a:r>
            <a:r>
              <a:rPr lang="es-CL" sz="1400" b="1" dirty="0">
                <a:effectLst/>
                <a:latin typeface="Cambria" panose="02040503050406030204" pitchFamily="18" charset="0"/>
                <a:ea typeface="Calibri" panose="020F0502020204030204" pitchFamily="34" charset="0"/>
                <a:cs typeface="Times New Roman" panose="02020603050405020304" pitchFamily="18" charset="0"/>
              </a:rPr>
              <a:t>mirada más amplia y profunda de las conductas humanas y la realidad social, que no menosprecie la estructura social donde se dan las acciones económicas, ya que las relaciones sociales están incrustadas en la vida económica.</a:t>
            </a:r>
            <a:r>
              <a:rPr lang="es-CL" sz="1400" dirty="0">
                <a:effectLst/>
                <a:latin typeface="Cambria" panose="02040503050406030204" pitchFamily="18" charset="0"/>
                <a:ea typeface="Calibri" panose="020F0502020204030204" pitchFamily="34" charset="0"/>
                <a:cs typeface="Times New Roman" panose="02020603050405020304" pitchFamily="18" charset="0"/>
              </a:rPr>
              <a:t> La sociología económica tiene como foco, estudiar las relaciones personales por las que se realizan transacciones económicas, debido a que así se lograrán identificar los motivos de integración vertical y facilitará la comprensión de formas intermedias entre los mercados atomizados idealizados y las empresas integradas (Granovetter, 2003, p. 264).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790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A3DDD-05DB-49B5-842A-18D99146A608}"/>
              </a:ext>
            </a:extLst>
          </p:cNvPr>
          <p:cNvSpPr>
            <a:spLocks noGrp="1"/>
          </p:cNvSpPr>
          <p:nvPr>
            <p:ph type="title"/>
          </p:nvPr>
        </p:nvSpPr>
        <p:spPr/>
        <p:txBody>
          <a:bodyPr/>
          <a:lstStyle/>
          <a:p>
            <a:r>
              <a:rPr lang="es-CL" dirty="0"/>
              <a:t>Desarrollo</a:t>
            </a:r>
          </a:p>
        </p:txBody>
      </p:sp>
      <p:sp>
        <p:nvSpPr>
          <p:cNvPr id="3" name="Marcador de texto 2">
            <a:extLst>
              <a:ext uri="{FF2B5EF4-FFF2-40B4-BE49-F238E27FC236}">
                <a16:creationId xmlns:a16="http://schemas.microsoft.com/office/drawing/2014/main" id="{AF0395AC-775E-40CB-9D82-1CA447DB20EF}"/>
              </a:ext>
            </a:extLst>
          </p:cNvPr>
          <p:cNvSpPr>
            <a:spLocks noGrp="1"/>
          </p:cNvSpPr>
          <p:nvPr>
            <p:ph type="body" idx="1"/>
          </p:nvPr>
        </p:nvSpPr>
        <p:spPr>
          <a:xfrm>
            <a:off x="4832402" y="1346858"/>
            <a:ext cx="3999900" cy="3302700"/>
          </a:xfrm>
        </p:spPr>
        <p:txBody>
          <a:bodyPr/>
          <a:lstStyle/>
          <a:p>
            <a:pPr marL="457200" marR="467995" algn="just">
              <a:lnSpc>
                <a:spcPct val="106000"/>
              </a:lnSpc>
              <a:spcAft>
                <a:spcPts val="800"/>
              </a:spcAft>
            </a:pPr>
            <a:r>
              <a:rPr lang="es-ES" dirty="0">
                <a:effectLst/>
                <a:latin typeface="Calibri Light" panose="020F0302020204030204" pitchFamily="34" charset="0"/>
                <a:ea typeface="Calibri" panose="020F0502020204030204" pitchFamily="34" charset="0"/>
                <a:cs typeface="Times New Roman" panose="02020603050405020304" pitchFamily="18" charset="0"/>
              </a:rPr>
              <a:t>En las teorías y políticas del desarrollo concentrador se señala que las guías de éste son el crecimiento cuantitativo y la maximización del producto interno bruto, </a:t>
            </a:r>
            <a:r>
              <a:rPr lang="es-ES"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en las estrategias de desarrollo económico local se aprecia un mayor interés y preocupación por la satisfacción de las necesidades básicas y el mejoramiento del empleo, el ingreso y la calidad de vida, así como por la conservación de la base de recursos naturales y el medioambiente territoriales</a:t>
            </a:r>
            <a:r>
              <a:rPr lang="es-ES" dirty="0">
                <a:effectLst/>
                <a:latin typeface="Calibri Light" panose="020F0302020204030204" pitchFamily="34" charset="0"/>
                <a:ea typeface="Calibri" panose="020F0502020204030204" pitchFamily="34" charset="0"/>
                <a:cs typeface="Times New Roman" panose="02020603050405020304" pitchFamily="18" charset="0"/>
              </a:rPr>
              <a:t>. (Alburquerque, 1997: p.53)</a:t>
            </a:r>
            <a:r>
              <a:rPr lang="es-ES" dirty="0">
                <a:effectLst/>
                <a:latin typeface="Calibri" panose="020F0502020204030204" pitchFamily="34" charset="0"/>
                <a:ea typeface="Calibri" panose="020F0502020204030204" pitchFamily="34" charset="0"/>
                <a:cs typeface="Times New Roman" panose="02020603050405020304" pitchFamily="18" charset="0"/>
              </a:rPr>
              <a:t> </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es-CL" dirty="0"/>
          </a:p>
        </p:txBody>
      </p:sp>
      <p:sp>
        <p:nvSpPr>
          <p:cNvPr id="4" name="Marcador de texto 3">
            <a:extLst>
              <a:ext uri="{FF2B5EF4-FFF2-40B4-BE49-F238E27FC236}">
                <a16:creationId xmlns:a16="http://schemas.microsoft.com/office/drawing/2014/main" id="{E3707BEC-4DFB-4840-ACFE-6162DB93A5B5}"/>
              </a:ext>
            </a:extLst>
          </p:cNvPr>
          <p:cNvSpPr>
            <a:spLocks noGrp="1"/>
          </p:cNvSpPr>
          <p:nvPr>
            <p:ph type="body" idx="2"/>
          </p:nvPr>
        </p:nvSpPr>
        <p:spPr>
          <a:xfrm>
            <a:off x="311699" y="1346858"/>
            <a:ext cx="3999900" cy="3302700"/>
          </a:xfrm>
        </p:spPr>
        <p:txBody>
          <a:bodyPr/>
          <a:lstStyle/>
          <a:p>
            <a:pPr algn="just"/>
            <a:r>
              <a:rPr lang="es-ES" dirty="0">
                <a:effectLst/>
                <a:latin typeface="Calibri Light" panose="020F0302020204030204" pitchFamily="34" charset="0"/>
                <a:ea typeface="Times New Roman" panose="02020603050405020304" pitchFamily="18" charset="0"/>
                <a:cs typeface="Times New Roman" panose="02020603050405020304" pitchFamily="18" charset="0"/>
              </a:rPr>
              <a:t>Se entenderá desarrollo, </a:t>
            </a:r>
            <a:r>
              <a:rPr lang="es-ES"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“como el proceso relacionado de crecimiento económico con la gente y con la naturaleza”</a:t>
            </a:r>
            <a:r>
              <a:rPr lang="es-ES" b="1"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S" dirty="0">
                <a:effectLst/>
                <a:latin typeface="Calibri Light" panose="020F0302020204030204" pitchFamily="34" charset="0"/>
                <a:ea typeface="Times New Roman" panose="02020603050405020304" pitchFamily="18" charset="0"/>
                <a:cs typeface="Times New Roman" panose="02020603050405020304" pitchFamily="18" charset="0"/>
              </a:rPr>
              <a:t>(Falabella, 2022). La principal característica de esta definición es que prima el </a:t>
            </a:r>
            <a:r>
              <a:rPr lang="es-ES"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carácter social del desarrollo</a:t>
            </a:r>
            <a:r>
              <a:rPr lang="es-ES" dirty="0">
                <a:effectLst/>
                <a:latin typeface="Calibri Light" panose="020F0302020204030204" pitchFamily="34" charset="0"/>
                <a:ea typeface="Times New Roman" panose="02020603050405020304" pitchFamily="18" charset="0"/>
                <a:cs typeface="Times New Roman" panose="02020603050405020304" pitchFamily="18" charset="0"/>
              </a:rPr>
              <a:t>. De esta manera, con la gente, refiere, por un lado, a los asalariados, con sus propias organizaciones y proyectos de desarrollo. Por otro lado, refiere a la participación virtuosa de micro, pequeñas y medianas empresa (Falabella, 2022).</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endParaRPr lang="es-CL" sz="1100" dirty="0"/>
          </a:p>
        </p:txBody>
      </p:sp>
    </p:spTree>
    <p:extLst>
      <p:ext uri="{BB962C8B-B14F-4D97-AF65-F5344CB8AC3E}">
        <p14:creationId xmlns:p14="http://schemas.microsoft.com/office/powerpoint/2010/main" val="1079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27268-411F-4A16-A53E-187AEC3A1AEA}"/>
              </a:ext>
            </a:extLst>
          </p:cNvPr>
          <p:cNvSpPr>
            <a:spLocks noGrp="1"/>
          </p:cNvSpPr>
          <p:nvPr>
            <p:ph type="title"/>
          </p:nvPr>
        </p:nvSpPr>
        <p:spPr/>
        <p:txBody>
          <a:bodyPr/>
          <a:lstStyle/>
          <a:p>
            <a:r>
              <a:rPr lang="es-CL" dirty="0"/>
              <a:t>Desarrollo</a:t>
            </a:r>
          </a:p>
        </p:txBody>
      </p:sp>
      <p:sp>
        <p:nvSpPr>
          <p:cNvPr id="3" name="Marcador de texto 2">
            <a:extLst>
              <a:ext uri="{FF2B5EF4-FFF2-40B4-BE49-F238E27FC236}">
                <a16:creationId xmlns:a16="http://schemas.microsoft.com/office/drawing/2014/main" id="{F64EB043-9FC8-4D77-900C-F99EDECC9787}"/>
              </a:ext>
            </a:extLst>
          </p:cNvPr>
          <p:cNvSpPr>
            <a:spLocks noGrp="1"/>
          </p:cNvSpPr>
          <p:nvPr>
            <p:ph type="body" idx="1"/>
          </p:nvPr>
        </p:nvSpPr>
        <p:spPr/>
        <p:txBody>
          <a:bodyPr/>
          <a:lstStyle/>
          <a:p>
            <a:pPr algn="just"/>
            <a:r>
              <a:rPr lang="es-ES" dirty="0">
                <a:effectLst/>
                <a:latin typeface="Calibri Light" panose="020F0302020204030204" pitchFamily="34" charset="0"/>
                <a:ea typeface="Calibri" panose="020F0502020204030204" pitchFamily="34" charset="0"/>
                <a:cs typeface="Times New Roman" panose="02020603050405020304" pitchFamily="18" charset="0"/>
              </a:rPr>
              <a:t>En América Latina, </a:t>
            </a:r>
            <a:r>
              <a:rPr lang="es-ES" u="sng" dirty="0">
                <a:effectLst/>
                <a:latin typeface="Calibri Light" panose="020F0302020204030204" pitchFamily="34" charset="0"/>
                <a:ea typeface="Calibri" panose="020F0502020204030204" pitchFamily="34" charset="0"/>
                <a:cs typeface="Times New Roman" panose="02020603050405020304" pitchFamily="18" charset="0"/>
              </a:rPr>
              <a:t>Cardoso y Faletto</a:t>
            </a:r>
            <a:r>
              <a:rPr lang="es-ES" dirty="0">
                <a:effectLst/>
                <a:latin typeface="Calibri Light" panose="020F0302020204030204" pitchFamily="34" charset="0"/>
                <a:ea typeface="Calibri" panose="020F0502020204030204" pitchFamily="34" charset="0"/>
                <a:cs typeface="Times New Roman" panose="02020603050405020304" pitchFamily="18" charset="0"/>
              </a:rPr>
              <a:t>, entienden como desarrollo: </a:t>
            </a:r>
            <a:r>
              <a:rPr lang="es-ES"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el resultado de la interacción entre los grupos y las clases sociales, en donde la estructura social y política se modificaría</a:t>
            </a:r>
            <a:r>
              <a:rPr lang="es-ES"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s-ES" dirty="0">
                <a:effectLst/>
                <a:latin typeface="Calibri Light" panose="020F0302020204030204" pitchFamily="34" charset="0"/>
                <a:ea typeface="Calibri" panose="020F0502020204030204" pitchFamily="34" charset="0"/>
                <a:cs typeface="Times New Roman" panose="02020603050405020304" pitchFamily="18" charset="0"/>
              </a:rPr>
              <a:t>en la medida que las clases y grupos impongan sus intereses, fuerza y dominación al conjunto de la sociedad. O sea, el desarrollo estaría aparejado a un cambio radical de las estructuras de dominación, adoptando nuevas relaciones de conflicto y consenso entre las clases y grupos.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endParaRPr lang="es-CL" sz="1100" dirty="0"/>
          </a:p>
        </p:txBody>
      </p:sp>
      <p:sp>
        <p:nvSpPr>
          <p:cNvPr id="4" name="Marcador de texto 3">
            <a:extLst>
              <a:ext uri="{FF2B5EF4-FFF2-40B4-BE49-F238E27FC236}">
                <a16:creationId xmlns:a16="http://schemas.microsoft.com/office/drawing/2014/main" id="{41D63BFA-3310-4C36-998C-8CF7E2335C7F}"/>
              </a:ext>
            </a:extLst>
          </p:cNvPr>
          <p:cNvSpPr>
            <a:spLocks noGrp="1"/>
          </p:cNvSpPr>
          <p:nvPr>
            <p:ph type="body" idx="2"/>
          </p:nvPr>
        </p:nvSpPr>
        <p:spPr>
          <a:xfrm>
            <a:off x="4620768" y="1266175"/>
            <a:ext cx="4211532" cy="3302700"/>
          </a:xfrm>
        </p:spPr>
        <p:txBody>
          <a:bodyPr/>
          <a:lstStyle/>
          <a:p>
            <a:pPr algn="just">
              <a:lnSpc>
                <a:spcPct val="115000"/>
              </a:lnSpc>
              <a:spcAft>
                <a:spcPts val="800"/>
              </a:spcAft>
            </a:pPr>
            <a:r>
              <a:rPr lang="es-CL" b="1" dirty="0">
                <a:latin typeface="Calibri Light" panose="020F0302020204030204" pitchFamily="34" charset="0"/>
                <a:cs typeface="Calibri Light" panose="020F0302020204030204" pitchFamily="34" charset="0"/>
              </a:rPr>
              <a:t>Clúster: </a:t>
            </a:r>
            <a:r>
              <a:rPr lang="es-ES" dirty="0">
                <a:effectLst/>
                <a:latin typeface="Calibri Light" panose="020F0302020204030204" pitchFamily="34" charset="0"/>
                <a:ea typeface="Calibri" panose="020F0502020204030204" pitchFamily="34" charset="0"/>
                <a:cs typeface="Calibri Light" panose="020F0302020204030204" pitchFamily="34" charset="0"/>
              </a:rPr>
              <a:t>Un concepto importante de abordar en esta discusión sobre el desarrollo endógeno es el de </a:t>
            </a:r>
            <a:r>
              <a:rPr lang="es-ES" i="1"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clúster</a:t>
            </a:r>
            <a:r>
              <a:rPr lang="es-ES"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a:t>
            </a:r>
            <a:r>
              <a:rPr lang="es-ES" dirty="0">
                <a:effectLst/>
                <a:latin typeface="Calibri Light" panose="020F0302020204030204" pitchFamily="34" charset="0"/>
                <a:ea typeface="Calibri" panose="020F0502020204030204" pitchFamily="34" charset="0"/>
                <a:cs typeface="Calibri Light" panose="020F0302020204030204" pitchFamily="34" charset="0"/>
              </a:rPr>
              <a:t> el cual refiere a un </a:t>
            </a:r>
            <a:r>
              <a:rPr lang="es-ES"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complejo productivo que implica simultáneamente: la existencia de encadenamientos económicos en un territorio dado, actores sociales posicionados, la articulación de redes institucionales y una “cultura productiva” </a:t>
            </a:r>
            <a:r>
              <a:rPr lang="es-ES" dirty="0">
                <a:effectLst/>
                <a:latin typeface="Calibri Light" panose="020F0302020204030204" pitchFamily="34" charset="0"/>
                <a:ea typeface="Calibri" panose="020F0502020204030204" pitchFamily="34" charset="0"/>
                <a:cs typeface="Calibri Light" panose="020F0302020204030204" pitchFamily="34" charset="0"/>
              </a:rPr>
              <a:t>(conocimiento del quehacer productivo) de valor creciente (Falabella, 2005). </a:t>
            </a:r>
          </a:p>
          <a:p>
            <a:pPr marL="139700" indent="0" algn="just">
              <a:lnSpc>
                <a:spcPct val="115000"/>
              </a:lnSpc>
              <a:spcAft>
                <a:spcPts val="800"/>
              </a:spcAft>
              <a:buNone/>
            </a:pPr>
            <a:r>
              <a:rPr lang="es-ES" sz="1200" dirty="0">
                <a:latin typeface="Calibri Light" panose="020F0302020204030204" pitchFamily="34" charset="0"/>
                <a:ea typeface="Calibri" panose="020F0502020204030204" pitchFamily="34" charset="0"/>
                <a:cs typeface="Calibri Light" panose="020F0302020204030204" pitchFamily="34" charset="0"/>
              </a:rPr>
              <a:t>-</a:t>
            </a:r>
            <a:endParaRPr lang="es-CL" sz="1200" dirty="0">
              <a:latin typeface="Calibri Light" panose="020F0302020204030204" pitchFamily="34" charset="0"/>
              <a:cs typeface="Calibri Light" panose="020F0302020204030204" pitchFamily="34" charset="0"/>
            </a:endParaRPr>
          </a:p>
          <a:p>
            <a:pPr marL="139700" indent="0">
              <a:buNone/>
            </a:pPr>
            <a:endParaRPr lang="es-CL" sz="1100" dirty="0"/>
          </a:p>
        </p:txBody>
      </p:sp>
    </p:spTree>
    <p:extLst>
      <p:ext uri="{BB962C8B-B14F-4D97-AF65-F5344CB8AC3E}">
        <p14:creationId xmlns:p14="http://schemas.microsoft.com/office/powerpoint/2010/main" val="234376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A7E19-2F63-4F5D-9E94-542B02F81663}"/>
              </a:ext>
            </a:extLst>
          </p:cNvPr>
          <p:cNvSpPr>
            <a:spLocks noGrp="1"/>
          </p:cNvSpPr>
          <p:nvPr>
            <p:ph type="title"/>
          </p:nvPr>
        </p:nvSpPr>
        <p:spPr>
          <a:xfrm>
            <a:off x="311700" y="282742"/>
            <a:ext cx="8520600" cy="707400"/>
          </a:xfrm>
        </p:spPr>
        <p:txBody>
          <a:bodyPr/>
          <a:lstStyle/>
          <a:p>
            <a:pPr algn="ctr"/>
            <a:r>
              <a:rPr lang="es-CL" dirty="0"/>
              <a:t>¿Qué pasa con los Clúster en Chile?</a:t>
            </a:r>
          </a:p>
        </p:txBody>
      </p:sp>
      <p:sp>
        <p:nvSpPr>
          <p:cNvPr id="6" name="Rectángulo 5">
            <a:extLst>
              <a:ext uri="{FF2B5EF4-FFF2-40B4-BE49-F238E27FC236}">
                <a16:creationId xmlns:a16="http://schemas.microsoft.com/office/drawing/2014/main" id="{366F3753-EF69-4C19-8C0A-BBFF115F34D3}"/>
              </a:ext>
            </a:extLst>
          </p:cNvPr>
          <p:cNvSpPr/>
          <p:nvPr/>
        </p:nvSpPr>
        <p:spPr>
          <a:xfrm>
            <a:off x="1888560" y="1223426"/>
            <a:ext cx="5027879" cy="343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effectLst/>
              <a:latin typeface="Calibri Light" panose="020F0302020204030204" pitchFamily="34" charset="0"/>
              <a:ea typeface="Calibri" panose="020F0502020204030204" pitchFamily="34" charset="0"/>
              <a:cs typeface="Calibri Light" panose="020F0302020204030204" pitchFamily="34" charset="0"/>
            </a:endParaRPr>
          </a:p>
          <a:p>
            <a:pPr algn="ctr"/>
            <a:r>
              <a:rPr lang="es-ES" sz="1600" dirty="0">
                <a:effectLst/>
                <a:latin typeface="Calibri Light" panose="020F0302020204030204" pitchFamily="34" charset="0"/>
                <a:ea typeface="Calibri" panose="020F0502020204030204" pitchFamily="34" charset="0"/>
                <a:cs typeface="Calibri Light" panose="020F0302020204030204" pitchFamily="34" charset="0"/>
              </a:rPr>
              <a:t>En Chile la formación de </a:t>
            </a:r>
            <a:r>
              <a:rPr lang="es-ES" sz="1600" i="1" dirty="0">
                <a:effectLst/>
                <a:latin typeface="Calibri Light" panose="020F0302020204030204" pitchFamily="34" charset="0"/>
                <a:ea typeface="Calibri" panose="020F0502020204030204" pitchFamily="34" charset="0"/>
                <a:cs typeface="Calibri Light" panose="020F0302020204030204" pitchFamily="34" charset="0"/>
              </a:rPr>
              <a:t>clúster </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ha sido difícil, sin embargo, hay excepciones como en la industria de la leche en el caso de </a:t>
            </a:r>
            <a:r>
              <a:rPr lang="es-ES" sz="1600" dirty="0" err="1">
                <a:effectLst/>
                <a:latin typeface="Calibri Light" panose="020F0302020204030204" pitchFamily="34" charset="0"/>
                <a:ea typeface="Calibri" panose="020F0502020204030204" pitchFamily="34" charset="0"/>
                <a:cs typeface="Calibri Light" panose="020F0302020204030204" pitchFamily="34" charset="0"/>
              </a:rPr>
              <a:t>Colun</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 y en la industria de pisco Capel.</a:t>
            </a:r>
          </a:p>
          <a:p>
            <a:pPr algn="ctr"/>
            <a:endParaRPr lang="es-ES" sz="1600" dirty="0">
              <a:latin typeface="Calibri Light" panose="020F0302020204030204" pitchFamily="34" charset="0"/>
              <a:ea typeface="Calibri" panose="020F0502020204030204" pitchFamily="34" charset="0"/>
              <a:cs typeface="Calibri Light" panose="020F0302020204030204" pitchFamily="34" charset="0"/>
            </a:endParaRPr>
          </a:p>
          <a:p>
            <a:pPr algn="ctr"/>
            <a:r>
              <a:rPr lang="es-ES" sz="1600" dirty="0">
                <a:effectLst/>
                <a:latin typeface="Calibri Light" panose="020F0302020204030204" pitchFamily="34" charset="0"/>
                <a:ea typeface="Calibri" panose="020F0502020204030204" pitchFamily="34" charset="0"/>
                <a:cs typeface="Calibri Light" panose="020F0302020204030204" pitchFamily="34" charset="0"/>
              </a:rPr>
              <a:t> Además, en Italia, podemos encontrar un ejemplo exitoso de pequeñas empresas articuladas y organizadas territorialmente en </a:t>
            </a:r>
            <a:r>
              <a:rPr lang="es-ES" sz="1600" b="1"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rPr>
              <a:t>distritos industriales</a:t>
            </a:r>
            <a:r>
              <a:rPr lang="es-ES" sz="16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 </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que logran hacer frente a la gran empresa </a:t>
            </a:r>
          </a:p>
          <a:p>
            <a:pPr algn="ctr"/>
            <a:r>
              <a:rPr lang="es-ES" sz="1600" dirty="0">
                <a:effectLst/>
                <a:latin typeface="Calibri Light" panose="020F0302020204030204" pitchFamily="34" charset="0"/>
                <a:ea typeface="Calibri" panose="020F0502020204030204" pitchFamily="34" charset="0"/>
                <a:cs typeface="Calibri Light" panose="020F0302020204030204" pitchFamily="34" charset="0"/>
              </a:rPr>
              <a:t>(</a:t>
            </a:r>
            <a:r>
              <a:rPr lang="es-ES" sz="1600" dirty="0" err="1">
                <a:effectLst/>
                <a:latin typeface="Calibri Light" panose="020F0302020204030204" pitchFamily="34" charset="0"/>
                <a:ea typeface="Calibri" panose="020F0502020204030204" pitchFamily="34" charset="0"/>
                <a:cs typeface="Calibri Light" panose="020F0302020204030204" pitchFamily="34" charset="0"/>
              </a:rPr>
              <a:t>Pyke</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600" dirty="0" err="1">
                <a:effectLst/>
                <a:latin typeface="Calibri Light" panose="020F0302020204030204" pitchFamily="34" charset="0"/>
                <a:ea typeface="Calibri" panose="020F0502020204030204" pitchFamily="34" charset="0"/>
                <a:cs typeface="Calibri Light" panose="020F0302020204030204" pitchFamily="34" charset="0"/>
              </a:rPr>
              <a:t>Becattini</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 y </a:t>
            </a:r>
            <a:r>
              <a:rPr lang="es-ES" sz="1600" dirty="0" err="1">
                <a:effectLst/>
                <a:latin typeface="Calibri Light" panose="020F0302020204030204" pitchFamily="34" charset="0"/>
                <a:ea typeface="Calibri" panose="020F0502020204030204" pitchFamily="34" charset="0"/>
                <a:cs typeface="Calibri Light" panose="020F0302020204030204" pitchFamily="34" charset="0"/>
              </a:rPr>
              <a:t>Sengenberger</a:t>
            </a:r>
            <a:r>
              <a:rPr lang="es-ES" sz="1600" dirty="0">
                <a:effectLst/>
                <a:latin typeface="Calibri Light" panose="020F0302020204030204" pitchFamily="34" charset="0"/>
                <a:ea typeface="Calibri" panose="020F0502020204030204" pitchFamily="34" charset="0"/>
                <a:cs typeface="Calibri Light" panose="020F0302020204030204" pitchFamily="34" charset="0"/>
              </a:rPr>
              <a:t>, 1992).</a:t>
            </a:r>
            <a:endParaRPr lang="es-CL" sz="1600" dirty="0">
              <a:effectLst/>
              <a:latin typeface="Calibri Light" panose="020F0302020204030204" pitchFamily="34" charset="0"/>
              <a:ea typeface="Calibri" panose="020F0502020204030204" pitchFamily="34" charset="0"/>
              <a:cs typeface="Calibri Light" panose="020F0302020204030204" pitchFamily="34" charset="0"/>
            </a:endParaRPr>
          </a:p>
          <a:p>
            <a:pPr algn="ctr"/>
            <a:endParaRPr lang="es-CL" dirty="0"/>
          </a:p>
        </p:txBody>
      </p:sp>
      <p:pic>
        <p:nvPicPr>
          <p:cNvPr id="1026" name="Picture 2">
            <a:extLst>
              <a:ext uri="{FF2B5EF4-FFF2-40B4-BE49-F238E27FC236}">
                <a16:creationId xmlns:a16="http://schemas.microsoft.com/office/drawing/2014/main" id="{36164CE9-C055-F249-C803-114BAE76F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53" y="1278427"/>
            <a:ext cx="1688980" cy="168898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74EC250-30F1-F7EF-A2B9-4581E916DAD4}"/>
              </a:ext>
            </a:extLst>
          </p:cNvPr>
          <p:cNvPicPr>
            <a:picLocks noChangeAspect="1"/>
          </p:cNvPicPr>
          <p:nvPr/>
        </p:nvPicPr>
        <p:blipFill>
          <a:blip r:embed="rId3"/>
          <a:stretch>
            <a:fillRect/>
          </a:stretch>
        </p:blipFill>
        <p:spPr>
          <a:xfrm>
            <a:off x="7145736" y="1461035"/>
            <a:ext cx="1686564" cy="1761338"/>
          </a:xfrm>
          <a:prstGeom prst="rect">
            <a:avLst/>
          </a:prstGeom>
        </p:spPr>
      </p:pic>
    </p:spTree>
    <p:extLst>
      <p:ext uri="{BB962C8B-B14F-4D97-AF65-F5344CB8AC3E}">
        <p14:creationId xmlns:p14="http://schemas.microsoft.com/office/powerpoint/2010/main" val="118910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632C3-0D61-4628-9D10-583C8C8664B0}"/>
              </a:ext>
            </a:extLst>
          </p:cNvPr>
          <p:cNvSpPr>
            <a:spLocks noGrp="1"/>
          </p:cNvSpPr>
          <p:nvPr>
            <p:ph type="title"/>
          </p:nvPr>
        </p:nvSpPr>
        <p:spPr/>
        <p:txBody>
          <a:bodyPr/>
          <a:lstStyle/>
          <a:p>
            <a:r>
              <a:rPr lang="es-CL" dirty="0"/>
              <a:t>Ejes del desarrollo</a:t>
            </a:r>
          </a:p>
        </p:txBody>
      </p:sp>
      <p:sp>
        <p:nvSpPr>
          <p:cNvPr id="3" name="Marcador de texto 2">
            <a:extLst>
              <a:ext uri="{FF2B5EF4-FFF2-40B4-BE49-F238E27FC236}">
                <a16:creationId xmlns:a16="http://schemas.microsoft.com/office/drawing/2014/main" id="{934A2E66-0AE5-4AE5-A478-006A447A8FBB}"/>
              </a:ext>
            </a:extLst>
          </p:cNvPr>
          <p:cNvSpPr>
            <a:spLocks noGrp="1"/>
          </p:cNvSpPr>
          <p:nvPr>
            <p:ph type="body" idx="1"/>
          </p:nvPr>
        </p:nvSpPr>
        <p:spPr>
          <a:xfrm>
            <a:off x="266496" y="1052815"/>
            <a:ext cx="8565804" cy="3302700"/>
          </a:xfrm>
        </p:spPr>
        <p:txBody>
          <a:bodyPr/>
          <a:lstStyle/>
          <a:p>
            <a:pPr marL="139700" indent="0">
              <a:buNone/>
            </a:pPr>
            <a:r>
              <a:rPr lang="es-CL" sz="1200" b="1" dirty="0">
                <a:latin typeface="Calibri Light" panose="020F0302020204030204" pitchFamily="34" charset="0"/>
                <a:ea typeface="Calibri" panose="020F0502020204030204" pitchFamily="34" charset="0"/>
                <a:cs typeface="Times New Roman" panose="02020603050405020304" pitchFamily="18" charset="0"/>
              </a:rPr>
              <a:t>1</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Territorio</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es la unidad básica del desarrollo del país y la primera analizada porque allí se encuentran las riquezas dispersas de Chile, su pueblo trabajador (asalariados, micro pequeña empresa, MIPE y de cuenta propia), identidad y voluntad de construcción endógena de su territorio. </a:t>
            </a:r>
          </a:p>
          <a:p>
            <a:pPr marL="139700" indent="0">
              <a:buNone/>
            </a:pPr>
            <a:r>
              <a:rPr lang="es-CL" sz="1200" b="1" dirty="0">
                <a:latin typeface="Calibri Light" panose="020F0302020204030204" pitchFamily="34" charset="0"/>
                <a:ea typeface="Calibri" panose="020F0502020204030204" pitchFamily="34" charset="0"/>
                <a:cs typeface="Times New Roman" panose="02020603050405020304" pitchFamily="18" charset="0"/>
              </a:rPr>
              <a:t>2. Actores sociales, </a:t>
            </a:r>
            <a:r>
              <a:rPr lang="es-CL" sz="1200" dirty="0">
                <a:latin typeface="Calibri Light" panose="020F0302020204030204" pitchFamily="34" charset="0"/>
                <a:ea typeface="Calibri" panose="020F0502020204030204" pitchFamily="34" charset="0"/>
                <a:cs typeface="Times New Roman" panose="02020603050405020304" pitchFamily="18" charset="0"/>
              </a:rPr>
              <a:t>son tales cuando están constituidos y organizados, y poseen un proyecto propio.</a:t>
            </a:r>
            <a:r>
              <a:rPr lang="es-CL" sz="1200" b="1" dirty="0">
                <a:latin typeface="Calibri Light" panose="020F0302020204030204" pitchFamily="34" charset="0"/>
                <a:ea typeface="Calibri" panose="020F0502020204030204" pitchFamily="34" charset="0"/>
                <a:cs typeface="Times New Roman" panose="02020603050405020304" pitchFamily="18" charset="0"/>
              </a:rPr>
              <a:t> </a:t>
            </a:r>
          </a:p>
          <a:p>
            <a:pPr marL="139700" indent="0">
              <a:buNone/>
            </a:pPr>
            <a:r>
              <a:rPr lang="es-CL" sz="1200" b="1" dirty="0">
                <a:latin typeface="Calibri Light" panose="020F0302020204030204" pitchFamily="34" charset="0"/>
                <a:ea typeface="Calibri" panose="020F0502020204030204" pitchFamily="34" charset="0"/>
                <a:cs typeface="Times New Roman" panose="02020603050405020304" pitchFamily="18" charset="0"/>
              </a:rPr>
              <a:t>3. Estado, País, Constitución</a:t>
            </a:r>
            <a:r>
              <a:rPr lang="es-CL" sz="1200" dirty="0">
                <a:latin typeface="Calibri Light" panose="020F0302020204030204" pitchFamily="34" charset="0"/>
                <a:ea typeface="Calibri" panose="020F0502020204030204" pitchFamily="34" charset="0"/>
                <a:cs typeface="Times New Roman" panose="02020603050405020304" pitchFamily="18" charset="0"/>
              </a:rPr>
              <a:t> y estructuras económicas e institucionales moldean el desarrollo, ya que son el marco institucional, político y económico en particular, que articulan y condicionan al país en su conjunto y en particular al territorio y su búsqueda de un desarrollo endógeno.</a:t>
            </a:r>
            <a:r>
              <a:rPr lang="es-CL" sz="1200" b="1" dirty="0">
                <a:latin typeface="Calibri Light" panose="020F0302020204030204" pitchFamily="34" charset="0"/>
                <a:ea typeface="Calibri" panose="020F0502020204030204" pitchFamily="34" charset="0"/>
                <a:cs typeface="Times New Roman" panose="02020603050405020304" pitchFamily="18" charset="0"/>
              </a:rPr>
              <a:t> </a:t>
            </a:r>
            <a:endParaRPr lang="es-CL" sz="1200" u="sng" dirty="0">
              <a:latin typeface="Calibri Light" panose="020F0302020204030204" pitchFamily="34" charset="0"/>
              <a:ea typeface="Calibri" panose="020F0502020204030204" pitchFamily="34" charset="0"/>
              <a:cs typeface="Times New Roman" panose="02020603050405020304" pitchFamily="18" charset="0"/>
            </a:endParaRPr>
          </a:p>
          <a:p>
            <a:pPr marL="139700" indent="0">
              <a:buNone/>
            </a:pPr>
            <a:r>
              <a:rPr lang="es-CL" sz="1200" u="sng" dirty="0">
                <a:latin typeface="Calibri Light" panose="020F0302020204030204" pitchFamily="34" charset="0"/>
                <a:ea typeface="Calibri" panose="020F0502020204030204" pitchFamily="34" charset="0"/>
                <a:cs typeface="Times New Roman" panose="02020603050405020304" pitchFamily="18" charset="0"/>
              </a:rPr>
              <a:t>*La importancia de las alianzas público privadas: </a:t>
            </a:r>
            <a:r>
              <a:rPr lang="es-MX" sz="1200" dirty="0">
                <a:latin typeface="Calibri Light" panose="020F0302020204030204" pitchFamily="34" charset="0"/>
                <a:ea typeface="Calibri" panose="020F0502020204030204" pitchFamily="34" charset="0"/>
                <a:cs typeface="Times New Roman" panose="02020603050405020304" pitchFamily="18" charset="0"/>
              </a:rPr>
              <a:t>Una acción proactiva del gobierno permite avanzar en la transformación productiva con una inserción internacional dinámica, por lo cual el Estado debe colaborar intensivamente con el sector privado, pero guardando cierta autonomía en el marco del bien público. Así puede ser un socio integral del sector privado, evitando a su vez ser capturado por intereses particulares.</a:t>
            </a:r>
            <a:endParaRPr lang="es-CL" sz="1200" dirty="0">
              <a:latin typeface="Calibri Light" panose="020F0302020204030204" pitchFamily="34" charset="0"/>
              <a:ea typeface="Calibri" panose="020F0502020204030204" pitchFamily="34" charset="0"/>
              <a:cs typeface="Times New Roman" panose="02020603050405020304" pitchFamily="18" charset="0"/>
            </a:endParaRPr>
          </a:p>
          <a:p>
            <a:pPr marL="139700" indent="0">
              <a:buNone/>
            </a:pPr>
            <a:r>
              <a:rPr lang="es-CL" sz="1200" b="1" dirty="0">
                <a:latin typeface="Calibri Light" panose="020F0302020204030204" pitchFamily="34" charset="0"/>
                <a:ea typeface="Calibri" panose="020F0502020204030204" pitchFamily="34" charset="0"/>
                <a:cs typeface="Times New Roman" panose="02020603050405020304" pitchFamily="18" charset="0"/>
              </a:rPr>
              <a:t>5. Innovación – Conocimiento: </a:t>
            </a:r>
            <a:r>
              <a:rPr lang="es-CL" sz="1200" dirty="0">
                <a:latin typeface="Calibri Light" panose="020F0302020204030204" pitchFamily="34" charset="0"/>
                <a:ea typeface="Calibri" panose="020F0502020204030204" pitchFamily="34" charset="0"/>
                <a:cs typeface="Times New Roman" panose="02020603050405020304" pitchFamily="18" charset="0"/>
              </a:rPr>
              <a:t>la cultura productiva puede transformarse a través de la creatividad de los actores para resolver nudos en los territorios. Hay poca investigación en Chile sobre innovación. </a:t>
            </a:r>
            <a:endParaRPr lang="es-MX" sz="1200" b="1" dirty="0">
              <a:latin typeface="Calibri Light" panose="020F0302020204030204" pitchFamily="34" charset="0"/>
              <a:ea typeface="Calibri" panose="020F0502020204030204" pitchFamily="34" charset="0"/>
              <a:cs typeface="Times New Roman" panose="02020603050405020304" pitchFamily="18" charset="0"/>
            </a:endParaRPr>
          </a:p>
          <a:p>
            <a:pPr marL="139700" indent="0">
              <a:buNone/>
            </a:pPr>
            <a:r>
              <a:rPr lang="es-MX" sz="1200" b="1" dirty="0">
                <a:latin typeface="Calibri Light" panose="020F0302020204030204" pitchFamily="34" charset="0"/>
                <a:ea typeface="Calibri" panose="020F0502020204030204" pitchFamily="34" charset="0"/>
                <a:cs typeface="Times New Roman" panose="02020603050405020304" pitchFamily="18" charset="0"/>
              </a:rPr>
              <a:t>6. Trayectoria histórica </a:t>
            </a:r>
          </a:p>
          <a:p>
            <a:pPr marL="139700" indent="0">
              <a:buNone/>
            </a:pPr>
            <a:r>
              <a:rPr lang="es-CL" sz="1200" b="1" dirty="0">
                <a:latin typeface="Calibri Light" panose="020F0302020204030204" pitchFamily="34" charset="0"/>
                <a:ea typeface="Calibri" panose="020F0502020204030204" pitchFamily="34" charset="0"/>
                <a:cs typeface="Times New Roman" panose="02020603050405020304" pitchFamily="18" charset="0"/>
              </a:rPr>
              <a:t>7. La política pública</a:t>
            </a:r>
          </a:p>
          <a:p>
            <a:pPr marL="139700" indent="0">
              <a:buNone/>
            </a:pPr>
            <a:r>
              <a:rPr lang="es-CL" sz="1200" b="1" dirty="0">
                <a:latin typeface="Calibri Light" panose="020F0302020204030204" pitchFamily="34" charset="0"/>
                <a:ea typeface="Calibri" panose="020F0502020204030204" pitchFamily="34" charset="0"/>
                <a:cs typeface="Calibri Light" panose="020F0302020204030204" pitchFamily="34" charset="0"/>
              </a:rPr>
              <a:t>8.</a:t>
            </a:r>
            <a:r>
              <a:rPr lang="es-CL" sz="1800" b="1" dirty="0">
                <a:effectLst/>
                <a:latin typeface="Calibri Light" panose="020F0302020204030204" pitchFamily="34" charset="0"/>
                <a:ea typeface="Calibri" panose="020F0502020204030204" pitchFamily="34" charset="0"/>
                <a:cs typeface="Calibri Light" panose="020F0302020204030204" pitchFamily="34" charset="0"/>
              </a:rPr>
              <a:t> </a:t>
            </a:r>
            <a:r>
              <a:rPr lang="es-CL" sz="1200" b="1" dirty="0">
                <a:effectLst/>
                <a:latin typeface="Calibri Light" panose="020F0302020204030204" pitchFamily="34" charset="0"/>
                <a:ea typeface="Calibri" panose="020F0502020204030204" pitchFamily="34" charset="0"/>
                <a:cs typeface="Calibri Light" panose="020F0302020204030204" pitchFamily="34" charset="0"/>
              </a:rPr>
              <a:t>Cadenas nacionales, globales.</a:t>
            </a:r>
            <a:r>
              <a:rPr lang="es-CL" sz="1200" dirty="0">
                <a:effectLst/>
                <a:latin typeface="Calibri Light" panose="020F0302020204030204" pitchFamily="34" charset="0"/>
                <a:ea typeface="Calibri" panose="020F0502020204030204" pitchFamily="34" charset="0"/>
                <a:cs typeface="Calibri Light" panose="020F0302020204030204" pitchFamily="34" charset="0"/>
              </a:rPr>
              <a:t> El cruce de sectores económicos/territorio, tanto nacional país como global en que operan las cadenas productivas y de servicios, es fundamental para comprender la especificidad de las relaciones entre las grandes empresas y sus actores.</a:t>
            </a:r>
          </a:p>
          <a:p>
            <a:pPr marL="139700" indent="0">
              <a:buNone/>
            </a:pPr>
            <a:endParaRPr lang="es-CL" sz="1200" b="1" dirty="0">
              <a:latin typeface="Calibri Light" panose="020F0302020204030204" pitchFamily="34" charset="0"/>
              <a:ea typeface="Calibri" panose="020F0502020204030204" pitchFamily="34" charset="0"/>
              <a:cs typeface="Times New Roman" panose="02020603050405020304" pitchFamily="18" charset="0"/>
            </a:endParaRPr>
          </a:p>
          <a:p>
            <a:endParaRPr lang="es-CL"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39700" indent="0">
              <a:buNone/>
            </a:pPr>
            <a:endParaRPr lang="es-CL"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39700" indent="0">
              <a:buNone/>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a:p>
            <a:pPr marL="139700" indent="0">
              <a:buNone/>
            </a:pPr>
            <a:endParaRPr lang="es-CL" dirty="0"/>
          </a:p>
        </p:txBody>
      </p:sp>
    </p:spTree>
    <p:extLst>
      <p:ext uri="{BB962C8B-B14F-4D97-AF65-F5344CB8AC3E}">
        <p14:creationId xmlns:p14="http://schemas.microsoft.com/office/powerpoint/2010/main" val="177805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31AE6CA-C5E5-44E4-929C-852D6FF46BDF}"/>
              </a:ext>
            </a:extLst>
          </p:cNvPr>
          <p:cNvSpPr>
            <a:spLocks noGrp="1"/>
          </p:cNvSpPr>
          <p:nvPr>
            <p:ph type="body" idx="1"/>
          </p:nvPr>
        </p:nvSpPr>
        <p:spPr/>
        <p:txBody>
          <a:bodyPr/>
          <a:lstStyle/>
          <a:p>
            <a:r>
              <a:rPr lang="es-CL" dirty="0"/>
              <a:t>Niveles de análisis</a:t>
            </a:r>
          </a:p>
        </p:txBody>
      </p:sp>
      <p:graphicFrame>
        <p:nvGraphicFramePr>
          <p:cNvPr id="3" name="Diagrama 2">
            <a:extLst>
              <a:ext uri="{FF2B5EF4-FFF2-40B4-BE49-F238E27FC236}">
                <a16:creationId xmlns:a16="http://schemas.microsoft.com/office/drawing/2014/main" id="{0D38F1EE-0D92-49AC-A51F-AD0EEC08BD30}"/>
              </a:ext>
            </a:extLst>
          </p:cNvPr>
          <p:cNvGraphicFramePr/>
          <p:nvPr>
            <p:extLst>
              <p:ext uri="{D42A27DB-BD31-4B8C-83A1-F6EECF244321}">
                <p14:modId xmlns:p14="http://schemas.microsoft.com/office/powerpoint/2010/main" val="2826885629"/>
              </p:ext>
            </p:extLst>
          </p:nvPr>
        </p:nvGraphicFramePr>
        <p:xfrm>
          <a:off x="923544" y="2051693"/>
          <a:ext cx="7296912" cy="3236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7FA1CAD-39AF-4A73-8464-0E5772838F97}"/>
              </a:ext>
            </a:extLst>
          </p:cNvPr>
          <p:cNvSpPr txBox="1"/>
          <p:nvPr/>
        </p:nvSpPr>
        <p:spPr>
          <a:xfrm>
            <a:off x="1578864" y="804672"/>
            <a:ext cx="184731" cy="307777"/>
          </a:xfrm>
          <a:prstGeom prst="rect">
            <a:avLst/>
          </a:prstGeom>
          <a:noFill/>
        </p:spPr>
        <p:txBody>
          <a:bodyPr wrap="none" rtlCol="0">
            <a:spAutoFit/>
          </a:bodyPr>
          <a:lstStyle/>
          <a:p>
            <a:endParaRPr lang="es-CL" dirty="0"/>
          </a:p>
        </p:txBody>
      </p:sp>
      <p:sp>
        <p:nvSpPr>
          <p:cNvPr id="6" name="CuadroTexto 5">
            <a:extLst>
              <a:ext uri="{FF2B5EF4-FFF2-40B4-BE49-F238E27FC236}">
                <a16:creationId xmlns:a16="http://schemas.microsoft.com/office/drawing/2014/main" id="{417C016D-F05D-4354-9CEE-6C99B3AC59A1}"/>
              </a:ext>
            </a:extLst>
          </p:cNvPr>
          <p:cNvSpPr txBox="1"/>
          <p:nvPr/>
        </p:nvSpPr>
        <p:spPr>
          <a:xfrm>
            <a:off x="600456" y="313975"/>
            <a:ext cx="7943088" cy="2795381"/>
          </a:xfrm>
          <a:prstGeom prst="rect">
            <a:avLst/>
          </a:prstGeom>
          <a:noFill/>
        </p:spPr>
        <p:txBody>
          <a:bodyPr wrap="square">
            <a:spAutoFit/>
          </a:bodyPr>
          <a:lstStyle/>
          <a:p>
            <a:pPr algn="just">
              <a:lnSpc>
                <a:spcPct val="106000"/>
              </a:lnSpc>
              <a:spcAft>
                <a:spcPts val="800"/>
              </a:spcAft>
            </a:pPr>
            <a:r>
              <a:rPr lang="es-ES" sz="1200" dirty="0">
                <a:effectLst/>
                <a:latin typeface="Calibri Light" panose="020F0302020204030204" pitchFamily="34" charset="0"/>
                <a:ea typeface="Calibri" panose="020F0502020204030204" pitchFamily="34" charset="0"/>
                <a:cs typeface="Calibri Light" panose="020F0302020204030204" pitchFamily="34" charset="0"/>
              </a:rPr>
              <a:t>Klaus Esser, Wolfgang </a:t>
            </a:r>
            <a:r>
              <a:rPr lang="es-ES" sz="1200" dirty="0" err="1">
                <a:effectLst/>
                <a:latin typeface="Calibri Light" panose="020F0302020204030204" pitchFamily="34" charset="0"/>
                <a:ea typeface="Calibri" panose="020F0502020204030204" pitchFamily="34" charset="0"/>
                <a:cs typeface="Calibri Light" panose="020F0302020204030204" pitchFamily="34" charset="0"/>
              </a:rPr>
              <a:t>Hillebrand</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200" dirty="0" err="1">
                <a:effectLst/>
                <a:latin typeface="Calibri Light" panose="020F0302020204030204" pitchFamily="34" charset="0"/>
                <a:ea typeface="Calibri" panose="020F0502020204030204" pitchFamily="34" charset="0"/>
                <a:cs typeface="Calibri Light" panose="020F0302020204030204" pitchFamily="34" charset="0"/>
              </a:rPr>
              <a:t>Dirk</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 Esser y Jörg Meyer-</a:t>
            </a:r>
            <a:r>
              <a:rPr lang="es-ES" sz="1200" dirty="0" err="1">
                <a:effectLst/>
                <a:latin typeface="Calibri Light" panose="020F0302020204030204" pitchFamily="34" charset="0"/>
                <a:ea typeface="Calibri" panose="020F0502020204030204" pitchFamily="34" charset="0"/>
                <a:cs typeface="Calibri Light" panose="020F0302020204030204" pitchFamily="34" charset="0"/>
              </a:rPr>
              <a:t>Stanner</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 en su texto “Competitividad sistémica: nuevos desafíos para las empresas y la política” (1996) exponen un </a:t>
            </a:r>
            <a:r>
              <a:rPr lang="es-ES" sz="12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marco de análisis de cuatro niveles: micro, meso, macro y meta,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útil para observar la competitividad sistémica y el desarrollo de un país. </a:t>
            </a:r>
            <a:r>
              <a:rPr lang="es-ES" sz="1200" b="1" dirty="0">
                <a:effectLst/>
                <a:latin typeface="Calibri Light" panose="020F0302020204030204" pitchFamily="34" charset="0"/>
                <a:ea typeface="Calibri" panose="020F0502020204030204" pitchFamily="34" charset="0"/>
                <a:cs typeface="Calibri Light" panose="020F0302020204030204" pitchFamily="34" charset="0"/>
              </a:rPr>
              <a:t>El nivel micro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se refiere a la empresa y sus características junto a las redes de colaboración y asociatividad de sus cadenas productivas; </a:t>
            </a:r>
            <a:r>
              <a:rPr lang="es-ES" sz="1200" b="1" dirty="0">
                <a:effectLst/>
                <a:latin typeface="Calibri Light" panose="020F0302020204030204" pitchFamily="34" charset="0"/>
                <a:ea typeface="Calibri" panose="020F0502020204030204" pitchFamily="34" charset="0"/>
                <a:cs typeface="Calibri Light" panose="020F0302020204030204" pitchFamily="34" charset="0"/>
              </a:rPr>
              <a:t>el nivel meso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alude a la relación entre el Estado y los actores sociales y su influencia en el desarrollo económico; </a:t>
            </a:r>
            <a:r>
              <a:rPr lang="es-ES" sz="1200" b="1" dirty="0">
                <a:effectLst/>
                <a:latin typeface="Calibri Light" panose="020F0302020204030204" pitchFamily="34" charset="0"/>
                <a:ea typeface="Calibri" panose="020F0502020204030204" pitchFamily="34" charset="0"/>
                <a:cs typeface="Calibri Light" panose="020F0302020204030204" pitchFamily="34" charset="0"/>
              </a:rPr>
              <a:t>el nivel macro</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 hace referencia a las políticas presupuestarias, monetarias, fiscales, de competencia, cambiaria y comercial que ejercen presión sobre las empresas mediante exigencias de desempeño; y, </a:t>
            </a:r>
            <a:r>
              <a:rPr lang="es-ES" sz="1200" b="1" dirty="0">
                <a:effectLst/>
                <a:latin typeface="Calibri Light" panose="020F0302020204030204" pitchFamily="34" charset="0"/>
                <a:ea typeface="Calibri" panose="020F0502020204030204" pitchFamily="34" charset="0"/>
                <a:cs typeface="Calibri Light" panose="020F0302020204030204" pitchFamily="34" charset="0"/>
              </a:rPr>
              <a:t>el nivel meta </a:t>
            </a:r>
            <a:r>
              <a:rPr lang="es-ES" sz="1200" dirty="0">
                <a:effectLst/>
                <a:latin typeface="Calibri Light" panose="020F0302020204030204" pitchFamily="34" charset="0"/>
                <a:ea typeface="Calibri" panose="020F0502020204030204" pitchFamily="34" charset="0"/>
                <a:cs typeface="Calibri Light" panose="020F0302020204030204" pitchFamily="34" charset="0"/>
              </a:rPr>
              <a:t>son los acuerdos básicos de organización jurídica, política, económica y de suficiente capacidad social de organización e integración y capacidad de los actores para la integración estratégica (Esser et al., 1996). El nivel meta establecido por las estructuras profundas de cada sociedad modela las formas organizativas e interacciones entre cada uno de los niveles para la </a:t>
            </a:r>
            <a:r>
              <a:rPr lang="es-ES" sz="12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integración de todos sus actores, con la posibilidad de aumentar la competitividad sistémica y el desarrollo de un país. </a:t>
            </a:r>
            <a:endParaRPr lang="es-CL" sz="1200" dirty="0">
              <a:effectLst/>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6000"/>
              </a:lnSpc>
              <a:spcAft>
                <a:spcPts val="800"/>
              </a:spcAft>
            </a:pPr>
            <a:r>
              <a:rPr lang="es-ES" sz="1400" dirty="0">
                <a:effectLst/>
                <a:latin typeface="Calibri Light" panose="020F0302020204030204" pitchFamily="34" charset="0"/>
                <a:ea typeface="Times New Roman" panose="02020603050405020304" pitchFamily="18" charset="0"/>
                <a:cs typeface="Times New Roman" panose="02020603050405020304" pitchFamily="18" charset="0"/>
              </a:rPr>
              <a:t>Un análisis de desarrollo en su cabalidad debería considerarlos todos, pues el desarrollo consistiría en una “</a:t>
            </a:r>
            <a:r>
              <a:rPr lang="es-E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interacción compleja y dinámica entre los cuatro niveles económicos</a:t>
            </a:r>
            <a:r>
              <a:rPr lang="es-ES" sz="1400" dirty="0">
                <a:effectLst/>
                <a:latin typeface="Calibri Light" panose="020F0302020204030204" pitchFamily="34" charset="0"/>
                <a:ea typeface="Times New Roman" panose="02020603050405020304" pitchFamily="18" charset="0"/>
                <a:cs typeface="Times New Roman" panose="02020603050405020304" pitchFamily="18" charset="0"/>
              </a:rPr>
              <a:t>” (Esser et al, 1996: p.39)</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1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BACCF5-7452-4315-8BB7-434A6B404CB2}"/>
              </a:ext>
            </a:extLst>
          </p:cNvPr>
          <p:cNvSpPr>
            <a:spLocks noGrp="1"/>
          </p:cNvSpPr>
          <p:nvPr>
            <p:ph type="body" idx="1"/>
          </p:nvPr>
        </p:nvSpPr>
        <p:spPr/>
        <p:txBody>
          <a:bodyPr/>
          <a:lstStyle/>
          <a:p>
            <a:r>
              <a:rPr lang="es-CL" dirty="0"/>
              <a:t>Nivel Mundo – Cadenas globales</a:t>
            </a:r>
          </a:p>
        </p:txBody>
      </p:sp>
      <p:sp>
        <p:nvSpPr>
          <p:cNvPr id="4" name="CuadroTexto 3">
            <a:extLst>
              <a:ext uri="{FF2B5EF4-FFF2-40B4-BE49-F238E27FC236}">
                <a16:creationId xmlns:a16="http://schemas.microsoft.com/office/drawing/2014/main" id="{68CDB9E3-BCB7-4B30-BF6C-BF87B3A7353F}"/>
              </a:ext>
            </a:extLst>
          </p:cNvPr>
          <p:cNvSpPr txBox="1"/>
          <p:nvPr/>
        </p:nvSpPr>
        <p:spPr>
          <a:xfrm>
            <a:off x="164592" y="1356214"/>
            <a:ext cx="7967472" cy="2059859"/>
          </a:xfrm>
          <a:prstGeom prst="rect">
            <a:avLst/>
          </a:prstGeom>
          <a:noFill/>
        </p:spPr>
        <p:txBody>
          <a:bodyPr wrap="square">
            <a:spAutoFit/>
          </a:bodyPr>
          <a:lstStyle/>
          <a:p>
            <a:pPr marL="457200" algn="just">
              <a:lnSpc>
                <a:spcPct val="115000"/>
              </a:lnSpc>
              <a:spcAft>
                <a:spcPts val="800"/>
              </a:spcAft>
            </a:pPr>
            <a:r>
              <a:rPr lang="es-ES" sz="1400" dirty="0">
                <a:effectLst/>
                <a:latin typeface="Calibri Light" panose="020F0302020204030204" pitchFamily="34" charset="0"/>
                <a:ea typeface="Calibri" panose="020F0502020204030204" pitchFamily="34" charset="0"/>
                <a:cs typeface="Calibri Light" panose="020F0302020204030204" pitchFamily="34" charset="0"/>
              </a:rPr>
              <a:t>Actualmente, dada la globalización, las cadenas productivas se extienden más allá de los límites nacionales. A fines del siglo XX se expandieron las empresas trasnacionales provocando la reestructuración del capitalismo, ya que surgió un sistema de fabricación global en el que la capacidad de producción </a:t>
            </a:r>
            <a:r>
              <a:rPr lang="es-ES" sz="14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se dispersa a un número sin precedentes de países en desarrollo e industrializados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lo que ha llevado a la especialización de los países y </a:t>
            </a:r>
            <a:r>
              <a:rPr lang="es-ES" sz="14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fragmentación de la producción </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Gereffi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1995). Además del modelo vertical de las empresas trasnacionales, se han desarrollado dos formas de organización de las empresas en el mundo distintas, éstas son: una forma de cadenas organizadas desde la producción, y, una forma organizada desde la compra. </a:t>
            </a:r>
            <a:endParaRPr lang="es-CL"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841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5E70-AD47-48B1-BA29-94815C105014}"/>
              </a:ext>
            </a:extLst>
          </p:cNvPr>
          <p:cNvSpPr/>
          <p:nvPr/>
        </p:nvSpPr>
        <p:spPr>
          <a:xfrm>
            <a:off x="679990" y="507259"/>
            <a:ext cx="7747209" cy="375045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CL" dirty="0"/>
              <a:t>Territorio</a:t>
            </a:r>
          </a:p>
        </p:txBody>
      </p:sp>
      <p:sp>
        <p:nvSpPr>
          <p:cNvPr id="2" name="Marcador de texto 1">
            <a:extLst>
              <a:ext uri="{FF2B5EF4-FFF2-40B4-BE49-F238E27FC236}">
                <a16:creationId xmlns:a16="http://schemas.microsoft.com/office/drawing/2014/main" id="{F07FB45D-4206-462A-A71D-3508115635DD}"/>
              </a:ext>
            </a:extLst>
          </p:cNvPr>
          <p:cNvSpPr>
            <a:spLocks noGrp="1"/>
          </p:cNvSpPr>
          <p:nvPr>
            <p:ph type="body" idx="1"/>
          </p:nvPr>
        </p:nvSpPr>
        <p:spPr>
          <a:xfrm>
            <a:off x="365519" y="4301251"/>
            <a:ext cx="6465585" cy="598800"/>
          </a:xfrm>
        </p:spPr>
        <p:txBody>
          <a:bodyPr/>
          <a:lstStyle/>
          <a:p>
            <a:r>
              <a:rPr lang="es-CL" dirty="0"/>
              <a:t>Dimensiones en la Sociología Económica</a:t>
            </a:r>
          </a:p>
        </p:txBody>
      </p:sp>
      <p:sp>
        <p:nvSpPr>
          <p:cNvPr id="5" name="Diagrama de flujo: conector 4">
            <a:extLst>
              <a:ext uri="{FF2B5EF4-FFF2-40B4-BE49-F238E27FC236}">
                <a16:creationId xmlns:a16="http://schemas.microsoft.com/office/drawing/2014/main" id="{963C1F9B-4DEE-4AC0-BBCB-22B035D2A0C8}"/>
              </a:ext>
            </a:extLst>
          </p:cNvPr>
          <p:cNvSpPr/>
          <p:nvPr/>
        </p:nvSpPr>
        <p:spPr>
          <a:xfrm>
            <a:off x="1838692" y="1044503"/>
            <a:ext cx="1391770" cy="1337983"/>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Economía</a:t>
            </a:r>
            <a:endParaRPr lang="es-CL" sz="1200" dirty="0"/>
          </a:p>
        </p:txBody>
      </p:sp>
      <p:sp>
        <p:nvSpPr>
          <p:cNvPr id="6" name="Diagrama de flujo: conector 5">
            <a:extLst>
              <a:ext uri="{FF2B5EF4-FFF2-40B4-BE49-F238E27FC236}">
                <a16:creationId xmlns:a16="http://schemas.microsoft.com/office/drawing/2014/main" id="{5847A8B7-BE4F-470B-B93D-C727B1F46D6A}"/>
              </a:ext>
            </a:extLst>
          </p:cNvPr>
          <p:cNvSpPr/>
          <p:nvPr/>
        </p:nvSpPr>
        <p:spPr>
          <a:xfrm>
            <a:off x="1838692" y="2176640"/>
            <a:ext cx="1391770" cy="1337983"/>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Sociedad </a:t>
            </a:r>
          </a:p>
        </p:txBody>
      </p:sp>
      <p:sp>
        <p:nvSpPr>
          <p:cNvPr id="10" name="Rectángulo 9">
            <a:extLst>
              <a:ext uri="{FF2B5EF4-FFF2-40B4-BE49-F238E27FC236}">
                <a16:creationId xmlns:a16="http://schemas.microsoft.com/office/drawing/2014/main" id="{58354658-EC45-4E40-BBB0-A5A7245A3D16}"/>
              </a:ext>
            </a:extLst>
          </p:cNvPr>
          <p:cNvSpPr/>
          <p:nvPr/>
        </p:nvSpPr>
        <p:spPr>
          <a:xfrm>
            <a:off x="5407665" y="2054526"/>
            <a:ext cx="1993392" cy="7254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Institucionalidad (Estado)</a:t>
            </a:r>
          </a:p>
        </p:txBody>
      </p:sp>
      <p:sp>
        <p:nvSpPr>
          <p:cNvPr id="13" name="Rombo 12">
            <a:extLst>
              <a:ext uri="{FF2B5EF4-FFF2-40B4-BE49-F238E27FC236}">
                <a16:creationId xmlns:a16="http://schemas.microsoft.com/office/drawing/2014/main" id="{CF11944C-F725-4CCD-AA03-05BCB6659807}"/>
              </a:ext>
            </a:extLst>
          </p:cNvPr>
          <p:cNvSpPr/>
          <p:nvPr/>
        </p:nvSpPr>
        <p:spPr>
          <a:xfrm>
            <a:off x="4327329" y="805981"/>
            <a:ext cx="1883664" cy="1103376"/>
          </a:xfrm>
          <a:prstGeom prst="diamond">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Medio Ambiente</a:t>
            </a:r>
          </a:p>
        </p:txBody>
      </p:sp>
      <p:sp>
        <p:nvSpPr>
          <p:cNvPr id="14" name="Triángulo isósceles 13">
            <a:extLst>
              <a:ext uri="{FF2B5EF4-FFF2-40B4-BE49-F238E27FC236}">
                <a16:creationId xmlns:a16="http://schemas.microsoft.com/office/drawing/2014/main" id="{6B4E81A5-5613-4988-8AD6-AF45CB8CA0F2}"/>
              </a:ext>
            </a:extLst>
          </p:cNvPr>
          <p:cNvSpPr/>
          <p:nvPr/>
        </p:nvSpPr>
        <p:spPr>
          <a:xfrm>
            <a:off x="4553595" y="2873348"/>
            <a:ext cx="1578481" cy="1221024"/>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Género</a:t>
            </a:r>
          </a:p>
        </p:txBody>
      </p:sp>
      <p:sp>
        <p:nvSpPr>
          <p:cNvPr id="17" name="Rectángulo: esquinas redondeadas 16">
            <a:extLst>
              <a:ext uri="{FF2B5EF4-FFF2-40B4-BE49-F238E27FC236}">
                <a16:creationId xmlns:a16="http://schemas.microsoft.com/office/drawing/2014/main" id="{CF77BBC8-CD76-49D5-9E37-C3AAB121B5D4}"/>
              </a:ext>
            </a:extLst>
          </p:cNvPr>
          <p:cNvSpPr/>
          <p:nvPr/>
        </p:nvSpPr>
        <p:spPr>
          <a:xfrm>
            <a:off x="3317856" y="2054526"/>
            <a:ext cx="1883664" cy="71323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t>Conocimiento (cultura productiva)</a:t>
            </a:r>
          </a:p>
        </p:txBody>
      </p:sp>
      <p:cxnSp>
        <p:nvCxnSpPr>
          <p:cNvPr id="8" name="Conector recto de flecha 7">
            <a:extLst>
              <a:ext uri="{FF2B5EF4-FFF2-40B4-BE49-F238E27FC236}">
                <a16:creationId xmlns:a16="http://schemas.microsoft.com/office/drawing/2014/main" id="{437486F0-D195-8D78-2BDD-5D3394985F3F}"/>
              </a:ext>
            </a:extLst>
          </p:cNvPr>
          <p:cNvCxnSpPr>
            <a:cxnSpLocks/>
          </p:cNvCxnSpPr>
          <p:nvPr/>
        </p:nvCxnSpPr>
        <p:spPr>
          <a:xfrm flipV="1">
            <a:off x="4019056" y="1565993"/>
            <a:ext cx="366539" cy="396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49CB6FD-D603-28BB-B21B-9D6A83286545}"/>
              </a:ext>
            </a:extLst>
          </p:cNvPr>
          <p:cNvCxnSpPr>
            <a:cxnSpLocks/>
          </p:cNvCxnSpPr>
          <p:nvPr/>
        </p:nvCxnSpPr>
        <p:spPr>
          <a:xfrm flipH="1" flipV="1">
            <a:off x="4114394" y="2970459"/>
            <a:ext cx="439201" cy="4121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3971808B-C7A5-69E3-FFDB-61BCAD4A955A}"/>
              </a:ext>
            </a:extLst>
          </p:cNvPr>
          <p:cNvCxnSpPr>
            <a:cxnSpLocks/>
          </p:cNvCxnSpPr>
          <p:nvPr/>
        </p:nvCxnSpPr>
        <p:spPr>
          <a:xfrm flipH="1" flipV="1">
            <a:off x="6211427" y="1556200"/>
            <a:ext cx="395629" cy="399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DB3DD78A-B784-5555-52AF-F9429FE07776}"/>
              </a:ext>
            </a:extLst>
          </p:cNvPr>
          <p:cNvCxnSpPr>
            <a:cxnSpLocks/>
          </p:cNvCxnSpPr>
          <p:nvPr/>
        </p:nvCxnSpPr>
        <p:spPr>
          <a:xfrm flipV="1">
            <a:off x="6037822" y="3058357"/>
            <a:ext cx="366539" cy="396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046503"/>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1739</Words>
  <Application>Microsoft Office PowerPoint</Application>
  <PresentationFormat>Presentación en pantalla (16:9)</PresentationFormat>
  <Paragraphs>70</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Calibri Light</vt:lpstr>
      <vt:lpstr>Wingdings</vt:lpstr>
      <vt:lpstr>Calibri</vt:lpstr>
      <vt:lpstr>Open Sans</vt:lpstr>
      <vt:lpstr>PT Sans Narrow</vt:lpstr>
      <vt:lpstr>Arial</vt:lpstr>
      <vt:lpstr>Cambria</vt:lpstr>
      <vt:lpstr>Tropic</vt:lpstr>
      <vt:lpstr>¿Qué es la  Sociología Económica?</vt:lpstr>
      <vt:lpstr>Economía y Sociedad</vt:lpstr>
      <vt:lpstr>Desarrollo</vt:lpstr>
      <vt:lpstr>Desarrollo</vt:lpstr>
      <vt:lpstr>¿Qué pasa con los Clúster en Chile?</vt:lpstr>
      <vt:lpstr>Ejes del desarrollo</vt:lpstr>
      <vt:lpstr>Presentación de PowerPoint</vt:lpstr>
      <vt:lpstr>Presentación de PowerPoint</vt:lpstr>
      <vt:lpstr>Presentación de PowerPoint</vt:lpstr>
      <vt:lpstr>¿Qué tema de sociología económica te interesa investigar?</vt:lpstr>
      <vt:lpstr>   A medida que se busque limitar un problema de investigación socioeconómico, el objeto de estudio por antonomasia de la economía es la empresa, ya que constituye el espacio donde se lleva a cabo la producción económica. Además, definir el territorio y sus cadenas productivas a nivel nacional y global permite identificar los actores que protagonizan las relaciones económicas.     </vt:lpstr>
      <vt:lpstr>     A su vez, para entender el desarrollo de los territorios es importante caracterizar las relaciones entre empresas, instituciones públicas, leyes, conocimiento, su impacto en el medio ambiente y también las diferencias de género que pudieran existir. Por último, para graficar de forma más amplia y ordenada, es fundamental distinguir los fenómenos en sus niveles micro, meso, macro, meta y mundial.    </vt:lpstr>
      <vt:lpstr>     Como antecedentes requeridos para definir el problema de investigación, es necesario tener presente cómo se forman las relaciones económicas según el contexto social y político y como éstas se transforman en el tiempo, es decir, preguntarse cuál ha sido la trayectoria histórica que sostiene la imagen de hoy, o del momento que queramos estudiar, de un territorio particular y las relaciones que allí se desenvuelven.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Sociología Económica?</dc:title>
  <dc:creator>Valentine Astete</dc:creator>
  <cp:lastModifiedBy>Valentine Astete</cp:lastModifiedBy>
  <cp:revision>8</cp:revision>
  <dcterms:modified xsi:type="dcterms:W3CDTF">2022-08-25T17:10:20Z</dcterms:modified>
</cp:coreProperties>
</file>