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302" r:id="rId3"/>
    <p:sldId id="359" r:id="rId4"/>
    <p:sldId id="335" r:id="rId5"/>
    <p:sldId id="358" r:id="rId6"/>
    <p:sldId id="310" r:id="rId7"/>
    <p:sldId id="311" r:id="rId8"/>
    <p:sldId id="309" r:id="rId9"/>
    <p:sldId id="312" r:id="rId10"/>
    <p:sldId id="321" r:id="rId11"/>
    <p:sldId id="340" r:id="rId12"/>
    <p:sldId id="295" r:id="rId13"/>
    <p:sldId id="354" r:id="rId14"/>
    <p:sldId id="355" r:id="rId15"/>
    <p:sldId id="352" r:id="rId16"/>
    <p:sldId id="356" r:id="rId17"/>
    <p:sldId id="357" r:id="rId18"/>
    <p:sldId id="353" r:id="rId19"/>
    <p:sldId id="360" r:id="rId20"/>
    <p:sldId id="341" r:id="rId21"/>
    <p:sldId id="3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C818B-8DF7-41DE-915B-B3E63114C448}" v="10" dt="2018-10-15T21:23:03.56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p:cViewPr varScale="1">
        <p:scale>
          <a:sx n="78" d="100"/>
          <a:sy n="78" d="100"/>
        </p:scale>
        <p:origin x="84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Enrique Opazo Marmentini" userId="d929c55600577799" providerId="LiveId" clId="{98DC818B-8DF7-41DE-915B-B3E63114C448}"/>
    <pc:docChg chg="custSel addSld delSld modSld">
      <pc:chgData name="Juan Enrique Opazo Marmentini" userId="d929c55600577799" providerId="LiveId" clId="{98DC818B-8DF7-41DE-915B-B3E63114C448}" dt="2018-10-15T21:28:11.342" v="1599" actId="5793"/>
      <pc:docMkLst>
        <pc:docMk/>
      </pc:docMkLst>
      <pc:sldChg chg="modSp">
        <pc:chgData name="Juan Enrique Opazo Marmentini" userId="d929c55600577799" providerId="LiveId" clId="{98DC818B-8DF7-41DE-915B-B3E63114C448}" dt="2018-10-15T20:58:52.127" v="77" actId="20577"/>
        <pc:sldMkLst>
          <pc:docMk/>
          <pc:sldMk cId="3939295572" sldId="302"/>
        </pc:sldMkLst>
        <pc:spChg chg="mod">
          <ac:chgData name="Juan Enrique Opazo Marmentini" userId="d929c55600577799" providerId="LiveId" clId="{98DC818B-8DF7-41DE-915B-B3E63114C448}" dt="2018-10-15T20:58:52.127" v="77" actId="20577"/>
          <ac:spMkLst>
            <pc:docMk/>
            <pc:sldMk cId="3939295572" sldId="302"/>
            <ac:spMk id="3" creationId="{00000000-0000-0000-0000-000000000000}"/>
          </ac:spMkLst>
        </pc:spChg>
      </pc:sldChg>
      <pc:sldChg chg="del">
        <pc:chgData name="Juan Enrique Opazo Marmentini" userId="d929c55600577799" providerId="LiveId" clId="{98DC818B-8DF7-41DE-915B-B3E63114C448}" dt="2018-10-15T20:59:00.206" v="78" actId="2696"/>
        <pc:sldMkLst>
          <pc:docMk/>
          <pc:sldMk cId="1776061500" sldId="304"/>
        </pc:sldMkLst>
      </pc:sldChg>
      <pc:sldChg chg="modSp">
        <pc:chgData name="Juan Enrique Opazo Marmentini" userId="d929c55600577799" providerId="LiveId" clId="{98DC818B-8DF7-41DE-915B-B3E63114C448}" dt="2018-10-15T21:28:11.342" v="1599" actId="5793"/>
        <pc:sldMkLst>
          <pc:docMk/>
          <pc:sldMk cId="1696178755" sldId="321"/>
        </pc:sldMkLst>
        <pc:spChg chg="mod">
          <ac:chgData name="Juan Enrique Opazo Marmentini" userId="d929c55600577799" providerId="LiveId" clId="{98DC818B-8DF7-41DE-915B-B3E63114C448}" dt="2018-10-15T21:23:22.649" v="1108" actId="5793"/>
          <ac:spMkLst>
            <pc:docMk/>
            <pc:sldMk cId="1696178755" sldId="321"/>
            <ac:spMk id="2" creationId="{00000000-0000-0000-0000-000000000000}"/>
          </ac:spMkLst>
        </pc:spChg>
        <pc:spChg chg="mod">
          <ac:chgData name="Juan Enrique Opazo Marmentini" userId="d929c55600577799" providerId="LiveId" clId="{98DC818B-8DF7-41DE-915B-B3E63114C448}" dt="2018-10-15T21:28:11.342" v="1599" actId="5793"/>
          <ac:spMkLst>
            <pc:docMk/>
            <pc:sldMk cId="1696178755" sldId="321"/>
            <ac:spMk id="3" creationId="{00000000-0000-0000-0000-000000000000}"/>
          </ac:spMkLst>
        </pc:spChg>
      </pc:sldChg>
      <pc:sldChg chg="addSp delSp modSp">
        <pc:chgData name="Juan Enrique Opazo Marmentini" userId="d929c55600577799" providerId="LiveId" clId="{98DC818B-8DF7-41DE-915B-B3E63114C448}" dt="2018-10-15T21:21:22.061" v="1065" actId="20577"/>
        <pc:sldMkLst>
          <pc:docMk/>
          <pc:sldMk cId="3727064211" sldId="335"/>
        </pc:sldMkLst>
        <pc:spChg chg="mod">
          <ac:chgData name="Juan Enrique Opazo Marmentini" userId="d929c55600577799" providerId="LiveId" clId="{98DC818B-8DF7-41DE-915B-B3E63114C448}" dt="2018-10-15T21:05:22.271" v="253" actId="20577"/>
          <ac:spMkLst>
            <pc:docMk/>
            <pc:sldMk cId="3727064211" sldId="335"/>
            <ac:spMk id="2" creationId="{00000000-0000-0000-0000-000000000000}"/>
          </ac:spMkLst>
        </pc:spChg>
        <pc:spChg chg="del mod">
          <ac:chgData name="Juan Enrique Opazo Marmentini" userId="d929c55600577799" providerId="LiveId" clId="{98DC818B-8DF7-41DE-915B-B3E63114C448}" dt="2018-10-15T21:08:32.827" v="349" actId="478"/>
          <ac:spMkLst>
            <pc:docMk/>
            <pc:sldMk cId="3727064211" sldId="335"/>
            <ac:spMk id="3" creationId="{00000000-0000-0000-0000-000000000000}"/>
          </ac:spMkLst>
        </pc:spChg>
        <pc:spChg chg="add del mod">
          <ac:chgData name="Juan Enrique Opazo Marmentini" userId="d929c55600577799" providerId="LiveId" clId="{98DC818B-8DF7-41DE-915B-B3E63114C448}" dt="2018-10-15T21:00:37.961" v="159" actId="11529"/>
          <ac:spMkLst>
            <pc:docMk/>
            <pc:sldMk cId="3727064211" sldId="335"/>
            <ac:spMk id="4" creationId="{BC2D48F6-3A39-428D-922B-2456FAB4605F}"/>
          </ac:spMkLst>
        </pc:spChg>
        <pc:spChg chg="add mod">
          <ac:chgData name="Juan Enrique Opazo Marmentini" userId="d929c55600577799" providerId="LiveId" clId="{98DC818B-8DF7-41DE-915B-B3E63114C448}" dt="2018-10-15T21:13:11.551" v="526" actId="14100"/>
          <ac:spMkLst>
            <pc:docMk/>
            <pc:sldMk cId="3727064211" sldId="335"/>
            <ac:spMk id="5" creationId="{A5FAC934-30D4-4F6A-8B4B-C59228B90574}"/>
          </ac:spMkLst>
        </pc:spChg>
        <pc:spChg chg="add mod">
          <ac:chgData name="Juan Enrique Opazo Marmentini" userId="d929c55600577799" providerId="LiveId" clId="{98DC818B-8DF7-41DE-915B-B3E63114C448}" dt="2018-10-15T21:21:22.061" v="1065" actId="20577"/>
          <ac:spMkLst>
            <pc:docMk/>
            <pc:sldMk cId="3727064211" sldId="335"/>
            <ac:spMk id="6" creationId="{5CB7B255-0CB1-42C1-88BD-B0014908CDEA}"/>
          </ac:spMkLst>
        </pc:spChg>
        <pc:spChg chg="add mod">
          <ac:chgData name="Juan Enrique Opazo Marmentini" userId="d929c55600577799" providerId="LiveId" clId="{98DC818B-8DF7-41DE-915B-B3E63114C448}" dt="2018-10-15T21:20:27.100" v="1056" actId="20577"/>
          <ac:spMkLst>
            <pc:docMk/>
            <pc:sldMk cId="3727064211" sldId="335"/>
            <ac:spMk id="7" creationId="{E1E17CE4-8B05-4C89-8A16-175B43756065}"/>
          </ac:spMkLst>
        </pc:spChg>
        <pc:spChg chg="add mod">
          <ac:chgData name="Juan Enrique Opazo Marmentini" userId="d929c55600577799" providerId="LiveId" clId="{98DC818B-8DF7-41DE-915B-B3E63114C448}" dt="2018-10-15T21:21:02.911" v="1064" actId="207"/>
          <ac:spMkLst>
            <pc:docMk/>
            <pc:sldMk cId="3727064211" sldId="335"/>
            <ac:spMk id="8" creationId="{38E6B078-3A14-430E-A1BB-51CB1F30D1D2}"/>
          </ac:spMkLst>
        </pc:spChg>
      </pc:sldChg>
      <pc:sldChg chg="add">
        <pc:chgData name="Juan Enrique Opazo Marmentini" userId="d929c55600577799" providerId="LiveId" clId="{98DC818B-8DF7-41DE-915B-B3E63114C448}" dt="2018-10-15T21:23:03.546" v="1077"/>
        <pc:sldMkLst>
          <pc:docMk/>
          <pc:sldMk cId="1728709265" sldId="336"/>
        </pc:sldMkLst>
      </pc:sldChg>
    </pc:docChg>
  </pc:docChgLst>
  <pc:docChgLst>
    <pc:chgData name="Juan Enrique Opazo Marmentini" userId="d929c55600577799" providerId="LiveId" clId="{B791D13D-7F53-4783-8858-A48A3342E30D}"/>
    <pc:docChg chg="delSld modSld">
      <pc:chgData name="Juan Enrique Opazo Marmentini" userId="d929c55600577799" providerId="LiveId" clId="{B791D13D-7F53-4783-8858-A48A3342E30D}" dt="2018-10-15T22:10:57.511" v="42" actId="2696"/>
      <pc:docMkLst>
        <pc:docMk/>
      </pc:docMkLst>
      <pc:sldChg chg="del">
        <pc:chgData name="Juan Enrique Opazo Marmentini" userId="d929c55600577799" providerId="LiveId" clId="{B791D13D-7F53-4783-8858-A48A3342E30D}" dt="2018-10-15T22:10:57.511" v="42" actId="2696"/>
        <pc:sldMkLst>
          <pc:docMk/>
          <pc:sldMk cId="3273714796" sldId="303"/>
        </pc:sldMkLst>
      </pc:sldChg>
      <pc:sldChg chg="modSp">
        <pc:chgData name="Juan Enrique Opazo Marmentini" userId="d929c55600577799" providerId="LiveId" clId="{B791D13D-7F53-4783-8858-A48A3342E30D}" dt="2018-10-15T22:00:30.734" v="39" actId="115"/>
        <pc:sldMkLst>
          <pc:docMk/>
          <pc:sldMk cId="3515384158" sldId="314"/>
        </pc:sldMkLst>
        <pc:graphicFrameChg chg="modGraphic">
          <ac:chgData name="Juan Enrique Opazo Marmentini" userId="d929c55600577799" providerId="LiveId" clId="{B791D13D-7F53-4783-8858-A48A3342E30D}" dt="2018-10-15T22:00:30.734" v="39" actId="115"/>
          <ac:graphicFrameMkLst>
            <pc:docMk/>
            <pc:sldMk cId="3515384158" sldId="314"/>
            <ac:graphicFrameMk id="4" creationId="{00000000-0000-0000-0000-000000000000}"/>
          </ac:graphicFrameMkLst>
        </pc:graphicFrameChg>
      </pc:sldChg>
      <pc:sldChg chg="modSp">
        <pc:chgData name="Juan Enrique Opazo Marmentini" userId="d929c55600577799" providerId="LiveId" clId="{B791D13D-7F53-4783-8858-A48A3342E30D}" dt="2018-10-15T21:58:46.143" v="4" actId="20577"/>
        <pc:sldMkLst>
          <pc:docMk/>
          <pc:sldMk cId="1696178755" sldId="321"/>
        </pc:sldMkLst>
        <pc:spChg chg="mod">
          <ac:chgData name="Juan Enrique Opazo Marmentini" userId="d929c55600577799" providerId="LiveId" clId="{B791D13D-7F53-4783-8858-A48A3342E30D}" dt="2018-10-15T21:58:46.143" v="4" actId="20577"/>
          <ac:spMkLst>
            <pc:docMk/>
            <pc:sldMk cId="1696178755" sldId="321"/>
            <ac:spMk id="3" creationId="{00000000-0000-0000-0000-000000000000}"/>
          </ac:spMkLst>
        </pc:spChg>
      </pc:sldChg>
      <pc:sldChg chg="del">
        <pc:chgData name="Juan Enrique Opazo Marmentini" userId="d929c55600577799" providerId="LiveId" clId="{B791D13D-7F53-4783-8858-A48A3342E30D}" dt="2018-10-15T22:10:56.167" v="41" actId="2696"/>
        <pc:sldMkLst>
          <pc:docMk/>
          <pc:sldMk cId="2939328301" sldId="324"/>
        </pc:sldMkLst>
      </pc:sldChg>
      <pc:sldChg chg="modSp">
        <pc:chgData name="Juan Enrique Opazo Marmentini" userId="d929c55600577799" providerId="LiveId" clId="{B791D13D-7F53-4783-8858-A48A3342E30D}" dt="2018-10-15T22:03:43.427" v="40" actId="6549"/>
        <pc:sldMkLst>
          <pc:docMk/>
          <pc:sldMk cId="3462567281" sldId="330"/>
        </pc:sldMkLst>
        <pc:spChg chg="mod">
          <ac:chgData name="Juan Enrique Opazo Marmentini" userId="d929c55600577799" providerId="LiveId" clId="{B791D13D-7F53-4783-8858-A48A3342E30D}" dt="2018-10-15T22:03:43.427" v="40" actId="6549"/>
          <ac:spMkLst>
            <pc:docMk/>
            <pc:sldMk cId="3462567281" sldId="330"/>
            <ac:spMk id="2" creationId="{00000000-0000-0000-0000-000000000000}"/>
          </ac:spMkLst>
        </pc:spChg>
      </pc:sldChg>
      <pc:sldChg chg="modSp">
        <pc:chgData name="Juan Enrique Opazo Marmentini" userId="d929c55600577799" providerId="LiveId" clId="{B791D13D-7F53-4783-8858-A48A3342E30D}" dt="2018-10-15T21:55:39.224" v="2" actId="6549"/>
        <pc:sldMkLst>
          <pc:docMk/>
          <pc:sldMk cId="3727064211" sldId="335"/>
        </pc:sldMkLst>
        <pc:spChg chg="mod">
          <ac:chgData name="Juan Enrique Opazo Marmentini" userId="d929c55600577799" providerId="LiveId" clId="{B791D13D-7F53-4783-8858-A48A3342E30D}" dt="2018-10-15T21:55:39.224" v="2" actId="6549"/>
          <ac:spMkLst>
            <pc:docMk/>
            <pc:sldMk cId="3727064211" sldId="335"/>
            <ac:spMk id="5" creationId="{A5FAC934-30D4-4F6A-8B4B-C59228B905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E4FD5-DFE0-433D-AE59-BFA42948905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F334075-D83B-4070-8254-CC05CCBFFF8D}">
      <dgm:prSet/>
      <dgm:spPr/>
      <dgm:t>
        <a:bodyPr/>
        <a:lstStyle/>
        <a:p>
          <a:r>
            <a:rPr lang="es-MX" u="sng"/>
            <a:t>El positivismo</a:t>
          </a:r>
          <a:r>
            <a:rPr lang="es-MX"/>
            <a:t> puede ser definido, en general, como una aproximación al conocimiento de la realidad. Esa es la razón de que sea de nuestro interés en un curso de epistemología.</a:t>
          </a:r>
          <a:endParaRPr lang="en-US"/>
        </a:p>
      </dgm:t>
    </dgm:pt>
    <dgm:pt modelId="{DCA79FAB-98D7-4531-AE6B-E4822CF2B042}" type="parTrans" cxnId="{BCFA79D0-9EC8-40EF-88D3-86F4D9320D8D}">
      <dgm:prSet/>
      <dgm:spPr/>
      <dgm:t>
        <a:bodyPr/>
        <a:lstStyle/>
        <a:p>
          <a:endParaRPr lang="en-US"/>
        </a:p>
      </dgm:t>
    </dgm:pt>
    <dgm:pt modelId="{D21E4263-8F85-4B0C-A85D-1874C9B6ACB3}" type="sibTrans" cxnId="{BCFA79D0-9EC8-40EF-88D3-86F4D9320D8D}">
      <dgm:prSet/>
      <dgm:spPr/>
      <dgm:t>
        <a:bodyPr/>
        <a:lstStyle/>
        <a:p>
          <a:endParaRPr lang="en-US"/>
        </a:p>
      </dgm:t>
    </dgm:pt>
    <dgm:pt modelId="{1AF3F2CD-ADD5-454A-BB5F-5AC587BF095B}">
      <dgm:prSet/>
      <dgm:spPr/>
      <dgm:t>
        <a:bodyPr/>
        <a:lstStyle/>
        <a:p>
          <a:r>
            <a:rPr lang="es-MX" u="sng"/>
            <a:t>El positivismo</a:t>
          </a:r>
          <a:r>
            <a:rPr lang="es-MX"/>
            <a:t> guarda una relación histórica con la sociología, porque uno de los autores clave de esta aproximación –en un primer periodo- fue A. Comte, precisamente quien inventó la palabra “sociología”. </a:t>
          </a:r>
          <a:endParaRPr lang="en-US"/>
        </a:p>
      </dgm:t>
    </dgm:pt>
    <dgm:pt modelId="{5A035FE5-5BE1-4251-940C-D5EC45880242}" type="parTrans" cxnId="{4363655F-EC01-4FD0-9BD3-E5396E2D5931}">
      <dgm:prSet/>
      <dgm:spPr/>
      <dgm:t>
        <a:bodyPr/>
        <a:lstStyle/>
        <a:p>
          <a:endParaRPr lang="en-US"/>
        </a:p>
      </dgm:t>
    </dgm:pt>
    <dgm:pt modelId="{A8ED0C1B-09C8-4B39-A104-96D1AFD33679}" type="sibTrans" cxnId="{4363655F-EC01-4FD0-9BD3-E5396E2D5931}">
      <dgm:prSet/>
      <dgm:spPr/>
      <dgm:t>
        <a:bodyPr/>
        <a:lstStyle/>
        <a:p>
          <a:endParaRPr lang="en-US"/>
        </a:p>
      </dgm:t>
    </dgm:pt>
    <dgm:pt modelId="{BC50E47E-92C2-42A2-845D-779CD6937823}" type="pres">
      <dgm:prSet presAssocID="{2F8E4FD5-DFE0-433D-AE59-BFA429489055}" presName="linear" presStyleCnt="0">
        <dgm:presLayoutVars>
          <dgm:animLvl val="lvl"/>
          <dgm:resizeHandles val="exact"/>
        </dgm:presLayoutVars>
      </dgm:prSet>
      <dgm:spPr/>
    </dgm:pt>
    <dgm:pt modelId="{3790D565-61FA-48CA-AA80-074ED8B8272C}" type="pres">
      <dgm:prSet presAssocID="{DF334075-D83B-4070-8254-CC05CCBFFF8D}" presName="parentText" presStyleLbl="node1" presStyleIdx="0" presStyleCnt="2">
        <dgm:presLayoutVars>
          <dgm:chMax val="0"/>
          <dgm:bulletEnabled val="1"/>
        </dgm:presLayoutVars>
      </dgm:prSet>
      <dgm:spPr/>
    </dgm:pt>
    <dgm:pt modelId="{B6C257CF-855E-486A-AEEE-EC2B0108DC42}" type="pres">
      <dgm:prSet presAssocID="{D21E4263-8F85-4B0C-A85D-1874C9B6ACB3}" presName="spacer" presStyleCnt="0"/>
      <dgm:spPr/>
    </dgm:pt>
    <dgm:pt modelId="{E041E468-E6B0-4FF0-BB7A-D813F155D153}" type="pres">
      <dgm:prSet presAssocID="{1AF3F2CD-ADD5-454A-BB5F-5AC587BF095B}" presName="parentText" presStyleLbl="node1" presStyleIdx="1" presStyleCnt="2">
        <dgm:presLayoutVars>
          <dgm:chMax val="0"/>
          <dgm:bulletEnabled val="1"/>
        </dgm:presLayoutVars>
      </dgm:prSet>
      <dgm:spPr/>
    </dgm:pt>
  </dgm:ptLst>
  <dgm:cxnLst>
    <dgm:cxn modelId="{4363655F-EC01-4FD0-9BD3-E5396E2D5931}" srcId="{2F8E4FD5-DFE0-433D-AE59-BFA429489055}" destId="{1AF3F2CD-ADD5-454A-BB5F-5AC587BF095B}" srcOrd="1" destOrd="0" parTransId="{5A035FE5-5BE1-4251-940C-D5EC45880242}" sibTransId="{A8ED0C1B-09C8-4B39-A104-96D1AFD33679}"/>
    <dgm:cxn modelId="{77CA8E52-2A0D-4EDD-84E1-1D0CD791753F}" type="presOf" srcId="{DF334075-D83B-4070-8254-CC05CCBFFF8D}" destId="{3790D565-61FA-48CA-AA80-074ED8B8272C}" srcOrd="0" destOrd="0" presId="urn:microsoft.com/office/officeart/2005/8/layout/vList2"/>
    <dgm:cxn modelId="{A6F8358C-9CA8-44D6-B70E-33884AABFFEE}" type="presOf" srcId="{2F8E4FD5-DFE0-433D-AE59-BFA429489055}" destId="{BC50E47E-92C2-42A2-845D-779CD6937823}" srcOrd="0" destOrd="0" presId="urn:microsoft.com/office/officeart/2005/8/layout/vList2"/>
    <dgm:cxn modelId="{A7239097-2510-4FA5-AE1B-03151DDD75F0}" type="presOf" srcId="{1AF3F2CD-ADD5-454A-BB5F-5AC587BF095B}" destId="{E041E468-E6B0-4FF0-BB7A-D813F155D153}" srcOrd="0" destOrd="0" presId="urn:microsoft.com/office/officeart/2005/8/layout/vList2"/>
    <dgm:cxn modelId="{BCFA79D0-9EC8-40EF-88D3-86F4D9320D8D}" srcId="{2F8E4FD5-DFE0-433D-AE59-BFA429489055}" destId="{DF334075-D83B-4070-8254-CC05CCBFFF8D}" srcOrd="0" destOrd="0" parTransId="{DCA79FAB-98D7-4531-AE6B-E4822CF2B042}" sibTransId="{D21E4263-8F85-4B0C-A85D-1874C9B6ACB3}"/>
    <dgm:cxn modelId="{49260687-BC4C-4650-9F07-96920642A46D}" type="presParOf" srcId="{BC50E47E-92C2-42A2-845D-779CD6937823}" destId="{3790D565-61FA-48CA-AA80-074ED8B8272C}" srcOrd="0" destOrd="0" presId="urn:microsoft.com/office/officeart/2005/8/layout/vList2"/>
    <dgm:cxn modelId="{09869C87-963B-467F-BB93-8478E376152A}" type="presParOf" srcId="{BC50E47E-92C2-42A2-845D-779CD6937823}" destId="{B6C257CF-855E-486A-AEEE-EC2B0108DC42}" srcOrd="1" destOrd="0" presId="urn:microsoft.com/office/officeart/2005/8/layout/vList2"/>
    <dgm:cxn modelId="{486AE234-7FDE-4276-B7F1-BCE23A0124DC}" type="presParOf" srcId="{BC50E47E-92C2-42A2-845D-779CD6937823}" destId="{E041E468-E6B0-4FF0-BB7A-D813F155D15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21B1A-9B71-476D-BA40-0799F1C9975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8127472-46E3-465B-9BF5-C2E3A1BDC519}">
      <dgm:prSet/>
      <dgm:spPr/>
      <dgm:t>
        <a:bodyPr/>
        <a:lstStyle/>
        <a:p>
          <a:r>
            <a:rPr lang="es-MX" b="1"/>
            <a:t>El positivismo de Comte tuvo una fuerte influencia en Francia e Inglaterra, y algo menos en Alemania, en la segunda mitad del siglo XIX. En América Latina –junto al liberalismo- tuvo una incidencia muy especial.</a:t>
          </a:r>
          <a:endParaRPr lang="en-US"/>
        </a:p>
      </dgm:t>
    </dgm:pt>
    <dgm:pt modelId="{3BE39B97-D075-40D2-8318-F2780C3CACF6}" type="parTrans" cxnId="{4BFB0926-998C-4406-B9DF-DDC219ABD6CE}">
      <dgm:prSet/>
      <dgm:spPr/>
      <dgm:t>
        <a:bodyPr/>
        <a:lstStyle/>
        <a:p>
          <a:endParaRPr lang="en-US"/>
        </a:p>
      </dgm:t>
    </dgm:pt>
    <dgm:pt modelId="{CF9C68A0-4345-42B0-BE79-2A2386E5EFFC}" type="sibTrans" cxnId="{4BFB0926-998C-4406-B9DF-DDC219ABD6CE}">
      <dgm:prSet/>
      <dgm:spPr/>
      <dgm:t>
        <a:bodyPr/>
        <a:lstStyle/>
        <a:p>
          <a:endParaRPr lang="en-US"/>
        </a:p>
      </dgm:t>
    </dgm:pt>
    <dgm:pt modelId="{4D56FA97-AC8F-489F-ABCD-1BC0E10D34B3}">
      <dgm:prSet/>
      <dgm:spPr/>
      <dgm:t>
        <a:bodyPr/>
        <a:lstStyle/>
        <a:p>
          <a:r>
            <a:rPr lang="es-MX" b="1"/>
            <a:t>El positivismo, en el siglo XIX, era asociado al “progreso”, a la “ciencia”, a la “industria”, a la búsqueda de las relaciones entre los fenómenos sin recurrir a la metafísica, sino solo a la observación y la experimentación </a:t>
          </a:r>
          <a:endParaRPr lang="en-US"/>
        </a:p>
      </dgm:t>
    </dgm:pt>
    <dgm:pt modelId="{B88BCA89-039A-4915-B0C6-6F420DB3FE04}" type="parTrans" cxnId="{52950D67-C0EB-4F05-AE1F-14CCD2B44784}">
      <dgm:prSet/>
      <dgm:spPr/>
      <dgm:t>
        <a:bodyPr/>
        <a:lstStyle/>
        <a:p>
          <a:endParaRPr lang="en-US"/>
        </a:p>
      </dgm:t>
    </dgm:pt>
    <dgm:pt modelId="{EC3FE203-5FC6-4284-A5AB-59522CC058C3}" type="sibTrans" cxnId="{52950D67-C0EB-4F05-AE1F-14CCD2B44784}">
      <dgm:prSet/>
      <dgm:spPr/>
      <dgm:t>
        <a:bodyPr/>
        <a:lstStyle/>
        <a:p>
          <a:endParaRPr lang="en-US"/>
        </a:p>
      </dgm:t>
    </dgm:pt>
    <dgm:pt modelId="{27C5A12D-5F33-472F-8AF6-F396CAEFB8EE}" type="pres">
      <dgm:prSet presAssocID="{74821B1A-9B71-476D-BA40-0799F1C99750}" presName="linear" presStyleCnt="0">
        <dgm:presLayoutVars>
          <dgm:animLvl val="lvl"/>
          <dgm:resizeHandles val="exact"/>
        </dgm:presLayoutVars>
      </dgm:prSet>
      <dgm:spPr/>
    </dgm:pt>
    <dgm:pt modelId="{01AB99F7-F933-44F5-A94E-F31AB85D231C}" type="pres">
      <dgm:prSet presAssocID="{38127472-46E3-465B-9BF5-C2E3A1BDC519}" presName="parentText" presStyleLbl="node1" presStyleIdx="0" presStyleCnt="2">
        <dgm:presLayoutVars>
          <dgm:chMax val="0"/>
          <dgm:bulletEnabled val="1"/>
        </dgm:presLayoutVars>
      </dgm:prSet>
      <dgm:spPr/>
    </dgm:pt>
    <dgm:pt modelId="{5435C370-EF9F-4BC8-BDB5-835992F838CC}" type="pres">
      <dgm:prSet presAssocID="{CF9C68A0-4345-42B0-BE79-2A2386E5EFFC}" presName="spacer" presStyleCnt="0"/>
      <dgm:spPr/>
    </dgm:pt>
    <dgm:pt modelId="{DF0CF8EF-12F3-4967-967F-21080BF0995A}" type="pres">
      <dgm:prSet presAssocID="{4D56FA97-AC8F-489F-ABCD-1BC0E10D34B3}" presName="parentText" presStyleLbl="node1" presStyleIdx="1" presStyleCnt="2">
        <dgm:presLayoutVars>
          <dgm:chMax val="0"/>
          <dgm:bulletEnabled val="1"/>
        </dgm:presLayoutVars>
      </dgm:prSet>
      <dgm:spPr/>
    </dgm:pt>
  </dgm:ptLst>
  <dgm:cxnLst>
    <dgm:cxn modelId="{D342171D-7F59-46BA-BE2B-0599B66D899A}" type="presOf" srcId="{4D56FA97-AC8F-489F-ABCD-1BC0E10D34B3}" destId="{DF0CF8EF-12F3-4967-967F-21080BF0995A}" srcOrd="0" destOrd="0" presId="urn:microsoft.com/office/officeart/2005/8/layout/vList2"/>
    <dgm:cxn modelId="{4BFB0926-998C-4406-B9DF-DDC219ABD6CE}" srcId="{74821B1A-9B71-476D-BA40-0799F1C99750}" destId="{38127472-46E3-465B-9BF5-C2E3A1BDC519}" srcOrd="0" destOrd="0" parTransId="{3BE39B97-D075-40D2-8318-F2780C3CACF6}" sibTransId="{CF9C68A0-4345-42B0-BE79-2A2386E5EFFC}"/>
    <dgm:cxn modelId="{52950D67-C0EB-4F05-AE1F-14CCD2B44784}" srcId="{74821B1A-9B71-476D-BA40-0799F1C99750}" destId="{4D56FA97-AC8F-489F-ABCD-1BC0E10D34B3}" srcOrd="1" destOrd="0" parTransId="{B88BCA89-039A-4915-B0C6-6F420DB3FE04}" sibTransId="{EC3FE203-5FC6-4284-A5AB-59522CC058C3}"/>
    <dgm:cxn modelId="{262BFE4C-1C67-4D6A-8EEB-F4CD88C4F939}" type="presOf" srcId="{38127472-46E3-465B-9BF5-C2E3A1BDC519}" destId="{01AB99F7-F933-44F5-A94E-F31AB85D231C}" srcOrd="0" destOrd="0" presId="urn:microsoft.com/office/officeart/2005/8/layout/vList2"/>
    <dgm:cxn modelId="{D2EF8EBD-BDD8-4D68-AF9D-286092828928}" type="presOf" srcId="{74821B1A-9B71-476D-BA40-0799F1C99750}" destId="{27C5A12D-5F33-472F-8AF6-F396CAEFB8EE}" srcOrd="0" destOrd="0" presId="urn:microsoft.com/office/officeart/2005/8/layout/vList2"/>
    <dgm:cxn modelId="{C29D9D30-F89A-400A-AC6E-444CFDA156D9}" type="presParOf" srcId="{27C5A12D-5F33-472F-8AF6-F396CAEFB8EE}" destId="{01AB99F7-F933-44F5-A94E-F31AB85D231C}" srcOrd="0" destOrd="0" presId="urn:microsoft.com/office/officeart/2005/8/layout/vList2"/>
    <dgm:cxn modelId="{40291707-7166-4A26-8989-A6021DBA2E81}" type="presParOf" srcId="{27C5A12D-5F33-472F-8AF6-F396CAEFB8EE}" destId="{5435C370-EF9F-4BC8-BDB5-835992F838CC}" srcOrd="1" destOrd="0" presId="urn:microsoft.com/office/officeart/2005/8/layout/vList2"/>
    <dgm:cxn modelId="{63590A1F-FBBE-4437-9B83-A7270BEA920E}" type="presParOf" srcId="{27C5A12D-5F33-472F-8AF6-F396CAEFB8EE}" destId="{DF0CF8EF-12F3-4967-967F-21080BF099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D565-61FA-48CA-AA80-074ED8B8272C}">
      <dsp:nvSpPr>
        <dsp:cNvPr id="0" name=""/>
        <dsp:cNvSpPr/>
      </dsp:nvSpPr>
      <dsp:spPr>
        <a:xfrm>
          <a:off x="0" y="12254"/>
          <a:ext cx="4908899" cy="2364716"/>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u="sng" kern="1200"/>
            <a:t>El positivismo</a:t>
          </a:r>
          <a:r>
            <a:rPr lang="es-MX" sz="2300" kern="1200"/>
            <a:t> puede ser definido, en general, como una aproximación al conocimiento de la realidad. Esa es la razón de que sea de nuestro interés en un curso de epistemología.</a:t>
          </a:r>
          <a:endParaRPr lang="en-US" sz="2300" kern="1200"/>
        </a:p>
      </dsp:txBody>
      <dsp:txXfrm>
        <a:off x="115436" y="127690"/>
        <a:ext cx="4678027" cy="2133844"/>
      </dsp:txXfrm>
    </dsp:sp>
    <dsp:sp modelId="{E041E468-E6B0-4FF0-BB7A-D813F155D153}">
      <dsp:nvSpPr>
        <dsp:cNvPr id="0" name=""/>
        <dsp:cNvSpPr/>
      </dsp:nvSpPr>
      <dsp:spPr>
        <a:xfrm>
          <a:off x="0" y="2443211"/>
          <a:ext cx="4908899" cy="2364716"/>
        </a:xfrm>
        <a:prstGeom prst="roundRect">
          <a:avLst/>
        </a:prstGeom>
        <a:gradFill rotWithShape="0">
          <a:gsLst>
            <a:gs pos="0">
              <a:schemeClr val="accent2">
                <a:hueOff val="-1888395"/>
                <a:satOff val="35136"/>
                <a:lumOff val="4705"/>
                <a:alphaOff val="0"/>
                <a:tint val="98000"/>
                <a:lumMod val="100000"/>
              </a:schemeClr>
            </a:gs>
            <a:gs pos="100000">
              <a:schemeClr val="accent2">
                <a:hueOff val="-1888395"/>
                <a:satOff val="35136"/>
                <a:lumOff val="470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u="sng" kern="1200"/>
            <a:t>El positivismo</a:t>
          </a:r>
          <a:r>
            <a:rPr lang="es-MX" sz="2300" kern="1200"/>
            <a:t> guarda una relación histórica con la sociología, porque uno de los autores clave de esta aproximación –en un primer periodo- fue A. Comte, precisamente quien inventó la palabra “sociología”. </a:t>
          </a:r>
          <a:endParaRPr lang="en-US" sz="2300" kern="1200"/>
        </a:p>
      </dsp:txBody>
      <dsp:txXfrm>
        <a:off x="115436" y="2558647"/>
        <a:ext cx="4678027" cy="2133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99F7-F933-44F5-A94E-F31AB85D231C}">
      <dsp:nvSpPr>
        <dsp:cNvPr id="0" name=""/>
        <dsp:cNvSpPr/>
      </dsp:nvSpPr>
      <dsp:spPr>
        <a:xfrm>
          <a:off x="0" y="113290"/>
          <a:ext cx="4908899" cy="226512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b="1" kern="1200"/>
            <a:t>El positivismo de Comte tuvo una fuerte influencia en Francia e Inglaterra, y algo menos en Alemania, en la segunda mitad del siglo XIX. En América Latina –junto al liberalismo- tuvo una incidencia muy especial.</a:t>
          </a:r>
          <a:endParaRPr lang="en-US" sz="2200" kern="1200"/>
        </a:p>
      </dsp:txBody>
      <dsp:txXfrm>
        <a:off x="110574" y="223864"/>
        <a:ext cx="4687751" cy="2043972"/>
      </dsp:txXfrm>
    </dsp:sp>
    <dsp:sp modelId="{DF0CF8EF-12F3-4967-967F-21080BF0995A}">
      <dsp:nvSpPr>
        <dsp:cNvPr id="0" name=""/>
        <dsp:cNvSpPr/>
      </dsp:nvSpPr>
      <dsp:spPr>
        <a:xfrm>
          <a:off x="0" y="2441771"/>
          <a:ext cx="4908899" cy="2265120"/>
        </a:xfrm>
        <a:prstGeom prst="roundRect">
          <a:avLst/>
        </a:prstGeom>
        <a:gradFill rotWithShape="0">
          <a:gsLst>
            <a:gs pos="0">
              <a:schemeClr val="accent2">
                <a:hueOff val="-1888395"/>
                <a:satOff val="35136"/>
                <a:lumOff val="4705"/>
                <a:alphaOff val="0"/>
                <a:tint val="98000"/>
                <a:lumMod val="100000"/>
              </a:schemeClr>
            </a:gs>
            <a:gs pos="100000">
              <a:schemeClr val="accent2">
                <a:hueOff val="-1888395"/>
                <a:satOff val="35136"/>
                <a:lumOff val="470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MX" sz="2200" b="1" kern="1200"/>
            <a:t>El positivismo, en el siglo XIX, era asociado al “progreso”, a la “ciencia”, a la “industria”, a la búsqueda de las relaciones entre los fenómenos sin recurrir a la metafísica, sino solo a la observación y la experimentación </a:t>
          </a:r>
          <a:endParaRPr lang="en-US" sz="2200" kern="1200"/>
        </a:p>
      </dsp:txBody>
      <dsp:txXfrm>
        <a:off x="110574" y="2552345"/>
        <a:ext cx="4687751" cy="20439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a:xfrm>
            <a:off x="2743973" y="5870576"/>
            <a:ext cx="3932137" cy="377825"/>
          </a:xfrm>
        </p:spPr>
        <p:txBody>
          <a:bodyPr/>
          <a:lstStyle/>
          <a:p>
            <a:endParaRPr lang="es-MX"/>
          </a:p>
        </p:txBody>
      </p:sp>
      <p:sp>
        <p:nvSpPr>
          <p:cNvPr id="6" name="Slide Number Placeholder 5"/>
          <p:cNvSpPr>
            <a:spLocks noGrp="1"/>
          </p:cNvSpPr>
          <p:nvPr>
            <p:ph type="sldNum" sz="quarter" idx="12"/>
          </p:nvPr>
        </p:nvSpPr>
        <p:spPr>
          <a:xfrm>
            <a:off x="8040685" y="5870576"/>
            <a:ext cx="417516" cy="377825"/>
          </a:xfrm>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65571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0BF561-0A90-4462-84F3-FA180626661F}"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76565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77571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28947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3752229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92706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40890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255984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007202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143000" y="609600"/>
            <a:ext cx="77724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1169988" y="1946275"/>
            <a:ext cx="7772400" cy="4114800"/>
          </a:xfrm>
        </p:spPr>
        <p:txBody>
          <a:bodyPr/>
          <a:lstStyle/>
          <a:p>
            <a:pPr lvl="0"/>
            <a:endParaRPr lang="es-ES" noProof="0"/>
          </a:p>
        </p:txBody>
      </p:sp>
      <p:sp>
        <p:nvSpPr>
          <p:cNvPr id="4" name="3 Marcador de fecha"/>
          <p:cNvSpPr>
            <a:spLocks noGrp="1"/>
          </p:cNvSpPr>
          <p:nvPr>
            <p:ph type="dt" sz="half" idx="10"/>
          </p:nvPr>
        </p:nvSpPr>
        <p:spPr>
          <a:xfrm>
            <a:off x="1143000" y="6248400"/>
            <a:ext cx="1905000" cy="457200"/>
          </a:xfrm>
        </p:spPr>
        <p:txBody>
          <a:bodyPr/>
          <a:lstStyle>
            <a:lvl1pPr>
              <a:defRPr/>
            </a:lvl1pPr>
          </a:lstStyle>
          <a:p>
            <a:pPr>
              <a:defRPr/>
            </a:pPr>
            <a:endParaRPr lang="en-US">
              <a:solidFill>
                <a:srgbClr val="DBF5F9">
                  <a:shade val="90000"/>
                </a:srgbClr>
              </a:solidFill>
            </a:endParaRPr>
          </a:p>
        </p:txBody>
      </p:sp>
      <p:sp>
        <p:nvSpPr>
          <p:cNvPr id="5" name="4 Marcador de pie de página"/>
          <p:cNvSpPr>
            <a:spLocks noGrp="1"/>
          </p:cNvSpPr>
          <p:nvPr>
            <p:ph type="ftr" sz="quarter" idx="11"/>
          </p:nvPr>
        </p:nvSpPr>
        <p:spPr>
          <a:xfrm>
            <a:off x="3581400" y="6248400"/>
            <a:ext cx="2895600" cy="457200"/>
          </a:xfrm>
        </p:spPr>
        <p:txBody>
          <a:bodyPr/>
          <a:lstStyle>
            <a:lvl1pPr>
              <a:defRPr/>
            </a:lvl1pPr>
          </a:lstStyle>
          <a:p>
            <a:pPr>
              <a:defRPr/>
            </a:pPr>
            <a:endParaRPr lang="en-US">
              <a:solidFill>
                <a:srgbClr val="DBF5F9">
                  <a:shade val="90000"/>
                </a:srgbClr>
              </a:solidFill>
            </a:endParaRPr>
          </a:p>
        </p:txBody>
      </p:sp>
      <p:sp>
        <p:nvSpPr>
          <p:cNvPr id="6" name="5 Marcador de número de diapositiva"/>
          <p:cNvSpPr>
            <a:spLocks noGrp="1"/>
          </p:cNvSpPr>
          <p:nvPr>
            <p:ph type="sldNum" sz="quarter" idx="12"/>
          </p:nvPr>
        </p:nvSpPr>
        <p:spPr>
          <a:xfrm>
            <a:off x="7010400" y="6248400"/>
            <a:ext cx="1905000" cy="457200"/>
          </a:xfrm>
        </p:spPr>
        <p:txBody>
          <a:bodyPr/>
          <a:lstStyle>
            <a:lvl1pPr>
              <a:defRPr/>
            </a:lvl1pPr>
          </a:lstStyle>
          <a:p>
            <a:pPr>
              <a:defRPr/>
            </a:pPr>
            <a:fld id="{49E37A52-D056-4C3A-A485-6E6D1292E5E2}" type="slidenum">
              <a:rPr lang="en-US">
                <a:solidFill>
                  <a:srgbClr val="DBF5F9">
                    <a:shade val="90000"/>
                  </a:srgbClr>
                </a:solidFill>
              </a:rPr>
              <a:pPr>
                <a:defRPr/>
              </a:pPr>
              <a:t>‹Nº›</a:t>
            </a:fld>
            <a:endParaRPr lang="en-US">
              <a:solidFill>
                <a:srgbClr val="DBF5F9">
                  <a:shade val="90000"/>
                </a:srgbClr>
              </a:solidFill>
            </a:endParaRPr>
          </a:p>
        </p:txBody>
      </p:sp>
    </p:spTree>
    <p:extLst>
      <p:ext uri="{BB962C8B-B14F-4D97-AF65-F5344CB8AC3E}">
        <p14:creationId xmlns:p14="http://schemas.microsoft.com/office/powerpoint/2010/main" val="1154345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269556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50BF561-0A90-4462-84F3-FA180626661F}"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260823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50BF561-0A90-4462-84F3-FA180626661F}"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284248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50BF561-0A90-4462-84F3-FA180626661F}" type="datetimeFigureOut">
              <a:rPr lang="es-MX" smtClean="0"/>
              <a:t>01/08/2022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329293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50BF561-0A90-4462-84F3-FA180626661F}" type="datetimeFigureOut">
              <a:rPr lang="es-MX" smtClean="0"/>
              <a:t>01/08/2022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106400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D50BF561-0A90-4462-84F3-FA180626661F}" type="datetimeFigureOut">
              <a:rPr lang="es-MX" smtClean="0"/>
              <a:t>01/08/2022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251077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0BF561-0A90-4462-84F3-FA180626661F}"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386456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50BF561-0A90-4462-84F3-FA180626661F}"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A08C6C1-6E24-45E8-B151-E0E2B28C5E72}" type="slidenum">
              <a:rPr lang="es-MX" smtClean="0"/>
              <a:t>‹Nº›</a:t>
            </a:fld>
            <a:endParaRPr lang="es-MX"/>
          </a:p>
        </p:txBody>
      </p:sp>
    </p:spTree>
    <p:extLst>
      <p:ext uri="{BB962C8B-B14F-4D97-AF65-F5344CB8AC3E}">
        <p14:creationId xmlns:p14="http://schemas.microsoft.com/office/powerpoint/2010/main" val="81401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0BF561-0A90-4462-84F3-FA180626661F}" type="datetimeFigureOut">
              <a:rPr lang="es-MX" smtClean="0"/>
              <a:t>01/08/2022</a:t>
            </a:fld>
            <a:endParaRPr lang="es-MX"/>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08C6C1-6E24-45E8-B151-E0E2B28C5E72}" type="slidenum">
              <a:rPr lang="es-MX" smtClean="0"/>
              <a:t>‹Nº›</a:t>
            </a:fld>
            <a:endParaRPr lang="es-MX"/>
          </a:p>
        </p:txBody>
      </p:sp>
    </p:spTree>
    <p:extLst>
      <p:ext uri="{BB962C8B-B14F-4D97-AF65-F5344CB8AC3E}">
        <p14:creationId xmlns:p14="http://schemas.microsoft.com/office/powerpoint/2010/main" val="1409506698"/>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43132E-D4DF-4A83-9344-A782D0F5D9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3 Título"/>
          <p:cNvSpPr>
            <a:spLocks noGrp="1"/>
          </p:cNvSpPr>
          <p:nvPr>
            <p:ph type="ctrTitle"/>
          </p:nvPr>
        </p:nvSpPr>
        <p:spPr>
          <a:xfrm>
            <a:off x="773907" y="1766951"/>
            <a:ext cx="4515133" cy="3324098"/>
          </a:xfrm>
        </p:spPr>
        <p:txBody>
          <a:bodyPr anchor="ctr">
            <a:normAutofit/>
          </a:bodyPr>
          <a:lstStyle/>
          <a:p>
            <a:pPr>
              <a:lnSpc>
                <a:spcPct val="90000"/>
              </a:lnSpc>
            </a:pPr>
            <a:br>
              <a:rPr lang="es-MX" sz="2000"/>
            </a:br>
            <a:r>
              <a:rPr lang="es-MX" sz="2000"/>
              <a:t>UNIVERSIDAD DE CHILE</a:t>
            </a:r>
            <a:br>
              <a:rPr lang="es-MX" sz="2000"/>
            </a:br>
            <a:r>
              <a:rPr lang="es-MX" sz="2000"/>
              <a:t>FACULTAD DE CIENCIAS SOCIALES</a:t>
            </a:r>
            <a:br>
              <a:rPr lang="es-MX" sz="2000"/>
            </a:br>
            <a:r>
              <a:rPr lang="es-MX" sz="2000"/>
              <a:t>CARRERA SOCIOLOGÍA</a:t>
            </a:r>
            <a:br>
              <a:rPr lang="es-MX" sz="2000"/>
            </a:br>
            <a:br>
              <a:rPr lang="es-MX" sz="2000"/>
            </a:br>
            <a:r>
              <a:rPr lang="es-MX" sz="2000"/>
              <a:t>CURSO: </a:t>
            </a:r>
            <a:br>
              <a:rPr lang="es-MX" sz="2000"/>
            </a:br>
            <a:r>
              <a:rPr lang="es-MX" sz="2000"/>
              <a:t>EPISTEMOLOGÍA</a:t>
            </a:r>
            <a:br>
              <a:rPr lang="es-MX" sz="2000"/>
            </a:br>
            <a:br>
              <a:rPr lang="es-MX" sz="2000"/>
            </a:br>
            <a:r>
              <a:rPr lang="es-MX" sz="2000"/>
              <a:t>UNIDAD II </a:t>
            </a:r>
            <a:br>
              <a:rPr lang="es-MX" sz="2000"/>
            </a:br>
            <a:r>
              <a:rPr lang="es-MX" sz="2000"/>
              <a:t>APOYO PPT N° 7</a:t>
            </a:r>
          </a:p>
        </p:txBody>
      </p:sp>
      <p:cxnSp>
        <p:nvCxnSpPr>
          <p:cNvPr id="11" name="Straight Connector 10">
            <a:extLst>
              <a:ext uri="{FF2B5EF4-FFF2-40B4-BE49-F238E27FC236}">
                <a16:creationId xmlns:a16="http://schemas.microsoft.com/office/drawing/2014/main" id="{6AA24BC1-1577-4586-AD7A-417660E372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39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3094482"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2 Marcador de contenido">
            <a:extLst>
              <a:ext uri="{FF2B5EF4-FFF2-40B4-BE49-F238E27FC236}">
                <a16:creationId xmlns:a16="http://schemas.microsoft.com/office/drawing/2014/main" id="{B95C6B1F-0DF9-E440-BCA7-E24EA19DE84E}"/>
              </a:ext>
            </a:extLst>
          </p:cNvPr>
          <p:cNvGraphicFramePr>
            <a:graphicFrameLocks noGrp="1"/>
          </p:cNvGraphicFramePr>
          <p:nvPr>
            <p:ph idx="1"/>
            <p:extLst>
              <p:ext uri="{D42A27DB-BD31-4B8C-83A1-F6EECF244321}">
                <p14:modId xmlns:p14="http://schemas.microsoft.com/office/powerpoint/2010/main" val="1149346187"/>
              </p:ext>
            </p:extLst>
          </p:nvPr>
        </p:nvGraphicFramePr>
        <p:xfrm>
          <a:off x="3606450" y="901700"/>
          <a:ext cx="4908900"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17875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AC8963-AF89-4FC1-910B-686E223CD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41BDA784-DB63-4168-8CC9-0DA04775B2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1619" cy="5142161"/>
          </a:xfrm>
          <a:prstGeom prst="rect">
            <a:avLst/>
          </a:prstGeom>
        </p:spPr>
      </p:pic>
      <p:sp>
        <p:nvSpPr>
          <p:cNvPr id="2" name="Título 1">
            <a:extLst>
              <a:ext uri="{FF2B5EF4-FFF2-40B4-BE49-F238E27FC236}">
                <a16:creationId xmlns:a16="http://schemas.microsoft.com/office/drawing/2014/main" id="{A5500293-C287-4145-8721-6EC94189C669}"/>
              </a:ext>
            </a:extLst>
          </p:cNvPr>
          <p:cNvSpPr>
            <a:spLocks noGrp="1"/>
          </p:cNvSpPr>
          <p:nvPr>
            <p:ph type="title"/>
          </p:nvPr>
        </p:nvSpPr>
        <p:spPr>
          <a:xfrm>
            <a:off x="5080871" y="1500782"/>
            <a:ext cx="3032049" cy="3759399"/>
          </a:xfrm>
        </p:spPr>
        <p:txBody>
          <a:bodyPr>
            <a:normAutofit/>
          </a:bodyPr>
          <a:lstStyle/>
          <a:p>
            <a:r>
              <a:rPr lang="es-CL" sz="3000">
                <a:solidFill>
                  <a:srgbClr val="FFFFFF"/>
                </a:solidFill>
              </a:rPr>
              <a:t>El pensamiento positivista según L. Kolakowski</a:t>
            </a:r>
          </a:p>
        </p:txBody>
      </p:sp>
      <p:sp useBgFill="1">
        <p:nvSpPr>
          <p:cNvPr id="15" name="Freeform: Shape 14">
            <a:extLst>
              <a:ext uri="{FF2B5EF4-FFF2-40B4-BE49-F238E27FC236}">
                <a16:creationId xmlns:a16="http://schemas.microsoft.com/office/drawing/2014/main" id="{23A4F197-86BE-42C9-A95B-A488B7683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857250"/>
            <a:ext cx="4757093" cy="5143500"/>
          </a:xfrm>
          <a:custGeom>
            <a:avLst/>
            <a:gdLst>
              <a:gd name="connsiteX0" fmla="*/ 6342791 w 6342791"/>
              <a:gd name="connsiteY0" fmla="*/ 0 h 6858000"/>
              <a:gd name="connsiteX1" fmla="*/ 5297762 w 6342791"/>
              <a:gd name="connsiteY1" fmla="*/ 0 h 6858000"/>
              <a:gd name="connsiteX2" fmla="*/ 4654296 w 6342791"/>
              <a:gd name="connsiteY2" fmla="*/ 0 h 6858000"/>
              <a:gd name="connsiteX3" fmla="*/ 4470448 w 6342791"/>
              <a:gd name="connsiteY3" fmla="*/ 0 h 6858000"/>
              <a:gd name="connsiteX4" fmla="*/ 3926162 w 6342791"/>
              <a:gd name="connsiteY4" fmla="*/ 0 h 6858000"/>
              <a:gd name="connsiteX5" fmla="*/ 0 w 6342791"/>
              <a:gd name="connsiteY5" fmla="*/ 0 h 6858000"/>
              <a:gd name="connsiteX6" fmla="*/ 0 w 6342791"/>
              <a:gd name="connsiteY6" fmla="*/ 70650 h 6858000"/>
              <a:gd name="connsiteX7" fmla="*/ 13678 w 6342791"/>
              <a:gd name="connsiteY7" fmla="*/ 155673 h 6858000"/>
              <a:gd name="connsiteX8" fmla="*/ 37547 w 6342791"/>
              <a:gd name="connsiteY8" fmla="*/ 310664 h 6858000"/>
              <a:gd name="connsiteX9" fmla="*/ 60911 w 6342791"/>
              <a:gd name="connsiteY9" fmla="*/ 466340 h 6858000"/>
              <a:gd name="connsiteX10" fmla="*/ 80914 w 6342791"/>
              <a:gd name="connsiteY10" fmla="*/ 622703 h 6858000"/>
              <a:gd name="connsiteX11" fmla="*/ 101085 w 6342791"/>
              <a:gd name="connsiteY11" fmla="*/ 778379 h 6858000"/>
              <a:gd name="connsiteX12" fmla="*/ 119911 w 6342791"/>
              <a:gd name="connsiteY12" fmla="*/ 934742 h 6858000"/>
              <a:gd name="connsiteX13" fmla="*/ 136047 w 6342791"/>
              <a:gd name="connsiteY13" fmla="*/ 1089047 h 6858000"/>
              <a:gd name="connsiteX14" fmla="*/ 151343 w 6342791"/>
              <a:gd name="connsiteY14" fmla="*/ 1245409 h 6858000"/>
              <a:gd name="connsiteX15" fmla="*/ 165295 w 6342791"/>
              <a:gd name="connsiteY15" fmla="*/ 1401086 h 6858000"/>
              <a:gd name="connsiteX16" fmla="*/ 177397 w 6342791"/>
              <a:gd name="connsiteY16" fmla="*/ 1554019 h 6858000"/>
              <a:gd name="connsiteX17" fmla="*/ 189500 w 6342791"/>
              <a:gd name="connsiteY17" fmla="*/ 1709010 h 6858000"/>
              <a:gd name="connsiteX18" fmla="*/ 199585 w 6342791"/>
              <a:gd name="connsiteY18" fmla="*/ 1861943 h 6858000"/>
              <a:gd name="connsiteX19" fmla="*/ 207485 w 6342791"/>
              <a:gd name="connsiteY19" fmla="*/ 2014877 h 6858000"/>
              <a:gd name="connsiteX20" fmla="*/ 215722 w 6342791"/>
              <a:gd name="connsiteY20" fmla="*/ 2167124 h 6858000"/>
              <a:gd name="connsiteX21" fmla="*/ 222613 w 6342791"/>
              <a:gd name="connsiteY21" fmla="*/ 2318000 h 6858000"/>
              <a:gd name="connsiteX22" fmla="*/ 227488 w 6342791"/>
              <a:gd name="connsiteY22" fmla="*/ 2467505 h 6858000"/>
              <a:gd name="connsiteX23" fmla="*/ 231690 w 6342791"/>
              <a:gd name="connsiteY23" fmla="*/ 2617009 h 6858000"/>
              <a:gd name="connsiteX24" fmla="*/ 235724 w 6342791"/>
              <a:gd name="connsiteY24" fmla="*/ 2765142 h 6858000"/>
              <a:gd name="connsiteX25" fmla="*/ 237573 w 6342791"/>
              <a:gd name="connsiteY25" fmla="*/ 2911217 h 6858000"/>
              <a:gd name="connsiteX26" fmla="*/ 239590 w 6342791"/>
              <a:gd name="connsiteY26" fmla="*/ 3057293 h 6858000"/>
              <a:gd name="connsiteX27" fmla="*/ 240599 w 6342791"/>
              <a:gd name="connsiteY27" fmla="*/ 3201311 h 6858000"/>
              <a:gd name="connsiteX28" fmla="*/ 239590 w 6342791"/>
              <a:gd name="connsiteY28" fmla="*/ 3343957 h 6858000"/>
              <a:gd name="connsiteX29" fmla="*/ 239590 w 6342791"/>
              <a:gd name="connsiteY29" fmla="*/ 3485232 h 6858000"/>
              <a:gd name="connsiteX30" fmla="*/ 237573 w 6342791"/>
              <a:gd name="connsiteY30" fmla="*/ 3625135 h 6858000"/>
              <a:gd name="connsiteX31" fmla="*/ 234548 w 6342791"/>
              <a:gd name="connsiteY31" fmla="*/ 3762295 h 6858000"/>
              <a:gd name="connsiteX32" fmla="*/ 231690 w 6342791"/>
              <a:gd name="connsiteY32" fmla="*/ 3898083 h 6858000"/>
              <a:gd name="connsiteX33" fmla="*/ 228496 w 6342791"/>
              <a:gd name="connsiteY33" fmla="*/ 4031129 h 6858000"/>
              <a:gd name="connsiteX34" fmla="*/ 223622 w 6342791"/>
              <a:gd name="connsiteY34" fmla="*/ 4163488 h 6858000"/>
              <a:gd name="connsiteX35" fmla="*/ 218411 w 6342791"/>
              <a:gd name="connsiteY35" fmla="*/ 4293789 h 6858000"/>
              <a:gd name="connsiteX36" fmla="*/ 213705 w 6342791"/>
              <a:gd name="connsiteY36" fmla="*/ 4421348 h 6858000"/>
              <a:gd name="connsiteX37" fmla="*/ 200425 w 6342791"/>
              <a:gd name="connsiteY37" fmla="*/ 4670294 h 6858000"/>
              <a:gd name="connsiteX38" fmla="*/ 186306 w 6342791"/>
              <a:gd name="connsiteY38" fmla="*/ 4908952 h 6858000"/>
              <a:gd name="connsiteX39" fmla="*/ 171514 w 6342791"/>
              <a:gd name="connsiteY39" fmla="*/ 5138009 h 6858000"/>
              <a:gd name="connsiteX40" fmla="*/ 155209 w 6342791"/>
              <a:gd name="connsiteY40" fmla="*/ 5354722 h 6858000"/>
              <a:gd name="connsiteX41" fmla="*/ 138232 w 6342791"/>
              <a:gd name="connsiteY41" fmla="*/ 5561834 h 6858000"/>
              <a:gd name="connsiteX42" fmla="*/ 119911 w 6342791"/>
              <a:gd name="connsiteY42" fmla="*/ 5753858 h 6858000"/>
              <a:gd name="connsiteX43" fmla="*/ 101925 w 6342791"/>
              <a:gd name="connsiteY43" fmla="*/ 5934223 h 6858000"/>
              <a:gd name="connsiteX44" fmla="*/ 83940 w 6342791"/>
              <a:gd name="connsiteY44" fmla="*/ 6100187 h 6858000"/>
              <a:gd name="connsiteX45" fmla="*/ 66963 w 6342791"/>
              <a:gd name="connsiteY45" fmla="*/ 6252434 h 6858000"/>
              <a:gd name="connsiteX46" fmla="*/ 50826 w 6342791"/>
              <a:gd name="connsiteY46" fmla="*/ 6387537 h 6858000"/>
              <a:gd name="connsiteX47" fmla="*/ 35530 w 6342791"/>
              <a:gd name="connsiteY47" fmla="*/ 6509609 h 6858000"/>
              <a:gd name="connsiteX48" fmla="*/ 22755 w 6342791"/>
              <a:gd name="connsiteY48" fmla="*/ 6612479 h 6858000"/>
              <a:gd name="connsiteX49" fmla="*/ 10653 w 6342791"/>
              <a:gd name="connsiteY49" fmla="*/ 6698890 h 6858000"/>
              <a:gd name="connsiteX50" fmla="*/ 0 w 6342791"/>
              <a:gd name="connsiteY50" fmla="*/ 6771890 h 6858000"/>
              <a:gd name="connsiteX51" fmla="*/ 0 w 6342791"/>
              <a:gd name="connsiteY51" fmla="*/ 6858000 h 6858000"/>
              <a:gd name="connsiteX52" fmla="*/ 3926162 w 6342791"/>
              <a:gd name="connsiteY52" fmla="*/ 6858000 h 6858000"/>
              <a:gd name="connsiteX53" fmla="*/ 4470448 w 6342791"/>
              <a:gd name="connsiteY53" fmla="*/ 6858000 h 6858000"/>
              <a:gd name="connsiteX54" fmla="*/ 4654296 w 6342791"/>
              <a:gd name="connsiteY54" fmla="*/ 6858000 h 6858000"/>
              <a:gd name="connsiteX55" fmla="*/ 5297762 w 6342791"/>
              <a:gd name="connsiteY55" fmla="*/ 6858000 h 6858000"/>
              <a:gd name="connsiteX56" fmla="*/ 6342791 w 6342791"/>
              <a:gd name="connsiteY5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342791" h="6858000">
                <a:moveTo>
                  <a:pt x="6342791" y="0"/>
                </a:moveTo>
                <a:lnTo>
                  <a:pt x="5297762" y="0"/>
                </a:lnTo>
                <a:lnTo>
                  <a:pt x="4654296" y="0"/>
                </a:lnTo>
                <a:lnTo>
                  <a:pt x="4470448" y="0"/>
                </a:lnTo>
                <a:lnTo>
                  <a:pt x="3926162" y="0"/>
                </a:ln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3926162" y="6858000"/>
                </a:lnTo>
                <a:lnTo>
                  <a:pt x="4470448" y="6858000"/>
                </a:lnTo>
                <a:lnTo>
                  <a:pt x="4654296" y="6858000"/>
                </a:lnTo>
                <a:lnTo>
                  <a:pt x="5297762" y="6858000"/>
                </a:lnTo>
                <a:lnTo>
                  <a:pt x="6342791"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Marcador de contenido 5">
            <a:extLst>
              <a:ext uri="{FF2B5EF4-FFF2-40B4-BE49-F238E27FC236}">
                <a16:creationId xmlns:a16="http://schemas.microsoft.com/office/drawing/2014/main" id="{01A47AB4-9B5E-401E-A899-B4954576E613}"/>
              </a:ext>
            </a:extLst>
          </p:cNvPr>
          <p:cNvSpPr>
            <a:spLocks noGrp="1"/>
          </p:cNvSpPr>
          <p:nvPr>
            <p:ph idx="1"/>
          </p:nvPr>
        </p:nvSpPr>
        <p:spPr>
          <a:xfrm>
            <a:off x="514352" y="1500783"/>
            <a:ext cx="3562314" cy="3699868"/>
          </a:xfrm>
        </p:spPr>
        <p:txBody>
          <a:bodyPr>
            <a:normAutofit/>
          </a:bodyPr>
          <a:lstStyle/>
          <a:p>
            <a:pPr marL="0" indent="0">
              <a:lnSpc>
                <a:spcPct val="90000"/>
              </a:lnSpc>
              <a:buNone/>
            </a:pPr>
            <a:r>
              <a:rPr lang="es-CL" sz="1400">
                <a:solidFill>
                  <a:schemeClr val="tx1">
                    <a:lumMod val="85000"/>
                    <a:lumOff val="15000"/>
                  </a:schemeClr>
                </a:solidFill>
                <a:latin typeface="+mj-lt"/>
              </a:rPr>
              <a:t>Según Kolakowski, “el positivismo es una postura filosófica relativa al saber humano que … … </a:t>
            </a:r>
            <a:r>
              <a:rPr lang="es-CL" sz="1400" u="sng">
                <a:solidFill>
                  <a:schemeClr val="tx1">
                    <a:lumMod val="85000"/>
                    <a:lumOff val="15000"/>
                  </a:schemeClr>
                </a:solidFill>
                <a:latin typeface="+mj-lt"/>
              </a:rPr>
              <a:t>constituye un conjunto de reglas y criterios de juicio sobre el conocimiento. Trata de los contenidos de nuestros enunciados sobre el mundo,</a:t>
            </a:r>
          </a:p>
          <a:p>
            <a:pPr marL="0" indent="0">
              <a:lnSpc>
                <a:spcPct val="90000"/>
              </a:lnSpc>
              <a:buNone/>
            </a:pPr>
            <a:endParaRPr lang="es-CL" sz="1400">
              <a:solidFill>
                <a:schemeClr val="tx1">
                  <a:lumMod val="85000"/>
                  <a:lumOff val="15000"/>
                </a:schemeClr>
              </a:solidFill>
              <a:latin typeface="+mj-lt"/>
            </a:endParaRPr>
          </a:p>
          <a:p>
            <a:pPr marL="0" indent="0">
              <a:lnSpc>
                <a:spcPct val="90000"/>
              </a:lnSpc>
              <a:buNone/>
            </a:pPr>
            <a:r>
              <a:rPr lang="es-CL" sz="1400">
                <a:solidFill>
                  <a:schemeClr val="tx1">
                    <a:lumMod val="85000"/>
                    <a:lumOff val="15000"/>
                  </a:schemeClr>
                </a:solidFill>
                <a:latin typeface="+mj-lt"/>
              </a:rPr>
              <a:t>El positivismo contiene reglas que distinguen, en cierto modo, las polémicas filosóficas y científicas que merecen ser llevadas a cabo, de las que no pueden ser dilucidadas …” (14-15)</a:t>
            </a:r>
          </a:p>
          <a:p>
            <a:pPr marL="0" indent="0">
              <a:lnSpc>
                <a:spcPct val="90000"/>
              </a:lnSpc>
              <a:buNone/>
            </a:pPr>
            <a:endParaRPr lang="es-CL" sz="1400">
              <a:solidFill>
                <a:schemeClr val="tx1">
                  <a:lumMod val="85000"/>
                  <a:lumOff val="15000"/>
                </a:schemeClr>
              </a:solidFill>
              <a:latin typeface="+mj-lt"/>
            </a:endParaRPr>
          </a:p>
          <a:p>
            <a:pPr marL="0" indent="0">
              <a:lnSpc>
                <a:spcPct val="90000"/>
              </a:lnSpc>
              <a:buNone/>
            </a:pPr>
            <a:r>
              <a:rPr lang="es-CL" sz="1400">
                <a:solidFill>
                  <a:schemeClr val="tx1">
                    <a:lumMod val="85000"/>
                    <a:lumOff val="15000"/>
                  </a:schemeClr>
                </a:solidFill>
                <a:latin typeface="+mj-lt"/>
              </a:rPr>
              <a:t>¿Cuáles son esas ”reglas” o aspectos centrales al pensamiento positivista en general, según este autor?</a:t>
            </a:r>
          </a:p>
          <a:p>
            <a:pPr>
              <a:lnSpc>
                <a:spcPct val="90000"/>
              </a:lnSpc>
            </a:pPr>
            <a:endParaRPr lang="es-CL" sz="1400">
              <a:solidFill>
                <a:schemeClr val="tx1">
                  <a:lumMod val="85000"/>
                  <a:lumOff val="15000"/>
                </a:schemeClr>
              </a:solidFill>
            </a:endParaRPr>
          </a:p>
        </p:txBody>
      </p:sp>
    </p:spTree>
    <p:extLst>
      <p:ext uri="{BB962C8B-B14F-4D97-AF65-F5344CB8AC3E}">
        <p14:creationId xmlns:p14="http://schemas.microsoft.com/office/powerpoint/2010/main" val="42803792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BE7CB7-24DC-41D6-9BC1-CE53027283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sp>
        <p:nvSpPr>
          <p:cNvPr id="2" name="1 Título"/>
          <p:cNvSpPr>
            <a:spLocks noGrp="1"/>
          </p:cNvSpPr>
          <p:nvPr>
            <p:ph type="title"/>
          </p:nvPr>
        </p:nvSpPr>
        <p:spPr>
          <a:xfrm>
            <a:off x="482598" y="4562167"/>
            <a:ext cx="8178801" cy="1150373"/>
          </a:xfrm>
        </p:spPr>
        <p:txBody>
          <a:bodyPr vert="horz" lIns="91440" tIns="45720" rIns="91440" bIns="45720" rtlCol="0" anchor="b">
            <a:normAutofit/>
          </a:bodyPr>
          <a:lstStyle/>
          <a:p>
            <a:pPr algn="r">
              <a:lnSpc>
                <a:spcPct val="90000"/>
              </a:lnSpc>
            </a:pPr>
            <a:r>
              <a:rPr lang="en-US" sz="3000" b="1"/>
              <a:t>ASPECTOS CENTRALES COMUNES DE LA FILOSOFÍA POSITIVISTA SUGERIDOS POR L. KOLAKOWSKI</a:t>
            </a:r>
          </a:p>
        </p:txBody>
      </p:sp>
      <p:graphicFrame>
        <p:nvGraphicFramePr>
          <p:cNvPr id="7" name="6 Tabla"/>
          <p:cNvGraphicFramePr>
            <a:graphicFrameLocks noGrp="1"/>
          </p:cNvGraphicFramePr>
          <p:nvPr>
            <p:extLst>
              <p:ext uri="{D42A27DB-BD31-4B8C-83A1-F6EECF244321}">
                <p14:modId xmlns:p14="http://schemas.microsoft.com/office/powerpoint/2010/main" val="1338837515"/>
              </p:ext>
            </p:extLst>
          </p:nvPr>
        </p:nvGraphicFramePr>
        <p:xfrm>
          <a:off x="848122" y="643464"/>
          <a:ext cx="7451034" cy="3604073"/>
        </p:xfrm>
        <a:graphic>
          <a:graphicData uri="http://schemas.openxmlformats.org/drawingml/2006/table">
            <a:tbl>
              <a:tblPr firstRow="1" bandRow="1">
                <a:tableStyleId>{5C22544A-7EE6-4342-B048-85BDC9FD1C3A}</a:tableStyleId>
              </a:tblPr>
              <a:tblGrid>
                <a:gridCol w="1700807">
                  <a:extLst>
                    <a:ext uri="{9D8B030D-6E8A-4147-A177-3AD203B41FA5}">
                      <a16:colId xmlns:a16="http://schemas.microsoft.com/office/drawing/2014/main" val="20000"/>
                    </a:ext>
                  </a:extLst>
                </a:gridCol>
                <a:gridCol w="1571712">
                  <a:extLst>
                    <a:ext uri="{9D8B030D-6E8A-4147-A177-3AD203B41FA5}">
                      <a16:colId xmlns:a16="http://schemas.microsoft.com/office/drawing/2014/main" val="20001"/>
                    </a:ext>
                  </a:extLst>
                </a:gridCol>
                <a:gridCol w="2120659">
                  <a:extLst>
                    <a:ext uri="{9D8B030D-6E8A-4147-A177-3AD203B41FA5}">
                      <a16:colId xmlns:a16="http://schemas.microsoft.com/office/drawing/2014/main" val="20002"/>
                    </a:ext>
                  </a:extLst>
                </a:gridCol>
                <a:gridCol w="2057856">
                  <a:extLst>
                    <a:ext uri="{9D8B030D-6E8A-4147-A177-3AD203B41FA5}">
                      <a16:colId xmlns:a16="http://schemas.microsoft.com/office/drawing/2014/main" val="20003"/>
                    </a:ext>
                  </a:extLst>
                </a:gridCol>
              </a:tblGrid>
              <a:tr h="696698">
                <a:tc>
                  <a:txBody>
                    <a:bodyPr/>
                    <a:lstStyle/>
                    <a:p>
                      <a:pPr algn="ctr"/>
                      <a:r>
                        <a:rPr lang="es-CL" sz="1300">
                          <a:latin typeface="+mj-lt"/>
                        </a:rPr>
                        <a:t>FENOMENALISMO</a:t>
                      </a:r>
                    </a:p>
                  </a:txBody>
                  <a:tcPr marL="66990" marR="66990" marT="33495" marB="33495"/>
                </a:tc>
                <a:tc>
                  <a:txBody>
                    <a:bodyPr/>
                    <a:lstStyle/>
                    <a:p>
                      <a:pPr algn="ctr"/>
                      <a:r>
                        <a:rPr lang="es-CL" sz="1300">
                          <a:latin typeface="+mj-lt"/>
                        </a:rPr>
                        <a:t>NOMINALISMO</a:t>
                      </a:r>
                    </a:p>
                  </a:txBody>
                  <a:tcPr marL="66990" marR="66990" marT="33495" marB="33495"/>
                </a:tc>
                <a:tc>
                  <a:txBody>
                    <a:bodyPr/>
                    <a:lstStyle/>
                    <a:p>
                      <a:pPr algn="ctr"/>
                      <a:r>
                        <a:rPr lang="es-CL" sz="1300">
                          <a:latin typeface="+mj-lt"/>
                        </a:rPr>
                        <a:t>JUICIOS DE VALOR Y ENUNCIADOS NORMATIVOS</a:t>
                      </a:r>
                    </a:p>
                  </a:txBody>
                  <a:tcPr marL="66990" marR="66990" marT="33495" marB="33495"/>
                </a:tc>
                <a:tc>
                  <a:txBody>
                    <a:bodyPr/>
                    <a:lstStyle/>
                    <a:p>
                      <a:pPr algn="ctr"/>
                      <a:r>
                        <a:rPr lang="es-CL" sz="1300">
                          <a:latin typeface="+mj-lt"/>
                        </a:rPr>
                        <a:t>FE EN UNIDAD DE LA CIENCIA EN VIRTUD DEL MÉTODO</a:t>
                      </a:r>
                    </a:p>
                  </a:txBody>
                  <a:tcPr marL="66990" marR="66990" marT="33495" marB="33495"/>
                </a:tc>
                <a:extLst>
                  <a:ext uri="{0D108BD9-81ED-4DB2-BD59-A6C34878D82A}">
                    <a16:rowId xmlns:a16="http://schemas.microsoft.com/office/drawing/2014/main" val="10000"/>
                  </a:ext>
                </a:extLst>
              </a:tr>
              <a:tr h="2907375">
                <a:tc>
                  <a:txBody>
                    <a:bodyPr/>
                    <a:lstStyle/>
                    <a:p>
                      <a:pPr algn="just"/>
                      <a:r>
                        <a:rPr lang="es-CL" sz="1300"/>
                        <a:t>No existe diferencia real entre esencia</a:t>
                      </a:r>
                      <a:r>
                        <a:rPr lang="es-CL" sz="1300" baseline="0"/>
                        <a:t> y fenómeno. Debemos registrar lo que se manifiesta a la experiencia.</a:t>
                      </a:r>
                      <a:endParaRPr lang="es-CL" sz="1300"/>
                    </a:p>
                  </a:txBody>
                  <a:tcPr marL="66990" marR="66990" marT="33495" marB="33495"/>
                </a:tc>
                <a:tc>
                  <a:txBody>
                    <a:bodyPr/>
                    <a:lstStyle/>
                    <a:p>
                      <a:pPr algn="just"/>
                      <a:r>
                        <a:rPr lang="es-CL" sz="1300"/>
                        <a:t>Un saber cualquiera tiene como referentes los objetos concretos singulares. </a:t>
                      </a:r>
                    </a:p>
                    <a:p>
                      <a:pPr algn="just"/>
                      <a:endParaRPr lang="es-CL" sz="1300"/>
                    </a:p>
                    <a:p>
                      <a:pPr algn="just"/>
                      <a:r>
                        <a:rPr lang="es-CL" sz="1300"/>
                        <a:t>Todo saber abstracto es un modo de ordenación concisa</a:t>
                      </a:r>
                      <a:r>
                        <a:rPr lang="es-CL" sz="1300" baseline="0"/>
                        <a:t> y clasificadora de ellos. </a:t>
                      </a:r>
                      <a:endParaRPr lang="es-CL" sz="1300"/>
                    </a:p>
                  </a:txBody>
                  <a:tcPr marL="66990" marR="66990" marT="33495" marB="33495"/>
                </a:tc>
                <a:tc>
                  <a:txBody>
                    <a:bodyPr/>
                    <a:lstStyle/>
                    <a:p>
                      <a:pPr algn="just"/>
                      <a:r>
                        <a:rPr lang="es-CL" sz="1300"/>
                        <a:t>La filosofía positivista niega </a:t>
                      </a:r>
                      <a:r>
                        <a:rPr lang="es-CL" sz="1300" baseline="0"/>
                        <a:t>todo valor cognoscitivo  a los juicios de valor y a los enunciados normativos (aquellos que señalan que las cosas “deben ser” de un modo determinado).</a:t>
                      </a:r>
                      <a:endParaRPr lang="es-CL" sz="1300"/>
                    </a:p>
                  </a:txBody>
                  <a:tcPr marL="66990" marR="66990" marT="33495" marB="33495"/>
                </a:tc>
                <a:tc>
                  <a:txBody>
                    <a:bodyPr/>
                    <a:lstStyle/>
                    <a:p>
                      <a:pPr algn="just"/>
                      <a:r>
                        <a:rPr lang="es-CL" sz="1300"/>
                        <a:t>Los modos de adquisición de un saber válido son los mismos en todos los campos de la experiencia,</a:t>
                      </a:r>
                      <a:r>
                        <a:rPr lang="es-CL" sz="1300" baseline="0"/>
                        <a:t> (no tiene sentido la separación según objeto de estudio u otro criterio).</a:t>
                      </a:r>
                      <a:endParaRPr lang="es-CL" sz="1300"/>
                    </a:p>
                  </a:txBody>
                  <a:tcPr marL="66990" marR="66990" marT="33495" marB="3349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4512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a:t>EL NEO-POSITIVISMO</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buNone/>
            </a:pPr>
            <a:r>
              <a:rPr lang="es-MX">
                <a:latin typeface="+mj-lt"/>
              </a:rPr>
              <a:t>Frente al avance de la ciencia, a comienzos del siglo XX surgió una corriente ligada al positivismo. Dicha corriente de denominó </a:t>
            </a:r>
            <a:r>
              <a:rPr lang="es-MX" err="1">
                <a:latin typeface="+mj-lt"/>
              </a:rPr>
              <a:t>neo-positivismo</a:t>
            </a:r>
            <a:r>
              <a:rPr lang="es-MX">
                <a:latin typeface="+mj-lt"/>
              </a:rPr>
              <a:t> (empirismo lógico o positivismo lógico) y tuvo un profundo impacto en la forma de concebir y hacer ciencia.</a:t>
            </a:r>
          </a:p>
          <a:p>
            <a:pPr marL="0" indent="0">
              <a:buNone/>
            </a:pPr>
            <a:endParaRPr lang="es-MX">
              <a:latin typeface="+mj-lt"/>
            </a:endParaRPr>
          </a:p>
        </p:txBody>
      </p:sp>
    </p:spTree>
    <p:extLst>
      <p:ext uri="{BB962C8B-B14F-4D97-AF65-F5344CB8AC3E}">
        <p14:creationId xmlns:p14="http://schemas.microsoft.com/office/powerpoint/2010/main" val="3158261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b="1"/>
              <a:t>¿CUÁLES SON LAS PRINCIPALES CARACTERÍSTICAS DEL NEO POSITIVISMO SEGÚN L. KOLAKOWSKI?</a:t>
            </a:r>
          </a:p>
        </p:txBody>
      </p:sp>
      <p:cxnSp>
        <p:nvCxnSpPr>
          <p:cNvPr id="15"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lnSpc>
                <a:spcPct val="90000"/>
              </a:lnSpc>
              <a:buNone/>
            </a:pPr>
            <a:endParaRPr lang="es-MX" sz="1700" b="1">
              <a:latin typeface="+mj-lt"/>
            </a:endParaRPr>
          </a:p>
          <a:p>
            <a:pPr marL="0" indent="0">
              <a:lnSpc>
                <a:spcPct val="90000"/>
              </a:lnSpc>
              <a:buNone/>
            </a:pPr>
            <a:r>
              <a:rPr lang="es-MX" sz="1700" b="1">
                <a:latin typeface="+mj-lt"/>
              </a:rPr>
              <a:t>En primer lugar, se enmarca en la llamada filosofía analítica (del lenguaje). Y se caracteriza por:</a:t>
            </a:r>
          </a:p>
          <a:p>
            <a:pPr marL="0" indent="0">
              <a:lnSpc>
                <a:spcPct val="90000"/>
              </a:lnSpc>
              <a:buNone/>
            </a:pPr>
            <a:endParaRPr lang="es-MX" sz="1700" b="1">
              <a:latin typeface="+mj-lt"/>
            </a:endParaRPr>
          </a:p>
          <a:p>
            <a:pPr marL="0" indent="0">
              <a:lnSpc>
                <a:spcPct val="90000"/>
              </a:lnSpc>
              <a:buNone/>
            </a:pPr>
            <a:r>
              <a:rPr lang="es-MX" sz="1700" b="1">
                <a:latin typeface="+mj-lt"/>
              </a:rPr>
              <a:t>+ Distinción entre racionalismo – irracionalismo</a:t>
            </a:r>
          </a:p>
          <a:p>
            <a:pPr marL="0" indent="0">
              <a:lnSpc>
                <a:spcPct val="90000"/>
              </a:lnSpc>
              <a:buNone/>
            </a:pPr>
            <a:r>
              <a:rPr lang="es-MX" sz="1700" b="1">
                <a:latin typeface="+mj-lt"/>
              </a:rPr>
              <a:t>+ El nominalismo como estrategia</a:t>
            </a:r>
          </a:p>
          <a:p>
            <a:pPr marL="0" indent="0">
              <a:lnSpc>
                <a:spcPct val="90000"/>
              </a:lnSpc>
              <a:buNone/>
            </a:pPr>
            <a:r>
              <a:rPr lang="es-MX" sz="1700" b="1">
                <a:latin typeface="+mj-lt"/>
              </a:rPr>
              <a:t>+ Orientación </a:t>
            </a:r>
            <a:r>
              <a:rPr lang="es-MX" sz="1700" b="1" err="1">
                <a:latin typeface="+mj-lt"/>
              </a:rPr>
              <a:t>antimetafísica</a:t>
            </a:r>
            <a:endParaRPr lang="es-MX" sz="1700" b="1">
              <a:latin typeface="+mj-lt"/>
            </a:endParaRPr>
          </a:p>
          <a:p>
            <a:pPr marL="0" indent="0">
              <a:lnSpc>
                <a:spcPct val="90000"/>
              </a:lnSpc>
              <a:buNone/>
            </a:pPr>
            <a:r>
              <a:rPr lang="es-MX" sz="1700" b="1">
                <a:latin typeface="+mj-lt"/>
              </a:rPr>
              <a:t>+ Cientismo: fe en la unidad de la ciencia (se anula la diferencia entre ciencias de la naturaleza y del hombre … pues se trataría solo de un problema de “madurez”)</a:t>
            </a:r>
          </a:p>
          <a:p>
            <a:pPr marL="0" indent="0">
              <a:lnSpc>
                <a:spcPct val="90000"/>
              </a:lnSpc>
              <a:buNone/>
            </a:pPr>
            <a:endParaRPr lang="es-MX" sz="1700">
              <a:latin typeface="+mj-lt"/>
            </a:endParaRPr>
          </a:p>
          <a:p>
            <a:pPr marL="0" indent="0">
              <a:lnSpc>
                <a:spcPct val="90000"/>
              </a:lnSpc>
              <a:buNone/>
            </a:pPr>
            <a:endParaRPr lang="es-MX" sz="1700">
              <a:latin typeface="+mj-lt"/>
            </a:endParaRPr>
          </a:p>
          <a:p>
            <a:pPr marL="0" indent="0">
              <a:lnSpc>
                <a:spcPct val="90000"/>
              </a:lnSpc>
              <a:buNone/>
            </a:pPr>
            <a:endParaRPr lang="es-MX" sz="1700">
              <a:latin typeface="+mj-lt"/>
            </a:endParaRPr>
          </a:p>
          <a:p>
            <a:pPr marL="0" indent="0">
              <a:lnSpc>
                <a:spcPct val="90000"/>
              </a:lnSpc>
              <a:buNone/>
            </a:pPr>
            <a:endParaRPr lang="es-MX" sz="1700">
              <a:latin typeface="+mj-lt"/>
            </a:endParaRPr>
          </a:p>
          <a:p>
            <a:pPr marL="0" indent="0">
              <a:lnSpc>
                <a:spcPct val="90000"/>
              </a:lnSpc>
              <a:buNone/>
            </a:pPr>
            <a:endParaRPr lang="es-MX" sz="1700">
              <a:latin typeface="+mj-lt"/>
            </a:endParaRPr>
          </a:p>
          <a:p>
            <a:pPr marL="0" indent="0">
              <a:lnSpc>
                <a:spcPct val="90000"/>
              </a:lnSpc>
              <a:buNone/>
            </a:pPr>
            <a:endParaRPr lang="es-MX" sz="1700">
              <a:latin typeface="+mj-lt"/>
            </a:endParaRPr>
          </a:p>
        </p:txBody>
      </p:sp>
    </p:spTree>
    <p:extLst>
      <p:ext uri="{BB962C8B-B14F-4D97-AF65-F5344CB8AC3E}">
        <p14:creationId xmlns:p14="http://schemas.microsoft.com/office/powerpoint/2010/main" val="428288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a:t>EL CÍRCULO DE VIENA …</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buNone/>
            </a:pPr>
            <a:endParaRPr lang="es-MX" dirty="0">
              <a:latin typeface="+mj-lt"/>
            </a:endParaRPr>
          </a:p>
          <a:p>
            <a:pPr marL="0" indent="0">
              <a:buNone/>
            </a:pPr>
            <a:r>
              <a:rPr lang="es-MX" b="1" dirty="0">
                <a:latin typeface="+mj-lt"/>
              </a:rPr>
              <a:t>EL CÍRCULO DE VIENA FUE LA EXPRESIÓN INSTITUCIONAL MÁS IMPORTANTE DEL NEO-POSITIVISMO Y SU DOCUMENTO: “CONCEPCIÓN CIENTÍFICA DEL MUNDO” (1929), LA EXPRESIÓN MÁS RELEVANTE DE SU PENSAMIENTO Y DE SU ESPERANZA …</a:t>
            </a:r>
          </a:p>
          <a:p>
            <a:pPr marL="0" indent="0">
              <a:buNone/>
            </a:pPr>
            <a:endParaRPr lang="es-MX" b="1" dirty="0">
              <a:latin typeface="+mj-lt"/>
            </a:endParaRPr>
          </a:p>
          <a:p>
            <a:pPr marL="0" indent="0">
              <a:buNone/>
            </a:pPr>
            <a:endParaRPr lang="es-MX" dirty="0">
              <a:latin typeface="+mj-lt"/>
            </a:endParaRPr>
          </a:p>
          <a:p>
            <a:pPr marL="0" indent="0">
              <a:buNone/>
            </a:pPr>
            <a:endParaRPr lang="es-MX" dirty="0">
              <a:latin typeface="+mj-lt"/>
            </a:endParaRPr>
          </a:p>
          <a:p>
            <a:pPr marL="0" indent="0">
              <a:buNone/>
            </a:pPr>
            <a:endParaRPr lang="es-MX" dirty="0">
              <a:latin typeface="+mj-lt"/>
            </a:endParaRPr>
          </a:p>
          <a:p>
            <a:pPr marL="0" indent="0">
              <a:buNone/>
            </a:pPr>
            <a:endParaRPr lang="es-MX" dirty="0">
              <a:latin typeface="+mj-lt"/>
            </a:endParaRPr>
          </a:p>
        </p:txBody>
      </p:sp>
    </p:spTree>
    <p:extLst>
      <p:ext uri="{BB962C8B-B14F-4D97-AF65-F5344CB8AC3E}">
        <p14:creationId xmlns:p14="http://schemas.microsoft.com/office/powerpoint/2010/main" val="234906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40960" cy="864096"/>
          </a:xfrm>
          <a:solidFill>
            <a:srgbClr val="00B050"/>
          </a:solidFill>
          <a:ln>
            <a:solidFill>
              <a:schemeClr val="tx1"/>
            </a:solidFill>
          </a:ln>
        </p:spPr>
        <p:txBody>
          <a:bodyPr anchor="ctr"/>
          <a:lstStyle/>
          <a:p>
            <a:pPr algn="ctr"/>
            <a:r>
              <a:rPr lang="es-MX" dirty="0">
                <a:solidFill>
                  <a:schemeClr val="tx1"/>
                </a:solidFill>
              </a:rPr>
              <a:t>EL CÍRCULO DE VIENA …</a:t>
            </a:r>
          </a:p>
        </p:txBody>
      </p:sp>
      <p:sp>
        <p:nvSpPr>
          <p:cNvPr id="3" name="2 Marcador de contenido"/>
          <p:cNvSpPr>
            <a:spLocks noGrp="1"/>
          </p:cNvSpPr>
          <p:nvPr>
            <p:ph idx="1"/>
          </p:nvPr>
        </p:nvSpPr>
        <p:spPr>
          <a:xfrm>
            <a:off x="251520" y="1268760"/>
            <a:ext cx="8640960" cy="5328592"/>
          </a:xfrm>
          <a:ln>
            <a:solidFill>
              <a:schemeClr val="tx1"/>
            </a:solidFill>
          </a:ln>
        </p:spPr>
        <p:txBody>
          <a:bodyPr>
            <a:normAutofit/>
          </a:bodyPr>
          <a:lstStyle/>
          <a:p>
            <a:pPr marL="0" indent="0">
              <a:buNone/>
            </a:pPr>
            <a:endParaRPr lang="es-MX" sz="3600" dirty="0">
              <a:latin typeface="+mj-lt"/>
            </a:endParaRPr>
          </a:p>
          <a:p>
            <a:pPr marL="0" indent="0">
              <a:buNone/>
            </a:pPr>
            <a:endParaRPr lang="es-MX" sz="3600" dirty="0">
              <a:latin typeface="+mj-lt"/>
            </a:endParaRPr>
          </a:p>
          <a:p>
            <a:pPr marL="0" indent="0">
              <a:buNone/>
            </a:pPr>
            <a:endParaRPr lang="es-MX" sz="3600" dirty="0">
              <a:latin typeface="+mj-lt"/>
            </a:endParaRPr>
          </a:p>
          <a:p>
            <a:pPr marL="0" indent="0">
              <a:buNone/>
            </a:pPr>
            <a:endParaRPr lang="es-MX" sz="3600" dirty="0">
              <a:latin typeface="+mj-lt"/>
            </a:endParaRPr>
          </a:p>
          <a:p>
            <a:pPr marL="0" indent="0">
              <a:buNone/>
            </a:pPr>
            <a:endParaRPr lang="es-MX" sz="3600" dirty="0">
              <a:latin typeface="+mj-lt"/>
            </a:endParaRPr>
          </a:p>
        </p:txBody>
      </p:sp>
      <p:pic>
        <p:nvPicPr>
          <p:cNvPr id="4" name="Imagen 3">
            <a:extLst>
              <a:ext uri="{FF2B5EF4-FFF2-40B4-BE49-F238E27FC236}">
                <a16:creationId xmlns:a16="http://schemas.microsoft.com/office/drawing/2014/main" id="{C6038CBD-7FDC-47DB-9A9D-A09795F67EF4}"/>
              </a:ext>
            </a:extLst>
          </p:cNvPr>
          <p:cNvPicPr>
            <a:picLocks noChangeAspect="1"/>
          </p:cNvPicPr>
          <p:nvPr/>
        </p:nvPicPr>
        <p:blipFill>
          <a:blip r:embed="rId2"/>
          <a:stretch>
            <a:fillRect/>
          </a:stretch>
        </p:blipFill>
        <p:spPr>
          <a:xfrm>
            <a:off x="4755519" y="2844657"/>
            <a:ext cx="1768726" cy="1653013"/>
          </a:xfrm>
          <a:prstGeom prst="rect">
            <a:avLst/>
          </a:prstGeom>
        </p:spPr>
      </p:pic>
      <p:sp>
        <p:nvSpPr>
          <p:cNvPr id="5" name="Rectángulo 4">
            <a:extLst>
              <a:ext uri="{FF2B5EF4-FFF2-40B4-BE49-F238E27FC236}">
                <a16:creationId xmlns:a16="http://schemas.microsoft.com/office/drawing/2014/main" id="{2D571D00-A8CD-4778-AA91-D014CFC6E176}"/>
              </a:ext>
            </a:extLst>
          </p:cNvPr>
          <p:cNvSpPr/>
          <p:nvPr/>
        </p:nvSpPr>
        <p:spPr>
          <a:xfrm>
            <a:off x="4731681" y="4497670"/>
            <a:ext cx="1792564" cy="773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Moritz Schlick</a:t>
            </a:r>
          </a:p>
          <a:p>
            <a:pPr algn="ctr"/>
            <a:r>
              <a:rPr lang="es-CL" sz="1200" dirty="0"/>
              <a:t>(físico y filósofo austríaco, 1882 - 1936)</a:t>
            </a:r>
          </a:p>
        </p:txBody>
      </p:sp>
      <p:pic>
        <p:nvPicPr>
          <p:cNvPr id="6" name="Imagen 5">
            <a:extLst>
              <a:ext uri="{FF2B5EF4-FFF2-40B4-BE49-F238E27FC236}">
                <a16:creationId xmlns:a16="http://schemas.microsoft.com/office/drawing/2014/main" id="{652F9F84-2D6E-4870-BFF9-88790F545388}"/>
              </a:ext>
            </a:extLst>
          </p:cNvPr>
          <p:cNvPicPr>
            <a:picLocks noChangeAspect="1"/>
          </p:cNvPicPr>
          <p:nvPr/>
        </p:nvPicPr>
        <p:blipFill>
          <a:blip r:embed="rId3"/>
          <a:stretch>
            <a:fillRect/>
          </a:stretch>
        </p:blipFill>
        <p:spPr>
          <a:xfrm>
            <a:off x="588630" y="1456030"/>
            <a:ext cx="1768726" cy="1573541"/>
          </a:xfrm>
          <a:prstGeom prst="rect">
            <a:avLst/>
          </a:prstGeom>
        </p:spPr>
      </p:pic>
      <p:sp>
        <p:nvSpPr>
          <p:cNvPr id="7" name="Rectángulo 6">
            <a:extLst>
              <a:ext uri="{FF2B5EF4-FFF2-40B4-BE49-F238E27FC236}">
                <a16:creationId xmlns:a16="http://schemas.microsoft.com/office/drawing/2014/main" id="{BDA67570-0287-4B45-8D60-6C4094AED7B5}"/>
              </a:ext>
            </a:extLst>
          </p:cNvPr>
          <p:cNvSpPr/>
          <p:nvPr/>
        </p:nvSpPr>
        <p:spPr>
          <a:xfrm>
            <a:off x="588630" y="3012157"/>
            <a:ext cx="1768726" cy="88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Bertrand Russel </a:t>
            </a:r>
          </a:p>
          <a:p>
            <a:pPr algn="ctr"/>
            <a:r>
              <a:rPr lang="es-CL" sz="1200" dirty="0"/>
              <a:t>(matemático y filósofo Inglés), 1872 - 1970</a:t>
            </a:r>
          </a:p>
        </p:txBody>
      </p:sp>
      <p:pic>
        <p:nvPicPr>
          <p:cNvPr id="8" name="Imagen 7">
            <a:extLst>
              <a:ext uri="{FF2B5EF4-FFF2-40B4-BE49-F238E27FC236}">
                <a16:creationId xmlns:a16="http://schemas.microsoft.com/office/drawing/2014/main" id="{3BC45463-CCF5-4617-8736-6DF1FAC5718D}"/>
              </a:ext>
            </a:extLst>
          </p:cNvPr>
          <p:cNvPicPr>
            <a:picLocks noChangeAspect="1"/>
          </p:cNvPicPr>
          <p:nvPr/>
        </p:nvPicPr>
        <p:blipFill>
          <a:blip r:embed="rId4"/>
          <a:stretch>
            <a:fillRect/>
          </a:stretch>
        </p:blipFill>
        <p:spPr>
          <a:xfrm>
            <a:off x="2694466" y="2844656"/>
            <a:ext cx="1768726" cy="1653014"/>
          </a:xfrm>
          <a:prstGeom prst="rect">
            <a:avLst/>
          </a:prstGeom>
        </p:spPr>
      </p:pic>
      <p:sp>
        <p:nvSpPr>
          <p:cNvPr id="9" name="Rectángulo 8">
            <a:extLst>
              <a:ext uri="{FF2B5EF4-FFF2-40B4-BE49-F238E27FC236}">
                <a16:creationId xmlns:a16="http://schemas.microsoft.com/office/drawing/2014/main" id="{172F4B3F-41FC-42C2-8B44-2DF726DF9C6D}"/>
              </a:ext>
            </a:extLst>
          </p:cNvPr>
          <p:cNvSpPr/>
          <p:nvPr/>
        </p:nvSpPr>
        <p:spPr>
          <a:xfrm>
            <a:off x="2694465" y="4525661"/>
            <a:ext cx="1792563" cy="773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t>Ludwig Wittgenstein (filósofo y matemático austríaco 1889-1951</a:t>
            </a:r>
          </a:p>
        </p:txBody>
      </p:sp>
      <p:sp>
        <p:nvSpPr>
          <p:cNvPr id="10" name="Rectángulo 9">
            <a:extLst>
              <a:ext uri="{FF2B5EF4-FFF2-40B4-BE49-F238E27FC236}">
                <a16:creationId xmlns:a16="http://schemas.microsoft.com/office/drawing/2014/main" id="{DC896B4B-95D9-410C-8A51-509045CCBD2F}"/>
              </a:ext>
            </a:extLst>
          </p:cNvPr>
          <p:cNvSpPr/>
          <p:nvPr/>
        </p:nvSpPr>
        <p:spPr>
          <a:xfrm>
            <a:off x="6738613" y="2100246"/>
            <a:ext cx="1904249" cy="3849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r>
              <a:rPr lang="es-CL" dirty="0"/>
              <a:t>Rudolph Carnap</a:t>
            </a:r>
          </a:p>
          <a:p>
            <a:pPr algn="ctr"/>
            <a:endParaRPr lang="es-CL" dirty="0"/>
          </a:p>
          <a:p>
            <a:pPr algn="ctr"/>
            <a:r>
              <a:rPr lang="es-CL" dirty="0"/>
              <a:t>Herbert Feigl</a:t>
            </a:r>
          </a:p>
          <a:p>
            <a:pPr algn="ctr"/>
            <a:endParaRPr lang="es-CL" dirty="0"/>
          </a:p>
          <a:p>
            <a:pPr algn="ctr"/>
            <a:r>
              <a:rPr lang="es-CL" dirty="0"/>
              <a:t>Kurt </a:t>
            </a:r>
            <a:r>
              <a:rPr lang="es-CL" dirty="0" err="1"/>
              <a:t>Godel</a:t>
            </a:r>
            <a:endParaRPr lang="es-CL" dirty="0"/>
          </a:p>
          <a:p>
            <a:pPr algn="ctr"/>
            <a:endParaRPr lang="es-CL" dirty="0"/>
          </a:p>
          <a:p>
            <a:pPr algn="ctr"/>
            <a:r>
              <a:rPr lang="es-CL" dirty="0"/>
              <a:t>Hans Hahn </a:t>
            </a:r>
          </a:p>
          <a:p>
            <a:pPr algn="ctr"/>
            <a:endParaRPr lang="es-CL" dirty="0"/>
          </a:p>
          <a:p>
            <a:pPr algn="ctr"/>
            <a:r>
              <a:rPr lang="es-CL" dirty="0"/>
              <a:t>Otto Neurath</a:t>
            </a:r>
          </a:p>
          <a:p>
            <a:pPr algn="ctr"/>
            <a:endParaRPr lang="es-CL" dirty="0"/>
          </a:p>
          <a:p>
            <a:pPr algn="ctr"/>
            <a:r>
              <a:rPr lang="es-CL" dirty="0" err="1"/>
              <a:t>Friederich</a:t>
            </a:r>
            <a:r>
              <a:rPr lang="es-CL" dirty="0"/>
              <a:t> </a:t>
            </a:r>
            <a:r>
              <a:rPr lang="es-CL" dirty="0" err="1"/>
              <a:t>Waismann</a:t>
            </a:r>
            <a:endParaRPr lang="es-CL" dirty="0"/>
          </a:p>
          <a:p>
            <a:pPr algn="ctr"/>
            <a:endParaRPr lang="es-CL" dirty="0"/>
          </a:p>
        </p:txBody>
      </p:sp>
      <p:cxnSp>
        <p:nvCxnSpPr>
          <p:cNvPr id="12" name="Conector recto de flecha 11">
            <a:extLst>
              <a:ext uri="{FF2B5EF4-FFF2-40B4-BE49-F238E27FC236}">
                <a16:creationId xmlns:a16="http://schemas.microsoft.com/office/drawing/2014/main" id="{74E70562-87A5-4A6B-AFEA-6B4A7FB85CD2}"/>
              </a:ext>
            </a:extLst>
          </p:cNvPr>
          <p:cNvCxnSpPr>
            <a:stCxn id="4" idx="0"/>
          </p:cNvCxnSpPr>
          <p:nvPr/>
        </p:nvCxnSpPr>
        <p:spPr>
          <a:xfrm flipV="1">
            <a:off x="5639882" y="2100246"/>
            <a:ext cx="1098731" cy="7444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11629EC2-9313-4A74-8E81-80939BC76D40}"/>
              </a:ext>
            </a:extLst>
          </p:cNvPr>
          <p:cNvCxnSpPr>
            <a:cxnSpLocks/>
            <a:stCxn id="5" idx="2"/>
          </p:cNvCxnSpPr>
          <p:nvPr/>
        </p:nvCxnSpPr>
        <p:spPr>
          <a:xfrm>
            <a:off x="5627963" y="5270698"/>
            <a:ext cx="1110650" cy="6785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99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b="1"/>
              <a:t>UNA EXPRESIÓN DEL NEO POSITIVISMO FUE LA BÚSQUEDA DE UN LENGUAJE FISICALISTA …</a:t>
            </a:r>
            <a:endParaRPr lang="es-MX"/>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buNone/>
            </a:pPr>
            <a:r>
              <a:rPr lang="es-MX">
                <a:latin typeface="+mj-lt"/>
              </a:rPr>
              <a:t>“La reglas que definen el sentido de las proposiciones por la posibilidad de reducirlas a contenidos tales que hablen del comportamiento físico de los cuerpos, desemboca, por vía de consecuencia, en la convicción de que todos los juicios de todas las ciencias, deben traducirse al lenguaje de la física” </a:t>
            </a:r>
          </a:p>
          <a:p>
            <a:pPr marL="0" indent="0">
              <a:buNone/>
            </a:pPr>
            <a:r>
              <a:rPr lang="es-MX">
                <a:latin typeface="+mj-lt"/>
              </a:rPr>
              <a:t>(L. </a:t>
            </a:r>
            <a:r>
              <a:rPr lang="es-MX" err="1">
                <a:latin typeface="+mj-lt"/>
              </a:rPr>
              <a:t>Kolakowski</a:t>
            </a:r>
            <a:r>
              <a:rPr lang="es-MX">
                <a:latin typeface="+mj-lt"/>
              </a:rPr>
              <a:t> p. 226)</a:t>
            </a:r>
          </a:p>
          <a:p>
            <a:pPr marL="0" indent="0">
              <a:buNone/>
            </a:pPr>
            <a:endParaRPr lang="es-MX">
              <a:latin typeface="+mj-lt"/>
            </a:endParaRPr>
          </a:p>
          <a:p>
            <a:pPr marL="0" indent="0">
              <a:buNone/>
            </a:pPr>
            <a:endParaRPr lang="es-MX">
              <a:latin typeface="+mj-lt"/>
            </a:endParaRPr>
          </a:p>
        </p:txBody>
      </p:sp>
    </p:spTree>
    <p:extLst>
      <p:ext uri="{BB962C8B-B14F-4D97-AF65-F5344CB8AC3E}">
        <p14:creationId xmlns:p14="http://schemas.microsoft.com/office/powerpoint/2010/main" val="118422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b="1"/>
              <a:t>LA CONSECUENCIA DEL LENGUAJE FISICALISTA ES, EN GENERAL, EL CONDUCTISMO</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buNone/>
            </a:pPr>
            <a:endParaRPr lang="es-MX" b="1">
              <a:latin typeface="+mj-lt"/>
            </a:endParaRPr>
          </a:p>
          <a:p>
            <a:pPr marL="0" indent="0">
              <a:buNone/>
            </a:pPr>
            <a:r>
              <a:rPr lang="es-MX" b="1">
                <a:latin typeface="+mj-lt"/>
              </a:rPr>
              <a:t>¿QUÉ SIGNIFICA UNA APROXIMACIÓN CONDUCTISTA? …</a:t>
            </a:r>
          </a:p>
          <a:p>
            <a:pPr marL="0" indent="0">
              <a:buNone/>
            </a:pPr>
            <a:endParaRPr lang="es-MX" b="1">
              <a:latin typeface="+mj-lt"/>
            </a:endParaRPr>
          </a:p>
          <a:p>
            <a:pPr marL="0" indent="0">
              <a:buNone/>
            </a:pPr>
            <a:r>
              <a:rPr lang="es-MX" b="1">
                <a:latin typeface="+mj-lt"/>
              </a:rPr>
              <a:t>CONCENTRARSE, CIENTÍFICAMENTE, SOLO EN LOS COMPORTAMIENTOS EN TANTO MANIFESTACIONES EMPÍRICAS OBSERVABLES Y VERIFICABLES Y, POR LO TANTO, SUSCEPTIBLES DE CONSTITUIR LA EVIDENCIA DEL CASO.</a:t>
            </a:r>
          </a:p>
        </p:txBody>
      </p:sp>
    </p:spTree>
    <p:extLst>
      <p:ext uri="{BB962C8B-B14F-4D97-AF65-F5344CB8AC3E}">
        <p14:creationId xmlns:p14="http://schemas.microsoft.com/office/powerpoint/2010/main" val="377988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40960" cy="1008112"/>
          </a:xfrm>
          <a:solidFill>
            <a:srgbClr val="00B050"/>
          </a:solidFill>
          <a:ln>
            <a:solidFill>
              <a:schemeClr val="tx1"/>
            </a:solidFill>
          </a:ln>
        </p:spPr>
        <p:txBody>
          <a:bodyPr anchor="ctr">
            <a:noAutofit/>
          </a:bodyPr>
          <a:lstStyle/>
          <a:p>
            <a:pPr algn="ctr"/>
            <a:r>
              <a:rPr lang="es-MX" sz="2300" b="1" dirty="0">
                <a:solidFill>
                  <a:schemeClr val="tx1"/>
                </a:solidFill>
              </a:rPr>
              <a:t>PERO, MÁS ALLÁ DE LA VISIÓN EXTREMA DEL FISICALISMO, ¿QUÉ ES LO IMPORTANTE DEL POSITIVISMO PARA EL DESARROLLO CIENTÍFICO POSTERIOR?</a:t>
            </a:r>
          </a:p>
        </p:txBody>
      </p:sp>
      <p:sp>
        <p:nvSpPr>
          <p:cNvPr id="3" name="2 Marcador de contenido"/>
          <p:cNvSpPr>
            <a:spLocks noGrp="1"/>
          </p:cNvSpPr>
          <p:nvPr>
            <p:ph idx="1"/>
          </p:nvPr>
        </p:nvSpPr>
        <p:spPr>
          <a:xfrm>
            <a:off x="251520" y="1340768"/>
            <a:ext cx="8640960" cy="5328592"/>
          </a:xfrm>
          <a:ln>
            <a:solidFill>
              <a:schemeClr val="tx1"/>
            </a:solidFill>
          </a:ln>
        </p:spPr>
        <p:txBody>
          <a:bodyPr>
            <a:normAutofit/>
          </a:bodyPr>
          <a:lstStyle/>
          <a:p>
            <a:pPr marL="0" indent="0" algn="ctr">
              <a:buNone/>
            </a:pPr>
            <a:endParaRPr lang="es-MX" sz="3600" b="1" dirty="0">
              <a:latin typeface="+mj-lt"/>
            </a:endParaRPr>
          </a:p>
          <a:p>
            <a:pPr marL="0" indent="0" algn="ctr">
              <a:buNone/>
            </a:pPr>
            <a:endParaRPr lang="es-MX" sz="3600" b="1" dirty="0">
              <a:latin typeface="+mj-lt"/>
            </a:endParaRPr>
          </a:p>
          <a:p>
            <a:pPr marL="0" indent="0" algn="ctr">
              <a:buNone/>
            </a:pPr>
            <a:endParaRPr lang="es-MX" sz="3600" b="1" dirty="0">
              <a:latin typeface="+mj-lt"/>
            </a:endParaRPr>
          </a:p>
          <a:p>
            <a:pPr marL="0" indent="0" algn="ctr">
              <a:buNone/>
            </a:pPr>
            <a:endParaRPr lang="es-MX" sz="3600" b="1" dirty="0">
              <a:latin typeface="+mj-lt"/>
            </a:endParaRPr>
          </a:p>
          <a:p>
            <a:pPr marL="0" indent="0" algn="ctr">
              <a:buNone/>
            </a:pPr>
            <a:endParaRPr lang="es-MX" sz="3600" b="1" dirty="0">
              <a:latin typeface="+mj-lt"/>
            </a:endParaRPr>
          </a:p>
          <a:p>
            <a:pPr marL="0" indent="0" algn="ctr">
              <a:buNone/>
            </a:pPr>
            <a:endParaRPr lang="es-MX" sz="3600" b="1" dirty="0">
              <a:latin typeface="+mj-lt"/>
            </a:endParaRPr>
          </a:p>
        </p:txBody>
      </p:sp>
      <p:sp>
        <p:nvSpPr>
          <p:cNvPr id="4" name="Rectángulo 3">
            <a:extLst>
              <a:ext uri="{FF2B5EF4-FFF2-40B4-BE49-F238E27FC236}">
                <a16:creationId xmlns:a16="http://schemas.microsoft.com/office/drawing/2014/main" id="{C10449A6-72B9-4FF4-8E64-B1D781353B86}"/>
              </a:ext>
            </a:extLst>
          </p:cNvPr>
          <p:cNvSpPr/>
          <p:nvPr/>
        </p:nvSpPr>
        <p:spPr>
          <a:xfrm flipH="1">
            <a:off x="467544" y="1484784"/>
            <a:ext cx="3103269" cy="772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mj-lt"/>
              </a:rPr>
              <a:t> LO CRUCIAL AQUÍ ES </a:t>
            </a:r>
            <a:r>
              <a:rPr lang="es-MX" b="1" u="sng" dirty="0">
                <a:latin typeface="+mj-lt"/>
              </a:rPr>
              <a:t>EL LENGUAJE</a:t>
            </a:r>
            <a:r>
              <a:rPr lang="es-MX" b="1" dirty="0">
                <a:latin typeface="+mj-lt"/>
              </a:rPr>
              <a:t> …</a:t>
            </a:r>
            <a:endParaRPr lang="es-CL" dirty="0"/>
          </a:p>
        </p:txBody>
      </p:sp>
      <p:sp>
        <p:nvSpPr>
          <p:cNvPr id="5" name="Rectángulo 4">
            <a:extLst>
              <a:ext uri="{FF2B5EF4-FFF2-40B4-BE49-F238E27FC236}">
                <a16:creationId xmlns:a16="http://schemas.microsoft.com/office/drawing/2014/main" id="{59BE904D-B79D-4FF6-AA2F-63A567824012}"/>
              </a:ext>
            </a:extLst>
          </p:cNvPr>
          <p:cNvSpPr/>
          <p:nvPr/>
        </p:nvSpPr>
        <p:spPr>
          <a:xfrm>
            <a:off x="4571999" y="1484784"/>
            <a:ext cx="4104458" cy="17019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mj-lt"/>
              </a:rPr>
              <a:t>¿POR QUÉ? PORQUE ES TRAVÉS DEL LENGUAJE QUE LOS SERES HUMANOS SOMOS CAPACES DE DAR CUENTA DE LA “REALIDAD”, DE (DE)NOMINARLA.</a:t>
            </a:r>
          </a:p>
          <a:p>
            <a:pPr algn="ctr"/>
            <a:endParaRPr lang="es-CL" dirty="0"/>
          </a:p>
        </p:txBody>
      </p:sp>
      <p:sp>
        <p:nvSpPr>
          <p:cNvPr id="6" name="Rectángulo 5">
            <a:extLst>
              <a:ext uri="{FF2B5EF4-FFF2-40B4-BE49-F238E27FC236}">
                <a16:creationId xmlns:a16="http://schemas.microsoft.com/office/drawing/2014/main" id="{F934AF9F-8AAD-4888-8AB5-E425BC9F22F0}"/>
              </a:ext>
            </a:extLst>
          </p:cNvPr>
          <p:cNvSpPr/>
          <p:nvPr/>
        </p:nvSpPr>
        <p:spPr>
          <a:xfrm>
            <a:off x="467543" y="2780928"/>
            <a:ext cx="3103270" cy="215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latin typeface="+mj-lt"/>
              </a:rPr>
              <a:t>ASÍ, HACER CIENCIA ES, ESENCIALMENTE, UN EJERCICIO DE DEPURACIÓN NUNCA ACABO DE UN TIPO DE LENGUAJE  ESPECIAL (DE LOS CONCEPTOS, DE LAS TEORÍAS). </a:t>
            </a:r>
          </a:p>
          <a:p>
            <a:pPr algn="ctr"/>
            <a:endParaRPr lang="es-CL" dirty="0"/>
          </a:p>
        </p:txBody>
      </p:sp>
      <p:sp>
        <p:nvSpPr>
          <p:cNvPr id="7" name="Rectángulo 6">
            <a:extLst>
              <a:ext uri="{FF2B5EF4-FFF2-40B4-BE49-F238E27FC236}">
                <a16:creationId xmlns:a16="http://schemas.microsoft.com/office/drawing/2014/main" id="{6ACCF487-92D4-4764-913F-0D69B75EF948}"/>
              </a:ext>
            </a:extLst>
          </p:cNvPr>
          <p:cNvSpPr/>
          <p:nvPr/>
        </p:nvSpPr>
        <p:spPr>
          <a:xfrm>
            <a:off x="4571999" y="4463400"/>
            <a:ext cx="4155535" cy="190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latin typeface="+mj-lt"/>
            </a:endParaRPr>
          </a:p>
          <a:p>
            <a:pPr algn="ctr"/>
            <a:r>
              <a:rPr lang="es-MX" b="1" dirty="0">
                <a:latin typeface="+mj-lt"/>
              </a:rPr>
              <a:t>Y ¿CÓMO SE CONSTRUYEN O “MEJORAN” LOS CONCEPTOS Y SE ENRIQUECEN LAS TEORÍAS?, A TRAVÉS DE HIPÓTESIS SUSCEPTIBLES DE SER TESTEADAS EN LA REALIDAD.</a:t>
            </a:r>
          </a:p>
          <a:p>
            <a:pPr algn="ctr"/>
            <a:endParaRPr lang="es-CL" dirty="0"/>
          </a:p>
        </p:txBody>
      </p:sp>
      <p:cxnSp>
        <p:nvCxnSpPr>
          <p:cNvPr id="9" name="Conector recto de flecha 8">
            <a:extLst>
              <a:ext uri="{FF2B5EF4-FFF2-40B4-BE49-F238E27FC236}">
                <a16:creationId xmlns:a16="http://schemas.microsoft.com/office/drawing/2014/main" id="{52BA8F05-9B67-4006-870A-BAE9F9B8D240}"/>
              </a:ext>
            </a:extLst>
          </p:cNvPr>
          <p:cNvCxnSpPr>
            <a:stCxn id="4" idx="1"/>
            <a:endCxn id="5" idx="1"/>
          </p:cNvCxnSpPr>
          <p:nvPr/>
        </p:nvCxnSpPr>
        <p:spPr>
          <a:xfrm>
            <a:off x="3570813" y="1871113"/>
            <a:ext cx="1001186" cy="46462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F8BDE66-7570-48DC-B59A-F43CA84E7386}"/>
              </a:ext>
            </a:extLst>
          </p:cNvPr>
          <p:cNvCxnSpPr>
            <a:stCxn id="5" idx="1"/>
            <a:endCxn id="6" idx="3"/>
          </p:cNvCxnSpPr>
          <p:nvPr/>
        </p:nvCxnSpPr>
        <p:spPr>
          <a:xfrm flipH="1">
            <a:off x="3570813" y="2335736"/>
            <a:ext cx="1001186" cy="152241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CC043A72-A6C9-4310-B2A1-025244429CD2}"/>
              </a:ext>
            </a:extLst>
          </p:cNvPr>
          <p:cNvCxnSpPr>
            <a:stCxn id="6" idx="3"/>
            <a:endCxn id="7" idx="1"/>
          </p:cNvCxnSpPr>
          <p:nvPr/>
        </p:nvCxnSpPr>
        <p:spPr>
          <a:xfrm>
            <a:off x="3570813" y="3858154"/>
            <a:ext cx="1001186" cy="155763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69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40960" cy="864096"/>
          </a:xfrm>
          <a:ln>
            <a:solidFill>
              <a:schemeClr val="tx1"/>
            </a:solidFill>
          </a:ln>
        </p:spPr>
        <p:txBody>
          <a:bodyPr anchor="ctr">
            <a:normAutofit/>
          </a:bodyPr>
          <a:lstStyle/>
          <a:p>
            <a:pPr algn="ctr"/>
            <a:r>
              <a:rPr lang="es-MX" sz="3600" b="1" dirty="0">
                <a:solidFill>
                  <a:schemeClr val="tx1"/>
                </a:solidFill>
              </a:rPr>
              <a:t>RECORDEMOS …</a:t>
            </a:r>
          </a:p>
        </p:txBody>
      </p:sp>
      <p:sp>
        <p:nvSpPr>
          <p:cNvPr id="3" name="2 Marcador de contenido"/>
          <p:cNvSpPr>
            <a:spLocks noGrp="1"/>
          </p:cNvSpPr>
          <p:nvPr>
            <p:ph idx="1"/>
          </p:nvPr>
        </p:nvSpPr>
        <p:spPr>
          <a:xfrm>
            <a:off x="251520" y="1268760"/>
            <a:ext cx="8640960" cy="5328592"/>
          </a:xfrm>
          <a:ln>
            <a:solidFill>
              <a:schemeClr val="tx1"/>
            </a:solidFill>
          </a:ln>
        </p:spPr>
        <p:txBody>
          <a:bodyPr>
            <a:normAutofit/>
          </a:bodyPr>
          <a:lstStyle/>
          <a:p>
            <a:pPr marL="0" indent="0" algn="just">
              <a:buNone/>
            </a:pPr>
            <a:endParaRPr lang="es-MX" sz="2200" dirty="0">
              <a:latin typeface="+mj-lt"/>
            </a:endParaRPr>
          </a:p>
          <a:p>
            <a:pPr marL="0" indent="0" algn="just">
              <a:buNone/>
            </a:pPr>
            <a:endParaRPr lang="es-MX" sz="2200" dirty="0">
              <a:latin typeface="+mj-lt"/>
            </a:endParaRPr>
          </a:p>
        </p:txBody>
      </p:sp>
      <p:sp>
        <p:nvSpPr>
          <p:cNvPr id="4" name="Rectángulo 3">
            <a:extLst>
              <a:ext uri="{FF2B5EF4-FFF2-40B4-BE49-F238E27FC236}">
                <a16:creationId xmlns:a16="http://schemas.microsoft.com/office/drawing/2014/main" id="{56A8B61C-C3F3-4719-8106-809908CD8E4D}"/>
              </a:ext>
            </a:extLst>
          </p:cNvPr>
          <p:cNvSpPr/>
          <p:nvPr/>
        </p:nvSpPr>
        <p:spPr>
          <a:xfrm>
            <a:off x="575556" y="3811278"/>
            <a:ext cx="2376264" cy="2451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200" b="1" dirty="0">
                <a:latin typeface="+mj-lt"/>
              </a:rPr>
              <a:t>POSITIVISMO</a:t>
            </a:r>
          </a:p>
        </p:txBody>
      </p:sp>
      <p:sp>
        <p:nvSpPr>
          <p:cNvPr id="5" name="Rectángulo 4">
            <a:extLst>
              <a:ext uri="{FF2B5EF4-FFF2-40B4-BE49-F238E27FC236}">
                <a16:creationId xmlns:a16="http://schemas.microsoft.com/office/drawing/2014/main" id="{48AC63E1-FC17-430E-9C17-8243FD2C0453}"/>
              </a:ext>
            </a:extLst>
          </p:cNvPr>
          <p:cNvSpPr/>
          <p:nvPr/>
        </p:nvSpPr>
        <p:spPr>
          <a:xfrm>
            <a:off x="3383868" y="3814707"/>
            <a:ext cx="2376264"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200" b="1" dirty="0">
                <a:latin typeface="+mj-lt"/>
              </a:rPr>
              <a:t>FENOMENOLOGÍA</a:t>
            </a:r>
          </a:p>
        </p:txBody>
      </p:sp>
      <p:sp>
        <p:nvSpPr>
          <p:cNvPr id="6" name="Rectángulo 5">
            <a:extLst>
              <a:ext uri="{FF2B5EF4-FFF2-40B4-BE49-F238E27FC236}">
                <a16:creationId xmlns:a16="http://schemas.microsoft.com/office/drawing/2014/main" id="{5568E15F-91EF-4C5F-A01F-813D97E006EB}"/>
              </a:ext>
            </a:extLst>
          </p:cNvPr>
          <p:cNvSpPr/>
          <p:nvPr/>
        </p:nvSpPr>
        <p:spPr>
          <a:xfrm>
            <a:off x="6164785" y="3811278"/>
            <a:ext cx="2376264"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200" b="1" dirty="0">
                <a:latin typeface="+mj-lt"/>
              </a:rPr>
              <a:t>TRADICIÓN CRÍTICO - EMANCIPATORIA</a:t>
            </a:r>
          </a:p>
        </p:txBody>
      </p:sp>
      <p:sp>
        <p:nvSpPr>
          <p:cNvPr id="7" name="Rectángulo 6">
            <a:extLst>
              <a:ext uri="{FF2B5EF4-FFF2-40B4-BE49-F238E27FC236}">
                <a16:creationId xmlns:a16="http://schemas.microsoft.com/office/drawing/2014/main" id="{F9207207-1670-4790-BAD4-5B2B7253366E}"/>
              </a:ext>
            </a:extLst>
          </p:cNvPr>
          <p:cNvSpPr/>
          <p:nvPr/>
        </p:nvSpPr>
        <p:spPr>
          <a:xfrm>
            <a:off x="575556" y="1628800"/>
            <a:ext cx="7965493"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a:solidFill>
                  <a:schemeClr val="tx1"/>
                </a:solidFill>
                <a:latin typeface="+mj-lt"/>
              </a:rPr>
              <a:t>LA UNIDAD II DE ESTE CURSO PRETENDE REVISAR LOS FUNDAMENTOS DE 3 CORRIENTES EPISTEMOLÓGICAS “CLÁSICAS”</a:t>
            </a:r>
          </a:p>
          <a:p>
            <a:pPr algn="ctr"/>
            <a:r>
              <a:rPr lang="es-MX" sz="2200" b="1" dirty="0">
                <a:solidFill>
                  <a:schemeClr val="tx1"/>
                </a:solidFill>
                <a:latin typeface="+mj-lt"/>
              </a:rPr>
              <a:t>EN CIENCIAS SOCIALES </a:t>
            </a:r>
            <a:endParaRPr lang="es-CL" sz="2200" dirty="0">
              <a:latin typeface="+mj-lt"/>
            </a:endParaRPr>
          </a:p>
        </p:txBody>
      </p:sp>
      <p:cxnSp>
        <p:nvCxnSpPr>
          <p:cNvPr id="9" name="Conector recto de flecha 8">
            <a:extLst>
              <a:ext uri="{FF2B5EF4-FFF2-40B4-BE49-F238E27FC236}">
                <a16:creationId xmlns:a16="http://schemas.microsoft.com/office/drawing/2014/main" id="{9214EC9F-BE99-4F66-A866-517C2C44A8A3}"/>
              </a:ext>
            </a:extLst>
          </p:cNvPr>
          <p:cNvCxnSpPr>
            <a:stCxn id="7" idx="2"/>
          </p:cNvCxnSpPr>
          <p:nvPr/>
        </p:nvCxnSpPr>
        <p:spPr>
          <a:xfrm flipH="1">
            <a:off x="1691680" y="2780928"/>
            <a:ext cx="2866623" cy="100468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6979D6A5-2CD3-48F9-A48F-EE5DF904A0F5}"/>
              </a:ext>
            </a:extLst>
          </p:cNvPr>
          <p:cNvCxnSpPr>
            <a:stCxn id="7" idx="2"/>
            <a:endCxn id="5" idx="0"/>
          </p:cNvCxnSpPr>
          <p:nvPr/>
        </p:nvCxnSpPr>
        <p:spPr>
          <a:xfrm>
            <a:off x="4558303" y="2780928"/>
            <a:ext cx="13697" cy="10337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608A9E12-54A5-4452-BDAC-E1C365B68D71}"/>
              </a:ext>
            </a:extLst>
          </p:cNvPr>
          <p:cNvCxnSpPr>
            <a:stCxn id="7" idx="2"/>
            <a:endCxn id="6" idx="0"/>
          </p:cNvCxnSpPr>
          <p:nvPr/>
        </p:nvCxnSpPr>
        <p:spPr>
          <a:xfrm>
            <a:off x="4558303" y="2780928"/>
            <a:ext cx="2794614" cy="103035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29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lnSpc>
                <a:spcPct val="90000"/>
              </a:lnSpc>
            </a:pPr>
            <a:r>
              <a:rPr lang="es-MX" sz="2200" b="1"/>
              <a:t>VEAMOS LA IMPORTANCIA DE LA CONCEPTUALIZACIÓN EN UN EJERCICIO CONCRETO DE INVESTIGACIÓN</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lnSpc>
                <a:spcPct val="90000"/>
              </a:lnSpc>
              <a:buNone/>
            </a:pPr>
            <a:r>
              <a:rPr lang="es-MX" sz="1500">
                <a:latin typeface="+mj-lt"/>
              </a:rPr>
              <a:t>Usted forma parte de un Grupo de Investigación Social especializado en Juventud Chilena. </a:t>
            </a:r>
            <a:r>
              <a:rPr lang="es-MX" sz="1500" u="sng">
                <a:latin typeface="+mj-lt"/>
              </a:rPr>
              <a:t>En el marco de una investigación se le encomienda aportar con una “definición” para el siguiente tema (problema</a:t>
            </a:r>
            <a:r>
              <a:rPr lang="es-MX" sz="1500">
                <a:latin typeface="+mj-lt"/>
              </a:rPr>
              <a:t>): </a:t>
            </a:r>
          </a:p>
          <a:p>
            <a:pPr marL="0" indent="0">
              <a:lnSpc>
                <a:spcPct val="90000"/>
              </a:lnSpc>
              <a:buNone/>
            </a:pPr>
            <a:endParaRPr lang="es-MX" sz="1500">
              <a:latin typeface="+mj-lt"/>
            </a:endParaRPr>
          </a:p>
          <a:p>
            <a:pPr marL="0" indent="0">
              <a:lnSpc>
                <a:spcPct val="90000"/>
              </a:lnSpc>
              <a:buNone/>
            </a:pPr>
            <a:r>
              <a:rPr lang="es-MX" sz="1500">
                <a:latin typeface="+mj-lt"/>
              </a:rPr>
              <a:t>+ Violencia en parejas de jóvenes estudiantes universitarios/as (entre 18 y 25 años).</a:t>
            </a:r>
          </a:p>
          <a:p>
            <a:pPr marL="0" indent="0">
              <a:lnSpc>
                <a:spcPct val="90000"/>
              </a:lnSpc>
              <a:buNone/>
            </a:pPr>
            <a:endParaRPr lang="es-MX" sz="1500">
              <a:latin typeface="+mj-lt"/>
            </a:endParaRPr>
          </a:p>
          <a:p>
            <a:pPr marL="0" indent="0">
              <a:lnSpc>
                <a:spcPct val="90000"/>
              </a:lnSpc>
              <a:buNone/>
            </a:pPr>
            <a:r>
              <a:rPr lang="es-MX" sz="1500">
                <a:latin typeface="+mj-lt"/>
              </a:rPr>
              <a:t>NOTA: Las definiciones aportadas deben permitir al equipo diferenciar / distinguir “empíricamente” conductas relativas al tema en cuestión, y, al mismo tiempo, establecer un “orden” entre ellas (por ejemplo: de “menor” violencia a “mayor” violencia).</a:t>
            </a:r>
          </a:p>
        </p:txBody>
      </p:sp>
    </p:spTree>
    <p:extLst>
      <p:ext uri="{BB962C8B-B14F-4D97-AF65-F5344CB8AC3E}">
        <p14:creationId xmlns:p14="http://schemas.microsoft.com/office/powerpoint/2010/main" val="192607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98975" y="91270"/>
            <a:ext cx="8932579" cy="788588"/>
          </a:xfrm>
          <a:solidFill>
            <a:srgbClr val="00B050"/>
          </a:solidFill>
        </p:spPr>
        <p:txBody>
          <a:bodyPr anchor="b">
            <a:normAutofit fontScale="90000"/>
          </a:bodyPr>
          <a:lstStyle/>
          <a:p>
            <a:pPr algn="ctr">
              <a:defRPr/>
            </a:pPr>
            <a:br>
              <a:rPr lang="es-MX" sz="2400" b="1" dirty="0"/>
            </a:br>
            <a:r>
              <a:rPr lang="es-MX" sz="2200" b="1" dirty="0"/>
              <a:t>VEAMOS UN EJEMPLOS EN UN ÁMBITO PRÁCTICO APLICADO: </a:t>
            </a:r>
            <a:br>
              <a:rPr lang="es-MX" sz="2200" b="1" dirty="0"/>
            </a:br>
            <a:r>
              <a:rPr lang="es-MX" sz="2200" b="1" dirty="0"/>
              <a:t>EL CASO DEL INDICE DE DESARROLLO HUMANO (IDH) DE ONU EN SUS INICIOS</a:t>
            </a:r>
          </a:p>
        </p:txBody>
      </p:sp>
      <p:grpSp>
        <p:nvGrpSpPr>
          <p:cNvPr id="22531" name="Group 3"/>
          <p:cNvGrpSpPr>
            <a:grpSpLocks/>
          </p:cNvGrpSpPr>
          <p:nvPr/>
        </p:nvGrpSpPr>
        <p:grpSpPr bwMode="auto">
          <a:xfrm>
            <a:off x="105710" y="1018689"/>
            <a:ext cx="8932579" cy="5650671"/>
            <a:chOff x="-3" y="-3"/>
            <a:chExt cx="3979" cy="2320"/>
          </a:xfrm>
        </p:grpSpPr>
        <p:grpSp>
          <p:nvGrpSpPr>
            <p:cNvPr id="22533" name="Group 4"/>
            <p:cNvGrpSpPr>
              <a:grpSpLocks/>
            </p:cNvGrpSpPr>
            <p:nvPr/>
          </p:nvGrpSpPr>
          <p:grpSpPr bwMode="auto">
            <a:xfrm>
              <a:off x="0" y="0"/>
              <a:ext cx="3973" cy="2314"/>
              <a:chOff x="0" y="0"/>
              <a:chExt cx="3973" cy="2314"/>
            </a:xfrm>
          </p:grpSpPr>
          <p:grpSp>
            <p:nvGrpSpPr>
              <p:cNvPr id="22535" name="Group 5"/>
              <p:cNvGrpSpPr>
                <a:grpSpLocks/>
              </p:cNvGrpSpPr>
              <p:nvPr/>
            </p:nvGrpSpPr>
            <p:grpSpPr bwMode="auto">
              <a:xfrm>
                <a:off x="0" y="0"/>
                <a:ext cx="582" cy="480"/>
                <a:chOff x="0" y="0"/>
                <a:chExt cx="582" cy="480"/>
              </a:xfrm>
            </p:grpSpPr>
            <p:sp>
              <p:nvSpPr>
                <p:cNvPr id="22563" name="Rectangle 6"/>
                <p:cNvSpPr>
                  <a:spLocks noChangeArrowheads="1"/>
                </p:cNvSpPr>
                <p:nvPr/>
              </p:nvSpPr>
              <p:spPr bwMode="auto">
                <a:xfrm>
                  <a:off x="43" y="0"/>
                  <a:ext cx="496"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HN" altLang="es-MX" sz="1600" dirty="0">
                      <a:solidFill>
                        <a:srgbClr val="FFFFFF"/>
                      </a:solidFill>
                      <a:cs typeface="Arial" charset="0"/>
                    </a:rPr>
                    <a:t>TEMA</a:t>
                  </a:r>
                </a:p>
                <a:p>
                  <a:pPr algn="ctr"/>
                  <a:endParaRPr lang="es-HN" altLang="es-MX" sz="1600" dirty="0">
                    <a:solidFill>
                      <a:srgbClr val="FFFFFF"/>
                    </a:solidFill>
                  </a:endParaRPr>
                </a:p>
              </p:txBody>
            </p:sp>
            <p:sp>
              <p:nvSpPr>
                <p:cNvPr id="22564" name="Rectangle 7"/>
                <p:cNvSpPr>
                  <a:spLocks noChangeArrowheads="1"/>
                </p:cNvSpPr>
                <p:nvPr/>
              </p:nvSpPr>
              <p:spPr bwMode="auto">
                <a:xfrm>
                  <a:off x="0" y="0"/>
                  <a:ext cx="58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36" name="Group 8"/>
              <p:cNvGrpSpPr>
                <a:grpSpLocks/>
              </p:cNvGrpSpPr>
              <p:nvPr/>
            </p:nvGrpSpPr>
            <p:grpSpPr bwMode="auto">
              <a:xfrm>
                <a:off x="582" y="0"/>
                <a:ext cx="1023" cy="480"/>
                <a:chOff x="582" y="0"/>
                <a:chExt cx="1023" cy="480"/>
              </a:xfrm>
            </p:grpSpPr>
            <p:sp>
              <p:nvSpPr>
                <p:cNvPr id="22561" name="Rectangle 9"/>
                <p:cNvSpPr>
                  <a:spLocks noChangeArrowheads="1"/>
                </p:cNvSpPr>
                <p:nvPr/>
              </p:nvSpPr>
              <p:spPr bwMode="auto">
                <a:xfrm>
                  <a:off x="625" y="0"/>
                  <a:ext cx="937"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HN" altLang="es-MX">
                      <a:solidFill>
                        <a:srgbClr val="FFFFFF"/>
                      </a:solidFill>
                      <a:cs typeface="Arial" charset="0"/>
                    </a:rPr>
                    <a:t>DEFINICIÓN</a:t>
                  </a:r>
                </a:p>
                <a:p>
                  <a:pPr algn="ctr" eaLnBrk="1" hangingPunct="1"/>
                  <a:r>
                    <a:rPr lang="es-HN" altLang="es-MX">
                      <a:solidFill>
                        <a:srgbClr val="FFFFFF"/>
                      </a:solidFill>
                      <a:cs typeface="Arial" charset="0"/>
                    </a:rPr>
                    <a:t>CONCEPTUAL</a:t>
                  </a:r>
                </a:p>
                <a:p>
                  <a:pPr algn="just"/>
                  <a:endParaRPr lang="es-HN" altLang="es-MX">
                    <a:solidFill>
                      <a:srgbClr val="FFFFFF"/>
                    </a:solidFill>
                  </a:endParaRPr>
                </a:p>
              </p:txBody>
            </p:sp>
            <p:sp>
              <p:nvSpPr>
                <p:cNvPr id="22562" name="Rectangle 10"/>
                <p:cNvSpPr>
                  <a:spLocks noChangeArrowheads="1"/>
                </p:cNvSpPr>
                <p:nvPr/>
              </p:nvSpPr>
              <p:spPr bwMode="auto">
                <a:xfrm>
                  <a:off x="582" y="0"/>
                  <a:ext cx="1023"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37" name="Group 11"/>
              <p:cNvGrpSpPr>
                <a:grpSpLocks/>
              </p:cNvGrpSpPr>
              <p:nvPr/>
            </p:nvGrpSpPr>
            <p:grpSpPr bwMode="auto">
              <a:xfrm>
                <a:off x="1605" y="0"/>
                <a:ext cx="888" cy="480"/>
                <a:chOff x="1605" y="0"/>
                <a:chExt cx="888" cy="480"/>
              </a:xfrm>
            </p:grpSpPr>
            <p:sp>
              <p:nvSpPr>
                <p:cNvPr id="22559" name="Rectangle 12"/>
                <p:cNvSpPr>
                  <a:spLocks noChangeArrowheads="1"/>
                </p:cNvSpPr>
                <p:nvPr/>
              </p:nvSpPr>
              <p:spPr bwMode="auto">
                <a:xfrm>
                  <a:off x="1644" y="55"/>
                  <a:ext cx="80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HN" altLang="es-MX" dirty="0">
                      <a:solidFill>
                        <a:srgbClr val="FFFFFF"/>
                      </a:solidFill>
                    </a:rPr>
                    <a:t>DIMENSIONES</a:t>
                  </a:r>
                </a:p>
              </p:txBody>
            </p:sp>
            <p:sp>
              <p:nvSpPr>
                <p:cNvPr id="22560" name="Rectangle 13"/>
                <p:cNvSpPr>
                  <a:spLocks noChangeArrowheads="1"/>
                </p:cNvSpPr>
                <p:nvPr/>
              </p:nvSpPr>
              <p:spPr bwMode="auto">
                <a:xfrm>
                  <a:off x="1605" y="0"/>
                  <a:ext cx="88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38" name="Group 14"/>
              <p:cNvGrpSpPr>
                <a:grpSpLocks/>
              </p:cNvGrpSpPr>
              <p:nvPr/>
            </p:nvGrpSpPr>
            <p:grpSpPr bwMode="auto">
              <a:xfrm>
                <a:off x="2493" y="0"/>
                <a:ext cx="748" cy="480"/>
                <a:chOff x="2493" y="0"/>
                <a:chExt cx="748" cy="480"/>
              </a:xfrm>
            </p:grpSpPr>
            <p:sp>
              <p:nvSpPr>
                <p:cNvPr id="22557" name="Rectangle 15"/>
                <p:cNvSpPr>
                  <a:spLocks noChangeArrowheads="1"/>
                </p:cNvSpPr>
                <p:nvPr/>
              </p:nvSpPr>
              <p:spPr bwMode="auto">
                <a:xfrm>
                  <a:off x="2536" y="0"/>
                  <a:ext cx="662"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altLang="es-MX">
                      <a:solidFill>
                        <a:srgbClr val="FFFFFF"/>
                      </a:solidFill>
                      <a:cs typeface="Arial" charset="0"/>
                    </a:rPr>
                    <a:t>INDICADORES</a:t>
                  </a:r>
                  <a:endParaRPr lang="es-HN" altLang="es-MX">
                    <a:solidFill>
                      <a:srgbClr val="FFFFFF"/>
                    </a:solidFill>
                    <a:cs typeface="Arial" charset="0"/>
                  </a:endParaRPr>
                </a:p>
                <a:p>
                  <a:pPr algn="just"/>
                  <a:endParaRPr lang="es-HN" altLang="es-MX">
                    <a:solidFill>
                      <a:srgbClr val="FFFFFF"/>
                    </a:solidFill>
                  </a:endParaRPr>
                </a:p>
              </p:txBody>
            </p:sp>
            <p:sp>
              <p:nvSpPr>
                <p:cNvPr id="22558" name="Rectangle 16"/>
                <p:cNvSpPr>
                  <a:spLocks noChangeArrowheads="1"/>
                </p:cNvSpPr>
                <p:nvPr/>
              </p:nvSpPr>
              <p:spPr bwMode="auto">
                <a:xfrm>
                  <a:off x="2493" y="0"/>
                  <a:ext cx="748"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39" name="Group 17"/>
              <p:cNvGrpSpPr>
                <a:grpSpLocks/>
              </p:cNvGrpSpPr>
              <p:nvPr/>
            </p:nvGrpSpPr>
            <p:grpSpPr bwMode="auto">
              <a:xfrm>
                <a:off x="3241" y="0"/>
                <a:ext cx="732" cy="537"/>
                <a:chOff x="3241" y="0"/>
                <a:chExt cx="732" cy="537"/>
              </a:xfrm>
            </p:grpSpPr>
            <p:sp>
              <p:nvSpPr>
                <p:cNvPr id="22555" name="Rectangle 18"/>
                <p:cNvSpPr>
                  <a:spLocks noChangeArrowheads="1"/>
                </p:cNvSpPr>
                <p:nvPr/>
              </p:nvSpPr>
              <p:spPr bwMode="auto">
                <a:xfrm>
                  <a:off x="3284" y="0"/>
                  <a:ext cx="646"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HN" altLang="es-MX">
                      <a:solidFill>
                        <a:srgbClr val="FFFFFF"/>
                      </a:solidFill>
                      <a:cs typeface="Arial" charset="0"/>
                    </a:rPr>
                    <a:t>INDICE (MEDIDA RESUMEN)</a:t>
                  </a:r>
                </a:p>
                <a:p>
                  <a:pPr algn="just"/>
                  <a:endParaRPr lang="es-HN" altLang="es-MX">
                    <a:solidFill>
                      <a:srgbClr val="FFFFFF"/>
                    </a:solidFill>
                  </a:endParaRPr>
                </a:p>
              </p:txBody>
            </p:sp>
            <p:sp>
              <p:nvSpPr>
                <p:cNvPr id="22556" name="Rectangle 19"/>
                <p:cNvSpPr>
                  <a:spLocks noChangeArrowheads="1"/>
                </p:cNvSpPr>
                <p:nvPr/>
              </p:nvSpPr>
              <p:spPr bwMode="auto">
                <a:xfrm>
                  <a:off x="3241" y="0"/>
                  <a:ext cx="732" cy="48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40" name="Group 20"/>
              <p:cNvGrpSpPr>
                <a:grpSpLocks/>
              </p:cNvGrpSpPr>
              <p:nvPr/>
            </p:nvGrpSpPr>
            <p:grpSpPr bwMode="auto">
              <a:xfrm>
                <a:off x="0" y="480"/>
                <a:ext cx="582" cy="1834"/>
                <a:chOff x="0" y="480"/>
                <a:chExt cx="582" cy="1834"/>
              </a:xfrm>
            </p:grpSpPr>
            <p:sp>
              <p:nvSpPr>
                <p:cNvPr id="22553" name="Rectangle 21"/>
                <p:cNvSpPr>
                  <a:spLocks noChangeArrowheads="1"/>
                </p:cNvSpPr>
                <p:nvPr/>
              </p:nvSpPr>
              <p:spPr bwMode="auto">
                <a:xfrm>
                  <a:off x="43" y="480"/>
                  <a:ext cx="496" cy="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endParaRPr lang="es-MX" altLang="es-MX" sz="1600" b="1" dirty="0">
                    <a:solidFill>
                      <a:srgbClr val="FFFFFF"/>
                    </a:solidFill>
                    <a:cs typeface="Arial" charset="0"/>
                  </a:endParaRPr>
                </a:p>
                <a:p>
                  <a:pPr algn="just"/>
                  <a:endParaRPr lang="es-MX" altLang="es-MX" sz="1600" b="1" dirty="0">
                    <a:solidFill>
                      <a:srgbClr val="FFFFFF"/>
                    </a:solidFill>
                    <a:cs typeface="Arial" charset="0"/>
                  </a:endParaRPr>
                </a:p>
                <a:p>
                  <a:pPr algn="just"/>
                  <a:r>
                    <a:rPr lang="es-MX" altLang="es-MX" sz="1600" b="1" dirty="0">
                      <a:solidFill>
                        <a:srgbClr val="FFFFFF"/>
                      </a:solidFill>
                      <a:cs typeface="Arial" charset="0"/>
                    </a:rPr>
                    <a:t>Desarrollo humano sostenible</a:t>
                  </a:r>
                  <a:endParaRPr lang="es-HN" altLang="es-MX" sz="1600" b="1" dirty="0">
                    <a:solidFill>
                      <a:srgbClr val="FFFFFF"/>
                    </a:solidFill>
                    <a:cs typeface="Arial" charset="0"/>
                  </a:endParaRPr>
                </a:p>
                <a:p>
                  <a:pPr algn="just"/>
                  <a:r>
                    <a:rPr lang="es-MX" altLang="es-MX" dirty="0">
                      <a:solidFill>
                        <a:srgbClr val="FFFFFF"/>
                      </a:solidFill>
                      <a:cs typeface="Arial" charset="0"/>
                    </a:rPr>
                    <a:t> </a:t>
                  </a:r>
                  <a:endParaRPr lang="es-HN" altLang="es-MX"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HN" altLang="es-MX" sz="1100" dirty="0">
                      <a:solidFill>
                        <a:srgbClr val="FFFFFF"/>
                      </a:solidFill>
                      <a:cs typeface="Arial" charset="0"/>
                    </a:rPr>
                    <a:t> </a:t>
                  </a:r>
                </a:p>
                <a:p>
                  <a:pPr algn="just"/>
                  <a:endParaRPr lang="es-HN" altLang="es-MX" dirty="0">
                    <a:solidFill>
                      <a:srgbClr val="FFFFFF"/>
                    </a:solidFill>
                  </a:endParaRPr>
                </a:p>
              </p:txBody>
            </p:sp>
            <p:sp>
              <p:nvSpPr>
                <p:cNvPr id="22554" name="Rectangle 22"/>
                <p:cNvSpPr>
                  <a:spLocks noChangeArrowheads="1"/>
                </p:cNvSpPr>
                <p:nvPr/>
              </p:nvSpPr>
              <p:spPr bwMode="auto">
                <a:xfrm>
                  <a:off x="0" y="480"/>
                  <a:ext cx="582" cy="18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41" name="Group 23"/>
              <p:cNvGrpSpPr>
                <a:grpSpLocks/>
              </p:cNvGrpSpPr>
              <p:nvPr/>
            </p:nvGrpSpPr>
            <p:grpSpPr bwMode="auto">
              <a:xfrm>
                <a:off x="582" y="480"/>
                <a:ext cx="1023" cy="1834"/>
                <a:chOff x="582" y="480"/>
                <a:chExt cx="1023" cy="1834"/>
              </a:xfrm>
            </p:grpSpPr>
            <p:sp>
              <p:nvSpPr>
                <p:cNvPr id="22551" name="Rectangle 24"/>
                <p:cNvSpPr>
                  <a:spLocks noChangeArrowheads="1"/>
                </p:cNvSpPr>
                <p:nvPr/>
              </p:nvSpPr>
              <p:spPr bwMode="auto">
                <a:xfrm>
                  <a:off x="625" y="480"/>
                  <a:ext cx="937"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MX" altLang="es-MX" sz="1600">
                      <a:solidFill>
                        <a:srgbClr val="FFFFFF"/>
                      </a:solidFill>
                      <a:cs typeface="Arial" charset="0"/>
                    </a:rPr>
                    <a:t>“la ampliación de las capacidades y oportunidades de la gente a través de la formación de capital social, para satisfacer del modo lo más equitativo posible las necesidades de las actuales generaciones, sin comprometer las necesidades de las generaciones futuras” </a:t>
                  </a:r>
                </a:p>
                <a:p>
                  <a:pPr algn="just" eaLnBrk="1" hangingPunct="1"/>
                  <a:endParaRPr lang="es-MX" altLang="es-MX" sz="1600">
                    <a:solidFill>
                      <a:srgbClr val="FFFFFF"/>
                    </a:solidFill>
                    <a:cs typeface="Arial" charset="0"/>
                  </a:endParaRPr>
                </a:p>
                <a:p>
                  <a:pPr algn="just" eaLnBrk="1" hangingPunct="1"/>
                  <a:r>
                    <a:rPr lang="es-MX" altLang="es-MX" sz="1600">
                      <a:solidFill>
                        <a:srgbClr val="FFFFFF"/>
                      </a:solidFill>
                      <a:cs typeface="Arial" charset="0"/>
                    </a:rPr>
                    <a:t>PNUD, 1994</a:t>
                  </a:r>
                  <a:endParaRPr lang="es-HN" altLang="es-MX" sz="1600">
                    <a:solidFill>
                      <a:srgbClr val="FFFFFF"/>
                    </a:solidFill>
                    <a:cs typeface="Arial" charset="0"/>
                  </a:endParaRPr>
                </a:p>
                <a:p>
                  <a:pPr algn="just"/>
                  <a:endParaRPr lang="es-HN" altLang="es-MX" sz="1600">
                    <a:solidFill>
                      <a:srgbClr val="FFFFFF"/>
                    </a:solidFill>
                  </a:endParaRPr>
                </a:p>
              </p:txBody>
            </p:sp>
            <p:sp>
              <p:nvSpPr>
                <p:cNvPr id="22552" name="Rectangle 25"/>
                <p:cNvSpPr>
                  <a:spLocks noChangeArrowheads="1"/>
                </p:cNvSpPr>
                <p:nvPr/>
              </p:nvSpPr>
              <p:spPr bwMode="auto">
                <a:xfrm>
                  <a:off x="582" y="480"/>
                  <a:ext cx="1023" cy="18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42" name="Group 26"/>
              <p:cNvGrpSpPr>
                <a:grpSpLocks/>
              </p:cNvGrpSpPr>
              <p:nvPr/>
            </p:nvGrpSpPr>
            <p:grpSpPr bwMode="auto">
              <a:xfrm>
                <a:off x="1605" y="479"/>
                <a:ext cx="888" cy="1835"/>
                <a:chOff x="1605" y="479"/>
                <a:chExt cx="888" cy="1835"/>
              </a:xfrm>
            </p:grpSpPr>
            <p:sp>
              <p:nvSpPr>
                <p:cNvPr id="22549" name="Rectangle 27"/>
                <p:cNvSpPr>
                  <a:spLocks noChangeArrowheads="1"/>
                </p:cNvSpPr>
                <p:nvPr/>
              </p:nvSpPr>
              <p:spPr bwMode="auto">
                <a:xfrm>
                  <a:off x="1648" y="479"/>
                  <a:ext cx="802"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marL="185738" indent="-1857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Char char="•"/>
                  </a:pPr>
                  <a:endParaRPr lang="es-MX" altLang="es-MX" sz="1600" dirty="0">
                    <a:solidFill>
                      <a:srgbClr val="FFFFFF"/>
                    </a:solidFill>
                    <a:cs typeface="Arial" charset="0"/>
                  </a:endParaRPr>
                </a:p>
                <a:p>
                  <a:pPr algn="just" eaLnBrk="1" hangingPunct="1">
                    <a:buFontTx/>
                    <a:buChar char="•"/>
                  </a:pPr>
                  <a:r>
                    <a:rPr lang="es-MX" altLang="es-MX" sz="1600" dirty="0">
                      <a:solidFill>
                        <a:srgbClr val="FFFFFF"/>
                      </a:solidFill>
                      <a:cs typeface="Arial" charset="0"/>
                    </a:rPr>
                    <a:t>Vida larga y saludable (SALUD)</a:t>
                  </a:r>
                  <a:endParaRPr lang="es-HN" altLang="es-MX" sz="1600" dirty="0">
                    <a:solidFill>
                      <a:srgbClr val="FFFFFF"/>
                    </a:solidFill>
                    <a:cs typeface="Arial" charset="0"/>
                  </a:endParaRPr>
                </a:p>
                <a:p>
                  <a:pPr algn="just"/>
                  <a:r>
                    <a:rPr lang="es-MX" altLang="es-MX" sz="1600" dirty="0">
                      <a:solidFill>
                        <a:srgbClr val="FFFFFF"/>
                      </a:solidFill>
                      <a:cs typeface="Arial" charset="0"/>
                    </a:rPr>
                    <a:t> </a:t>
                  </a:r>
                  <a:endParaRPr lang="es-HN" altLang="es-MX" sz="1600" dirty="0">
                    <a:solidFill>
                      <a:srgbClr val="FFFFFF"/>
                    </a:solidFill>
                    <a:cs typeface="Arial" charset="0"/>
                  </a:endParaRPr>
                </a:p>
                <a:p>
                  <a:pPr algn="just">
                    <a:buFontTx/>
                    <a:buChar char="•"/>
                  </a:pPr>
                  <a:endParaRPr lang="es-MX" altLang="es-MX" sz="1600" dirty="0">
                    <a:solidFill>
                      <a:srgbClr val="FFFFFF"/>
                    </a:solidFill>
                    <a:cs typeface="Arial" charset="0"/>
                  </a:endParaRPr>
                </a:p>
                <a:p>
                  <a:pPr algn="just">
                    <a:buFontTx/>
                    <a:buChar char="•"/>
                  </a:pPr>
                  <a:r>
                    <a:rPr lang="es-MX" altLang="es-MX" sz="1600" dirty="0">
                      <a:solidFill>
                        <a:srgbClr val="FFFFFF"/>
                      </a:solidFill>
                      <a:cs typeface="Arial" charset="0"/>
                    </a:rPr>
                    <a:t>Posibilidad en la adquisición de conocimientos (EDUCACIÓN)</a:t>
                  </a:r>
                  <a:endParaRPr lang="es-HN" altLang="es-MX" sz="1600" dirty="0">
                    <a:solidFill>
                      <a:srgbClr val="FFFFFF"/>
                    </a:solidFill>
                    <a:cs typeface="Arial" charset="0"/>
                  </a:endParaRPr>
                </a:p>
                <a:p>
                  <a:pPr algn="just">
                    <a:buFontTx/>
                    <a:buChar char="•"/>
                  </a:pPr>
                  <a:endParaRPr lang="es-HN" altLang="es-MX" sz="1600" dirty="0">
                    <a:solidFill>
                      <a:srgbClr val="FFFFFF"/>
                    </a:solidFill>
                    <a:cs typeface="Arial" charset="0"/>
                  </a:endParaRPr>
                </a:p>
                <a:p>
                  <a:pPr algn="just">
                    <a:buFontTx/>
                    <a:buChar char="•"/>
                  </a:pPr>
                  <a:endParaRPr lang="es-HN" altLang="es-MX" sz="1600" dirty="0">
                    <a:solidFill>
                      <a:srgbClr val="FFFFFF"/>
                    </a:solidFill>
                    <a:cs typeface="Arial" charset="0"/>
                  </a:endParaRPr>
                </a:p>
                <a:p>
                  <a:pPr algn="just">
                    <a:buFontTx/>
                    <a:buChar char="•"/>
                  </a:pPr>
                  <a:r>
                    <a:rPr lang="es-MX" altLang="es-MX" sz="1600" dirty="0">
                      <a:solidFill>
                        <a:srgbClr val="FFFFFF"/>
                      </a:solidFill>
                      <a:cs typeface="Arial" charset="0"/>
                    </a:rPr>
                    <a:t>Posibilidad de tener un nivel de vida adecuado (INGRESOS)</a:t>
                  </a:r>
                  <a:endParaRPr lang="es-HN" altLang="es-MX" sz="1600" dirty="0">
                    <a:solidFill>
                      <a:srgbClr val="FFFFFF"/>
                    </a:solidFill>
                    <a:cs typeface="Arial" charset="0"/>
                  </a:endParaRPr>
                </a:p>
                <a:p>
                  <a:pPr algn="just">
                    <a:buFontTx/>
                    <a:buChar char="•"/>
                  </a:pPr>
                  <a:endParaRPr lang="es-HN" altLang="es-MX" sz="1600" dirty="0">
                    <a:solidFill>
                      <a:srgbClr val="FFFFFF"/>
                    </a:solidFill>
                  </a:endParaRPr>
                </a:p>
              </p:txBody>
            </p:sp>
            <p:sp>
              <p:nvSpPr>
                <p:cNvPr id="22550" name="Rectangle 28"/>
                <p:cNvSpPr>
                  <a:spLocks noChangeArrowheads="1"/>
                </p:cNvSpPr>
                <p:nvPr/>
              </p:nvSpPr>
              <p:spPr bwMode="auto">
                <a:xfrm>
                  <a:off x="1605" y="480"/>
                  <a:ext cx="888" cy="18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43" name="Group 29"/>
              <p:cNvGrpSpPr>
                <a:grpSpLocks/>
              </p:cNvGrpSpPr>
              <p:nvPr/>
            </p:nvGrpSpPr>
            <p:grpSpPr bwMode="auto">
              <a:xfrm>
                <a:off x="2493" y="479"/>
                <a:ext cx="748" cy="1835"/>
                <a:chOff x="2493" y="479"/>
                <a:chExt cx="748" cy="1835"/>
              </a:xfrm>
            </p:grpSpPr>
            <p:sp>
              <p:nvSpPr>
                <p:cNvPr id="22547" name="Rectangle 30"/>
                <p:cNvSpPr>
                  <a:spLocks noChangeArrowheads="1"/>
                </p:cNvSpPr>
                <p:nvPr/>
              </p:nvSpPr>
              <p:spPr bwMode="auto">
                <a:xfrm>
                  <a:off x="2536" y="479"/>
                  <a:ext cx="662"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marL="103188" indent="-1031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Char char="•"/>
                  </a:pPr>
                  <a:endParaRPr lang="es-MX" altLang="es-MX" sz="1600">
                    <a:solidFill>
                      <a:srgbClr val="FFFFFF"/>
                    </a:solidFill>
                    <a:cs typeface="Arial" charset="0"/>
                  </a:endParaRPr>
                </a:p>
                <a:p>
                  <a:pPr algn="just" eaLnBrk="1" hangingPunct="1">
                    <a:buFontTx/>
                    <a:buChar char="•"/>
                  </a:pPr>
                  <a:r>
                    <a:rPr lang="es-MX" altLang="es-MX" sz="1600">
                      <a:solidFill>
                        <a:srgbClr val="FFFFFF"/>
                      </a:solidFill>
                      <a:cs typeface="Arial" charset="0"/>
                    </a:rPr>
                    <a:t>Esperanza de vida</a:t>
                  </a:r>
                  <a:endParaRPr lang="es-HN" altLang="es-MX" sz="1600">
                    <a:solidFill>
                      <a:srgbClr val="FFFFFF"/>
                    </a:solidFill>
                    <a:cs typeface="Arial" charset="0"/>
                  </a:endParaRPr>
                </a:p>
                <a:p>
                  <a:pPr algn="just">
                    <a:buFontTx/>
                    <a:buChar char="•"/>
                  </a:pPr>
                  <a:endParaRPr lang="es-MX" altLang="es-MX" sz="1600">
                    <a:solidFill>
                      <a:srgbClr val="FFFFFF"/>
                    </a:solidFill>
                    <a:cs typeface="Arial" charset="0"/>
                  </a:endParaRPr>
                </a:p>
                <a:p>
                  <a:pPr algn="just">
                    <a:buFontTx/>
                    <a:buChar char="•"/>
                  </a:pPr>
                  <a:endParaRPr lang="es-MX" altLang="es-MX" sz="1600">
                    <a:solidFill>
                      <a:srgbClr val="FFFFFF"/>
                    </a:solidFill>
                    <a:cs typeface="Arial" charset="0"/>
                  </a:endParaRPr>
                </a:p>
                <a:p>
                  <a:pPr algn="just">
                    <a:buFontTx/>
                    <a:buChar char="•"/>
                  </a:pPr>
                  <a:endParaRPr lang="es-MX" altLang="es-MX" sz="1600">
                    <a:solidFill>
                      <a:srgbClr val="FFFFFF"/>
                    </a:solidFill>
                    <a:cs typeface="Arial" charset="0"/>
                  </a:endParaRPr>
                </a:p>
                <a:p>
                  <a:pPr algn="just">
                    <a:buFontTx/>
                    <a:buChar char="•"/>
                  </a:pPr>
                  <a:r>
                    <a:rPr lang="es-MX" altLang="es-MX" sz="1600">
                      <a:solidFill>
                        <a:srgbClr val="FFFFFF"/>
                      </a:solidFill>
                      <a:cs typeface="Arial" charset="0"/>
                    </a:rPr>
                    <a:t>Alfabetización de adultos</a:t>
                  </a:r>
                </a:p>
                <a:p>
                  <a:pPr algn="just">
                    <a:buFontTx/>
                    <a:buChar char="•"/>
                  </a:pPr>
                  <a:r>
                    <a:rPr lang="es-MX" altLang="es-MX" sz="1600">
                      <a:solidFill>
                        <a:srgbClr val="FFFFFF"/>
                      </a:solidFill>
                      <a:cs typeface="Arial" charset="0"/>
                    </a:rPr>
                    <a:t>Tasa de matriculación combinada</a:t>
                  </a:r>
                  <a:endParaRPr lang="es-HN" altLang="es-MX" sz="1600">
                    <a:solidFill>
                      <a:srgbClr val="FFFFFF"/>
                    </a:solidFill>
                    <a:cs typeface="Arial" charset="0"/>
                  </a:endParaRPr>
                </a:p>
                <a:p>
                  <a:pPr algn="just"/>
                  <a:endParaRPr lang="es-MX" altLang="es-MX" sz="1600">
                    <a:solidFill>
                      <a:srgbClr val="FFFFFF"/>
                    </a:solidFill>
                    <a:cs typeface="Arial" charset="0"/>
                  </a:endParaRPr>
                </a:p>
                <a:p>
                  <a:pPr algn="just">
                    <a:buFontTx/>
                    <a:buChar char="•"/>
                  </a:pPr>
                  <a:r>
                    <a:rPr lang="es-MX" altLang="es-MX" sz="1600">
                      <a:solidFill>
                        <a:srgbClr val="FFFFFF"/>
                      </a:solidFill>
                      <a:cs typeface="Arial" charset="0"/>
                    </a:rPr>
                    <a:t>PIB per cápita</a:t>
                  </a:r>
                  <a:endParaRPr lang="es-HN" altLang="es-MX" sz="1600">
                    <a:solidFill>
                      <a:srgbClr val="FFFFFF"/>
                    </a:solidFill>
                    <a:cs typeface="Arial" charset="0"/>
                  </a:endParaRPr>
                </a:p>
                <a:p>
                  <a:pPr algn="just"/>
                  <a:r>
                    <a:rPr lang="es-MX" altLang="es-MX">
                      <a:solidFill>
                        <a:srgbClr val="FFFFFF"/>
                      </a:solidFill>
                      <a:cs typeface="Arial" charset="0"/>
                    </a:rPr>
                    <a:t> </a:t>
                  </a:r>
                  <a:endParaRPr lang="es-HN" altLang="es-MX">
                    <a:solidFill>
                      <a:srgbClr val="FFFFFF"/>
                    </a:solidFill>
                    <a:cs typeface="Arial" charset="0"/>
                  </a:endParaRPr>
                </a:p>
                <a:p>
                  <a:pPr algn="just"/>
                  <a:r>
                    <a:rPr lang="es-HN" altLang="es-MX" sz="1600">
                      <a:solidFill>
                        <a:srgbClr val="FFFFFF"/>
                      </a:solidFill>
                      <a:cs typeface="Arial" charset="0"/>
                    </a:rPr>
                    <a:t> </a:t>
                  </a:r>
                </a:p>
                <a:p>
                  <a:pPr algn="just"/>
                  <a:endParaRPr lang="es-HN" altLang="es-MX" sz="1600">
                    <a:solidFill>
                      <a:srgbClr val="FFFFFF"/>
                    </a:solidFill>
                  </a:endParaRPr>
                </a:p>
              </p:txBody>
            </p:sp>
            <p:sp>
              <p:nvSpPr>
                <p:cNvPr id="22548" name="Rectangle 31"/>
                <p:cNvSpPr>
                  <a:spLocks noChangeArrowheads="1"/>
                </p:cNvSpPr>
                <p:nvPr/>
              </p:nvSpPr>
              <p:spPr bwMode="auto">
                <a:xfrm>
                  <a:off x="2493" y="480"/>
                  <a:ext cx="748" cy="18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nvGrpSpPr>
              <p:cNvPr id="22544" name="Group 32"/>
              <p:cNvGrpSpPr>
                <a:grpSpLocks/>
              </p:cNvGrpSpPr>
              <p:nvPr/>
            </p:nvGrpSpPr>
            <p:grpSpPr bwMode="auto">
              <a:xfrm>
                <a:off x="3241" y="480"/>
                <a:ext cx="732" cy="1834"/>
                <a:chOff x="3241" y="480"/>
                <a:chExt cx="732" cy="1834"/>
              </a:xfrm>
            </p:grpSpPr>
            <p:sp>
              <p:nvSpPr>
                <p:cNvPr id="22545" name="Rectangle 33"/>
                <p:cNvSpPr>
                  <a:spLocks noChangeArrowheads="1"/>
                </p:cNvSpPr>
                <p:nvPr/>
              </p:nvSpPr>
              <p:spPr bwMode="auto">
                <a:xfrm>
                  <a:off x="3284" y="480"/>
                  <a:ext cx="646" cy="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r>
                    <a:rPr lang="es-MX" altLang="es-MX" sz="1000" dirty="0">
                      <a:solidFill>
                        <a:srgbClr val="FFFFFF"/>
                      </a:solidFill>
                      <a:cs typeface="Arial" charset="0"/>
                    </a:rPr>
                    <a:t> </a:t>
                  </a:r>
                  <a:endParaRPr lang="es-HN" altLang="es-MX" sz="1100" dirty="0">
                    <a:solidFill>
                      <a:srgbClr val="FFFFFF"/>
                    </a:solidFill>
                    <a:cs typeface="Arial" charset="0"/>
                  </a:endParaRPr>
                </a:p>
                <a:p>
                  <a:pPr algn="just"/>
                  <a:endParaRPr lang="es-MX" altLang="es-MX" sz="1600" b="1" dirty="0">
                    <a:solidFill>
                      <a:srgbClr val="FFFFFF"/>
                    </a:solidFill>
                    <a:cs typeface="Arial" charset="0"/>
                  </a:endParaRPr>
                </a:p>
                <a:p>
                  <a:pPr algn="just"/>
                  <a:endParaRPr lang="es-MX" altLang="es-MX" sz="1600" b="1" dirty="0">
                    <a:solidFill>
                      <a:srgbClr val="FFFFFF"/>
                    </a:solidFill>
                    <a:cs typeface="Arial" charset="0"/>
                  </a:endParaRPr>
                </a:p>
                <a:p>
                  <a:pPr algn="just"/>
                  <a:endParaRPr lang="es-MX" altLang="es-MX" sz="1600" b="1" dirty="0">
                    <a:solidFill>
                      <a:srgbClr val="FFFFFF"/>
                    </a:solidFill>
                    <a:cs typeface="Arial" charset="0"/>
                  </a:endParaRPr>
                </a:p>
                <a:p>
                  <a:pPr algn="just"/>
                  <a:r>
                    <a:rPr lang="es-MX" altLang="es-MX" sz="1500" b="1" dirty="0">
                      <a:solidFill>
                        <a:srgbClr val="FFFFFF"/>
                      </a:solidFill>
                      <a:cs typeface="Arial" charset="0"/>
                    </a:rPr>
                    <a:t>INDICE DE DESARROLLO HUMANO (IDH</a:t>
                  </a:r>
                  <a:r>
                    <a:rPr lang="es-MX" altLang="es-MX" sz="1600" b="1" dirty="0">
                      <a:solidFill>
                        <a:srgbClr val="FFFFFF"/>
                      </a:solidFill>
                      <a:cs typeface="Arial" charset="0"/>
                    </a:rPr>
                    <a:t>)</a:t>
                  </a:r>
                </a:p>
                <a:p>
                  <a:pPr algn="just"/>
                  <a:endParaRPr lang="es-MX" altLang="es-MX" sz="1600" b="1" dirty="0">
                    <a:solidFill>
                      <a:srgbClr val="FFFFFF"/>
                    </a:solidFill>
                    <a:cs typeface="Arial" charset="0"/>
                  </a:endParaRPr>
                </a:p>
                <a:p>
                  <a:pPr algn="just"/>
                  <a:r>
                    <a:rPr lang="es-MX" altLang="es-MX" sz="1600" b="1" dirty="0">
                      <a:solidFill>
                        <a:srgbClr val="FFFFFF"/>
                      </a:solidFill>
                      <a:cs typeface="Arial" charset="0"/>
                    </a:rPr>
                    <a:t>(QUE VA DE 0 A 1, SIENDO 1 LO MEJOR)</a:t>
                  </a:r>
                </a:p>
                <a:p>
                  <a:pPr algn="just"/>
                  <a:endParaRPr lang="es-HN" altLang="es-MX" sz="1600" dirty="0">
                    <a:solidFill>
                      <a:srgbClr val="FFFFFF"/>
                    </a:solidFill>
                    <a:cs typeface="Arial" charset="0"/>
                  </a:endParaRPr>
                </a:p>
                <a:p>
                  <a:pPr algn="just"/>
                  <a:endParaRPr lang="es-HN" altLang="es-MX" sz="1600" dirty="0">
                    <a:solidFill>
                      <a:srgbClr val="FFFFFF"/>
                    </a:solidFill>
                  </a:endParaRPr>
                </a:p>
              </p:txBody>
            </p:sp>
            <p:sp>
              <p:nvSpPr>
                <p:cNvPr id="22546" name="Rectangle 34"/>
                <p:cNvSpPr>
                  <a:spLocks noChangeArrowheads="1"/>
                </p:cNvSpPr>
                <p:nvPr/>
              </p:nvSpPr>
              <p:spPr bwMode="auto">
                <a:xfrm>
                  <a:off x="3241" y="480"/>
                  <a:ext cx="732" cy="1834"/>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grpSp>
        <p:sp>
          <p:nvSpPr>
            <p:cNvPr id="22534" name="Rectangle 35"/>
            <p:cNvSpPr>
              <a:spLocks noChangeArrowheads="1"/>
            </p:cNvSpPr>
            <p:nvPr/>
          </p:nvSpPr>
          <p:spPr bwMode="auto">
            <a:xfrm>
              <a:off x="-3" y="-3"/>
              <a:ext cx="3979" cy="2320"/>
            </a:xfrm>
            <a:prstGeom prst="rect">
              <a:avLst/>
            </a:prstGeom>
            <a:noFill/>
            <a:ln w="11112">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lIns="18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grpSp>
      <p:sp>
        <p:nvSpPr>
          <p:cNvPr id="22532" name="Rectangle 37"/>
          <p:cNvSpPr>
            <a:spLocks noChangeArrowheads="1"/>
          </p:cNvSpPr>
          <p:nvPr/>
        </p:nvSpPr>
        <p:spPr bwMode="auto">
          <a:xfrm>
            <a:off x="0" y="6477000"/>
            <a:ext cx="9144000" cy="15875"/>
          </a:xfrm>
          <a:prstGeom prst="rect">
            <a:avLst/>
          </a:prstGeom>
          <a:solidFill>
            <a:srgbClr val="0000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MX" altLang="es-MX">
              <a:solidFill>
                <a:srgbClr val="FFFFFF"/>
              </a:solidFill>
            </a:endParaRPr>
          </a:p>
        </p:txBody>
      </p:sp>
    </p:spTree>
    <p:extLst>
      <p:ext uri="{BB962C8B-B14F-4D97-AF65-F5344CB8AC3E}">
        <p14:creationId xmlns:p14="http://schemas.microsoft.com/office/powerpoint/2010/main" val="1241977877"/>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1 Título"/>
          <p:cNvSpPr>
            <a:spLocks noGrp="1"/>
          </p:cNvSpPr>
          <p:nvPr>
            <p:ph type="title"/>
          </p:nvPr>
        </p:nvSpPr>
        <p:spPr>
          <a:xfrm>
            <a:off x="514350" y="1719807"/>
            <a:ext cx="2744542" cy="3418387"/>
          </a:xfrm>
        </p:spPr>
        <p:txBody>
          <a:bodyPr>
            <a:normAutofit/>
          </a:bodyPr>
          <a:lstStyle/>
          <a:p>
            <a:pPr algn="r"/>
            <a:r>
              <a:rPr lang="es-MX"/>
              <a:t>OBJETIVO DE LA SESIÓN</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0192" y="2108835"/>
            <a:ext cx="0" cy="264033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2 Marcador de contenido"/>
          <p:cNvSpPr>
            <a:spLocks noGrp="1"/>
          </p:cNvSpPr>
          <p:nvPr>
            <p:ph idx="1"/>
          </p:nvPr>
        </p:nvSpPr>
        <p:spPr>
          <a:xfrm>
            <a:off x="3741494" y="1719807"/>
            <a:ext cx="4888157" cy="3418387"/>
          </a:xfrm>
        </p:spPr>
        <p:txBody>
          <a:bodyPr>
            <a:normAutofit/>
          </a:bodyPr>
          <a:lstStyle/>
          <a:p>
            <a:pPr marL="0" indent="0" algn="just">
              <a:buNone/>
            </a:pPr>
            <a:endParaRPr lang="es-MX" dirty="0">
              <a:latin typeface="+mj-lt"/>
            </a:endParaRPr>
          </a:p>
          <a:p>
            <a:pPr marL="0" indent="0" algn="just">
              <a:buNone/>
            </a:pPr>
            <a:r>
              <a:rPr lang="es-MX" dirty="0">
                <a:latin typeface="+mj-lt"/>
              </a:rPr>
              <a:t>Exponer los antecedentes generales de la filosofía positivista, para luego centrarnos en las características del positivismo lógico (neo positivismo o empirismo lógico), como una expresión determinada del positivismo.</a:t>
            </a:r>
          </a:p>
          <a:p>
            <a:pPr marL="0" indent="0">
              <a:buNone/>
            </a:pPr>
            <a:endParaRPr lang="es-MX" dirty="0">
              <a:latin typeface="+mj-lt"/>
            </a:endParaRPr>
          </a:p>
        </p:txBody>
      </p:sp>
    </p:spTree>
    <p:extLst>
      <p:ext uri="{BB962C8B-B14F-4D97-AF65-F5344CB8AC3E}">
        <p14:creationId xmlns:p14="http://schemas.microsoft.com/office/powerpoint/2010/main" val="28367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640960" cy="1008112"/>
          </a:xfrm>
          <a:ln>
            <a:solidFill>
              <a:schemeClr val="tx1"/>
            </a:solidFill>
          </a:ln>
        </p:spPr>
        <p:txBody>
          <a:bodyPr anchor="ctr">
            <a:normAutofit fontScale="90000"/>
          </a:bodyPr>
          <a:lstStyle/>
          <a:p>
            <a:pPr algn="ctr"/>
            <a:r>
              <a:rPr lang="es-MX" sz="3600" b="1" dirty="0">
                <a:solidFill>
                  <a:schemeClr val="tx1"/>
                </a:solidFill>
              </a:rPr>
              <a:t>Antecedentes del positivismo del siglo XIX según Carlos </a:t>
            </a:r>
            <a:r>
              <a:rPr lang="es-MX" sz="3600" b="1" dirty="0" err="1">
                <a:solidFill>
                  <a:schemeClr val="tx1"/>
                </a:solidFill>
              </a:rPr>
              <a:t>Moulines</a:t>
            </a:r>
            <a:endParaRPr lang="es-MX" sz="3600" b="1" dirty="0">
              <a:solidFill>
                <a:schemeClr val="tx1"/>
              </a:solidFill>
            </a:endParaRPr>
          </a:p>
        </p:txBody>
      </p:sp>
      <p:sp>
        <p:nvSpPr>
          <p:cNvPr id="5" name="Rectángulo 4">
            <a:extLst>
              <a:ext uri="{FF2B5EF4-FFF2-40B4-BE49-F238E27FC236}">
                <a16:creationId xmlns:a16="http://schemas.microsoft.com/office/drawing/2014/main" id="{A5FAC934-30D4-4F6A-8B4B-C59228B90574}"/>
              </a:ext>
            </a:extLst>
          </p:cNvPr>
          <p:cNvSpPr/>
          <p:nvPr/>
        </p:nvSpPr>
        <p:spPr>
          <a:xfrm flipH="1">
            <a:off x="251516" y="1268760"/>
            <a:ext cx="2239103" cy="4104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mj-lt"/>
              </a:rPr>
              <a:t>“Proto - positivismo” siglo XVIII en Francia.</a:t>
            </a:r>
          </a:p>
          <a:p>
            <a:pPr algn="ctr"/>
            <a:endParaRPr lang="es-CL" b="1" dirty="0">
              <a:latin typeface="+mj-lt"/>
            </a:endParaRPr>
          </a:p>
          <a:p>
            <a:pPr algn="ctr"/>
            <a:r>
              <a:rPr lang="es-CL" b="1" dirty="0">
                <a:latin typeface="+mj-lt"/>
              </a:rPr>
              <a:t>Exponentes: </a:t>
            </a:r>
            <a:r>
              <a:rPr lang="es-CL" b="1" dirty="0" err="1">
                <a:latin typeface="+mj-lt"/>
              </a:rPr>
              <a:t>D’Alembert</a:t>
            </a:r>
            <a:r>
              <a:rPr lang="es-CL" b="1" dirty="0">
                <a:latin typeface="+mj-lt"/>
              </a:rPr>
              <a:t>, Turgot, Condillac. </a:t>
            </a:r>
          </a:p>
          <a:p>
            <a:pPr algn="ctr"/>
            <a:endParaRPr lang="es-CL" b="1" dirty="0">
              <a:latin typeface="+mj-lt"/>
            </a:endParaRPr>
          </a:p>
          <a:p>
            <a:pPr algn="ctr"/>
            <a:r>
              <a:rPr lang="es-CL" b="1" dirty="0">
                <a:latin typeface="+mj-lt"/>
              </a:rPr>
              <a:t>Eje: estudio matemático de la naturaleza, énfasis en la MECÁNICA</a:t>
            </a:r>
          </a:p>
        </p:txBody>
      </p:sp>
      <p:sp>
        <p:nvSpPr>
          <p:cNvPr id="6" name="Rectángulo 5">
            <a:extLst>
              <a:ext uri="{FF2B5EF4-FFF2-40B4-BE49-F238E27FC236}">
                <a16:creationId xmlns:a16="http://schemas.microsoft.com/office/drawing/2014/main" id="{5CB7B255-0CB1-42C1-88BD-B0014908CDEA}"/>
              </a:ext>
            </a:extLst>
          </p:cNvPr>
          <p:cNvSpPr/>
          <p:nvPr/>
        </p:nvSpPr>
        <p:spPr>
          <a:xfrm flipH="1">
            <a:off x="2627784" y="1916832"/>
            <a:ext cx="2239104" cy="4104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mj-lt"/>
              </a:rPr>
              <a:t>“Positivismo clásico”</a:t>
            </a:r>
          </a:p>
          <a:p>
            <a:pPr algn="ctr"/>
            <a:endParaRPr lang="es-CL" b="1" dirty="0">
              <a:latin typeface="+mj-lt"/>
            </a:endParaRPr>
          </a:p>
          <a:p>
            <a:pPr algn="ctr"/>
            <a:r>
              <a:rPr lang="es-CL" b="1" dirty="0">
                <a:latin typeface="+mj-lt"/>
              </a:rPr>
              <a:t>Representado por Saint </a:t>
            </a:r>
            <a:r>
              <a:rPr lang="es-CL" b="1" dirty="0" err="1">
                <a:latin typeface="+mj-lt"/>
              </a:rPr>
              <a:t>Simon</a:t>
            </a:r>
            <a:r>
              <a:rPr lang="es-CL" b="1" dirty="0">
                <a:latin typeface="+mj-lt"/>
              </a:rPr>
              <a:t> y especialmente A. Comte. </a:t>
            </a:r>
          </a:p>
          <a:p>
            <a:pPr algn="ctr"/>
            <a:endParaRPr lang="es-CL" b="1" dirty="0">
              <a:latin typeface="+mj-lt"/>
            </a:endParaRPr>
          </a:p>
          <a:p>
            <a:pPr algn="ctr"/>
            <a:r>
              <a:rPr lang="es-CL" b="1" dirty="0">
                <a:latin typeface="+mj-lt"/>
              </a:rPr>
              <a:t>Interés central: crear una ciencia de la sociedad </a:t>
            </a:r>
          </a:p>
        </p:txBody>
      </p:sp>
      <p:sp>
        <p:nvSpPr>
          <p:cNvPr id="7" name="Rectángulo 6">
            <a:extLst>
              <a:ext uri="{FF2B5EF4-FFF2-40B4-BE49-F238E27FC236}">
                <a16:creationId xmlns:a16="http://schemas.microsoft.com/office/drawing/2014/main" id="{E1E17CE4-8B05-4C89-8A16-175B43756065}"/>
              </a:ext>
            </a:extLst>
          </p:cNvPr>
          <p:cNvSpPr/>
          <p:nvPr/>
        </p:nvSpPr>
        <p:spPr>
          <a:xfrm flipH="1">
            <a:off x="5016695" y="2564903"/>
            <a:ext cx="2239102" cy="4104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b="1" dirty="0">
                <a:latin typeface="+mj-lt"/>
              </a:rPr>
              <a:t>“Positivismo crítico”, último tercio del siglo XIX. </a:t>
            </a:r>
          </a:p>
          <a:p>
            <a:pPr algn="ctr"/>
            <a:endParaRPr lang="es-CL" b="1" dirty="0">
              <a:latin typeface="+mj-lt"/>
            </a:endParaRPr>
          </a:p>
          <a:p>
            <a:pPr algn="ctr"/>
            <a:r>
              <a:rPr lang="es-CL" b="1" dirty="0">
                <a:latin typeface="+mj-lt"/>
              </a:rPr>
              <a:t>E. Mach, principal representante.</a:t>
            </a:r>
          </a:p>
          <a:p>
            <a:pPr algn="ctr"/>
            <a:endParaRPr lang="es-CL" b="1" dirty="0">
              <a:latin typeface="+mj-lt"/>
            </a:endParaRPr>
          </a:p>
          <a:p>
            <a:pPr algn="ctr"/>
            <a:r>
              <a:rPr lang="es-CL" b="1" dirty="0">
                <a:latin typeface="+mj-lt"/>
              </a:rPr>
              <a:t>Nueva revisión de las “sensaciones”. Se revisa el problema de la relación entre “psicología” y “mundo físico” </a:t>
            </a:r>
          </a:p>
          <a:p>
            <a:pPr algn="ctr"/>
            <a:endParaRPr lang="es-CL" b="1" dirty="0"/>
          </a:p>
        </p:txBody>
      </p:sp>
      <p:sp>
        <p:nvSpPr>
          <p:cNvPr id="8" name="Flecha: a la derecha 7">
            <a:extLst>
              <a:ext uri="{FF2B5EF4-FFF2-40B4-BE49-F238E27FC236}">
                <a16:creationId xmlns:a16="http://schemas.microsoft.com/office/drawing/2014/main" id="{38E6B078-3A14-430E-A1BB-51CB1F30D1D2}"/>
              </a:ext>
            </a:extLst>
          </p:cNvPr>
          <p:cNvSpPr/>
          <p:nvPr/>
        </p:nvSpPr>
        <p:spPr>
          <a:xfrm rot="10800000" flipH="1">
            <a:off x="7405604" y="4113075"/>
            <a:ext cx="1619672" cy="100811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a:p>
        </p:txBody>
      </p:sp>
    </p:spTree>
    <p:extLst>
      <p:ext uri="{BB962C8B-B14F-4D97-AF65-F5344CB8AC3E}">
        <p14:creationId xmlns:p14="http://schemas.microsoft.com/office/powerpoint/2010/main" val="85854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E2AFF0-0440-4F06-B1DF-78376F2D6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AB6B45E-632E-4C37-A285-6FAD80F71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3094482"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2 Marcador de contenido">
            <a:extLst>
              <a:ext uri="{FF2B5EF4-FFF2-40B4-BE49-F238E27FC236}">
                <a16:creationId xmlns:a16="http://schemas.microsoft.com/office/drawing/2014/main" id="{D9E56F92-2984-375D-9E1C-72E178B1F6D0}"/>
              </a:ext>
            </a:extLst>
          </p:cNvPr>
          <p:cNvGraphicFramePr>
            <a:graphicFrameLocks noGrp="1"/>
          </p:cNvGraphicFramePr>
          <p:nvPr>
            <p:ph idx="1"/>
            <p:extLst>
              <p:ext uri="{D42A27DB-BD31-4B8C-83A1-F6EECF244321}">
                <p14:modId xmlns:p14="http://schemas.microsoft.com/office/powerpoint/2010/main" val="1238518270"/>
              </p:ext>
            </p:extLst>
          </p:nvPr>
        </p:nvGraphicFramePr>
        <p:xfrm>
          <a:off x="3606450" y="901700"/>
          <a:ext cx="4908900"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000423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3" y="160503"/>
            <a:ext cx="8678167" cy="2592289"/>
          </a:xfrm>
          <a:solidFill>
            <a:srgbClr val="00B050"/>
          </a:solidFill>
          <a:ln>
            <a:solidFill>
              <a:schemeClr val="tx1"/>
            </a:solidFill>
          </a:ln>
        </p:spPr>
        <p:txBody>
          <a:bodyPr anchor="ctr">
            <a:normAutofit/>
          </a:bodyPr>
          <a:lstStyle/>
          <a:p>
            <a:pPr algn="ctr">
              <a:defRPr/>
            </a:pPr>
            <a:r>
              <a:rPr lang="es-MX" sz="3200" b="1" dirty="0">
                <a:solidFill>
                  <a:schemeClr val="tx1"/>
                </a:solidFill>
              </a:rPr>
              <a:t>EN COMTE, LA LÓGICA POSITIVA ERA PRODUCTO DE UNA EVOLUCIÓN NATURAL, (LEY DE LA EVOLUCIÓN INTELECTUAL DE LA HUMANIDAD O LEY DE LOS TRES ESTADOS)</a:t>
            </a:r>
            <a:endParaRPr lang="es-HN" sz="3200" b="1" dirty="0"/>
          </a:p>
        </p:txBody>
      </p:sp>
      <p:sp>
        <p:nvSpPr>
          <p:cNvPr id="3" name="2 Rectángulo"/>
          <p:cNvSpPr/>
          <p:nvPr/>
        </p:nvSpPr>
        <p:spPr>
          <a:xfrm>
            <a:off x="864146" y="3429000"/>
            <a:ext cx="1785937" cy="242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latin typeface="+mj-lt"/>
              </a:rPr>
              <a:t>TEOLÓGICO</a:t>
            </a:r>
            <a:endParaRPr lang="es-HN" sz="2400" b="1" dirty="0">
              <a:latin typeface="+mj-lt"/>
            </a:endParaRPr>
          </a:p>
        </p:txBody>
      </p:sp>
      <p:sp>
        <p:nvSpPr>
          <p:cNvPr id="4" name="3 Rectángulo"/>
          <p:cNvSpPr/>
          <p:nvPr/>
        </p:nvSpPr>
        <p:spPr>
          <a:xfrm>
            <a:off x="3650209" y="3429000"/>
            <a:ext cx="1785937" cy="2428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latin typeface="+mj-lt"/>
              </a:rPr>
              <a:t>METAFÍSICO</a:t>
            </a:r>
            <a:endParaRPr lang="es-HN" sz="2400" b="1" dirty="0">
              <a:latin typeface="+mj-lt"/>
            </a:endParaRPr>
          </a:p>
        </p:txBody>
      </p:sp>
      <p:sp>
        <p:nvSpPr>
          <p:cNvPr id="5" name="4 Rectángulo"/>
          <p:cNvSpPr/>
          <p:nvPr/>
        </p:nvSpPr>
        <p:spPr>
          <a:xfrm>
            <a:off x="6650584" y="3429000"/>
            <a:ext cx="1785937" cy="24288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latin typeface="+mj-lt"/>
              </a:rPr>
              <a:t>POSITIVO</a:t>
            </a:r>
            <a:endParaRPr lang="es-HN" sz="2400" b="1" dirty="0">
              <a:latin typeface="+mj-lt"/>
            </a:endParaRPr>
          </a:p>
        </p:txBody>
      </p:sp>
      <p:sp>
        <p:nvSpPr>
          <p:cNvPr id="6" name="5 Flecha derecha"/>
          <p:cNvSpPr/>
          <p:nvPr/>
        </p:nvSpPr>
        <p:spPr>
          <a:xfrm>
            <a:off x="2935834" y="4500562"/>
            <a:ext cx="50006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sz="2400" b="1">
              <a:latin typeface="+mj-lt"/>
            </a:endParaRPr>
          </a:p>
        </p:txBody>
      </p:sp>
      <p:sp>
        <p:nvSpPr>
          <p:cNvPr id="7" name="6 Flecha derecha"/>
          <p:cNvSpPr/>
          <p:nvPr/>
        </p:nvSpPr>
        <p:spPr>
          <a:xfrm>
            <a:off x="5721896" y="4500562"/>
            <a:ext cx="642938"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HN" sz="2400" b="1">
              <a:latin typeface="+mj-lt"/>
            </a:endParaRPr>
          </a:p>
        </p:txBody>
      </p:sp>
    </p:spTree>
    <p:extLst>
      <p:ext uri="{BB962C8B-B14F-4D97-AF65-F5344CB8AC3E}">
        <p14:creationId xmlns:p14="http://schemas.microsoft.com/office/powerpoint/2010/main" val="102209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DD536F-3F4A-4B15-A2D3-B9FB07F12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9" name="Freeform: Shape 8">
            <a:extLst>
              <a:ext uri="{FF2B5EF4-FFF2-40B4-BE49-F238E27FC236}">
                <a16:creationId xmlns:a16="http://schemas.microsoft.com/office/drawing/2014/main" id="{9939D5DF-647B-465D-9883-4CF390177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3490722" cy="5143500"/>
          </a:xfrm>
          <a:custGeom>
            <a:avLst/>
            <a:gdLst>
              <a:gd name="connsiteX0" fmla="*/ 4654296 w 4654296"/>
              <a:gd name="connsiteY0" fmla="*/ 0 h 6858000"/>
              <a:gd name="connsiteX1" fmla="*/ 0 w 4654296"/>
              <a:gd name="connsiteY1" fmla="*/ 0 h 6858000"/>
              <a:gd name="connsiteX2" fmla="*/ 0 w 4654296"/>
              <a:gd name="connsiteY2" fmla="*/ 70650 h 6858000"/>
              <a:gd name="connsiteX3" fmla="*/ 13678 w 4654296"/>
              <a:gd name="connsiteY3" fmla="*/ 155673 h 6858000"/>
              <a:gd name="connsiteX4" fmla="*/ 37547 w 4654296"/>
              <a:gd name="connsiteY4" fmla="*/ 310664 h 6858000"/>
              <a:gd name="connsiteX5" fmla="*/ 60911 w 4654296"/>
              <a:gd name="connsiteY5" fmla="*/ 466340 h 6858000"/>
              <a:gd name="connsiteX6" fmla="*/ 80914 w 4654296"/>
              <a:gd name="connsiteY6" fmla="*/ 622703 h 6858000"/>
              <a:gd name="connsiteX7" fmla="*/ 101085 w 4654296"/>
              <a:gd name="connsiteY7" fmla="*/ 778379 h 6858000"/>
              <a:gd name="connsiteX8" fmla="*/ 119911 w 4654296"/>
              <a:gd name="connsiteY8" fmla="*/ 934742 h 6858000"/>
              <a:gd name="connsiteX9" fmla="*/ 136047 w 4654296"/>
              <a:gd name="connsiteY9" fmla="*/ 1089047 h 6858000"/>
              <a:gd name="connsiteX10" fmla="*/ 151343 w 4654296"/>
              <a:gd name="connsiteY10" fmla="*/ 1245409 h 6858000"/>
              <a:gd name="connsiteX11" fmla="*/ 165295 w 4654296"/>
              <a:gd name="connsiteY11" fmla="*/ 1401086 h 6858000"/>
              <a:gd name="connsiteX12" fmla="*/ 177397 w 4654296"/>
              <a:gd name="connsiteY12" fmla="*/ 1554019 h 6858000"/>
              <a:gd name="connsiteX13" fmla="*/ 189500 w 4654296"/>
              <a:gd name="connsiteY13" fmla="*/ 1709010 h 6858000"/>
              <a:gd name="connsiteX14" fmla="*/ 199585 w 4654296"/>
              <a:gd name="connsiteY14" fmla="*/ 1861943 h 6858000"/>
              <a:gd name="connsiteX15" fmla="*/ 207485 w 4654296"/>
              <a:gd name="connsiteY15" fmla="*/ 2014877 h 6858000"/>
              <a:gd name="connsiteX16" fmla="*/ 215722 w 4654296"/>
              <a:gd name="connsiteY16" fmla="*/ 2167124 h 6858000"/>
              <a:gd name="connsiteX17" fmla="*/ 222613 w 4654296"/>
              <a:gd name="connsiteY17" fmla="*/ 2318000 h 6858000"/>
              <a:gd name="connsiteX18" fmla="*/ 227488 w 4654296"/>
              <a:gd name="connsiteY18" fmla="*/ 2467505 h 6858000"/>
              <a:gd name="connsiteX19" fmla="*/ 231690 w 4654296"/>
              <a:gd name="connsiteY19" fmla="*/ 2617009 h 6858000"/>
              <a:gd name="connsiteX20" fmla="*/ 235724 w 4654296"/>
              <a:gd name="connsiteY20" fmla="*/ 2765142 h 6858000"/>
              <a:gd name="connsiteX21" fmla="*/ 237573 w 4654296"/>
              <a:gd name="connsiteY21" fmla="*/ 2911217 h 6858000"/>
              <a:gd name="connsiteX22" fmla="*/ 239590 w 4654296"/>
              <a:gd name="connsiteY22" fmla="*/ 3057293 h 6858000"/>
              <a:gd name="connsiteX23" fmla="*/ 240599 w 4654296"/>
              <a:gd name="connsiteY23" fmla="*/ 3201311 h 6858000"/>
              <a:gd name="connsiteX24" fmla="*/ 239590 w 4654296"/>
              <a:gd name="connsiteY24" fmla="*/ 3343957 h 6858000"/>
              <a:gd name="connsiteX25" fmla="*/ 239590 w 4654296"/>
              <a:gd name="connsiteY25" fmla="*/ 3485232 h 6858000"/>
              <a:gd name="connsiteX26" fmla="*/ 237573 w 4654296"/>
              <a:gd name="connsiteY26" fmla="*/ 3625135 h 6858000"/>
              <a:gd name="connsiteX27" fmla="*/ 234548 w 4654296"/>
              <a:gd name="connsiteY27" fmla="*/ 3762295 h 6858000"/>
              <a:gd name="connsiteX28" fmla="*/ 231690 w 4654296"/>
              <a:gd name="connsiteY28" fmla="*/ 3898083 h 6858000"/>
              <a:gd name="connsiteX29" fmla="*/ 228496 w 4654296"/>
              <a:gd name="connsiteY29" fmla="*/ 4031129 h 6858000"/>
              <a:gd name="connsiteX30" fmla="*/ 223622 w 4654296"/>
              <a:gd name="connsiteY30" fmla="*/ 4163488 h 6858000"/>
              <a:gd name="connsiteX31" fmla="*/ 218411 w 4654296"/>
              <a:gd name="connsiteY31" fmla="*/ 4293789 h 6858000"/>
              <a:gd name="connsiteX32" fmla="*/ 213705 w 4654296"/>
              <a:gd name="connsiteY32" fmla="*/ 4421348 h 6858000"/>
              <a:gd name="connsiteX33" fmla="*/ 200425 w 4654296"/>
              <a:gd name="connsiteY33" fmla="*/ 4670294 h 6858000"/>
              <a:gd name="connsiteX34" fmla="*/ 186306 w 4654296"/>
              <a:gd name="connsiteY34" fmla="*/ 4908952 h 6858000"/>
              <a:gd name="connsiteX35" fmla="*/ 171514 w 4654296"/>
              <a:gd name="connsiteY35" fmla="*/ 5138009 h 6858000"/>
              <a:gd name="connsiteX36" fmla="*/ 155209 w 4654296"/>
              <a:gd name="connsiteY36" fmla="*/ 5354722 h 6858000"/>
              <a:gd name="connsiteX37" fmla="*/ 138232 w 4654296"/>
              <a:gd name="connsiteY37" fmla="*/ 5561834 h 6858000"/>
              <a:gd name="connsiteX38" fmla="*/ 119911 w 4654296"/>
              <a:gd name="connsiteY38" fmla="*/ 5753858 h 6858000"/>
              <a:gd name="connsiteX39" fmla="*/ 101925 w 4654296"/>
              <a:gd name="connsiteY39" fmla="*/ 5934223 h 6858000"/>
              <a:gd name="connsiteX40" fmla="*/ 83940 w 4654296"/>
              <a:gd name="connsiteY40" fmla="*/ 6100187 h 6858000"/>
              <a:gd name="connsiteX41" fmla="*/ 66963 w 4654296"/>
              <a:gd name="connsiteY41" fmla="*/ 6252434 h 6858000"/>
              <a:gd name="connsiteX42" fmla="*/ 50826 w 4654296"/>
              <a:gd name="connsiteY42" fmla="*/ 6387537 h 6858000"/>
              <a:gd name="connsiteX43" fmla="*/ 35530 w 4654296"/>
              <a:gd name="connsiteY43" fmla="*/ 6509609 h 6858000"/>
              <a:gd name="connsiteX44" fmla="*/ 22755 w 4654296"/>
              <a:gd name="connsiteY44" fmla="*/ 6612479 h 6858000"/>
              <a:gd name="connsiteX45" fmla="*/ 10653 w 4654296"/>
              <a:gd name="connsiteY45" fmla="*/ 6698890 h 6858000"/>
              <a:gd name="connsiteX46" fmla="*/ 0 w 4654296"/>
              <a:gd name="connsiteY46" fmla="*/ 6771890 h 6858000"/>
              <a:gd name="connsiteX47" fmla="*/ 0 w 4654296"/>
              <a:gd name="connsiteY47" fmla="*/ 6858000 h 6858000"/>
              <a:gd name="connsiteX48" fmla="*/ 4654296 w 4654296"/>
              <a:gd name="connsiteY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654296" h="6858000">
                <a:moveTo>
                  <a:pt x="4654296" y="0"/>
                </a:move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4654296" y="6858000"/>
                </a:lnTo>
                <a:close/>
              </a:path>
            </a:pathLst>
          </a:cu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95511D0-C969-4FB4-9670-3DF7F1B2A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60549" r="62095"/>
          <a:stretch/>
        </p:blipFill>
        <p:spPr>
          <a:xfrm flipH="1">
            <a:off x="5035608" y="3594159"/>
            <a:ext cx="4108393" cy="2405252"/>
          </a:xfrm>
          <a:custGeom>
            <a:avLst/>
            <a:gdLst>
              <a:gd name="connsiteX0" fmla="*/ 313944 w 4620112"/>
              <a:gd name="connsiteY0" fmla="*/ 576072 h 2704838"/>
              <a:gd name="connsiteX1" fmla="*/ 396240 w 4620112"/>
              <a:gd name="connsiteY1" fmla="*/ 585216 h 2704838"/>
              <a:gd name="connsiteX2" fmla="*/ 423672 w 4620112"/>
              <a:gd name="connsiteY2" fmla="*/ 603504 h 2704838"/>
              <a:gd name="connsiteX3" fmla="*/ 451104 w 4620112"/>
              <a:gd name="connsiteY3" fmla="*/ 612648 h 2704838"/>
              <a:gd name="connsiteX4" fmla="*/ 505968 w 4620112"/>
              <a:gd name="connsiteY4" fmla="*/ 649224 h 2704838"/>
              <a:gd name="connsiteX5" fmla="*/ 579120 w 4620112"/>
              <a:gd name="connsiteY5" fmla="*/ 667512 h 2704838"/>
              <a:gd name="connsiteX6" fmla="*/ 606552 w 4620112"/>
              <a:gd name="connsiteY6" fmla="*/ 685800 h 2704838"/>
              <a:gd name="connsiteX7" fmla="*/ 633984 w 4620112"/>
              <a:gd name="connsiteY7" fmla="*/ 694944 h 2704838"/>
              <a:gd name="connsiteX8" fmla="*/ 688848 w 4620112"/>
              <a:gd name="connsiteY8" fmla="*/ 749808 h 2704838"/>
              <a:gd name="connsiteX9" fmla="*/ 688848 w 4620112"/>
              <a:gd name="connsiteY9" fmla="*/ 868680 h 2704838"/>
              <a:gd name="connsiteX10" fmla="*/ 633984 w 4620112"/>
              <a:gd name="connsiteY10" fmla="*/ 905256 h 2704838"/>
              <a:gd name="connsiteX11" fmla="*/ 350520 w 4620112"/>
              <a:gd name="connsiteY11" fmla="*/ 896112 h 2704838"/>
              <a:gd name="connsiteX12" fmla="*/ 332232 w 4620112"/>
              <a:gd name="connsiteY12" fmla="*/ 868680 h 2704838"/>
              <a:gd name="connsiteX13" fmla="*/ 304800 w 4620112"/>
              <a:gd name="connsiteY13" fmla="*/ 859536 h 2704838"/>
              <a:gd name="connsiteX14" fmla="*/ 268224 w 4620112"/>
              <a:gd name="connsiteY14" fmla="*/ 804672 h 2704838"/>
              <a:gd name="connsiteX15" fmla="*/ 249936 w 4620112"/>
              <a:gd name="connsiteY15" fmla="*/ 749808 h 2704838"/>
              <a:gd name="connsiteX16" fmla="*/ 313944 w 4620112"/>
              <a:gd name="connsiteY16" fmla="*/ 576072 h 2704838"/>
              <a:gd name="connsiteX17" fmla="*/ 4620112 w 4620112"/>
              <a:gd name="connsiteY17" fmla="*/ 0 h 2704838"/>
              <a:gd name="connsiteX18" fmla="*/ 3274447 w 4620112"/>
              <a:gd name="connsiteY18" fmla="*/ 0 h 2704838"/>
              <a:gd name="connsiteX19" fmla="*/ 3267456 w 4620112"/>
              <a:gd name="connsiteY19" fmla="*/ 73152 h 2704838"/>
              <a:gd name="connsiteX20" fmla="*/ 3240024 w 4620112"/>
              <a:gd name="connsiteY20" fmla="*/ 118872 h 2704838"/>
              <a:gd name="connsiteX21" fmla="*/ 3203448 w 4620112"/>
              <a:gd name="connsiteY21" fmla="*/ 173736 h 2704838"/>
              <a:gd name="connsiteX22" fmla="*/ 3139440 w 4620112"/>
              <a:gd name="connsiteY22" fmla="*/ 237744 h 2704838"/>
              <a:gd name="connsiteX23" fmla="*/ 3102864 w 4620112"/>
              <a:gd name="connsiteY23" fmla="*/ 246888 h 2704838"/>
              <a:gd name="connsiteX24" fmla="*/ 3029712 w 4620112"/>
              <a:gd name="connsiteY24" fmla="*/ 301752 h 2704838"/>
              <a:gd name="connsiteX25" fmla="*/ 2965704 w 4620112"/>
              <a:gd name="connsiteY25" fmla="*/ 338328 h 2704838"/>
              <a:gd name="connsiteX26" fmla="*/ 2910840 w 4620112"/>
              <a:gd name="connsiteY26" fmla="*/ 356616 h 2704838"/>
              <a:gd name="connsiteX27" fmla="*/ 2810256 w 4620112"/>
              <a:gd name="connsiteY27" fmla="*/ 411480 h 2704838"/>
              <a:gd name="connsiteX28" fmla="*/ 2764536 w 4620112"/>
              <a:gd name="connsiteY28" fmla="*/ 420624 h 2704838"/>
              <a:gd name="connsiteX29" fmla="*/ 2727960 w 4620112"/>
              <a:gd name="connsiteY29" fmla="*/ 438912 h 2704838"/>
              <a:gd name="connsiteX30" fmla="*/ 2700528 w 4620112"/>
              <a:gd name="connsiteY30" fmla="*/ 457200 h 2704838"/>
              <a:gd name="connsiteX31" fmla="*/ 2663952 w 4620112"/>
              <a:gd name="connsiteY31" fmla="*/ 466344 h 2704838"/>
              <a:gd name="connsiteX32" fmla="*/ 2609088 w 4620112"/>
              <a:gd name="connsiteY32" fmla="*/ 484632 h 2704838"/>
              <a:gd name="connsiteX33" fmla="*/ 2535936 w 4620112"/>
              <a:gd name="connsiteY33" fmla="*/ 502920 h 2704838"/>
              <a:gd name="connsiteX34" fmla="*/ 2508504 w 4620112"/>
              <a:gd name="connsiteY34" fmla="*/ 512064 h 2704838"/>
              <a:gd name="connsiteX35" fmla="*/ 2398776 w 4620112"/>
              <a:gd name="connsiteY35" fmla="*/ 566928 h 2704838"/>
              <a:gd name="connsiteX36" fmla="*/ 2325624 w 4620112"/>
              <a:gd name="connsiteY36" fmla="*/ 585216 h 2704838"/>
              <a:gd name="connsiteX37" fmla="*/ 2270760 w 4620112"/>
              <a:gd name="connsiteY37" fmla="*/ 603504 h 2704838"/>
              <a:gd name="connsiteX38" fmla="*/ 2234184 w 4620112"/>
              <a:gd name="connsiteY38" fmla="*/ 612648 h 2704838"/>
              <a:gd name="connsiteX39" fmla="*/ 2197608 w 4620112"/>
              <a:gd name="connsiteY39" fmla="*/ 630936 h 2704838"/>
              <a:gd name="connsiteX40" fmla="*/ 2161032 w 4620112"/>
              <a:gd name="connsiteY40" fmla="*/ 640080 h 2704838"/>
              <a:gd name="connsiteX41" fmla="*/ 2133600 w 4620112"/>
              <a:gd name="connsiteY41" fmla="*/ 649224 h 2704838"/>
              <a:gd name="connsiteX42" fmla="*/ 2069592 w 4620112"/>
              <a:gd name="connsiteY42" fmla="*/ 667512 h 2704838"/>
              <a:gd name="connsiteX43" fmla="*/ 2042160 w 4620112"/>
              <a:gd name="connsiteY43" fmla="*/ 685800 h 2704838"/>
              <a:gd name="connsiteX44" fmla="*/ 1950720 w 4620112"/>
              <a:gd name="connsiteY44" fmla="*/ 704088 h 2704838"/>
              <a:gd name="connsiteX45" fmla="*/ 1886712 w 4620112"/>
              <a:gd name="connsiteY45" fmla="*/ 740664 h 2704838"/>
              <a:gd name="connsiteX46" fmla="*/ 1831848 w 4620112"/>
              <a:gd name="connsiteY46" fmla="*/ 768096 h 2704838"/>
              <a:gd name="connsiteX47" fmla="*/ 1776984 w 4620112"/>
              <a:gd name="connsiteY47" fmla="*/ 777240 h 2704838"/>
              <a:gd name="connsiteX48" fmla="*/ 1676400 w 4620112"/>
              <a:gd name="connsiteY48" fmla="*/ 804672 h 2704838"/>
              <a:gd name="connsiteX49" fmla="*/ 1292352 w 4620112"/>
              <a:gd name="connsiteY49" fmla="*/ 822960 h 2704838"/>
              <a:gd name="connsiteX50" fmla="*/ 1255776 w 4620112"/>
              <a:gd name="connsiteY50" fmla="*/ 832104 h 2704838"/>
              <a:gd name="connsiteX51" fmla="*/ 935736 w 4620112"/>
              <a:gd name="connsiteY51" fmla="*/ 822960 h 2704838"/>
              <a:gd name="connsiteX52" fmla="*/ 908304 w 4620112"/>
              <a:gd name="connsiteY52" fmla="*/ 795528 h 2704838"/>
              <a:gd name="connsiteX53" fmla="*/ 880872 w 4620112"/>
              <a:gd name="connsiteY53" fmla="*/ 740664 h 2704838"/>
              <a:gd name="connsiteX54" fmla="*/ 853440 w 4620112"/>
              <a:gd name="connsiteY54" fmla="*/ 713232 h 2704838"/>
              <a:gd name="connsiteX55" fmla="*/ 807720 w 4620112"/>
              <a:gd name="connsiteY55" fmla="*/ 676656 h 2704838"/>
              <a:gd name="connsiteX56" fmla="*/ 798576 w 4620112"/>
              <a:gd name="connsiteY56" fmla="*/ 649224 h 2704838"/>
              <a:gd name="connsiteX57" fmla="*/ 743712 w 4620112"/>
              <a:gd name="connsiteY57" fmla="*/ 621792 h 2704838"/>
              <a:gd name="connsiteX58" fmla="*/ 716280 w 4620112"/>
              <a:gd name="connsiteY58" fmla="*/ 603504 h 2704838"/>
              <a:gd name="connsiteX59" fmla="*/ 661416 w 4620112"/>
              <a:gd name="connsiteY59" fmla="*/ 585216 h 2704838"/>
              <a:gd name="connsiteX60" fmla="*/ 633984 w 4620112"/>
              <a:gd name="connsiteY60" fmla="*/ 566928 h 2704838"/>
              <a:gd name="connsiteX61" fmla="*/ 533400 w 4620112"/>
              <a:gd name="connsiteY61" fmla="*/ 557784 h 2704838"/>
              <a:gd name="connsiteX62" fmla="*/ 469392 w 4620112"/>
              <a:gd name="connsiteY62" fmla="*/ 530352 h 2704838"/>
              <a:gd name="connsiteX63" fmla="*/ 441960 w 4620112"/>
              <a:gd name="connsiteY63" fmla="*/ 521208 h 2704838"/>
              <a:gd name="connsiteX64" fmla="*/ 387096 w 4620112"/>
              <a:gd name="connsiteY64" fmla="*/ 484632 h 2704838"/>
              <a:gd name="connsiteX65" fmla="*/ 341376 w 4620112"/>
              <a:gd name="connsiteY65" fmla="*/ 429768 h 2704838"/>
              <a:gd name="connsiteX66" fmla="*/ 286512 w 4620112"/>
              <a:gd name="connsiteY66" fmla="*/ 384048 h 2704838"/>
              <a:gd name="connsiteX67" fmla="*/ 213360 w 4620112"/>
              <a:gd name="connsiteY67" fmla="*/ 320040 h 2704838"/>
              <a:gd name="connsiteX68" fmla="*/ 158496 w 4620112"/>
              <a:gd name="connsiteY68" fmla="*/ 301752 h 2704838"/>
              <a:gd name="connsiteX69" fmla="*/ 131064 w 4620112"/>
              <a:gd name="connsiteY69" fmla="*/ 292608 h 2704838"/>
              <a:gd name="connsiteX70" fmla="*/ 103632 w 4620112"/>
              <a:gd name="connsiteY70" fmla="*/ 274320 h 2704838"/>
              <a:gd name="connsiteX71" fmla="*/ 48768 w 4620112"/>
              <a:gd name="connsiteY71" fmla="*/ 228600 h 2704838"/>
              <a:gd name="connsiteX72" fmla="*/ 12192 w 4620112"/>
              <a:gd name="connsiteY72" fmla="*/ 173736 h 2704838"/>
              <a:gd name="connsiteX73" fmla="*/ 16919 w 4620112"/>
              <a:gd name="connsiteY73" fmla="*/ 21859 h 2704838"/>
              <a:gd name="connsiteX74" fmla="*/ 22933 w 4620112"/>
              <a:gd name="connsiteY74" fmla="*/ 0 h 2704838"/>
              <a:gd name="connsiteX75" fmla="*/ 0 w 4620112"/>
              <a:gd name="connsiteY75" fmla="*/ 0 h 2704838"/>
              <a:gd name="connsiteX76" fmla="*/ 0 w 4620112"/>
              <a:gd name="connsiteY76" fmla="*/ 2704838 h 2704838"/>
              <a:gd name="connsiteX77" fmla="*/ 4620112 w 4620112"/>
              <a:gd name="connsiteY77" fmla="*/ 2704838 h 270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620112" h="2704838">
                <a:moveTo>
                  <a:pt x="313944" y="576072"/>
                </a:moveTo>
                <a:cubicBezTo>
                  <a:pt x="341376" y="579120"/>
                  <a:pt x="369463" y="578522"/>
                  <a:pt x="396240" y="585216"/>
                </a:cubicBezTo>
                <a:cubicBezTo>
                  <a:pt x="406902" y="587881"/>
                  <a:pt x="413842" y="598589"/>
                  <a:pt x="423672" y="603504"/>
                </a:cubicBezTo>
                <a:cubicBezTo>
                  <a:pt x="432293" y="607815"/>
                  <a:pt x="442678" y="607967"/>
                  <a:pt x="451104" y="612648"/>
                </a:cubicBezTo>
                <a:cubicBezTo>
                  <a:pt x="470317" y="623322"/>
                  <a:pt x="485116" y="642273"/>
                  <a:pt x="505968" y="649224"/>
                </a:cubicBezTo>
                <a:cubicBezTo>
                  <a:pt x="548144" y="663283"/>
                  <a:pt x="523949" y="656478"/>
                  <a:pt x="579120" y="667512"/>
                </a:cubicBezTo>
                <a:cubicBezTo>
                  <a:pt x="588264" y="673608"/>
                  <a:pt x="596722" y="680885"/>
                  <a:pt x="606552" y="685800"/>
                </a:cubicBezTo>
                <a:cubicBezTo>
                  <a:pt x="615173" y="690111"/>
                  <a:pt x="626376" y="689026"/>
                  <a:pt x="633984" y="694944"/>
                </a:cubicBezTo>
                <a:cubicBezTo>
                  <a:pt x="654399" y="710822"/>
                  <a:pt x="688848" y="749808"/>
                  <a:pt x="688848" y="749808"/>
                </a:cubicBezTo>
                <a:cubicBezTo>
                  <a:pt x="702592" y="791041"/>
                  <a:pt x="715116" y="816144"/>
                  <a:pt x="688848" y="868680"/>
                </a:cubicBezTo>
                <a:cubicBezTo>
                  <a:pt x="679018" y="888339"/>
                  <a:pt x="633984" y="905256"/>
                  <a:pt x="633984" y="905256"/>
                </a:cubicBezTo>
                <a:cubicBezTo>
                  <a:pt x="539496" y="902208"/>
                  <a:pt x="444370" y="907488"/>
                  <a:pt x="350520" y="896112"/>
                </a:cubicBezTo>
                <a:cubicBezTo>
                  <a:pt x="339610" y="894790"/>
                  <a:pt x="340814" y="875545"/>
                  <a:pt x="332232" y="868680"/>
                </a:cubicBezTo>
                <a:cubicBezTo>
                  <a:pt x="324706" y="862659"/>
                  <a:pt x="313944" y="862584"/>
                  <a:pt x="304800" y="859536"/>
                </a:cubicBezTo>
                <a:cubicBezTo>
                  <a:pt x="292608" y="841248"/>
                  <a:pt x="275175" y="825524"/>
                  <a:pt x="268224" y="804672"/>
                </a:cubicBezTo>
                <a:lnTo>
                  <a:pt x="249936" y="749808"/>
                </a:lnTo>
                <a:cubicBezTo>
                  <a:pt x="259688" y="603524"/>
                  <a:pt x="303276" y="605028"/>
                  <a:pt x="313944" y="576072"/>
                </a:cubicBezTo>
                <a:close/>
                <a:moveTo>
                  <a:pt x="4620112" y="0"/>
                </a:moveTo>
                <a:lnTo>
                  <a:pt x="3274447" y="0"/>
                </a:lnTo>
                <a:lnTo>
                  <a:pt x="3267456" y="73152"/>
                </a:lnTo>
                <a:cubicBezTo>
                  <a:pt x="3264943" y="90746"/>
                  <a:pt x="3249566" y="103878"/>
                  <a:pt x="3240024" y="118872"/>
                </a:cubicBezTo>
                <a:cubicBezTo>
                  <a:pt x="3228224" y="137415"/>
                  <a:pt x="3216636" y="156152"/>
                  <a:pt x="3203448" y="173736"/>
                </a:cubicBezTo>
                <a:cubicBezTo>
                  <a:pt x="3181502" y="202997"/>
                  <a:pt x="3173578" y="220675"/>
                  <a:pt x="3139440" y="237744"/>
                </a:cubicBezTo>
                <a:cubicBezTo>
                  <a:pt x="3128200" y="243364"/>
                  <a:pt x="3115056" y="243840"/>
                  <a:pt x="3102864" y="246888"/>
                </a:cubicBezTo>
                <a:cubicBezTo>
                  <a:pt x="3060109" y="289643"/>
                  <a:pt x="3090308" y="263880"/>
                  <a:pt x="3029712" y="301752"/>
                </a:cubicBezTo>
                <a:cubicBezTo>
                  <a:pt x="3000386" y="320081"/>
                  <a:pt x="3000391" y="324453"/>
                  <a:pt x="2965704" y="338328"/>
                </a:cubicBezTo>
                <a:cubicBezTo>
                  <a:pt x="2947806" y="345487"/>
                  <a:pt x="2926880" y="345923"/>
                  <a:pt x="2910840" y="356616"/>
                </a:cubicBezTo>
                <a:cubicBezTo>
                  <a:pt x="2882229" y="375690"/>
                  <a:pt x="2839892" y="405553"/>
                  <a:pt x="2810256" y="411480"/>
                </a:cubicBezTo>
                <a:lnTo>
                  <a:pt x="2764536" y="420624"/>
                </a:lnTo>
                <a:cubicBezTo>
                  <a:pt x="2752344" y="426720"/>
                  <a:pt x="2739795" y="432149"/>
                  <a:pt x="2727960" y="438912"/>
                </a:cubicBezTo>
                <a:cubicBezTo>
                  <a:pt x="2718418" y="444364"/>
                  <a:pt x="2710629" y="452871"/>
                  <a:pt x="2700528" y="457200"/>
                </a:cubicBezTo>
                <a:cubicBezTo>
                  <a:pt x="2688977" y="462150"/>
                  <a:pt x="2675989" y="462733"/>
                  <a:pt x="2663952" y="466344"/>
                </a:cubicBezTo>
                <a:cubicBezTo>
                  <a:pt x="2645488" y="471883"/>
                  <a:pt x="2627790" y="479957"/>
                  <a:pt x="2609088" y="484632"/>
                </a:cubicBezTo>
                <a:cubicBezTo>
                  <a:pt x="2584704" y="490728"/>
                  <a:pt x="2559781" y="494972"/>
                  <a:pt x="2535936" y="502920"/>
                </a:cubicBezTo>
                <a:cubicBezTo>
                  <a:pt x="2526792" y="505968"/>
                  <a:pt x="2516930" y="507383"/>
                  <a:pt x="2508504" y="512064"/>
                </a:cubicBezTo>
                <a:cubicBezTo>
                  <a:pt x="2435361" y="552699"/>
                  <a:pt x="2476455" y="547508"/>
                  <a:pt x="2398776" y="566928"/>
                </a:cubicBezTo>
                <a:cubicBezTo>
                  <a:pt x="2374392" y="573024"/>
                  <a:pt x="2349469" y="577268"/>
                  <a:pt x="2325624" y="585216"/>
                </a:cubicBezTo>
                <a:cubicBezTo>
                  <a:pt x="2307336" y="591312"/>
                  <a:pt x="2289462" y="598829"/>
                  <a:pt x="2270760" y="603504"/>
                </a:cubicBezTo>
                <a:cubicBezTo>
                  <a:pt x="2258568" y="606552"/>
                  <a:pt x="2245951" y="608235"/>
                  <a:pt x="2234184" y="612648"/>
                </a:cubicBezTo>
                <a:cubicBezTo>
                  <a:pt x="2221421" y="617434"/>
                  <a:pt x="2210371" y="626150"/>
                  <a:pt x="2197608" y="630936"/>
                </a:cubicBezTo>
                <a:cubicBezTo>
                  <a:pt x="2185841" y="635349"/>
                  <a:pt x="2173116" y="636628"/>
                  <a:pt x="2161032" y="640080"/>
                </a:cubicBezTo>
                <a:cubicBezTo>
                  <a:pt x="2151764" y="642728"/>
                  <a:pt x="2142868" y="646576"/>
                  <a:pt x="2133600" y="649224"/>
                </a:cubicBezTo>
                <a:cubicBezTo>
                  <a:pt x="2119928" y="653130"/>
                  <a:pt x="2084208" y="660204"/>
                  <a:pt x="2069592" y="667512"/>
                </a:cubicBezTo>
                <a:cubicBezTo>
                  <a:pt x="2059762" y="672427"/>
                  <a:pt x="2052664" y="682568"/>
                  <a:pt x="2042160" y="685800"/>
                </a:cubicBezTo>
                <a:cubicBezTo>
                  <a:pt x="2012451" y="694941"/>
                  <a:pt x="1950720" y="704088"/>
                  <a:pt x="1950720" y="704088"/>
                </a:cubicBezTo>
                <a:cubicBezTo>
                  <a:pt x="1862277" y="770420"/>
                  <a:pt x="1956529" y="705756"/>
                  <a:pt x="1886712" y="740664"/>
                </a:cubicBezTo>
                <a:cubicBezTo>
                  <a:pt x="1847255" y="760393"/>
                  <a:pt x="1873219" y="758903"/>
                  <a:pt x="1831848" y="768096"/>
                </a:cubicBezTo>
                <a:cubicBezTo>
                  <a:pt x="1813749" y="772118"/>
                  <a:pt x="1795083" y="773218"/>
                  <a:pt x="1776984" y="777240"/>
                </a:cubicBezTo>
                <a:cubicBezTo>
                  <a:pt x="1729749" y="787737"/>
                  <a:pt x="1748365" y="801245"/>
                  <a:pt x="1676400" y="804672"/>
                </a:cubicBezTo>
                <a:lnTo>
                  <a:pt x="1292352" y="822960"/>
                </a:lnTo>
                <a:cubicBezTo>
                  <a:pt x="1280160" y="826008"/>
                  <a:pt x="1268343" y="832104"/>
                  <a:pt x="1255776" y="832104"/>
                </a:cubicBezTo>
                <a:cubicBezTo>
                  <a:pt x="1149052" y="832104"/>
                  <a:pt x="1041873" y="834132"/>
                  <a:pt x="935736" y="822960"/>
                </a:cubicBezTo>
                <a:cubicBezTo>
                  <a:pt x="922875" y="821606"/>
                  <a:pt x="916583" y="805462"/>
                  <a:pt x="908304" y="795528"/>
                </a:cubicBezTo>
                <a:cubicBezTo>
                  <a:pt x="836363" y="709199"/>
                  <a:pt x="935859" y="823144"/>
                  <a:pt x="880872" y="740664"/>
                </a:cubicBezTo>
                <a:cubicBezTo>
                  <a:pt x="873699" y="729904"/>
                  <a:pt x="861719" y="723166"/>
                  <a:pt x="853440" y="713232"/>
                </a:cubicBezTo>
                <a:cubicBezTo>
                  <a:pt x="821624" y="675053"/>
                  <a:pt x="852753" y="691667"/>
                  <a:pt x="807720" y="676656"/>
                </a:cubicBezTo>
                <a:cubicBezTo>
                  <a:pt x="804672" y="667512"/>
                  <a:pt x="804597" y="656750"/>
                  <a:pt x="798576" y="649224"/>
                </a:cubicBezTo>
                <a:cubicBezTo>
                  <a:pt x="781106" y="627386"/>
                  <a:pt x="765799" y="632835"/>
                  <a:pt x="743712" y="621792"/>
                </a:cubicBezTo>
                <a:cubicBezTo>
                  <a:pt x="733882" y="616877"/>
                  <a:pt x="726323" y="607967"/>
                  <a:pt x="716280" y="603504"/>
                </a:cubicBezTo>
                <a:cubicBezTo>
                  <a:pt x="698664" y="595675"/>
                  <a:pt x="677456" y="595909"/>
                  <a:pt x="661416" y="585216"/>
                </a:cubicBezTo>
                <a:cubicBezTo>
                  <a:pt x="652272" y="579120"/>
                  <a:pt x="644730" y="569231"/>
                  <a:pt x="633984" y="566928"/>
                </a:cubicBezTo>
                <a:cubicBezTo>
                  <a:pt x="601065" y="559874"/>
                  <a:pt x="566928" y="560832"/>
                  <a:pt x="533400" y="557784"/>
                </a:cubicBezTo>
                <a:cubicBezTo>
                  <a:pt x="457278" y="538753"/>
                  <a:pt x="532540" y="561926"/>
                  <a:pt x="469392" y="530352"/>
                </a:cubicBezTo>
                <a:cubicBezTo>
                  <a:pt x="460771" y="526041"/>
                  <a:pt x="450386" y="525889"/>
                  <a:pt x="441960" y="521208"/>
                </a:cubicBezTo>
                <a:cubicBezTo>
                  <a:pt x="422747" y="510534"/>
                  <a:pt x="387096" y="484632"/>
                  <a:pt x="387096" y="484632"/>
                </a:cubicBezTo>
                <a:cubicBezTo>
                  <a:pt x="369114" y="457659"/>
                  <a:pt x="367778" y="451770"/>
                  <a:pt x="341376" y="429768"/>
                </a:cubicBezTo>
                <a:cubicBezTo>
                  <a:pt x="302143" y="397074"/>
                  <a:pt x="322941" y="427762"/>
                  <a:pt x="286512" y="384048"/>
                </a:cubicBezTo>
                <a:cubicBezTo>
                  <a:pt x="257790" y="349582"/>
                  <a:pt x="273851" y="340204"/>
                  <a:pt x="213360" y="320040"/>
                </a:cubicBezTo>
                <a:lnTo>
                  <a:pt x="158496" y="301752"/>
                </a:lnTo>
                <a:cubicBezTo>
                  <a:pt x="149352" y="298704"/>
                  <a:pt x="139084" y="297955"/>
                  <a:pt x="131064" y="292608"/>
                </a:cubicBezTo>
                <a:cubicBezTo>
                  <a:pt x="121920" y="286512"/>
                  <a:pt x="112075" y="281355"/>
                  <a:pt x="103632" y="274320"/>
                </a:cubicBezTo>
                <a:cubicBezTo>
                  <a:pt x="33226" y="215648"/>
                  <a:pt x="116876" y="274006"/>
                  <a:pt x="48768" y="228600"/>
                </a:cubicBezTo>
                <a:cubicBezTo>
                  <a:pt x="36576" y="210312"/>
                  <a:pt x="11037" y="195685"/>
                  <a:pt x="12192" y="173736"/>
                </a:cubicBezTo>
                <a:cubicBezTo>
                  <a:pt x="14469" y="130467"/>
                  <a:pt x="8777" y="73573"/>
                  <a:pt x="16919" y="21859"/>
                </a:cubicBezTo>
                <a:lnTo>
                  <a:pt x="22933" y="0"/>
                </a:lnTo>
                <a:lnTo>
                  <a:pt x="0" y="0"/>
                </a:lnTo>
                <a:lnTo>
                  <a:pt x="0" y="2704838"/>
                </a:lnTo>
                <a:lnTo>
                  <a:pt x="4620112" y="2704838"/>
                </a:lnTo>
                <a:close/>
              </a:path>
            </a:pathLst>
          </a:custGeom>
        </p:spPr>
      </p:pic>
      <p:sp>
        <p:nvSpPr>
          <p:cNvPr id="2" name="1 Título"/>
          <p:cNvSpPr>
            <a:spLocks noGrp="1"/>
          </p:cNvSpPr>
          <p:nvPr>
            <p:ph type="title"/>
          </p:nvPr>
        </p:nvSpPr>
        <p:spPr>
          <a:xfrm>
            <a:off x="3973322" y="620688"/>
            <a:ext cx="4703134" cy="4608512"/>
          </a:xfrm>
        </p:spPr>
        <p:txBody>
          <a:bodyPr vert="horz" lIns="91440" tIns="45720" rIns="91440" bIns="45720" rtlCol="0" anchor="ctr">
            <a:normAutofit/>
          </a:bodyPr>
          <a:lstStyle/>
          <a:p>
            <a:pPr algn="just">
              <a:lnSpc>
                <a:spcPct val="90000"/>
              </a:lnSpc>
              <a:defRPr/>
            </a:pPr>
            <a:r>
              <a:rPr lang="en-US" sz="1500" dirty="0"/>
              <a:t>“… </a:t>
            </a:r>
            <a:r>
              <a:rPr lang="en-US" sz="1500" dirty="0" err="1"/>
              <a:t>En</a:t>
            </a:r>
            <a:r>
              <a:rPr lang="en-US" sz="1500" dirty="0"/>
              <a:t> </a:t>
            </a:r>
            <a:r>
              <a:rPr lang="en-US" sz="1500" dirty="0" err="1"/>
              <a:t>el</a:t>
            </a:r>
            <a:r>
              <a:rPr lang="en-US" sz="1500" dirty="0"/>
              <a:t> </a:t>
            </a:r>
            <a:r>
              <a:rPr lang="en-US" sz="1500" dirty="0" err="1"/>
              <a:t>estado</a:t>
            </a:r>
            <a:r>
              <a:rPr lang="en-US" sz="1500" dirty="0"/>
              <a:t> </a:t>
            </a:r>
            <a:r>
              <a:rPr lang="en-US" sz="1500" dirty="0" err="1"/>
              <a:t>positivo</a:t>
            </a:r>
            <a:r>
              <a:rPr lang="en-US" sz="1500" dirty="0"/>
              <a:t>, </a:t>
            </a:r>
            <a:r>
              <a:rPr lang="en-US" sz="1500" dirty="0" err="1"/>
              <a:t>el</a:t>
            </a:r>
            <a:r>
              <a:rPr lang="en-US" sz="1500" dirty="0"/>
              <a:t> </a:t>
            </a:r>
            <a:r>
              <a:rPr lang="en-US" sz="1500" dirty="0" err="1"/>
              <a:t>espíritu</a:t>
            </a:r>
            <a:r>
              <a:rPr lang="en-US" sz="1500" dirty="0"/>
              <a:t> </a:t>
            </a:r>
            <a:r>
              <a:rPr lang="en-US" sz="1500" dirty="0" err="1"/>
              <a:t>humano</a:t>
            </a:r>
            <a:r>
              <a:rPr lang="en-US" sz="1500" dirty="0"/>
              <a:t>, </a:t>
            </a:r>
            <a:r>
              <a:rPr lang="en-US" sz="1500" dirty="0" err="1"/>
              <a:t>reconociendo</a:t>
            </a:r>
            <a:r>
              <a:rPr lang="en-US" sz="1500" dirty="0"/>
              <a:t> la </a:t>
            </a:r>
            <a:r>
              <a:rPr lang="en-US" sz="1500" dirty="0" err="1"/>
              <a:t>imposibilidad</a:t>
            </a:r>
            <a:r>
              <a:rPr lang="en-US" sz="1500" dirty="0"/>
              <a:t> de </a:t>
            </a:r>
            <a:r>
              <a:rPr lang="en-US" sz="1500" dirty="0" err="1"/>
              <a:t>obtener</a:t>
            </a:r>
            <a:r>
              <a:rPr lang="en-US" sz="1500" dirty="0"/>
              <a:t> </a:t>
            </a:r>
            <a:r>
              <a:rPr lang="en-US" sz="1500" dirty="0" err="1"/>
              <a:t>nociones</a:t>
            </a:r>
            <a:r>
              <a:rPr lang="en-US" sz="1500" dirty="0"/>
              <a:t> </a:t>
            </a:r>
            <a:r>
              <a:rPr lang="en-US" sz="1500" dirty="0" err="1"/>
              <a:t>absolutas</a:t>
            </a:r>
            <a:r>
              <a:rPr lang="en-US" sz="1500" dirty="0"/>
              <a:t>, </a:t>
            </a:r>
            <a:r>
              <a:rPr lang="en-US" sz="1500" dirty="0" err="1"/>
              <a:t>renuncia</a:t>
            </a:r>
            <a:r>
              <a:rPr lang="en-US" sz="1500" dirty="0"/>
              <a:t> a </a:t>
            </a:r>
            <a:r>
              <a:rPr lang="en-US" sz="1500" dirty="0" err="1"/>
              <a:t>buscar</a:t>
            </a:r>
            <a:r>
              <a:rPr lang="en-US" sz="1500" dirty="0"/>
              <a:t> </a:t>
            </a:r>
            <a:r>
              <a:rPr lang="en-US" sz="1500" dirty="0" err="1"/>
              <a:t>el</a:t>
            </a:r>
            <a:r>
              <a:rPr lang="en-US" sz="1500" dirty="0"/>
              <a:t> </a:t>
            </a:r>
            <a:r>
              <a:rPr lang="en-US" sz="1500" dirty="0" err="1"/>
              <a:t>origen</a:t>
            </a:r>
            <a:r>
              <a:rPr lang="en-US" sz="1500" dirty="0"/>
              <a:t> y </a:t>
            </a:r>
            <a:r>
              <a:rPr lang="en-US" sz="1500" dirty="0" err="1"/>
              <a:t>el</a:t>
            </a:r>
            <a:r>
              <a:rPr lang="en-US" sz="1500" dirty="0"/>
              <a:t> </a:t>
            </a:r>
            <a:r>
              <a:rPr lang="en-US" sz="1500" dirty="0" err="1"/>
              <a:t>destino</a:t>
            </a:r>
            <a:r>
              <a:rPr lang="en-US" sz="1500" dirty="0"/>
              <a:t> del </a:t>
            </a:r>
            <a:r>
              <a:rPr lang="en-US" sz="1500" dirty="0" err="1"/>
              <a:t>universo</a:t>
            </a:r>
            <a:r>
              <a:rPr lang="en-US" sz="1500" dirty="0"/>
              <a:t> y a </a:t>
            </a:r>
            <a:r>
              <a:rPr lang="en-US" sz="1500" dirty="0" err="1"/>
              <a:t>conocer</a:t>
            </a:r>
            <a:r>
              <a:rPr lang="en-US" sz="1500" dirty="0"/>
              <a:t> las </a:t>
            </a:r>
            <a:r>
              <a:rPr lang="en-US" sz="1500" dirty="0" err="1"/>
              <a:t>causas</a:t>
            </a:r>
            <a:r>
              <a:rPr lang="en-US" sz="1500" dirty="0"/>
              <a:t> </a:t>
            </a:r>
            <a:r>
              <a:rPr lang="en-US" sz="1500" dirty="0" err="1"/>
              <a:t>íntimas</a:t>
            </a:r>
            <a:r>
              <a:rPr lang="en-US" sz="1500" dirty="0"/>
              <a:t> de </a:t>
            </a:r>
            <a:r>
              <a:rPr lang="en-US" sz="1500" dirty="0" err="1"/>
              <a:t>los</a:t>
            </a:r>
            <a:r>
              <a:rPr lang="en-US" sz="1500" dirty="0"/>
              <a:t> </a:t>
            </a:r>
            <a:r>
              <a:rPr lang="en-US" sz="1500" dirty="0" err="1"/>
              <a:t>fenómenos</a:t>
            </a:r>
            <a:r>
              <a:rPr lang="en-US" sz="1500" dirty="0"/>
              <a:t>, </a:t>
            </a:r>
            <a:r>
              <a:rPr lang="en-US" sz="1500" u="sng" dirty="0"/>
              <a:t>para </a:t>
            </a:r>
            <a:r>
              <a:rPr lang="en-US" sz="1500" u="sng" dirty="0" err="1"/>
              <a:t>dedicarse</a:t>
            </a:r>
            <a:r>
              <a:rPr lang="en-US" sz="1500" u="sng" dirty="0"/>
              <a:t> </a:t>
            </a:r>
            <a:r>
              <a:rPr lang="en-US" sz="1500" u="sng" dirty="0" err="1"/>
              <a:t>únicamente</a:t>
            </a:r>
            <a:r>
              <a:rPr lang="en-US" sz="1500" u="sng" dirty="0"/>
              <a:t> a </a:t>
            </a:r>
            <a:r>
              <a:rPr lang="en-US" sz="1500" u="sng" dirty="0" err="1"/>
              <a:t>descubrir</a:t>
            </a:r>
            <a:r>
              <a:rPr lang="en-US" sz="1500" u="sng" dirty="0"/>
              <a:t>, </a:t>
            </a:r>
            <a:r>
              <a:rPr lang="en-US" sz="1500" u="sng" dirty="0" err="1"/>
              <a:t>mediante</a:t>
            </a:r>
            <a:r>
              <a:rPr lang="en-US" sz="1500" u="sng" dirty="0"/>
              <a:t> </a:t>
            </a:r>
            <a:r>
              <a:rPr lang="en-US" sz="1500" u="sng" dirty="0" err="1"/>
              <a:t>el</a:t>
            </a:r>
            <a:r>
              <a:rPr lang="en-US" sz="1500" u="sng" dirty="0"/>
              <a:t> </a:t>
            </a:r>
            <a:r>
              <a:rPr lang="en-US" sz="1500" u="sng" dirty="0" err="1"/>
              <a:t>empleo</a:t>
            </a:r>
            <a:r>
              <a:rPr lang="en-US" sz="1500" u="sng" dirty="0"/>
              <a:t> bien </a:t>
            </a:r>
            <a:r>
              <a:rPr lang="en-US" sz="1500" u="sng" dirty="0" err="1"/>
              <a:t>combinado</a:t>
            </a:r>
            <a:r>
              <a:rPr lang="en-US" sz="1500" u="sng" dirty="0"/>
              <a:t> del </a:t>
            </a:r>
            <a:r>
              <a:rPr lang="en-US" sz="1500" u="sng" dirty="0" err="1"/>
              <a:t>razonamiento</a:t>
            </a:r>
            <a:r>
              <a:rPr lang="en-US" sz="1500" u="sng" dirty="0"/>
              <a:t> y de la </a:t>
            </a:r>
            <a:r>
              <a:rPr lang="en-US" sz="1500" u="sng" dirty="0" err="1"/>
              <a:t>observación</a:t>
            </a:r>
            <a:r>
              <a:rPr lang="en-US" sz="1500" u="sng" dirty="0"/>
              <a:t>, sus </a:t>
            </a:r>
            <a:r>
              <a:rPr lang="en-US" sz="1500" u="sng" dirty="0" err="1"/>
              <a:t>leyes</a:t>
            </a:r>
            <a:r>
              <a:rPr lang="en-US" sz="1500" u="sng" dirty="0"/>
              <a:t> </a:t>
            </a:r>
            <a:r>
              <a:rPr lang="en-US" sz="1500" u="sng" dirty="0" err="1"/>
              <a:t>efectivas</a:t>
            </a:r>
            <a:r>
              <a:rPr lang="en-US" sz="1500" dirty="0"/>
              <a:t> … " </a:t>
            </a:r>
            <a:br>
              <a:rPr lang="en-US" sz="1500" dirty="0"/>
            </a:br>
            <a:br>
              <a:rPr lang="en-US" sz="1500" dirty="0"/>
            </a:br>
            <a:r>
              <a:rPr lang="en-US" sz="1500" dirty="0"/>
              <a:t>A. Comte, </a:t>
            </a:r>
            <a:r>
              <a:rPr lang="en-US" sz="1500" dirty="0" err="1"/>
              <a:t>Curso</a:t>
            </a:r>
            <a:r>
              <a:rPr lang="en-US" sz="1500" dirty="0"/>
              <a:t> de </a:t>
            </a:r>
            <a:r>
              <a:rPr lang="en-US" sz="1500" dirty="0" err="1"/>
              <a:t>filosofía</a:t>
            </a:r>
            <a:r>
              <a:rPr lang="en-US" sz="1500" dirty="0"/>
              <a:t> </a:t>
            </a:r>
            <a:r>
              <a:rPr lang="en-US" sz="1500" dirty="0" err="1"/>
              <a:t>positiva</a:t>
            </a:r>
            <a:r>
              <a:rPr lang="en-US" sz="1500" dirty="0"/>
              <a:t>, (1830-1842) </a:t>
            </a:r>
            <a:br>
              <a:rPr lang="en-US" sz="1500" dirty="0"/>
            </a:br>
            <a:br>
              <a:rPr lang="en-US" sz="1500" b="1" dirty="0"/>
            </a:br>
            <a:endParaRPr lang="en-US" sz="1500" b="1" dirty="0"/>
          </a:p>
        </p:txBody>
      </p:sp>
    </p:spTree>
    <p:extLst>
      <p:ext uri="{BB962C8B-B14F-4D97-AF65-F5344CB8AC3E}">
        <p14:creationId xmlns:p14="http://schemas.microsoft.com/office/powerpoint/2010/main" val="167701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500187"/>
          </a:xfrm>
          <a:solidFill>
            <a:srgbClr val="00B050"/>
          </a:solidFill>
          <a:ln>
            <a:solidFill>
              <a:schemeClr val="tx1"/>
            </a:solidFill>
          </a:ln>
        </p:spPr>
        <p:txBody>
          <a:bodyPr anchor="ctr"/>
          <a:lstStyle/>
          <a:p>
            <a:pPr algn="ctr">
              <a:defRPr/>
            </a:pPr>
            <a:r>
              <a:rPr lang="es-MX" sz="3200" b="1" dirty="0">
                <a:solidFill>
                  <a:schemeClr val="tx1"/>
                </a:solidFill>
              </a:rPr>
              <a:t>EL LEMA POR EXCELENCIA DEL POSITIVISMO DE A. COMTE FUE “ORDEN” Y “PROGRESO”</a:t>
            </a:r>
            <a:endParaRPr lang="es-HN" sz="3200" b="1" dirty="0">
              <a:solidFill>
                <a:schemeClr val="tx1"/>
              </a:solidFill>
            </a:endParaRPr>
          </a:p>
        </p:txBody>
      </p:sp>
      <p:sp>
        <p:nvSpPr>
          <p:cNvPr id="3" name="2 Rectángulo"/>
          <p:cNvSpPr/>
          <p:nvPr/>
        </p:nvSpPr>
        <p:spPr>
          <a:xfrm>
            <a:off x="1005287" y="2328863"/>
            <a:ext cx="29289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latin typeface="+mj-lt"/>
              </a:rPr>
              <a:t>ORDEN</a:t>
            </a:r>
            <a:endParaRPr lang="es-HN" sz="2800" b="1" dirty="0">
              <a:latin typeface="+mj-lt"/>
            </a:endParaRPr>
          </a:p>
        </p:txBody>
      </p:sp>
      <p:sp>
        <p:nvSpPr>
          <p:cNvPr id="4" name="3 Rectángulo"/>
          <p:cNvSpPr/>
          <p:nvPr/>
        </p:nvSpPr>
        <p:spPr>
          <a:xfrm>
            <a:off x="5291537" y="2328863"/>
            <a:ext cx="2786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latin typeface="+mj-lt"/>
              </a:rPr>
              <a:t>PROGRESO</a:t>
            </a:r>
            <a:endParaRPr lang="es-HN" sz="2800" b="1" dirty="0">
              <a:latin typeface="+mj-lt"/>
            </a:endParaRPr>
          </a:p>
        </p:txBody>
      </p:sp>
      <p:sp>
        <p:nvSpPr>
          <p:cNvPr id="5" name="4 Elipse"/>
          <p:cNvSpPr/>
          <p:nvPr/>
        </p:nvSpPr>
        <p:spPr>
          <a:xfrm>
            <a:off x="1005287" y="4686300"/>
            <a:ext cx="2928938" cy="1237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latin typeface="+mj-lt"/>
              </a:rPr>
              <a:t>ESTÁTICA </a:t>
            </a:r>
          </a:p>
          <a:p>
            <a:pPr algn="ctr">
              <a:defRPr/>
            </a:pPr>
            <a:r>
              <a:rPr lang="es-MX" sz="2800" b="1" dirty="0">
                <a:latin typeface="+mj-lt"/>
              </a:rPr>
              <a:t>SOCIAL</a:t>
            </a:r>
            <a:endParaRPr lang="es-HN" sz="2800" b="1" dirty="0">
              <a:latin typeface="+mj-lt"/>
            </a:endParaRPr>
          </a:p>
        </p:txBody>
      </p:sp>
      <p:cxnSp>
        <p:nvCxnSpPr>
          <p:cNvPr id="7" name="6 Conector recto de flecha"/>
          <p:cNvCxnSpPr>
            <a:stCxn id="3" idx="2"/>
            <a:endCxn id="5" idx="0"/>
          </p:cNvCxnSpPr>
          <p:nvPr/>
        </p:nvCxnSpPr>
        <p:spPr>
          <a:xfrm>
            <a:off x="2469756" y="3243263"/>
            <a:ext cx="0" cy="144303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5220100" y="4686300"/>
            <a:ext cx="2928937" cy="12378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b="1" dirty="0">
                <a:latin typeface="+mj-lt"/>
              </a:rPr>
              <a:t>DINÁMICA </a:t>
            </a:r>
          </a:p>
          <a:p>
            <a:pPr algn="ctr">
              <a:defRPr/>
            </a:pPr>
            <a:r>
              <a:rPr lang="es-MX" sz="2800" b="1" dirty="0">
                <a:latin typeface="+mj-lt"/>
              </a:rPr>
              <a:t>SOCIAL</a:t>
            </a:r>
            <a:endParaRPr lang="es-HN" sz="2800" b="1" dirty="0">
              <a:latin typeface="+mj-lt"/>
            </a:endParaRPr>
          </a:p>
        </p:txBody>
      </p:sp>
      <p:cxnSp>
        <p:nvCxnSpPr>
          <p:cNvPr id="12" name="11 Conector recto de flecha"/>
          <p:cNvCxnSpPr>
            <a:stCxn id="4" idx="2"/>
            <a:endCxn id="10" idx="0"/>
          </p:cNvCxnSpPr>
          <p:nvPr/>
        </p:nvCxnSpPr>
        <p:spPr>
          <a:xfrm>
            <a:off x="6684569" y="3243263"/>
            <a:ext cx="0" cy="144303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Flecha: a la izquierda y derecha 5">
            <a:extLst>
              <a:ext uri="{FF2B5EF4-FFF2-40B4-BE49-F238E27FC236}">
                <a16:creationId xmlns:a16="http://schemas.microsoft.com/office/drawing/2014/main" id="{8BF55ADB-C3E8-4CAB-9659-1E63A7171B63}"/>
              </a:ext>
            </a:extLst>
          </p:cNvPr>
          <p:cNvSpPr/>
          <p:nvPr/>
        </p:nvSpPr>
        <p:spPr>
          <a:xfrm>
            <a:off x="4067944" y="5030326"/>
            <a:ext cx="1008112" cy="54977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97073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0538" y="260648"/>
            <a:ext cx="8305800" cy="1143000"/>
          </a:xfrm>
          <a:solidFill>
            <a:srgbClr val="00B050"/>
          </a:solidFill>
          <a:ln>
            <a:solidFill>
              <a:schemeClr val="tx1"/>
            </a:solidFill>
          </a:ln>
        </p:spPr>
        <p:txBody>
          <a:bodyPr anchor="ctr"/>
          <a:lstStyle/>
          <a:p>
            <a:pPr algn="ctr">
              <a:defRPr/>
            </a:pPr>
            <a:r>
              <a:rPr lang="es-MX" sz="2800" b="1" dirty="0"/>
              <a:t>¿</a:t>
            </a:r>
            <a:r>
              <a:rPr lang="es-MX" sz="2800" b="1" dirty="0">
                <a:solidFill>
                  <a:schemeClr val="tx1"/>
                </a:solidFill>
              </a:rPr>
              <a:t>QUÉ CARACTERIZABA FUNDAMENTALMENTE AL PLANTEAMIENTO DE COMTE … ?</a:t>
            </a:r>
            <a:endParaRPr lang="es-HN" sz="2800" b="1" dirty="0">
              <a:solidFill>
                <a:schemeClr val="tx1"/>
              </a:solidFill>
            </a:endParaRPr>
          </a:p>
        </p:txBody>
      </p:sp>
      <p:sp>
        <p:nvSpPr>
          <p:cNvPr id="3" name="2 Rectángulo"/>
          <p:cNvSpPr/>
          <p:nvPr/>
        </p:nvSpPr>
        <p:spPr>
          <a:xfrm>
            <a:off x="642938" y="1857375"/>
            <a:ext cx="2571750" cy="1643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latin typeface="+mj-lt"/>
              </a:rPr>
              <a:t>SUBORDINACIÓN </a:t>
            </a:r>
          </a:p>
          <a:p>
            <a:pPr algn="ctr">
              <a:defRPr/>
            </a:pPr>
            <a:r>
              <a:rPr lang="es-MX" b="1" dirty="0">
                <a:latin typeface="+mj-lt"/>
              </a:rPr>
              <a:t>DE LA IMAGINACIÓN A</a:t>
            </a:r>
          </a:p>
          <a:p>
            <a:pPr algn="ctr">
              <a:defRPr/>
            </a:pPr>
            <a:r>
              <a:rPr lang="es-MX" b="1" dirty="0">
                <a:latin typeface="+mj-lt"/>
              </a:rPr>
              <a:t>LA OBSERVACIÓN</a:t>
            </a:r>
            <a:endParaRPr lang="es-HN" b="1" dirty="0">
              <a:latin typeface="+mj-lt"/>
            </a:endParaRPr>
          </a:p>
        </p:txBody>
      </p:sp>
      <p:sp>
        <p:nvSpPr>
          <p:cNvPr id="5" name="4 Rectángulo"/>
          <p:cNvSpPr/>
          <p:nvPr/>
        </p:nvSpPr>
        <p:spPr>
          <a:xfrm>
            <a:off x="642938" y="4786313"/>
            <a:ext cx="2571750"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latin typeface="+mj-lt"/>
              </a:rPr>
              <a:t>DEBEN CONOCERSE LAS LEYES POSITIVAS: PUES SÓLO ASÍ ES POSIBLE LA PREVISIÓN RACIONAL</a:t>
            </a:r>
            <a:endParaRPr lang="es-HN" b="1" dirty="0">
              <a:latin typeface="+mj-lt"/>
            </a:endParaRPr>
          </a:p>
        </p:txBody>
      </p:sp>
      <p:sp>
        <p:nvSpPr>
          <p:cNvPr id="6" name="5 Rectángulo"/>
          <p:cNvSpPr/>
          <p:nvPr/>
        </p:nvSpPr>
        <p:spPr>
          <a:xfrm>
            <a:off x="5429250" y="4786313"/>
            <a:ext cx="2500313" cy="1714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latin typeface="+mj-lt"/>
              </a:rPr>
              <a:t>DOGMA FUNDAMENTAL DE LA INVARIABILIDAD DE LAS LEYES NATURALES</a:t>
            </a:r>
            <a:endParaRPr lang="es-HN" b="1" dirty="0">
              <a:latin typeface="+mj-lt"/>
            </a:endParaRPr>
          </a:p>
        </p:txBody>
      </p:sp>
      <p:sp>
        <p:nvSpPr>
          <p:cNvPr id="7" name="6 Elipse"/>
          <p:cNvSpPr/>
          <p:nvPr/>
        </p:nvSpPr>
        <p:spPr>
          <a:xfrm>
            <a:off x="4643438" y="2286000"/>
            <a:ext cx="2500312" cy="17145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3600" b="1" dirty="0">
                <a:latin typeface="+mj-lt"/>
              </a:rPr>
              <a:t>CIENCIA</a:t>
            </a:r>
            <a:endParaRPr lang="es-HN" sz="3600" b="1" dirty="0">
              <a:latin typeface="+mj-lt"/>
            </a:endParaRPr>
          </a:p>
        </p:txBody>
      </p:sp>
      <p:cxnSp>
        <p:nvCxnSpPr>
          <p:cNvPr id="9" name="8 Conector recto de flecha"/>
          <p:cNvCxnSpPr>
            <a:stCxn id="6" idx="0"/>
            <a:endCxn id="7" idx="4"/>
          </p:cNvCxnSpPr>
          <p:nvPr/>
        </p:nvCxnSpPr>
        <p:spPr>
          <a:xfrm rot="16200000" flipV="1">
            <a:off x="5894387" y="4000501"/>
            <a:ext cx="785813" cy="7858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5" idx="0"/>
            <a:endCxn id="7" idx="3"/>
          </p:cNvCxnSpPr>
          <p:nvPr/>
        </p:nvCxnSpPr>
        <p:spPr>
          <a:xfrm rot="5400000" flipH="1" flipV="1">
            <a:off x="2951163" y="2727325"/>
            <a:ext cx="1036638" cy="30813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3" idx="3"/>
            <a:endCxn id="7" idx="2"/>
          </p:cNvCxnSpPr>
          <p:nvPr/>
        </p:nvCxnSpPr>
        <p:spPr>
          <a:xfrm>
            <a:off x="3214688" y="2679700"/>
            <a:ext cx="1428750" cy="463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531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Celestial</Template>
  <TotalTime>1619</TotalTime>
  <Words>1510</Words>
  <Application>Microsoft Office PowerPoint</Application>
  <PresentationFormat>Presentación en pantalla (4:3)</PresentationFormat>
  <Paragraphs>183</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Celestial</vt:lpstr>
      <vt:lpstr> UNIVERSIDAD DE CHILE FACULTAD DE CIENCIAS SOCIALES CARRERA SOCIOLOGÍA  CURSO:  EPISTEMOLOGÍA  UNIDAD II  APOYO PPT N° 7</vt:lpstr>
      <vt:lpstr>RECORDEMOS …</vt:lpstr>
      <vt:lpstr>OBJETIVO DE LA SESIÓN</vt:lpstr>
      <vt:lpstr>Antecedentes del positivismo del siglo XIX según Carlos Moulines</vt:lpstr>
      <vt:lpstr>Presentación de PowerPoint</vt:lpstr>
      <vt:lpstr>EN COMTE, LA LÓGICA POSITIVA ERA PRODUCTO DE UNA EVOLUCIÓN NATURAL, (LEY DE LA EVOLUCIÓN INTELECTUAL DE LA HUMANIDAD O LEY DE LOS TRES ESTADOS)</vt:lpstr>
      <vt:lpstr>“… En el estado positivo, el espíritu humano, reconociendo la imposibilidad de obtener nociones absolutas, renuncia a buscar el origen y el destino del universo y a conocer las causas íntimas de los fenómenos, para dedicarse únicamente a descubrir, mediante el empleo bien combinado del razonamiento y de la observación, sus leyes efectivas … "   A. Comte, Curso de filosofía positiva, (1830-1842)   </vt:lpstr>
      <vt:lpstr>EL LEMA POR EXCELENCIA DEL POSITIVISMO DE A. COMTE FUE “ORDEN” Y “PROGRESO”</vt:lpstr>
      <vt:lpstr>¿QUÉ CARACTERIZABA FUNDAMENTALMENTE AL PLANTEAMIENTO DE COMTE … ?</vt:lpstr>
      <vt:lpstr>Presentación de PowerPoint</vt:lpstr>
      <vt:lpstr>El pensamiento positivista según L. Kolakowski</vt:lpstr>
      <vt:lpstr>ASPECTOS CENTRALES COMUNES DE LA FILOSOFÍA POSITIVISTA SUGERIDOS POR L. KOLAKOWSKI</vt:lpstr>
      <vt:lpstr>EL NEO-POSITIVISMO</vt:lpstr>
      <vt:lpstr>¿CUÁLES SON LAS PRINCIPALES CARACTERÍSTICAS DEL NEO POSITIVISMO SEGÚN L. KOLAKOWSKI?</vt:lpstr>
      <vt:lpstr>EL CÍRCULO DE VIENA …</vt:lpstr>
      <vt:lpstr>EL CÍRCULO DE VIENA …</vt:lpstr>
      <vt:lpstr>UNA EXPRESIÓN DEL NEO POSITIVISMO FUE LA BÚSQUEDA DE UN LENGUAJE FISICALISTA …</vt:lpstr>
      <vt:lpstr>LA CONSECUENCIA DEL LENGUAJE FISICALISTA ES, EN GENERAL, EL CONDUCTISMO</vt:lpstr>
      <vt:lpstr>PERO, MÁS ALLÁ DE LA VISIÓN EXTREMA DEL FISICALISMO, ¿QUÉ ES LO IMPORTANTE DEL POSITIVISMO PARA EL DESARROLLO CIENTÍFICO POSTERIOR?</vt:lpstr>
      <vt:lpstr>VEAMOS LA IMPORTANCIA DE LA CONCEPTUALIZACIÓN EN UN EJERCICIO CONCRETO DE INVESTIGACIÓN</vt:lpstr>
      <vt:lpstr> VEAMOS UN EJEMPLOS EN UN ÁMBITO PRÁCTICO APLICADO:  EL CASO DEL INDICE DE DESARROLLO HUMANO (IDH) DE ONU EN SUS INICIOS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UNIVERSIDAD DE CHILE FACULTAD DE CIENCIAS SOCIALES CARRERA SOCIOLOGÍA  CURSO: EPISTEMOLOGÍA  PROFESOR: JUAN ENRIQUE OPAZO M.  SESIÓN 1</dc:title>
  <dc:creator>Juan Enrique</dc:creator>
  <cp:lastModifiedBy>Nain Leonardo López Valdés (nain.lopez)</cp:lastModifiedBy>
  <cp:revision>309</cp:revision>
  <dcterms:created xsi:type="dcterms:W3CDTF">2014-07-11T02:06:26Z</dcterms:created>
  <dcterms:modified xsi:type="dcterms:W3CDTF">2022-08-01T23:07:34Z</dcterms:modified>
</cp:coreProperties>
</file>