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3"/>
    <p:restoredTop sz="94613"/>
  </p:normalViewPr>
  <p:slideViewPr>
    <p:cSldViewPr snapToGrid="0" snapToObjects="1">
      <p:cViewPr varScale="1">
        <p:scale>
          <a:sx n="96" d="100"/>
          <a:sy n="96" d="100"/>
        </p:scale>
        <p:origin x="10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4" Type="http://schemas.openxmlformats.org/officeDocument/2006/relationships/image" Target="../media/image2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4" Type="http://schemas.openxmlformats.org/officeDocument/2006/relationships/image" Target="../media/image2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5C3C34-0182-478D-9245-257EE263FBD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7A30466-1802-4CD5-96E3-333EC9C4D800}">
      <dgm:prSet/>
      <dgm:spPr/>
      <dgm:t>
        <a:bodyPr/>
        <a:lstStyle/>
        <a:p>
          <a:r>
            <a:rPr lang="es-CL"/>
            <a:t>Este código es el propio de la clase media. Se caracteriza por su oposición lo contrario que al código restringido:</a:t>
          </a:r>
          <a:endParaRPr lang="en-US"/>
        </a:p>
      </dgm:t>
    </dgm:pt>
    <dgm:pt modelId="{1609194C-1029-4259-B5AE-2CA07BF21E37}" type="parTrans" cxnId="{A70469DC-A1ED-4D1F-82E7-DEA53CC907D7}">
      <dgm:prSet/>
      <dgm:spPr/>
      <dgm:t>
        <a:bodyPr/>
        <a:lstStyle/>
        <a:p>
          <a:endParaRPr lang="en-US"/>
        </a:p>
      </dgm:t>
    </dgm:pt>
    <dgm:pt modelId="{5505F22C-6E48-4A95-8D81-B28DD4B6D132}" type="sibTrans" cxnId="{A70469DC-A1ED-4D1F-82E7-DEA53CC907D7}">
      <dgm:prSet/>
      <dgm:spPr/>
      <dgm:t>
        <a:bodyPr/>
        <a:lstStyle/>
        <a:p>
          <a:endParaRPr lang="en-US"/>
        </a:p>
      </dgm:t>
    </dgm:pt>
    <dgm:pt modelId="{14A14DF5-54C7-4C29-936E-064B07832278}">
      <dgm:prSet/>
      <dgm:spPr/>
      <dgm:t>
        <a:bodyPr/>
        <a:lstStyle/>
        <a:p>
          <a:r>
            <a:rPr lang="es-CL"/>
            <a:t>Oraciones extensas y complejas gramaticalmente.</a:t>
          </a:r>
          <a:endParaRPr lang="en-US"/>
        </a:p>
      </dgm:t>
    </dgm:pt>
    <dgm:pt modelId="{F31B7CD1-09BE-4FA8-AD8B-F38EC1847158}" type="parTrans" cxnId="{AF453C7A-7B85-44B0-AB28-EBE17B669FE3}">
      <dgm:prSet/>
      <dgm:spPr/>
      <dgm:t>
        <a:bodyPr/>
        <a:lstStyle/>
        <a:p>
          <a:endParaRPr lang="en-US"/>
        </a:p>
      </dgm:t>
    </dgm:pt>
    <dgm:pt modelId="{5DAD2578-ADE3-4F1E-B42C-02D64CABE807}" type="sibTrans" cxnId="{AF453C7A-7B85-44B0-AB28-EBE17B669FE3}">
      <dgm:prSet/>
      <dgm:spPr/>
      <dgm:t>
        <a:bodyPr/>
        <a:lstStyle/>
        <a:p>
          <a:endParaRPr lang="en-US"/>
        </a:p>
      </dgm:t>
    </dgm:pt>
    <dgm:pt modelId="{9DFCCD84-00A6-4845-AC2B-C3F7466F74F3}">
      <dgm:prSet/>
      <dgm:spPr/>
      <dgm:t>
        <a:bodyPr/>
        <a:lstStyle/>
        <a:p>
          <a:r>
            <a:rPr lang="es-CL"/>
            <a:t>Frecuencia de uso de pronombres impersonales. </a:t>
          </a:r>
          <a:endParaRPr lang="en-US"/>
        </a:p>
      </dgm:t>
    </dgm:pt>
    <dgm:pt modelId="{76EF6B48-FD6E-4CF7-84E9-4E7983E18594}" type="parTrans" cxnId="{F23D31D8-4A15-43C0-8742-7E048140F0E5}">
      <dgm:prSet/>
      <dgm:spPr/>
      <dgm:t>
        <a:bodyPr/>
        <a:lstStyle/>
        <a:p>
          <a:endParaRPr lang="en-US"/>
        </a:p>
      </dgm:t>
    </dgm:pt>
    <dgm:pt modelId="{B54E500B-A46A-4FBD-ACA4-91350DF2DAB5}" type="sibTrans" cxnId="{F23D31D8-4A15-43C0-8742-7E048140F0E5}">
      <dgm:prSet/>
      <dgm:spPr/>
      <dgm:t>
        <a:bodyPr/>
        <a:lstStyle/>
        <a:p>
          <a:endParaRPr lang="en-US"/>
        </a:p>
      </dgm:t>
    </dgm:pt>
    <dgm:pt modelId="{2A4E8CFB-5500-4F2A-836E-CD062C58A0A4}">
      <dgm:prSet/>
      <dgm:spPr/>
      <dgm:t>
        <a:bodyPr/>
        <a:lstStyle/>
        <a:p>
          <a:r>
            <a:rPr lang="es-CL"/>
            <a:t>Los significados se expresan explícitamente. </a:t>
          </a:r>
          <a:endParaRPr lang="en-US"/>
        </a:p>
      </dgm:t>
    </dgm:pt>
    <dgm:pt modelId="{FC8A3080-7658-4B1B-BA5E-64742C604C60}" type="parTrans" cxnId="{7E645C96-D0EA-46F4-A3F8-BB69061C62A9}">
      <dgm:prSet/>
      <dgm:spPr/>
      <dgm:t>
        <a:bodyPr/>
        <a:lstStyle/>
        <a:p>
          <a:endParaRPr lang="en-US"/>
        </a:p>
      </dgm:t>
    </dgm:pt>
    <dgm:pt modelId="{11FCCDBF-A7EE-49A8-9F19-DF0C50E5BCB2}" type="sibTrans" cxnId="{7E645C96-D0EA-46F4-A3F8-BB69061C62A9}">
      <dgm:prSet/>
      <dgm:spPr/>
      <dgm:t>
        <a:bodyPr/>
        <a:lstStyle/>
        <a:p>
          <a:endParaRPr lang="en-US"/>
        </a:p>
      </dgm:t>
    </dgm:pt>
    <dgm:pt modelId="{1D766740-4C3C-4EE9-876E-4F1BDB4FB248}">
      <dgm:prSet/>
      <dgm:spPr/>
      <dgm:t>
        <a:bodyPr/>
        <a:lstStyle/>
        <a:p>
          <a:r>
            <a:rPr lang="es-CL"/>
            <a:t>El uso de este código permite acceder a significados universalistas. Facilita el pensamiento abstracto y amplía los límites de referencia y significado a quienes lo usan.</a:t>
          </a:r>
          <a:endParaRPr lang="en-US"/>
        </a:p>
      </dgm:t>
    </dgm:pt>
    <dgm:pt modelId="{6AE49F50-781D-4CE3-A483-9301CF4BFBC4}" type="parTrans" cxnId="{075A5466-4C2C-44AA-A5CD-38647716D311}">
      <dgm:prSet/>
      <dgm:spPr/>
      <dgm:t>
        <a:bodyPr/>
        <a:lstStyle/>
        <a:p>
          <a:endParaRPr lang="en-US"/>
        </a:p>
      </dgm:t>
    </dgm:pt>
    <dgm:pt modelId="{1C5124C9-3B20-495E-82FF-A21B5CB14440}" type="sibTrans" cxnId="{075A5466-4C2C-44AA-A5CD-38647716D311}">
      <dgm:prSet/>
      <dgm:spPr/>
      <dgm:t>
        <a:bodyPr/>
        <a:lstStyle/>
        <a:p>
          <a:endParaRPr lang="en-US"/>
        </a:p>
      </dgm:t>
    </dgm:pt>
    <dgm:pt modelId="{2332FC05-FB17-4AB0-8429-96F5A3A7E483}">
      <dgm:prSet/>
      <dgm:spPr/>
      <dgm:t>
        <a:bodyPr/>
        <a:lstStyle/>
        <a:p>
          <a:r>
            <a:rPr lang="es-CL"/>
            <a:t>Bernstein propone una relación entre los códigos y las relaciones sociales.</a:t>
          </a:r>
          <a:endParaRPr lang="en-US"/>
        </a:p>
      </dgm:t>
    </dgm:pt>
    <dgm:pt modelId="{2ABB44F9-185E-4BF4-8F0E-256B405B48E6}" type="parTrans" cxnId="{47B8FF7B-C338-48B4-9191-0551D4318917}">
      <dgm:prSet/>
      <dgm:spPr/>
      <dgm:t>
        <a:bodyPr/>
        <a:lstStyle/>
        <a:p>
          <a:endParaRPr lang="en-US"/>
        </a:p>
      </dgm:t>
    </dgm:pt>
    <dgm:pt modelId="{C4618E9F-B427-4CCC-A6DA-FFECA4F4F55C}" type="sibTrans" cxnId="{47B8FF7B-C338-48B4-9191-0551D4318917}">
      <dgm:prSet/>
      <dgm:spPr/>
      <dgm:t>
        <a:bodyPr/>
        <a:lstStyle/>
        <a:p>
          <a:endParaRPr lang="en-US"/>
        </a:p>
      </dgm:t>
    </dgm:pt>
    <dgm:pt modelId="{7E724939-57EB-4E3F-B13B-27C1D87F8324}">
      <dgm:prSet/>
      <dgm:spPr/>
      <dgm:t>
        <a:bodyPr/>
        <a:lstStyle/>
        <a:p>
          <a:r>
            <a:rPr lang="es-CL"/>
            <a:t>Así el código restringido plantea comportamientos similares y una estructura de roles cerrada. Por el contrario, el código elaborado permite expresar la individualidad, la innovación y una estructura de roles abierta. </a:t>
          </a:r>
          <a:endParaRPr lang="en-US"/>
        </a:p>
      </dgm:t>
    </dgm:pt>
    <dgm:pt modelId="{36F04B39-C9E5-40AC-8E4B-DA22342D164C}" type="parTrans" cxnId="{E59E7496-2E9D-4B78-91B4-518781A1A2F2}">
      <dgm:prSet/>
      <dgm:spPr/>
      <dgm:t>
        <a:bodyPr/>
        <a:lstStyle/>
        <a:p>
          <a:endParaRPr lang="en-US"/>
        </a:p>
      </dgm:t>
    </dgm:pt>
    <dgm:pt modelId="{01D2D762-FFD2-4DFD-BAA3-5D43166AFBA1}" type="sibTrans" cxnId="{E59E7496-2E9D-4B78-91B4-518781A1A2F2}">
      <dgm:prSet/>
      <dgm:spPr/>
      <dgm:t>
        <a:bodyPr/>
        <a:lstStyle/>
        <a:p>
          <a:endParaRPr lang="en-US"/>
        </a:p>
      </dgm:t>
    </dgm:pt>
    <dgm:pt modelId="{95D1DDF9-5446-4B99-83C0-866DB1F88F21}" type="pres">
      <dgm:prSet presAssocID="{8A5C3C34-0182-478D-9245-257EE263FBDC}" presName="root" presStyleCnt="0">
        <dgm:presLayoutVars>
          <dgm:dir/>
          <dgm:resizeHandles val="exact"/>
        </dgm:presLayoutVars>
      </dgm:prSet>
      <dgm:spPr/>
    </dgm:pt>
    <dgm:pt modelId="{C9E5AD0E-EBCA-49F4-85A6-11CC34BB6CC5}" type="pres">
      <dgm:prSet presAssocID="{77A30466-1802-4CD5-96E3-333EC9C4D800}" presName="compNode" presStyleCnt="0"/>
      <dgm:spPr/>
    </dgm:pt>
    <dgm:pt modelId="{60C0B45A-FD52-44DC-BE01-06773D73D263}" type="pres">
      <dgm:prSet presAssocID="{77A30466-1802-4CD5-96E3-333EC9C4D800}" presName="bgRect" presStyleLbl="bgShp" presStyleIdx="0" presStyleCnt="4"/>
      <dgm:spPr/>
    </dgm:pt>
    <dgm:pt modelId="{9E97FEB7-A832-4529-84A3-EC8BC32ACC10}" type="pres">
      <dgm:prSet presAssocID="{77A30466-1802-4CD5-96E3-333EC9C4D80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illas"/>
        </a:ext>
      </dgm:extLst>
    </dgm:pt>
    <dgm:pt modelId="{564C02F9-51E7-4B9F-8801-5907D45FD856}" type="pres">
      <dgm:prSet presAssocID="{77A30466-1802-4CD5-96E3-333EC9C4D800}" presName="spaceRect" presStyleCnt="0"/>
      <dgm:spPr/>
    </dgm:pt>
    <dgm:pt modelId="{DE9962E2-F99B-4D49-B346-21679BB8C03C}" type="pres">
      <dgm:prSet presAssocID="{77A30466-1802-4CD5-96E3-333EC9C4D800}" presName="parTx" presStyleLbl="revTx" presStyleIdx="0" presStyleCnt="5">
        <dgm:presLayoutVars>
          <dgm:chMax val="0"/>
          <dgm:chPref val="0"/>
        </dgm:presLayoutVars>
      </dgm:prSet>
      <dgm:spPr/>
    </dgm:pt>
    <dgm:pt modelId="{34FA5798-4A94-407C-AD84-7567529E3C6C}" type="pres">
      <dgm:prSet presAssocID="{77A30466-1802-4CD5-96E3-333EC9C4D800}" presName="desTx" presStyleLbl="revTx" presStyleIdx="1" presStyleCnt="5">
        <dgm:presLayoutVars/>
      </dgm:prSet>
      <dgm:spPr/>
    </dgm:pt>
    <dgm:pt modelId="{B77189F5-DE32-4579-9DC1-AA2A28C77EEC}" type="pres">
      <dgm:prSet presAssocID="{5505F22C-6E48-4A95-8D81-B28DD4B6D132}" presName="sibTrans" presStyleCnt="0"/>
      <dgm:spPr/>
    </dgm:pt>
    <dgm:pt modelId="{EBCE580C-EE41-42C2-A8D7-848AB6CF68FA}" type="pres">
      <dgm:prSet presAssocID="{1D766740-4C3C-4EE9-876E-4F1BDB4FB248}" presName="compNode" presStyleCnt="0"/>
      <dgm:spPr/>
    </dgm:pt>
    <dgm:pt modelId="{C98E53CE-9A0F-4F1A-8936-005C75FFEEF2}" type="pres">
      <dgm:prSet presAssocID="{1D766740-4C3C-4EE9-876E-4F1BDB4FB248}" presName="bgRect" presStyleLbl="bgShp" presStyleIdx="1" presStyleCnt="4"/>
      <dgm:spPr/>
    </dgm:pt>
    <dgm:pt modelId="{1FF6C32C-08AF-49C4-B727-866093C8D961}" type="pres">
      <dgm:prSet presAssocID="{1D766740-4C3C-4EE9-876E-4F1BDB4FB24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mbilla"/>
        </a:ext>
      </dgm:extLst>
    </dgm:pt>
    <dgm:pt modelId="{573990E5-D20B-4C8B-A768-1E4887DCF871}" type="pres">
      <dgm:prSet presAssocID="{1D766740-4C3C-4EE9-876E-4F1BDB4FB248}" presName="spaceRect" presStyleCnt="0"/>
      <dgm:spPr/>
    </dgm:pt>
    <dgm:pt modelId="{C744CB0B-A3F3-4442-A8B1-A4C252AB17D3}" type="pres">
      <dgm:prSet presAssocID="{1D766740-4C3C-4EE9-876E-4F1BDB4FB248}" presName="parTx" presStyleLbl="revTx" presStyleIdx="2" presStyleCnt="5">
        <dgm:presLayoutVars>
          <dgm:chMax val="0"/>
          <dgm:chPref val="0"/>
        </dgm:presLayoutVars>
      </dgm:prSet>
      <dgm:spPr/>
    </dgm:pt>
    <dgm:pt modelId="{8B9E55A3-E6F7-4A86-9B46-E20793A636DF}" type="pres">
      <dgm:prSet presAssocID="{1C5124C9-3B20-495E-82FF-A21B5CB14440}" presName="sibTrans" presStyleCnt="0"/>
      <dgm:spPr/>
    </dgm:pt>
    <dgm:pt modelId="{C0E4A349-7D66-4CC2-8B3B-F9A99BA598E5}" type="pres">
      <dgm:prSet presAssocID="{2332FC05-FB17-4AB0-8429-96F5A3A7E483}" presName="compNode" presStyleCnt="0"/>
      <dgm:spPr/>
    </dgm:pt>
    <dgm:pt modelId="{B77979CB-86F2-491F-A4A3-6BE6EBBDEC71}" type="pres">
      <dgm:prSet presAssocID="{2332FC05-FB17-4AB0-8429-96F5A3A7E483}" presName="bgRect" presStyleLbl="bgShp" presStyleIdx="2" presStyleCnt="4"/>
      <dgm:spPr/>
    </dgm:pt>
    <dgm:pt modelId="{BBF9BB41-3C0D-46ED-812E-BFD80B01CA6E}" type="pres">
      <dgm:prSet presAssocID="{2332FC05-FB17-4AB0-8429-96F5A3A7E48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338B4163-6557-45F8-B101-B65FFC08BFF4}" type="pres">
      <dgm:prSet presAssocID="{2332FC05-FB17-4AB0-8429-96F5A3A7E483}" presName="spaceRect" presStyleCnt="0"/>
      <dgm:spPr/>
    </dgm:pt>
    <dgm:pt modelId="{787AC8D2-3941-4B3F-94E9-782268D1A366}" type="pres">
      <dgm:prSet presAssocID="{2332FC05-FB17-4AB0-8429-96F5A3A7E483}" presName="parTx" presStyleLbl="revTx" presStyleIdx="3" presStyleCnt="5">
        <dgm:presLayoutVars>
          <dgm:chMax val="0"/>
          <dgm:chPref val="0"/>
        </dgm:presLayoutVars>
      </dgm:prSet>
      <dgm:spPr/>
    </dgm:pt>
    <dgm:pt modelId="{FBED8A9F-426F-4F8A-8298-B213B850241B}" type="pres">
      <dgm:prSet presAssocID="{C4618E9F-B427-4CCC-A6DA-FFECA4F4F55C}" presName="sibTrans" presStyleCnt="0"/>
      <dgm:spPr/>
    </dgm:pt>
    <dgm:pt modelId="{AFD01ADB-03A0-4DC2-BAA9-0CE14C52D21A}" type="pres">
      <dgm:prSet presAssocID="{7E724939-57EB-4E3F-B13B-27C1D87F8324}" presName="compNode" presStyleCnt="0"/>
      <dgm:spPr/>
    </dgm:pt>
    <dgm:pt modelId="{2452D9AA-9394-4242-AF3B-B005DDC11838}" type="pres">
      <dgm:prSet presAssocID="{7E724939-57EB-4E3F-B13B-27C1D87F8324}" presName="bgRect" presStyleLbl="bgShp" presStyleIdx="3" presStyleCnt="4"/>
      <dgm:spPr/>
    </dgm:pt>
    <dgm:pt modelId="{73552B10-058F-4408-B6B0-01BF48B5801F}" type="pres">
      <dgm:prSet presAssocID="{7E724939-57EB-4E3F-B13B-27C1D87F832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sconectado"/>
        </a:ext>
      </dgm:extLst>
    </dgm:pt>
    <dgm:pt modelId="{4DFDA83B-252F-4D4D-88D8-F3E6C9093518}" type="pres">
      <dgm:prSet presAssocID="{7E724939-57EB-4E3F-B13B-27C1D87F8324}" presName="spaceRect" presStyleCnt="0"/>
      <dgm:spPr/>
    </dgm:pt>
    <dgm:pt modelId="{B11495C8-920E-420F-8B0D-CAD27E78235B}" type="pres">
      <dgm:prSet presAssocID="{7E724939-57EB-4E3F-B13B-27C1D87F8324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1D04B74A-D97A-4DFE-AE7A-4B2247D49E59}" type="presOf" srcId="{7E724939-57EB-4E3F-B13B-27C1D87F8324}" destId="{B11495C8-920E-420F-8B0D-CAD27E78235B}" srcOrd="0" destOrd="0" presId="urn:microsoft.com/office/officeart/2018/2/layout/IconVerticalSolidList"/>
    <dgm:cxn modelId="{8376F14D-A060-48FB-843B-16A42617F850}" type="presOf" srcId="{2332FC05-FB17-4AB0-8429-96F5A3A7E483}" destId="{787AC8D2-3941-4B3F-94E9-782268D1A366}" srcOrd="0" destOrd="0" presId="urn:microsoft.com/office/officeart/2018/2/layout/IconVerticalSolidList"/>
    <dgm:cxn modelId="{075A5466-4C2C-44AA-A5CD-38647716D311}" srcId="{8A5C3C34-0182-478D-9245-257EE263FBDC}" destId="{1D766740-4C3C-4EE9-876E-4F1BDB4FB248}" srcOrd="1" destOrd="0" parTransId="{6AE49F50-781D-4CE3-A483-9301CF4BFBC4}" sibTransId="{1C5124C9-3B20-495E-82FF-A21B5CB14440}"/>
    <dgm:cxn modelId="{41A45279-CBEB-4EE1-84F1-36537AFCCD49}" type="presOf" srcId="{8A5C3C34-0182-478D-9245-257EE263FBDC}" destId="{95D1DDF9-5446-4B99-83C0-866DB1F88F21}" srcOrd="0" destOrd="0" presId="urn:microsoft.com/office/officeart/2018/2/layout/IconVerticalSolidList"/>
    <dgm:cxn modelId="{AF453C7A-7B85-44B0-AB28-EBE17B669FE3}" srcId="{77A30466-1802-4CD5-96E3-333EC9C4D800}" destId="{14A14DF5-54C7-4C29-936E-064B07832278}" srcOrd="0" destOrd="0" parTransId="{F31B7CD1-09BE-4FA8-AD8B-F38EC1847158}" sibTransId="{5DAD2578-ADE3-4F1E-B42C-02D64CABE807}"/>
    <dgm:cxn modelId="{47B8FF7B-C338-48B4-9191-0551D4318917}" srcId="{8A5C3C34-0182-478D-9245-257EE263FBDC}" destId="{2332FC05-FB17-4AB0-8429-96F5A3A7E483}" srcOrd="2" destOrd="0" parTransId="{2ABB44F9-185E-4BF4-8F0E-256B405B48E6}" sibTransId="{C4618E9F-B427-4CCC-A6DA-FFECA4F4F55C}"/>
    <dgm:cxn modelId="{7E645C96-D0EA-46F4-A3F8-BB69061C62A9}" srcId="{77A30466-1802-4CD5-96E3-333EC9C4D800}" destId="{2A4E8CFB-5500-4F2A-836E-CD062C58A0A4}" srcOrd="2" destOrd="0" parTransId="{FC8A3080-7658-4B1B-BA5E-64742C604C60}" sibTransId="{11FCCDBF-A7EE-49A8-9F19-DF0C50E5BCB2}"/>
    <dgm:cxn modelId="{E59E7496-2E9D-4B78-91B4-518781A1A2F2}" srcId="{8A5C3C34-0182-478D-9245-257EE263FBDC}" destId="{7E724939-57EB-4E3F-B13B-27C1D87F8324}" srcOrd="3" destOrd="0" parTransId="{36F04B39-C9E5-40AC-8E4B-DA22342D164C}" sibTransId="{01D2D762-FFD2-4DFD-BAA3-5D43166AFBA1}"/>
    <dgm:cxn modelId="{9C499DA0-6E5F-4C37-B556-888B1D869903}" type="presOf" srcId="{9DFCCD84-00A6-4845-AC2B-C3F7466F74F3}" destId="{34FA5798-4A94-407C-AD84-7567529E3C6C}" srcOrd="0" destOrd="1" presId="urn:microsoft.com/office/officeart/2018/2/layout/IconVerticalSolidList"/>
    <dgm:cxn modelId="{CA294FA4-B233-489C-94D6-EA533D82C357}" type="presOf" srcId="{2A4E8CFB-5500-4F2A-836E-CD062C58A0A4}" destId="{34FA5798-4A94-407C-AD84-7567529E3C6C}" srcOrd="0" destOrd="2" presId="urn:microsoft.com/office/officeart/2018/2/layout/IconVerticalSolidList"/>
    <dgm:cxn modelId="{725230D2-80F9-4778-9839-9FF9E179C6A2}" type="presOf" srcId="{1D766740-4C3C-4EE9-876E-4F1BDB4FB248}" destId="{C744CB0B-A3F3-4442-A8B1-A4C252AB17D3}" srcOrd="0" destOrd="0" presId="urn:microsoft.com/office/officeart/2018/2/layout/IconVerticalSolidList"/>
    <dgm:cxn modelId="{F23D31D8-4A15-43C0-8742-7E048140F0E5}" srcId="{77A30466-1802-4CD5-96E3-333EC9C4D800}" destId="{9DFCCD84-00A6-4845-AC2B-C3F7466F74F3}" srcOrd="1" destOrd="0" parTransId="{76EF6B48-FD6E-4CF7-84E9-4E7983E18594}" sibTransId="{B54E500B-A46A-4FBD-ACA4-91350DF2DAB5}"/>
    <dgm:cxn modelId="{A70469DC-A1ED-4D1F-82E7-DEA53CC907D7}" srcId="{8A5C3C34-0182-478D-9245-257EE263FBDC}" destId="{77A30466-1802-4CD5-96E3-333EC9C4D800}" srcOrd="0" destOrd="0" parTransId="{1609194C-1029-4259-B5AE-2CA07BF21E37}" sibTransId="{5505F22C-6E48-4A95-8D81-B28DD4B6D132}"/>
    <dgm:cxn modelId="{537F21E5-281A-4B83-8A3F-C771E4A6F950}" type="presOf" srcId="{77A30466-1802-4CD5-96E3-333EC9C4D800}" destId="{DE9962E2-F99B-4D49-B346-21679BB8C03C}" srcOrd="0" destOrd="0" presId="urn:microsoft.com/office/officeart/2018/2/layout/IconVerticalSolidList"/>
    <dgm:cxn modelId="{FD4C4CFA-96EF-4E7D-B4E2-B05DE7CCE5F2}" type="presOf" srcId="{14A14DF5-54C7-4C29-936E-064B07832278}" destId="{34FA5798-4A94-407C-AD84-7567529E3C6C}" srcOrd="0" destOrd="0" presId="urn:microsoft.com/office/officeart/2018/2/layout/IconVerticalSolidList"/>
    <dgm:cxn modelId="{0A0FFE98-1740-48CB-A0FC-BA2B81A624D4}" type="presParOf" srcId="{95D1DDF9-5446-4B99-83C0-866DB1F88F21}" destId="{C9E5AD0E-EBCA-49F4-85A6-11CC34BB6CC5}" srcOrd="0" destOrd="0" presId="urn:microsoft.com/office/officeart/2018/2/layout/IconVerticalSolidList"/>
    <dgm:cxn modelId="{6ECBD643-78AE-40D7-A913-AC7DF723BA70}" type="presParOf" srcId="{C9E5AD0E-EBCA-49F4-85A6-11CC34BB6CC5}" destId="{60C0B45A-FD52-44DC-BE01-06773D73D263}" srcOrd="0" destOrd="0" presId="urn:microsoft.com/office/officeart/2018/2/layout/IconVerticalSolidList"/>
    <dgm:cxn modelId="{4D9431B2-0EED-4724-ADDA-BD7B7BD6A6FA}" type="presParOf" srcId="{C9E5AD0E-EBCA-49F4-85A6-11CC34BB6CC5}" destId="{9E97FEB7-A832-4529-84A3-EC8BC32ACC10}" srcOrd="1" destOrd="0" presId="urn:microsoft.com/office/officeart/2018/2/layout/IconVerticalSolidList"/>
    <dgm:cxn modelId="{14248946-2F07-484D-9C50-CC49735EC9BF}" type="presParOf" srcId="{C9E5AD0E-EBCA-49F4-85A6-11CC34BB6CC5}" destId="{564C02F9-51E7-4B9F-8801-5907D45FD856}" srcOrd="2" destOrd="0" presId="urn:microsoft.com/office/officeart/2018/2/layout/IconVerticalSolidList"/>
    <dgm:cxn modelId="{2E44D935-39EA-48BD-8427-39CD04B2D51C}" type="presParOf" srcId="{C9E5AD0E-EBCA-49F4-85A6-11CC34BB6CC5}" destId="{DE9962E2-F99B-4D49-B346-21679BB8C03C}" srcOrd="3" destOrd="0" presId="urn:microsoft.com/office/officeart/2018/2/layout/IconVerticalSolidList"/>
    <dgm:cxn modelId="{33471987-CB7A-4784-9F6D-B0F3E1D92738}" type="presParOf" srcId="{C9E5AD0E-EBCA-49F4-85A6-11CC34BB6CC5}" destId="{34FA5798-4A94-407C-AD84-7567529E3C6C}" srcOrd="4" destOrd="0" presId="urn:microsoft.com/office/officeart/2018/2/layout/IconVerticalSolidList"/>
    <dgm:cxn modelId="{315185B7-52B9-480C-B250-D06320BCCE03}" type="presParOf" srcId="{95D1DDF9-5446-4B99-83C0-866DB1F88F21}" destId="{B77189F5-DE32-4579-9DC1-AA2A28C77EEC}" srcOrd="1" destOrd="0" presId="urn:microsoft.com/office/officeart/2018/2/layout/IconVerticalSolidList"/>
    <dgm:cxn modelId="{F1EBB1F7-0351-4674-B363-501EC16D573D}" type="presParOf" srcId="{95D1DDF9-5446-4B99-83C0-866DB1F88F21}" destId="{EBCE580C-EE41-42C2-A8D7-848AB6CF68FA}" srcOrd="2" destOrd="0" presId="urn:microsoft.com/office/officeart/2018/2/layout/IconVerticalSolidList"/>
    <dgm:cxn modelId="{8DCD4688-1AF8-4FE3-AE9E-B921832D7694}" type="presParOf" srcId="{EBCE580C-EE41-42C2-A8D7-848AB6CF68FA}" destId="{C98E53CE-9A0F-4F1A-8936-005C75FFEEF2}" srcOrd="0" destOrd="0" presId="urn:microsoft.com/office/officeart/2018/2/layout/IconVerticalSolidList"/>
    <dgm:cxn modelId="{7D37AAB9-8327-4110-A931-30168881E829}" type="presParOf" srcId="{EBCE580C-EE41-42C2-A8D7-848AB6CF68FA}" destId="{1FF6C32C-08AF-49C4-B727-866093C8D961}" srcOrd="1" destOrd="0" presId="urn:microsoft.com/office/officeart/2018/2/layout/IconVerticalSolidList"/>
    <dgm:cxn modelId="{D3A0FA2A-9BE4-43BC-8812-6A07593865C6}" type="presParOf" srcId="{EBCE580C-EE41-42C2-A8D7-848AB6CF68FA}" destId="{573990E5-D20B-4C8B-A768-1E4887DCF871}" srcOrd="2" destOrd="0" presId="urn:microsoft.com/office/officeart/2018/2/layout/IconVerticalSolidList"/>
    <dgm:cxn modelId="{F6B0F001-225E-4119-BA99-E7683DF32367}" type="presParOf" srcId="{EBCE580C-EE41-42C2-A8D7-848AB6CF68FA}" destId="{C744CB0B-A3F3-4442-A8B1-A4C252AB17D3}" srcOrd="3" destOrd="0" presId="urn:microsoft.com/office/officeart/2018/2/layout/IconVerticalSolidList"/>
    <dgm:cxn modelId="{827BF34C-828D-4530-BD2C-76E66AEC98E5}" type="presParOf" srcId="{95D1DDF9-5446-4B99-83C0-866DB1F88F21}" destId="{8B9E55A3-E6F7-4A86-9B46-E20793A636DF}" srcOrd="3" destOrd="0" presId="urn:microsoft.com/office/officeart/2018/2/layout/IconVerticalSolidList"/>
    <dgm:cxn modelId="{B395BA31-7AD7-4387-9F78-863CF609B52A}" type="presParOf" srcId="{95D1DDF9-5446-4B99-83C0-866DB1F88F21}" destId="{C0E4A349-7D66-4CC2-8B3B-F9A99BA598E5}" srcOrd="4" destOrd="0" presId="urn:microsoft.com/office/officeart/2018/2/layout/IconVerticalSolidList"/>
    <dgm:cxn modelId="{17D5DF25-64E6-429B-94AE-6B47CA963E6E}" type="presParOf" srcId="{C0E4A349-7D66-4CC2-8B3B-F9A99BA598E5}" destId="{B77979CB-86F2-491F-A4A3-6BE6EBBDEC71}" srcOrd="0" destOrd="0" presId="urn:microsoft.com/office/officeart/2018/2/layout/IconVerticalSolidList"/>
    <dgm:cxn modelId="{A3F52558-EDD5-49EE-8404-2A6EE4D213D4}" type="presParOf" srcId="{C0E4A349-7D66-4CC2-8B3B-F9A99BA598E5}" destId="{BBF9BB41-3C0D-46ED-812E-BFD80B01CA6E}" srcOrd="1" destOrd="0" presId="urn:microsoft.com/office/officeart/2018/2/layout/IconVerticalSolidList"/>
    <dgm:cxn modelId="{C4EBC4B2-0F80-40C0-BA5B-336E701F218E}" type="presParOf" srcId="{C0E4A349-7D66-4CC2-8B3B-F9A99BA598E5}" destId="{338B4163-6557-45F8-B101-B65FFC08BFF4}" srcOrd="2" destOrd="0" presId="urn:microsoft.com/office/officeart/2018/2/layout/IconVerticalSolidList"/>
    <dgm:cxn modelId="{A612E263-975D-4618-B6C0-7BD5E82F69A8}" type="presParOf" srcId="{C0E4A349-7D66-4CC2-8B3B-F9A99BA598E5}" destId="{787AC8D2-3941-4B3F-94E9-782268D1A366}" srcOrd="3" destOrd="0" presId="urn:microsoft.com/office/officeart/2018/2/layout/IconVerticalSolidList"/>
    <dgm:cxn modelId="{57A07888-8557-4F85-9749-3ABCDFF5D9B1}" type="presParOf" srcId="{95D1DDF9-5446-4B99-83C0-866DB1F88F21}" destId="{FBED8A9F-426F-4F8A-8298-B213B850241B}" srcOrd="5" destOrd="0" presId="urn:microsoft.com/office/officeart/2018/2/layout/IconVerticalSolidList"/>
    <dgm:cxn modelId="{994DF908-76C0-4A15-BA09-CB007928B0DB}" type="presParOf" srcId="{95D1DDF9-5446-4B99-83C0-866DB1F88F21}" destId="{AFD01ADB-03A0-4DC2-BAA9-0CE14C52D21A}" srcOrd="6" destOrd="0" presId="urn:microsoft.com/office/officeart/2018/2/layout/IconVerticalSolidList"/>
    <dgm:cxn modelId="{A679FB9D-F227-479C-9896-2B02C4A1284F}" type="presParOf" srcId="{AFD01ADB-03A0-4DC2-BAA9-0CE14C52D21A}" destId="{2452D9AA-9394-4242-AF3B-B005DDC11838}" srcOrd="0" destOrd="0" presId="urn:microsoft.com/office/officeart/2018/2/layout/IconVerticalSolidList"/>
    <dgm:cxn modelId="{D583C550-284C-4CFE-BED1-0729EEAE623D}" type="presParOf" srcId="{AFD01ADB-03A0-4DC2-BAA9-0CE14C52D21A}" destId="{73552B10-058F-4408-B6B0-01BF48B5801F}" srcOrd="1" destOrd="0" presId="urn:microsoft.com/office/officeart/2018/2/layout/IconVerticalSolidList"/>
    <dgm:cxn modelId="{BC827B64-EF20-4D8C-ABD0-8B0E6C24168E}" type="presParOf" srcId="{AFD01ADB-03A0-4DC2-BAA9-0CE14C52D21A}" destId="{4DFDA83B-252F-4D4D-88D8-F3E6C9093518}" srcOrd="2" destOrd="0" presId="urn:microsoft.com/office/officeart/2018/2/layout/IconVerticalSolidList"/>
    <dgm:cxn modelId="{6488CA35-4922-463F-A786-BFC9027233C7}" type="presParOf" srcId="{AFD01ADB-03A0-4DC2-BAA9-0CE14C52D21A}" destId="{B11495C8-920E-420F-8B0D-CAD27E78235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AA626B-A6E7-46FF-AB75-9B4637EEE3E3}" type="doc">
      <dgm:prSet loTypeId="urn:microsoft.com/office/officeart/2005/8/layout/matrix2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EEF0E1A-35FF-43C6-9A2C-177BE794A812}">
      <dgm:prSet/>
      <dgm:spPr/>
      <dgm:t>
        <a:bodyPr/>
        <a:lstStyle/>
        <a:p>
          <a:r>
            <a:rPr lang="es-CL"/>
            <a:t>Está completamente determinado por las relaciones de poder.</a:t>
          </a:r>
          <a:endParaRPr lang="en-US"/>
        </a:p>
      </dgm:t>
    </dgm:pt>
    <dgm:pt modelId="{4835D994-92C1-447B-B118-6B8177B4A4F8}" type="parTrans" cxnId="{1200473C-26E3-4418-9351-5DACF8827F2E}">
      <dgm:prSet/>
      <dgm:spPr/>
      <dgm:t>
        <a:bodyPr/>
        <a:lstStyle/>
        <a:p>
          <a:endParaRPr lang="en-US"/>
        </a:p>
      </dgm:t>
    </dgm:pt>
    <dgm:pt modelId="{7BEFA2F0-CB96-43D0-A367-82181482D69E}" type="sibTrans" cxnId="{1200473C-26E3-4418-9351-5DACF8827F2E}">
      <dgm:prSet/>
      <dgm:spPr/>
      <dgm:t>
        <a:bodyPr/>
        <a:lstStyle/>
        <a:p>
          <a:endParaRPr lang="en-US"/>
        </a:p>
      </dgm:t>
    </dgm:pt>
    <dgm:pt modelId="{F088D7FD-B8FC-466D-80A0-062ED5AC7426}">
      <dgm:prSet/>
      <dgm:spPr/>
      <dgm:t>
        <a:bodyPr/>
        <a:lstStyle/>
        <a:p>
          <a:r>
            <a:rPr lang="es-CL"/>
            <a:t>El uso de uno u otro depende de la clase social de pertenencia de los individuos.</a:t>
          </a:r>
          <a:endParaRPr lang="en-US"/>
        </a:p>
      </dgm:t>
    </dgm:pt>
    <dgm:pt modelId="{1D532822-AE44-480B-8F77-5EE6AD1BFC5E}" type="parTrans" cxnId="{6A52713C-3904-4E61-A137-F43C2828F419}">
      <dgm:prSet/>
      <dgm:spPr/>
      <dgm:t>
        <a:bodyPr/>
        <a:lstStyle/>
        <a:p>
          <a:endParaRPr lang="en-US"/>
        </a:p>
      </dgm:t>
    </dgm:pt>
    <dgm:pt modelId="{A5204ADA-A10A-40C7-85F2-A728B2C49FD8}" type="sibTrans" cxnId="{6A52713C-3904-4E61-A137-F43C2828F419}">
      <dgm:prSet/>
      <dgm:spPr/>
      <dgm:t>
        <a:bodyPr/>
        <a:lstStyle/>
        <a:p>
          <a:endParaRPr lang="en-US"/>
        </a:p>
      </dgm:t>
    </dgm:pt>
    <dgm:pt modelId="{093FE13D-9DC5-4DD3-A5C1-2122B2CCA6A6}">
      <dgm:prSet/>
      <dgm:spPr/>
      <dgm:t>
        <a:bodyPr/>
        <a:lstStyle/>
        <a:p>
          <a:r>
            <a:rPr lang="es-CL"/>
            <a:t>Así, el modo de producción determina el acceso a un universo simbólico o a otro. </a:t>
          </a:r>
          <a:endParaRPr lang="en-US"/>
        </a:p>
      </dgm:t>
    </dgm:pt>
    <dgm:pt modelId="{C72DE846-CC34-4128-A09B-76F9E3B95274}" type="parTrans" cxnId="{68529C86-657C-4115-B5BF-6B5709FA1095}">
      <dgm:prSet/>
      <dgm:spPr/>
      <dgm:t>
        <a:bodyPr/>
        <a:lstStyle/>
        <a:p>
          <a:endParaRPr lang="en-US"/>
        </a:p>
      </dgm:t>
    </dgm:pt>
    <dgm:pt modelId="{F2135387-050C-46F0-AA3F-74DB1014997C}" type="sibTrans" cxnId="{68529C86-657C-4115-B5BF-6B5709FA1095}">
      <dgm:prSet/>
      <dgm:spPr/>
      <dgm:t>
        <a:bodyPr/>
        <a:lstStyle/>
        <a:p>
          <a:endParaRPr lang="en-US"/>
        </a:p>
      </dgm:t>
    </dgm:pt>
    <dgm:pt modelId="{D33857B8-36CB-4D9A-97E7-E2B0568EDB38}">
      <dgm:prSet/>
      <dgm:spPr/>
      <dgm:t>
        <a:bodyPr/>
        <a:lstStyle/>
        <a:p>
          <a:r>
            <a:rPr lang="es-CL"/>
            <a:t>La escuela emplea el código elaborado, por lo que es normal que los niños procedentes de familias pobres se sientan extraños y fracasen. </a:t>
          </a:r>
          <a:endParaRPr lang="en-US"/>
        </a:p>
      </dgm:t>
    </dgm:pt>
    <dgm:pt modelId="{50112C7B-42CD-4F14-AA7F-779AD4820E85}" type="parTrans" cxnId="{A58F9DE2-1FF5-41EC-9ACA-640A9B6A529D}">
      <dgm:prSet/>
      <dgm:spPr/>
      <dgm:t>
        <a:bodyPr/>
        <a:lstStyle/>
        <a:p>
          <a:endParaRPr lang="en-US"/>
        </a:p>
      </dgm:t>
    </dgm:pt>
    <dgm:pt modelId="{870A0645-B1AA-4D7C-94E9-2B85CCBCE23A}" type="sibTrans" cxnId="{A58F9DE2-1FF5-41EC-9ACA-640A9B6A529D}">
      <dgm:prSet/>
      <dgm:spPr/>
      <dgm:t>
        <a:bodyPr/>
        <a:lstStyle/>
        <a:p>
          <a:endParaRPr lang="en-US"/>
        </a:p>
      </dgm:t>
    </dgm:pt>
    <dgm:pt modelId="{8977CA82-BB17-114F-9978-5B9AD477993C}" type="pres">
      <dgm:prSet presAssocID="{C7AA626B-A6E7-46FF-AB75-9B4637EEE3E3}" presName="matrix" presStyleCnt="0">
        <dgm:presLayoutVars>
          <dgm:chMax val="1"/>
          <dgm:dir/>
          <dgm:resizeHandles val="exact"/>
        </dgm:presLayoutVars>
      </dgm:prSet>
      <dgm:spPr/>
    </dgm:pt>
    <dgm:pt modelId="{FFA39D0B-CED7-914F-B258-C26412D0DEE2}" type="pres">
      <dgm:prSet presAssocID="{C7AA626B-A6E7-46FF-AB75-9B4637EEE3E3}" presName="axisShape" presStyleLbl="bgShp" presStyleIdx="0" presStyleCnt="1"/>
      <dgm:spPr/>
    </dgm:pt>
    <dgm:pt modelId="{906A8445-9D8A-1347-B8A9-1FA16089DE50}" type="pres">
      <dgm:prSet presAssocID="{C7AA626B-A6E7-46FF-AB75-9B4637EEE3E3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BE9477A-1461-AF44-B8C9-0EC8FE05A49C}" type="pres">
      <dgm:prSet presAssocID="{C7AA626B-A6E7-46FF-AB75-9B4637EEE3E3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D641FA2-927B-4D42-8334-A0A75DDC7507}" type="pres">
      <dgm:prSet presAssocID="{C7AA626B-A6E7-46FF-AB75-9B4637EEE3E3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A21EF3B-73A1-FE4E-92AD-3A4A709818E1}" type="pres">
      <dgm:prSet presAssocID="{C7AA626B-A6E7-46FF-AB75-9B4637EEE3E3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653210F-E4EC-AB49-AC47-4E7D9A5C11FD}" type="presOf" srcId="{F088D7FD-B8FC-466D-80A0-062ED5AC7426}" destId="{4BE9477A-1461-AF44-B8C9-0EC8FE05A49C}" srcOrd="0" destOrd="0" presId="urn:microsoft.com/office/officeart/2005/8/layout/matrix2"/>
    <dgm:cxn modelId="{CB8F8720-D304-EA4D-BF04-3F32D5B009CD}" type="presOf" srcId="{D33857B8-36CB-4D9A-97E7-E2B0568EDB38}" destId="{EA21EF3B-73A1-FE4E-92AD-3A4A709818E1}" srcOrd="0" destOrd="0" presId="urn:microsoft.com/office/officeart/2005/8/layout/matrix2"/>
    <dgm:cxn modelId="{1200473C-26E3-4418-9351-5DACF8827F2E}" srcId="{C7AA626B-A6E7-46FF-AB75-9B4637EEE3E3}" destId="{1EEF0E1A-35FF-43C6-9A2C-177BE794A812}" srcOrd="0" destOrd="0" parTransId="{4835D994-92C1-447B-B118-6B8177B4A4F8}" sibTransId="{7BEFA2F0-CB96-43D0-A367-82181482D69E}"/>
    <dgm:cxn modelId="{6A52713C-3904-4E61-A137-F43C2828F419}" srcId="{C7AA626B-A6E7-46FF-AB75-9B4637EEE3E3}" destId="{F088D7FD-B8FC-466D-80A0-062ED5AC7426}" srcOrd="1" destOrd="0" parTransId="{1D532822-AE44-480B-8F77-5EE6AD1BFC5E}" sibTransId="{A5204ADA-A10A-40C7-85F2-A728B2C49FD8}"/>
    <dgm:cxn modelId="{8BECAB46-D81E-4E4C-A179-1E95F9064FDE}" type="presOf" srcId="{093FE13D-9DC5-4DD3-A5C1-2122B2CCA6A6}" destId="{3D641FA2-927B-4D42-8334-A0A75DDC7507}" srcOrd="0" destOrd="0" presId="urn:microsoft.com/office/officeart/2005/8/layout/matrix2"/>
    <dgm:cxn modelId="{68529C86-657C-4115-B5BF-6B5709FA1095}" srcId="{C7AA626B-A6E7-46FF-AB75-9B4637EEE3E3}" destId="{093FE13D-9DC5-4DD3-A5C1-2122B2CCA6A6}" srcOrd="2" destOrd="0" parTransId="{C72DE846-CC34-4128-A09B-76F9E3B95274}" sibTransId="{F2135387-050C-46F0-AA3F-74DB1014997C}"/>
    <dgm:cxn modelId="{FF25C6BC-F28D-C94E-9EE8-86FAA23FD0C6}" type="presOf" srcId="{1EEF0E1A-35FF-43C6-9A2C-177BE794A812}" destId="{906A8445-9D8A-1347-B8A9-1FA16089DE50}" srcOrd="0" destOrd="0" presId="urn:microsoft.com/office/officeart/2005/8/layout/matrix2"/>
    <dgm:cxn modelId="{A58F9DE2-1FF5-41EC-9ACA-640A9B6A529D}" srcId="{C7AA626B-A6E7-46FF-AB75-9B4637EEE3E3}" destId="{D33857B8-36CB-4D9A-97E7-E2B0568EDB38}" srcOrd="3" destOrd="0" parTransId="{50112C7B-42CD-4F14-AA7F-779AD4820E85}" sibTransId="{870A0645-B1AA-4D7C-94E9-2B85CCBCE23A}"/>
    <dgm:cxn modelId="{033677F2-E531-0F48-883D-30CAEE7E07E5}" type="presOf" srcId="{C7AA626B-A6E7-46FF-AB75-9B4637EEE3E3}" destId="{8977CA82-BB17-114F-9978-5B9AD477993C}" srcOrd="0" destOrd="0" presId="urn:microsoft.com/office/officeart/2005/8/layout/matrix2"/>
    <dgm:cxn modelId="{53F8CA34-E252-9842-BCEF-75960AC5234C}" type="presParOf" srcId="{8977CA82-BB17-114F-9978-5B9AD477993C}" destId="{FFA39D0B-CED7-914F-B258-C26412D0DEE2}" srcOrd="0" destOrd="0" presId="urn:microsoft.com/office/officeart/2005/8/layout/matrix2"/>
    <dgm:cxn modelId="{30238A94-6117-2B49-8B30-28C14F18F2DB}" type="presParOf" srcId="{8977CA82-BB17-114F-9978-5B9AD477993C}" destId="{906A8445-9D8A-1347-B8A9-1FA16089DE50}" srcOrd="1" destOrd="0" presId="urn:microsoft.com/office/officeart/2005/8/layout/matrix2"/>
    <dgm:cxn modelId="{3150F94E-C29A-B541-ADBD-47A05CBE7549}" type="presParOf" srcId="{8977CA82-BB17-114F-9978-5B9AD477993C}" destId="{4BE9477A-1461-AF44-B8C9-0EC8FE05A49C}" srcOrd="2" destOrd="0" presId="urn:microsoft.com/office/officeart/2005/8/layout/matrix2"/>
    <dgm:cxn modelId="{D5630B52-C5B5-AD4A-B19F-2BAAFD86CC8D}" type="presParOf" srcId="{8977CA82-BB17-114F-9978-5B9AD477993C}" destId="{3D641FA2-927B-4D42-8334-A0A75DDC7507}" srcOrd="3" destOrd="0" presId="urn:microsoft.com/office/officeart/2005/8/layout/matrix2"/>
    <dgm:cxn modelId="{686EF885-7123-A746-AA67-B4D1B4CAE8A3}" type="presParOf" srcId="{8977CA82-BB17-114F-9978-5B9AD477993C}" destId="{EA21EF3B-73A1-FE4E-92AD-3A4A709818E1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A6A790-027C-4DB2-9D8D-4EF8E3EA118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2_2" csCatId="accent2" phldr="1"/>
      <dgm:spPr/>
      <dgm:t>
        <a:bodyPr/>
        <a:lstStyle/>
        <a:p>
          <a:endParaRPr lang="en-US"/>
        </a:p>
      </dgm:t>
    </dgm:pt>
    <dgm:pt modelId="{5583A8AE-0923-47EF-ACAC-8F229C6710BA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La clasificación son los límites entre los contenidos que se enseñan. Puede ser:</a:t>
          </a:r>
          <a:endParaRPr lang="en-US"/>
        </a:p>
      </dgm:t>
    </dgm:pt>
    <dgm:pt modelId="{6A2879D4-627D-48C7-B61D-7A7E0B5C3992}" type="parTrans" cxnId="{B589CDEA-237B-4B7B-AE89-DA5AA842F0EB}">
      <dgm:prSet/>
      <dgm:spPr/>
      <dgm:t>
        <a:bodyPr/>
        <a:lstStyle/>
        <a:p>
          <a:endParaRPr lang="en-US"/>
        </a:p>
      </dgm:t>
    </dgm:pt>
    <dgm:pt modelId="{E95F75C1-ABCB-44F9-B35B-6535494BC9BB}" type="sibTrans" cxnId="{B589CDEA-237B-4B7B-AE89-DA5AA842F0EB}">
      <dgm:prSet/>
      <dgm:spPr/>
      <dgm:t>
        <a:bodyPr/>
        <a:lstStyle/>
        <a:p>
          <a:endParaRPr lang="en-US"/>
        </a:p>
      </dgm:t>
    </dgm:pt>
    <dgm:pt modelId="{B4F19D8C-E214-4D8F-9FB8-2C8029DC5EB5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a) fuerte: contenidos muy separados.</a:t>
          </a:r>
          <a:endParaRPr lang="en-US"/>
        </a:p>
      </dgm:t>
    </dgm:pt>
    <dgm:pt modelId="{87F34A0A-3249-4C69-BB46-5EC3E1C44592}" type="parTrans" cxnId="{A9D466C3-BDBC-4913-8BE0-27703709DAFA}">
      <dgm:prSet/>
      <dgm:spPr/>
      <dgm:t>
        <a:bodyPr/>
        <a:lstStyle/>
        <a:p>
          <a:endParaRPr lang="en-US"/>
        </a:p>
      </dgm:t>
    </dgm:pt>
    <dgm:pt modelId="{032E244D-A9C5-4A41-8521-081C7D747A9C}" type="sibTrans" cxnId="{A9D466C3-BDBC-4913-8BE0-27703709DAFA}">
      <dgm:prSet/>
      <dgm:spPr/>
      <dgm:t>
        <a:bodyPr/>
        <a:lstStyle/>
        <a:p>
          <a:endParaRPr lang="en-US"/>
        </a:p>
      </dgm:t>
    </dgm:pt>
    <dgm:pt modelId="{308A7FD1-1F2D-4EEA-976B-A036558AD15F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b) débil: contenidos interrelacionados.</a:t>
          </a:r>
          <a:endParaRPr lang="en-US"/>
        </a:p>
      </dgm:t>
    </dgm:pt>
    <dgm:pt modelId="{6FEB98BB-C915-438C-B055-77DB5518B736}" type="parTrans" cxnId="{125C983D-0699-4306-A948-CCAC2D830D43}">
      <dgm:prSet/>
      <dgm:spPr/>
      <dgm:t>
        <a:bodyPr/>
        <a:lstStyle/>
        <a:p>
          <a:endParaRPr lang="en-US"/>
        </a:p>
      </dgm:t>
    </dgm:pt>
    <dgm:pt modelId="{CC48CE48-B625-4CF3-AC3C-5D1BBB31FB12}" type="sibTrans" cxnId="{125C983D-0699-4306-A948-CCAC2D830D43}">
      <dgm:prSet/>
      <dgm:spPr/>
      <dgm:t>
        <a:bodyPr/>
        <a:lstStyle/>
        <a:p>
          <a:endParaRPr lang="en-US"/>
        </a:p>
      </dgm:t>
    </dgm:pt>
    <dgm:pt modelId="{2FF1992A-919E-4B6B-A499-F84985D404B8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La clasificación del conocimiento educativo es reflejo de la división social del trabajo y de las relaciones de poder asociadas a ella.</a:t>
          </a:r>
          <a:endParaRPr lang="en-US"/>
        </a:p>
      </dgm:t>
    </dgm:pt>
    <dgm:pt modelId="{3559BC59-7115-4BA6-8078-25C5C7924743}" type="parTrans" cxnId="{3C120AA4-40B3-4E8C-AD81-C665E378ACFE}">
      <dgm:prSet/>
      <dgm:spPr/>
      <dgm:t>
        <a:bodyPr/>
        <a:lstStyle/>
        <a:p>
          <a:endParaRPr lang="en-US"/>
        </a:p>
      </dgm:t>
    </dgm:pt>
    <dgm:pt modelId="{F4F6719C-0EA5-4F4D-92B7-BAE2E9831E2F}" type="sibTrans" cxnId="{3C120AA4-40B3-4E8C-AD81-C665E378ACFE}">
      <dgm:prSet/>
      <dgm:spPr/>
      <dgm:t>
        <a:bodyPr/>
        <a:lstStyle/>
        <a:p>
          <a:endParaRPr lang="en-US"/>
        </a:p>
      </dgm:t>
    </dgm:pt>
    <dgm:pt modelId="{B573C4AC-C4EB-4480-BCEC-64B8CF73C99B}" type="pres">
      <dgm:prSet presAssocID="{1DA6A790-027C-4DB2-9D8D-4EF8E3EA1184}" presName="root" presStyleCnt="0">
        <dgm:presLayoutVars>
          <dgm:dir/>
          <dgm:resizeHandles val="exact"/>
        </dgm:presLayoutVars>
      </dgm:prSet>
      <dgm:spPr/>
    </dgm:pt>
    <dgm:pt modelId="{1BF8DE89-AA8F-495A-83E2-199B7448A23A}" type="pres">
      <dgm:prSet presAssocID="{5583A8AE-0923-47EF-ACAC-8F229C6710BA}" presName="compNode" presStyleCnt="0"/>
      <dgm:spPr/>
    </dgm:pt>
    <dgm:pt modelId="{039A185E-D3F6-48B6-8B29-3DA343505131}" type="pres">
      <dgm:prSet presAssocID="{5583A8AE-0923-47EF-ACAC-8F229C6710BA}" presName="bgRect" presStyleLbl="bgShp" presStyleIdx="0" presStyleCnt="4"/>
      <dgm:spPr/>
    </dgm:pt>
    <dgm:pt modelId="{9B258379-CF1B-4AD3-B7F7-11B7993D83F8}" type="pres">
      <dgm:prSet presAssocID="{5583A8AE-0923-47EF-ACAC-8F229C6710B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94314498-4DBB-498A-92EA-3B1ED928C987}" type="pres">
      <dgm:prSet presAssocID="{5583A8AE-0923-47EF-ACAC-8F229C6710BA}" presName="spaceRect" presStyleCnt="0"/>
      <dgm:spPr/>
    </dgm:pt>
    <dgm:pt modelId="{CC92D41B-726D-43C9-95D5-EAD35F96B90A}" type="pres">
      <dgm:prSet presAssocID="{5583A8AE-0923-47EF-ACAC-8F229C6710BA}" presName="parTx" presStyleLbl="revTx" presStyleIdx="0" presStyleCnt="4">
        <dgm:presLayoutVars>
          <dgm:chMax val="0"/>
          <dgm:chPref val="0"/>
        </dgm:presLayoutVars>
      </dgm:prSet>
      <dgm:spPr/>
    </dgm:pt>
    <dgm:pt modelId="{AB58138C-5B41-4334-A80A-4DE3519C4A52}" type="pres">
      <dgm:prSet presAssocID="{E95F75C1-ABCB-44F9-B35B-6535494BC9BB}" presName="sibTrans" presStyleCnt="0"/>
      <dgm:spPr/>
    </dgm:pt>
    <dgm:pt modelId="{152F73A8-02F5-497C-82C8-543D220173F9}" type="pres">
      <dgm:prSet presAssocID="{B4F19D8C-E214-4D8F-9FB8-2C8029DC5EB5}" presName="compNode" presStyleCnt="0"/>
      <dgm:spPr/>
    </dgm:pt>
    <dgm:pt modelId="{9A50723A-050B-4DC5-B8BD-1AA818F41760}" type="pres">
      <dgm:prSet presAssocID="{B4F19D8C-E214-4D8F-9FB8-2C8029DC5EB5}" presName="bgRect" presStyleLbl="bgShp" presStyleIdx="1" presStyleCnt="4"/>
      <dgm:spPr/>
    </dgm:pt>
    <dgm:pt modelId="{F55A1B7A-AD9A-4F3A-A577-CFBB5D895EB7}" type="pres">
      <dgm:prSet presAssocID="{B4F19D8C-E214-4D8F-9FB8-2C8029DC5EB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ncuerna"/>
        </a:ext>
      </dgm:extLst>
    </dgm:pt>
    <dgm:pt modelId="{073544A2-BAD1-4345-A834-7074EB04D85A}" type="pres">
      <dgm:prSet presAssocID="{B4F19D8C-E214-4D8F-9FB8-2C8029DC5EB5}" presName="spaceRect" presStyleCnt="0"/>
      <dgm:spPr/>
    </dgm:pt>
    <dgm:pt modelId="{B9069959-A049-4EB6-BEB1-BF849CEB0EBE}" type="pres">
      <dgm:prSet presAssocID="{B4F19D8C-E214-4D8F-9FB8-2C8029DC5EB5}" presName="parTx" presStyleLbl="revTx" presStyleIdx="1" presStyleCnt="4">
        <dgm:presLayoutVars>
          <dgm:chMax val="0"/>
          <dgm:chPref val="0"/>
        </dgm:presLayoutVars>
      </dgm:prSet>
      <dgm:spPr/>
    </dgm:pt>
    <dgm:pt modelId="{70D9B1DF-56A3-4054-80DE-98B647E40D98}" type="pres">
      <dgm:prSet presAssocID="{032E244D-A9C5-4A41-8521-081C7D747A9C}" presName="sibTrans" presStyleCnt="0"/>
      <dgm:spPr/>
    </dgm:pt>
    <dgm:pt modelId="{B07107F4-2F2A-4F17-823E-FC191470B3BD}" type="pres">
      <dgm:prSet presAssocID="{308A7FD1-1F2D-4EEA-976B-A036558AD15F}" presName="compNode" presStyleCnt="0"/>
      <dgm:spPr/>
    </dgm:pt>
    <dgm:pt modelId="{D587BA07-B897-4D20-81B0-3EFFD27FBC1E}" type="pres">
      <dgm:prSet presAssocID="{308A7FD1-1F2D-4EEA-976B-A036558AD15F}" presName="bgRect" presStyleLbl="bgShp" presStyleIdx="2" presStyleCnt="4"/>
      <dgm:spPr/>
    </dgm:pt>
    <dgm:pt modelId="{DFF31D05-AB6A-4E6C-B569-C4DB41E6BF68}" type="pres">
      <dgm:prSet presAssocID="{308A7FD1-1F2D-4EEA-976B-A036558AD15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ínculo"/>
        </a:ext>
      </dgm:extLst>
    </dgm:pt>
    <dgm:pt modelId="{5C540545-0FF0-412E-9E20-F1E7A9861868}" type="pres">
      <dgm:prSet presAssocID="{308A7FD1-1F2D-4EEA-976B-A036558AD15F}" presName="spaceRect" presStyleCnt="0"/>
      <dgm:spPr/>
    </dgm:pt>
    <dgm:pt modelId="{2A51609A-A61B-475F-A943-799C305F4AF2}" type="pres">
      <dgm:prSet presAssocID="{308A7FD1-1F2D-4EEA-976B-A036558AD15F}" presName="parTx" presStyleLbl="revTx" presStyleIdx="2" presStyleCnt="4">
        <dgm:presLayoutVars>
          <dgm:chMax val="0"/>
          <dgm:chPref val="0"/>
        </dgm:presLayoutVars>
      </dgm:prSet>
      <dgm:spPr/>
    </dgm:pt>
    <dgm:pt modelId="{0D0BDA65-52BB-438D-9642-6BAFC6B240DD}" type="pres">
      <dgm:prSet presAssocID="{CC48CE48-B625-4CF3-AC3C-5D1BBB31FB12}" presName="sibTrans" presStyleCnt="0"/>
      <dgm:spPr/>
    </dgm:pt>
    <dgm:pt modelId="{01BFE5F5-E2C4-4DBC-A296-0AC5337D1DED}" type="pres">
      <dgm:prSet presAssocID="{2FF1992A-919E-4B6B-A499-F84985D404B8}" presName="compNode" presStyleCnt="0"/>
      <dgm:spPr/>
    </dgm:pt>
    <dgm:pt modelId="{7BF6837F-99F9-42E2-ADD3-69C96C0CAC0B}" type="pres">
      <dgm:prSet presAssocID="{2FF1992A-919E-4B6B-A499-F84985D404B8}" presName="bgRect" presStyleLbl="bgShp" presStyleIdx="3" presStyleCnt="4"/>
      <dgm:spPr/>
    </dgm:pt>
    <dgm:pt modelId="{0E8D00A0-BE89-4D3F-96BA-570830CC2BF9}" type="pres">
      <dgm:prSet presAssocID="{2FF1992A-919E-4B6B-A499-F84985D404B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B95B1319-BEAC-4F59-AE1F-D925505D9BAF}" type="pres">
      <dgm:prSet presAssocID="{2FF1992A-919E-4B6B-A499-F84985D404B8}" presName="spaceRect" presStyleCnt="0"/>
      <dgm:spPr/>
    </dgm:pt>
    <dgm:pt modelId="{64382F7E-37DF-45C2-9050-51B952C263C1}" type="pres">
      <dgm:prSet presAssocID="{2FF1992A-919E-4B6B-A499-F84985D404B8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25C983D-0699-4306-A948-CCAC2D830D43}" srcId="{1DA6A790-027C-4DB2-9D8D-4EF8E3EA1184}" destId="{308A7FD1-1F2D-4EEA-976B-A036558AD15F}" srcOrd="2" destOrd="0" parTransId="{6FEB98BB-C915-438C-B055-77DB5518B736}" sibTransId="{CC48CE48-B625-4CF3-AC3C-5D1BBB31FB12}"/>
    <dgm:cxn modelId="{2BB0E05A-A66A-42BF-A8AC-71FF21CB6414}" type="presOf" srcId="{B4F19D8C-E214-4D8F-9FB8-2C8029DC5EB5}" destId="{B9069959-A049-4EB6-BEB1-BF849CEB0EBE}" srcOrd="0" destOrd="0" presId="urn:microsoft.com/office/officeart/2018/2/layout/IconVerticalSolidList"/>
    <dgm:cxn modelId="{E825A06B-27EE-443D-AF2A-E8301B0F8A44}" type="presOf" srcId="{2FF1992A-919E-4B6B-A499-F84985D404B8}" destId="{64382F7E-37DF-45C2-9050-51B952C263C1}" srcOrd="0" destOrd="0" presId="urn:microsoft.com/office/officeart/2018/2/layout/IconVerticalSolidList"/>
    <dgm:cxn modelId="{3C120AA4-40B3-4E8C-AD81-C665E378ACFE}" srcId="{1DA6A790-027C-4DB2-9D8D-4EF8E3EA1184}" destId="{2FF1992A-919E-4B6B-A499-F84985D404B8}" srcOrd="3" destOrd="0" parTransId="{3559BC59-7115-4BA6-8078-25C5C7924743}" sibTransId="{F4F6719C-0EA5-4F4D-92B7-BAE2E9831E2F}"/>
    <dgm:cxn modelId="{0CFE61BE-DB35-4B70-A66D-69BF4398EA08}" type="presOf" srcId="{1DA6A790-027C-4DB2-9D8D-4EF8E3EA1184}" destId="{B573C4AC-C4EB-4480-BCEC-64B8CF73C99B}" srcOrd="0" destOrd="0" presId="urn:microsoft.com/office/officeart/2018/2/layout/IconVerticalSolidList"/>
    <dgm:cxn modelId="{A9D466C3-BDBC-4913-8BE0-27703709DAFA}" srcId="{1DA6A790-027C-4DB2-9D8D-4EF8E3EA1184}" destId="{B4F19D8C-E214-4D8F-9FB8-2C8029DC5EB5}" srcOrd="1" destOrd="0" parTransId="{87F34A0A-3249-4C69-BB46-5EC3E1C44592}" sibTransId="{032E244D-A9C5-4A41-8521-081C7D747A9C}"/>
    <dgm:cxn modelId="{AC875ADF-9FD9-4A3C-AE1B-8A809DB7D16F}" type="presOf" srcId="{5583A8AE-0923-47EF-ACAC-8F229C6710BA}" destId="{CC92D41B-726D-43C9-95D5-EAD35F96B90A}" srcOrd="0" destOrd="0" presId="urn:microsoft.com/office/officeart/2018/2/layout/IconVerticalSolidList"/>
    <dgm:cxn modelId="{B589CDEA-237B-4B7B-AE89-DA5AA842F0EB}" srcId="{1DA6A790-027C-4DB2-9D8D-4EF8E3EA1184}" destId="{5583A8AE-0923-47EF-ACAC-8F229C6710BA}" srcOrd="0" destOrd="0" parTransId="{6A2879D4-627D-48C7-B61D-7A7E0B5C3992}" sibTransId="{E95F75C1-ABCB-44F9-B35B-6535494BC9BB}"/>
    <dgm:cxn modelId="{4A5289EB-1CC5-49FA-8333-1DFC202C515D}" type="presOf" srcId="{308A7FD1-1F2D-4EEA-976B-A036558AD15F}" destId="{2A51609A-A61B-475F-A943-799C305F4AF2}" srcOrd="0" destOrd="0" presId="urn:microsoft.com/office/officeart/2018/2/layout/IconVerticalSolidList"/>
    <dgm:cxn modelId="{0B521A18-964A-4355-BC8D-48FDD709C199}" type="presParOf" srcId="{B573C4AC-C4EB-4480-BCEC-64B8CF73C99B}" destId="{1BF8DE89-AA8F-495A-83E2-199B7448A23A}" srcOrd="0" destOrd="0" presId="urn:microsoft.com/office/officeart/2018/2/layout/IconVerticalSolidList"/>
    <dgm:cxn modelId="{206DD8AF-433D-495A-AF97-0C7320E1C6C9}" type="presParOf" srcId="{1BF8DE89-AA8F-495A-83E2-199B7448A23A}" destId="{039A185E-D3F6-48B6-8B29-3DA343505131}" srcOrd="0" destOrd="0" presId="urn:microsoft.com/office/officeart/2018/2/layout/IconVerticalSolidList"/>
    <dgm:cxn modelId="{C1E22041-A152-4DD7-9BF0-B2C327F44D68}" type="presParOf" srcId="{1BF8DE89-AA8F-495A-83E2-199B7448A23A}" destId="{9B258379-CF1B-4AD3-B7F7-11B7993D83F8}" srcOrd="1" destOrd="0" presId="urn:microsoft.com/office/officeart/2018/2/layout/IconVerticalSolidList"/>
    <dgm:cxn modelId="{62E7FD11-DCAC-4D5B-BE0F-BDADFBF52A83}" type="presParOf" srcId="{1BF8DE89-AA8F-495A-83E2-199B7448A23A}" destId="{94314498-4DBB-498A-92EA-3B1ED928C987}" srcOrd="2" destOrd="0" presId="urn:microsoft.com/office/officeart/2018/2/layout/IconVerticalSolidList"/>
    <dgm:cxn modelId="{58B49753-5040-428E-9AF9-15FE6792A1FA}" type="presParOf" srcId="{1BF8DE89-AA8F-495A-83E2-199B7448A23A}" destId="{CC92D41B-726D-43C9-95D5-EAD35F96B90A}" srcOrd="3" destOrd="0" presId="urn:microsoft.com/office/officeart/2018/2/layout/IconVerticalSolidList"/>
    <dgm:cxn modelId="{A3F2419A-11C7-4F9B-971A-C115E87C3B56}" type="presParOf" srcId="{B573C4AC-C4EB-4480-BCEC-64B8CF73C99B}" destId="{AB58138C-5B41-4334-A80A-4DE3519C4A52}" srcOrd="1" destOrd="0" presId="urn:microsoft.com/office/officeart/2018/2/layout/IconVerticalSolidList"/>
    <dgm:cxn modelId="{DC3AA9F8-6B3A-4522-B2EB-D3214DAA4DCE}" type="presParOf" srcId="{B573C4AC-C4EB-4480-BCEC-64B8CF73C99B}" destId="{152F73A8-02F5-497C-82C8-543D220173F9}" srcOrd="2" destOrd="0" presId="urn:microsoft.com/office/officeart/2018/2/layout/IconVerticalSolidList"/>
    <dgm:cxn modelId="{F975C1F2-F8E4-4782-ADBC-9B76817261FD}" type="presParOf" srcId="{152F73A8-02F5-497C-82C8-543D220173F9}" destId="{9A50723A-050B-4DC5-B8BD-1AA818F41760}" srcOrd="0" destOrd="0" presId="urn:microsoft.com/office/officeart/2018/2/layout/IconVerticalSolidList"/>
    <dgm:cxn modelId="{AF77BC7C-AF0F-4217-8382-3413410951C2}" type="presParOf" srcId="{152F73A8-02F5-497C-82C8-543D220173F9}" destId="{F55A1B7A-AD9A-4F3A-A577-CFBB5D895EB7}" srcOrd="1" destOrd="0" presId="urn:microsoft.com/office/officeart/2018/2/layout/IconVerticalSolidList"/>
    <dgm:cxn modelId="{97171F56-89CB-41E0-9890-715CF9872BDE}" type="presParOf" srcId="{152F73A8-02F5-497C-82C8-543D220173F9}" destId="{073544A2-BAD1-4345-A834-7074EB04D85A}" srcOrd="2" destOrd="0" presId="urn:microsoft.com/office/officeart/2018/2/layout/IconVerticalSolidList"/>
    <dgm:cxn modelId="{7253B77B-5DC6-4EEB-9F3C-64FEB73ADB66}" type="presParOf" srcId="{152F73A8-02F5-497C-82C8-543D220173F9}" destId="{B9069959-A049-4EB6-BEB1-BF849CEB0EBE}" srcOrd="3" destOrd="0" presId="urn:microsoft.com/office/officeart/2018/2/layout/IconVerticalSolidList"/>
    <dgm:cxn modelId="{646C8520-32E7-4C67-B3F3-2A2DB29E8AF6}" type="presParOf" srcId="{B573C4AC-C4EB-4480-BCEC-64B8CF73C99B}" destId="{70D9B1DF-56A3-4054-80DE-98B647E40D98}" srcOrd="3" destOrd="0" presId="urn:microsoft.com/office/officeart/2018/2/layout/IconVerticalSolidList"/>
    <dgm:cxn modelId="{E7680754-E4BE-4D63-92C5-675BB18CFBAE}" type="presParOf" srcId="{B573C4AC-C4EB-4480-BCEC-64B8CF73C99B}" destId="{B07107F4-2F2A-4F17-823E-FC191470B3BD}" srcOrd="4" destOrd="0" presId="urn:microsoft.com/office/officeart/2018/2/layout/IconVerticalSolidList"/>
    <dgm:cxn modelId="{58125828-746B-458F-8073-91B47BA579E1}" type="presParOf" srcId="{B07107F4-2F2A-4F17-823E-FC191470B3BD}" destId="{D587BA07-B897-4D20-81B0-3EFFD27FBC1E}" srcOrd="0" destOrd="0" presId="urn:microsoft.com/office/officeart/2018/2/layout/IconVerticalSolidList"/>
    <dgm:cxn modelId="{0A8AF835-CA28-48F2-96AA-4ABEBF0C9ADD}" type="presParOf" srcId="{B07107F4-2F2A-4F17-823E-FC191470B3BD}" destId="{DFF31D05-AB6A-4E6C-B569-C4DB41E6BF68}" srcOrd="1" destOrd="0" presId="urn:microsoft.com/office/officeart/2018/2/layout/IconVerticalSolidList"/>
    <dgm:cxn modelId="{1043C285-427A-423D-95F2-26CD8E8E51FF}" type="presParOf" srcId="{B07107F4-2F2A-4F17-823E-FC191470B3BD}" destId="{5C540545-0FF0-412E-9E20-F1E7A9861868}" srcOrd="2" destOrd="0" presId="urn:microsoft.com/office/officeart/2018/2/layout/IconVerticalSolidList"/>
    <dgm:cxn modelId="{8405F140-B455-4A61-B03B-C0AA8FCE78A3}" type="presParOf" srcId="{B07107F4-2F2A-4F17-823E-FC191470B3BD}" destId="{2A51609A-A61B-475F-A943-799C305F4AF2}" srcOrd="3" destOrd="0" presId="urn:microsoft.com/office/officeart/2018/2/layout/IconVerticalSolidList"/>
    <dgm:cxn modelId="{88E3A855-3493-4498-B5B9-01A2C6957CD9}" type="presParOf" srcId="{B573C4AC-C4EB-4480-BCEC-64B8CF73C99B}" destId="{0D0BDA65-52BB-438D-9642-6BAFC6B240DD}" srcOrd="5" destOrd="0" presId="urn:microsoft.com/office/officeart/2018/2/layout/IconVerticalSolidList"/>
    <dgm:cxn modelId="{C83906FA-E7D7-4929-961C-FB76917067C2}" type="presParOf" srcId="{B573C4AC-C4EB-4480-BCEC-64B8CF73C99B}" destId="{01BFE5F5-E2C4-4DBC-A296-0AC5337D1DED}" srcOrd="6" destOrd="0" presId="urn:microsoft.com/office/officeart/2018/2/layout/IconVerticalSolidList"/>
    <dgm:cxn modelId="{92A90381-D730-4754-9AC2-0F7A6006B645}" type="presParOf" srcId="{01BFE5F5-E2C4-4DBC-A296-0AC5337D1DED}" destId="{7BF6837F-99F9-42E2-ADD3-69C96C0CAC0B}" srcOrd="0" destOrd="0" presId="urn:microsoft.com/office/officeart/2018/2/layout/IconVerticalSolidList"/>
    <dgm:cxn modelId="{A01119C0-2CC0-402A-B425-A7EEED6D29DA}" type="presParOf" srcId="{01BFE5F5-E2C4-4DBC-A296-0AC5337D1DED}" destId="{0E8D00A0-BE89-4D3F-96BA-570830CC2BF9}" srcOrd="1" destOrd="0" presId="urn:microsoft.com/office/officeart/2018/2/layout/IconVerticalSolidList"/>
    <dgm:cxn modelId="{95C6CDCF-CE1D-4312-A8C8-F84C245CA7DC}" type="presParOf" srcId="{01BFE5F5-E2C4-4DBC-A296-0AC5337D1DED}" destId="{B95B1319-BEAC-4F59-AE1F-D925505D9BAF}" srcOrd="2" destOrd="0" presId="urn:microsoft.com/office/officeart/2018/2/layout/IconVerticalSolidList"/>
    <dgm:cxn modelId="{2A482854-BB30-452A-9848-8133D4160176}" type="presParOf" srcId="{01BFE5F5-E2C4-4DBC-A296-0AC5337D1DED}" destId="{64382F7E-37DF-45C2-9050-51B952C263C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4BC3FF-DD52-4A21-B66F-EC802FFC985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2FEF5E9-0E87-4810-8AB5-0C946AF925E6}">
      <dgm:prSet/>
      <dgm:spPr/>
      <dgm:t>
        <a:bodyPr/>
        <a:lstStyle/>
        <a:p>
          <a:r>
            <a:rPr lang="es-CL"/>
            <a:t>La evaluación es función de la fuerza de clasificación y de enmarcación.</a:t>
          </a:r>
          <a:endParaRPr lang="en-US"/>
        </a:p>
      </dgm:t>
    </dgm:pt>
    <dgm:pt modelId="{615D495F-5ED4-466D-8B12-BD499CC7CBDD}" type="parTrans" cxnId="{E8509FD1-BF7C-45B0-B926-8A3A1E03BAF3}">
      <dgm:prSet/>
      <dgm:spPr/>
      <dgm:t>
        <a:bodyPr/>
        <a:lstStyle/>
        <a:p>
          <a:endParaRPr lang="en-US"/>
        </a:p>
      </dgm:t>
    </dgm:pt>
    <dgm:pt modelId="{5DCBF7A7-3183-4138-9539-618C02D4165E}" type="sibTrans" cxnId="{E8509FD1-BF7C-45B0-B926-8A3A1E03BAF3}">
      <dgm:prSet/>
      <dgm:spPr/>
      <dgm:t>
        <a:bodyPr/>
        <a:lstStyle/>
        <a:p>
          <a:endParaRPr lang="en-US"/>
        </a:p>
      </dgm:t>
    </dgm:pt>
    <dgm:pt modelId="{C580F629-098D-48A4-A5E1-C3859F5B3511}">
      <dgm:prSet/>
      <dgm:spPr/>
      <dgm:t>
        <a:bodyPr/>
        <a:lstStyle/>
        <a:p>
          <a:r>
            <a:rPr lang="es-CL"/>
            <a:t>Una clasificación y enmarcación fuertes dan lugar a un código agregado. Por el contrario, una clasificación y enmarcación débiles, dan lugar a un código integrado. </a:t>
          </a:r>
          <a:endParaRPr lang="en-US"/>
        </a:p>
      </dgm:t>
    </dgm:pt>
    <dgm:pt modelId="{2A73172F-DCC2-476D-BFE9-EC4805FA9515}" type="parTrans" cxnId="{CB5125BF-86EA-495E-B066-6A082A1F5A9F}">
      <dgm:prSet/>
      <dgm:spPr/>
      <dgm:t>
        <a:bodyPr/>
        <a:lstStyle/>
        <a:p>
          <a:endParaRPr lang="en-US"/>
        </a:p>
      </dgm:t>
    </dgm:pt>
    <dgm:pt modelId="{9D4C1CC6-8BC3-4B4E-B27E-7BA0EA00365B}" type="sibTrans" cxnId="{CB5125BF-86EA-495E-B066-6A082A1F5A9F}">
      <dgm:prSet/>
      <dgm:spPr/>
      <dgm:t>
        <a:bodyPr/>
        <a:lstStyle/>
        <a:p>
          <a:endParaRPr lang="en-US"/>
        </a:p>
      </dgm:t>
    </dgm:pt>
    <dgm:pt modelId="{0915691F-720A-47EE-BB54-9E9432CEB05B}">
      <dgm:prSet/>
      <dgm:spPr/>
      <dgm:t>
        <a:bodyPr/>
        <a:lstStyle/>
        <a:p>
          <a:r>
            <a:rPr lang="es-CL"/>
            <a:t>Cada tipo de código da una estructura educativa distinta.</a:t>
          </a:r>
          <a:endParaRPr lang="en-US"/>
        </a:p>
      </dgm:t>
    </dgm:pt>
    <dgm:pt modelId="{6E720CB3-AD4D-43A9-B446-9FF8E32C3975}" type="parTrans" cxnId="{D2CBA1D7-B1A9-4398-9CFE-55EAF404B4E4}">
      <dgm:prSet/>
      <dgm:spPr/>
      <dgm:t>
        <a:bodyPr/>
        <a:lstStyle/>
        <a:p>
          <a:endParaRPr lang="en-US"/>
        </a:p>
      </dgm:t>
    </dgm:pt>
    <dgm:pt modelId="{F9681D51-ECD3-4F84-9C62-C5D84358E642}" type="sibTrans" cxnId="{D2CBA1D7-B1A9-4398-9CFE-55EAF404B4E4}">
      <dgm:prSet/>
      <dgm:spPr/>
      <dgm:t>
        <a:bodyPr/>
        <a:lstStyle/>
        <a:p>
          <a:endParaRPr lang="en-US"/>
        </a:p>
      </dgm:t>
    </dgm:pt>
    <dgm:pt modelId="{B1027C5A-F326-BE44-8B7E-8F2E01EE1A2C}" type="pres">
      <dgm:prSet presAssocID="{F94BC3FF-DD52-4A21-B66F-EC802FFC9859}" presName="linear" presStyleCnt="0">
        <dgm:presLayoutVars>
          <dgm:animLvl val="lvl"/>
          <dgm:resizeHandles val="exact"/>
        </dgm:presLayoutVars>
      </dgm:prSet>
      <dgm:spPr/>
    </dgm:pt>
    <dgm:pt modelId="{2C4E2489-FBFE-0845-AB55-456B12B32418}" type="pres">
      <dgm:prSet presAssocID="{B2FEF5E9-0E87-4810-8AB5-0C946AF925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6B768F1-2954-4345-8B98-3D26951ABB05}" type="pres">
      <dgm:prSet presAssocID="{5DCBF7A7-3183-4138-9539-618C02D4165E}" presName="spacer" presStyleCnt="0"/>
      <dgm:spPr/>
    </dgm:pt>
    <dgm:pt modelId="{DC8161F6-63D1-934F-AF39-1AB7E831A8E2}" type="pres">
      <dgm:prSet presAssocID="{C580F629-098D-48A4-A5E1-C3859F5B351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E19B665-3DB8-A047-8017-5A83BA46D11E}" type="pres">
      <dgm:prSet presAssocID="{9D4C1CC6-8BC3-4B4E-B27E-7BA0EA00365B}" presName="spacer" presStyleCnt="0"/>
      <dgm:spPr/>
    </dgm:pt>
    <dgm:pt modelId="{079805E8-262B-F147-AB56-8D175AAF14E3}" type="pres">
      <dgm:prSet presAssocID="{0915691F-720A-47EE-BB54-9E9432CEB05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8C7B204-301B-034C-AEC3-C9891F28FA9C}" type="presOf" srcId="{C580F629-098D-48A4-A5E1-C3859F5B3511}" destId="{DC8161F6-63D1-934F-AF39-1AB7E831A8E2}" srcOrd="0" destOrd="0" presId="urn:microsoft.com/office/officeart/2005/8/layout/vList2"/>
    <dgm:cxn modelId="{73C76044-28AE-824C-90BE-EF9B58FB7F21}" type="presOf" srcId="{B2FEF5E9-0E87-4810-8AB5-0C946AF925E6}" destId="{2C4E2489-FBFE-0845-AB55-456B12B32418}" srcOrd="0" destOrd="0" presId="urn:microsoft.com/office/officeart/2005/8/layout/vList2"/>
    <dgm:cxn modelId="{A9D4A665-097E-4B4D-9014-7CFA9287345C}" type="presOf" srcId="{0915691F-720A-47EE-BB54-9E9432CEB05B}" destId="{079805E8-262B-F147-AB56-8D175AAF14E3}" srcOrd="0" destOrd="0" presId="urn:microsoft.com/office/officeart/2005/8/layout/vList2"/>
    <dgm:cxn modelId="{71FE95B5-F659-024F-85EE-9ED5D63A77A5}" type="presOf" srcId="{F94BC3FF-DD52-4A21-B66F-EC802FFC9859}" destId="{B1027C5A-F326-BE44-8B7E-8F2E01EE1A2C}" srcOrd="0" destOrd="0" presId="urn:microsoft.com/office/officeart/2005/8/layout/vList2"/>
    <dgm:cxn modelId="{CB5125BF-86EA-495E-B066-6A082A1F5A9F}" srcId="{F94BC3FF-DD52-4A21-B66F-EC802FFC9859}" destId="{C580F629-098D-48A4-A5E1-C3859F5B3511}" srcOrd="1" destOrd="0" parTransId="{2A73172F-DCC2-476D-BFE9-EC4805FA9515}" sibTransId="{9D4C1CC6-8BC3-4B4E-B27E-7BA0EA00365B}"/>
    <dgm:cxn modelId="{E8509FD1-BF7C-45B0-B926-8A3A1E03BAF3}" srcId="{F94BC3FF-DD52-4A21-B66F-EC802FFC9859}" destId="{B2FEF5E9-0E87-4810-8AB5-0C946AF925E6}" srcOrd="0" destOrd="0" parTransId="{615D495F-5ED4-466D-8B12-BD499CC7CBDD}" sibTransId="{5DCBF7A7-3183-4138-9539-618C02D4165E}"/>
    <dgm:cxn modelId="{D2CBA1D7-B1A9-4398-9CFE-55EAF404B4E4}" srcId="{F94BC3FF-DD52-4A21-B66F-EC802FFC9859}" destId="{0915691F-720A-47EE-BB54-9E9432CEB05B}" srcOrd="2" destOrd="0" parTransId="{6E720CB3-AD4D-43A9-B446-9FF8E32C3975}" sibTransId="{F9681D51-ECD3-4F84-9C62-C5D84358E642}"/>
    <dgm:cxn modelId="{53B98C95-4CA3-204B-A90E-8EE92842B9E0}" type="presParOf" srcId="{B1027C5A-F326-BE44-8B7E-8F2E01EE1A2C}" destId="{2C4E2489-FBFE-0845-AB55-456B12B32418}" srcOrd="0" destOrd="0" presId="urn:microsoft.com/office/officeart/2005/8/layout/vList2"/>
    <dgm:cxn modelId="{11E10161-10DD-3E47-B958-139D437E7DE0}" type="presParOf" srcId="{B1027C5A-F326-BE44-8B7E-8F2E01EE1A2C}" destId="{C6B768F1-2954-4345-8B98-3D26951ABB05}" srcOrd="1" destOrd="0" presId="urn:microsoft.com/office/officeart/2005/8/layout/vList2"/>
    <dgm:cxn modelId="{91EBDD5F-56F7-4D4A-8FA5-B95E55DAA288}" type="presParOf" srcId="{B1027C5A-F326-BE44-8B7E-8F2E01EE1A2C}" destId="{DC8161F6-63D1-934F-AF39-1AB7E831A8E2}" srcOrd="2" destOrd="0" presId="urn:microsoft.com/office/officeart/2005/8/layout/vList2"/>
    <dgm:cxn modelId="{B518BA01-E9BB-0942-A04A-1EF8E87EC1CF}" type="presParOf" srcId="{B1027C5A-F326-BE44-8B7E-8F2E01EE1A2C}" destId="{9E19B665-3DB8-A047-8017-5A83BA46D11E}" srcOrd="3" destOrd="0" presId="urn:microsoft.com/office/officeart/2005/8/layout/vList2"/>
    <dgm:cxn modelId="{ADC25EC8-0045-6646-B5E9-66BBA3D23B7A}" type="presParOf" srcId="{B1027C5A-F326-BE44-8B7E-8F2E01EE1A2C}" destId="{079805E8-262B-F147-AB56-8D175AAF14E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FC4CA0-1F0A-4A46-9D99-831B8DB1982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272679C-03B0-4618-9C9C-C48294233394}">
      <dgm:prSet/>
      <dgm:spPr/>
      <dgm:t>
        <a:bodyPr/>
        <a:lstStyle/>
        <a:p>
          <a:r>
            <a:rPr lang="es-CL"/>
            <a:t>La relación educativa es muy jerárquica y ritualizada en códigos agregados porque se considera a los alumnos ignorantes con bajo estatus y pocos derechos. Esto es lo más frecuente en los sistemas educativos occidentales.</a:t>
          </a:r>
          <a:endParaRPr lang="en-US"/>
        </a:p>
      </dgm:t>
    </dgm:pt>
    <dgm:pt modelId="{FB4E4AB6-A12B-4A0C-AFBC-D01681ACD2CD}" type="parTrans" cxnId="{19C0B2B4-1CCB-43A1-8B77-98568779C083}">
      <dgm:prSet/>
      <dgm:spPr/>
      <dgm:t>
        <a:bodyPr/>
        <a:lstStyle/>
        <a:p>
          <a:endParaRPr lang="en-US"/>
        </a:p>
      </dgm:t>
    </dgm:pt>
    <dgm:pt modelId="{61415FA0-DA73-4490-AD0D-3327ECA48025}" type="sibTrans" cxnId="{19C0B2B4-1CCB-43A1-8B77-98568779C083}">
      <dgm:prSet/>
      <dgm:spPr/>
      <dgm:t>
        <a:bodyPr/>
        <a:lstStyle/>
        <a:p>
          <a:endParaRPr lang="en-US"/>
        </a:p>
      </dgm:t>
    </dgm:pt>
    <dgm:pt modelId="{94B3703B-2F58-474D-BF96-2BF22F2F9D5A}">
      <dgm:prSet/>
      <dgm:spPr/>
      <dgm:t>
        <a:bodyPr/>
        <a:lstStyle/>
        <a:p>
          <a:r>
            <a:rPr lang="es-CL"/>
            <a:t>El código integrado da una estructura educativa exactamente opuesta y es deseable porque es emancipador y proporcionan autonomía y capacidad crítica a las personas.</a:t>
          </a:r>
          <a:endParaRPr lang="en-US"/>
        </a:p>
      </dgm:t>
    </dgm:pt>
    <dgm:pt modelId="{EBA32ADF-9BFC-492A-B41E-920831CFC280}" type="parTrans" cxnId="{C2727021-846A-4DA9-9064-2D59EB98D175}">
      <dgm:prSet/>
      <dgm:spPr/>
      <dgm:t>
        <a:bodyPr/>
        <a:lstStyle/>
        <a:p>
          <a:endParaRPr lang="en-US"/>
        </a:p>
      </dgm:t>
    </dgm:pt>
    <dgm:pt modelId="{88A70785-FA84-4470-AC88-28102E7440F4}" type="sibTrans" cxnId="{C2727021-846A-4DA9-9064-2D59EB98D175}">
      <dgm:prSet/>
      <dgm:spPr/>
      <dgm:t>
        <a:bodyPr/>
        <a:lstStyle/>
        <a:p>
          <a:endParaRPr lang="en-US"/>
        </a:p>
      </dgm:t>
    </dgm:pt>
    <dgm:pt modelId="{EF3BD0C8-809E-4337-8BD6-011F08264C0F}">
      <dgm:prSet/>
      <dgm:spPr/>
      <dgm:t>
        <a:bodyPr/>
        <a:lstStyle/>
        <a:p>
          <a:r>
            <a:rPr lang="es-CL"/>
            <a:t>Para pasar de un código agregado a uno integrado tiene que darse un cambio en las relaciones de autoridad existentes. </a:t>
          </a:r>
          <a:endParaRPr lang="en-US"/>
        </a:p>
      </dgm:t>
    </dgm:pt>
    <dgm:pt modelId="{7AE6057B-7653-4AAC-8E47-147B088A7A84}" type="parTrans" cxnId="{B557224D-010E-45F1-98A0-60E14F7BC59B}">
      <dgm:prSet/>
      <dgm:spPr/>
      <dgm:t>
        <a:bodyPr/>
        <a:lstStyle/>
        <a:p>
          <a:endParaRPr lang="en-US"/>
        </a:p>
      </dgm:t>
    </dgm:pt>
    <dgm:pt modelId="{58827FD0-B570-40AB-955C-918C2108C04A}" type="sibTrans" cxnId="{B557224D-010E-45F1-98A0-60E14F7BC59B}">
      <dgm:prSet/>
      <dgm:spPr/>
      <dgm:t>
        <a:bodyPr/>
        <a:lstStyle/>
        <a:p>
          <a:endParaRPr lang="en-US"/>
        </a:p>
      </dgm:t>
    </dgm:pt>
    <dgm:pt modelId="{CA977DC7-28E1-2541-A73E-C1FE53850C3F}" type="pres">
      <dgm:prSet presAssocID="{CDFC4CA0-1F0A-4A46-9D99-831B8DB1982A}" presName="linear" presStyleCnt="0">
        <dgm:presLayoutVars>
          <dgm:animLvl val="lvl"/>
          <dgm:resizeHandles val="exact"/>
        </dgm:presLayoutVars>
      </dgm:prSet>
      <dgm:spPr/>
    </dgm:pt>
    <dgm:pt modelId="{834041CB-BF42-774D-904C-67EBF7C242A5}" type="pres">
      <dgm:prSet presAssocID="{A272679C-03B0-4618-9C9C-C4829423339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0DF45D6-DD3F-EF48-AFFC-1080C61BB9A8}" type="pres">
      <dgm:prSet presAssocID="{61415FA0-DA73-4490-AD0D-3327ECA48025}" presName="spacer" presStyleCnt="0"/>
      <dgm:spPr/>
    </dgm:pt>
    <dgm:pt modelId="{E9996F06-B04A-1F42-910F-BA8B73F71B87}" type="pres">
      <dgm:prSet presAssocID="{94B3703B-2F58-474D-BF96-2BF22F2F9D5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BDEECE9-FA32-F242-9BD6-AA7511E02168}" type="pres">
      <dgm:prSet presAssocID="{88A70785-FA84-4470-AC88-28102E7440F4}" presName="spacer" presStyleCnt="0"/>
      <dgm:spPr/>
    </dgm:pt>
    <dgm:pt modelId="{8336EF43-FA85-B741-92C9-9C7B55B96805}" type="pres">
      <dgm:prSet presAssocID="{EF3BD0C8-809E-4337-8BD6-011F08264C0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2727021-846A-4DA9-9064-2D59EB98D175}" srcId="{CDFC4CA0-1F0A-4A46-9D99-831B8DB1982A}" destId="{94B3703B-2F58-474D-BF96-2BF22F2F9D5A}" srcOrd="1" destOrd="0" parTransId="{EBA32ADF-9BFC-492A-B41E-920831CFC280}" sibTransId="{88A70785-FA84-4470-AC88-28102E7440F4}"/>
    <dgm:cxn modelId="{BD9FA923-B538-F94F-BF17-BB327B5274A1}" type="presOf" srcId="{94B3703B-2F58-474D-BF96-2BF22F2F9D5A}" destId="{E9996F06-B04A-1F42-910F-BA8B73F71B87}" srcOrd="0" destOrd="0" presId="urn:microsoft.com/office/officeart/2005/8/layout/vList2"/>
    <dgm:cxn modelId="{D090E638-AED1-6A45-9BDA-EA309103C5DB}" type="presOf" srcId="{EF3BD0C8-809E-4337-8BD6-011F08264C0F}" destId="{8336EF43-FA85-B741-92C9-9C7B55B96805}" srcOrd="0" destOrd="0" presId="urn:microsoft.com/office/officeart/2005/8/layout/vList2"/>
    <dgm:cxn modelId="{0FC54242-910B-4341-A9C3-151AFB50F634}" type="presOf" srcId="{A272679C-03B0-4618-9C9C-C48294233394}" destId="{834041CB-BF42-774D-904C-67EBF7C242A5}" srcOrd="0" destOrd="0" presId="urn:microsoft.com/office/officeart/2005/8/layout/vList2"/>
    <dgm:cxn modelId="{0389364C-D411-4E4E-986A-8F71D69ACB6F}" type="presOf" srcId="{CDFC4CA0-1F0A-4A46-9D99-831B8DB1982A}" destId="{CA977DC7-28E1-2541-A73E-C1FE53850C3F}" srcOrd="0" destOrd="0" presId="urn:microsoft.com/office/officeart/2005/8/layout/vList2"/>
    <dgm:cxn modelId="{B557224D-010E-45F1-98A0-60E14F7BC59B}" srcId="{CDFC4CA0-1F0A-4A46-9D99-831B8DB1982A}" destId="{EF3BD0C8-809E-4337-8BD6-011F08264C0F}" srcOrd="2" destOrd="0" parTransId="{7AE6057B-7653-4AAC-8E47-147B088A7A84}" sibTransId="{58827FD0-B570-40AB-955C-918C2108C04A}"/>
    <dgm:cxn modelId="{19C0B2B4-1CCB-43A1-8B77-98568779C083}" srcId="{CDFC4CA0-1F0A-4A46-9D99-831B8DB1982A}" destId="{A272679C-03B0-4618-9C9C-C48294233394}" srcOrd="0" destOrd="0" parTransId="{FB4E4AB6-A12B-4A0C-AFBC-D01681ACD2CD}" sibTransId="{61415FA0-DA73-4490-AD0D-3327ECA48025}"/>
    <dgm:cxn modelId="{B74A5286-EBC0-FE41-9433-94D0BB5BD7F5}" type="presParOf" srcId="{CA977DC7-28E1-2541-A73E-C1FE53850C3F}" destId="{834041CB-BF42-774D-904C-67EBF7C242A5}" srcOrd="0" destOrd="0" presId="urn:microsoft.com/office/officeart/2005/8/layout/vList2"/>
    <dgm:cxn modelId="{2B727F66-A24B-5D48-81E6-3D540F27B614}" type="presParOf" srcId="{CA977DC7-28E1-2541-A73E-C1FE53850C3F}" destId="{80DF45D6-DD3F-EF48-AFFC-1080C61BB9A8}" srcOrd="1" destOrd="0" presId="urn:microsoft.com/office/officeart/2005/8/layout/vList2"/>
    <dgm:cxn modelId="{0234CF8A-ECDD-C24E-9A81-4D3D8D0B60C7}" type="presParOf" srcId="{CA977DC7-28E1-2541-A73E-C1FE53850C3F}" destId="{E9996F06-B04A-1F42-910F-BA8B73F71B87}" srcOrd="2" destOrd="0" presId="urn:microsoft.com/office/officeart/2005/8/layout/vList2"/>
    <dgm:cxn modelId="{AF246A46-4394-5D46-B041-6A6AD39C62BD}" type="presParOf" srcId="{CA977DC7-28E1-2541-A73E-C1FE53850C3F}" destId="{2BDEECE9-FA32-F242-9BD6-AA7511E02168}" srcOrd="3" destOrd="0" presId="urn:microsoft.com/office/officeart/2005/8/layout/vList2"/>
    <dgm:cxn modelId="{29930749-7C73-6D49-8235-7863D02AE46A}" type="presParOf" srcId="{CA977DC7-28E1-2541-A73E-C1FE53850C3F}" destId="{8336EF43-FA85-B741-92C9-9C7B55B9680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76E606D-DD0D-4E4A-9A00-F8F21295829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96EBA1-53DD-4EFC-B3FC-FF7B2F8A3D22}">
      <dgm:prSet/>
      <dgm:spPr/>
      <dgm:t>
        <a:bodyPr/>
        <a:lstStyle/>
        <a:p>
          <a:r>
            <a:rPr lang="es-CL"/>
            <a:t>El sistema educativo en 3 niveles o normas sociológicas u órdenes relacionados con la distribución del trabajo en la sociedad. Empleos con o sin formación</a:t>
          </a:r>
          <a:endParaRPr lang="en-US"/>
        </a:p>
      </dgm:t>
    </dgm:pt>
    <dgm:pt modelId="{AD00A3D7-6F7C-44F6-A4E6-A03B0A06B863}" type="parTrans" cxnId="{5CB92169-30AD-40FD-8ECE-02AFE0C531C5}">
      <dgm:prSet/>
      <dgm:spPr/>
      <dgm:t>
        <a:bodyPr/>
        <a:lstStyle/>
        <a:p>
          <a:endParaRPr lang="en-US"/>
        </a:p>
      </dgm:t>
    </dgm:pt>
    <dgm:pt modelId="{4C44D956-24BF-4209-8545-FCF7749FB9E4}" type="sibTrans" cxnId="{5CB92169-30AD-40FD-8ECE-02AFE0C531C5}">
      <dgm:prSet/>
      <dgm:spPr/>
      <dgm:t>
        <a:bodyPr/>
        <a:lstStyle/>
        <a:p>
          <a:endParaRPr lang="en-US"/>
        </a:p>
      </dgm:t>
    </dgm:pt>
    <dgm:pt modelId="{55495379-3268-4FB8-99F5-87DFAEF2AE8F}">
      <dgm:prSet/>
      <dgm:spPr/>
      <dgm:t>
        <a:bodyPr/>
        <a:lstStyle/>
        <a:p>
          <a:r>
            <a:rPr lang="es-CL"/>
            <a:t>1. Normas Distributivas</a:t>
          </a:r>
          <a:endParaRPr lang="en-US"/>
        </a:p>
      </dgm:t>
    </dgm:pt>
    <dgm:pt modelId="{4AE2C11F-E744-42F5-9A30-D0C95664BE6F}" type="parTrans" cxnId="{70533E55-00C7-4BE8-B22C-3291D6FBDBAA}">
      <dgm:prSet/>
      <dgm:spPr/>
      <dgm:t>
        <a:bodyPr/>
        <a:lstStyle/>
        <a:p>
          <a:endParaRPr lang="en-US"/>
        </a:p>
      </dgm:t>
    </dgm:pt>
    <dgm:pt modelId="{887F12CA-690B-45A9-8E38-C7C62270D4B8}" type="sibTrans" cxnId="{70533E55-00C7-4BE8-B22C-3291D6FBDBAA}">
      <dgm:prSet/>
      <dgm:spPr/>
      <dgm:t>
        <a:bodyPr/>
        <a:lstStyle/>
        <a:p>
          <a:endParaRPr lang="en-US"/>
        </a:p>
      </dgm:t>
    </dgm:pt>
    <dgm:pt modelId="{C8087819-F6B1-4C98-85D0-4C385F67EA0E}">
      <dgm:prSet/>
      <dgm:spPr/>
      <dgm:t>
        <a:bodyPr/>
        <a:lstStyle/>
        <a:p>
          <a:r>
            <a:rPr lang="es-CL"/>
            <a:t>2. Normas de Recontextualización</a:t>
          </a:r>
          <a:endParaRPr lang="en-US"/>
        </a:p>
      </dgm:t>
    </dgm:pt>
    <dgm:pt modelId="{98E2F1B5-30C2-458A-B947-3EFB40B22D82}" type="parTrans" cxnId="{1F6CC40C-5097-48E1-820F-9D7917529150}">
      <dgm:prSet/>
      <dgm:spPr/>
      <dgm:t>
        <a:bodyPr/>
        <a:lstStyle/>
        <a:p>
          <a:endParaRPr lang="en-US"/>
        </a:p>
      </dgm:t>
    </dgm:pt>
    <dgm:pt modelId="{EAC3AF91-C476-4061-95A0-F4242EDD7F92}" type="sibTrans" cxnId="{1F6CC40C-5097-48E1-820F-9D7917529150}">
      <dgm:prSet/>
      <dgm:spPr/>
      <dgm:t>
        <a:bodyPr/>
        <a:lstStyle/>
        <a:p>
          <a:endParaRPr lang="en-US"/>
        </a:p>
      </dgm:t>
    </dgm:pt>
    <dgm:pt modelId="{3F0572F6-7E6E-442B-A1C3-3849CF7686A9}">
      <dgm:prSet/>
      <dgm:spPr/>
      <dgm:t>
        <a:bodyPr/>
        <a:lstStyle/>
        <a:p>
          <a:r>
            <a:rPr lang="es-CL"/>
            <a:t>3. Normas Evaluativas</a:t>
          </a:r>
          <a:endParaRPr lang="en-US"/>
        </a:p>
      </dgm:t>
    </dgm:pt>
    <dgm:pt modelId="{55571D31-04D9-4448-84AF-D9D94EE9FB30}" type="parTrans" cxnId="{DA58E87C-1A08-4A5E-AA64-18D9557563F1}">
      <dgm:prSet/>
      <dgm:spPr/>
      <dgm:t>
        <a:bodyPr/>
        <a:lstStyle/>
        <a:p>
          <a:endParaRPr lang="en-US"/>
        </a:p>
      </dgm:t>
    </dgm:pt>
    <dgm:pt modelId="{58328AC3-8BBB-4D01-9004-D29CA8E75B61}" type="sibTrans" cxnId="{DA58E87C-1A08-4A5E-AA64-18D9557563F1}">
      <dgm:prSet/>
      <dgm:spPr/>
      <dgm:t>
        <a:bodyPr/>
        <a:lstStyle/>
        <a:p>
          <a:endParaRPr lang="en-US"/>
        </a:p>
      </dgm:t>
    </dgm:pt>
    <dgm:pt modelId="{DA338CB1-5973-0A41-B791-EAD8001A7053}" type="pres">
      <dgm:prSet presAssocID="{476E606D-DD0D-4E4A-9A00-F8F212958299}" presName="linear" presStyleCnt="0">
        <dgm:presLayoutVars>
          <dgm:animLvl val="lvl"/>
          <dgm:resizeHandles val="exact"/>
        </dgm:presLayoutVars>
      </dgm:prSet>
      <dgm:spPr/>
    </dgm:pt>
    <dgm:pt modelId="{9CDF127A-2C6A-6443-A41A-7F873B83E340}" type="pres">
      <dgm:prSet presAssocID="{7296EBA1-53DD-4EFC-B3FC-FF7B2F8A3D2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B7F7C5A-F528-6C4F-ADE6-161145EA7BDA}" type="pres">
      <dgm:prSet presAssocID="{4C44D956-24BF-4209-8545-FCF7749FB9E4}" presName="spacer" presStyleCnt="0"/>
      <dgm:spPr/>
    </dgm:pt>
    <dgm:pt modelId="{CD42B828-6480-0C46-B74F-E78A96C219FF}" type="pres">
      <dgm:prSet presAssocID="{55495379-3268-4FB8-99F5-87DFAEF2AE8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38D8200-9965-E045-9E59-19A135BD1C6D}" type="pres">
      <dgm:prSet presAssocID="{887F12CA-690B-45A9-8E38-C7C62270D4B8}" presName="spacer" presStyleCnt="0"/>
      <dgm:spPr/>
    </dgm:pt>
    <dgm:pt modelId="{2CE89039-5AFF-2C45-8912-A8D2B75E7FB6}" type="pres">
      <dgm:prSet presAssocID="{C8087819-F6B1-4C98-85D0-4C385F67EA0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6704070-EBEB-6241-AB41-B091C6CCD3CC}" type="pres">
      <dgm:prSet presAssocID="{EAC3AF91-C476-4061-95A0-F4242EDD7F92}" presName="spacer" presStyleCnt="0"/>
      <dgm:spPr/>
    </dgm:pt>
    <dgm:pt modelId="{29B431D1-B662-5247-998B-62C61F7573D1}" type="pres">
      <dgm:prSet presAssocID="{3F0572F6-7E6E-442B-A1C3-3849CF7686A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F6CC40C-5097-48E1-820F-9D7917529150}" srcId="{476E606D-DD0D-4E4A-9A00-F8F212958299}" destId="{C8087819-F6B1-4C98-85D0-4C385F67EA0E}" srcOrd="2" destOrd="0" parTransId="{98E2F1B5-30C2-458A-B947-3EFB40B22D82}" sibTransId="{EAC3AF91-C476-4061-95A0-F4242EDD7F92}"/>
    <dgm:cxn modelId="{A0F89F3D-F4EC-7441-8A82-CE666678B656}" type="presOf" srcId="{55495379-3268-4FB8-99F5-87DFAEF2AE8F}" destId="{CD42B828-6480-0C46-B74F-E78A96C219FF}" srcOrd="0" destOrd="0" presId="urn:microsoft.com/office/officeart/2005/8/layout/vList2"/>
    <dgm:cxn modelId="{70533E55-00C7-4BE8-B22C-3291D6FBDBAA}" srcId="{476E606D-DD0D-4E4A-9A00-F8F212958299}" destId="{55495379-3268-4FB8-99F5-87DFAEF2AE8F}" srcOrd="1" destOrd="0" parTransId="{4AE2C11F-E744-42F5-9A30-D0C95664BE6F}" sibTransId="{887F12CA-690B-45A9-8E38-C7C62270D4B8}"/>
    <dgm:cxn modelId="{41D90561-8CB4-3E47-9CD2-EE820123AB35}" type="presOf" srcId="{C8087819-F6B1-4C98-85D0-4C385F67EA0E}" destId="{2CE89039-5AFF-2C45-8912-A8D2B75E7FB6}" srcOrd="0" destOrd="0" presId="urn:microsoft.com/office/officeart/2005/8/layout/vList2"/>
    <dgm:cxn modelId="{5CB92169-30AD-40FD-8ECE-02AFE0C531C5}" srcId="{476E606D-DD0D-4E4A-9A00-F8F212958299}" destId="{7296EBA1-53DD-4EFC-B3FC-FF7B2F8A3D22}" srcOrd="0" destOrd="0" parTransId="{AD00A3D7-6F7C-44F6-A4E6-A03B0A06B863}" sibTransId="{4C44D956-24BF-4209-8545-FCF7749FB9E4}"/>
    <dgm:cxn modelId="{DA58E87C-1A08-4A5E-AA64-18D9557563F1}" srcId="{476E606D-DD0D-4E4A-9A00-F8F212958299}" destId="{3F0572F6-7E6E-442B-A1C3-3849CF7686A9}" srcOrd="3" destOrd="0" parTransId="{55571D31-04D9-4448-84AF-D9D94EE9FB30}" sibTransId="{58328AC3-8BBB-4D01-9004-D29CA8E75B61}"/>
    <dgm:cxn modelId="{55648ED7-7C71-C040-9312-739E5CFEAA35}" type="presOf" srcId="{3F0572F6-7E6E-442B-A1C3-3849CF7686A9}" destId="{29B431D1-B662-5247-998B-62C61F7573D1}" srcOrd="0" destOrd="0" presId="urn:microsoft.com/office/officeart/2005/8/layout/vList2"/>
    <dgm:cxn modelId="{13008BD8-DA86-B54A-903C-168359EF7BFB}" type="presOf" srcId="{476E606D-DD0D-4E4A-9A00-F8F212958299}" destId="{DA338CB1-5973-0A41-B791-EAD8001A7053}" srcOrd="0" destOrd="0" presId="urn:microsoft.com/office/officeart/2005/8/layout/vList2"/>
    <dgm:cxn modelId="{86BEE2FA-0FAC-A14E-91AE-797E71570182}" type="presOf" srcId="{7296EBA1-53DD-4EFC-B3FC-FF7B2F8A3D22}" destId="{9CDF127A-2C6A-6443-A41A-7F873B83E340}" srcOrd="0" destOrd="0" presId="urn:microsoft.com/office/officeart/2005/8/layout/vList2"/>
    <dgm:cxn modelId="{226784F5-B108-C148-9196-A30AB022F7FC}" type="presParOf" srcId="{DA338CB1-5973-0A41-B791-EAD8001A7053}" destId="{9CDF127A-2C6A-6443-A41A-7F873B83E340}" srcOrd="0" destOrd="0" presId="urn:microsoft.com/office/officeart/2005/8/layout/vList2"/>
    <dgm:cxn modelId="{D2839532-9B9F-A54C-A76A-828CAEB0CE5F}" type="presParOf" srcId="{DA338CB1-5973-0A41-B791-EAD8001A7053}" destId="{6B7F7C5A-F528-6C4F-ADE6-161145EA7BDA}" srcOrd="1" destOrd="0" presId="urn:microsoft.com/office/officeart/2005/8/layout/vList2"/>
    <dgm:cxn modelId="{DF2DC204-9631-3D41-B2B8-77231A5B4B4A}" type="presParOf" srcId="{DA338CB1-5973-0A41-B791-EAD8001A7053}" destId="{CD42B828-6480-0C46-B74F-E78A96C219FF}" srcOrd="2" destOrd="0" presId="urn:microsoft.com/office/officeart/2005/8/layout/vList2"/>
    <dgm:cxn modelId="{8A773D55-5D21-D44E-BC56-67F6A4EA7CBF}" type="presParOf" srcId="{DA338CB1-5973-0A41-B791-EAD8001A7053}" destId="{538D8200-9965-E045-9E59-19A135BD1C6D}" srcOrd="3" destOrd="0" presId="urn:microsoft.com/office/officeart/2005/8/layout/vList2"/>
    <dgm:cxn modelId="{B3EC0806-1EEA-CE4F-9E43-D4B672030AFC}" type="presParOf" srcId="{DA338CB1-5973-0A41-B791-EAD8001A7053}" destId="{2CE89039-5AFF-2C45-8912-A8D2B75E7FB6}" srcOrd="4" destOrd="0" presId="urn:microsoft.com/office/officeart/2005/8/layout/vList2"/>
    <dgm:cxn modelId="{ED58B7A6-3289-1343-AE7E-1EE82F7618AC}" type="presParOf" srcId="{DA338CB1-5973-0A41-B791-EAD8001A7053}" destId="{16704070-EBEB-6241-AB41-B091C6CCD3CC}" srcOrd="5" destOrd="0" presId="urn:microsoft.com/office/officeart/2005/8/layout/vList2"/>
    <dgm:cxn modelId="{C3D8BC23-E3C0-A047-B820-CF46906A2A12}" type="presParOf" srcId="{DA338CB1-5973-0A41-B791-EAD8001A7053}" destId="{29B431D1-B662-5247-998B-62C61F7573D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D401D3-E5FE-43CB-A2F3-2028B52D7AB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518DE6E-78B1-487F-83DD-2F1FF6BAFAD0}">
      <dgm:prSet/>
      <dgm:spPr/>
      <dgm:t>
        <a:bodyPr/>
        <a:lstStyle/>
        <a:p>
          <a:r>
            <a:rPr lang="es-CL"/>
            <a:t>Normas de recontextualización- Principio básico el conocimiento que se produce en un contexto, se recontextualiza en la educación. Como un tipo de conocimiento diferente.</a:t>
          </a:r>
          <a:endParaRPr lang="en-US"/>
        </a:p>
      </dgm:t>
    </dgm:pt>
    <dgm:pt modelId="{CD5FECF2-CEAC-413B-BA60-47E1AB220F7F}" type="parTrans" cxnId="{5FF97BFF-55B3-4569-BE55-5A80D0B75B34}">
      <dgm:prSet/>
      <dgm:spPr/>
      <dgm:t>
        <a:bodyPr/>
        <a:lstStyle/>
        <a:p>
          <a:endParaRPr lang="en-US"/>
        </a:p>
      </dgm:t>
    </dgm:pt>
    <dgm:pt modelId="{4B3B771C-D70E-4CA2-A283-5DFA42151B62}" type="sibTrans" cxnId="{5FF97BFF-55B3-4569-BE55-5A80D0B75B34}">
      <dgm:prSet/>
      <dgm:spPr/>
      <dgm:t>
        <a:bodyPr/>
        <a:lstStyle/>
        <a:p>
          <a:endParaRPr lang="en-US"/>
        </a:p>
      </dgm:t>
    </dgm:pt>
    <dgm:pt modelId="{D1002BB9-2D4F-43C8-A115-43C92C1678C5}">
      <dgm:prSet/>
      <dgm:spPr/>
      <dgm:t>
        <a:bodyPr/>
        <a:lstStyle/>
        <a:p>
          <a:r>
            <a:rPr lang="es-CL"/>
            <a:t>Las normas de recontextualización están formadas por las normas distributivas del sistema, y ellas a su vez dan forma a la distribución del conocimiento.</a:t>
          </a:r>
          <a:endParaRPr lang="en-US"/>
        </a:p>
      </dgm:t>
    </dgm:pt>
    <dgm:pt modelId="{3232FE05-AD64-48CC-9B75-B61FDA62A9CA}" type="parTrans" cxnId="{A45AB12D-5FA3-46FC-B984-4E3D744F5C97}">
      <dgm:prSet/>
      <dgm:spPr/>
      <dgm:t>
        <a:bodyPr/>
        <a:lstStyle/>
        <a:p>
          <a:endParaRPr lang="en-US"/>
        </a:p>
      </dgm:t>
    </dgm:pt>
    <dgm:pt modelId="{10C03FCD-1B83-43E2-B2E8-50933652FCD8}" type="sibTrans" cxnId="{A45AB12D-5FA3-46FC-B984-4E3D744F5C97}">
      <dgm:prSet/>
      <dgm:spPr/>
      <dgm:t>
        <a:bodyPr/>
        <a:lstStyle/>
        <a:p>
          <a:endParaRPr lang="en-US"/>
        </a:p>
      </dgm:t>
    </dgm:pt>
    <dgm:pt modelId="{EB11BE90-8040-4E54-A436-E7AA7817A7AC}">
      <dgm:prSet/>
      <dgm:spPr/>
      <dgm:t>
        <a:bodyPr/>
        <a:lstStyle/>
        <a:p>
          <a:r>
            <a:rPr lang="es-CL"/>
            <a:t>Las formas en que el conocimiento se recontextualiza para estudiantes de secundaria con altas capacidades puede ser bastante diferente de cómo se recontextualiza para estudiantes con menor capacidad.</a:t>
          </a:r>
          <a:endParaRPr lang="en-US"/>
        </a:p>
      </dgm:t>
    </dgm:pt>
    <dgm:pt modelId="{A16719AF-D55A-4441-8ECC-565F7F8DD8D4}" type="parTrans" cxnId="{1DAACF44-7CD2-46E3-A5CC-F0549E40E25F}">
      <dgm:prSet/>
      <dgm:spPr/>
      <dgm:t>
        <a:bodyPr/>
        <a:lstStyle/>
        <a:p>
          <a:endParaRPr lang="en-US"/>
        </a:p>
      </dgm:t>
    </dgm:pt>
    <dgm:pt modelId="{57A6F4C6-D1DD-4997-9E98-147584C12FC0}" type="sibTrans" cxnId="{1DAACF44-7CD2-46E3-A5CC-F0549E40E25F}">
      <dgm:prSet/>
      <dgm:spPr/>
      <dgm:t>
        <a:bodyPr/>
        <a:lstStyle/>
        <a:p>
          <a:endParaRPr lang="en-US"/>
        </a:p>
      </dgm:t>
    </dgm:pt>
    <dgm:pt modelId="{417CE2B6-E85D-4812-BA3B-107E7756C838}" type="pres">
      <dgm:prSet presAssocID="{43D401D3-E5FE-43CB-A2F3-2028B52D7AB3}" presName="root" presStyleCnt="0">
        <dgm:presLayoutVars>
          <dgm:dir/>
          <dgm:resizeHandles val="exact"/>
        </dgm:presLayoutVars>
      </dgm:prSet>
      <dgm:spPr/>
    </dgm:pt>
    <dgm:pt modelId="{5B845C1A-9CB0-40A4-92CA-53C847BD0D48}" type="pres">
      <dgm:prSet presAssocID="{F518DE6E-78B1-487F-83DD-2F1FF6BAFAD0}" presName="compNode" presStyleCnt="0"/>
      <dgm:spPr/>
    </dgm:pt>
    <dgm:pt modelId="{AF424141-1EE3-4146-BDA1-C51F0D663EB7}" type="pres">
      <dgm:prSet presAssocID="{F518DE6E-78B1-487F-83DD-2F1FF6BAFAD0}" presName="bgRect" presStyleLbl="bgShp" presStyleIdx="0" presStyleCnt="3"/>
      <dgm:spPr/>
    </dgm:pt>
    <dgm:pt modelId="{2D280E46-2361-4508-9090-9666F0D21E55}" type="pres">
      <dgm:prSet presAssocID="{F518DE6E-78B1-487F-83DD-2F1FF6BAFAD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C7C079B9-6D7B-44DF-8C49-5C35E235C6D0}" type="pres">
      <dgm:prSet presAssocID="{F518DE6E-78B1-487F-83DD-2F1FF6BAFAD0}" presName="spaceRect" presStyleCnt="0"/>
      <dgm:spPr/>
    </dgm:pt>
    <dgm:pt modelId="{2D51460F-1BBD-4A0F-9A5D-A65EAE45D2CE}" type="pres">
      <dgm:prSet presAssocID="{F518DE6E-78B1-487F-83DD-2F1FF6BAFAD0}" presName="parTx" presStyleLbl="revTx" presStyleIdx="0" presStyleCnt="3">
        <dgm:presLayoutVars>
          <dgm:chMax val="0"/>
          <dgm:chPref val="0"/>
        </dgm:presLayoutVars>
      </dgm:prSet>
      <dgm:spPr/>
    </dgm:pt>
    <dgm:pt modelId="{F30E9496-3EB4-4589-96A3-AABD3014F58D}" type="pres">
      <dgm:prSet presAssocID="{4B3B771C-D70E-4CA2-A283-5DFA42151B62}" presName="sibTrans" presStyleCnt="0"/>
      <dgm:spPr/>
    </dgm:pt>
    <dgm:pt modelId="{98D070A9-72B2-46C7-9CD5-1F24AC535EAA}" type="pres">
      <dgm:prSet presAssocID="{D1002BB9-2D4F-43C8-A115-43C92C1678C5}" presName="compNode" presStyleCnt="0"/>
      <dgm:spPr/>
    </dgm:pt>
    <dgm:pt modelId="{51102274-A514-44AB-A8D8-322D87334191}" type="pres">
      <dgm:prSet presAssocID="{D1002BB9-2D4F-43C8-A115-43C92C1678C5}" presName="bgRect" presStyleLbl="bgShp" presStyleIdx="1" presStyleCnt="3"/>
      <dgm:spPr/>
    </dgm:pt>
    <dgm:pt modelId="{4EB70E2D-F35E-4082-AB57-97B31F6304FD}" type="pres">
      <dgm:prSet presAssocID="{D1002BB9-2D4F-43C8-A115-43C92C1678C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0E306D33-06D8-4E35-9259-934664B342F2}" type="pres">
      <dgm:prSet presAssocID="{D1002BB9-2D4F-43C8-A115-43C92C1678C5}" presName="spaceRect" presStyleCnt="0"/>
      <dgm:spPr/>
    </dgm:pt>
    <dgm:pt modelId="{02D400FE-20F0-472B-A47B-A90187EF5629}" type="pres">
      <dgm:prSet presAssocID="{D1002BB9-2D4F-43C8-A115-43C92C1678C5}" presName="parTx" presStyleLbl="revTx" presStyleIdx="1" presStyleCnt="3">
        <dgm:presLayoutVars>
          <dgm:chMax val="0"/>
          <dgm:chPref val="0"/>
        </dgm:presLayoutVars>
      </dgm:prSet>
      <dgm:spPr/>
    </dgm:pt>
    <dgm:pt modelId="{14734E2C-8238-40A0-A287-066F44418481}" type="pres">
      <dgm:prSet presAssocID="{10C03FCD-1B83-43E2-B2E8-50933652FCD8}" presName="sibTrans" presStyleCnt="0"/>
      <dgm:spPr/>
    </dgm:pt>
    <dgm:pt modelId="{B42E7B35-60AE-42BB-BAFB-49680EC585DB}" type="pres">
      <dgm:prSet presAssocID="{EB11BE90-8040-4E54-A436-E7AA7817A7AC}" presName="compNode" presStyleCnt="0"/>
      <dgm:spPr/>
    </dgm:pt>
    <dgm:pt modelId="{5BDB25E9-59E8-4099-B03A-3A7AE3F5409C}" type="pres">
      <dgm:prSet presAssocID="{EB11BE90-8040-4E54-A436-E7AA7817A7AC}" presName="bgRect" presStyleLbl="bgShp" presStyleIdx="2" presStyleCnt="3"/>
      <dgm:spPr/>
    </dgm:pt>
    <dgm:pt modelId="{C10DCE6A-72C0-4F95-BD41-72CF426F7DA6}" type="pres">
      <dgm:prSet presAssocID="{EB11BE90-8040-4E54-A436-E7AA7817A7A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la de clases"/>
        </a:ext>
      </dgm:extLst>
    </dgm:pt>
    <dgm:pt modelId="{5A4DD88E-8E01-4C99-BCC7-2D7B18FC520F}" type="pres">
      <dgm:prSet presAssocID="{EB11BE90-8040-4E54-A436-E7AA7817A7AC}" presName="spaceRect" presStyleCnt="0"/>
      <dgm:spPr/>
    </dgm:pt>
    <dgm:pt modelId="{7A9DDA6E-3AB3-4792-B94E-0B5D6547ECB9}" type="pres">
      <dgm:prSet presAssocID="{EB11BE90-8040-4E54-A436-E7AA7817A7A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9C3A81C-20C7-4870-BA69-9F750D2C0158}" type="presOf" srcId="{D1002BB9-2D4F-43C8-A115-43C92C1678C5}" destId="{02D400FE-20F0-472B-A47B-A90187EF5629}" srcOrd="0" destOrd="0" presId="urn:microsoft.com/office/officeart/2018/2/layout/IconVerticalSolidList"/>
    <dgm:cxn modelId="{A45AB12D-5FA3-46FC-B984-4E3D744F5C97}" srcId="{43D401D3-E5FE-43CB-A2F3-2028B52D7AB3}" destId="{D1002BB9-2D4F-43C8-A115-43C92C1678C5}" srcOrd="1" destOrd="0" parTransId="{3232FE05-AD64-48CC-9B75-B61FDA62A9CA}" sibTransId="{10C03FCD-1B83-43E2-B2E8-50933652FCD8}"/>
    <dgm:cxn modelId="{56C1CB34-2651-459A-BA06-1CF3B42051B0}" type="presOf" srcId="{F518DE6E-78B1-487F-83DD-2F1FF6BAFAD0}" destId="{2D51460F-1BBD-4A0F-9A5D-A65EAE45D2CE}" srcOrd="0" destOrd="0" presId="urn:microsoft.com/office/officeart/2018/2/layout/IconVerticalSolidList"/>
    <dgm:cxn modelId="{D5252238-444F-44D1-8070-FC969DBEA347}" type="presOf" srcId="{EB11BE90-8040-4E54-A436-E7AA7817A7AC}" destId="{7A9DDA6E-3AB3-4792-B94E-0B5D6547ECB9}" srcOrd="0" destOrd="0" presId="urn:microsoft.com/office/officeart/2018/2/layout/IconVerticalSolidList"/>
    <dgm:cxn modelId="{1DAACF44-7CD2-46E3-A5CC-F0549E40E25F}" srcId="{43D401D3-E5FE-43CB-A2F3-2028B52D7AB3}" destId="{EB11BE90-8040-4E54-A436-E7AA7817A7AC}" srcOrd="2" destOrd="0" parTransId="{A16719AF-D55A-4441-8ECC-565F7F8DD8D4}" sibTransId="{57A6F4C6-D1DD-4997-9E98-147584C12FC0}"/>
    <dgm:cxn modelId="{BFFD935F-65B1-4BDD-9076-8858057419DC}" type="presOf" srcId="{43D401D3-E5FE-43CB-A2F3-2028B52D7AB3}" destId="{417CE2B6-E85D-4812-BA3B-107E7756C838}" srcOrd="0" destOrd="0" presId="urn:microsoft.com/office/officeart/2018/2/layout/IconVerticalSolidList"/>
    <dgm:cxn modelId="{5FF97BFF-55B3-4569-BE55-5A80D0B75B34}" srcId="{43D401D3-E5FE-43CB-A2F3-2028B52D7AB3}" destId="{F518DE6E-78B1-487F-83DD-2F1FF6BAFAD0}" srcOrd="0" destOrd="0" parTransId="{CD5FECF2-CEAC-413B-BA60-47E1AB220F7F}" sibTransId="{4B3B771C-D70E-4CA2-A283-5DFA42151B62}"/>
    <dgm:cxn modelId="{4A224D23-7E54-40DB-8F73-3DD1DAEB935D}" type="presParOf" srcId="{417CE2B6-E85D-4812-BA3B-107E7756C838}" destId="{5B845C1A-9CB0-40A4-92CA-53C847BD0D48}" srcOrd="0" destOrd="0" presId="urn:microsoft.com/office/officeart/2018/2/layout/IconVerticalSolidList"/>
    <dgm:cxn modelId="{3F3CA09B-9CBA-4CEE-B351-1C59E35FE8C8}" type="presParOf" srcId="{5B845C1A-9CB0-40A4-92CA-53C847BD0D48}" destId="{AF424141-1EE3-4146-BDA1-C51F0D663EB7}" srcOrd="0" destOrd="0" presId="urn:microsoft.com/office/officeart/2018/2/layout/IconVerticalSolidList"/>
    <dgm:cxn modelId="{18C60469-5BDF-4197-AA81-937C957089A8}" type="presParOf" srcId="{5B845C1A-9CB0-40A4-92CA-53C847BD0D48}" destId="{2D280E46-2361-4508-9090-9666F0D21E55}" srcOrd="1" destOrd="0" presId="urn:microsoft.com/office/officeart/2018/2/layout/IconVerticalSolidList"/>
    <dgm:cxn modelId="{A412EEB9-664C-446E-9631-588B92D32DD0}" type="presParOf" srcId="{5B845C1A-9CB0-40A4-92CA-53C847BD0D48}" destId="{C7C079B9-6D7B-44DF-8C49-5C35E235C6D0}" srcOrd="2" destOrd="0" presId="urn:microsoft.com/office/officeart/2018/2/layout/IconVerticalSolidList"/>
    <dgm:cxn modelId="{706CE5CD-2639-4652-BF17-0DF2C42393D1}" type="presParOf" srcId="{5B845C1A-9CB0-40A4-92CA-53C847BD0D48}" destId="{2D51460F-1BBD-4A0F-9A5D-A65EAE45D2CE}" srcOrd="3" destOrd="0" presId="urn:microsoft.com/office/officeart/2018/2/layout/IconVerticalSolidList"/>
    <dgm:cxn modelId="{5EBF979D-B088-4431-A17C-2564855B9BB4}" type="presParOf" srcId="{417CE2B6-E85D-4812-BA3B-107E7756C838}" destId="{F30E9496-3EB4-4589-96A3-AABD3014F58D}" srcOrd="1" destOrd="0" presId="urn:microsoft.com/office/officeart/2018/2/layout/IconVerticalSolidList"/>
    <dgm:cxn modelId="{18D25FAD-1062-41F1-8F42-40466E006843}" type="presParOf" srcId="{417CE2B6-E85D-4812-BA3B-107E7756C838}" destId="{98D070A9-72B2-46C7-9CD5-1F24AC535EAA}" srcOrd="2" destOrd="0" presId="urn:microsoft.com/office/officeart/2018/2/layout/IconVerticalSolidList"/>
    <dgm:cxn modelId="{7FDC2A61-2C52-4D50-B2EC-4024834D24C8}" type="presParOf" srcId="{98D070A9-72B2-46C7-9CD5-1F24AC535EAA}" destId="{51102274-A514-44AB-A8D8-322D87334191}" srcOrd="0" destOrd="0" presId="urn:microsoft.com/office/officeart/2018/2/layout/IconVerticalSolidList"/>
    <dgm:cxn modelId="{AB55CB57-97CF-4C46-AD72-E95F489798D5}" type="presParOf" srcId="{98D070A9-72B2-46C7-9CD5-1F24AC535EAA}" destId="{4EB70E2D-F35E-4082-AB57-97B31F6304FD}" srcOrd="1" destOrd="0" presId="urn:microsoft.com/office/officeart/2018/2/layout/IconVerticalSolidList"/>
    <dgm:cxn modelId="{757CE998-9E3D-4F4F-8AD0-068E66522BD7}" type="presParOf" srcId="{98D070A9-72B2-46C7-9CD5-1F24AC535EAA}" destId="{0E306D33-06D8-4E35-9259-934664B342F2}" srcOrd="2" destOrd="0" presId="urn:microsoft.com/office/officeart/2018/2/layout/IconVerticalSolidList"/>
    <dgm:cxn modelId="{3F7449C2-C4EC-4047-B77B-78515361501B}" type="presParOf" srcId="{98D070A9-72B2-46C7-9CD5-1F24AC535EAA}" destId="{02D400FE-20F0-472B-A47B-A90187EF5629}" srcOrd="3" destOrd="0" presId="urn:microsoft.com/office/officeart/2018/2/layout/IconVerticalSolidList"/>
    <dgm:cxn modelId="{54BCD2D7-6224-4DD7-9997-AB6FF8078704}" type="presParOf" srcId="{417CE2B6-E85D-4812-BA3B-107E7756C838}" destId="{14734E2C-8238-40A0-A287-066F44418481}" srcOrd="3" destOrd="0" presId="urn:microsoft.com/office/officeart/2018/2/layout/IconVerticalSolidList"/>
    <dgm:cxn modelId="{BC8A4D20-0E05-4999-B11E-FFCDB4BFCA21}" type="presParOf" srcId="{417CE2B6-E85D-4812-BA3B-107E7756C838}" destId="{B42E7B35-60AE-42BB-BAFB-49680EC585DB}" srcOrd="4" destOrd="0" presId="urn:microsoft.com/office/officeart/2018/2/layout/IconVerticalSolidList"/>
    <dgm:cxn modelId="{38A6112F-E322-4D96-9E3F-53E1811C3C42}" type="presParOf" srcId="{B42E7B35-60AE-42BB-BAFB-49680EC585DB}" destId="{5BDB25E9-59E8-4099-B03A-3A7AE3F5409C}" srcOrd="0" destOrd="0" presId="urn:microsoft.com/office/officeart/2018/2/layout/IconVerticalSolidList"/>
    <dgm:cxn modelId="{FB933977-60FC-4D3D-B6A5-0478AD2A546F}" type="presParOf" srcId="{B42E7B35-60AE-42BB-BAFB-49680EC585DB}" destId="{C10DCE6A-72C0-4F95-BD41-72CF426F7DA6}" srcOrd="1" destOrd="0" presId="urn:microsoft.com/office/officeart/2018/2/layout/IconVerticalSolidList"/>
    <dgm:cxn modelId="{6BD04CC9-347D-4122-9DCA-135B03C50175}" type="presParOf" srcId="{B42E7B35-60AE-42BB-BAFB-49680EC585DB}" destId="{5A4DD88E-8E01-4C99-BCC7-2D7B18FC520F}" srcOrd="2" destOrd="0" presId="urn:microsoft.com/office/officeart/2018/2/layout/IconVerticalSolidList"/>
    <dgm:cxn modelId="{465BA01E-D819-4468-86CC-855FBF8036CB}" type="presParOf" srcId="{B42E7B35-60AE-42BB-BAFB-49680EC585DB}" destId="{7A9DDA6E-3AB3-4792-B94E-0B5D6547EC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00E5E3-F246-4C42-8BB6-5CC919C4546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F486B8E-0826-43C0-A57F-25B03EE633B2}">
      <dgm:prSet/>
      <dgm:spPr/>
      <dgm:t>
        <a:bodyPr/>
        <a:lstStyle/>
        <a:p>
          <a:r>
            <a:rPr lang="es-CL"/>
            <a:t>Normas evaluativas. Recuerda que la evaluación es fundamental para la educación en todos los niveles, la clave para la pedagogía práctica es la evaluación continua.</a:t>
          </a:r>
          <a:endParaRPr lang="en-US"/>
        </a:p>
      </dgm:t>
    </dgm:pt>
    <dgm:pt modelId="{6FAD0C92-3512-4931-90B3-D96B39961143}" type="parTrans" cxnId="{03118FBF-0EBE-466B-8DB5-CE7AA5B4E66C}">
      <dgm:prSet/>
      <dgm:spPr/>
      <dgm:t>
        <a:bodyPr/>
        <a:lstStyle/>
        <a:p>
          <a:endParaRPr lang="en-US"/>
        </a:p>
      </dgm:t>
    </dgm:pt>
    <dgm:pt modelId="{A5D12187-FA83-4860-BC2A-1CABDE91A330}" type="sibTrans" cxnId="{03118FBF-0EBE-466B-8DB5-CE7AA5B4E66C}">
      <dgm:prSet/>
      <dgm:spPr/>
      <dgm:t>
        <a:bodyPr/>
        <a:lstStyle/>
        <a:p>
          <a:endParaRPr lang="en-US"/>
        </a:p>
      </dgm:t>
    </dgm:pt>
    <dgm:pt modelId="{9E9DE26C-F139-4A63-8D99-F509CDC386AC}">
      <dgm:prSet/>
      <dgm:spPr/>
      <dgm:t>
        <a:bodyPr/>
        <a:lstStyle/>
        <a:p>
          <a:r>
            <a:rPr lang="es-CL"/>
            <a:t>De las evaluaciones formales dependerá si los estudiantes son aptos para la universidad, pero las evaluaciones regulares con ejercicios prácticos y las evaluaciones continuas en clase crean jerarquías de éxitos y fracasos en cada grupo y foran identidades de mayor o menor éxito en los estudiantes.</a:t>
          </a:r>
          <a:endParaRPr lang="en-US"/>
        </a:p>
      </dgm:t>
    </dgm:pt>
    <dgm:pt modelId="{B17F6A09-97C1-4FFE-8034-FD02BE4D53E2}" type="parTrans" cxnId="{5055B209-B952-4D77-83ED-400F3F005580}">
      <dgm:prSet/>
      <dgm:spPr/>
      <dgm:t>
        <a:bodyPr/>
        <a:lstStyle/>
        <a:p>
          <a:endParaRPr lang="en-US"/>
        </a:p>
      </dgm:t>
    </dgm:pt>
    <dgm:pt modelId="{5B0FCDF3-B06B-4387-A4F6-D2405F85BF4E}" type="sibTrans" cxnId="{5055B209-B952-4D77-83ED-400F3F005580}">
      <dgm:prSet/>
      <dgm:spPr/>
      <dgm:t>
        <a:bodyPr/>
        <a:lstStyle/>
        <a:p>
          <a:endParaRPr lang="en-US"/>
        </a:p>
      </dgm:t>
    </dgm:pt>
    <dgm:pt modelId="{60EDA2C3-3E2D-40D8-A0D4-BF68EFE20AAA}" type="pres">
      <dgm:prSet presAssocID="{C100E5E3-F246-4C42-8BB6-5CC919C45466}" presName="root" presStyleCnt="0">
        <dgm:presLayoutVars>
          <dgm:dir/>
          <dgm:resizeHandles val="exact"/>
        </dgm:presLayoutVars>
      </dgm:prSet>
      <dgm:spPr/>
    </dgm:pt>
    <dgm:pt modelId="{E0CA75C0-3D35-4185-9865-EB3BDCB7C795}" type="pres">
      <dgm:prSet presAssocID="{0F486B8E-0826-43C0-A57F-25B03EE633B2}" presName="compNode" presStyleCnt="0"/>
      <dgm:spPr/>
    </dgm:pt>
    <dgm:pt modelId="{5B1B9BF8-FCED-4015-821D-CACD4BBDB64E}" type="pres">
      <dgm:prSet presAssocID="{0F486B8E-0826-43C0-A57F-25B03EE633B2}" presName="bgRect" presStyleLbl="bgShp" presStyleIdx="0" presStyleCnt="2"/>
      <dgm:spPr/>
    </dgm:pt>
    <dgm:pt modelId="{287DE445-601D-4505-B20C-886F98525CF0}" type="pres">
      <dgm:prSet presAssocID="{0F486B8E-0826-43C0-A57F-25B03EE633B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la de clases"/>
        </a:ext>
      </dgm:extLst>
    </dgm:pt>
    <dgm:pt modelId="{E88F8B04-5FAB-4668-AE7B-614EAC772033}" type="pres">
      <dgm:prSet presAssocID="{0F486B8E-0826-43C0-A57F-25B03EE633B2}" presName="spaceRect" presStyleCnt="0"/>
      <dgm:spPr/>
    </dgm:pt>
    <dgm:pt modelId="{49441614-E179-4C78-815B-24DDBEE99E5F}" type="pres">
      <dgm:prSet presAssocID="{0F486B8E-0826-43C0-A57F-25B03EE633B2}" presName="parTx" presStyleLbl="revTx" presStyleIdx="0" presStyleCnt="2">
        <dgm:presLayoutVars>
          <dgm:chMax val="0"/>
          <dgm:chPref val="0"/>
        </dgm:presLayoutVars>
      </dgm:prSet>
      <dgm:spPr/>
    </dgm:pt>
    <dgm:pt modelId="{9E24DEDC-1B8E-4FEE-818A-62E55BBCE924}" type="pres">
      <dgm:prSet presAssocID="{A5D12187-FA83-4860-BC2A-1CABDE91A330}" presName="sibTrans" presStyleCnt="0"/>
      <dgm:spPr/>
    </dgm:pt>
    <dgm:pt modelId="{C7555ABC-1852-46FB-BD8A-02F1ABAB0A56}" type="pres">
      <dgm:prSet presAssocID="{9E9DE26C-F139-4A63-8D99-F509CDC386AC}" presName="compNode" presStyleCnt="0"/>
      <dgm:spPr/>
    </dgm:pt>
    <dgm:pt modelId="{E47FABF4-C512-4D46-8415-9625F3F5A4BF}" type="pres">
      <dgm:prSet presAssocID="{9E9DE26C-F139-4A63-8D99-F509CDC386AC}" presName="bgRect" presStyleLbl="bgShp" presStyleIdx="1" presStyleCnt="2"/>
      <dgm:spPr/>
    </dgm:pt>
    <dgm:pt modelId="{118ED6F2-E954-4DFD-9ABD-29CEB01ECC66}" type="pres">
      <dgm:prSet presAssocID="{9E9DE26C-F139-4A63-8D99-F509CDC386A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3A297556-2088-4FA4-97F1-8584DB090C17}" type="pres">
      <dgm:prSet presAssocID="{9E9DE26C-F139-4A63-8D99-F509CDC386AC}" presName="spaceRect" presStyleCnt="0"/>
      <dgm:spPr/>
    </dgm:pt>
    <dgm:pt modelId="{E46ABE65-874C-47D4-A8FF-1E9354FE69BF}" type="pres">
      <dgm:prSet presAssocID="{9E9DE26C-F139-4A63-8D99-F509CDC386AC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055B209-B952-4D77-83ED-400F3F005580}" srcId="{C100E5E3-F246-4C42-8BB6-5CC919C45466}" destId="{9E9DE26C-F139-4A63-8D99-F509CDC386AC}" srcOrd="1" destOrd="0" parTransId="{B17F6A09-97C1-4FFE-8034-FD02BE4D53E2}" sibTransId="{5B0FCDF3-B06B-4387-A4F6-D2405F85BF4E}"/>
    <dgm:cxn modelId="{FFEFB767-91B6-4DB7-9930-14722BA618C9}" type="presOf" srcId="{C100E5E3-F246-4C42-8BB6-5CC919C45466}" destId="{60EDA2C3-3E2D-40D8-A0D4-BF68EFE20AAA}" srcOrd="0" destOrd="0" presId="urn:microsoft.com/office/officeart/2018/2/layout/IconVerticalSolidList"/>
    <dgm:cxn modelId="{ACB2E8BE-24ED-4CB2-9AD7-07B56B8CFB16}" type="presOf" srcId="{0F486B8E-0826-43C0-A57F-25B03EE633B2}" destId="{49441614-E179-4C78-815B-24DDBEE99E5F}" srcOrd="0" destOrd="0" presId="urn:microsoft.com/office/officeart/2018/2/layout/IconVerticalSolidList"/>
    <dgm:cxn modelId="{03118FBF-0EBE-466B-8DB5-CE7AA5B4E66C}" srcId="{C100E5E3-F246-4C42-8BB6-5CC919C45466}" destId="{0F486B8E-0826-43C0-A57F-25B03EE633B2}" srcOrd="0" destOrd="0" parTransId="{6FAD0C92-3512-4931-90B3-D96B39961143}" sibTransId="{A5D12187-FA83-4860-BC2A-1CABDE91A330}"/>
    <dgm:cxn modelId="{8BD539E1-73DB-4F53-B50C-EFCAC691074D}" type="presOf" srcId="{9E9DE26C-F139-4A63-8D99-F509CDC386AC}" destId="{E46ABE65-874C-47D4-A8FF-1E9354FE69BF}" srcOrd="0" destOrd="0" presId="urn:microsoft.com/office/officeart/2018/2/layout/IconVerticalSolidList"/>
    <dgm:cxn modelId="{7D432385-9023-49D2-8F0A-FC3282D17CBC}" type="presParOf" srcId="{60EDA2C3-3E2D-40D8-A0D4-BF68EFE20AAA}" destId="{E0CA75C0-3D35-4185-9865-EB3BDCB7C795}" srcOrd="0" destOrd="0" presId="urn:microsoft.com/office/officeart/2018/2/layout/IconVerticalSolidList"/>
    <dgm:cxn modelId="{684F7FE8-E792-45F9-A4E8-09D969CCAF1D}" type="presParOf" srcId="{E0CA75C0-3D35-4185-9865-EB3BDCB7C795}" destId="{5B1B9BF8-FCED-4015-821D-CACD4BBDB64E}" srcOrd="0" destOrd="0" presId="urn:microsoft.com/office/officeart/2018/2/layout/IconVerticalSolidList"/>
    <dgm:cxn modelId="{5FF049E7-726C-4FAF-B021-9929188D0BCB}" type="presParOf" srcId="{E0CA75C0-3D35-4185-9865-EB3BDCB7C795}" destId="{287DE445-601D-4505-B20C-886F98525CF0}" srcOrd="1" destOrd="0" presId="urn:microsoft.com/office/officeart/2018/2/layout/IconVerticalSolidList"/>
    <dgm:cxn modelId="{2601F783-49F5-43A8-8342-A7983BAD38E3}" type="presParOf" srcId="{E0CA75C0-3D35-4185-9865-EB3BDCB7C795}" destId="{E88F8B04-5FAB-4668-AE7B-614EAC772033}" srcOrd="2" destOrd="0" presId="urn:microsoft.com/office/officeart/2018/2/layout/IconVerticalSolidList"/>
    <dgm:cxn modelId="{898EEF83-4B5E-46EB-A0B1-94735C7343E4}" type="presParOf" srcId="{E0CA75C0-3D35-4185-9865-EB3BDCB7C795}" destId="{49441614-E179-4C78-815B-24DDBEE99E5F}" srcOrd="3" destOrd="0" presId="urn:microsoft.com/office/officeart/2018/2/layout/IconVerticalSolidList"/>
    <dgm:cxn modelId="{9663F9C1-4701-480D-838B-7504320FEAAF}" type="presParOf" srcId="{60EDA2C3-3E2D-40D8-A0D4-BF68EFE20AAA}" destId="{9E24DEDC-1B8E-4FEE-818A-62E55BBCE924}" srcOrd="1" destOrd="0" presId="urn:microsoft.com/office/officeart/2018/2/layout/IconVerticalSolidList"/>
    <dgm:cxn modelId="{B47D9986-5752-4FAF-A6D2-2129E8989AE1}" type="presParOf" srcId="{60EDA2C3-3E2D-40D8-A0D4-BF68EFE20AAA}" destId="{C7555ABC-1852-46FB-BD8A-02F1ABAB0A56}" srcOrd="2" destOrd="0" presId="urn:microsoft.com/office/officeart/2018/2/layout/IconVerticalSolidList"/>
    <dgm:cxn modelId="{8389BFE2-953E-4A89-820C-E376A7CCA36C}" type="presParOf" srcId="{C7555ABC-1852-46FB-BD8A-02F1ABAB0A56}" destId="{E47FABF4-C512-4D46-8415-9625F3F5A4BF}" srcOrd="0" destOrd="0" presId="urn:microsoft.com/office/officeart/2018/2/layout/IconVerticalSolidList"/>
    <dgm:cxn modelId="{6E6F2DFE-AFCB-4CAC-9780-17146F8D99AB}" type="presParOf" srcId="{C7555ABC-1852-46FB-BD8A-02F1ABAB0A56}" destId="{118ED6F2-E954-4DFD-9ABD-29CEB01ECC66}" srcOrd="1" destOrd="0" presId="urn:microsoft.com/office/officeart/2018/2/layout/IconVerticalSolidList"/>
    <dgm:cxn modelId="{61D4BE1E-7277-4874-A41D-ADAACD47E799}" type="presParOf" srcId="{C7555ABC-1852-46FB-BD8A-02F1ABAB0A56}" destId="{3A297556-2088-4FA4-97F1-8584DB090C17}" srcOrd="2" destOrd="0" presId="urn:microsoft.com/office/officeart/2018/2/layout/IconVerticalSolidList"/>
    <dgm:cxn modelId="{9AB70F39-9141-4D46-818B-E101B950B4B3}" type="presParOf" srcId="{C7555ABC-1852-46FB-BD8A-02F1ABAB0A56}" destId="{E46ABE65-874C-47D4-A8FF-1E9354FE69B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C30609E-25B7-432D-8001-9B6DA88EBCC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5EABA93-B868-4FA3-9FF0-EAF45D891D27}">
      <dgm:prSet/>
      <dgm:spPr/>
      <dgm:t>
        <a:bodyPr/>
        <a:lstStyle/>
        <a:p>
          <a:r>
            <a:rPr lang="es-CL"/>
            <a:t>Hoy se plantea que la evaluación debe desarrollarse dentro del proceso de la clase y no al término de la unidad o solo al final de la clase.</a:t>
          </a:r>
          <a:endParaRPr lang="en-US"/>
        </a:p>
      </dgm:t>
    </dgm:pt>
    <dgm:pt modelId="{2F0F5A64-F62B-443E-9026-0E173DDDDB99}" type="parTrans" cxnId="{54AB2BFD-758F-42D4-B5D5-64815ABE260B}">
      <dgm:prSet/>
      <dgm:spPr/>
      <dgm:t>
        <a:bodyPr/>
        <a:lstStyle/>
        <a:p>
          <a:endParaRPr lang="en-US"/>
        </a:p>
      </dgm:t>
    </dgm:pt>
    <dgm:pt modelId="{A6DC0BF7-0B63-451F-BB93-BF64768EDF9C}" type="sibTrans" cxnId="{54AB2BFD-758F-42D4-B5D5-64815ABE260B}">
      <dgm:prSet/>
      <dgm:spPr/>
      <dgm:t>
        <a:bodyPr/>
        <a:lstStyle/>
        <a:p>
          <a:endParaRPr lang="en-US"/>
        </a:p>
      </dgm:t>
    </dgm:pt>
    <dgm:pt modelId="{2EA0C911-77EA-43B2-95B2-B79ABF37686A}">
      <dgm:prSet/>
      <dgm:spPr/>
      <dgm:t>
        <a:bodyPr/>
        <a:lstStyle/>
        <a:p>
          <a:r>
            <a:rPr lang="es-CL" dirty="0"/>
            <a:t>Se nos plantea que el proceso evaluativo debe avanzar en un camino paso a paso y que lo más relevante es la retroalimentación durante la sesión e interacción discursiva de mediación dentro del proceso de la clase.</a:t>
          </a:r>
          <a:endParaRPr lang="en-US" dirty="0"/>
        </a:p>
      </dgm:t>
    </dgm:pt>
    <dgm:pt modelId="{09BBD858-41C5-409E-AA55-5BB41291BC82}" type="parTrans" cxnId="{49BD5066-D77C-4F5D-8E28-88F4C48D797A}">
      <dgm:prSet/>
      <dgm:spPr/>
      <dgm:t>
        <a:bodyPr/>
        <a:lstStyle/>
        <a:p>
          <a:endParaRPr lang="en-US"/>
        </a:p>
      </dgm:t>
    </dgm:pt>
    <dgm:pt modelId="{4A49D30E-2879-411E-9C78-C433C26EE973}" type="sibTrans" cxnId="{49BD5066-D77C-4F5D-8E28-88F4C48D797A}">
      <dgm:prSet/>
      <dgm:spPr/>
      <dgm:t>
        <a:bodyPr/>
        <a:lstStyle/>
        <a:p>
          <a:endParaRPr lang="en-US"/>
        </a:p>
      </dgm:t>
    </dgm:pt>
    <dgm:pt modelId="{52706782-25EA-1247-B5D6-C71A07083B42}" type="pres">
      <dgm:prSet presAssocID="{EC30609E-25B7-432D-8001-9B6DA88EBCC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2A41711-2B76-5349-94B3-C9CA7D8A93C5}" type="pres">
      <dgm:prSet presAssocID="{65EABA93-B868-4FA3-9FF0-EAF45D891D27}" presName="hierRoot1" presStyleCnt="0"/>
      <dgm:spPr/>
    </dgm:pt>
    <dgm:pt modelId="{9405C9F0-A8DF-E543-839D-DBBE322F9D5F}" type="pres">
      <dgm:prSet presAssocID="{65EABA93-B868-4FA3-9FF0-EAF45D891D27}" presName="composite" presStyleCnt="0"/>
      <dgm:spPr/>
    </dgm:pt>
    <dgm:pt modelId="{F85E6E79-07CD-154A-A453-C555FAF7067A}" type="pres">
      <dgm:prSet presAssocID="{65EABA93-B868-4FA3-9FF0-EAF45D891D27}" presName="background" presStyleLbl="node0" presStyleIdx="0" presStyleCnt="2"/>
      <dgm:spPr/>
    </dgm:pt>
    <dgm:pt modelId="{ADBFAA2B-BD71-7D41-A308-57D6FA75C545}" type="pres">
      <dgm:prSet presAssocID="{65EABA93-B868-4FA3-9FF0-EAF45D891D27}" presName="text" presStyleLbl="fgAcc0" presStyleIdx="0" presStyleCnt="2">
        <dgm:presLayoutVars>
          <dgm:chPref val="3"/>
        </dgm:presLayoutVars>
      </dgm:prSet>
      <dgm:spPr/>
    </dgm:pt>
    <dgm:pt modelId="{1031F497-4B20-2F40-888A-929A9D6AF1F4}" type="pres">
      <dgm:prSet presAssocID="{65EABA93-B868-4FA3-9FF0-EAF45D891D27}" presName="hierChild2" presStyleCnt="0"/>
      <dgm:spPr/>
    </dgm:pt>
    <dgm:pt modelId="{F325B9EE-2AE6-D547-A899-CCD24F50A840}" type="pres">
      <dgm:prSet presAssocID="{2EA0C911-77EA-43B2-95B2-B79ABF37686A}" presName="hierRoot1" presStyleCnt="0"/>
      <dgm:spPr/>
    </dgm:pt>
    <dgm:pt modelId="{D6FEC474-850E-B646-A8D5-6C28C201D731}" type="pres">
      <dgm:prSet presAssocID="{2EA0C911-77EA-43B2-95B2-B79ABF37686A}" presName="composite" presStyleCnt="0"/>
      <dgm:spPr/>
    </dgm:pt>
    <dgm:pt modelId="{3875A4CF-60F0-BA42-AF44-0267CB52B0DE}" type="pres">
      <dgm:prSet presAssocID="{2EA0C911-77EA-43B2-95B2-B79ABF37686A}" presName="background" presStyleLbl="node0" presStyleIdx="1" presStyleCnt="2"/>
      <dgm:spPr/>
    </dgm:pt>
    <dgm:pt modelId="{1B9084EC-A5BD-3542-BFB5-C1D8EA2AFC54}" type="pres">
      <dgm:prSet presAssocID="{2EA0C911-77EA-43B2-95B2-B79ABF37686A}" presName="text" presStyleLbl="fgAcc0" presStyleIdx="1" presStyleCnt="2">
        <dgm:presLayoutVars>
          <dgm:chPref val="3"/>
        </dgm:presLayoutVars>
      </dgm:prSet>
      <dgm:spPr/>
    </dgm:pt>
    <dgm:pt modelId="{6AA9A530-00E8-2D46-B392-37D445AC38F1}" type="pres">
      <dgm:prSet presAssocID="{2EA0C911-77EA-43B2-95B2-B79ABF37686A}" presName="hierChild2" presStyleCnt="0"/>
      <dgm:spPr/>
    </dgm:pt>
  </dgm:ptLst>
  <dgm:cxnLst>
    <dgm:cxn modelId="{3E80935B-DA7A-C24C-B461-99DB9D241B9A}" type="presOf" srcId="{2EA0C911-77EA-43B2-95B2-B79ABF37686A}" destId="{1B9084EC-A5BD-3542-BFB5-C1D8EA2AFC54}" srcOrd="0" destOrd="0" presId="urn:microsoft.com/office/officeart/2005/8/layout/hierarchy1"/>
    <dgm:cxn modelId="{49BD5066-D77C-4F5D-8E28-88F4C48D797A}" srcId="{EC30609E-25B7-432D-8001-9B6DA88EBCC2}" destId="{2EA0C911-77EA-43B2-95B2-B79ABF37686A}" srcOrd="1" destOrd="0" parTransId="{09BBD858-41C5-409E-AA55-5BB41291BC82}" sibTransId="{4A49D30E-2879-411E-9C78-C433C26EE973}"/>
    <dgm:cxn modelId="{861A1975-8821-B049-A11A-54CE7C6E2B8A}" type="presOf" srcId="{EC30609E-25B7-432D-8001-9B6DA88EBCC2}" destId="{52706782-25EA-1247-B5D6-C71A07083B42}" srcOrd="0" destOrd="0" presId="urn:microsoft.com/office/officeart/2005/8/layout/hierarchy1"/>
    <dgm:cxn modelId="{AC70A7A7-00E1-CA45-BE2F-9E8F90235B21}" type="presOf" srcId="{65EABA93-B868-4FA3-9FF0-EAF45D891D27}" destId="{ADBFAA2B-BD71-7D41-A308-57D6FA75C545}" srcOrd="0" destOrd="0" presId="urn:microsoft.com/office/officeart/2005/8/layout/hierarchy1"/>
    <dgm:cxn modelId="{54AB2BFD-758F-42D4-B5D5-64815ABE260B}" srcId="{EC30609E-25B7-432D-8001-9B6DA88EBCC2}" destId="{65EABA93-B868-4FA3-9FF0-EAF45D891D27}" srcOrd="0" destOrd="0" parTransId="{2F0F5A64-F62B-443E-9026-0E173DDDDB99}" sibTransId="{A6DC0BF7-0B63-451F-BB93-BF64768EDF9C}"/>
    <dgm:cxn modelId="{FC307C24-B57A-3D41-96C5-1A6CCC70E8F5}" type="presParOf" srcId="{52706782-25EA-1247-B5D6-C71A07083B42}" destId="{42A41711-2B76-5349-94B3-C9CA7D8A93C5}" srcOrd="0" destOrd="0" presId="urn:microsoft.com/office/officeart/2005/8/layout/hierarchy1"/>
    <dgm:cxn modelId="{10C9352C-436F-5748-BF2B-08B184575018}" type="presParOf" srcId="{42A41711-2B76-5349-94B3-C9CA7D8A93C5}" destId="{9405C9F0-A8DF-E543-839D-DBBE322F9D5F}" srcOrd="0" destOrd="0" presId="urn:microsoft.com/office/officeart/2005/8/layout/hierarchy1"/>
    <dgm:cxn modelId="{45006205-0BC0-6E4D-A88D-50FEEBB58F3D}" type="presParOf" srcId="{9405C9F0-A8DF-E543-839D-DBBE322F9D5F}" destId="{F85E6E79-07CD-154A-A453-C555FAF7067A}" srcOrd="0" destOrd="0" presId="urn:microsoft.com/office/officeart/2005/8/layout/hierarchy1"/>
    <dgm:cxn modelId="{AC30DF9E-4FC3-3B4C-9175-90B8AE6EFD55}" type="presParOf" srcId="{9405C9F0-A8DF-E543-839D-DBBE322F9D5F}" destId="{ADBFAA2B-BD71-7D41-A308-57D6FA75C545}" srcOrd="1" destOrd="0" presId="urn:microsoft.com/office/officeart/2005/8/layout/hierarchy1"/>
    <dgm:cxn modelId="{2DFFA9E3-47EC-A74B-AE3F-4C4247846F4A}" type="presParOf" srcId="{42A41711-2B76-5349-94B3-C9CA7D8A93C5}" destId="{1031F497-4B20-2F40-888A-929A9D6AF1F4}" srcOrd="1" destOrd="0" presId="urn:microsoft.com/office/officeart/2005/8/layout/hierarchy1"/>
    <dgm:cxn modelId="{93D3FB2E-758C-6249-8705-DB823DF3192D}" type="presParOf" srcId="{52706782-25EA-1247-B5D6-C71A07083B42}" destId="{F325B9EE-2AE6-D547-A899-CCD24F50A840}" srcOrd="1" destOrd="0" presId="urn:microsoft.com/office/officeart/2005/8/layout/hierarchy1"/>
    <dgm:cxn modelId="{AF2059BA-5DA6-3B4E-8306-34B4874D4FB2}" type="presParOf" srcId="{F325B9EE-2AE6-D547-A899-CCD24F50A840}" destId="{D6FEC474-850E-B646-A8D5-6C28C201D731}" srcOrd="0" destOrd="0" presId="urn:microsoft.com/office/officeart/2005/8/layout/hierarchy1"/>
    <dgm:cxn modelId="{704B7D00-F9B8-C943-A621-D82867E4591A}" type="presParOf" srcId="{D6FEC474-850E-B646-A8D5-6C28C201D731}" destId="{3875A4CF-60F0-BA42-AF44-0267CB52B0DE}" srcOrd="0" destOrd="0" presId="urn:microsoft.com/office/officeart/2005/8/layout/hierarchy1"/>
    <dgm:cxn modelId="{D8B330B1-238E-454E-BA42-A6E094F40628}" type="presParOf" srcId="{D6FEC474-850E-B646-A8D5-6C28C201D731}" destId="{1B9084EC-A5BD-3542-BFB5-C1D8EA2AFC54}" srcOrd="1" destOrd="0" presId="urn:microsoft.com/office/officeart/2005/8/layout/hierarchy1"/>
    <dgm:cxn modelId="{7A424B69-AD5D-804B-BD45-B9926959E39B}" type="presParOf" srcId="{F325B9EE-2AE6-D547-A899-CCD24F50A840}" destId="{6AA9A530-00E8-2D46-B392-37D445AC38F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0B45A-FD52-44DC-BE01-06773D73D263}">
      <dsp:nvSpPr>
        <dsp:cNvPr id="0" name=""/>
        <dsp:cNvSpPr/>
      </dsp:nvSpPr>
      <dsp:spPr>
        <a:xfrm>
          <a:off x="0" y="1882"/>
          <a:ext cx="10506456" cy="9540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97FEB7-A832-4529-84A3-EC8BC32ACC10}">
      <dsp:nvSpPr>
        <dsp:cNvPr id="0" name=""/>
        <dsp:cNvSpPr/>
      </dsp:nvSpPr>
      <dsp:spPr>
        <a:xfrm>
          <a:off x="288595" y="216539"/>
          <a:ext cx="524718" cy="52471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9962E2-F99B-4D49-B346-21679BB8C03C}">
      <dsp:nvSpPr>
        <dsp:cNvPr id="0" name=""/>
        <dsp:cNvSpPr/>
      </dsp:nvSpPr>
      <dsp:spPr>
        <a:xfrm>
          <a:off x="1101908" y="1882"/>
          <a:ext cx="4727905" cy="954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969" tIns="100969" rIns="100969" bIns="100969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Este código es el propio de la clase media. Se caracteriza por su oposición lo contrario que al código restringido:</a:t>
          </a:r>
          <a:endParaRPr lang="en-US" sz="1700" kern="1200"/>
        </a:p>
      </dsp:txBody>
      <dsp:txXfrm>
        <a:off x="1101908" y="1882"/>
        <a:ext cx="4727905" cy="954033"/>
      </dsp:txXfrm>
    </dsp:sp>
    <dsp:sp modelId="{34FA5798-4A94-407C-AD84-7567529E3C6C}">
      <dsp:nvSpPr>
        <dsp:cNvPr id="0" name=""/>
        <dsp:cNvSpPr/>
      </dsp:nvSpPr>
      <dsp:spPr>
        <a:xfrm>
          <a:off x="5829813" y="1882"/>
          <a:ext cx="4676642" cy="954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969" tIns="100969" rIns="100969" bIns="100969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300" kern="1200"/>
            <a:t>Oraciones extensas y complejas gramaticalmente.</a:t>
          </a:r>
          <a:endParaRPr lang="en-US" sz="1300" kern="1200"/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300" kern="1200"/>
            <a:t>Frecuencia de uso de pronombres impersonales. </a:t>
          </a:r>
          <a:endParaRPr lang="en-US" sz="1300" kern="1200"/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300" kern="1200"/>
            <a:t>Los significados se expresan explícitamente. </a:t>
          </a:r>
          <a:endParaRPr lang="en-US" sz="1300" kern="1200"/>
        </a:p>
      </dsp:txBody>
      <dsp:txXfrm>
        <a:off x="5829813" y="1882"/>
        <a:ext cx="4676642" cy="954033"/>
      </dsp:txXfrm>
    </dsp:sp>
    <dsp:sp modelId="{C98E53CE-9A0F-4F1A-8936-005C75FFEEF2}">
      <dsp:nvSpPr>
        <dsp:cNvPr id="0" name=""/>
        <dsp:cNvSpPr/>
      </dsp:nvSpPr>
      <dsp:spPr>
        <a:xfrm>
          <a:off x="0" y="1194424"/>
          <a:ext cx="10506456" cy="9540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F6C32C-08AF-49C4-B727-866093C8D961}">
      <dsp:nvSpPr>
        <dsp:cNvPr id="0" name=""/>
        <dsp:cNvSpPr/>
      </dsp:nvSpPr>
      <dsp:spPr>
        <a:xfrm>
          <a:off x="288595" y="1409081"/>
          <a:ext cx="524718" cy="52471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44CB0B-A3F3-4442-A8B1-A4C252AB17D3}">
      <dsp:nvSpPr>
        <dsp:cNvPr id="0" name=""/>
        <dsp:cNvSpPr/>
      </dsp:nvSpPr>
      <dsp:spPr>
        <a:xfrm>
          <a:off x="1101908" y="1194424"/>
          <a:ext cx="9404547" cy="954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969" tIns="100969" rIns="100969" bIns="100969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El uso de este código permite acceder a significados universalistas. Facilita el pensamiento abstracto y amplía los límites de referencia y significado a quienes lo usan.</a:t>
          </a:r>
          <a:endParaRPr lang="en-US" sz="1700" kern="1200"/>
        </a:p>
      </dsp:txBody>
      <dsp:txXfrm>
        <a:off x="1101908" y="1194424"/>
        <a:ext cx="9404547" cy="954033"/>
      </dsp:txXfrm>
    </dsp:sp>
    <dsp:sp modelId="{B77979CB-86F2-491F-A4A3-6BE6EBBDEC71}">
      <dsp:nvSpPr>
        <dsp:cNvPr id="0" name=""/>
        <dsp:cNvSpPr/>
      </dsp:nvSpPr>
      <dsp:spPr>
        <a:xfrm>
          <a:off x="0" y="2386966"/>
          <a:ext cx="10506456" cy="9540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F9BB41-3C0D-46ED-812E-BFD80B01CA6E}">
      <dsp:nvSpPr>
        <dsp:cNvPr id="0" name=""/>
        <dsp:cNvSpPr/>
      </dsp:nvSpPr>
      <dsp:spPr>
        <a:xfrm>
          <a:off x="288595" y="2601623"/>
          <a:ext cx="524718" cy="52471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7AC8D2-3941-4B3F-94E9-782268D1A366}">
      <dsp:nvSpPr>
        <dsp:cNvPr id="0" name=""/>
        <dsp:cNvSpPr/>
      </dsp:nvSpPr>
      <dsp:spPr>
        <a:xfrm>
          <a:off x="1101908" y="2386966"/>
          <a:ext cx="9404547" cy="954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969" tIns="100969" rIns="100969" bIns="100969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Bernstein propone una relación entre los códigos y las relaciones sociales.</a:t>
          </a:r>
          <a:endParaRPr lang="en-US" sz="1700" kern="1200"/>
        </a:p>
      </dsp:txBody>
      <dsp:txXfrm>
        <a:off x="1101908" y="2386966"/>
        <a:ext cx="9404547" cy="954033"/>
      </dsp:txXfrm>
    </dsp:sp>
    <dsp:sp modelId="{2452D9AA-9394-4242-AF3B-B005DDC11838}">
      <dsp:nvSpPr>
        <dsp:cNvPr id="0" name=""/>
        <dsp:cNvSpPr/>
      </dsp:nvSpPr>
      <dsp:spPr>
        <a:xfrm>
          <a:off x="0" y="3579508"/>
          <a:ext cx="10506456" cy="9540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552B10-058F-4408-B6B0-01BF48B5801F}">
      <dsp:nvSpPr>
        <dsp:cNvPr id="0" name=""/>
        <dsp:cNvSpPr/>
      </dsp:nvSpPr>
      <dsp:spPr>
        <a:xfrm>
          <a:off x="288595" y="3794165"/>
          <a:ext cx="524718" cy="52471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1495C8-920E-420F-8B0D-CAD27E78235B}">
      <dsp:nvSpPr>
        <dsp:cNvPr id="0" name=""/>
        <dsp:cNvSpPr/>
      </dsp:nvSpPr>
      <dsp:spPr>
        <a:xfrm>
          <a:off x="1101908" y="3579508"/>
          <a:ext cx="9404547" cy="954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969" tIns="100969" rIns="100969" bIns="100969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Así el código restringido plantea comportamientos similares y una estructura de roles cerrada. Por el contrario, el código elaborado permite expresar la individualidad, la innovación y una estructura de roles abierta. </a:t>
          </a:r>
          <a:endParaRPr lang="en-US" sz="1700" kern="1200"/>
        </a:p>
      </dsp:txBody>
      <dsp:txXfrm>
        <a:off x="1101908" y="3579508"/>
        <a:ext cx="9404547" cy="9540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39D0B-CED7-914F-B258-C26412D0DEE2}">
      <dsp:nvSpPr>
        <dsp:cNvPr id="0" name=""/>
        <dsp:cNvSpPr/>
      </dsp:nvSpPr>
      <dsp:spPr>
        <a:xfrm>
          <a:off x="379476" y="0"/>
          <a:ext cx="5504687" cy="5504687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6A8445-9D8A-1347-B8A9-1FA16089DE50}">
      <dsp:nvSpPr>
        <dsp:cNvPr id="0" name=""/>
        <dsp:cNvSpPr/>
      </dsp:nvSpPr>
      <dsp:spPr>
        <a:xfrm>
          <a:off x="737280" y="357804"/>
          <a:ext cx="2201875" cy="22018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Está completamente determinado por las relaciones de poder.</a:t>
          </a:r>
          <a:endParaRPr lang="en-US" sz="1600" kern="1200"/>
        </a:p>
      </dsp:txBody>
      <dsp:txXfrm>
        <a:off x="844767" y="465291"/>
        <a:ext cx="1986901" cy="1986901"/>
      </dsp:txXfrm>
    </dsp:sp>
    <dsp:sp modelId="{4BE9477A-1461-AF44-B8C9-0EC8FE05A49C}">
      <dsp:nvSpPr>
        <dsp:cNvPr id="0" name=""/>
        <dsp:cNvSpPr/>
      </dsp:nvSpPr>
      <dsp:spPr>
        <a:xfrm>
          <a:off x="3324484" y="357804"/>
          <a:ext cx="2201875" cy="220187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El uso de uno u otro depende de la clase social de pertenencia de los individuos.</a:t>
          </a:r>
          <a:endParaRPr lang="en-US" sz="1600" kern="1200"/>
        </a:p>
      </dsp:txBody>
      <dsp:txXfrm>
        <a:off x="3431971" y="465291"/>
        <a:ext cx="1986901" cy="1986901"/>
      </dsp:txXfrm>
    </dsp:sp>
    <dsp:sp modelId="{3D641FA2-927B-4D42-8334-A0A75DDC7507}">
      <dsp:nvSpPr>
        <dsp:cNvPr id="0" name=""/>
        <dsp:cNvSpPr/>
      </dsp:nvSpPr>
      <dsp:spPr>
        <a:xfrm>
          <a:off x="737280" y="2945008"/>
          <a:ext cx="2201875" cy="220187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Así, el modo de producción determina el acceso a un universo simbólico o a otro. </a:t>
          </a:r>
          <a:endParaRPr lang="en-US" sz="1600" kern="1200"/>
        </a:p>
      </dsp:txBody>
      <dsp:txXfrm>
        <a:off x="844767" y="3052495"/>
        <a:ext cx="1986901" cy="1986901"/>
      </dsp:txXfrm>
    </dsp:sp>
    <dsp:sp modelId="{EA21EF3B-73A1-FE4E-92AD-3A4A709818E1}">
      <dsp:nvSpPr>
        <dsp:cNvPr id="0" name=""/>
        <dsp:cNvSpPr/>
      </dsp:nvSpPr>
      <dsp:spPr>
        <a:xfrm>
          <a:off x="3324484" y="2945008"/>
          <a:ext cx="2201875" cy="220187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La escuela emplea el código elaborado, por lo que es normal que los niños procedentes de familias pobres se sientan extraños y fracasen. </a:t>
          </a:r>
          <a:endParaRPr lang="en-US" sz="1600" kern="1200"/>
        </a:p>
      </dsp:txBody>
      <dsp:txXfrm>
        <a:off x="3431971" y="3052495"/>
        <a:ext cx="1986901" cy="19869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A185E-D3F6-48B6-8B29-3DA343505131}">
      <dsp:nvSpPr>
        <dsp:cNvPr id="0" name=""/>
        <dsp:cNvSpPr/>
      </dsp:nvSpPr>
      <dsp:spPr>
        <a:xfrm>
          <a:off x="0" y="2284"/>
          <a:ext cx="6263640" cy="1157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258379-CF1B-4AD3-B7F7-11B7993D83F8}">
      <dsp:nvSpPr>
        <dsp:cNvPr id="0" name=""/>
        <dsp:cNvSpPr/>
      </dsp:nvSpPr>
      <dsp:spPr>
        <a:xfrm>
          <a:off x="350270" y="262816"/>
          <a:ext cx="636855" cy="6368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92D41B-726D-43C9-95D5-EAD35F96B90A}">
      <dsp:nvSpPr>
        <dsp:cNvPr id="0" name=""/>
        <dsp:cNvSpPr/>
      </dsp:nvSpPr>
      <dsp:spPr>
        <a:xfrm>
          <a:off x="1337397" y="2284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La clasificación son los límites entre los contenidos que se enseñan. Puede ser:</a:t>
          </a:r>
          <a:endParaRPr lang="en-US" sz="1900" kern="1200"/>
        </a:p>
      </dsp:txBody>
      <dsp:txXfrm>
        <a:off x="1337397" y="2284"/>
        <a:ext cx="4926242" cy="1157919"/>
      </dsp:txXfrm>
    </dsp:sp>
    <dsp:sp modelId="{9A50723A-050B-4DC5-B8BD-1AA818F41760}">
      <dsp:nvSpPr>
        <dsp:cNvPr id="0" name=""/>
        <dsp:cNvSpPr/>
      </dsp:nvSpPr>
      <dsp:spPr>
        <a:xfrm>
          <a:off x="0" y="1449684"/>
          <a:ext cx="6263640" cy="1157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5A1B7A-AD9A-4F3A-A577-CFBB5D895EB7}">
      <dsp:nvSpPr>
        <dsp:cNvPr id="0" name=""/>
        <dsp:cNvSpPr/>
      </dsp:nvSpPr>
      <dsp:spPr>
        <a:xfrm>
          <a:off x="350270" y="1710216"/>
          <a:ext cx="636855" cy="6368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069959-A049-4EB6-BEB1-BF849CEB0EBE}">
      <dsp:nvSpPr>
        <dsp:cNvPr id="0" name=""/>
        <dsp:cNvSpPr/>
      </dsp:nvSpPr>
      <dsp:spPr>
        <a:xfrm>
          <a:off x="1337397" y="1449684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a) fuerte: contenidos muy separados.</a:t>
          </a:r>
          <a:endParaRPr lang="en-US" sz="1900" kern="1200"/>
        </a:p>
      </dsp:txBody>
      <dsp:txXfrm>
        <a:off x="1337397" y="1449684"/>
        <a:ext cx="4926242" cy="1157919"/>
      </dsp:txXfrm>
    </dsp:sp>
    <dsp:sp modelId="{D587BA07-B897-4D20-81B0-3EFFD27FBC1E}">
      <dsp:nvSpPr>
        <dsp:cNvPr id="0" name=""/>
        <dsp:cNvSpPr/>
      </dsp:nvSpPr>
      <dsp:spPr>
        <a:xfrm>
          <a:off x="0" y="2897083"/>
          <a:ext cx="6263640" cy="1157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F31D05-AB6A-4E6C-B569-C4DB41E6BF68}">
      <dsp:nvSpPr>
        <dsp:cNvPr id="0" name=""/>
        <dsp:cNvSpPr/>
      </dsp:nvSpPr>
      <dsp:spPr>
        <a:xfrm>
          <a:off x="350270" y="3157615"/>
          <a:ext cx="636855" cy="6368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1609A-A61B-475F-A943-799C305F4AF2}">
      <dsp:nvSpPr>
        <dsp:cNvPr id="0" name=""/>
        <dsp:cNvSpPr/>
      </dsp:nvSpPr>
      <dsp:spPr>
        <a:xfrm>
          <a:off x="1337397" y="2897083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b) débil: contenidos interrelacionados.</a:t>
          </a:r>
          <a:endParaRPr lang="en-US" sz="1900" kern="1200"/>
        </a:p>
      </dsp:txBody>
      <dsp:txXfrm>
        <a:off x="1337397" y="2897083"/>
        <a:ext cx="4926242" cy="1157919"/>
      </dsp:txXfrm>
    </dsp:sp>
    <dsp:sp modelId="{7BF6837F-99F9-42E2-ADD3-69C96C0CAC0B}">
      <dsp:nvSpPr>
        <dsp:cNvPr id="0" name=""/>
        <dsp:cNvSpPr/>
      </dsp:nvSpPr>
      <dsp:spPr>
        <a:xfrm>
          <a:off x="0" y="4344483"/>
          <a:ext cx="6263640" cy="1157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8D00A0-BE89-4D3F-96BA-570830CC2BF9}">
      <dsp:nvSpPr>
        <dsp:cNvPr id="0" name=""/>
        <dsp:cNvSpPr/>
      </dsp:nvSpPr>
      <dsp:spPr>
        <a:xfrm>
          <a:off x="350270" y="4605015"/>
          <a:ext cx="636855" cy="6368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82F7E-37DF-45C2-9050-51B952C263C1}">
      <dsp:nvSpPr>
        <dsp:cNvPr id="0" name=""/>
        <dsp:cNvSpPr/>
      </dsp:nvSpPr>
      <dsp:spPr>
        <a:xfrm>
          <a:off x="1337397" y="4344483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La clasificación del conocimiento educativo es reflejo de la división social del trabajo y de las relaciones de poder asociadas a ella.</a:t>
          </a:r>
          <a:endParaRPr lang="en-US" sz="1900" kern="1200"/>
        </a:p>
      </dsp:txBody>
      <dsp:txXfrm>
        <a:off x="1337397" y="4344483"/>
        <a:ext cx="4926242" cy="11579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E2489-FBFE-0845-AB55-456B12B32418}">
      <dsp:nvSpPr>
        <dsp:cNvPr id="0" name=""/>
        <dsp:cNvSpPr/>
      </dsp:nvSpPr>
      <dsp:spPr>
        <a:xfrm>
          <a:off x="0" y="38890"/>
          <a:ext cx="6900512" cy="17714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/>
            <a:t>La evaluación es función de la fuerza de clasificación y de enmarcación.</a:t>
          </a:r>
          <a:endParaRPr lang="en-US" sz="2500" kern="1200"/>
        </a:p>
      </dsp:txBody>
      <dsp:txXfrm>
        <a:off x="86475" y="125365"/>
        <a:ext cx="6727562" cy="1598503"/>
      </dsp:txXfrm>
    </dsp:sp>
    <dsp:sp modelId="{DC8161F6-63D1-934F-AF39-1AB7E831A8E2}">
      <dsp:nvSpPr>
        <dsp:cNvPr id="0" name=""/>
        <dsp:cNvSpPr/>
      </dsp:nvSpPr>
      <dsp:spPr>
        <a:xfrm>
          <a:off x="0" y="1882343"/>
          <a:ext cx="6900512" cy="1771453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/>
            <a:t>Una clasificación y enmarcación fuertes dan lugar a un código agregado. Por el contrario, una clasificación y enmarcación débiles, dan lugar a un código integrado. </a:t>
          </a:r>
          <a:endParaRPr lang="en-US" sz="2500" kern="1200"/>
        </a:p>
      </dsp:txBody>
      <dsp:txXfrm>
        <a:off x="86475" y="1968818"/>
        <a:ext cx="6727562" cy="1598503"/>
      </dsp:txXfrm>
    </dsp:sp>
    <dsp:sp modelId="{079805E8-262B-F147-AB56-8D175AAF14E3}">
      <dsp:nvSpPr>
        <dsp:cNvPr id="0" name=""/>
        <dsp:cNvSpPr/>
      </dsp:nvSpPr>
      <dsp:spPr>
        <a:xfrm>
          <a:off x="0" y="3725797"/>
          <a:ext cx="6900512" cy="177145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/>
            <a:t>Cada tipo de código da una estructura educativa distinta.</a:t>
          </a:r>
          <a:endParaRPr lang="en-US" sz="2500" kern="1200"/>
        </a:p>
      </dsp:txBody>
      <dsp:txXfrm>
        <a:off x="86475" y="3812272"/>
        <a:ext cx="6727562" cy="15985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041CB-BF42-774D-904C-67EBF7C242A5}">
      <dsp:nvSpPr>
        <dsp:cNvPr id="0" name=""/>
        <dsp:cNvSpPr/>
      </dsp:nvSpPr>
      <dsp:spPr>
        <a:xfrm>
          <a:off x="0" y="41544"/>
          <a:ext cx="10515600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/>
            <a:t>La relación educativa es muy jerárquica y ritualizada en códigos agregados porque se considera a los alumnos ignorantes con bajo estatus y pocos derechos. Esto es lo más frecuente en los sistemas educativos occidentales.</a:t>
          </a:r>
          <a:endParaRPr lang="en-US" sz="2500" kern="1200"/>
        </a:p>
      </dsp:txBody>
      <dsp:txXfrm>
        <a:off x="67110" y="108654"/>
        <a:ext cx="10381380" cy="1240530"/>
      </dsp:txXfrm>
    </dsp:sp>
    <dsp:sp modelId="{E9996F06-B04A-1F42-910F-BA8B73F71B87}">
      <dsp:nvSpPr>
        <dsp:cNvPr id="0" name=""/>
        <dsp:cNvSpPr/>
      </dsp:nvSpPr>
      <dsp:spPr>
        <a:xfrm>
          <a:off x="0" y="1488294"/>
          <a:ext cx="10515600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/>
            <a:t>El código integrado da una estructura educativa exactamente opuesta y es deseable porque es emancipador y proporcionan autonomía y capacidad crítica a las personas.</a:t>
          </a:r>
          <a:endParaRPr lang="en-US" sz="2500" kern="1200"/>
        </a:p>
      </dsp:txBody>
      <dsp:txXfrm>
        <a:off x="67110" y="1555404"/>
        <a:ext cx="10381380" cy="1240530"/>
      </dsp:txXfrm>
    </dsp:sp>
    <dsp:sp modelId="{8336EF43-FA85-B741-92C9-9C7B55B96805}">
      <dsp:nvSpPr>
        <dsp:cNvPr id="0" name=""/>
        <dsp:cNvSpPr/>
      </dsp:nvSpPr>
      <dsp:spPr>
        <a:xfrm>
          <a:off x="0" y="2935044"/>
          <a:ext cx="10515600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/>
            <a:t>Para pasar de un código agregado a uno integrado tiene que darse un cambio en las relaciones de autoridad existentes. </a:t>
          </a:r>
          <a:endParaRPr lang="en-US" sz="2500" kern="1200"/>
        </a:p>
      </dsp:txBody>
      <dsp:txXfrm>
        <a:off x="67110" y="3002154"/>
        <a:ext cx="10381380" cy="12405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F127A-2C6A-6443-A41A-7F873B83E340}">
      <dsp:nvSpPr>
        <dsp:cNvPr id="0" name=""/>
        <dsp:cNvSpPr/>
      </dsp:nvSpPr>
      <dsp:spPr>
        <a:xfrm>
          <a:off x="0" y="802506"/>
          <a:ext cx="6367912" cy="11547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/>
            <a:t>El sistema educativo en 3 niveles o normas sociológicas u órdenes relacionados con la distribución del trabajo en la sociedad. Empleos con o sin formación</a:t>
          </a:r>
          <a:endParaRPr lang="en-US" sz="2100" kern="1200"/>
        </a:p>
      </dsp:txBody>
      <dsp:txXfrm>
        <a:off x="56372" y="858878"/>
        <a:ext cx="6255168" cy="1042045"/>
      </dsp:txXfrm>
    </dsp:sp>
    <dsp:sp modelId="{CD42B828-6480-0C46-B74F-E78A96C219FF}">
      <dsp:nvSpPr>
        <dsp:cNvPr id="0" name=""/>
        <dsp:cNvSpPr/>
      </dsp:nvSpPr>
      <dsp:spPr>
        <a:xfrm>
          <a:off x="0" y="2017776"/>
          <a:ext cx="6367912" cy="1154789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/>
            <a:t>1. Normas Distributivas</a:t>
          </a:r>
          <a:endParaRPr lang="en-US" sz="2100" kern="1200"/>
        </a:p>
      </dsp:txBody>
      <dsp:txXfrm>
        <a:off x="56372" y="2074148"/>
        <a:ext cx="6255168" cy="1042045"/>
      </dsp:txXfrm>
    </dsp:sp>
    <dsp:sp modelId="{2CE89039-5AFF-2C45-8912-A8D2B75E7FB6}">
      <dsp:nvSpPr>
        <dsp:cNvPr id="0" name=""/>
        <dsp:cNvSpPr/>
      </dsp:nvSpPr>
      <dsp:spPr>
        <a:xfrm>
          <a:off x="0" y="3233046"/>
          <a:ext cx="6367912" cy="1154789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/>
            <a:t>2. Normas de Recontextualización</a:t>
          </a:r>
          <a:endParaRPr lang="en-US" sz="2100" kern="1200"/>
        </a:p>
      </dsp:txBody>
      <dsp:txXfrm>
        <a:off x="56372" y="3289418"/>
        <a:ext cx="6255168" cy="1042045"/>
      </dsp:txXfrm>
    </dsp:sp>
    <dsp:sp modelId="{29B431D1-B662-5247-998B-62C61F7573D1}">
      <dsp:nvSpPr>
        <dsp:cNvPr id="0" name=""/>
        <dsp:cNvSpPr/>
      </dsp:nvSpPr>
      <dsp:spPr>
        <a:xfrm>
          <a:off x="0" y="4448316"/>
          <a:ext cx="6367912" cy="115478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/>
            <a:t>3. Normas Evaluativas</a:t>
          </a:r>
          <a:endParaRPr lang="en-US" sz="2100" kern="1200"/>
        </a:p>
      </dsp:txBody>
      <dsp:txXfrm>
        <a:off x="56372" y="4504688"/>
        <a:ext cx="6255168" cy="10420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424141-1EE3-4146-BDA1-C51F0D663EB7}">
      <dsp:nvSpPr>
        <dsp:cNvPr id="0" name=""/>
        <dsp:cNvSpPr/>
      </dsp:nvSpPr>
      <dsp:spPr>
        <a:xfrm>
          <a:off x="0" y="553"/>
          <a:ext cx="10506456" cy="12955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280E46-2361-4508-9090-9666F0D21E55}">
      <dsp:nvSpPr>
        <dsp:cNvPr id="0" name=""/>
        <dsp:cNvSpPr/>
      </dsp:nvSpPr>
      <dsp:spPr>
        <a:xfrm>
          <a:off x="391894" y="292045"/>
          <a:ext cx="712535" cy="7125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51460F-1BBD-4A0F-9A5D-A65EAE45D2CE}">
      <dsp:nvSpPr>
        <dsp:cNvPr id="0" name=""/>
        <dsp:cNvSpPr/>
      </dsp:nvSpPr>
      <dsp:spPr>
        <a:xfrm>
          <a:off x="1496324" y="553"/>
          <a:ext cx="9010131" cy="1295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09" tIns="137109" rIns="137109" bIns="13710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/>
            <a:t>Normas de recontextualización- Principio básico el conocimiento que se produce en un contexto, se recontextualiza en la educación. Como un tipo de conocimiento diferente.</a:t>
          </a:r>
          <a:endParaRPr lang="en-US" sz="2300" kern="1200"/>
        </a:p>
      </dsp:txBody>
      <dsp:txXfrm>
        <a:off x="1496324" y="553"/>
        <a:ext cx="9010131" cy="1295519"/>
      </dsp:txXfrm>
    </dsp:sp>
    <dsp:sp modelId="{51102274-A514-44AB-A8D8-322D87334191}">
      <dsp:nvSpPr>
        <dsp:cNvPr id="0" name=""/>
        <dsp:cNvSpPr/>
      </dsp:nvSpPr>
      <dsp:spPr>
        <a:xfrm>
          <a:off x="0" y="1619952"/>
          <a:ext cx="10506456" cy="12955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B70E2D-F35E-4082-AB57-97B31F6304FD}">
      <dsp:nvSpPr>
        <dsp:cNvPr id="0" name=""/>
        <dsp:cNvSpPr/>
      </dsp:nvSpPr>
      <dsp:spPr>
        <a:xfrm>
          <a:off x="391894" y="1911444"/>
          <a:ext cx="712535" cy="7125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D400FE-20F0-472B-A47B-A90187EF5629}">
      <dsp:nvSpPr>
        <dsp:cNvPr id="0" name=""/>
        <dsp:cNvSpPr/>
      </dsp:nvSpPr>
      <dsp:spPr>
        <a:xfrm>
          <a:off x="1496324" y="1619952"/>
          <a:ext cx="9010131" cy="1295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09" tIns="137109" rIns="137109" bIns="13710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/>
            <a:t>Las normas de recontextualización están formadas por las normas distributivas del sistema, y ellas a su vez dan forma a la distribución del conocimiento.</a:t>
          </a:r>
          <a:endParaRPr lang="en-US" sz="2300" kern="1200"/>
        </a:p>
      </dsp:txBody>
      <dsp:txXfrm>
        <a:off x="1496324" y="1619952"/>
        <a:ext cx="9010131" cy="1295519"/>
      </dsp:txXfrm>
    </dsp:sp>
    <dsp:sp modelId="{5BDB25E9-59E8-4099-B03A-3A7AE3F5409C}">
      <dsp:nvSpPr>
        <dsp:cNvPr id="0" name=""/>
        <dsp:cNvSpPr/>
      </dsp:nvSpPr>
      <dsp:spPr>
        <a:xfrm>
          <a:off x="0" y="3239351"/>
          <a:ext cx="10506456" cy="12955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DCE6A-72C0-4F95-BD41-72CF426F7DA6}">
      <dsp:nvSpPr>
        <dsp:cNvPr id="0" name=""/>
        <dsp:cNvSpPr/>
      </dsp:nvSpPr>
      <dsp:spPr>
        <a:xfrm>
          <a:off x="391894" y="3530843"/>
          <a:ext cx="712535" cy="7125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9DDA6E-3AB3-4792-B94E-0B5D6547ECB9}">
      <dsp:nvSpPr>
        <dsp:cNvPr id="0" name=""/>
        <dsp:cNvSpPr/>
      </dsp:nvSpPr>
      <dsp:spPr>
        <a:xfrm>
          <a:off x="1496324" y="3239351"/>
          <a:ext cx="9010131" cy="1295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09" tIns="137109" rIns="137109" bIns="13710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/>
            <a:t>Las formas en que el conocimiento se recontextualiza para estudiantes de secundaria con altas capacidades puede ser bastante diferente de cómo se recontextualiza para estudiantes con menor capacidad.</a:t>
          </a:r>
          <a:endParaRPr lang="en-US" sz="2300" kern="1200"/>
        </a:p>
      </dsp:txBody>
      <dsp:txXfrm>
        <a:off x="1496324" y="3239351"/>
        <a:ext cx="9010131" cy="12955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B9BF8-FCED-4015-821D-CACD4BBDB64E}">
      <dsp:nvSpPr>
        <dsp:cNvPr id="0" name=""/>
        <dsp:cNvSpPr/>
      </dsp:nvSpPr>
      <dsp:spPr>
        <a:xfrm>
          <a:off x="0" y="894511"/>
          <a:ext cx="6263640" cy="1651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7DE445-601D-4505-B20C-886F98525CF0}">
      <dsp:nvSpPr>
        <dsp:cNvPr id="0" name=""/>
        <dsp:cNvSpPr/>
      </dsp:nvSpPr>
      <dsp:spPr>
        <a:xfrm>
          <a:off x="499550" y="1266078"/>
          <a:ext cx="908273" cy="9082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441614-E179-4C78-815B-24DDBEE99E5F}">
      <dsp:nvSpPr>
        <dsp:cNvPr id="0" name=""/>
        <dsp:cNvSpPr/>
      </dsp:nvSpPr>
      <dsp:spPr>
        <a:xfrm>
          <a:off x="1907374" y="894511"/>
          <a:ext cx="4356265" cy="1651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774" tIns="174774" rIns="174774" bIns="174774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/>
            <a:t>Normas evaluativas. Recuerda que la evaluación es fundamental para la educación en todos los niveles, la clave para la pedagogía práctica es la evaluación continua.</a:t>
          </a:r>
          <a:endParaRPr lang="en-US" sz="1500" kern="1200"/>
        </a:p>
      </dsp:txBody>
      <dsp:txXfrm>
        <a:off x="1907374" y="894511"/>
        <a:ext cx="4356265" cy="1651406"/>
      </dsp:txXfrm>
    </dsp:sp>
    <dsp:sp modelId="{E47FABF4-C512-4D46-8415-9625F3F5A4BF}">
      <dsp:nvSpPr>
        <dsp:cNvPr id="0" name=""/>
        <dsp:cNvSpPr/>
      </dsp:nvSpPr>
      <dsp:spPr>
        <a:xfrm>
          <a:off x="0" y="2958769"/>
          <a:ext cx="6263640" cy="1651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8ED6F2-E954-4DFD-9ABD-29CEB01ECC66}">
      <dsp:nvSpPr>
        <dsp:cNvPr id="0" name=""/>
        <dsp:cNvSpPr/>
      </dsp:nvSpPr>
      <dsp:spPr>
        <a:xfrm>
          <a:off x="499550" y="3330336"/>
          <a:ext cx="908273" cy="9082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6ABE65-874C-47D4-A8FF-1E9354FE69BF}">
      <dsp:nvSpPr>
        <dsp:cNvPr id="0" name=""/>
        <dsp:cNvSpPr/>
      </dsp:nvSpPr>
      <dsp:spPr>
        <a:xfrm>
          <a:off x="1907374" y="2958769"/>
          <a:ext cx="4356265" cy="1651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774" tIns="174774" rIns="174774" bIns="174774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/>
            <a:t>De las evaluaciones formales dependerá si los estudiantes son aptos para la universidad, pero las evaluaciones regulares con ejercicios prácticos y las evaluaciones continuas en clase crean jerarquías de éxitos y fracasos en cada grupo y foran identidades de mayor o menor éxito en los estudiantes.</a:t>
          </a:r>
          <a:endParaRPr lang="en-US" sz="1500" kern="1200"/>
        </a:p>
      </dsp:txBody>
      <dsp:txXfrm>
        <a:off x="1907374" y="2958769"/>
        <a:ext cx="4356265" cy="16514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E6E79-07CD-154A-A453-C555FAF7067A}">
      <dsp:nvSpPr>
        <dsp:cNvPr id="0" name=""/>
        <dsp:cNvSpPr/>
      </dsp:nvSpPr>
      <dsp:spPr>
        <a:xfrm>
          <a:off x="1283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FAA2B-BD71-7D41-A308-57D6FA75C545}">
      <dsp:nvSpPr>
        <dsp:cNvPr id="0" name=""/>
        <dsp:cNvSpPr/>
      </dsp:nvSpPr>
      <dsp:spPr>
        <a:xfrm>
          <a:off x="501904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/>
            <a:t>Hoy se plantea que la evaluación debe desarrollarse dentro del proceso de la clase y no al término de la unidad o solo al final de la clase.</a:t>
          </a:r>
          <a:endParaRPr lang="en-US" sz="2400" kern="1200"/>
        </a:p>
      </dsp:txBody>
      <dsp:txXfrm>
        <a:off x="585701" y="1067340"/>
        <a:ext cx="4337991" cy="2693452"/>
      </dsp:txXfrm>
    </dsp:sp>
    <dsp:sp modelId="{3875A4CF-60F0-BA42-AF44-0267CB52B0DE}">
      <dsp:nvSpPr>
        <dsp:cNvPr id="0" name=""/>
        <dsp:cNvSpPr/>
      </dsp:nvSpPr>
      <dsp:spPr>
        <a:xfrm>
          <a:off x="5508110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9084EC-A5BD-3542-BFB5-C1D8EA2AFC54}">
      <dsp:nvSpPr>
        <dsp:cNvPr id="0" name=""/>
        <dsp:cNvSpPr/>
      </dsp:nvSpPr>
      <dsp:spPr>
        <a:xfrm>
          <a:off x="6008730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/>
            <a:t>Se nos plantea que el proceso evaluativo debe avanzar en un camino paso a paso y que lo más relevante es la retroalimentación durante la sesión e interacción discursiva de mediación dentro del proceso de la clase.</a:t>
          </a:r>
          <a:endParaRPr lang="en-US" sz="2400" kern="1200" dirty="0"/>
        </a:p>
      </dsp:txBody>
      <dsp:txXfrm>
        <a:off x="6092527" y="1067340"/>
        <a:ext cx="4337991" cy="2693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42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985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495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92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583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1877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105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265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739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580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4990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58760-B21F-7740-95E1-612751781199}" type="datetimeFigureOut">
              <a:rPr lang="es-CL" smtClean="0"/>
              <a:t>07-10-21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1E504-63C9-DE4C-B6DF-86C9147545C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07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FD73430-4114-424D-8257-2E0B30991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Basil Bernstein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B45D2E-E574-C54C-93A1-FB195F1EA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21903" y="4217160"/>
            <a:ext cx="6548193" cy="64144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De la Sociología de la Educación a la Evaluación con mediación y retroalimentación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Prof. Dr. Marco Antonio Alarcón Silva</a:t>
            </a:r>
          </a:p>
        </p:txBody>
      </p:sp>
    </p:spTree>
    <p:extLst>
      <p:ext uri="{BB962C8B-B14F-4D97-AF65-F5344CB8AC3E}">
        <p14:creationId xmlns:p14="http://schemas.microsoft.com/office/powerpoint/2010/main" val="3313324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24EC76-2CCC-7B4B-A82B-8EFF66D0B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s-CL" sz="4100"/>
              <a:t>Control de los códigos en el currículum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BCC1A0-C01C-5B45-9469-ED55F70D1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000"/>
              <a:t>La enmarcación son las formas de control sobre cómo transmitir el currículum. También puede ser:</a:t>
            </a:r>
            <a:br>
              <a:rPr lang="es-CL" sz="2000"/>
            </a:br>
            <a:br>
              <a:rPr lang="es-CL" sz="2000"/>
            </a:br>
            <a:r>
              <a:rPr lang="es-CL" sz="2000"/>
              <a:t>    a) fuerte: los límites entre lo que se puede y no se puede transmitir están muy claros. Si se da una enmarcación fuerte, el alumno no tiene ninguna opción sobre la relación pedagógica. </a:t>
            </a:r>
            <a:br>
              <a:rPr lang="es-CL" sz="2000"/>
            </a:br>
            <a:br>
              <a:rPr lang="es-CL" sz="2000"/>
            </a:br>
            <a:r>
              <a:rPr lang="es-CL" sz="2000"/>
              <a:t>    b) débil: los límites son difusos, por lo que el alumno sí tiene opciones sobre la relación pedagógica. </a:t>
            </a:r>
          </a:p>
          <a:p>
            <a:endParaRPr lang="es-CL" sz="20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61C1AA-7DE2-43B5-A32A-748AD132AD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361" r="30520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098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786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AC7731-AEC8-3F4E-9944-55A9DF8B0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s-CL" sz="5400" dirty="0"/>
              <a:t>La evaluación desde los códigos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2483740-E2B7-4612-AB82-C8A051C6F9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57599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3999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EC9C2-9DE3-8446-8084-41101C3E4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evaluación desde los códigos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6017D54-3DD2-41D6-88F9-B627508CF1C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9271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F66A575-7835-4400-BEDE-89F2EF034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FD71AFB-FA34-8240-A36C-B12AA534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29" y="640080"/>
            <a:ext cx="4225290" cy="55788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A-prender en la Escuela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C3EE2B57-232C-4101-8EF2-8CF32D14BB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868699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363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E3D5BC9-9F9E-9B4E-9199-B19D2CC8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1. Normas distributivas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C5B3ED-7E9C-3C47-A540-FB76AE277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s-CL" dirty="0"/>
              <a:t>Normas distributivas- Distribución del conocimiento entre diferentes grupos de estudiantes.</a:t>
            </a:r>
          </a:p>
          <a:p>
            <a:r>
              <a:rPr lang="es-CL" dirty="0"/>
              <a:t>Las normas distributivas crean una jerarquía de resultados en los centros de secundaria que es funcional al sistema económico de desigualdad.</a:t>
            </a:r>
          </a:p>
          <a:p>
            <a:r>
              <a:rPr lang="es-CL" dirty="0"/>
              <a:t>Cada vez existen menos trabajos para quienes no tengan educación superior.</a:t>
            </a:r>
          </a:p>
          <a:p>
            <a:pPr marL="0" indent="0">
              <a:buNone/>
            </a:pP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638108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CFCBAA-78E0-264A-86CC-EC8C16182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s-CL" sz="4000"/>
              <a:t>2. Normas de recontextualización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5247CBED-1DE0-4266-ADC8-117D50C0E5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496508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2177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6DC657-8050-F245-97FE-84BD305E8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s-CL" sz="6000"/>
              <a:t>3. Normas evaluativas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5C98A389-C5C0-48BC-8189-0BA4788979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090871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383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9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AC511DAF-15E4-814D-B698-2F7CEED79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Notas e identidades de estudiantes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BC3A69-1938-A444-8734-A727AE24D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r>
              <a:rPr lang="es-CL" sz="2400" dirty="0"/>
              <a:t>La formación de identidades por notas tiene una función social, ya que localiza la fuente de éxito o de fracaso en el estudiante. La meritocracia chilensis, la SIMCE por ejemplo.</a:t>
            </a:r>
          </a:p>
          <a:p>
            <a:r>
              <a:rPr lang="es-CL" sz="2400" dirty="0"/>
              <a:t>La distribución desigual de la escuela parece natural y se forja como inevitable.</a:t>
            </a:r>
          </a:p>
          <a:p>
            <a:r>
              <a:rPr lang="es-CL" sz="2400" dirty="0"/>
              <a:t>La pedagogía basada en los géneros textuales tiene por objeto hacer la distribución de conocimiento en la escuela más equitativa.</a:t>
            </a:r>
          </a:p>
          <a:p>
            <a:r>
              <a:rPr lang="es-CL" sz="2400" dirty="0"/>
              <a:t>Acción, participación y resultados.</a:t>
            </a:r>
          </a:p>
          <a:p>
            <a:r>
              <a:rPr lang="es-CL" sz="2400" dirty="0"/>
              <a:t>La idealización constructivista. El alumno que aprende sin mediación del docente.</a:t>
            </a:r>
          </a:p>
        </p:txBody>
      </p:sp>
    </p:spTree>
    <p:extLst>
      <p:ext uri="{BB962C8B-B14F-4D97-AF65-F5344CB8AC3E}">
        <p14:creationId xmlns:p14="http://schemas.microsoft.com/office/powerpoint/2010/main" val="564331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71ED029-75CB-9740-88E2-C8AE2A4E9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s-CL" sz="4000">
                <a:solidFill>
                  <a:srgbClr val="FFFFFF"/>
                </a:solidFill>
              </a:rPr>
              <a:t>El currículum en ejercicio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A9583D-D991-FD48-B985-E68F20769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rgbClr val="FEFFFF"/>
                </a:solidFill>
              </a:rPr>
              <a:t>La planificación y la evaluación.</a:t>
            </a:r>
          </a:p>
          <a:p>
            <a:r>
              <a:rPr lang="es-CL" sz="2200">
                <a:solidFill>
                  <a:srgbClr val="FEFFFF"/>
                </a:solidFill>
              </a:rPr>
              <a:t>Planificaciones que concebían la evaluación como una etapa al final del proceso formativo liderado por el docente que entregaba conocimientos teóricos de forma expositiva, totalmente abstracta y sin aplicación.</a:t>
            </a:r>
          </a:p>
          <a:p>
            <a:r>
              <a:rPr lang="es-CL" sz="2200">
                <a:solidFill>
                  <a:srgbClr val="FEFFFF"/>
                </a:solidFill>
              </a:rPr>
              <a:t>Se abrazó el constructivismo desde un espacio de capital cultural dado que permitía asimilar dicha visión de manera inmediata.</a:t>
            </a:r>
          </a:p>
          <a:p>
            <a:r>
              <a:rPr lang="es-CL" sz="2200">
                <a:solidFill>
                  <a:srgbClr val="FEFFFF"/>
                </a:solidFill>
              </a:rPr>
              <a:t>La manera en que se desarrolló el constructivismo en Chile fue en esos términos.</a:t>
            </a:r>
          </a:p>
          <a:p>
            <a:endParaRPr lang="es-CL" sz="220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2927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3FA0C3B-9D20-F14A-99D3-FC7121EEC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s-CL" dirty="0"/>
              <a:t>Contexto actual. Decreto 67. Marzo 2020--&gt;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7AF2C38-D62A-4219-9FF5-1C2E016410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608258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6746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85706E7-218C-F641-95D6-141738DD2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s-CL" sz="4000" dirty="0">
                <a:solidFill>
                  <a:srgbClr val="FFFFFF"/>
                </a:solidFill>
              </a:rPr>
              <a:t>Teoría del código</a:t>
            </a:r>
            <a:endParaRPr lang="es-CL" sz="4000">
              <a:solidFill>
                <a:srgbClr val="FFFFFF"/>
              </a:solidFill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D9E5EF-8555-6B4B-9568-801AD1C3A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es-CL" sz="2400">
                <a:solidFill>
                  <a:srgbClr val="FEFFFF"/>
                </a:solidFill>
              </a:rPr>
              <a:t>Tesis el orden social se interioriza a través del lenguaje</a:t>
            </a:r>
          </a:p>
          <a:p>
            <a:r>
              <a:rPr lang="es-CL" sz="2400">
                <a:solidFill>
                  <a:srgbClr val="FEFFFF"/>
                </a:solidFill>
              </a:rPr>
              <a:t>Bernstein estudia el lenguaje usado en diferentes familias y concluye que existen 2 códigos dependientes de la clase social de pertenencia:</a:t>
            </a:r>
          </a:p>
          <a:p>
            <a:pPr marL="457200" lvl="1" indent="0">
              <a:buNone/>
            </a:pPr>
            <a:endParaRPr lang="es-CL">
              <a:solidFill>
                <a:srgbClr val="FEFFFF"/>
              </a:solidFill>
            </a:endParaRPr>
          </a:p>
          <a:p>
            <a:pPr lvl="1"/>
            <a:r>
              <a:rPr lang="es-CL">
                <a:solidFill>
                  <a:srgbClr val="FEFFFF"/>
                </a:solidFill>
              </a:rPr>
              <a:t>Código Restringido</a:t>
            </a:r>
          </a:p>
          <a:p>
            <a:pPr lvl="1"/>
            <a:r>
              <a:rPr lang="es-CL">
                <a:solidFill>
                  <a:srgbClr val="FEFFFF"/>
                </a:solidFill>
              </a:rPr>
              <a:t>Código Elaborado</a:t>
            </a:r>
          </a:p>
        </p:txBody>
      </p:sp>
    </p:spTree>
    <p:extLst>
      <p:ext uri="{BB962C8B-B14F-4D97-AF65-F5344CB8AC3E}">
        <p14:creationId xmlns:p14="http://schemas.microsoft.com/office/powerpoint/2010/main" val="39307286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5CF392-DA61-453B-AB65-9598746AD9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439" r="23815"/>
          <a:stretch/>
        </p:blipFill>
        <p:spPr>
          <a:xfrm>
            <a:off x="20" y="2"/>
            <a:ext cx="6186992" cy="6857998"/>
          </a:xfrm>
          <a:custGeom>
            <a:avLst/>
            <a:gdLst/>
            <a:ahLst/>
            <a:cxnLst/>
            <a:rect l="l" t="t" r="r" b="b"/>
            <a:pathLst>
              <a:path w="6187012" h="6857998">
                <a:moveTo>
                  <a:pt x="5434855" y="6118149"/>
                </a:moveTo>
                <a:cubicBezTo>
                  <a:pt x="5441404" y="6124102"/>
                  <a:pt x="5449025" y="6129341"/>
                  <a:pt x="5456075" y="6133723"/>
                </a:cubicBezTo>
                <a:cubicBezTo>
                  <a:pt x="5463218" y="6138152"/>
                  <a:pt x="5468564" y="6143474"/>
                  <a:pt x="5472234" y="6149380"/>
                </a:cubicBezTo>
                <a:lnTo>
                  <a:pt x="5477710" y="6166562"/>
                </a:lnTo>
                <a:lnTo>
                  <a:pt x="5472234" y="6149379"/>
                </a:lnTo>
                <a:cubicBezTo>
                  <a:pt x="5468564" y="6143474"/>
                  <a:pt x="5463218" y="6138152"/>
                  <a:pt x="5456075" y="6133722"/>
                </a:cubicBezTo>
                <a:cubicBezTo>
                  <a:pt x="5449025" y="6129341"/>
                  <a:pt x="5441404" y="6124102"/>
                  <a:pt x="5434855" y="6118149"/>
                </a:cubicBezTo>
                <a:close/>
                <a:moveTo>
                  <a:pt x="5343013" y="4941372"/>
                </a:moveTo>
                <a:lnTo>
                  <a:pt x="5346342" y="4950869"/>
                </a:lnTo>
                <a:lnTo>
                  <a:pt x="5356027" y="4991382"/>
                </a:lnTo>
                <a:lnTo>
                  <a:pt x="5346342" y="4950868"/>
                </a:lnTo>
                <a:close/>
                <a:moveTo>
                  <a:pt x="5346951" y="4749807"/>
                </a:moveTo>
                <a:cubicBezTo>
                  <a:pt x="5334815" y="4762826"/>
                  <a:pt x="5333958" y="4781365"/>
                  <a:pt x="5332244" y="4799797"/>
                </a:cubicBezTo>
                <a:cubicBezTo>
                  <a:pt x="5333958" y="4781365"/>
                  <a:pt x="5334815" y="4762827"/>
                  <a:pt x="5346951" y="4749807"/>
                </a:cubicBezTo>
                <a:close/>
                <a:moveTo>
                  <a:pt x="5364750" y="4543185"/>
                </a:moveTo>
                <a:cubicBezTo>
                  <a:pt x="5365727" y="4548281"/>
                  <a:pt x="5367775" y="4553662"/>
                  <a:pt x="5370156" y="4557092"/>
                </a:cubicBezTo>
                <a:cubicBezTo>
                  <a:pt x="5381776" y="4573618"/>
                  <a:pt x="5390563" y="4588275"/>
                  <a:pt x="5396519" y="4602021"/>
                </a:cubicBezTo>
                <a:cubicBezTo>
                  <a:pt x="5390563" y="4588275"/>
                  <a:pt x="5381776" y="4573618"/>
                  <a:pt x="5370156" y="4557091"/>
                </a:cubicBezTo>
                <a:close/>
                <a:moveTo>
                  <a:pt x="5830968" y="2819253"/>
                </a:moveTo>
                <a:lnTo>
                  <a:pt x="5842611" y="2827484"/>
                </a:lnTo>
                <a:lnTo>
                  <a:pt x="5842613" y="2827486"/>
                </a:lnTo>
                <a:lnTo>
                  <a:pt x="5871116" y="2861156"/>
                </a:lnTo>
                <a:lnTo>
                  <a:pt x="5861462" y="2842392"/>
                </a:lnTo>
                <a:lnTo>
                  <a:pt x="5842613" y="2827486"/>
                </a:lnTo>
                <a:lnTo>
                  <a:pt x="5842611" y="2827483"/>
                </a:lnTo>
                <a:close/>
                <a:moveTo>
                  <a:pt x="5761313" y="1974015"/>
                </a:moveTo>
                <a:lnTo>
                  <a:pt x="5754799" y="1999763"/>
                </a:lnTo>
                <a:cubicBezTo>
                  <a:pt x="5750990" y="2008056"/>
                  <a:pt x="5745310" y="2016020"/>
                  <a:pt x="5737071" y="2023547"/>
                </a:cubicBezTo>
                <a:cubicBezTo>
                  <a:pt x="5753550" y="2008497"/>
                  <a:pt x="5759789" y="1991685"/>
                  <a:pt x="5761313" y="1974015"/>
                </a:cubicBezTo>
                <a:close/>
                <a:moveTo>
                  <a:pt x="5744119" y="1768838"/>
                </a:moveTo>
                <a:cubicBezTo>
                  <a:pt x="5739738" y="1774411"/>
                  <a:pt x="5736975" y="1779948"/>
                  <a:pt x="5735518" y="1785412"/>
                </a:cubicBezTo>
                <a:lnTo>
                  <a:pt x="5734738" y="1801558"/>
                </a:lnTo>
                <a:cubicBezTo>
                  <a:pt x="5733070" y="1790986"/>
                  <a:pt x="5735356" y="1779981"/>
                  <a:pt x="5744119" y="1768838"/>
                </a:cubicBezTo>
                <a:close/>
                <a:moveTo>
                  <a:pt x="5853708" y="520953"/>
                </a:moveTo>
                <a:lnTo>
                  <a:pt x="5846981" y="549926"/>
                </a:lnTo>
                <a:lnTo>
                  <a:pt x="5840726" y="566616"/>
                </a:lnTo>
                <a:lnTo>
                  <a:pt x="5834776" y="581804"/>
                </a:lnTo>
                <a:lnTo>
                  <a:pt x="5834358" y="583595"/>
                </a:lnTo>
                <a:lnTo>
                  <a:pt x="5832183" y="589388"/>
                </a:lnTo>
                <a:cubicBezTo>
                  <a:pt x="5829783" y="597005"/>
                  <a:pt x="5828025" y="604728"/>
                  <a:pt x="5827560" y="612658"/>
                </a:cubicBezTo>
                <a:lnTo>
                  <a:pt x="5834358" y="583595"/>
                </a:lnTo>
                <a:lnTo>
                  <a:pt x="5840674" y="566754"/>
                </a:lnTo>
                <a:lnTo>
                  <a:pt x="5840726" y="566616"/>
                </a:lnTo>
                <a:lnTo>
                  <a:pt x="5846564" y="551717"/>
                </a:lnTo>
                <a:lnTo>
                  <a:pt x="5846981" y="549926"/>
                </a:lnTo>
                <a:lnTo>
                  <a:pt x="5849145" y="544146"/>
                </a:lnTo>
                <a:cubicBezTo>
                  <a:pt x="5851532" y="536547"/>
                  <a:pt x="5853271" y="528850"/>
                  <a:pt x="5853708" y="520953"/>
                </a:cubicBezTo>
                <a:close/>
                <a:moveTo>
                  <a:pt x="5802605" y="268794"/>
                </a:moveTo>
                <a:cubicBezTo>
                  <a:pt x="5800080" y="279176"/>
                  <a:pt x="5798377" y="289296"/>
                  <a:pt x="5797729" y="299164"/>
                </a:cubicBezTo>
                <a:cubicBezTo>
                  <a:pt x="5797080" y="309031"/>
                  <a:pt x="5797485" y="318646"/>
                  <a:pt x="5799176" y="328017"/>
                </a:cubicBezTo>
                <a:close/>
                <a:moveTo>
                  <a:pt x="0" y="0"/>
                </a:moveTo>
                <a:lnTo>
                  <a:pt x="6120021" y="0"/>
                </a:lnTo>
                <a:lnTo>
                  <a:pt x="6115806" y="24480"/>
                </a:lnTo>
                <a:cubicBezTo>
                  <a:pt x="6113321" y="32636"/>
                  <a:pt x="6109559" y="40471"/>
                  <a:pt x="6103795" y="47806"/>
                </a:cubicBezTo>
                <a:cubicBezTo>
                  <a:pt x="6088935" y="66857"/>
                  <a:pt x="6092364" y="85336"/>
                  <a:pt x="6094651" y="105718"/>
                </a:cubicBezTo>
                <a:cubicBezTo>
                  <a:pt x="6096365" y="121150"/>
                  <a:pt x="6095794" y="136963"/>
                  <a:pt x="6095986" y="152584"/>
                </a:cubicBezTo>
                <a:cubicBezTo>
                  <a:pt x="6096555" y="180017"/>
                  <a:pt x="6096746" y="207450"/>
                  <a:pt x="6097699" y="234883"/>
                </a:cubicBezTo>
                <a:cubicBezTo>
                  <a:pt x="6098079" y="243648"/>
                  <a:pt x="6102844" y="252600"/>
                  <a:pt x="6102082" y="261173"/>
                </a:cubicBezTo>
                <a:cubicBezTo>
                  <a:pt x="6098461" y="300800"/>
                  <a:pt x="6092746" y="340425"/>
                  <a:pt x="6089507" y="380050"/>
                </a:cubicBezTo>
                <a:cubicBezTo>
                  <a:pt x="6087603" y="402529"/>
                  <a:pt x="6091220" y="425581"/>
                  <a:pt x="6088555" y="447870"/>
                </a:cubicBezTo>
                <a:cubicBezTo>
                  <a:pt x="6085507" y="473587"/>
                  <a:pt x="6077697" y="498733"/>
                  <a:pt x="6072932" y="524262"/>
                </a:cubicBezTo>
                <a:cubicBezTo>
                  <a:pt x="6071600" y="531310"/>
                  <a:pt x="6073315" y="539121"/>
                  <a:pt x="6073694" y="546552"/>
                </a:cubicBezTo>
                <a:cubicBezTo>
                  <a:pt x="6074076" y="554933"/>
                  <a:pt x="6074838" y="563125"/>
                  <a:pt x="6075029" y="571508"/>
                </a:cubicBezTo>
                <a:cubicBezTo>
                  <a:pt x="6075411" y="597037"/>
                  <a:pt x="6074838" y="622564"/>
                  <a:pt x="6076173" y="648092"/>
                </a:cubicBezTo>
                <a:cubicBezTo>
                  <a:pt x="6076934" y="663713"/>
                  <a:pt x="6084744" y="680096"/>
                  <a:pt x="6081886" y="694576"/>
                </a:cubicBezTo>
                <a:cubicBezTo>
                  <a:pt x="6076363" y="724104"/>
                  <a:pt x="6088745" y="753633"/>
                  <a:pt x="6078459" y="783158"/>
                </a:cubicBezTo>
                <a:cubicBezTo>
                  <a:pt x="6075411" y="792306"/>
                  <a:pt x="6083031" y="804877"/>
                  <a:pt x="6083411" y="815929"/>
                </a:cubicBezTo>
                <a:cubicBezTo>
                  <a:pt x="6084363" y="843552"/>
                  <a:pt x="6084173" y="871173"/>
                  <a:pt x="6083983" y="898797"/>
                </a:cubicBezTo>
                <a:cubicBezTo>
                  <a:pt x="6083793" y="923562"/>
                  <a:pt x="6086459" y="949281"/>
                  <a:pt x="6081125" y="973095"/>
                </a:cubicBezTo>
                <a:cubicBezTo>
                  <a:pt x="6075411" y="998052"/>
                  <a:pt x="6076173" y="1020529"/>
                  <a:pt x="6082649" y="1044725"/>
                </a:cubicBezTo>
                <a:cubicBezTo>
                  <a:pt x="6087031" y="1061298"/>
                  <a:pt x="6087603" y="1078826"/>
                  <a:pt x="6088935" y="1095972"/>
                </a:cubicBezTo>
                <a:cubicBezTo>
                  <a:pt x="6090459" y="1114449"/>
                  <a:pt x="6086459" y="1134834"/>
                  <a:pt x="6092746" y="1151600"/>
                </a:cubicBezTo>
                <a:cubicBezTo>
                  <a:pt x="6111415" y="1201512"/>
                  <a:pt x="6115415" y="1252757"/>
                  <a:pt x="6115415" y="1304955"/>
                </a:cubicBezTo>
                <a:cubicBezTo>
                  <a:pt x="6115415" y="1314483"/>
                  <a:pt x="6112750" y="1324198"/>
                  <a:pt x="6109892" y="1333341"/>
                </a:cubicBezTo>
                <a:cubicBezTo>
                  <a:pt x="6092746" y="1386684"/>
                  <a:pt x="6094269" y="1440216"/>
                  <a:pt x="6104748" y="1494509"/>
                </a:cubicBezTo>
                <a:cubicBezTo>
                  <a:pt x="6107034" y="1505751"/>
                  <a:pt x="6107415" y="1518324"/>
                  <a:pt x="6105130" y="1529563"/>
                </a:cubicBezTo>
                <a:cubicBezTo>
                  <a:pt x="6098461" y="1561189"/>
                  <a:pt x="6087411" y="1591859"/>
                  <a:pt x="6082649" y="1623675"/>
                </a:cubicBezTo>
                <a:cubicBezTo>
                  <a:pt x="6074838" y="1676253"/>
                  <a:pt x="6101126" y="1721785"/>
                  <a:pt x="6118274" y="1768838"/>
                </a:cubicBezTo>
                <a:cubicBezTo>
                  <a:pt x="6134467" y="1813610"/>
                  <a:pt x="6171044" y="1851709"/>
                  <a:pt x="6162851" y="1904673"/>
                </a:cubicBezTo>
                <a:cubicBezTo>
                  <a:pt x="6162090" y="1910004"/>
                  <a:pt x="6167233" y="1915912"/>
                  <a:pt x="6168567" y="1921817"/>
                </a:cubicBezTo>
                <a:cubicBezTo>
                  <a:pt x="6172188" y="1938009"/>
                  <a:pt x="6176566" y="1954202"/>
                  <a:pt x="6178283" y="1970586"/>
                </a:cubicBezTo>
                <a:cubicBezTo>
                  <a:pt x="6180570" y="1990589"/>
                  <a:pt x="6179809" y="2010974"/>
                  <a:pt x="6181713" y="2030977"/>
                </a:cubicBezTo>
                <a:cubicBezTo>
                  <a:pt x="6182856" y="2043835"/>
                  <a:pt x="6184951" y="2056600"/>
                  <a:pt x="6186761" y="2069340"/>
                </a:cubicBezTo>
                <a:lnTo>
                  <a:pt x="6187012" y="2072225"/>
                </a:lnTo>
                <a:lnTo>
                  <a:pt x="6187012" y="2131532"/>
                </a:lnTo>
                <a:lnTo>
                  <a:pt x="6186141" y="2138304"/>
                </a:lnTo>
                <a:cubicBezTo>
                  <a:pt x="6183950" y="2148519"/>
                  <a:pt x="6181332" y="2158712"/>
                  <a:pt x="6179617" y="2168903"/>
                </a:cubicBezTo>
                <a:cubicBezTo>
                  <a:pt x="6174854" y="2197670"/>
                  <a:pt x="6176188" y="2229296"/>
                  <a:pt x="6163995" y="2254633"/>
                </a:cubicBezTo>
                <a:cubicBezTo>
                  <a:pt x="6151041" y="2281683"/>
                  <a:pt x="6145135" y="2307402"/>
                  <a:pt x="6149135" y="2335405"/>
                </a:cubicBezTo>
                <a:cubicBezTo>
                  <a:pt x="6150469" y="2344741"/>
                  <a:pt x="6158471" y="2356744"/>
                  <a:pt x="6166661" y="2360933"/>
                </a:cubicBezTo>
                <a:cubicBezTo>
                  <a:pt x="6184950" y="2370270"/>
                  <a:pt x="6188190" y="2383032"/>
                  <a:pt x="6181902" y="2400369"/>
                </a:cubicBezTo>
                <a:cubicBezTo>
                  <a:pt x="6176566" y="2415420"/>
                  <a:pt x="6173901" y="2433897"/>
                  <a:pt x="6163613" y="2444184"/>
                </a:cubicBezTo>
                <a:cubicBezTo>
                  <a:pt x="6134467" y="2473333"/>
                  <a:pt x="6133515" y="2510483"/>
                  <a:pt x="6125705" y="2546678"/>
                </a:cubicBezTo>
                <a:cubicBezTo>
                  <a:pt x="6120940" y="2568774"/>
                  <a:pt x="6120750" y="2589352"/>
                  <a:pt x="6123988" y="2611450"/>
                </a:cubicBezTo>
                <a:cubicBezTo>
                  <a:pt x="6131227" y="2659455"/>
                  <a:pt x="6120940" y="2706131"/>
                  <a:pt x="6107796" y="2752235"/>
                </a:cubicBezTo>
                <a:cubicBezTo>
                  <a:pt x="6099034" y="2782716"/>
                  <a:pt x="6093699" y="2813958"/>
                  <a:pt x="6084744" y="2844248"/>
                </a:cubicBezTo>
                <a:cubicBezTo>
                  <a:pt x="6077886" y="2866918"/>
                  <a:pt x="6069694" y="2889587"/>
                  <a:pt x="6058646" y="2910353"/>
                </a:cubicBezTo>
                <a:cubicBezTo>
                  <a:pt x="6042452" y="2940455"/>
                  <a:pt x="6018067" y="2966742"/>
                  <a:pt x="6024544" y="3005035"/>
                </a:cubicBezTo>
                <a:cubicBezTo>
                  <a:pt x="6030260" y="3038756"/>
                  <a:pt x="6018259" y="3069235"/>
                  <a:pt x="6006828" y="3100099"/>
                </a:cubicBezTo>
                <a:cubicBezTo>
                  <a:pt x="5998446" y="3122770"/>
                  <a:pt x="5989871" y="3145436"/>
                  <a:pt x="5984537" y="3168870"/>
                </a:cubicBezTo>
                <a:cubicBezTo>
                  <a:pt x="5978251" y="3196686"/>
                  <a:pt x="5980920" y="3228119"/>
                  <a:pt x="5969297" y="3252885"/>
                </a:cubicBezTo>
                <a:cubicBezTo>
                  <a:pt x="5957105" y="3278795"/>
                  <a:pt x="5965297" y="3300319"/>
                  <a:pt x="5968726" y="3323372"/>
                </a:cubicBezTo>
                <a:cubicBezTo>
                  <a:pt x="5974061" y="3360139"/>
                  <a:pt x="5983967" y="3396719"/>
                  <a:pt x="5971395" y="3433866"/>
                </a:cubicBezTo>
                <a:cubicBezTo>
                  <a:pt x="5956153" y="3479015"/>
                  <a:pt x="5939769" y="3523785"/>
                  <a:pt x="5925292" y="3569124"/>
                </a:cubicBezTo>
                <a:cubicBezTo>
                  <a:pt x="5919765" y="3586653"/>
                  <a:pt x="5917479" y="3605509"/>
                  <a:pt x="5915003" y="3623799"/>
                </a:cubicBezTo>
                <a:cubicBezTo>
                  <a:pt x="5912906" y="3641134"/>
                  <a:pt x="5918242" y="3661899"/>
                  <a:pt x="5910241" y="3675238"/>
                </a:cubicBezTo>
                <a:cubicBezTo>
                  <a:pt x="5889667" y="3709529"/>
                  <a:pt x="5879569" y="3744770"/>
                  <a:pt x="5879569" y="3784397"/>
                </a:cubicBezTo>
                <a:cubicBezTo>
                  <a:pt x="5879569" y="3799258"/>
                  <a:pt x="5870996" y="3813737"/>
                  <a:pt x="5869471" y="3828785"/>
                </a:cubicBezTo>
                <a:cubicBezTo>
                  <a:pt x="5867567" y="3849362"/>
                  <a:pt x="5862423" y="3872985"/>
                  <a:pt x="5869664" y="3890891"/>
                </a:cubicBezTo>
                <a:cubicBezTo>
                  <a:pt x="5886809" y="3932993"/>
                  <a:pt x="5872519" y="3967091"/>
                  <a:pt x="5855566" y="4003861"/>
                </a:cubicBezTo>
                <a:cubicBezTo>
                  <a:pt x="5838801" y="4040058"/>
                  <a:pt x="5825466" y="4078159"/>
                  <a:pt x="5814416" y="4116641"/>
                </a:cubicBezTo>
                <a:cubicBezTo>
                  <a:pt x="5810415" y="4131119"/>
                  <a:pt x="5817085" y="4148453"/>
                  <a:pt x="5818417" y="4164458"/>
                </a:cubicBezTo>
                <a:cubicBezTo>
                  <a:pt x="5818798" y="4170174"/>
                  <a:pt x="5819370" y="4176461"/>
                  <a:pt x="5817466" y="4181603"/>
                </a:cubicBezTo>
                <a:cubicBezTo>
                  <a:pt x="5799176" y="4231324"/>
                  <a:pt x="5785269" y="4281810"/>
                  <a:pt x="5794794" y="4335722"/>
                </a:cubicBezTo>
                <a:cubicBezTo>
                  <a:pt x="5795747" y="4340674"/>
                  <a:pt x="5793650" y="4346201"/>
                  <a:pt x="5792317" y="4351154"/>
                </a:cubicBezTo>
                <a:cubicBezTo>
                  <a:pt x="5785461" y="4375349"/>
                  <a:pt x="5774601" y="4398972"/>
                  <a:pt x="5772124" y="4423545"/>
                </a:cubicBezTo>
                <a:cubicBezTo>
                  <a:pt x="5766028" y="4484127"/>
                  <a:pt x="5763550" y="4545086"/>
                  <a:pt x="5759550" y="4606053"/>
                </a:cubicBezTo>
                <a:cubicBezTo>
                  <a:pt x="5759361" y="4609863"/>
                  <a:pt x="5759361" y="4613864"/>
                  <a:pt x="5758027" y="4617291"/>
                </a:cubicBezTo>
                <a:cubicBezTo>
                  <a:pt x="5749834" y="4639772"/>
                  <a:pt x="5752502" y="4659393"/>
                  <a:pt x="5768123" y="4678445"/>
                </a:cubicBezTo>
                <a:cubicBezTo>
                  <a:pt x="5774982" y="4686828"/>
                  <a:pt x="5778601" y="4698258"/>
                  <a:pt x="5782412" y="4708734"/>
                </a:cubicBezTo>
                <a:cubicBezTo>
                  <a:pt x="5788127" y="4724167"/>
                  <a:pt x="5793650" y="4739978"/>
                  <a:pt x="5797271" y="4755980"/>
                </a:cubicBezTo>
                <a:cubicBezTo>
                  <a:pt x="5800700" y="4771793"/>
                  <a:pt x="5805462" y="4788747"/>
                  <a:pt x="5802796" y="4803988"/>
                </a:cubicBezTo>
                <a:cubicBezTo>
                  <a:pt x="5798035" y="4831420"/>
                  <a:pt x="5787366" y="4857522"/>
                  <a:pt x="5780315" y="4884572"/>
                </a:cubicBezTo>
                <a:cubicBezTo>
                  <a:pt x="5777837" y="4893907"/>
                  <a:pt x="5778221" y="4904195"/>
                  <a:pt x="5778030" y="4913909"/>
                </a:cubicBezTo>
                <a:cubicBezTo>
                  <a:pt x="5777459" y="4936201"/>
                  <a:pt x="5782984" y="4959061"/>
                  <a:pt x="5767171" y="4979253"/>
                </a:cubicBezTo>
                <a:cubicBezTo>
                  <a:pt x="5752311" y="4997922"/>
                  <a:pt x="5756692" y="5016785"/>
                  <a:pt x="5767932" y="5036405"/>
                </a:cubicBezTo>
                <a:cubicBezTo>
                  <a:pt x="5775934" y="5050504"/>
                  <a:pt x="5782221" y="5066505"/>
                  <a:pt x="5785269" y="5082317"/>
                </a:cubicBezTo>
                <a:cubicBezTo>
                  <a:pt x="5789460" y="5104036"/>
                  <a:pt x="5791175" y="5125562"/>
                  <a:pt x="5788697" y="5148995"/>
                </a:cubicBezTo>
                <a:cubicBezTo>
                  <a:pt x="5786983" y="5165570"/>
                  <a:pt x="5786221" y="5179097"/>
                  <a:pt x="5776125" y="5192051"/>
                </a:cubicBezTo>
                <a:cubicBezTo>
                  <a:pt x="5774601" y="5194145"/>
                  <a:pt x="5774219" y="5197955"/>
                  <a:pt x="5774412" y="5200813"/>
                </a:cubicBezTo>
                <a:cubicBezTo>
                  <a:pt x="5777649" y="5238343"/>
                  <a:pt x="5775934" y="5275491"/>
                  <a:pt x="5773646" y="5313403"/>
                </a:cubicBezTo>
                <a:cubicBezTo>
                  <a:pt x="5770601" y="5361598"/>
                  <a:pt x="5779553" y="5412276"/>
                  <a:pt x="5811559" y="5453995"/>
                </a:cubicBezTo>
                <a:cubicBezTo>
                  <a:pt x="5816322" y="5460092"/>
                  <a:pt x="5818417" y="5469236"/>
                  <a:pt x="5819562" y="5477239"/>
                </a:cubicBezTo>
                <a:cubicBezTo>
                  <a:pt x="5824514" y="5514957"/>
                  <a:pt x="5827942" y="5552869"/>
                  <a:pt x="5833467" y="5590590"/>
                </a:cubicBezTo>
                <a:cubicBezTo>
                  <a:pt x="5836516" y="5611164"/>
                  <a:pt x="5839182" y="5632691"/>
                  <a:pt x="5847565" y="5651360"/>
                </a:cubicBezTo>
                <a:cubicBezTo>
                  <a:pt x="5855756" y="5669647"/>
                  <a:pt x="5865471" y="5684320"/>
                  <a:pt x="5848327" y="5695178"/>
                </a:cubicBezTo>
                <a:cubicBezTo>
                  <a:pt x="5857471" y="5714607"/>
                  <a:pt x="5865092" y="5731564"/>
                  <a:pt x="5873282" y="5748136"/>
                </a:cubicBezTo>
                <a:cubicBezTo>
                  <a:pt x="5876329" y="5754234"/>
                  <a:pt x="5881284" y="5759378"/>
                  <a:pt x="5884142" y="5765474"/>
                </a:cubicBezTo>
                <a:cubicBezTo>
                  <a:pt x="5887190" y="5771953"/>
                  <a:pt x="5889094" y="5779191"/>
                  <a:pt x="5890620" y="5786239"/>
                </a:cubicBezTo>
                <a:cubicBezTo>
                  <a:pt x="5897477" y="5817674"/>
                  <a:pt x="5903763" y="5849107"/>
                  <a:pt x="5911194" y="5880348"/>
                </a:cubicBezTo>
                <a:cubicBezTo>
                  <a:pt x="5912717" y="5886447"/>
                  <a:pt x="5918813" y="5891590"/>
                  <a:pt x="5922813" y="5897114"/>
                </a:cubicBezTo>
                <a:cubicBezTo>
                  <a:pt x="5925481" y="5900735"/>
                  <a:pt x="5929482" y="5904353"/>
                  <a:pt x="5930054" y="5908355"/>
                </a:cubicBezTo>
                <a:cubicBezTo>
                  <a:pt x="5934626" y="5938836"/>
                  <a:pt x="5939961" y="5969124"/>
                  <a:pt x="5942246" y="5999796"/>
                </a:cubicBezTo>
                <a:cubicBezTo>
                  <a:pt x="5944149" y="6025515"/>
                  <a:pt x="5943580" y="6050282"/>
                  <a:pt x="5976728" y="6056948"/>
                </a:cubicBezTo>
                <a:cubicBezTo>
                  <a:pt x="5982443" y="6058092"/>
                  <a:pt x="5988540" y="6066284"/>
                  <a:pt x="5991396" y="6072569"/>
                </a:cubicBezTo>
                <a:cubicBezTo>
                  <a:pt x="5999589" y="6090477"/>
                  <a:pt x="6005113" y="6109530"/>
                  <a:pt x="6013494" y="6127247"/>
                </a:cubicBezTo>
                <a:cubicBezTo>
                  <a:pt x="6041500" y="6185351"/>
                  <a:pt x="6059217" y="6246121"/>
                  <a:pt x="6055978" y="6311084"/>
                </a:cubicBezTo>
                <a:cubicBezTo>
                  <a:pt x="6055026" y="6331277"/>
                  <a:pt x="6044737" y="6350899"/>
                  <a:pt x="6040926" y="6363664"/>
                </a:cubicBezTo>
                <a:cubicBezTo>
                  <a:pt x="6055978" y="6400429"/>
                  <a:pt x="6070456" y="6431292"/>
                  <a:pt x="6081315" y="6463490"/>
                </a:cubicBezTo>
                <a:cubicBezTo>
                  <a:pt x="6091031" y="6491874"/>
                  <a:pt x="6097127" y="6521593"/>
                  <a:pt x="6104175" y="6550742"/>
                </a:cubicBezTo>
                <a:cubicBezTo>
                  <a:pt x="6106844" y="6561411"/>
                  <a:pt x="6108367" y="6572269"/>
                  <a:pt x="6109702" y="6583128"/>
                </a:cubicBezTo>
                <a:cubicBezTo>
                  <a:pt x="6113892" y="6617036"/>
                  <a:pt x="6103795" y="6652472"/>
                  <a:pt x="6119798" y="6685617"/>
                </a:cubicBezTo>
                <a:cubicBezTo>
                  <a:pt x="6128180" y="6702955"/>
                  <a:pt x="6138276" y="6720103"/>
                  <a:pt x="6142658" y="6738388"/>
                </a:cubicBezTo>
                <a:cubicBezTo>
                  <a:pt x="6147421" y="6758011"/>
                  <a:pt x="6154851" y="6777207"/>
                  <a:pt x="6160162" y="6796804"/>
                </a:cubicBezTo>
                <a:lnTo>
                  <a:pt x="6164933" y="6857457"/>
                </a:lnTo>
                <a:lnTo>
                  <a:pt x="6037694" y="6857457"/>
                </a:lnTo>
                <a:lnTo>
                  <a:pt x="6037694" y="6857998"/>
                </a:lnTo>
                <a:lnTo>
                  <a:pt x="0" y="6857998"/>
                </a:lnTo>
                <a:close/>
              </a:path>
            </a:pathLst>
          </a:custGeom>
          <a:effectLst>
            <a:outerShdw blurRad="381000" dist="152400" algn="tl" rotWithShape="0">
              <a:prstClr val="black">
                <a:alpha val="10000"/>
              </a:prstClr>
            </a:outerShdw>
          </a:effec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9B16FF-75BE-4A4F-84C1-9F489E008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1826" y="3146400"/>
            <a:ext cx="4391024" cy="2682000"/>
          </a:xfrm>
        </p:spPr>
        <p:txBody>
          <a:bodyPr>
            <a:normAutofit/>
          </a:bodyPr>
          <a:lstStyle/>
          <a:p>
            <a:r>
              <a:rPr lang="es-CL" sz="2400">
                <a:solidFill>
                  <a:schemeClr val="bg1">
                    <a:alpha val="80000"/>
                  </a:schemeClr>
                </a:solidFill>
              </a:rPr>
              <a:t>Muchas gracias</a:t>
            </a:r>
          </a:p>
          <a:p>
            <a:pPr marL="0" indent="0">
              <a:buNone/>
            </a:pPr>
            <a:endParaRPr lang="es-CL" sz="2400">
              <a:solidFill>
                <a:schemeClr val="bg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225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124D60A5-BF30-3A46-8D11-DAC52CE0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Código Restringido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CD8A7E-C60A-DE42-AA1F-5F28ABBD1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r>
              <a:rPr lang="es-CL" sz="2000"/>
              <a:t>1.Oraciones breves y simples.</a:t>
            </a:r>
          </a:p>
          <a:p>
            <a:r>
              <a:rPr lang="es-CL" sz="2000"/>
              <a:t>2.Sus significados dependen del contexto.</a:t>
            </a:r>
          </a:p>
          <a:p>
            <a:pPr marL="0" indent="0">
              <a:buNone/>
            </a:pPr>
            <a:endParaRPr lang="es-CL" sz="2000"/>
          </a:p>
          <a:p>
            <a:r>
              <a:rPr lang="es-CL" sz="2000"/>
              <a:t>Así los significados no se transmiten de manera explícita, sino que los hablantes los extraen o infieren desde el conocimiento compartido basado en su pertenencia a esa clase social.</a:t>
            </a:r>
          </a:p>
          <a:p>
            <a:pPr marL="0" indent="0">
              <a:buNone/>
            </a:pPr>
            <a:endParaRPr lang="es-CL" sz="2000"/>
          </a:p>
          <a:p>
            <a:r>
              <a:rPr lang="es-CL" sz="2000"/>
              <a:t>Dado que los significados dependen del contexto, el código restringido ordena los significados desde lo particular y concreto. Limitando a su enterno a las relaciones de las personas que lo emplean. No logran concebir ni expresar nada más allá de su parcela de conocimiento inmediato.</a:t>
            </a:r>
          </a:p>
        </p:txBody>
      </p:sp>
    </p:spTree>
    <p:extLst>
      <p:ext uri="{BB962C8B-B14F-4D97-AF65-F5344CB8AC3E}">
        <p14:creationId xmlns:p14="http://schemas.microsoft.com/office/powerpoint/2010/main" val="264326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9D9FB-D150-E340-A24D-FE391C00C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s-CL" sz="4000"/>
              <a:t>Código Elaborado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3D3679C-9B48-4B97-B062-21D7B96EF1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159118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6215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564F57-1333-494D-BFA9-20AA72997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s-CL" sz="6000"/>
              <a:t>El acceso al código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AA5EFBE-1F92-4A94-98FA-D02E63F7BF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822174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9836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FD0931-9993-1A4E-BCE8-1928CA2D7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Casos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F72FA5-E099-F242-B2D4-872D72797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Cuatro</a:t>
            </a:r>
          </a:p>
          <a:p>
            <a:r>
              <a:rPr lang="es-CL" dirty="0"/>
              <a:t>Ocho</a:t>
            </a:r>
          </a:p>
          <a:p>
            <a:r>
              <a:rPr lang="es-CL" dirty="0"/>
              <a:t>Discurso especializado</a:t>
            </a:r>
          </a:p>
          <a:p>
            <a:r>
              <a:rPr lang="es-CL" dirty="0"/>
              <a:t>Abstracciones</a:t>
            </a:r>
          </a:p>
          <a:p>
            <a:r>
              <a:rPr lang="es-CL" dirty="0"/>
              <a:t>Discurso científico</a:t>
            </a:r>
          </a:p>
          <a:p>
            <a:r>
              <a:rPr lang="es-CL" dirty="0"/>
              <a:t>Discurso docente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63126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9952412-6063-744A-86DD-2EFEB43E9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El currículum y la evaluación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DBA020-90F6-6844-8DFE-58E759DBD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s-CL" sz="2400">
                <a:solidFill>
                  <a:srgbClr val="000000"/>
                </a:solidFill>
              </a:rPr>
              <a:t> Las relaciones de poder y los principios de control que rigen la estructura social se manifiestan en la reproducción y cambio en el currículum (qué se enseña), la pedagogía (cómo se enseña) y la evaluación (que se exige y valora). </a:t>
            </a:r>
          </a:p>
          <a:p>
            <a:endParaRPr lang="es-CL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49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B613D96-C0A7-FD48-A7D7-3B135FAF8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s-CL" sz="4000">
                <a:solidFill>
                  <a:srgbClr val="FFFFFF"/>
                </a:solidFill>
              </a:rPr>
              <a:t>Los códigos educativos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32B277-3ACE-C548-9985-3D0B1777C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es-CL" sz="2400">
                <a:solidFill>
                  <a:srgbClr val="FEFFFF"/>
                </a:solidFill>
              </a:rPr>
              <a:t> Los códigos educativos son los principios subyacentes que determinan el currículum, la pedagogía y la evaluación. Estos principios dependen de la clasificación y la enmarcación. </a:t>
            </a:r>
          </a:p>
          <a:p>
            <a:endParaRPr lang="es-CL" sz="240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914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98E4E39-189C-584B-A2DC-63B0D34A9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616842" cy="5567891"/>
          </a:xfrm>
        </p:spPr>
        <p:txBody>
          <a:bodyPr>
            <a:normAutofit/>
          </a:bodyPr>
          <a:lstStyle/>
          <a:p>
            <a:r>
              <a:rPr lang="es-CL" sz="5200" dirty="0"/>
              <a:t>Clasificación códigos y contenidos del currículum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C9AF2705-A231-48EF-882D-0DAC0CD89C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020815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130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4141</TotalTime>
  <Words>1248</Words>
  <Application>Microsoft Macintosh PowerPoint</Application>
  <PresentationFormat>Panorámica</PresentationFormat>
  <Paragraphs>86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Basil Bernstein</vt:lpstr>
      <vt:lpstr>Teoría del código</vt:lpstr>
      <vt:lpstr>Código Restringido</vt:lpstr>
      <vt:lpstr>Código Elaborado</vt:lpstr>
      <vt:lpstr>El acceso al código</vt:lpstr>
      <vt:lpstr>Casos</vt:lpstr>
      <vt:lpstr>El currículum y la evaluación</vt:lpstr>
      <vt:lpstr>Los códigos educativos</vt:lpstr>
      <vt:lpstr>Clasificación códigos y contenidos del currículum</vt:lpstr>
      <vt:lpstr>Control de los códigos en el currículum</vt:lpstr>
      <vt:lpstr>La evaluación desde los códigos</vt:lpstr>
      <vt:lpstr>La evaluación desde los códigos</vt:lpstr>
      <vt:lpstr>A-prender en la Escuela</vt:lpstr>
      <vt:lpstr>1. Normas distributivas</vt:lpstr>
      <vt:lpstr>2. Normas de recontextualización</vt:lpstr>
      <vt:lpstr>3. Normas evaluativas</vt:lpstr>
      <vt:lpstr>Notas e identidades de estudiantes</vt:lpstr>
      <vt:lpstr>El currículum en ejercicio</vt:lpstr>
      <vt:lpstr>Contexto actual. Decreto 67. Marzo 2020--&gt;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Basil Bernstein</dc:title>
  <dc:creator>Usuario de Microsoft Office</dc:creator>
  <cp:lastModifiedBy>Microsoft Office User</cp:lastModifiedBy>
  <cp:revision>7</cp:revision>
  <dcterms:created xsi:type="dcterms:W3CDTF">2020-12-15T17:43:01Z</dcterms:created>
  <dcterms:modified xsi:type="dcterms:W3CDTF">2021-10-07T21:16:24Z</dcterms:modified>
</cp:coreProperties>
</file>