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9" r:id="rId4"/>
  </p:sldMasterIdLst>
  <p:notesMasterIdLst>
    <p:notesMasterId r:id="rId25"/>
  </p:notesMasterIdLst>
  <p:handoutMasterIdLst>
    <p:handoutMasterId r:id="rId26"/>
  </p:handoutMasterIdLst>
  <p:sldIdLst>
    <p:sldId id="350" r:id="rId5"/>
    <p:sldId id="373" r:id="rId6"/>
    <p:sldId id="372" r:id="rId7"/>
    <p:sldId id="364" r:id="rId8"/>
    <p:sldId id="365" r:id="rId9"/>
    <p:sldId id="366" r:id="rId10"/>
    <p:sldId id="367" r:id="rId11"/>
    <p:sldId id="368" r:id="rId12"/>
    <p:sldId id="362" r:id="rId13"/>
    <p:sldId id="360" r:id="rId14"/>
    <p:sldId id="363" r:id="rId15"/>
    <p:sldId id="374" r:id="rId16"/>
    <p:sldId id="361" r:id="rId17"/>
    <p:sldId id="369" r:id="rId18"/>
    <p:sldId id="375" r:id="rId19"/>
    <p:sldId id="265" r:id="rId20"/>
    <p:sldId id="376" r:id="rId21"/>
    <p:sldId id="261" r:id="rId22"/>
    <p:sldId id="260" r:id="rId23"/>
    <p:sldId id="266"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7654C8F-E01D-43D8-AE78-0C1B38FD1413}">
          <p14:sldIdLst>
            <p14:sldId id="350"/>
            <p14:sldId id="373"/>
            <p14:sldId id="372"/>
            <p14:sldId id="364"/>
            <p14:sldId id="365"/>
            <p14:sldId id="366"/>
            <p14:sldId id="367"/>
            <p14:sldId id="368"/>
            <p14:sldId id="362"/>
            <p14:sldId id="360"/>
            <p14:sldId id="363"/>
            <p14:sldId id="374"/>
            <p14:sldId id="361"/>
            <p14:sldId id="369"/>
            <p14:sldId id="375"/>
            <p14:sldId id="265"/>
            <p14:sldId id="376"/>
            <p14:sldId id="261"/>
            <p14:sldId id="260"/>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A9D4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5755" autoAdjust="0"/>
  </p:normalViewPr>
  <p:slideViewPr>
    <p:cSldViewPr snapToGrid="0">
      <p:cViewPr varScale="1">
        <p:scale>
          <a:sx n="105" d="100"/>
          <a:sy n="105" d="100"/>
        </p:scale>
        <p:origin x="1248" y="18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556DF-D2A6-446A-8349-CD3C64BDD896}" type="doc">
      <dgm:prSet loTypeId="urn:microsoft.com/office/officeart/2005/8/layout/hProcess9" loCatId="process" qsTypeId="urn:microsoft.com/office/officeart/2005/8/quickstyle/simple1" qsCatId="simple" csTypeId="urn:microsoft.com/office/officeart/2005/8/colors/colorful5" csCatId="colorful" phldr="1"/>
      <dgm:spPr/>
    </dgm:pt>
    <dgm:pt modelId="{6FF46F18-941F-4264-B0BF-23D6097B34FB}">
      <dgm:prSet phldrT="[Texto]" custT="1"/>
      <dgm:spPr/>
      <dgm:t>
        <a:bodyPr anchor="t"/>
        <a:lstStyle/>
        <a:p>
          <a:r>
            <a:rPr lang="es-CL" sz="1600" b="1" kern="1200" dirty="0"/>
            <a:t>Prevención </a:t>
          </a:r>
        </a:p>
        <a:p>
          <a:r>
            <a:rPr lang="es-CL" sz="1600" b="1" kern="1200" dirty="0">
              <a:solidFill>
                <a:prstClr val="white"/>
              </a:solidFill>
              <a:latin typeface="Calibri" panose="020F0502020204030204"/>
              <a:ea typeface="+mn-ea"/>
              <a:cs typeface="+mn-cs"/>
            </a:rPr>
            <a:t>Suprimir o evitar sucesos que causen daño</a:t>
          </a:r>
        </a:p>
      </dgm:t>
    </dgm:pt>
    <dgm:pt modelId="{50A52321-6E67-4A62-B115-2120C6E368E8}" type="parTrans" cxnId="{61762E67-9984-4C45-A5DB-953630349EB0}">
      <dgm:prSet/>
      <dgm:spPr/>
      <dgm:t>
        <a:bodyPr/>
        <a:lstStyle/>
        <a:p>
          <a:endParaRPr lang="es-CL" sz="1600" b="1"/>
        </a:p>
      </dgm:t>
    </dgm:pt>
    <dgm:pt modelId="{127BF2B3-1CFB-498C-A5F2-C1877B2A9007}" type="sibTrans" cxnId="{61762E67-9984-4C45-A5DB-953630349EB0}">
      <dgm:prSet/>
      <dgm:spPr/>
      <dgm:t>
        <a:bodyPr/>
        <a:lstStyle/>
        <a:p>
          <a:endParaRPr lang="es-CL" sz="1600" b="1"/>
        </a:p>
      </dgm:t>
    </dgm:pt>
    <dgm:pt modelId="{7BFEC168-B28C-409A-A349-A7584901CC84}">
      <dgm:prSet phldrT="[Texto]" custT="1"/>
      <dgm:spPr/>
      <dgm:t>
        <a:bodyPr anchor="t"/>
        <a:lstStyle/>
        <a:p>
          <a:r>
            <a:rPr lang="es-CL" sz="1600" b="1" kern="1200" dirty="0"/>
            <a:t>Alerta</a:t>
          </a:r>
        </a:p>
        <a:p>
          <a:r>
            <a:rPr lang="es-CL" sz="1600" b="1" kern="1200" dirty="0">
              <a:solidFill>
                <a:prstClr val="white"/>
              </a:solidFill>
              <a:latin typeface="Calibri" panose="020F0502020204030204"/>
              <a:ea typeface="+mn-ea"/>
              <a:cs typeface="+mn-cs"/>
            </a:rPr>
            <a:t>Primera acción que activa el plan de respuesta </a:t>
          </a:r>
        </a:p>
      </dgm:t>
    </dgm:pt>
    <dgm:pt modelId="{BC0872FE-7BDE-4633-B59F-9776ADA94103}" type="parTrans" cxnId="{3A352D39-D991-4834-BAD0-4ABAE75EF539}">
      <dgm:prSet/>
      <dgm:spPr/>
      <dgm:t>
        <a:bodyPr/>
        <a:lstStyle/>
        <a:p>
          <a:endParaRPr lang="es-CL" sz="1600" b="1"/>
        </a:p>
      </dgm:t>
    </dgm:pt>
    <dgm:pt modelId="{670DF29A-7D76-43EA-BE5D-ABC7D1C89C14}" type="sibTrans" cxnId="{3A352D39-D991-4834-BAD0-4ABAE75EF539}">
      <dgm:prSet/>
      <dgm:spPr/>
      <dgm:t>
        <a:bodyPr/>
        <a:lstStyle/>
        <a:p>
          <a:endParaRPr lang="es-CL" sz="1600" b="1"/>
        </a:p>
      </dgm:t>
    </dgm:pt>
    <dgm:pt modelId="{4B735095-5FB7-4E89-9A11-C4D7F39A0D2A}">
      <dgm:prSet phldrT="[Texto]" custT="1"/>
      <dgm:spPr/>
      <dgm:t>
        <a:bodyPr anchor="t"/>
        <a:lstStyle/>
        <a:p>
          <a:r>
            <a:rPr lang="es-CL" sz="1600" b="1" kern="1200" dirty="0"/>
            <a:t>Respuesta</a:t>
          </a:r>
        </a:p>
        <a:p>
          <a:r>
            <a:rPr lang="es-CL" sz="1600" b="1" kern="1200" dirty="0">
              <a:solidFill>
                <a:prstClr val="white"/>
              </a:solidFill>
              <a:latin typeface="Calibri" panose="020F0502020204030204"/>
              <a:ea typeface="+mn-ea"/>
              <a:cs typeface="+mn-cs"/>
            </a:rPr>
            <a:t>Despliegue de recursos y capacidades, coordinación de acciones</a:t>
          </a:r>
        </a:p>
      </dgm:t>
    </dgm:pt>
    <dgm:pt modelId="{833BAE08-7D8B-444E-B9C0-FC2BF441707F}" type="parTrans" cxnId="{18B69957-9323-403E-AE51-2D3D58AF62F2}">
      <dgm:prSet/>
      <dgm:spPr/>
      <dgm:t>
        <a:bodyPr/>
        <a:lstStyle/>
        <a:p>
          <a:endParaRPr lang="es-CL" sz="1600" b="1"/>
        </a:p>
      </dgm:t>
    </dgm:pt>
    <dgm:pt modelId="{F8EAF6A3-BC35-4BB8-B9AA-41AB735D672A}" type="sibTrans" cxnId="{18B69957-9323-403E-AE51-2D3D58AF62F2}">
      <dgm:prSet/>
      <dgm:spPr/>
      <dgm:t>
        <a:bodyPr/>
        <a:lstStyle/>
        <a:p>
          <a:endParaRPr lang="es-CL" sz="1600" b="1"/>
        </a:p>
      </dgm:t>
    </dgm:pt>
    <dgm:pt modelId="{39C49119-F276-4886-A8E0-B46509131FDD}">
      <dgm:prSet phldrT="[Texto]" custT="1"/>
      <dgm:spPr/>
      <dgm:t>
        <a:bodyPr anchor="t"/>
        <a:lstStyle/>
        <a:p>
          <a:r>
            <a:rPr lang="es-CL" sz="1600" b="1" kern="1200" dirty="0"/>
            <a:t>Mitigación</a:t>
          </a:r>
        </a:p>
        <a:p>
          <a:r>
            <a:rPr lang="es-CL" sz="1600" b="1" kern="1200" dirty="0">
              <a:solidFill>
                <a:prstClr val="white"/>
              </a:solidFill>
              <a:latin typeface="Calibri" panose="020F0502020204030204"/>
              <a:ea typeface="+mn-ea"/>
              <a:cs typeface="+mn-cs"/>
            </a:rPr>
            <a:t>Reducir o aminorar el impacto de un suceso </a:t>
          </a:r>
        </a:p>
      </dgm:t>
    </dgm:pt>
    <dgm:pt modelId="{6D93F7C0-F4EA-4ADE-9702-9C3A6D50ED68}" type="parTrans" cxnId="{20DB90DA-889C-404D-93A0-842EFFCC888C}">
      <dgm:prSet/>
      <dgm:spPr/>
      <dgm:t>
        <a:bodyPr/>
        <a:lstStyle/>
        <a:p>
          <a:endParaRPr lang="es-CL" sz="1600" b="1"/>
        </a:p>
      </dgm:t>
    </dgm:pt>
    <dgm:pt modelId="{AFCED46B-2A0B-45F6-AD5F-B7D721DA6F78}" type="sibTrans" cxnId="{20DB90DA-889C-404D-93A0-842EFFCC888C}">
      <dgm:prSet/>
      <dgm:spPr/>
      <dgm:t>
        <a:bodyPr/>
        <a:lstStyle/>
        <a:p>
          <a:endParaRPr lang="es-CL" sz="1600" b="1"/>
        </a:p>
      </dgm:t>
    </dgm:pt>
    <dgm:pt modelId="{60D2FB26-1477-4768-A542-14638F629353}">
      <dgm:prSet phldrT="[Texto]" custT="1"/>
      <dgm:spPr/>
      <dgm:t>
        <a:bodyPr anchor="t"/>
        <a:lstStyle/>
        <a:p>
          <a:r>
            <a:rPr lang="es-CL" sz="1600" b="1" kern="1200" dirty="0"/>
            <a:t>Preparación</a:t>
          </a:r>
        </a:p>
        <a:p>
          <a:r>
            <a:rPr lang="es-CL" sz="1600" b="1" kern="1200" dirty="0">
              <a:solidFill>
                <a:prstClr val="white"/>
              </a:solidFill>
              <a:latin typeface="Calibri" panose="020F0502020204030204"/>
              <a:ea typeface="+mn-ea"/>
              <a:cs typeface="+mn-cs"/>
            </a:rPr>
            <a:t>Planificación y entrenamiento de medidas de respuesta</a:t>
          </a:r>
        </a:p>
      </dgm:t>
    </dgm:pt>
    <dgm:pt modelId="{D0F71FEC-45EE-4FC1-8C19-120F80AF823F}" type="parTrans" cxnId="{7CCE5B38-063A-4F17-B5B4-B46977A3A75F}">
      <dgm:prSet/>
      <dgm:spPr/>
      <dgm:t>
        <a:bodyPr/>
        <a:lstStyle/>
        <a:p>
          <a:endParaRPr lang="es-CL" sz="1600" b="1"/>
        </a:p>
      </dgm:t>
    </dgm:pt>
    <dgm:pt modelId="{6760C8FB-2B00-44B3-865B-32BC6A83DBD7}" type="sibTrans" cxnId="{7CCE5B38-063A-4F17-B5B4-B46977A3A75F}">
      <dgm:prSet/>
      <dgm:spPr/>
      <dgm:t>
        <a:bodyPr/>
        <a:lstStyle/>
        <a:p>
          <a:endParaRPr lang="es-CL" sz="1600" b="1"/>
        </a:p>
      </dgm:t>
    </dgm:pt>
    <dgm:pt modelId="{97FEC1CC-CE57-4995-89FF-BDB4235BB48A}">
      <dgm:prSet phldrT="[Texto]" custT="1"/>
      <dgm:spPr/>
      <dgm:t>
        <a:bodyPr anchor="t"/>
        <a:lstStyle/>
        <a:p>
          <a:r>
            <a:rPr lang="es-CL" sz="1600" b="1" kern="1200" dirty="0"/>
            <a:t>Rehabilitación</a:t>
          </a:r>
        </a:p>
        <a:p>
          <a:r>
            <a:rPr lang="es-CL" sz="1600" b="1" kern="1200" dirty="0">
              <a:solidFill>
                <a:prstClr val="white"/>
              </a:solidFill>
              <a:latin typeface="Calibri" panose="020F0502020204030204"/>
              <a:ea typeface="+mn-ea"/>
              <a:cs typeface="+mn-cs"/>
            </a:rPr>
            <a:t>Recuperación en el corto plazo de servicios y condiciones básicas</a:t>
          </a:r>
        </a:p>
      </dgm:t>
    </dgm:pt>
    <dgm:pt modelId="{D22928AB-6CEB-4967-BCEB-599149C80679}" type="parTrans" cxnId="{F7F9EA93-74B9-4FB5-B4D5-D2CFC74D745C}">
      <dgm:prSet/>
      <dgm:spPr/>
      <dgm:t>
        <a:bodyPr/>
        <a:lstStyle/>
        <a:p>
          <a:endParaRPr lang="es-CL" sz="1600" b="1"/>
        </a:p>
      </dgm:t>
    </dgm:pt>
    <dgm:pt modelId="{C1870AA7-E6E6-405F-A6C8-4EFA1616C9CF}" type="sibTrans" cxnId="{F7F9EA93-74B9-4FB5-B4D5-D2CFC74D745C}">
      <dgm:prSet/>
      <dgm:spPr/>
      <dgm:t>
        <a:bodyPr/>
        <a:lstStyle/>
        <a:p>
          <a:endParaRPr lang="es-CL" sz="1600" b="1"/>
        </a:p>
      </dgm:t>
    </dgm:pt>
    <dgm:pt modelId="{E41EE415-2437-4DF2-8548-3AF94D15E9A2}">
      <dgm:prSet phldrT="[Texto]" custT="1"/>
      <dgm:spPr/>
      <dgm:t>
        <a:bodyPr anchor="t"/>
        <a:lstStyle/>
        <a:p>
          <a:r>
            <a:rPr lang="es-CL" sz="1600" b="1" kern="1200" dirty="0"/>
            <a:t>Reconstrucción</a:t>
          </a:r>
        </a:p>
        <a:p>
          <a:r>
            <a:rPr lang="es-CL" sz="1600" b="1" kern="1200" dirty="0">
              <a:solidFill>
                <a:prstClr val="white"/>
              </a:solidFill>
              <a:latin typeface="Calibri" panose="020F0502020204030204"/>
              <a:ea typeface="+mn-ea"/>
              <a:cs typeface="+mn-cs"/>
            </a:rPr>
            <a:t>Reparación o reemplazo de infraestructura dañada a mediano y largo plazo</a:t>
          </a:r>
        </a:p>
      </dgm:t>
    </dgm:pt>
    <dgm:pt modelId="{A266583B-459E-406D-8E4C-D34A83CBA91F}" type="parTrans" cxnId="{147B2075-94F3-4CB3-B387-879418A15B3C}">
      <dgm:prSet/>
      <dgm:spPr/>
      <dgm:t>
        <a:bodyPr/>
        <a:lstStyle/>
        <a:p>
          <a:endParaRPr lang="es-CL" sz="1600" b="1"/>
        </a:p>
      </dgm:t>
    </dgm:pt>
    <dgm:pt modelId="{81A2871A-97AE-4DB7-9FDF-4684D5D81076}" type="sibTrans" cxnId="{147B2075-94F3-4CB3-B387-879418A15B3C}">
      <dgm:prSet/>
      <dgm:spPr/>
      <dgm:t>
        <a:bodyPr/>
        <a:lstStyle/>
        <a:p>
          <a:endParaRPr lang="es-CL" sz="1600" b="1"/>
        </a:p>
      </dgm:t>
    </dgm:pt>
    <dgm:pt modelId="{871E54F7-982C-434C-9F2D-6989F1454AC4}" type="pres">
      <dgm:prSet presAssocID="{AC1556DF-D2A6-446A-8349-CD3C64BDD896}" presName="CompostProcess" presStyleCnt="0">
        <dgm:presLayoutVars>
          <dgm:dir/>
          <dgm:resizeHandles val="exact"/>
        </dgm:presLayoutVars>
      </dgm:prSet>
      <dgm:spPr/>
    </dgm:pt>
    <dgm:pt modelId="{8E4DF866-B1A6-4D4F-A0E6-75C27EBA9DA5}" type="pres">
      <dgm:prSet presAssocID="{AC1556DF-D2A6-446A-8349-CD3C64BDD896}" presName="arrow" presStyleLbl="bgShp" presStyleIdx="0" presStyleCnt="1"/>
      <dgm:spPr/>
    </dgm:pt>
    <dgm:pt modelId="{7CD10667-BA2E-447D-A851-353AD075970F}" type="pres">
      <dgm:prSet presAssocID="{AC1556DF-D2A6-446A-8349-CD3C64BDD896}" presName="linearProcess" presStyleCnt="0"/>
      <dgm:spPr/>
    </dgm:pt>
    <dgm:pt modelId="{1DA7438B-645A-4A5B-9515-9397287C86E7}" type="pres">
      <dgm:prSet presAssocID="{6FF46F18-941F-4264-B0BF-23D6097B34FB}" presName="textNode" presStyleLbl="node1" presStyleIdx="0" presStyleCnt="7" custScaleX="130831">
        <dgm:presLayoutVars>
          <dgm:bulletEnabled val="1"/>
        </dgm:presLayoutVars>
      </dgm:prSet>
      <dgm:spPr/>
    </dgm:pt>
    <dgm:pt modelId="{49DFE96F-86FA-4160-BBE7-05A02807A25E}" type="pres">
      <dgm:prSet presAssocID="{127BF2B3-1CFB-498C-A5F2-C1877B2A9007}" presName="sibTrans" presStyleCnt="0"/>
      <dgm:spPr/>
    </dgm:pt>
    <dgm:pt modelId="{01F4D6CC-5D30-4AE8-8A0C-D159A44ED810}" type="pres">
      <dgm:prSet presAssocID="{39C49119-F276-4886-A8E0-B46509131FDD}" presName="textNode" presStyleLbl="node1" presStyleIdx="1" presStyleCnt="7" custScaleX="130831">
        <dgm:presLayoutVars>
          <dgm:bulletEnabled val="1"/>
        </dgm:presLayoutVars>
      </dgm:prSet>
      <dgm:spPr/>
    </dgm:pt>
    <dgm:pt modelId="{8B7F372C-4CEF-41C9-8CA9-FCC58D2DA079}" type="pres">
      <dgm:prSet presAssocID="{AFCED46B-2A0B-45F6-AD5F-B7D721DA6F78}" presName="sibTrans" presStyleCnt="0"/>
      <dgm:spPr/>
    </dgm:pt>
    <dgm:pt modelId="{19AB19DE-0581-441B-A84E-3346CB9AD254}" type="pres">
      <dgm:prSet presAssocID="{60D2FB26-1477-4768-A542-14638F629353}" presName="textNode" presStyleLbl="node1" presStyleIdx="2" presStyleCnt="7" custScaleX="148008">
        <dgm:presLayoutVars>
          <dgm:bulletEnabled val="1"/>
        </dgm:presLayoutVars>
      </dgm:prSet>
      <dgm:spPr/>
    </dgm:pt>
    <dgm:pt modelId="{3E003446-1D4B-4044-B732-D32650C47786}" type="pres">
      <dgm:prSet presAssocID="{6760C8FB-2B00-44B3-865B-32BC6A83DBD7}" presName="sibTrans" presStyleCnt="0"/>
      <dgm:spPr/>
    </dgm:pt>
    <dgm:pt modelId="{DD70D75C-ED40-4F83-9454-E56E0E9681EA}" type="pres">
      <dgm:prSet presAssocID="{7BFEC168-B28C-409A-A349-A7584901CC84}" presName="textNode" presStyleLbl="node1" presStyleIdx="3" presStyleCnt="7" custScaleX="130831">
        <dgm:presLayoutVars>
          <dgm:bulletEnabled val="1"/>
        </dgm:presLayoutVars>
      </dgm:prSet>
      <dgm:spPr/>
    </dgm:pt>
    <dgm:pt modelId="{430D0C75-D146-4502-B6F9-DFCF9F2B3DED}" type="pres">
      <dgm:prSet presAssocID="{670DF29A-7D76-43EA-BE5D-ABC7D1C89C14}" presName="sibTrans" presStyleCnt="0"/>
      <dgm:spPr/>
    </dgm:pt>
    <dgm:pt modelId="{13C0108D-A243-4C18-9DB3-B274D777FE2D}" type="pres">
      <dgm:prSet presAssocID="{4B735095-5FB7-4E89-9A11-C4D7F39A0D2A}" presName="textNode" presStyleLbl="node1" presStyleIdx="4" presStyleCnt="7" custScaleX="130831">
        <dgm:presLayoutVars>
          <dgm:bulletEnabled val="1"/>
        </dgm:presLayoutVars>
      </dgm:prSet>
      <dgm:spPr/>
    </dgm:pt>
    <dgm:pt modelId="{5DDD7AE2-919F-4583-A5C8-D40DC960F6AC}" type="pres">
      <dgm:prSet presAssocID="{F8EAF6A3-BC35-4BB8-B9AA-41AB735D672A}" presName="sibTrans" presStyleCnt="0"/>
      <dgm:spPr/>
    </dgm:pt>
    <dgm:pt modelId="{9B430407-2BB9-411C-9EA7-C51B36115101}" type="pres">
      <dgm:prSet presAssocID="{97FEC1CC-CE57-4995-89FF-BDB4235BB48A}" presName="textNode" presStyleLbl="node1" presStyleIdx="5" presStyleCnt="7" custScaleX="130831">
        <dgm:presLayoutVars>
          <dgm:bulletEnabled val="1"/>
        </dgm:presLayoutVars>
      </dgm:prSet>
      <dgm:spPr/>
    </dgm:pt>
    <dgm:pt modelId="{C3B60DC2-2866-4DBC-B8F1-ACDEB3D00BF8}" type="pres">
      <dgm:prSet presAssocID="{C1870AA7-E6E6-405F-A6C8-4EFA1616C9CF}" presName="sibTrans" presStyleCnt="0"/>
      <dgm:spPr/>
    </dgm:pt>
    <dgm:pt modelId="{A9B9A85B-7CE9-4405-BEA8-3FB3DA02DC05}" type="pres">
      <dgm:prSet presAssocID="{E41EE415-2437-4DF2-8548-3AF94D15E9A2}" presName="textNode" presStyleLbl="node1" presStyleIdx="6" presStyleCnt="7" custScaleX="152467">
        <dgm:presLayoutVars>
          <dgm:bulletEnabled val="1"/>
        </dgm:presLayoutVars>
      </dgm:prSet>
      <dgm:spPr/>
    </dgm:pt>
  </dgm:ptLst>
  <dgm:cxnLst>
    <dgm:cxn modelId="{064B9B10-60F5-44E6-8610-E12EE039AE3E}" type="presOf" srcId="{7BFEC168-B28C-409A-A349-A7584901CC84}" destId="{DD70D75C-ED40-4F83-9454-E56E0E9681EA}" srcOrd="0" destOrd="0" presId="urn:microsoft.com/office/officeart/2005/8/layout/hProcess9"/>
    <dgm:cxn modelId="{7DC47D1A-1622-418A-9FAD-3379A0A1436F}" type="presOf" srcId="{60D2FB26-1477-4768-A542-14638F629353}" destId="{19AB19DE-0581-441B-A84E-3346CB9AD254}" srcOrd="0" destOrd="0" presId="urn:microsoft.com/office/officeart/2005/8/layout/hProcess9"/>
    <dgm:cxn modelId="{9668CB23-9F16-4659-A8CF-417FF3E522ED}" type="presOf" srcId="{AC1556DF-D2A6-446A-8349-CD3C64BDD896}" destId="{871E54F7-982C-434C-9F2D-6989F1454AC4}" srcOrd="0" destOrd="0" presId="urn:microsoft.com/office/officeart/2005/8/layout/hProcess9"/>
    <dgm:cxn modelId="{7CCE5B38-063A-4F17-B5B4-B46977A3A75F}" srcId="{AC1556DF-D2A6-446A-8349-CD3C64BDD896}" destId="{60D2FB26-1477-4768-A542-14638F629353}" srcOrd="2" destOrd="0" parTransId="{D0F71FEC-45EE-4FC1-8C19-120F80AF823F}" sibTransId="{6760C8FB-2B00-44B3-865B-32BC6A83DBD7}"/>
    <dgm:cxn modelId="{3A352D39-D991-4834-BAD0-4ABAE75EF539}" srcId="{AC1556DF-D2A6-446A-8349-CD3C64BDD896}" destId="{7BFEC168-B28C-409A-A349-A7584901CC84}" srcOrd="3" destOrd="0" parTransId="{BC0872FE-7BDE-4633-B59F-9776ADA94103}" sibTransId="{670DF29A-7D76-43EA-BE5D-ABC7D1C89C14}"/>
    <dgm:cxn modelId="{18B69957-9323-403E-AE51-2D3D58AF62F2}" srcId="{AC1556DF-D2A6-446A-8349-CD3C64BDD896}" destId="{4B735095-5FB7-4E89-9A11-C4D7F39A0D2A}" srcOrd="4" destOrd="0" parTransId="{833BAE08-7D8B-444E-B9C0-FC2BF441707F}" sibTransId="{F8EAF6A3-BC35-4BB8-B9AA-41AB735D672A}"/>
    <dgm:cxn modelId="{61762E67-9984-4C45-A5DB-953630349EB0}" srcId="{AC1556DF-D2A6-446A-8349-CD3C64BDD896}" destId="{6FF46F18-941F-4264-B0BF-23D6097B34FB}" srcOrd="0" destOrd="0" parTransId="{50A52321-6E67-4A62-B115-2120C6E368E8}" sibTransId="{127BF2B3-1CFB-498C-A5F2-C1877B2A9007}"/>
    <dgm:cxn modelId="{147B2075-94F3-4CB3-B387-879418A15B3C}" srcId="{AC1556DF-D2A6-446A-8349-CD3C64BDD896}" destId="{E41EE415-2437-4DF2-8548-3AF94D15E9A2}" srcOrd="6" destOrd="0" parTransId="{A266583B-459E-406D-8E4C-D34A83CBA91F}" sibTransId="{81A2871A-97AE-4DB7-9FDF-4684D5D81076}"/>
    <dgm:cxn modelId="{1962D482-2DA7-409D-B317-C6A4464D6019}" type="presOf" srcId="{4B735095-5FB7-4E89-9A11-C4D7F39A0D2A}" destId="{13C0108D-A243-4C18-9DB3-B274D777FE2D}" srcOrd="0" destOrd="0" presId="urn:microsoft.com/office/officeart/2005/8/layout/hProcess9"/>
    <dgm:cxn modelId="{3B9C2E8F-0912-4021-96B2-8F52D4184ACA}" type="presOf" srcId="{E41EE415-2437-4DF2-8548-3AF94D15E9A2}" destId="{A9B9A85B-7CE9-4405-BEA8-3FB3DA02DC05}" srcOrd="0" destOrd="0" presId="urn:microsoft.com/office/officeart/2005/8/layout/hProcess9"/>
    <dgm:cxn modelId="{F7F9EA93-74B9-4FB5-B4D5-D2CFC74D745C}" srcId="{AC1556DF-D2A6-446A-8349-CD3C64BDD896}" destId="{97FEC1CC-CE57-4995-89FF-BDB4235BB48A}" srcOrd="5" destOrd="0" parTransId="{D22928AB-6CEB-4967-BCEB-599149C80679}" sibTransId="{C1870AA7-E6E6-405F-A6C8-4EFA1616C9CF}"/>
    <dgm:cxn modelId="{CF7547D0-78EA-436F-B963-075957444402}" type="presOf" srcId="{39C49119-F276-4886-A8E0-B46509131FDD}" destId="{01F4D6CC-5D30-4AE8-8A0C-D159A44ED810}" srcOrd="0" destOrd="0" presId="urn:microsoft.com/office/officeart/2005/8/layout/hProcess9"/>
    <dgm:cxn modelId="{20DB90DA-889C-404D-93A0-842EFFCC888C}" srcId="{AC1556DF-D2A6-446A-8349-CD3C64BDD896}" destId="{39C49119-F276-4886-A8E0-B46509131FDD}" srcOrd="1" destOrd="0" parTransId="{6D93F7C0-F4EA-4ADE-9702-9C3A6D50ED68}" sibTransId="{AFCED46B-2A0B-45F6-AD5F-B7D721DA6F78}"/>
    <dgm:cxn modelId="{E9EFE2EC-6328-4576-9DBA-90BB8542C6A5}" type="presOf" srcId="{6FF46F18-941F-4264-B0BF-23D6097B34FB}" destId="{1DA7438B-645A-4A5B-9515-9397287C86E7}" srcOrd="0" destOrd="0" presId="urn:microsoft.com/office/officeart/2005/8/layout/hProcess9"/>
    <dgm:cxn modelId="{E0C03EFE-E172-4E05-AF7F-8A97164FF35E}" type="presOf" srcId="{97FEC1CC-CE57-4995-89FF-BDB4235BB48A}" destId="{9B430407-2BB9-411C-9EA7-C51B36115101}" srcOrd="0" destOrd="0" presId="urn:microsoft.com/office/officeart/2005/8/layout/hProcess9"/>
    <dgm:cxn modelId="{3CBDE28C-1E5D-44C9-ACF7-6D4CF487EC45}" type="presParOf" srcId="{871E54F7-982C-434C-9F2D-6989F1454AC4}" destId="{8E4DF866-B1A6-4D4F-A0E6-75C27EBA9DA5}" srcOrd="0" destOrd="0" presId="urn:microsoft.com/office/officeart/2005/8/layout/hProcess9"/>
    <dgm:cxn modelId="{7F735840-1324-4B80-BC81-FCAB4A175C36}" type="presParOf" srcId="{871E54F7-982C-434C-9F2D-6989F1454AC4}" destId="{7CD10667-BA2E-447D-A851-353AD075970F}" srcOrd="1" destOrd="0" presId="urn:microsoft.com/office/officeart/2005/8/layout/hProcess9"/>
    <dgm:cxn modelId="{CCBF3465-21CF-4433-ABAD-3D52CCA52973}" type="presParOf" srcId="{7CD10667-BA2E-447D-A851-353AD075970F}" destId="{1DA7438B-645A-4A5B-9515-9397287C86E7}" srcOrd="0" destOrd="0" presId="urn:microsoft.com/office/officeart/2005/8/layout/hProcess9"/>
    <dgm:cxn modelId="{FDC8B44A-3CFD-444C-8C46-3F2C0A12FA00}" type="presParOf" srcId="{7CD10667-BA2E-447D-A851-353AD075970F}" destId="{49DFE96F-86FA-4160-BBE7-05A02807A25E}" srcOrd="1" destOrd="0" presId="urn:microsoft.com/office/officeart/2005/8/layout/hProcess9"/>
    <dgm:cxn modelId="{3FC4BB5D-6E57-43EA-B162-19FD9B2B05FC}" type="presParOf" srcId="{7CD10667-BA2E-447D-A851-353AD075970F}" destId="{01F4D6CC-5D30-4AE8-8A0C-D159A44ED810}" srcOrd="2" destOrd="0" presId="urn:microsoft.com/office/officeart/2005/8/layout/hProcess9"/>
    <dgm:cxn modelId="{711B3A27-98F1-4E50-ADD4-24FFC470F846}" type="presParOf" srcId="{7CD10667-BA2E-447D-A851-353AD075970F}" destId="{8B7F372C-4CEF-41C9-8CA9-FCC58D2DA079}" srcOrd="3" destOrd="0" presId="urn:microsoft.com/office/officeart/2005/8/layout/hProcess9"/>
    <dgm:cxn modelId="{38975674-52D4-424A-A00A-220E1FDAFDB6}" type="presParOf" srcId="{7CD10667-BA2E-447D-A851-353AD075970F}" destId="{19AB19DE-0581-441B-A84E-3346CB9AD254}" srcOrd="4" destOrd="0" presId="urn:microsoft.com/office/officeart/2005/8/layout/hProcess9"/>
    <dgm:cxn modelId="{D9241648-D674-41A6-91C5-6E554C4D92A1}" type="presParOf" srcId="{7CD10667-BA2E-447D-A851-353AD075970F}" destId="{3E003446-1D4B-4044-B732-D32650C47786}" srcOrd="5" destOrd="0" presId="urn:microsoft.com/office/officeart/2005/8/layout/hProcess9"/>
    <dgm:cxn modelId="{C93E82FF-5D46-4689-965E-A0F37285747F}" type="presParOf" srcId="{7CD10667-BA2E-447D-A851-353AD075970F}" destId="{DD70D75C-ED40-4F83-9454-E56E0E9681EA}" srcOrd="6" destOrd="0" presId="urn:microsoft.com/office/officeart/2005/8/layout/hProcess9"/>
    <dgm:cxn modelId="{2EE9587A-42AE-4F9B-A1BC-F11351B466D2}" type="presParOf" srcId="{7CD10667-BA2E-447D-A851-353AD075970F}" destId="{430D0C75-D146-4502-B6F9-DFCF9F2B3DED}" srcOrd="7" destOrd="0" presId="urn:microsoft.com/office/officeart/2005/8/layout/hProcess9"/>
    <dgm:cxn modelId="{22D31ECA-491A-4A33-B820-936F243BEB4A}" type="presParOf" srcId="{7CD10667-BA2E-447D-A851-353AD075970F}" destId="{13C0108D-A243-4C18-9DB3-B274D777FE2D}" srcOrd="8" destOrd="0" presId="urn:microsoft.com/office/officeart/2005/8/layout/hProcess9"/>
    <dgm:cxn modelId="{C6D47909-4B44-4491-B015-3C7F7C4A34E4}" type="presParOf" srcId="{7CD10667-BA2E-447D-A851-353AD075970F}" destId="{5DDD7AE2-919F-4583-A5C8-D40DC960F6AC}" srcOrd="9" destOrd="0" presId="urn:microsoft.com/office/officeart/2005/8/layout/hProcess9"/>
    <dgm:cxn modelId="{15BA1445-A43B-43AF-A8CC-5C301E1E63C2}" type="presParOf" srcId="{7CD10667-BA2E-447D-A851-353AD075970F}" destId="{9B430407-2BB9-411C-9EA7-C51B36115101}" srcOrd="10" destOrd="0" presId="urn:microsoft.com/office/officeart/2005/8/layout/hProcess9"/>
    <dgm:cxn modelId="{25165483-55C7-4EF7-A0CA-7942D46E725E}" type="presParOf" srcId="{7CD10667-BA2E-447D-A851-353AD075970F}" destId="{C3B60DC2-2866-4DBC-B8F1-ACDEB3D00BF8}" srcOrd="11" destOrd="0" presId="urn:microsoft.com/office/officeart/2005/8/layout/hProcess9"/>
    <dgm:cxn modelId="{CAD7C14F-3FCF-4CA3-B10F-0F235D6B94B1}" type="presParOf" srcId="{7CD10667-BA2E-447D-A851-353AD075970F}" destId="{A9B9A85B-7CE9-4405-BEA8-3FB3DA02DC05}"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DF866-B1A6-4D4F-A0E6-75C27EBA9DA5}">
      <dsp:nvSpPr>
        <dsp:cNvPr id="0" name=""/>
        <dsp:cNvSpPr/>
      </dsp:nvSpPr>
      <dsp:spPr>
        <a:xfrm>
          <a:off x="893669" y="0"/>
          <a:ext cx="10128258" cy="614057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7438B-645A-4A5B-9515-9397287C86E7}">
      <dsp:nvSpPr>
        <dsp:cNvPr id="0" name=""/>
        <dsp:cNvSpPr/>
      </dsp:nvSpPr>
      <dsp:spPr>
        <a:xfrm>
          <a:off x="2801" y="1842171"/>
          <a:ext cx="1477481" cy="2456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CL" sz="1600" b="1" kern="1200" dirty="0"/>
            <a:t>Prevención </a:t>
          </a:r>
        </a:p>
        <a:p>
          <a:pPr marL="0" lvl="0" indent="0" algn="ctr" defTabSz="711200">
            <a:lnSpc>
              <a:spcPct val="90000"/>
            </a:lnSpc>
            <a:spcBef>
              <a:spcPct val="0"/>
            </a:spcBef>
            <a:spcAft>
              <a:spcPct val="35000"/>
            </a:spcAft>
            <a:buNone/>
          </a:pPr>
          <a:r>
            <a:rPr lang="es-CL" sz="1600" b="1" kern="1200" dirty="0">
              <a:solidFill>
                <a:prstClr val="white"/>
              </a:solidFill>
              <a:latin typeface="Calibri" panose="020F0502020204030204"/>
              <a:ea typeface="+mn-ea"/>
              <a:cs typeface="+mn-cs"/>
            </a:rPr>
            <a:t>Suprimir o evitar sucesos que causen daño</a:t>
          </a:r>
        </a:p>
      </dsp:txBody>
      <dsp:txXfrm>
        <a:off x="74926" y="1914296"/>
        <a:ext cx="1333231" cy="2311978"/>
      </dsp:txXfrm>
    </dsp:sp>
    <dsp:sp modelId="{01F4D6CC-5D30-4AE8-8A0C-D159A44ED810}">
      <dsp:nvSpPr>
        <dsp:cNvPr id="0" name=""/>
        <dsp:cNvSpPr/>
      </dsp:nvSpPr>
      <dsp:spPr>
        <a:xfrm>
          <a:off x="1668501" y="1842171"/>
          <a:ext cx="1477481" cy="2456228"/>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CL" sz="1600" b="1" kern="1200" dirty="0"/>
            <a:t>Mitigación</a:t>
          </a:r>
        </a:p>
        <a:p>
          <a:pPr marL="0" lvl="0" indent="0" algn="ctr" defTabSz="711200">
            <a:lnSpc>
              <a:spcPct val="90000"/>
            </a:lnSpc>
            <a:spcBef>
              <a:spcPct val="0"/>
            </a:spcBef>
            <a:spcAft>
              <a:spcPct val="35000"/>
            </a:spcAft>
            <a:buNone/>
          </a:pPr>
          <a:r>
            <a:rPr lang="es-CL" sz="1600" b="1" kern="1200" dirty="0">
              <a:solidFill>
                <a:prstClr val="white"/>
              </a:solidFill>
              <a:latin typeface="Calibri" panose="020F0502020204030204"/>
              <a:ea typeface="+mn-ea"/>
              <a:cs typeface="+mn-cs"/>
            </a:rPr>
            <a:t>Reducir o aminorar el impacto de un suceso </a:t>
          </a:r>
        </a:p>
      </dsp:txBody>
      <dsp:txXfrm>
        <a:off x="1740626" y="1914296"/>
        <a:ext cx="1333231" cy="2311978"/>
      </dsp:txXfrm>
    </dsp:sp>
    <dsp:sp modelId="{19AB19DE-0581-441B-A84E-3346CB9AD254}">
      <dsp:nvSpPr>
        <dsp:cNvPr id="0" name=""/>
        <dsp:cNvSpPr/>
      </dsp:nvSpPr>
      <dsp:spPr>
        <a:xfrm>
          <a:off x="3334200" y="1842171"/>
          <a:ext cx="1671462" cy="24562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CL" sz="1600" b="1" kern="1200" dirty="0"/>
            <a:t>Preparación</a:t>
          </a:r>
        </a:p>
        <a:p>
          <a:pPr marL="0" lvl="0" indent="0" algn="ctr" defTabSz="711200">
            <a:lnSpc>
              <a:spcPct val="90000"/>
            </a:lnSpc>
            <a:spcBef>
              <a:spcPct val="0"/>
            </a:spcBef>
            <a:spcAft>
              <a:spcPct val="35000"/>
            </a:spcAft>
            <a:buNone/>
          </a:pPr>
          <a:r>
            <a:rPr lang="es-CL" sz="1600" b="1" kern="1200" dirty="0">
              <a:solidFill>
                <a:prstClr val="white"/>
              </a:solidFill>
              <a:latin typeface="Calibri" panose="020F0502020204030204"/>
              <a:ea typeface="+mn-ea"/>
              <a:cs typeface="+mn-cs"/>
            </a:rPr>
            <a:t>Planificación y entrenamiento de medidas de respuesta</a:t>
          </a:r>
        </a:p>
      </dsp:txBody>
      <dsp:txXfrm>
        <a:off x="3415794" y="1923765"/>
        <a:ext cx="1508274" cy="2293040"/>
      </dsp:txXfrm>
    </dsp:sp>
    <dsp:sp modelId="{DD70D75C-ED40-4F83-9454-E56E0E9681EA}">
      <dsp:nvSpPr>
        <dsp:cNvPr id="0" name=""/>
        <dsp:cNvSpPr/>
      </dsp:nvSpPr>
      <dsp:spPr>
        <a:xfrm>
          <a:off x="5193880" y="1842171"/>
          <a:ext cx="1477481" cy="245622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CL" sz="1600" b="1" kern="1200" dirty="0"/>
            <a:t>Alerta</a:t>
          </a:r>
        </a:p>
        <a:p>
          <a:pPr marL="0" lvl="0" indent="0" algn="ctr" defTabSz="711200">
            <a:lnSpc>
              <a:spcPct val="90000"/>
            </a:lnSpc>
            <a:spcBef>
              <a:spcPct val="0"/>
            </a:spcBef>
            <a:spcAft>
              <a:spcPct val="35000"/>
            </a:spcAft>
            <a:buNone/>
          </a:pPr>
          <a:r>
            <a:rPr lang="es-CL" sz="1600" b="1" kern="1200" dirty="0">
              <a:solidFill>
                <a:prstClr val="white"/>
              </a:solidFill>
              <a:latin typeface="Calibri" panose="020F0502020204030204"/>
              <a:ea typeface="+mn-ea"/>
              <a:cs typeface="+mn-cs"/>
            </a:rPr>
            <a:t>Primera acción que activa el plan de respuesta </a:t>
          </a:r>
        </a:p>
      </dsp:txBody>
      <dsp:txXfrm>
        <a:off x="5266005" y="1914296"/>
        <a:ext cx="1333231" cy="2311978"/>
      </dsp:txXfrm>
    </dsp:sp>
    <dsp:sp modelId="{13C0108D-A243-4C18-9DB3-B274D777FE2D}">
      <dsp:nvSpPr>
        <dsp:cNvPr id="0" name=""/>
        <dsp:cNvSpPr/>
      </dsp:nvSpPr>
      <dsp:spPr>
        <a:xfrm>
          <a:off x="6859579" y="1842171"/>
          <a:ext cx="1477481" cy="24562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CL" sz="1600" b="1" kern="1200" dirty="0"/>
            <a:t>Respuesta</a:t>
          </a:r>
        </a:p>
        <a:p>
          <a:pPr marL="0" lvl="0" indent="0" algn="ctr" defTabSz="711200">
            <a:lnSpc>
              <a:spcPct val="90000"/>
            </a:lnSpc>
            <a:spcBef>
              <a:spcPct val="0"/>
            </a:spcBef>
            <a:spcAft>
              <a:spcPct val="35000"/>
            </a:spcAft>
            <a:buNone/>
          </a:pPr>
          <a:r>
            <a:rPr lang="es-CL" sz="1600" b="1" kern="1200" dirty="0">
              <a:solidFill>
                <a:prstClr val="white"/>
              </a:solidFill>
              <a:latin typeface="Calibri" panose="020F0502020204030204"/>
              <a:ea typeface="+mn-ea"/>
              <a:cs typeface="+mn-cs"/>
            </a:rPr>
            <a:t>Despliegue de recursos y capacidades, coordinación de acciones</a:t>
          </a:r>
        </a:p>
      </dsp:txBody>
      <dsp:txXfrm>
        <a:off x="6931704" y="1914296"/>
        <a:ext cx="1333231" cy="2311978"/>
      </dsp:txXfrm>
    </dsp:sp>
    <dsp:sp modelId="{9B430407-2BB9-411C-9EA7-C51B36115101}">
      <dsp:nvSpPr>
        <dsp:cNvPr id="0" name=""/>
        <dsp:cNvSpPr/>
      </dsp:nvSpPr>
      <dsp:spPr>
        <a:xfrm>
          <a:off x="8525278" y="1842171"/>
          <a:ext cx="1477481" cy="2456228"/>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CL" sz="1600" b="1" kern="1200" dirty="0"/>
            <a:t>Rehabilitación</a:t>
          </a:r>
        </a:p>
        <a:p>
          <a:pPr marL="0" lvl="0" indent="0" algn="ctr" defTabSz="711200">
            <a:lnSpc>
              <a:spcPct val="90000"/>
            </a:lnSpc>
            <a:spcBef>
              <a:spcPct val="0"/>
            </a:spcBef>
            <a:spcAft>
              <a:spcPct val="35000"/>
            </a:spcAft>
            <a:buNone/>
          </a:pPr>
          <a:r>
            <a:rPr lang="es-CL" sz="1600" b="1" kern="1200" dirty="0">
              <a:solidFill>
                <a:prstClr val="white"/>
              </a:solidFill>
              <a:latin typeface="Calibri" panose="020F0502020204030204"/>
              <a:ea typeface="+mn-ea"/>
              <a:cs typeface="+mn-cs"/>
            </a:rPr>
            <a:t>Recuperación en el corto plazo de servicios y condiciones básicas</a:t>
          </a:r>
        </a:p>
      </dsp:txBody>
      <dsp:txXfrm>
        <a:off x="8597403" y="1914296"/>
        <a:ext cx="1333231" cy="2311978"/>
      </dsp:txXfrm>
    </dsp:sp>
    <dsp:sp modelId="{A9B9A85B-7CE9-4405-BEA8-3FB3DA02DC05}">
      <dsp:nvSpPr>
        <dsp:cNvPr id="0" name=""/>
        <dsp:cNvSpPr/>
      </dsp:nvSpPr>
      <dsp:spPr>
        <a:xfrm>
          <a:off x="10190977" y="1842171"/>
          <a:ext cx="1721818" cy="24562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CL" sz="1600" b="1" kern="1200" dirty="0"/>
            <a:t>Reconstrucción</a:t>
          </a:r>
        </a:p>
        <a:p>
          <a:pPr marL="0" lvl="0" indent="0" algn="ctr" defTabSz="711200">
            <a:lnSpc>
              <a:spcPct val="90000"/>
            </a:lnSpc>
            <a:spcBef>
              <a:spcPct val="0"/>
            </a:spcBef>
            <a:spcAft>
              <a:spcPct val="35000"/>
            </a:spcAft>
            <a:buNone/>
          </a:pPr>
          <a:r>
            <a:rPr lang="es-CL" sz="1600" b="1" kern="1200" dirty="0">
              <a:solidFill>
                <a:prstClr val="white"/>
              </a:solidFill>
              <a:latin typeface="Calibri" panose="020F0502020204030204"/>
              <a:ea typeface="+mn-ea"/>
              <a:cs typeface="+mn-cs"/>
            </a:rPr>
            <a:t>Reparación o reemplazo de infraestructura dañada a mediano y largo plazo</a:t>
          </a:r>
        </a:p>
      </dsp:txBody>
      <dsp:txXfrm>
        <a:off x="10275029" y="1926223"/>
        <a:ext cx="1553714" cy="22881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12/10/22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a:t>
            </a:fld>
            <a:endParaRPr lang="es-ES"/>
          </a:p>
        </p:txBody>
      </p:sp>
    </p:spTree>
    <p:extLst>
      <p:ext uri="{BB962C8B-B14F-4D97-AF65-F5344CB8AC3E}">
        <p14:creationId xmlns:p14="http://schemas.microsoft.com/office/powerpoint/2010/main" val="87504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11</a:t>
            </a:fld>
            <a:endParaRPr lang="es-ES" noProof="0"/>
          </a:p>
        </p:txBody>
      </p:sp>
    </p:spTree>
    <p:extLst>
      <p:ext uri="{BB962C8B-B14F-4D97-AF65-F5344CB8AC3E}">
        <p14:creationId xmlns:p14="http://schemas.microsoft.com/office/powerpoint/2010/main" val="75711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12</a:t>
            </a:fld>
            <a:endParaRPr lang="es-ES" noProof="0"/>
          </a:p>
        </p:txBody>
      </p:sp>
    </p:spTree>
    <p:extLst>
      <p:ext uri="{BB962C8B-B14F-4D97-AF65-F5344CB8AC3E}">
        <p14:creationId xmlns:p14="http://schemas.microsoft.com/office/powerpoint/2010/main" val="373069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13</a:t>
            </a:fld>
            <a:endParaRPr lang="es-ES" noProof="0"/>
          </a:p>
        </p:txBody>
      </p:sp>
    </p:spTree>
    <p:extLst>
      <p:ext uri="{BB962C8B-B14F-4D97-AF65-F5344CB8AC3E}">
        <p14:creationId xmlns:p14="http://schemas.microsoft.com/office/powerpoint/2010/main" val="269590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14</a:t>
            </a:fld>
            <a:endParaRPr lang="es-ES" noProof="0"/>
          </a:p>
        </p:txBody>
      </p:sp>
    </p:spTree>
    <p:extLst>
      <p:ext uri="{BB962C8B-B14F-4D97-AF65-F5344CB8AC3E}">
        <p14:creationId xmlns:p14="http://schemas.microsoft.com/office/powerpoint/2010/main" val="2876913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La comunidad es parte de su propia narrativa sobre los IF y solo tiene mayor presencia en actores locales técnico políticos</a:t>
            </a:r>
          </a:p>
          <a:p>
            <a:endParaRPr lang="es-CL" dirty="0"/>
          </a:p>
          <a:p>
            <a:r>
              <a:rPr lang="es-CL" dirty="0"/>
              <a:t>Actores asociados al combate refieren predominantemente a bomberos y </a:t>
            </a:r>
            <a:r>
              <a:rPr lang="es-CL" dirty="0" err="1"/>
              <a:t>Conaf</a:t>
            </a:r>
            <a:r>
              <a:rPr lang="es-CL" dirty="0"/>
              <a:t> (bomberos solo es apoyo). Entre los otros actores son las empresas las que mayormente integran a la comunidad en sus narrativas (asociadas a la prevención)</a:t>
            </a:r>
          </a:p>
          <a:p>
            <a:endParaRPr lang="es-CL" dirty="0"/>
          </a:p>
          <a:p>
            <a:r>
              <a:rPr lang="es-CL" dirty="0"/>
              <a:t>CONAF es el agente mayormente referido por organismos centrales (ONEMI / CONAF) como referente del manejo de incendios</a:t>
            </a:r>
          </a:p>
        </p:txBody>
      </p:sp>
      <p:sp>
        <p:nvSpPr>
          <p:cNvPr id="4" name="Marcador de número de diapositiva 3"/>
          <p:cNvSpPr>
            <a:spLocks noGrp="1"/>
          </p:cNvSpPr>
          <p:nvPr>
            <p:ph type="sldNum" sz="quarter" idx="5"/>
          </p:nvPr>
        </p:nvSpPr>
        <p:spPr/>
        <p:txBody>
          <a:bodyPr/>
          <a:lstStyle/>
          <a:p>
            <a:fld id="{9C03F235-2958-4CE3-B153-CDAAF525EA2E}" type="slidenum">
              <a:rPr lang="es-CL" smtClean="0"/>
              <a:t>16</a:t>
            </a:fld>
            <a:endParaRPr lang="es-CL"/>
          </a:p>
        </p:txBody>
      </p:sp>
    </p:spTree>
    <p:extLst>
      <p:ext uri="{BB962C8B-B14F-4D97-AF65-F5344CB8AC3E}">
        <p14:creationId xmlns:p14="http://schemas.microsoft.com/office/powerpoint/2010/main" val="330165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Red compleja que debe organizarse en diferentes etapas de manejo:  prevención, preparación, combate, mitigación, restauración, reparación. Centro puesto en la dimensión ecológica</a:t>
            </a:r>
          </a:p>
          <a:p>
            <a:endParaRPr lang="es-CL" dirty="0"/>
          </a:p>
          <a:p>
            <a:r>
              <a:rPr lang="es-CL" dirty="0"/>
              <a:t>Reciente incorporación Empresa Privada</a:t>
            </a:r>
          </a:p>
          <a:p>
            <a:r>
              <a:rPr lang="es-CL" dirty="0"/>
              <a:t>Coordinación basada en confianza, / ausencia de </a:t>
            </a:r>
            <a:r>
              <a:rPr lang="es-CL" dirty="0" err="1"/>
              <a:t>procolos</a:t>
            </a:r>
            <a:r>
              <a:rPr lang="es-CL" dirty="0"/>
              <a:t> formales </a:t>
            </a:r>
          </a:p>
          <a:p>
            <a:r>
              <a:rPr lang="es-CL" dirty="0" err="1"/>
              <a:t>Conaf</a:t>
            </a:r>
            <a:r>
              <a:rPr lang="es-CL" dirty="0"/>
              <a:t> como centro de las referencias</a:t>
            </a:r>
          </a:p>
          <a:p>
            <a:r>
              <a:rPr lang="es-CL" dirty="0"/>
              <a:t>Alta especialización en el trabajo de combate y mayores recursos de privados para ello</a:t>
            </a:r>
          </a:p>
          <a:p>
            <a:r>
              <a:rPr lang="es-CL" dirty="0"/>
              <a:t>Baja </a:t>
            </a:r>
            <a:r>
              <a:rPr lang="es-CL" dirty="0" err="1"/>
              <a:t>visibilización</a:t>
            </a:r>
            <a:r>
              <a:rPr lang="es-CL" dirty="0"/>
              <a:t> e integración de comunidades en la toma de decisiones </a:t>
            </a:r>
          </a:p>
        </p:txBody>
      </p:sp>
      <p:sp>
        <p:nvSpPr>
          <p:cNvPr id="4" name="Marcador de número de diapositiva 3"/>
          <p:cNvSpPr>
            <a:spLocks noGrp="1"/>
          </p:cNvSpPr>
          <p:nvPr>
            <p:ph type="sldNum" sz="quarter" idx="5"/>
          </p:nvPr>
        </p:nvSpPr>
        <p:spPr/>
        <p:txBody>
          <a:bodyPr/>
          <a:lstStyle/>
          <a:p>
            <a:fld id="{9C03F235-2958-4CE3-B153-CDAAF525EA2E}" type="slidenum">
              <a:rPr lang="es-CL" smtClean="0"/>
              <a:t>18</a:t>
            </a:fld>
            <a:endParaRPr lang="es-CL"/>
          </a:p>
        </p:txBody>
      </p:sp>
    </p:spTree>
    <p:extLst>
      <p:ext uri="{BB962C8B-B14F-4D97-AF65-F5344CB8AC3E}">
        <p14:creationId xmlns:p14="http://schemas.microsoft.com/office/powerpoint/2010/main" val="4176458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1" dirty="0"/>
              <a:t>Vulnerabilidad</a:t>
            </a:r>
          </a:p>
          <a:p>
            <a:endParaRPr lang="es-CL" dirty="0"/>
          </a:p>
          <a:p>
            <a:r>
              <a:rPr lang="es-CL" dirty="0"/>
              <a:t>Lo que hoy persiste: CC, Riesgos, Destinación RR solo a combate</a:t>
            </a:r>
          </a:p>
          <a:p>
            <a:endParaRPr lang="es-CL" dirty="0"/>
          </a:p>
          <a:p>
            <a:r>
              <a:rPr lang="es-CL" b="1" dirty="0"/>
              <a:t>Aprendizaje</a:t>
            </a:r>
          </a:p>
          <a:p>
            <a:r>
              <a:rPr lang="es-CL" dirty="0"/>
              <a:t>Es necesario estar comunicados</a:t>
            </a:r>
          </a:p>
          <a:p>
            <a:endParaRPr lang="es-CL" dirty="0"/>
          </a:p>
          <a:p>
            <a:r>
              <a:rPr lang="es-CL" b="1" dirty="0"/>
              <a:t>Adaptación</a:t>
            </a:r>
          </a:p>
          <a:p>
            <a:r>
              <a:rPr lang="es-CL" dirty="0"/>
              <a:t>Mas al cambio climático que a los incendios en particular</a:t>
            </a:r>
          </a:p>
          <a:p>
            <a:r>
              <a:rPr lang="es-CL" dirty="0"/>
              <a:t>Reformas a instrumentos son solo nominales y recientes para ser evaluadas</a:t>
            </a:r>
          </a:p>
          <a:p>
            <a:r>
              <a:rPr lang="es-CL" dirty="0"/>
              <a:t>Preparación ante emergencias se confunde con prevención</a:t>
            </a:r>
          </a:p>
          <a:p>
            <a:r>
              <a:rPr lang="es-CL" dirty="0"/>
              <a:t>Presencia de empresas forestales ayuda al combate, más allá de sus predios, pero genera desigualdades en regiones en las que estas no existen. Se han apropiado del concepto de prevención, generan sensación de falsa percepción del riesgo</a:t>
            </a:r>
          </a:p>
          <a:p>
            <a:endParaRPr lang="es-CL" dirty="0"/>
          </a:p>
          <a:p>
            <a:endParaRPr lang="es-CL" dirty="0"/>
          </a:p>
        </p:txBody>
      </p:sp>
      <p:sp>
        <p:nvSpPr>
          <p:cNvPr id="4" name="Marcador de número de diapositiva 3"/>
          <p:cNvSpPr>
            <a:spLocks noGrp="1"/>
          </p:cNvSpPr>
          <p:nvPr>
            <p:ph type="sldNum" sz="quarter" idx="5"/>
          </p:nvPr>
        </p:nvSpPr>
        <p:spPr/>
        <p:txBody>
          <a:bodyPr/>
          <a:lstStyle/>
          <a:p>
            <a:fld id="{9C03F235-2958-4CE3-B153-CDAAF525EA2E}" type="slidenum">
              <a:rPr lang="es-CL" smtClean="0"/>
              <a:t>19</a:t>
            </a:fld>
            <a:endParaRPr lang="es-CL"/>
          </a:p>
        </p:txBody>
      </p:sp>
    </p:spTree>
    <p:extLst>
      <p:ext uri="{BB962C8B-B14F-4D97-AF65-F5344CB8AC3E}">
        <p14:creationId xmlns:p14="http://schemas.microsoft.com/office/powerpoint/2010/main" val="379684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3</a:t>
            </a:fld>
            <a:endParaRPr lang="es-ES" noProof="0"/>
          </a:p>
        </p:txBody>
      </p:sp>
    </p:spTree>
    <p:extLst>
      <p:ext uri="{BB962C8B-B14F-4D97-AF65-F5344CB8AC3E}">
        <p14:creationId xmlns:p14="http://schemas.microsoft.com/office/powerpoint/2010/main" val="258207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4</a:t>
            </a:fld>
            <a:endParaRPr lang="es-ES" noProof="0"/>
          </a:p>
        </p:txBody>
      </p:sp>
    </p:spTree>
    <p:extLst>
      <p:ext uri="{BB962C8B-B14F-4D97-AF65-F5344CB8AC3E}">
        <p14:creationId xmlns:p14="http://schemas.microsoft.com/office/powerpoint/2010/main" val="371392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5</a:t>
            </a:fld>
            <a:endParaRPr lang="es-ES" noProof="0"/>
          </a:p>
        </p:txBody>
      </p:sp>
    </p:spTree>
    <p:extLst>
      <p:ext uri="{BB962C8B-B14F-4D97-AF65-F5344CB8AC3E}">
        <p14:creationId xmlns:p14="http://schemas.microsoft.com/office/powerpoint/2010/main" val="5895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6</a:t>
            </a:fld>
            <a:endParaRPr lang="es-ES" noProof="0"/>
          </a:p>
        </p:txBody>
      </p:sp>
    </p:spTree>
    <p:extLst>
      <p:ext uri="{BB962C8B-B14F-4D97-AF65-F5344CB8AC3E}">
        <p14:creationId xmlns:p14="http://schemas.microsoft.com/office/powerpoint/2010/main" val="126010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7</a:t>
            </a:fld>
            <a:endParaRPr lang="es-ES" noProof="0"/>
          </a:p>
        </p:txBody>
      </p:sp>
    </p:spTree>
    <p:extLst>
      <p:ext uri="{BB962C8B-B14F-4D97-AF65-F5344CB8AC3E}">
        <p14:creationId xmlns:p14="http://schemas.microsoft.com/office/powerpoint/2010/main" val="320480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8</a:t>
            </a:fld>
            <a:endParaRPr lang="es-ES" noProof="0"/>
          </a:p>
        </p:txBody>
      </p:sp>
    </p:spTree>
    <p:extLst>
      <p:ext uri="{BB962C8B-B14F-4D97-AF65-F5344CB8AC3E}">
        <p14:creationId xmlns:p14="http://schemas.microsoft.com/office/powerpoint/2010/main" val="237437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9</a:t>
            </a:fld>
            <a:endParaRPr lang="es-ES" noProof="0"/>
          </a:p>
        </p:txBody>
      </p:sp>
    </p:spTree>
    <p:extLst>
      <p:ext uri="{BB962C8B-B14F-4D97-AF65-F5344CB8AC3E}">
        <p14:creationId xmlns:p14="http://schemas.microsoft.com/office/powerpoint/2010/main" val="248232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10</a:t>
            </a:fld>
            <a:endParaRPr lang="es-ES" noProof="0"/>
          </a:p>
        </p:txBody>
      </p:sp>
    </p:spTree>
    <p:extLst>
      <p:ext uri="{BB962C8B-B14F-4D97-AF65-F5344CB8AC3E}">
        <p14:creationId xmlns:p14="http://schemas.microsoft.com/office/powerpoint/2010/main" val="213848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28019A-4533-49DE-9983-A666D53B3BD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09A31FE-F664-4D57-BFA6-B0C790052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2AD8166-BBD7-4EF8-A4C9-06AACE962DA1}"/>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5" name="Marcador de pie de página 4">
            <a:extLst>
              <a:ext uri="{FF2B5EF4-FFF2-40B4-BE49-F238E27FC236}">
                <a16:creationId xmlns:a16="http://schemas.microsoft.com/office/drawing/2014/main" id="{C9F534C2-F40D-425F-8DBB-CC785720C60A}"/>
              </a:ext>
            </a:extLst>
          </p:cNvPr>
          <p:cNvSpPr>
            <a:spLocks noGrp="1"/>
          </p:cNvSpPr>
          <p:nvPr>
            <p:ph type="ftr" sz="quarter" idx="11"/>
          </p:nvPr>
        </p:nvSpPr>
        <p:spPr/>
        <p:txBody>
          <a:bodyPr/>
          <a:lstStyle/>
          <a:p>
            <a:pPr rtl="0"/>
            <a:r>
              <a:rPr lang="es-ES" noProof="0"/>
              <a:t>Revisión anual</a:t>
            </a:r>
            <a:endParaRPr lang="es-ES" b="0" noProof="0"/>
          </a:p>
        </p:txBody>
      </p:sp>
      <p:sp>
        <p:nvSpPr>
          <p:cNvPr id="6" name="Marcador de número de diapositiva 5">
            <a:extLst>
              <a:ext uri="{FF2B5EF4-FFF2-40B4-BE49-F238E27FC236}">
                <a16:creationId xmlns:a16="http://schemas.microsoft.com/office/drawing/2014/main" id="{16BC0839-4C48-4129-ACA6-080C02B7F24F}"/>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361361721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BB38D-02F3-4A20-88DA-539C23A0450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707FE3E-FF5B-4C7F-A9FB-045021C4020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7C2977-2FD3-469E-9D1D-549C0A6CA20A}"/>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5" name="Marcador de pie de página 4">
            <a:extLst>
              <a:ext uri="{FF2B5EF4-FFF2-40B4-BE49-F238E27FC236}">
                <a16:creationId xmlns:a16="http://schemas.microsoft.com/office/drawing/2014/main" id="{F200D98B-2D87-4673-8BD2-0CBAC92311C5}"/>
              </a:ext>
            </a:extLst>
          </p:cNvPr>
          <p:cNvSpPr>
            <a:spLocks noGrp="1"/>
          </p:cNvSpPr>
          <p:nvPr>
            <p:ph type="ftr" sz="quarter" idx="11"/>
          </p:nvPr>
        </p:nvSpPr>
        <p:spPr/>
        <p:txBody>
          <a:bodyPr/>
          <a:lstStyle/>
          <a:p>
            <a:pPr rtl="0"/>
            <a:r>
              <a:rPr lang="es-ES" noProof="0"/>
              <a:t>Revisión anual</a:t>
            </a:r>
            <a:endParaRPr lang="es-ES" b="0" noProof="0"/>
          </a:p>
        </p:txBody>
      </p:sp>
      <p:sp>
        <p:nvSpPr>
          <p:cNvPr id="6" name="Marcador de número de diapositiva 5">
            <a:extLst>
              <a:ext uri="{FF2B5EF4-FFF2-40B4-BE49-F238E27FC236}">
                <a16:creationId xmlns:a16="http://schemas.microsoft.com/office/drawing/2014/main" id="{1533E5D9-B3F2-4CB8-A778-780182A00F1A}"/>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236072890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48051D5-95A0-41A0-8E0E-3A0EE41EEF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A6A2794-EE9E-498D-9D67-18E4473B6FC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7997179-8DA0-42DF-AEBE-9875E61A93A8}"/>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5" name="Marcador de pie de página 4">
            <a:extLst>
              <a:ext uri="{FF2B5EF4-FFF2-40B4-BE49-F238E27FC236}">
                <a16:creationId xmlns:a16="http://schemas.microsoft.com/office/drawing/2014/main" id="{56393F0A-D90C-4B44-90A4-362CF1533557}"/>
              </a:ext>
            </a:extLst>
          </p:cNvPr>
          <p:cNvSpPr>
            <a:spLocks noGrp="1"/>
          </p:cNvSpPr>
          <p:nvPr>
            <p:ph type="ftr" sz="quarter" idx="11"/>
          </p:nvPr>
        </p:nvSpPr>
        <p:spPr/>
        <p:txBody>
          <a:bodyPr/>
          <a:lstStyle/>
          <a:p>
            <a:pPr rtl="0"/>
            <a:r>
              <a:rPr lang="es-ES" noProof="0"/>
              <a:t>Revisión anual</a:t>
            </a:r>
            <a:endParaRPr lang="es-ES" b="0" noProof="0"/>
          </a:p>
        </p:txBody>
      </p:sp>
      <p:sp>
        <p:nvSpPr>
          <p:cNvPr id="6" name="Marcador de número de diapositiva 5">
            <a:extLst>
              <a:ext uri="{FF2B5EF4-FFF2-40B4-BE49-F238E27FC236}">
                <a16:creationId xmlns:a16="http://schemas.microsoft.com/office/drawing/2014/main" id="{2E8516FC-9188-4F49-BC5C-7C3E3EA95D8F}"/>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225311360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s-ES" noProof="0"/>
              <a:t>Haga clic para modificar el estilo de título del patrón</a:t>
            </a:r>
            <a:endParaRPr lang="es-ES" noProof="0" dirty="0"/>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422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fecha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F99D83C0-D2D5-496F-A305-9D3513BEF95B}" type="datetime4">
              <a:rPr lang="es-ES" noProof="0" smtClean="0">
                <a:latin typeface="+mn-lt"/>
              </a:rPr>
              <a:t>12 de octubre de 2022</a:t>
            </a:fld>
            <a:endParaRPr lang="es-ES" noProof="0">
              <a:latin typeface="+mn-lt"/>
            </a:endParaRPr>
          </a:p>
        </p:txBody>
      </p:sp>
      <p:sp>
        <p:nvSpPr>
          <p:cNvPr id="3" name="Marcador de pie de página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s-ES" noProof="0"/>
              <a:t>Revisión anual</a:t>
            </a:r>
            <a:endParaRPr lang="es-ES" b="0" noProof="0"/>
          </a:p>
        </p:txBody>
      </p:sp>
      <p:sp>
        <p:nvSpPr>
          <p:cNvPr id="4" name="Marcador de número de diapositiva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1400270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s-ES" noProof="0"/>
              <a:t>Haga clic para modificar el estilo de título del patrón</a:t>
            </a:r>
            <a:endParaRPr lang="es-ES" noProof="0" dirty="0"/>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2" name="Marcador de fecha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6A99CD11-04C6-421F-AE19-E5D29CCF776B}" type="datetime4">
              <a:rPr lang="es-ES" noProof="0" smtClean="0">
                <a:latin typeface="+mn-lt"/>
              </a:rPr>
              <a:t>12 de octubre de 2022</a:t>
            </a:fld>
            <a:endParaRPr lang="es-ES" noProof="0">
              <a:latin typeface="+mn-lt"/>
            </a:endParaRPr>
          </a:p>
        </p:txBody>
      </p:sp>
      <p:sp>
        <p:nvSpPr>
          <p:cNvPr id="3" name="Marcador de pie de página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s-ES" noProof="0"/>
              <a:t>Revisión anual</a:t>
            </a:r>
            <a:endParaRPr lang="es-ES" b="0" noProof="0"/>
          </a:p>
        </p:txBody>
      </p:sp>
      <p:sp>
        <p:nvSpPr>
          <p:cNvPr id="4" name="Marcador de número de diapositiva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fecha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68820299-DC87-4039-A7B5-9AC50CF7A216}" type="datetime4">
              <a:rPr lang="es-ES" noProof="0" smtClean="0">
                <a:latin typeface="+mn-lt"/>
              </a:rPr>
              <a:t>12 de octubre de 2022</a:t>
            </a:fld>
            <a:endParaRPr lang="es-ES" noProof="0">
              <a:latin typeface="+mn-lt"/>
            </a:endParaRPr>
          </a:p>
        </p:txBody>
      </p:sp>
      <p:sp>
        <p:nvSpPr>
          <p:cNvPr id="3" name="Marcador de pie de página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s-ES" noProof="0"/>
              <a:t>Revisión anual</a:t>
            </a:r>
            <a:endParaRPr lang="es-ES" b="0" noProof="0"/>
          </a:p>
        </p:txBody>
      </p:sp>
      <p:sp>
        <p:nvSpPr>
          <p:cNvPr id="4" name="Marcador de número de diapositiva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fecha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7F69136C-C4B2-45F2-BCFC-515A0853BD43}" type="datetime4">
              <a:rPr lang="es-ES" noProof="0" smtClean="0">
                <a:latin typeface="+mn-lt"/>
              </a:rPr>
              <a:t>12 de octubre de 2022</a:t>
            </a:fld>
            <a:endParaRPr lang="es-ES" noProof="0" dirty="0">
              <a:latin typeface="+mn-lt"/>
            </a:endParaRPr>
          </a:p>
        </p:txBody>
      </p:sp>
      <p:sp>
        <p:nvSpPr>
          <p:cNvPr id="3" name="Marcador de pie de página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s-ES" noProof="0" dirty="0"/>
              <a:t>Revisión anual</a:t>
            </a:r>
            <a:endParaRPr lang="es-ES" b="0" noProof="0" dirty="0"/>
          </a:p>
        </p:txBody>
      </p:sp>
      <p:sp>
        <p:nvSpPr>
          <p:cNvPr id="4" name="Marcador de número de diapositiva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s-ES" noProof="0" smtClean="0"/>
              <a:pPr rtl="0"/>
              <a:t>‹Nº›</a:t>
            </a:fld>
            <a:endParaRPr lang="es-ES"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fecha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49053CBC-2B39-42EE-A9ED-10AB05B9208E}" type="datetime4">
              <a:rPr lang="es-ES" noProof="0" smtClean="0">
                <a:latin typeface="+mn-lt"/>
              </a:rPr>
              <a:t>12 de octubre de 2022</a:t>
            </a:fld>
            <a:endParaRPr lang="es-ES" noProof="0" dirty="0">
              <a:latin typeface="+mn-lt"/>
            </a:endParaRPr>
          </a:p>
        </p:txBody>
      </p:sp>
      <p:sp>
        <p:nvSpPr>
          <p:cNvPr id="5" name="Marcador de pie de página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s-ES" noProof="0" dirty="0"/>
              <a:t>Revisión anual</a:t>
            </a:r>
            <a:endParaRPr lang="es-ES" b="0" noProof="0" dirty="0"/>
          </a:p>
        </p:txBody>
      </p:sp>
      <p:sp>
        <p:nvSpPr>
          <p:cNvPr id="6" name="Marcador de número de diapositiva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s-ES" noProof="0" smtClean="0"/>
              <a:pPr rtl="0"/>
              <a:t>‹Nº›</a:t>
            </a:fld>
            <a:endParaRPr lang="es-ES"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9E25A-75EC-47B7-93F1-CCACA8BE4AD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404AB9E-F05D-48F1-9D46-2F1A8CE356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561AD60-1D20-4929-820E-78179054A6D9}"/>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5" name="Marcador de pie de página 4">
            <a:extLst>
              <a:ext uri="{FF2B5EF4-FFF2-40B4-BE49-F238E27FC236}">
                <a16:creationId xmlns:a16="http://schemas.microsoft.com/office/drawing/2014/main" id="{CB3455DA-C8B8-488A-A153-40C58983B68B}"/>
              </a:ext>
            </a:extLst>
          </p:cNvPr>
          <p:cNvSpPr>
            <a:spLocks noGrp="1"/>
          </p:cNvSpPr>
          <p:nvPr>
            <p:ph type="ftr" sz="quarter" idx="11"/>
          </p:nvPr>
        </p:nvSpPr>
        <p:spPr/>
        <p:txBody>
          <a:bodyPr/>
          <a:lstStyle/>
          <a:p>
            <a:pPr rtl="0"/>
            <a:r>
              <a:rPr lang="es-ES" noProof="0"/>
              <a:t>Revisión anual</a:t>
            </a:r>
            <a:endParaRPr lang="es-ES" b="0" noProof="0"/>
          </a:p>
        </p:txBody>
      </p:sp>
      <p:sp>
        <p:nvSpPr>
          <p:cNvPr id="6" name="Marcador de número de diapositiva 5">
            <a:extLst>
              <a:ext uri="{FF2B5EF4-FFF2-40B4-BE49-F238E27FC236}">
                <a16:creationId xmlns:a16="http://schemas.microsoft.com/office/drawing/2014/main" id="{3FA8B0F2-845E-4D18-96F7-F2559FB7478D}"/>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266948614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5FB9C-4AB5-4D3C-AE15-C6116E7B13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41ACA9A-76EA-48FF-B9C9-FD9704931C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9C08F7C-CA22-4C07-8A27-BC899FAC3A27}"/>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5" name="Marcador de pie de página 4">
            <a:extLst>
              <a:ext uri="{FF2B5EF4-FFF2-40B4-BE49-F238E27FC236}">
                <a16:creationId xmlns:a16="http://schemas.microsoft.com/office/drawing/2014/main" id="{5027DF78-3438-45F0-9253-771955B7DCD6}"/>
              </a:ext>
            </a:extLst>
          </p:cNvPr>
          <p:cNvSpPr>
            <a:spLocks noGrp="1"/>
          </p:cNvSpPr>
          <p:nvPr>
            <p:ph type="ftr" sz="quarter" idx="11"/>
          </p:nvPr>
        </p:nvSpPr>
        <p:spPr/>
        <p:txBody>
          <a:bodyPr/>
          <a:lstStyle/>
          <a:p>
            <a:pPr rtl="0"/>
            <a:r>
              <a:rPr lang="es-ES" noProof="0"/>
              <a:t>Revisión anual</a:t>
            </a:r>
            <a:endParaRPr lang="es-ES" b="0" noProof="0"/>
          </a:p>
        </p:txBody>
      </p:sp>
      <p:sp>
        <p:nvSpPr>
          <p:cNvPr id="6" name="Marcador de número de diapositiva 5">
            <a:extLst>
              <a:ext uri="{FF2B5EF4-FFF2-40B4-BE49-F238E27FC236}">
                <a16:creationId xmlns:a16="http://schemas.microsoft.com/office/drawing/2014/main" id="{AAF8A843-EB0A-4351-9E40-D9A35574E8D0}"/>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403353899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6CFE2-B198-441A-B3AB-A39B6F992D6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939B2A7-D288-47C5-80C2-67BF99B46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5B1170D-7EB7-49BE-BC04-0A7FC61B723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22288EE-D4F6-4212-9479-6E7E8326A1C3}"/>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6" name="Marcador de pie de página 5">
            <a:extLst>
              <a:ext uri="{FF2B5EF4-FFF2-40B4-BE49-F238E27FC236}">
                <a16:creationId xmlns:a16="http://schemas.microsoft.com/office/drawing/2014/main" id="{1A22B01E-1306-4586-BD5E-D22F17C97190}"/>
              </a:ext>
            </a:extLst>
          </p:cNvPr>
          <p:cNvSpPr>
            <a:spLocks noGrp="1"/>
          </p:cNvSpPr>
          <p:nvPr>
            <p:ph type="ftr" sz="quarter" idx="11"/>
          </p:nvPr>
        </p:nvSpPr>
        <p:spPr/>
        <p:txBody>
          <a:bodyPr/>
          <a:lstStyle/>
          <a:p>
            <a:pPr rtl="0"/>
            <a:r>
              <a:rPr lang="es-ES" noProof="0"/>
              <a:t>Revisión anual</a:t>
            </a:r>
            <a:endParaRPr lang="es-ES" b="0" noProof="0"/>
          </a:p>
        </p:txBody>
      </p:sp>
      <p:sp>
        <p:nvSpPr>
          <p:cNvPr id="7" name="Marcador de número de diapositiva 6">
            <a:extLst>
              <a:ext uri="{FF2B5EF4-FFF2-40B4-BE49-F238E27FC236}">
                <a16:creationId xmlns:a16="http://schemas.microsoft.com/office/drawing/2014/main" id="{78DA071A-D0A0-4807-827C-7D59D6ACFAE4}"/>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115018121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A2F24-A449-4A9C-9922-C47A808AFD0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7B3524B-DAA1-4F08-93F7-C0AD84A31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9ECE288-1F5F-4399-BC9D-79163150FA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A99646A-AAFD-43BB-8C2F-CB15F1128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2DB769-6437-4D72-A836-91AFF9D3B3E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765AA95-255D-4790-B7EA-DCFC26E9CF4B}"/>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8" name="Marcador de pie de página 7">
            <a:extLst>
              <a:ext uri="{FF2B5EF4-FFF2-40B4-BE49-F238E27FC236}">
                <a16:creationId xmlns:a16="http://schemas.microsoft.com/office/drawing/2014/main" id="{1F2A459D-DAFC-4122-9851-F465113CF5A8}"/>
              </a:ext>
            </a:extLst>
          </p:cNvPr>
          <p:cNvSpPr>
            <a:spLocks noGrp="1"/>
          </p:cNvSpPr>
          <p:nvPr>
            <p:ph type="ftr" sz="quarter" idx="11"/>
          </p:nvPr>
        </p:nvSpPr>
        <p:spPr/>
        <p:txBody>
          <a:bodyPr/>
          <a:lstStyle/>
          <a:p>
            <a:pPr rtl="0"/>
            <a:r>
              <a:rPr lang="es-ES" noProof="0"/>
              <a:t>Revisión anual</a:t>
            </a:r>
            <a:endParaRPr lang="es-ES" b="0" noProof="0"/>
          </a:p>
        </p:txBody>
      </p:sp>
      <p:sp>
        <p:nvSpPr>
          <p:cNvPr id="9" name="Marcador de número de diapositiva 8">
            <a:extLst>
              <a:ext uri="{FF2B5EF4-FFF2-40B4-BE49-F238E27FC236}">
                <a16:creationId xmlns:a16="http://schemas.microsoft.com/office/drawing/2014/main" id="{DDBDA2C4-56AB-412C-B17E-3C86CEDCC51E}"/>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409768281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92B07A-6B9A-40CC-A563-98B655B9DC2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EB9341A-130E-4D25-A973-D30998B63834}"/>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4" name="Marcador de pie de página 3">
            <a:extLst>
              <a:ext uri="{FF2B5EF4-FFF2-40B4-BE49-F238E27FC236}">
                <a16:creationId xmlns:a16="http://schemas.microsoft.com/office/drawing/2014/main" id="{B7162B1A-0C8A-488D-9D14-841B5A61DA8C}"/>
              </a:ext>
            </a:extLst>
          </p:cNvPr>
          <p:cNvSpPr>
            <a:spLocks noGrp="1"/>
          </p:cNvSpPr>
          <p:nvPr>
            <p:ph type="ftr" sz="quarter" idx="11"/>
          </p:nvPr>
        </p:nvSpPr>
        <p:spPr/>
        <p:txBody>
          <a:bodyPr/>
          <a:lstStyle/>
          <a:p>
            <a:pPr rtl="0"/>
            <a:r>
              <a:rPr lang="es-ES" noProof="0"/>
              <a:t>Revisión anual</a:t>
            </a:r>
            <a:endParaRPr lang="es-ES" b="0" noProof="0"/>
          </a:p>
        </p:txBody>
      </p:sp>
      <p:sp>
        <p:nvSpPr>
          <p:cNvPr id="5" name="Marcador de número de diapositiva 4">
            <a:extLst>
              <a:ext uri="{FF2B5EF4-FFF2-40B4-BE49-F238E27FC236}">
                <a16:creationId xmlns:a16="http://schemas.microsoft.com/office/drawing/2014/main" id="{9CA56395-9B78-4EDC-A361-927E3938777D}"/>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240879773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935580-D7F5-42FF-939A-7270471AAF20}"/>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3" name="Marcador de pie de página 2">
            <a:extLst>
              <a:ext uri="{FF2B5EF4-FFF2-40B4-BE49-F238E27FC236}">
                <a16:creationId xmlns:a16="http://schemas.microsoft.com/office/drawing/2014/main" id="{78A639C0-6B8D-468C-8A42-161AF35DD77B}"/>
              </a:ext>
            </a:extLst>
          </p:cNvPr>
          <p:cNvSpPr>
            <a:spLocks noGrp="1"/>
          </p:cNvSpPr>
          <p:nvPr>
            <p:ph type="ftr" sz="quarter" idx="11"/>
          </p:nvPr>
        </p:nvSpPr>
        <p:spPr/>
        <p:txBody>
          <a:bodyPr/>
          <a:lstStyle/>
          <a:p>
            <a:pPr rtl="0"/>
            <a:r>
              <a:rPr lang="es-ES" noProof="0"/>
              <a:t>Revisión anual</a:t>
            </a:r>
            <a:endParaRPr lang="es-ES" b="0" noProof="0"/>
          </a:p>
        </p:txBody>
      </p:sp>
      <p:sp>
        <p:nvSpPr>
          <p:cNvPr id="4" name="Marcador de número de diapositiva 3">
            <a:extLst>
              <a:ext uri="{FF2B5EF4-FFF2-40B4-BE49-F238E27FC236}">
                <a16:creationId xmlns:a16="http://schemas.microsoft.com/office/drawing/2014/main" id="{B2F8F90D-F169-4A89-8ECA-F8C013594A8D}"/>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386934901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33EEA-BE43-4197-B61C-DC9F7EB717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A79B0F7-701D-4544-8310-1AFD76DC3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0D86064-626B-448C-A3F5-AEC2B8B1C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6166403-EEAA-49CC-85A9-0E52FF99E1DC}"/>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6" name="Marcador de pie de página 5">
            <a:extLst>
              <a:ext uri="{FF2B5EF4-FFF2-40B4-BE49-F238E27FC236}">
                <a16:creationId xmlns:a16="http://schemas.microsoft.com/office/drawing/2014/main" id="{746BA75E-5E54-471C-A077-0BD8DB0318F4}"/>
              </a:ext>
            </a:extLst>
          </p:cNvPr>
          <p:cNvSpPr>
            <a:spLocks noGrp="1"/>
          </p:cNvSpPr>
          <p:nvPr>
            <p:ph type="ftr" sz="quarter" idx="11"/>
          </p:nvPr>
        </p:nvSpPr>
        <p:spPr/>
        <p:txBody>
          <a:bodyPr/>
          <a:lstStyle/>
          <a:p>
            <a:pPr rtl="0"/>
            <a:r>
              <a:rPr lang="es-ES" noProof="0"/>
              <a:t>Revisión anual</a:t>
            </a:r>
            <a:endParaRPr lang="es-ES" b="0" noProof="0"/>
          </a:p>
        </p:txBody>
      </p:sp>
      <p:sp>
        <p:nvSpPr>
          <p:cNvPr id="7" name="Marcador de número de diapositiva 6">
            <a:extLst>
              <a:ext uri="{FF2B5EF4-FFF2-40B4-BE49-F238E27FC236}">
                <a16:creationId xmlns:a16="http://schemas.microsoft.com/office/drawing/2014/main" id="{88776D7C-12DF-4B18-A76C-BEEF3756AE41}"/>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346099134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C2958-25E8-4B92-9A5B-5640A16046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8C40B40-AB94-4B08-9357-7BA959CB42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206D8BD-02F7-4774-A68A-FD89ACCE5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991A2CB-A5C4-45B7-A40D-47AC978D57F4}"/>
              </a:ext>
            </a:extLst>
          </p:cNvPr>
          <p:cNvSpPr>
            <a:spLocks noGrp="1"/>
          </p:cNvSpPr>
          <p:nvPr>
            <p:ph type="dt" sz="half" idx="10"/>
          </p:nvPr>
        </p:nvSpPr>
        <p:spPr/>
        <p:txBody>
          <a:bodyPr/>
          <a:lstStyle/>
          <a:p>
            <a:pPr rtl="0"/>
            <a:fld id="{7BF5E43A-1348-4597-A2F5-11856AA9D9CF}" type="datetime4">
              <a:rPr lang="es-ES" noProof="0" smtClean="0">
                <a:latin typeface="+mn-lt"/>
              </a:rPr>
              <a:t>12 de octubre de 2022</a:t>
            </a:fld>
            <a:endParaRPr lang="es-ES" noProof="0">
              <a:latin typeface="+mn-lt"/>
            </a:endParaRPr>
          </a:p>
        </p:txBody>
      </p:sp>
      <p:sp>
        <p:nvSpPr>
          <p:cNvPr id="6" name="Marcador de pie de página 5">
            <a:extLst>
              <a:ext uri="{FF2B5EF4-FFF2-40B4-BE49-F238E27FC236}">
                <a16:creationId xmlns:a16="http://schemas.microsoft.com/office/drawing/2014/main" id="{D190CA7F-7C06-462D-ABC6-4F4A62120227}"/>
              </a:ext>
            </a:extLst>
          </p:cNvPr>
          <p:cNvSpPr>
            <a:spLocks noGrp="1"/>
          </p:cNvSpPr>
          <p:nvPr>
            <p:ph type="ftr" sz="quarter" idx="11"/>
          </p:nvPr>
        </p:nvSpPr>
        <p:spPr/>
        <p:txBody>
          <a:bodyPr/>
          <a:lstStyle/>
          <a:p>
            <a:pPr rtl="0"/>
            <a:r>
              <a:rPr lang="es-ES" noProof="0"/>
              <a:t>Revisión anual</a:t>
            </a:r>
            <a:endParaRPr lang="es-ES" b="0" noProof="0"/>
          </a:p>
        </p:txBody>
      </p:sp>
      <p:sp>
        <p:nvSpPr>
          <p:cNvPr id="7" name="Marcador de número de diapositiva 6">
            <a:extLst>
              <a:ext uri="{FF2B5EF4-FFF2-40B4-BE49-F238E27FC236}">
                <a16:creationId xmlns:a16="http://schemas.microsoft.com/office/drawing/2014/main" id="{6B1E88DB-CA1D-43F9-A1F3-201291F00795}"/>
              </a:ext>
            </a:extLst>
          </p:cNvPr>
          <p:cNvSpPr>
            <a:spLocks noGrp="1"/>
          </p:cNvSpPr>
          <p:nvPr>
            <p:ph type="sldNum" sz="quarter" idx="12"/>
          </p:nvPr>
        </p:nvSpPr>
        <p:spPr/>
        <p:txBody>
          <a:body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219950242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70B2C2-EE38-45EC-B4B2-DD7A5D87BB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14620D9-C2B6-472B-9D4C-303983194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88EF054-3635-4BE3-A53A-E0158711B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BF5E43A-1348-4597-A2F5-11856AA9D9CF}" type="datetime4">
              <a:rPr lang="es-ES" noProof="0" smtClean="0">
                <a:latin typeface="+mn-lt"/>
              </a:rPr>
              <a:t>12 de octubre de 2022</a:t>
            </a:fld>
            <a:endParaRPr lang="es-ES" noProof="0">
              <a:latin typeface="+mn-lt"/>
            </a:endParaRPr>
          </a:p>
        </p:txBody>
      </p:sp>
      <p:sp>
        <p:nvSpPr>
          <p:cNvPr id="5" name="Marcador de pie de página 4">
            <a:extLst>
              <a:ext uri="{FF2B5EF4-FFF2-40B4-BE49-F238E27FC236}">
                <a16:creationId xmlns:a16="http://schemas.microsoft.com/office/drawing/2014/main" id="{A3C2D080-C2E9-49B5-BEB5-F2C832772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s-ES" noProof="0"/>
              <a:t>Revisión anual</a:t>
            </a:r>
            <a:endParaRPr lang="es-ES" b="0" noProof="0"/>
          </a:p>
        </p:txBody>
      </p:sp>
      <p:sp>
        <p:nvSpPr>
          <p:cNvPr id="6" name="Marcador de número de diapositiva 5">
            <a:extLst>
              <a:ext uri="{FF2B5EF4-FFF2-40B4-BE49-F238E27FC236}">
                <a16:creationId xmlns:a16="http://schemas.microsoft.com/office/drawing/2014/main" id="{354979F7-9BB1-4FB6-9640-D0DC18D76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88659630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5" r:id="rId13"/>
    <p:sldLayoutId id="2147483672" r:id="rId14"/>
    <p:sldLayoutId id="2147483673" r:id="rId15"/>
    <p:sldLayoutId id="2147483684" r:id="rId16"/>
    <p:sldLayoutId id="2147483685" r:id="rId17"/>
    <p:sldLayoutId id="2147483692" r:id="rId18"/>
    <p:sldLayoutId id="2147483682"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 userDrawn="1">
          <p15:clr>
            <a:srgbClr val="547EBF"/>
          </p15:clr>
        </p15:guide>
        <p15:guide id="2"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E168C-8042-5B4E-A5A4-A5BF693AE2D6}"/>
              </a:ext>
            </a:extLst>
          </p:cNvPr>
          <p:cNvSpPr>
            <a:spLocks noGrp="1"/>
          </p:cNvSpPr>
          <p:nvPr>
            <p:ph type="ctrTitle"/>
          </p:nvPr>
        </p:nvSpPr>
        <p:spPr>
          <a:xfrm>
            <a:off x="3037114" y="413658"/>
            <a:ext cx="8840015" cy="3597544"/>
          </a:xfrm>
        </p:spPr>
        <p:txBody>
          <a:bodyPr rtlCol="0"/>
          <a:lstStyle/>
          <a:p>
            <a:pPr algn="ctr" rtl="0"/>
            <a:r>
              <a:rPr lang="es-ES" sz="5400" dirty="0">
                <a:latin typeface="Corbel" panose="020B0503020204020204" pitchFamily="34" charset="0"/>
              </a:rPr>
              <a:t>El cambio Climático desde las Ciencias Sociales</a:t>
            </a:r>
            <a:br>
              <a:rPr lang="es-ES" sz="5400" dirty="0">
                <a:latin typeface="Corbel" panose="020B0503020204020204" pitchFamily="34" charset="0"/>
              </a:rPr>
            </a:br>
            <a:r>
              <a:rPr lang="es-ES" sz="3600" dirty="0">
                <a:latin typeface="Corbel" panose="020B0503020204020204" pitchFamily="34" charset="0"/>
              </a:rPr>
              <a:t>Gestión de Riesgos de Desastres</a:t>
            </a:r>
            <a:endParaRPr lang="es-ES" sz="5400" dirty="0">
              <a:latin typeface="Corbel" panose="020B0503020204020204" pitchFamily="34" charset="0"/>
            </a:endParaRPr>
          </a:p>
        </p:txBody>
      </p:sp>
      <p:sp>
        <p:nvSpPr>
          <p:cNvPr id="3" name="Marcador de texto 2">
            <a:extLst>
              <a:ext uri="{FF2B5EF4-FFF2-40B4-BE49-F238E27FC236}">
                <a16:creationId xmlns:a16="http://schemas.microsoft.com/office/drawing/2014/main" id="{F18E61D8-31A3-2D45-8E25-CBE846E26E1C}"/>
              </a:ext>
            </a:extLst>
          </p:cNvPr>
          <p:cNvSpPr>
            <a:spLocks noGrp="1"/>
          </p:cNvSpPr>
          <p:nvPr>
            <p:ph type="body" sz="quarter" idx="11"/>
          </p:nvPr>
        </p:nvSpPr>
        <p:spPr>
          <a:xfrm>
            <a:off x="6385559" y="4593096"/>
            <a:ext cx="5491570" cy="953337"/>
          </a:xfrm>
        </p:spPr>
        <p:txBody>
          <a:bodyPr rtlCol="0"/>
          <a:lstStyle/>
          <a:p>
            <a:pPr rtl="0"/>
            <a:r>
              <a:rPr lang="es-ES" dirty="0">
                <a:solidFill>
                  <a:schemeClr val="bg1"/>
                </a:solidFill>
                <a:latin typeface="Corbel" panose="020B0503020204020204" pitchFamily="34" charset="0"/>
              </a:rPr>
              <a:t>Gabriela Azócar de la Cruz</a:t>
            </a: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3F431ED1-24F3-4F77-8D89-3C4C2B406B0C}"/>
              </a:ext>
            </a:extLst>
          </p:cNvPr>
          <p:cNvSpPr/>
          <p:nvPr/>
        </p:nvSpPr>
        <p:spPr>
          <a:xfrm>
            <a:off x="2047741" y="1313645"/>
            <a:ext cx="7482625" cy="41985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CuadroTexto 2">
            <a:extLst>
              <a:ext uri="{FF2B5EF4-FFF2-40B4-BE49-F238E27FC236}">
                <a16:creationId xmlns:a16="http://schemas.microsoft.com/office/drawing/2014/main" id="{3C380CCB-9479-4F74-8E95-7C13A0255A30}"/>
              </a:ext>
            </a:extLst>
          </p:cNvPr>
          <p:cNvSpPr txBox="1"/>
          <p:nvPr/>
        </p:nvSpPr>
        <p:spPr>
          <a:xfrm>
            <a:off x="2777208" y="-12495"/>
            <a:ext cx="6065520" cy="523220"/>
          </a:xfrm>
          <a:prstGeom prst="rect">
            <a:avLst/>
          </a:prstGeom>
          <a:noFill/>
        </p:spPr>
        <p:txBody>
          <a:bodyPr wrap="square" rtlCol="0">
            <a:spAutoFit/>
          </a:bodyPr>
          <a:lstStyle/>
          <a:p>
            <a:pPr algn="ctr"/>
            <a:r>
              <a:rPr lang="es-CL" sz="2800" dirty="0"/>
              <a:t>Mandos Sistema de Protección Civil</a:t>
            </a:r>
          </a:p>
        </p:txBody>
      </p:sp>
      <p:sp>
        <p:nvSpPr>
          <p:cNvPr id="4" name="CuadroTexto 3">
            <a:extLst>
              <a:ext uri="{FF2B5EF4-FFF2-40B4-BE49-F238E27FC236}">
                <a16:creationId xmlns:a16="http://schemas.microsoft.com/office/drawing/2014/main" id="{783D9EAF-C53A-43C4-A0B2-43FF6A45F017}"/>
              </a:ext>
            </a:extLst>
          </p:cNvPr>
          <p:cNvSpPr txBox="1"/>
          <p:nvPr/>
        </p:nvSpPr>
        <p:spPr>
          <a:xfrm>
            <a:off x="4791373" y="1953177"/>
            <a:ext cx="2037192" cy="1446550"/>
          </a:xfrm>
          <a:prstGeom prst="rect">
            <a:avLst/>
          </a:prstGeom>
          <a:noFill/>
        </p:spPr>
        <p:txBody>
          <a:bodyPr wrap="square" rtlCol="0">
            <a:spAutoFit/>
          </a:bodyPr>
          <a:lstStyle/>
          <a:p>
            <a:pPr algn="ctr"/>
            <a:r>
              <a:rPr lang="es-CL" sz="2000" b="1" dirty="0">
                <a:solidFill>
                  <a:schemeClr val="accent1">
                    <a:lumMod val="20000"/>
                    <a:lumOff val="80000"/>
                  </a:schemeClr>
                </a:solidFill>
              </a:rPr>
              <a:t>Mando de Autoridad: </a:t>
            </a:r>
            <a:r>
              <a:rPr lang="es-MX" sz="1600" b="1" dirty="0">
                <a:solidFill>
                  <a:schemeClr val="accent1">
                    <a:lumMod val="20000"/>
                    <a:lumOff val="80000"/>
                  </a:schemeClr>
                </a:solidFill>
              </a:rPr>
              <a:t>Autoridades de gobierno, comunales, sectoriales</a:t>
            </a:r>
            <a:endParaRPr lang="es-CL" sz="1600" b="1" dirty="0">
              <a:solidFill>
                <a:schemeClr val="accent1">
                  <a:lumMod val="20000"/>
                  <a:lumOff val="80000"/>
                </a:schemeClr>
              </a:solidFill>
            </a:endParaRPr>
          </a:p>
        </p:txBody>
      </p:sp>
      <p:sp>
        <p:nvSpPr>
          <p:cNvPr id="9" name="CuadroTexto 8">
            <a:extLst>
              <a:ext uri="{FF2B5EF4-FFF2-40B4-BE49-F238E27FC236}">
                <a16:creationId xmlns:a16="http://schemas.microsoft.com/office/drawing/2014/main" id="{2FA3E82C-9F98-4B51-BD55-3AAA69D16126}"/>
              </a:ext>
            </a:extLst>
          </p:cNvPr>
          <p:cNvSpPr txBox="1"/>
          <p:nvPr/>
        </p:nvSpPr>
        <p:spPr>
          <a:xfrm>
            <a:off x="3808347" y="3722967"/>
            <a:ext cx="4003243" cy="646331"/>
          </a:xfrm>
          <a:prstGeom prst="rect">
            <a:avLst/>
          </a:prstGeom>
          <a:noFill/>
        </p:spPr>
        <p:txBody>
          <a:bodyPr wrap="square" rtlCol="0">
            <a:spAutoFit/>
          </a:bodyPr>
          <a:lstStyle/>
          <a:p>
            <a:pPr algn="ctr"/>
            <a:r>
              <a:rPr lang="es-CL" sz="2000" b="1" dirty="0">
                <a:solidFill>
                  <a:schemeClr val="accent1">
                    <a:lumMod val="20000"/>
                    <a:lumOff val="80000"/>
                  </a:schemeClr>
                </a:solidFill>
              </a:rPr>
              <a:t>Mando de Coordinación: </a:t>
            </a:r>
            <a:endParaRPr lang="es-CL" sz="1600" b="1" dirty="0">
              <a:solidFill>
                <a:schemeClr val="accent1">
                  <a:lumMod val="20000"/>
                  <a:lumOff val="80000"/>
                </a:schemeClr>
              </a:solidFill>
            </a:endParaRPr>
          </a:p>
          <a:p>
            <a:pPr algn="ctr"/>
            <a:r>
              <a:rPr lang="es-CL" sz="1600" b="1" dirty="0">
                <a:solidFill>
                  <a:schemeClr val="accent1">
                    <a:lumMod val="20000"/>
                    <a:lumOff val="80000"/>
                  </a:schemeClr>
                </a:solidFill>
              </a:rPr>
              <a:t>ONEMI COE</a:t>
            </a:r>
          </a:p>
        </p:txBody>
      </p:sp>
      <p:sp>
        <p:nvSpPr>
          <p:cNvPr id="13" name="CuadroTexto 12">
            <a:extLst>
              <a:ext uri="{FF2B5EF4-FFF2-40B4-BE49-F238E27FC236}">
                <a16:creationId xmlns:a16="http://schemas.microsoft.com/office/drawing/2014/main" id="{B60888D8-D2B7-4DF5-9A3B-DF2F9D33F5AA}"/>
              </a:ext>
            </a:extLst>
          </p:cNvPr>
          <p:cNvSpPr txBox="1"/>
          <p:nvPr/>
        </p:nvSpPr>
        <p:spPr>
          <a:xfrm>
            <a:off x="2545636" y="4525270"/>
            <a:ext cx="6528668" cy="1015663"/>
          </a:xfrm>
          <a:prstGeom prst="rect">
            <a:avLst/>
          </a:prstGeom>
          <a:noFill/>
        </p:spPr>
        <p:txBody>
          <a:bodyPr wrap="square" rtlCol="0">
            <a:spAutoFit/>
          </a:bodyPr>
          <a:lstStyle/>
          <a:p>
            <a:pPr algn="ctr"/>
            <a:r>
              <a:rPr lang="es-CL" sz="2000" b="1" dirty="0">
                <a:solidFill>
                  <a:schemeClr val="accent1">
                    <a:lumMod val="20000"/>
                    <a:lumOff val="80000"/>
                  </a:schemeClr>
                </a:solidFill>
              </a:rPr>
              <a:t>Mando Técnico: </a:t>
            </a:r>
          </a:p>
          <a:p>
            <a:pPr algn="ctr"/>
            <a:r>
              <a:rPr lang="es-CL" sz="1600" b="1" dirty="0">
                <a:solidFill>
                  <a:schemeClr val="accent1">
                    <a:lumMod val="20000"/>
                    <a:lumOff val="80000"/>
                  </a:schemeClr>
                </a:solidFill>
              </a:rPr>
              <a:t>Organismo </a:t>
            </a:r>
            <a:r>
              <a:rPr lang="es-MX" sz="1600" b="1" dirty="0">
                <a:solidFill>
                  <a:schemeClr val="accent1">
                    <a:lumMod val="20000"/>
                    <a:lumOff val="80000"/>
                  </a:schemeClr>
                </a:solidFill>
              </a:rPr>
              <a:t>de primera respuesta, sectoriales y voluntariado </a:t>
            </a:r>
          </a:p>
          <a:p>
            <a:pPr algn="ctr"/>
            <a:r>
              <a:rPr lang="es-MX" sz="1200" b="1" dirty="0">
                <a:solidFill>
                  <a:schemeClr val="accent1">
                    <a:lumMod val="20000"/>
                    <a:lumOff val="80000"/>
                  </a:schemeClr>
                </a:solidFill>
              </a:rPr>
              <a:t>(ejemplo </a:t>
            </a:r>
            <a:r>
              <a:rPr lang="es-CL" sz="1200" dirty="0">
                <a:solidFill>
                  <a:schemeClr val="accent1">
                    <a:lumMod val="20000"/>
                    <a:lumOff val="80000"/>
                  </a:schemeClr>
                </a:solidFill>
              </a:rPr>
              <a:t>Dirección Meteorológica de Chile en eventos hidrometeorológicos, Bomberos de Chile en incendios estructurales)</a:t>
            </a:r>
            <a:endParaRPr lang="es-CL" sz="1600" b="1" dirty="0">
              <a:solidFill>
                <a:schemeClr val="accent1">
                  <a:lumMod val="20000"/>
                  <a:lumOff val="80000"/>
                </a:schemeClr>
              </a:solidFill>
            </a:endParaRPr>
          </a:p>
        </p:txBody>
      </p:sp>
      <p:sp>
        <p:nvSpPr>
          <p:cNvPr id="6" name="CuadroTexto 5">
            <a:extLst>
              <a:ext uri="{FF2B5EF4-FFF2-40B4-BE49-F238E27FC236}">
                <a16:creationId xmlns:a16="http://schemas.microsoft.com/office/drawing/2014/main" id="{6238E654-C147-4A06-AA09-8447C94D55DF}"/>
              </a:ext>
            </a:extLst>
          </p:cNvPr>
          <p:cNvSpPr txBox="1"/>
          <p:nvPr/>
        </p:nvSpPr>
        <p:spPr>
          <a:xfrm>
            <a:off x="425207" y="3561476"/>
            <a:ext cx="2438400" cy="646331"/>
          </a:xfrm>
          <a:prstGeom prst="rect">
            <a:avLst/>
          </a:prstGeom>
          <a:noFill/>
        </p:spPr>
        <p:txBody>
          <a:bodyPr wrap="square" rtlCol="0">
            <a:spAutoFit/>
          </a:bodyPr>
          <a:lstStyle/>
          <a:p>
            <a:pPr algn="ctr"/>
            <a:r>
              <a:rPr lang="es-CL" dirty="0"/>
              <a:t>Comité de protección civil (prevención)</a:t>
            </a:r>
          </a:p>
        </p:txBody>
      </p:sp>
      <p:sp>
        <p:nvSpPr>
          <p:cNvPr id="14" name="CuadroTexto 13">
            <a:extLst>
              <a:ext uri="{FF2B5EF4-FFF2-40B4-BE49-F238E27FC236}">
                <a16:creationId xmlns:a16="http://schemas.microsoft.com/office/drawing/2014/main" id="{FB0EDA0F-2AB3-4E0B-BCD9-4C5C8418403D}"/>
              </a:ext>
            </a:extLst>
          </p:cNvPr>
          <p:cNvSpPr txBox="1"/>
          <p:nvPr/>
        </p:nvSpPr>
        <p:spPr>
          <a:xfrm>
            <a:off x="9078686" y="3555699"/>
            <a:ext cx="2438400" cy="646331"/>
          </a:xfrm>
          <a:prstGeom prst="rect">
            <a:avLst/>
          </a:prstGeom>
          <a:noFill/>
        </p:spPr>
        <p:txBody>
          <a:bodyPr wrap="square" rtlCol="0">
            <a:spAutoFit/>
          </a:bodyPr>
          <a:lstStyle/>
          <a:p>
            <a:pPr algn="ctr"/>
            <a:r>
              <a:rPr lang="es-CL" dirty="0"/>
              <a:t>Comité de operación de emergencias</a:t>
            </a:r>
          </a:p>
        </p:txBody>
      </p:sp>
      <p:sp>
        <p:nvSpPr>
          <p:cNvPr id="16" name="CuadroTexto 15">
            <a:extLst>
              <a:ext uri="{FF2B5EF4-FFF2-40B4-BE49-F238E27FC236}">
                <a16:creationId xmlns:a16="http://schemas.microsoft.com/office/drawing/2014/main" id="{05B22755-8705-4EF5-829F-37CF2CD845F4}"/>
              </a:ext>
            </a:extLst>
          </p:cNvPr>
          <p:cNvSpPr txBox="1"/>
          <p:nvPr/>
        </p:nvSpPr>
        <p:spPr>
          <a:xfrm>
            <a:off x="4590768" y="559619"/>
            <a:ext cx="2438400" cy="646331"/>
          </a:xfrm>
          <a:prstGeom prst="rect">
            <a:avLst/>
          </a:prstGeom>
          <a:noFill/>
        </p:spPr>
        <p:txBody>
          <a:bodyPr wrap="square" rtlCol="0">
            <a:spAutoFit/>
          </a:bodyPr>
          <a:lstStyle/>
          <a:p>
            <a:pPr algn="ctr"/>
            <a:r>
              <a:rPr lang="es-CL" dirty="0"/>
              <a:t>Cooperación Internacional (ONU)</a:t>
            </a:r>
          </a:p>
        </p:txBody>
      </p:sp>
      <p:sp>
        <p:nvSpPr>
          <p:cNvPr id="7" name="CuadroTexto 6">
            <a:extLst>
              <a:ext uri="{FF2B5EF4-FFF2-40B4-BE49-F238E27FC236}">
                <a16:creationId xmlns:a16="http://schemas.microsoft.com/office/drawing/2014/main" id="{DE49A72D-9A67-FB20-76E2-2C0B054216C6}"/>
              </a:ext>
            </a:extLst>
          </p:cNvPr>
          <p:cNvSpPr txBox="1"/>
          <p:nvPr/>
        </p:nvSpPr>
        <p:spPr>
          <a:xfrm>
            <a:off x="2978304" y="6056483"/>
            <a:ext cx="6096000" cy="646331"/>
          </a:xfrm>
          <a:prstGeom prst="rect">
            <a:avLst/>
          </a:prstGeom>
          <a:noFill/>
        </p:spPr>
        <p:txBody>
          <a:bodyPr wrap="square">
            <a:spAutoFit/>
          </a:bodyPr>
          <a:lstStyle/>
          <a:p>
            <a:r>
              <a:rPr lang="es-CL" dirty="0"/>
              <a:t>La gestión en protección civil opera a través de una estructura, que se desagrega en dos comités en cada nivel jurisdiccional:</a:t>
            </a:r>
          </a:p>
        </p:txBody>
      </p:sp>
      <p:cxnSp>
        <p:nvCxnSpPr>
          <p:cNvPr id="10" name="Conector angular 9">
            <a:extLst>
              <a:ext uri="{FF2B5EF4-FFF2-40B4-BE49-F238E27FC236}">
                <a16:creationId xmlns:a16="http://schemas.microsoft.com/office/drawing/2014/main" id="{E8F6AC1F-0091-C828-9B5B-012EB28C77EE}"/>
              </a:ext>
            </a:extLst>
          </p:cNvPr>
          <p:cNvCxnSpPr>
            <a:stCxn id="7" idx="3"/>
            <a:endCxn id="14" idx="2"/>
          </p:cNvCxnSpPr>
          <p:nvPr/>
        </p:nvCxnSpPr>
        <p:spPr>
          <a:xfrm flipV="1">
            <a:off x="9074304" y="4202030"/>
            <a:ext cx="1223582" cy="217761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a:extLst>
              <a:ext uri="{FF2B5EF4-FFF2-40B4-BE49-F238E27FC236}">
                <a16:creationId xmlns:a16="http://schemas.microsoft.com/office/drawing/2014/main" id="{697712F1-BA26-3A11-29E7-9CB1451A431B}"/>
              </a:ext>
            </a:extLst>
          </p:cNvPr>
          <p:cNvCxnSpPr>
            <a:stCxn id="7" idx="1"/>
            <a:endCxn id="6" idx="2"/>
          </p:cNvCxnSpPr>
          <p:nvPr/>
        </p:nvCxnSpPr>
        <p:spPr>
          <a:xfrm rot="10800000">
            <a:off x="1644408" y="4207807"/>
            <a:ext cx="1333897" cy="217184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9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380CCB-9479-4F74-8E95-7C13A0255A30}"/>
              </a:ext>
            </a:extLst>
          </p:cNvPr>
          <p:cNvSpPr txBox="1"/>
          <p:nvPr/>
        </p:nvSpPr>
        <p:spPr>
          <a:xfrm>
            <a:off x="1767840" y="317022"/>
            <a:ext cx="7530737" cy="523220"/>
          </a:xfrm>
          <a:prstGeom prst="rect">
            <a:avLst/>
          </a:prstGeom>
          <a:noFill/>
        </p:spPr>
        <p:txBody>
          <a:bodyPr wrap="square" rtlCol="0">
            <a:spAutoFit/>
          </a:bodyPr>
          <a:lstStyle/>
          <a:p>
            <a:pPr algn="ctr"/>
            <a:r>
              <a:rPr lang="es-CL" sz="2800" dirty="0"/>
              <a:t>Componentes del Sistema de Protección Civil</a:t>
            </a:r>
          </a:p>
        </p:txBody>
      </p:sp>
      <p:sp>
        <p:nvSpPr>
          <p:cNvPr id="2" name="Elipse 1">
            <a:extLst>
              <a:ext uri="{FF2B5EF4-FFF2-40B4-BE49-F238E27FC236}">
                <a16:creationId xmlns:a16="http://schemas.microsoft.com/office/drawing/2014/main" id="{1F80E6C9-488F-4328-A91A-45E5502EA594}"/>
              </a:ext>
            </a:extLst>
          </p:cNvPr>
          <p:cNvSpPr/>
          <p:nvPr/>
        </p:nvSpPr>
        <p:spPr>
          <a:xfrm>
            <a:off x="1223554" y="1506582"/>
            <a:ext cx="1802674" cy="182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Eliminación de nuevos riesgos</a:t>
            </a:r>
          </a:p>
        </p:txBody>
      </p:sp>
      <p:sp>
        <p:nvSpPr>
          <p:cNvPr id="6" name="Elipse 5">
            <a:extLst>
              <a:ext uri="{FF2B5EF4-FFF2-40B4-BE49-F238E27FC236}">
                <a16:creationId xmlns:a16="http://schemas.microsoft.com/office/drawing/2014/main" id="{6225AF68-3468-4D55-9BE5-85D2C90BD32F}"/>
              </a:ext>
            </a:extLst>
          </p:cNvPr>
          <p:cNvSpPr/>
          <p:nvPr/>
        </p:nvSpPr>
        <p:spPr>
          <a:xfrm>
            <a:off x="5181600" y="1506579"/>
            <a:ext cx="1802674" cy="182009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dirty="0"/>
              <a:t>Reducción de riesgos existentes</a:t>
            </a:r>
          </a:p>
        </p:txBody>
      </p:sp>
      <p:sp>
        <p:nvSpPr>
          <p:cNvPr id="7" name="Elipse 6">
            <a:extLst>
              <a:ext uri="{FF2B5EF4-FFF2-40B4-BE49-F238E27FC236}">
                <a16:creationId xmlns:a16="http://schemas.microsoft.com/office/drawing/2014/main" id="{04E3B312-043C-48C0-8AA1-E4A71DE368F4}"/>
              </a:ext>
            </a:extLst>
          </p:cNvPr>
          <p:cNvSpPr/>
          <p:nvPr/>
        </p:nvSpPr>
        <p:spPr>
          <a:xfrm>
            <a:off x="9298577" y="1506580"/>
            <a:ext cx="1802674" cy="182009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dirty="0"/>
              <a:t>Respuesta al desastre</a:t>
            </a:r>
          </a:p>
        </p:txBody>
      </p:sp>
      <p:sp>
        <p:nvSpPr>
          <p:cNvPr id="4" name="CuadroTexto 3">
            <a:extLst>
              <a:ext uri="{FF2B5EF4-FFF2-40B4-BE49-F238E27FC236}">
                <a16:creationId xmlns:a16="http://schemas.microsoft.com/office/drawing/2014/main" id="{D32EA69D-F465-4900-B336-990F53E89535}"/>
              </a:ext>
            </a:extLst>
          </p:cNvPr>
          <p:cNvSpPr txBox="1"/>
          <p:nvPr/>
        </p:nvSpPr>
        <p:spPr>
          <a:xfrm>
            <a:off x="1223554" y="3832852"/>
            <a:ext cx="2412274" cy="369332"/>
          </a:xfrm>
          <a:prstGeom prst="rect">
            <a:avLst/>
          </a:prstGeom>
          <a:noFill/>
        </p:spPr>
        <p:txBody>
          <a:bodyPr wrap="square" rtlCol="0">
            <a:spAutoFit/>
          </a:bodyPr>
          <a:lstStyle/>
          <a:p>
            <a:r>
              <a:rPr lang="es-CL" dirty="0"/>
              <a:t>Gobernanza</a:t>
            </a:r>
          </a:p>
        </p:txBody>
      </p:sp>
      <p:sp>
        <p:nvSpPr>
          <p:cNvPr id="8" name="CuadroTexto 7">
            <a:extLst>
              <a:ext uri="{FF2B5EF4-FFF2-40B4-BE49-F238E27FC236}">
                <a16:creationId xmlns:a16="http://schemas.microsoft.com/office/drawing/2014/main" id="{A13342A2-51F4-4CC3-8DF6-B12E6125F3D5}"/>
              </a:ext>
            </a:extLst>
          </p:cNvPr>
          <p:cNvSpPr txBox="1"/>
          <p:nvPr/>
        </p:nvSpPr>
        <p:spPr>
          <a:xfrm>
            <a:off x="1223554" y="4334730"/>
            <a:ext cx="2412274" cy="923330"/>
          </a:xfrm>
          <a:prstGeom prst="rect">
            <a:avLst/>
          </a:prstGeom>
          <a:noFill/>
        </p:spPr>
        <p:txBody>
          <a:bodyPr wrap="square" rtlCol="0">
            <a:spAutoFit/>
          </a:bodyPr>
          <a:lstStyle/>
          <a:p>
            <a:r>
              <a:rPr lang="es-CL" dirty="0"/>
              <a:t>Políticas de desarrollo sostenible (ambiental, social y económico)</a:t>
            </a:r>
          </a:p>
        </p:txBody>
      </p:sp>
      <p:sp>
        <p:nvSpPr>
          <p:cNvPr id="10" name="CuadroTexto 9">
            <a:extLst>
              <a:ext uri="{FF2B5EF4-FFF2-40B4-BE49-F238E27FC236}">
                <a16:creationId xmlns:a16="http://schemas.microsoft.com/office/drawing/2014/main" id="{90EB4723-AE2C-48A4-B39B-7A056913EDF1}"/>
              </a:ext>
            </a:extLst>
          </p:cNvPr>
          <p:cNvSpPr txBox="1"/>
          <p:nvPr/>
        </p:nvSpPr>
        <p:spPr>
          <a:xfrm>
            <a:off x="1223554" y="5390607"/>
            <a:ext cx="2412274" cy="923330"/>
          </a:xfrm>
          <a:prstGeom prst="rect">
            <a:avLst/>
          </a:prstGeom>
          <a:noFill/>
        </p:spPr>
        <p:txBody>
          <a:bodyPr wrap="square" rtlCol="0">
            <a:spAutoFit/>
          </a:bodyPr>
          <a:lstStyle/>
          <a:p>
            <a:r>
              <a:rPr lang="es-CL" dirty="0"/>
              <a:t>Políticas de ordenamiento territorial</a:t>
            </a:r>
          </a:p>
        </p:txBody>
      </p:sp>
      <p:sp>
        <p:nvSpPr>
          <p:cNvPr id="11" name="CuadroTexto 10">
            <a:extLst>
              <a:ext uri="{FF2B5EF4-FFF2-40B4-BE49-F238E27FC236}">
                <a16:creationId xmlns:a16="http://schemas.microsoft.com/office/drawing/2014/main" id="{FF332F84-7C1D-4A81-B591-B6FFB6FFB696}"/>
              </a:ext>
            </a:extLst>
          </p:cNvPr>
          <p:cNvSpPr txBox="1"/>
          <p:nvPr/>
        </p:nvSpPr>
        <p:spPr>
          <a:xfrm>
            <a:off x="5181600" y="3832852"/>
            <a:ext cx="2412274" cy="369332"/>
          </a:xfrm>
          <a:prstGeom prst="rect">
            <a:avLst/>
          </a:prstGeom>
          <a:noFill/>
        </p:spPr>
        <p:txBody>
          <a:bodyPr wrap="square" rtlCol="0">
            <a:spAutoFit/>
          </a:bodyPr>
          <a:lstStyle/>
          <a:p>
            <a:r>
              <a:rPr lang="es-CL" dirty="0"/>
              <a:t>Inversión en Resiliencia</a:t>
            </a:r>
          </a:p>
        </p:txBody>
      </p:sp>
      <p:sp>
        <p:nvSpPr>
          <p:cNvPr id="12" name="CuadroTexto 11">
            <a:extLst>
              <a:ext uri="{FF2B5EF4-FFF2-40B4-BE49-F238E27FC236}">
                <a16:creationId xmlns:a16="http://schemas.microsoft.com/office/drawing/2014/main" id="{2B3FFDEF-99E9-43CD-BB12-7955CD20107D}"/>
              </a:ext>
            </a:extLst>
          </p:cNvPr>
          <p:cNvSpPr txBox="1"/>
          <p:nvPr/>
        </p:nvSpPr>
        <p:spPr>
          <a:xfrm>
            <a:off x="5181600" y="4611729"/>
            <a:ext cx="2412274" cy="369332"/>
          </a:xfrm>
          <a:prstGeom prst="rect">
            <a:avLst/>
          </a:prstGeom>
          <a:noFill/>
        </p:spPr>
        <p:txBody>
          <a:bodyPr wrap="square" rtlCol="0">
            <a:spAutoFit/>
          </a:bodyPr>
          <a:lstStyle/>
          <a:p>
            <a:r>
              <a:rPr lang="es-CL" dirty="0"/>
              <a:t>Acciones de Mitigación</a:t>
            </a:r>
          </a:p>
        </p:txBody>
      </p:sp>
      <p:sp>
        <p:nvSpPr>
          <p:cNvPr id="13" name="CuadroTexto 12">
            <a:extLst>
              <a:ext uri="{FF2B5EF4-FFF2-40B4-BE49-F238E27FC236}">
                <a16:creationId xmlns:a16="http://schemas.microsoft.com/office/drawing/2014/main" id="{0A2EEDB2-5F3B-40B9-BA2A-CCEEE377D59A}"/>
              </a:ext>
            </a:extLst>
          </p:cNvPr>
          <p:cNvSpPr txBox="1"/>
          <p:nvPr/>
        </p:nvSpPr>
        <p:spPr>
          <a:xfrm>
            <a:off x="9570719" y="3740519"/>
            <a:ext cx="2412274" cy="646331"/>
          </a:xfrm>
          <a:prstGeom prst="rect">
            <a:avLst/>
          </a:prstGeom>
          <a:noFill/>
        </p:spPr>
        <p:txBody>
          <a:bodyPr wrap="square" rtlCol="0">
            <a:spAutoFit/>
          </a:bodyPr>
          <a:lstStyle/>
          <a:p>
            <a:r>
              <a:rPr lang="es-CL" dirty="0"/>
              <a:t>Preparación para la respuesta </a:t>
            </a:r>
          </a:p>
        </p:txBody>
      </p:sp>
      <p:sp>
        <p:nvSpPr>
          <p:cNvPr id="14" name="CuadroTexto 13">
            <a:extLst>
              <a:ext uri="{FF2B5EF4-FFF2-40B4-BE49-F238E27FC236}">
                <a16:creationId xmlns:a16="http://schemas.microsoft.com/office/drawing/2014/main" id="{506881F6-0840-4779-94CF-E174B471CD0B}"/>
              </a:ext>
            </a:extLst>
          </p:cNvPr>
          <p:cNvSpPr txBox="1"/>
          <p:nvPr/>
        </p:nvSpPr>
        <p:spPr>
          <a:xfrm>
            <a:off x="9570719" y="4744276"/>
            <a:ext cx="2412274" cy="369332"/>
          </a:xfrm>
          <a:prstGeom prst="rect">
            <a:avLst/>
          </a:prstGeom>
          <a:noFill/>
        </p:spPr>
        <p:txBody>
          <a:bodyPr wrap="square" rtlCol="0">
            <a:spAutoFit/>
          </a:bodyPr>
          <a:lstStyle/>
          <a:p>
            <a:r>
              <a:rPr lang="es-CL" dirty="0"/>
              <a:t>Protección financiera </a:t>
            </a:r>
          </a:p>
        </p:txBody>
      </p:sp>
      <p:sp>
        <p:nvSpPr>
          <p:cNvPr id="15" name="CuadroTexto 14">
            <a:extLst>
              <a:ext uri="{FF2B5EF4-FFF2-40B4-BE49-F238E27FC236}">
                <a16:creationId xmlns:a16="http://schemas.microsoft.com/office/drawing/2014/main" id="{A963235F-DAB8-402F-9382-0C13ECAEBD0E}"/>
              </a:ext>
            </a:extLst>
          </p:cNvPr>
          <p:cNvSpPr txBox="1"/>
          <p:nvPr/>
        </p:nvSpPr>
        <p:spPr>
          <a:xfrm>
            <a:off x="9570719" y="5390607"/>
            <a:ext cx="2412274" cy="369332"/>
          </a:xfrm>
          <a:prstGeom prst="rect">
            <a:avLst/>
          </a:prstGeom>
          <a:noFill/>
        </p:spPr>
        <p:txBody>
          <a:bodyPr wrap="square" rtlCol="0">
            <a:spAutoFit/>
          </a:bodyPr>
          <a:lstStyle/>
          <a:p>
            <a:r>
              <a:rPr lang="es-CL" dirty="0"/>
              <a:t>Rehabilitación</a:t>
            </a:r>
          </a:p>
        </p:txBody>
      </p:sp>
      <p:sp>
        <p:nvSpPr>
          <p:cNvPr id="16" name="CuadroTexto 15">
            <a:extLst>
              <a:ext uri="{FF2B5EF4-FFF2-40B4-BE49-F238E27FC236}">
                <a16:creationId xmlns:a16="http://schemas.microsoft.com/office/drawing/2014/main" id="{187766A5-010C-4930-AB58-29CA7D622005}"/>
              </a:ext>
            </a:extLst>
          </p:cNvPr>
          <p:cNvSpPr txBox="1"/>
          <p:nvPr/>
        </p:nvSpPr>
        <p:spPr>
          <a:xfrm>
            <a:off x="9570719" y="6036938"/>
            <a:ext cx="2412274" cy="369332"/>
          </a:xfrm>
          <a:prstGeom prst="rect">
            <a:avLst/>
          </a:prstGeom>
          <a:noFill/>
        </p:spPr>
        <p:txBody>
          <a:bodyPr wrap="square" rtlCol="0">
            <a:spAutoFit/>
          </a:bodyPr>
          <a:lstStyle/>
          <a:p>
            <a:r>
              <a:rPr lang="es-CL" dirty="0"/>
              <a:t>Reconstrucción</a:t>
            </a:r>
          </a:p>
        </p:txBody>
      </p:sp>
    </p:spTree>
    <p:extLst>
      <p:ext uri="{BB962C8B-B14F-4D97-AF65-F5344CB8AC3E}">
        <p14:creationId xmlns:p14="http://schemas.microsoft.com/office/powerpoint/2010/main" val="2455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p:bldP spid="8"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EC5CE5F-9F0E-5F38-0E0A-DC06B85E3C08}"/>
              </a:ext>
            </a:extLst>
          </p:cNvPr>
          <p:cNvSpPr txBox="1"/>
          <p:nvPr/>
        </p:nvSpPr>
        <p:spPr>
          <a:xfrm>
            <a:off x="8362121" y="1832265"/>
            <a:ext cx="3263924" cy="2677656"/>
          </a:xfrm>
          <a:prstGeom prst="rect">
            <a:avLst/>
          </a:prstGeom>
          <a:noFill/>
        </p:spPr>
        <p:txBody>
          <a:bodyPr wrap="square" rtlCol="0">
            <a:spAutoFit/>
          </a:bodyPr>
          <a:lstStyle/>
          <a:p>
            <a:r>
              <a:rPr lang="es-CL" sz="2800" dirty="0"/>
              <a:t>Objetivos de la Política Nacional para la Reducción del Riesgo de Desastres</a:t>
            </a:r>
          </a:p>
          <a:p>
            <a:endParaRPr lang="es-CL" sz="2800" dirty="0"/>
          </a:p>
          <a:p>
            <a:r>
              <a:rPr lang="es-CL" sz="2800" dirty="0"/>
              <a:t>2020-2030</a:t>
            </a:r>
          </a:p>
        </p:txBody>
      </p:sp>
      <p:pic>
        <p:nvPicPr>
          <p:cNvPr id="7" name="Imagen 6">
            <a:extLst>
              <a:ext uri="{FF2B5EF4-FFF2-40B4-BE49-F238E27FC236}">
                <a16:creationId xmlns:a16="http://schemas.microsoft.com/office/drawing/2014/main" id="{78BDE488-AD15-E806-FB93-E4AE766F1B4A}"/>
              </a:ext>
            </a:extLst>
          </p:cNvPr>
          <p:cNvPicPr>
            <a:picLocks noChangeAspect="1"/>
          </p:cNvPicPr>
          <p:nvPr/>
        </p:nvPicPr>
        <p:blipFill>
          <a:blip r:embed="rId3"/>
          <a:stretch>
            <a:fillRect/>
          </a:stretch>
        </p:blipFill>
        <p:spPr>
          <a:xfrm>
            <a:off x="0" y="-79512"/>
            <a:ext cx="7772400" cy="1601181"/>
          </a:xfrm>
          <a:prstGeom prst="rect">
            <a:avLst/>
          </a:prstGeom>
        </p:spPr>
      </p:pic>
      <p:pic>
        <p:nvPicPr>
          <p:cNvPr id="8" name="Imagen 7">
            <a:extLst>
              <a:ext uri="{FF2B5EF4-FFF2-40B4-BE49-F238E27FC236}">
                <a16:creationId xmlns:a16="http://schemas.microsoft.com/office/drawing/2014/main" id="{912B3D12-9291-10D3-8F1E-39BFC1554B0A}"/>
              </a:ext>
            </a:extLst>
          </p:cNvPr>
          <p:cNvPicPr>
            <a:picLocks noChangeAspect="1"/>
          </p:cNvPicPr>
          <p:nvPr/>
        </p:nvPicPr>
        <p:blipFill>
          <a:blip r:embed="rId4"/>
          <a:stretch>
            <a:fillRect/>
          </a:stretch>
        </p:blipFill>
        <p:spPr>
          <a:xfrm>
            <a:off x="0" y="1307490"/>
            <a:ext cx="7772400" cy="1585525"/>
          </a:xfrm>
          <a:prstGeom prst="rect">
            <a:avLst/>
          </a:prstGeom>
        </p:spPr>
      </p:pic>
      <p:pic>
        <p:nvPicPr>
          <p:cNvPr id="9" name="Imagen 8">
            <a:extLst>
              <a:ext uri="{FF2B5EF4-FFF2-40B4-BE49-F238E27FC236}">
                <a16:creationId xmlns:a16="http://schemas.microsoft.com/office/drawing/2014/main" id="{D2AD6F8C-E4EA-F0FC-F79D-3E3EEFEEB1AC}"/>
              </a:ext>
            </a:extLst>
          </p:cNvPr>
          <p:cNvPicPr>
            <a:picLocks noChangeAspect="1"/>
          </p:cNvPicPr>
          <p:nvPr/>
        </p:nvPicPr>
        <p:blipFill>
          <a:blip r:embed="rId5"/>
          <a:stretch>
            <a:fillRect/>
          </a:stretch>
        </p:blipFill>
        <p:spPr>
          <a:xfrm>
            <a:off x="0" y="2665584"/>
            <a:ext cx="7772400" cy="1565583"/>
          </a:xfrm>
          <a:prstGeom prst="rect">
            <a:avLst/>
          </a:prstGeom>
        </p:spPr>
      </p:pic>
      <p:pic>
        <p:nvPicPr>
          <p:cNvPr id="11" name="Imagen 10">
            <a:extLst>
              <a:ext uri="{FF2B5EF4-FFF2-40B4-BE49-F238E27FC236}">
                <a16:creationId xmlns:a16="http://schemas.microsoft.com/office/drawing/2014/main" id="{07F696B2-4090-CB56-2AC7-F0276CD83B15}"/>
              </a:ext>
            </a:extLst>
          </p:cNvPr>
          <p:cNvPicPr>
            <a:picLocks noChangeAspect="1"/>
          </p:cNvPicPr>
          <p:nvPr/>
        </p:nvPicPr>
        <p:blipFill>
          <a:blip r:embed="rId6"/>
          <a:stretch>
            <a:fillRect/>
          </a:stretch>
        </p:blipFill>
        <p:spPr>
          <a:xfrm>
            <a:off x="0" y="4030240"/>
            <a:ext cx="7772400" cy="1592070"/>
          </a:xfrm>
          <a:prstGeom prst="rect">
            <a:avLst/>
          </a:prstGeom>
        </p:spPr>
      </p:pic>
      <p:pic>
        <p:nvPicPr>
          <p:cNvPr id="13" name="Imagen 12">
            <a:extLst>
              <a:ext uri="{FF2B5EF4-FFF2-40B4-BE49-F238E27FC236}">
                <a16:creationId xmlns:a16="http://schemas.microsoft.com/office/drawing/2014/main" id="{378150FD-38C0-3888-F8C0-4C6E18F679EA}"/>
              </a:ext>
            </a:extLst>
          </p:cNvPr>
          <p:cNvPicPr>
            <a:picLocks noChangeAspect="1"/>
          </p:cNvPicPr>
          <p:nvPr/>
        </p:nvPicPr>
        <p:blipFill>
          <a:blip r:embed="rId7"/>
          <a:stretch>
            <a:fillRect/>
          </a:stretch>
        </p:blipFill>
        <p:spPr>
          <a:xfrm>
            <a:off x="0" y="5408132"/>
            <a:ext cx="7772400" cy="1605410"/>
          </a:xfrm>
          <a:prstGeom prst="rect">
            <a:avLst/>
          </a:prstGeom>
        </p:spPr>
      </p:pic>
    </p:spTree>
    <p:extLst>
      <p:ext uri="{BB962C8B-B14F-4D97-AF65-F5344CB8AC3E}">
        <p14:creationId xmlns:p14="http://schemas.microsoft.com/office/powerpoint/2010/main" val="103722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380CCB-9479-4F74-8E95-7C13A0255A30}"/>
              </a:ext>
            </a:extLst>
          </p:cNvPr>
          <p:cNvSpPr txBox="1"/>
          <p:nvPr/>
        </p:nvSpPr>
        <p:spPr>
          <a:xfrm>
            <a:off x="2701834" y="578279"/>
            <a:ext cx="6065520" cy="523220"/>
          </a:xfrm>
          <a:prstGeom prst="rect">
            <a:avLst/>
          </a:prstGeom>
          <a:noFill/>
        </p:spPr>
        <p:txBody>
          <a:bodyPr wrap="square" rtlCol="0">
            <a:spAutoFit/>
          </a:bodyPr>
          <a:lstStyle/>
          <a:p>
            <a:pPr algn="ctr"/>
            <a:r>
              <a:rPr lang="es-CL" sz="2800" dirty="0"/>
              <a:t>Ciclo del riesgo</a:t>
            </a:r>
          </a:p>
        </p:txBody>
      </p:sp>
      <p:graphicFrame>
        <p:nvGraphicFramePr>
          <p:cNvPr id="5" name="Diagrama 4">
            <a:extLst>
              <a:ext uri="{FF2B5EF4-FFF2-40B4-BE49-F238E27FC236}">
                <a16:creationId xmlns:a16="http://schemas.microsoft.com/office/drawing/2014/main" id="{B33B4497-2230-4327-B1A9-3FC52F3EA38A}"/>
              </a:ext>
            </a:extLst>
          </p:cNvPr>
          <p:cNvGraphicFramePr/>
          <p:nvPr>
            <p:extLst>
              <p:ext uri="{D42A27DB-BD31-4B8C-83A1-F6EECF244321}">
                <p14:modId xmlns:p14="http://schemas.microsoft.com/office/powerpoint/2010/main" val="2416141398"/>
              </p:ext>
            </p:extLst>
          </p:nvPr>
        </p:nvGraphicFramePr>
        <p:xfrm>
          <a:off x="145774" y="578280"/>
          <a:ext cx="11915598" cy="614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71E099D-D9CD-437F-AFF7-E2D88E9D962C}"/>
              </a:ext>
            </a:extLst>
          </p:cNvPr>
          <p:cNvSpPr txBox="1"/>
          <p:nvPr/>
        </p:nvSpPr>
        <p:spPr>
          <a:xfrm>
            <a:off x="1181241" y="5318263"/>
            <a:ext cx="1480458" cy="369332"/>
          </a:xfrm>
          <a:prstGeom prst="rect">
            <a:avLst/>
          </a:prstGeom>
          <a:noFill/>
        </p:spPr>
        <p:txBody>
          <a:bodyPr wrap="square" rtlCol="0">
            <a:spAutoFit/>
          </a:bodyPr>
          <a:lstStyle/>
          <a:p>
            <a:r>
              <a:rPr lang="es-CL" dirty="0"/>
              <a:t>Mitigación</a:t>
            </a:r>
          </a:p>
        </p:txBody>
      </p:sp>
      <p:sp>
        <p:nvSpPr>
          <p:cNvPr id="12" name="CuadroTexto 11">
            <a:extLst>
              <a:ext uri="{FF2B5EF4-FFF2-40B4-BE49-F238E27FC236}">
                <a16:creationId xmlns:a16="http://schemas.microsoft.com/office/drawing/2014/main" id="{75E220FA-9D99-46DF-916F-E9426225FB8E}"/>
              </a:ext>
            </a:extLst>
          </p:cNvPr>
          <p:cNvSpPr txBox="1"/>
          <p:nvPr/>
        </p:nvSpPr>
        <p:spPr>
          <a:xfrm>
            <a:off x="3708904" y="5318263"/>
            <a:ext cx="1480458" cy="369332"/>
          </a:xfrm>
          <a:prstGeom prst="rect">
            <a:avLst/>
          </a:prstGeom>
          <a:noFill/>
        </p:spPr>
        <p:txBody>
          <a:bodyPr wrap="square" rtlCol="0">
            <a:spAutoFit/>
          </a:bodyPr>
          <a:lstStyle/>
          <a:p>
            <a:r>
              <a:rPr lang="es-CL" dirty="0"/>
              <a:t>Preparación</a:t>
            </a:r>
          </a:p>
        </p:txBody>
      </p:sp>
      <p:sp>
        <p:nvSpPr>
          <p:cNvPr id="15" name="CuadroTexto 14">
            <a:extLst>
              <a:ext uri="{FF2B5EF4-FFF2-40B4-BE49-F238E27FC236}">
                <a16:creationId xmlns:a16="http://schemas.microsoft.com/office/drawing/2014/main" id="{4C79DC36-9BDD-4A50-B67A-5D0344764570}"/>
              </a:ext>
            </a:extLst>
          </p:cNvPr>
          <p:cNvSpPr txBox="1"/>
          <p:nvPr/>
        </p:nvSpPr>
        <p:spPr>
          <a:xfrm>
            <a:off x="9623160" y="5318263"/>
            <a:ext cx="1480458" cy="369332"/>
          </a:xfrm>
          <a:prstGeom prst="rect">
            <a:avLst/>
          </a:prstGeom>
          <a:noFill/>
        </p:spPr>
        <p:txBody>
          <a:bodyPr wrap="square" rtlCol="0">
            <a:spAutoFit/>
          </a:bodyPr>
          <a:lstStyle/>
          <a:p>
            <a:r>
              <a:rPr lang="es-CL" dirty="0"/>
              <a:t>Recuperación</a:t>
            </a:r>
          </a:p>
        </p:txBody>
      </p:sp>
      <p:sp>
        <p:nvSpPr>
          <p:cNvPr id="10" name="Flecha: a la derecha 9">
            <a:extLst>
              <a:ext uri="{FF2B5EF4-FFF2-40B4-BE49-F238E27FC236}">
                <a16:creationId xmlns:a16="http://schemas.microsoft.com/office/drawing/2014/main" id="{840CD8CB-425A-4E9B-9BF4-BF4D317F5F5A}"/>
              </a:ext>
            </a:extLst>
          </p:cNvPr>
          <p:cNvSpPr/>
          <p:nvPr/>
        </p:nvSpPr>
        <p:spPr>
          <a:xfrm>
            <a:off x="223488" y="5180231"/>
            <a:ext cx="975692" cy="645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Fases</a:t>
            </a:r>
          </a:p>
        </p:txBody>
      </p:sp>
      <p:sp>
        <p:nvSpPr>
          <p:cNvPr id="17" name="CuadroTexto 16">
            <a:extLst>
              <a:ext uri="{FF2B5EF4-FFF2-40B4-BE49-F238E27FC236}">
                <a16:creationId xmlns:a16="http://schemas.microsoft.com/office/drawing/2014/main" id="{C57D42BE-F899-496D-8FC2-EAA962829891}"/>
              </a:ext>
            </a:extLst>
          </p:cNvPr>
          <p:cNvSpPr txBox="1"/>
          <p:nvPr/>
        </p:nvSpPr>
        <p:spPr>
          <a:xfrm>
            <a:off x="6355268" y="5318263"/>
            <a:ext cx="1480458" cy="369332"/>
          </a:xfrm>
          <a:prstGeom prst="rect">
            <a:avLst/>
          </a:prstGeom>
          <a:noFill/>
        </p:spPr>
        <p:txBody>
          <a:bodyPr wrap="square" rtlCol="0">
            <a:spAutoFit/>
          </a:bodyPr>
          <a:lstStyle/>
          <a:p>
            <a:r>
              <a:rPr lang="es-CL" dirty="0"/>
              <a:t>Respuesta</a:t>
            </a:r>
          </a:p>
        </p:txBody>
      </p:sp>
    </p:spTree>
    <p:extLst>
      <p:ext uri="{BB962C8B-B14F-4D97-AF65-F5344CB8AC3E}">
        <p14:creationId xmlns:p14="http://schemas.microsoft.com/office/powerpoint/2010/main" val="32948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E4DF866-B1A6-4D4F-A0E6-75C27EBA9D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DA7438B-645A-4A5B-9515-9397287C86E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1F4D6CC-5D30-4AE8-8A0C-D159A44ED81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9AB19DE-0581-441B-A84E-3346CB9AD25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D70D75C-ED40-4F83-9454-E56E0E9681E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13C0108D-A243-4C18-9DB3-B274D777FE2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9B430407-2BB9-411C-9EA7-C51B3611510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A9B9A85B-7CE9-4405-BEA8-3FB3DA02DC0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8" grpId="0"/>
      <p:bldP spid="12" grpId="0"/>
      <p:bldP spid="15" grpId="0"/>
      <p:bldP spid="10"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ACD55A27-23D1-4F2A-BFEA-8DE839598517}"/>
              </a:ext>
            </a:extLst>
          </p:cNvPr>
          <p:cNvSpPr txBox="1"/>
          <p:nvPr/>
        </p:nvSpPr>
        <p:spPr>
          <a:xfrm>
            <a:off x="574766" y="317021"/>
            <a:ext cx="10458994" cy="523220"/>
          </a:xfrm>
          <a:prstGeom prst="rect">
            <a:avLst/>
          </a:prstGeom>
          <a:noFill/>
        </p:spPr>
        <p:txBody>
          <a:bodyPr wrap="square" rtlCol="0">
            <a:spAutoFit/>
          </a:bodyPr>
          <a:lstStyle/>
          <a:p>
            <a:pPr algn="ctr"/>
            <a:r>
              <a:rPr lang="es-CL" sz="2800" dirty="0"/>
              <a:t>Gestión del Riesgo de Desastre (GRD)</a:t>
            </a:r>
          </a:p>
        </p:txBody>
      </p:sp>
      <p:sp>
        <p:nvSpPr>
          <p:cNvPr id="4" name="CuadroTexto 3">
            <a:extLst>
              <a:ext uri="{FF2B5EF4-FFF2-40B4-BE49-F238E27FC236}">
                <a16:creationId xmlns:a16="http://schemas.microsoft.com/office/drawing/2014/main" id="{AB1BC4E1-20E7-46C6-9B22-3F2AB2B58DED}"/>
              </a:ext>
            </a:extLst>
          </p:cNvPr>
          <p:cNvSpPr txBox="1"/>
          <p:nvPr/>
        </p:nvSpPr>
        <p:spPr>
          <a:xfrm>
            <a:off x="2425337" y="1072334"/>
            <a:ext cx="2621280" cy="369332"/>
          </a:xfrm>
          <a:prstGeom prst="rect">
            <a:avLst/>
          </a:prstGeom>
          <a:noFill/>
        </p:spPr>
        <p:txBody>
          <a:bodyPr wrap="square" rtlCol="0">
            <a:spAutoFit/>
          </a:bodyPr>
          <a:lstStyle/>
          <a:p>
            <a:r>
              <a:rPr lang="es-CL" dirty="0"/>
              <a:t>Análisis histórico</a:t>
            </a:r>
          </a:p>
        </p:txBody>
      </p:sp>
      <p:sp>
        <p:nvSpPr>
          <p:cNvPr id="15" name="CuadroTexto 14">
            <a:extLst>
              <a:ext uri="{FF2B5EF4-FFF2-40B4-BE49-F238E27FC236}">
                <a16:creationId xmlns:a16="http://schemas.microsoft.com/office/drawing/2014/main" id="{B746899A-8C48-4B0F-AA56-0B622A14B91D}"/>
              </a:ext>
            </a:extLst>
          </p:cNvPr>
          <p:cNvSpPr txBox="1"/>
          <p:nvPr/>
        </p:nvSpPr>
        <p:spPr>
          <a:xfrm>
            <a:off x="2425337" y="1450359"/>
            <a:ext cx="2621280" cy="369332"/>
          </a:xfrm>
          <a:prstGeom prst="rect">
            <a:avLst/>
          </a:prstGeom>
          <a:noFill/>
        </p:spPr>
        <p:txBody>
          <a:bodyPr wrap="square" rtlCol="0">
            <a:spAutoFit/>
          </a:bodyPr>
          <a:lstStyle/>
          <a:p>
            <a:r>
              <a:rPr lang="es-CL" dirty="0"/>
              <a:t>Investigación empírica</a:t>
            </a:r>
          </a:p>
        </p:txBody>
      </p:sp>
      <p:sp>
        <p:nvSpPr>
          <p:cNvPr id="16" name="CuadroTexto 15">
            <a:extLst>
              <a:ext uri="{FF2B5EF4-FFF2-40B4-BE49-F238E27FC236}">
                <a16:creationId xmlns:a16="http://schemas.microsoft.com/office/drawing/2014/main" id="{A8488F1E-BC8A-47E0-BD79-522D63BE1AD6}"/>
              </a:ext>
            </a:extLst>
          </p:cNvPr>
          <p:cNvSpPr txBox="1"/>
          <p:nvPr/>
        </p:nvSpPr>
        <p:spPr>
          <a:xfrm>
            <a:off x="2425337" y="1828384"/>
            <a:ext cx="2621280" cy="369332"/>
          </a:xfrm>
          <a:prstGeom prst="rect">
            <a:avLst/>
          </a:prstGeom>
          <a:noFill/>
        </p:spPr>
        <p:txBody>
          <a:bodyPr wrap="square" rtlCol="0">
            <a:spAutoFit/>
          </a:bodyPr>
          <a:lstStyle/>
          <a:p>
            <a:r>
              <a:rPr lang="es-CL" dirty="0"/>
              <a:t>Discusión</a:t>
            </a:r>
          </a:p>
        </p:txBody>
      </p:sp>
      <p:sp>
        <p:nvSpPr>
          <p:cNvPr id="21" name="CuadroTexto 20">
            <a:extLst>
              <a:ext uri="{FF2B5EF4-FFF2-40B4-BE49-F238E27FC236}">
                <a16:creationId xmlns:a16="http://schemas.microsoft.com/office/drawing/2014/main" id="{132C0958-0C04-49E4-8ECA-266EF220019B}"/>
              </a:ext>
            </a:extLst>
          </p:cNvPr>
          <p:cNvSpPr txBox="1"/>
          <p:nvPr/>
        </p:nvSpPr>
        <p:spPr>
          <a:xfrm>
            <a:off x="2425337" y="2206409"/>
            <a:ext cx="4550228" cy="369332"/>
          </a:xfrm>
          <a:prstGeom prst="rect">
            <a:avLst/>
          </a:prstGeom>
          <a:noFill/>
        </p:spPr>
        <p:txBody>
          <a:bodyPr wrap="square" rtlCol="0">
            <a:spAutoFit/>
          </a:bodyPr>
          <a:lstStyle/>
          <a:p>
            <a:r>
              <a:rPr lang="es-CL" dirty="0"/>
              <a:t>Elaboración de mapas y cartografías</a:t>
            </a:r>
          </a:p>
        </p:txBody>
      </p:sp>
      <p:sp>
        <p:nvSpPr>
          <p:cNvPr id="23" name="CuadroTexto 22">
            <a:extLst>
              <a:ext uri="{FF2B5EF4-FFF2-40B4-BE49-F238E27FC236}">
                <a16:creationId xmlns:a16="http://schemas.microsoft.com/office/drawing/2014/main" id="{41AD9D35-058E-4C6C-9F4A-978BDF969DD5}"/>
              </a:ext>
            </a:extLst>
          </p:cNvPr>
          <p:cNvSpPr txBox="1"/>
          <p:nvPr/>
        </p:nvSpPr>
        <p:spPr>
          <a:xfrm>
            <a:off x="2425337" y="2584433"/>
            <a:ext cx="2621280" cy="369332"/>
          </a:xfrm>
          <a:prstGeom prst="rect">
            <a:avLst/>
          </a:prstGeom>
          <a:noFill/>
        </p:spPr>
        <p:txBody>
          <a:bodyPr wrap="square" rtlCol="0">
            <a:spAutoFit/>
          </a:bodyPr>
          <a:lstStyle/>
          <a:p>
            <a:r>
              <a:rPr lang="es-CL" dirty="0"/>
              <a:t>Planificación en GRD</a:t>
            </a:r>
          </a:p>
        </p:txBody>
      </p:sp>
      <p:sp>
        <p:nvSpPr>
          <p:cNvPr id="6" name="Círculo parcial 5">
            <a:extLst>
              <a:ext uri="{FF2B5EF4-FFF2-40B4-BE49-F238E27FC236}">
                <a16:creationId xmlns:a16="http://schemas.microsoft.com/office/drawing/2014/main" id="{AC40B003-4256-4849-BA1F-B296DEA2A6AD}"/>
              </a:ext>
            </a:extLst>
          </p:cNvPr>
          <p:cNvSpPr/>
          <p:nvPr/>
        </p:nvSpPr>
        <p:spPr>
          <a:xfrm>
            <a:off x="496389" y="1210491"/>
            <a:ext cx="3518262" cy="3770811"/>
          </a:xfrm>
          <a:prstGeom prst="pi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dirty="0">
              <a:solidFill>
                <a:schemeClr val="bg1"/>
              </a:solidFill>
            </a:endParaRPr>
          </a:p>
          <a:p>
            <a:pPr algn="ctr"/>
            <a:endParaRPr lang="es-CL" dirty="0">
              <a:solidFill>
                <a:schemeClr val="bg1"/>
              </a:solidFill>
            </a:endParaRPr>
          </a:p>
          <a:p>
            <a:pPr algn="ctr"/>
            <a:endParaRPr lang="es-CL" dirty="0">
              <a:solidFill>
                <a:schemeClr val="bg1"/>
              </a:solidFill>
            </a:endParaRPr>
          </a:p>
          <a:p>
            <a:pPr algn="ctr"/>
            <a:r>
              <a:rPr lang="es-CL" dirty="0">
                <a:solidFill>
                  <a:schemeClr val="bg1"/>
                </a:solidFill>
              </a:rPr>
              <a:t>Unidad </a:t>
            </a:r>
          </a:p>
          <a:p>
            <a:pPr algn="ctr"/>
            <a:r>
              <a:rPr lang="es-CL" dirty="0">
                <a:solidFill>
                  <a:schemeClr val="bg1"/>
                </a:solidFill>
              </a:rPr>
              <a:t>Geográfica</a:t>
            </a:r>
          </a:p>
        </p:txBody>
      </p:sp>
      <p:sp>
        <p:nvSpPr>
          <p:cNvPr id="35" name="CuadroTexto 34">
            <a:extLst>
              <a:ext uri="{FF2B5EF4-FFF2-40B4-BE49-F238E27FC236}">
                <a16:creationId xmlns:a16="http://schemas.microsoft.com/office/drawing/2014/main" id="{C30E19FF-BBD6-4351-A018-4DBBBD03B49C}"/>
              </a:ext>
            </a:extLst>
          </p:cNvPr>
          <p:cNvSpPr txBox="1"/>
          <p:nvPr/>
        </p:nvSpPr>
        <p:spPr>
          <a:xfrm>
            <a:off x="8177351" y="954986"/>
            <a:ext cx="2621280" cy="369332"/>
          </a:xfrm>
          <a:prstGeom prst="rect">
            <a:avLst/>
          </a:prstGeom>
          <a:noFill/>
        </p:spPr>
        <p:txBody>
          <a:bodyPr wrap="square" rtlCol="0">
            <a:spAutoFit/>
          </a:bodyPr>
          <a:lstStyle/>
          <a:p>
            <a:r>
              <a:rPr lang="es-CL" b="1" dirty="0"/>
              <a:t>Principios en la GRD</a:t>
            </a:r>
          </a:p>
        </p:txBody>
      </p:sp>
      <p:sp>
        <p:nvSpPr>
          <p:cNvPr id="36" name="CuadroTexto 35">
            <a:extLst>
              <a:ext uri="{FF2B5EF4-FFF2-40B4-BE49-F238E27FC236}">
                <a16:creationId xmlns:a16="http://schemas.microsoft.com/office/drawing/2014/main" id="{1058F19A-DCF8-4242-BC5B-CD5AEBCC601E}"/>
              </a:ext>
            </a:extLst>
          </p:cNvPr>
          <p:cNvSpPr txBox="1"/>
          <p:nvPr/>
        </p:nvSpPr>
        <p:spPr>
          <a:xfrm>
            <a:off x="8177351" y="1459052"/>
            <a:ext cx="2621280" cy="369332"/>
          </a:xfrm>
          <a:prstGeom prst="rect">
            <a:avLst/>
          </a:prstGeom>
          <a:noFill/>
        </p:spPr>
        <p:txBody>
          <a:bodyPr wrap="square" rtlCol="0">
            <a:spAutoFit/>
          </a:bodyPr>
          <a:lstStyle/>
          <a:p>
            <a:r>
              <a:rPr lang="es-CL" dirty="0"/>
              <a:t>Prevención, prospección</a:t>
            </a:r>
          </a:p>
        </p:txBody>
      </p:sp>
      <p:sp>
        <p:nvSpPr>
          <p:cNvPr id="37" name="CuadroTexto 36">
            <a:extLst>
              <a:ext uri="{FF2B5EF4-FFF2-40B4-BE49-F238E27FC236}">
                <a16:creationId xmlns:a16="http://schemas.microsoft.com/office/drawing/2014/main" id="{F507F07D-F4D7-44DA-998E-F06E2B9D6032}"/>
              </a:ext>
            </a:extLst>
          </p:cNvPr>
          <p:cNvSpPr txBox="1"/>
          <p:nvPr/>
        </p:nvSpPr>
        <p:spPr>
          <a:xfrm>
            <a:off x="8177351" y="2127795"/>
            <a:ext cx="2621280" cy="369332"/>
          </a:xfrm>
          <a:prstGeom prst="rect">
            <a:avLst/>
          </a:prstGeom>
          <a:noFill/>
        </p:spPr>
        <p:txBody>
          <a:bodyPr wrap="square" rtlCol="0">
            <a:spAutoFit/>
          </a:bodyPr>
          <a:lstStyle/>
          <a:p>
            <a:r>
              <a:rPr lang="es-CL" dirty="0"/>
              <a:t>Apoyo mutuo</a:t>
            </a:r>
          </a:p>
        </p:txBody>
      </p:sp>
      <p:sp>
        <p:nvSpPr>
          <p:cNvPr id="38" name="CuadroTexto 37">
            <a:extLst>
              <a:ext uri="{FF2B5EF4-FFF2-40B4-BE49-F238E27FC236}">
                <a16:creationId xmlns:a16="http://schemas.microsoft.com/office/drawing/2014/main" id="{712BC33C-1380-4EE5-BED3-1A330C1D4832}"/>
              </a:ext>
            </a:extLst>
          </p:cNvPr>
          <p:cNvSpPr txBox="1"/>
          <p:nvPr/>
        </p:nvSpPr>
        <p:spPr>
          <a:xfrm>
            <a:off x="8177351" y="2796538"/>
            <a:ext cx="2621280" cy="369332"/>
          </a:xfrm>
          <a:prstGeom prst="rect">
            <a:avLst/>
          </a:prstGeom>
          <a:noFill/>
        </p:spPr>
        <p:txBody>
          <a:bodyPr wrap="square" rtlCol="0">
            <a:spAutoFit/>
          </a:bodyPr>
          <a:lstStyle/>
          <a:p>
            <a:r>
              <a:rPr lang="es-CL" dirty="0"/>
              <a:t>Coordinación</a:t>
            </a:r>
          </a:p>
        </p:txBody>
      </p:sp>
      <p:sp>
        <p:nvSpPr>
          <p:cNvPr id="39" name="CuadroTexto 38">
            <a:extLst>
              <a:ext uri="{FF2B5EF4-FFF2-40B4-BE49-F238E27FC236}">
                <a16:creationId xmlns:a16="http://schemas.microsoft.com/office/drawing/2014/main" id="{7D775DE1-D3A9-4A2B-A13D-5651466D2855}"/>
              </a:ext>
            </a:extLst>
          </p:cNvPr>
          <p:cNvSpPr txBox="1"/>
          <p:nvPr/>
        </p:nvSpPr>
        <p:spPr>
          <a:xfrm>
            <a:off x="8177351" y="3465281"/>
            <a:ext cx="2621280" cy="369332"/>
          </a:xfrm>
          <a:prstGeom prst="rect">
            <a:avLst/>
          </a:prstGeom>
          <a:noFill/>
        </p:spPr>
        <p:txBody>
          <a:bodyPr wrap="square" rtlCol="0">
            <a:spAutoFit/>
          </a:bodyPr>
          <a:lstStyle/>
          <a:p>
            <a:r>
              <a:rPr lang="es-CL" dirty="0"/>
              <a:t>Transparencia</a:t>
            </a:r>
          </a:p>
        </p:txBody>
      </p:sp>
      <p:sp>
        <p:nvSpPr>
          <p:cNvPr id="40" name="CuadroTexto 39">
            <a:extLst>
              <a:ext uri="{FF2B5EF4-FFF2-40B4-BE49-F238E27FC236}">
                <a16:creationId xmlns:a16="http://schemas.microsoft.com/office/drawing/2014/main" id="{DDED78DB-F249-4FF5-A0CA-E9B0AD00F100}"/>
              </a:ext>
            </a:extLst>
          </p:cNvPr>
          <p:cNvSpPr txBox="1"/>
          <p:nvPr/>
        </p:nvSpPr>
        <p:spPr>
          <a:xfrm>
            <a:off x="8177351" y="4134024"/>
            <a:ext cx="2621280" cy="369332"/>
          </a:xfrm>
          <a:prstGeom prst="rect">
            <a:avLst/>
          </a:prstGeom>
          <a:noFill/>
        </p:spPr>
        <p:txBody>
          <a:bodyPr wrap="square" rtlCol="0">
            <a:spAutoFit/>
          </a:bodyPr>
          <a:lstStyle/>
          <a:p>
            <a:r>
              <a:rPr lang="es-CL" dirty="0"/>
              <a:t>Participación </a:t>
            </a:r>
          </a:p>
        </p:txBody>
      </p:sp>
      <p:sp>
        <p:nvSpPr>
          <p:cNvPr id="41" name="CuadroTexto 40">
            <a:extLst>
              <a:ext uri="{FF2B5EF4-FFF2-40B4-BE49-F238E27FC236}">
                <a16:creationId xmlns:a16="http://schemas.microsoft.com/office/drawing/2014/main" id="{5FCB0569-EA4F-4574-BE05-3758DAAAAACC}"/>
              </a:ext>
            </a:extLst>
          </p:cNvPr>
          <p:cNvSpPr txBox="1"/>
          <p:nvPr/>
        </p:nvSpPr>
        <p:spPr>
          <a:xfrm>
            <a:off x="8177351" y="4802767"/>
            <a:ext cx="2621280" cy="369332"/>
          </a:xfrm>
          <a:prstGeom prst="rect">
            <a:avLst/>
          </a:prstGeom>
          <a:noFill/>
        </p:spPr>
        <p:txBody>
          <a:bodyPr wrap="square" rtlCol="0">
            <a:spAutoFit/>
          </a:bodyPr>
          <a:lstStyle/>
          <a:p>
            <a:r>
              <a:rPr lang="es-CL" dirty="0"/>
              <a:t>Escalabilidad</a:t>
            </a:r>
          </a:p>
        </p:txBody>
      </p:sp>
      <p:sp>
        <p:nvSpPr>
          <p:cNvPr id="42" name="CuadroTexto 41">
            <a:extLst>
              <a:ext uri="{FF2B5EF4-FFF2-40B4-BE49-F238E27FC236}">
                <a16:creationId xmlns:a16="http://schemas.microsoft.com/office/drawing/2014/main" id="{758D7A46-B244-4543-B1F3-A06949F8532D}"/>
              </a:ext>
            </a:extLst>
          </p:cNvPr>
          <p:cNvSpPr txBox="1"/>
          <p:nvPr/>
        </p:nvSpPr>
        <p:spPr>
          <a:xfrm>
            <a:off x="8177351" y="5471510"/>
            <a:ext cx="2621280" cy="369332"/>
          </a:xfrm>
          <a:prstGeom prst="rect">
            <a:avLst/>
          </a:prstGeom>
          <a:noFill/>
        </p:spPr>
        <p:txBody>
          <a:bodyPr wrap="square" rtlCol="0">
            <a:spAutoFit/>
          </a:bodyPr>
          <a:lstStyle/>
          <a:p>
            <a:r>
              <a:rPr lang="es-CL" dirty="0"/>
              <a:t>Respuesta oportuna</a:t>
            </a:r>
          </a:p>
        </p:txBody>
      </p:sp>
      <p:sp>
        <p:nvSpPr>
          <p:cNvPr id="45" name="Rectángulo: esquinas diagonales redondeadas 44">
            <a:extLst>
              <a:ext uri="{FF2B5EF4-FFF2-40B4-BE49-F238E27FC236}">
                <a16:creationId xmlns:a16="http://schemas.microsoft.com/office/drawing/2014/main" id="{DC5FA80D-880D-4255-8D12-A791959E207B}"/>
              </a:ext>
            </a:extLst>
          </p:cNvPr>
          <p:cNvSpPr/>
          <p:nvPr/>
        </p:nvSpPr>
        <p:spPr>
          <a:xfrm>
            <a:off x="7785463" y="2877601"/>
            <a:ext cx="278674" cy="222650"/>
          </a:xfrm>
          <a:prstGeom prst="round2Diag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esquinas diagonales redondeadas 45">
            <a:extLst>
              <a:ext uri="{FF2B5EF4-FFF2-40B4-BE49-F238E27FC236}">
                <a16:creationId xmlns:a16="http://schemas.microsoft.com/office/drawing/2014/main" id="{47929BD0-1AB6-4943-9CDC-456FC22EB2AD}"/>
              </a:ext>
            </a:extLst>
          </p:cNvPr>
          <p:cNvSpPr/>
          <p:nvPr/>
        </p:nvSpPr>
        <p:spPr>
          <a:xfrm>
            <a:off x="7785463" y="3535100"/>
            <a:ext cx="278674" cy="22265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esquinas diagonales redondeadas 46">
            <a:extLst>
              <a:ext uri="{FF2B5EF4-FFF2-40B4-BE49-F238E27FC236}">
                <a16:creationId xmlns:a16="http://schemas.microsoft.com/office/drawing/2014/main" id="{958A74D4-0B87-49D0-8E32-354A27C90FBE}"/>
              </a:ext>
            </a:extLst>
          </p:cNvPr>
          <p:cNvSpPr/>
          <p:nvPr/>
        </p:nvSpPr>
        <p:spPr>
          <a:xfrm>
            <a:off x="7785463" y="4207365"/>
            <a:ext cx="278674" cy="222650"/>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Rectángulo: esquinas diagonales redondeadas 47">
            <a:extLst>
              <a:ext uri="{FF2B5EF4-FFF2-40B4-BE49-F238E27FC236}">
                <a16:creationId xmlns:a16="http://schemas.microsoft.com/office/drawing/2014/main" id="{1181CD0A-2A1D-4DB4-A9F9-8B3F6CF9169F}"/>
              </a:ext>
            </a:extLst>
          </p:cNvPr>
          <p:cNvSpPr/>
          <p:nvPr/>
        </p:nvSpPr>
        <p:spPr>
          <a:xfrm>
            <a:off x="7785463" y="4880528"/>
            <a:ext cx="278674" cy="222650"/>
          </a:xfrm>
          <a:prstGeom prst="round2Diag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esquinas diagonales redondeadas 49">
            <a:extLst>
              <a:ext uri="{FF2B5EF4-FFF2-40B4-BE49-F238E27FC236}">
                <a16:creationId xmlns:a16="http://schemas.microsoft.com/office/drawing/2014/main" id="{607A64CC-AC30-4D5F-AE1D-550A86D232A2}"/>
              </a:ext>
            </a:extLst>
          </p:cNvPr>
          <p:cNvSpPr/>
          <p:nvPr/>
        </p:nvSpPr>
        <p:spPr>
          <a:xfrm>
            <a:off x="7785463" y="5599982"/>
            <a:ext cx="278674" cy="222650"/>
          </a:xfrm>
          <a:prstGeom prst="round2Diag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Rectángulo: esquinas diagonales redondeadas 50">
            <a:extLst>
              <a:ext uri="{FF2B5EF4-FFF2-40B4-BE49-F238E27FC236}">
                <a16:creationId xmlns:a16="http://schemas.microsoft.com/office/drawing/2014/main" id="{9179E162-C952-4B1D-8AC7-92C2A39DB7A8}"/>
              </a:ext>
            </a:extLst>
          </p:cNvPr>
          <p:cNvSpPr/>
          <p:nvPr/>
        </p:nvSpPr>
        <p:spPr>
          <a:xfrm>
            <a:off x="7785463" y="1523700"/>
            <a:ext cx="278674" cy="22265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Rectángulo: esquinas diagonales redondeadas 51">
            <a:extLst>
              <a:ext uri="{FF2B5EF4-FFF2-40B4-BE49-F238E27FC236}">
                <a16:creationId xmlns:a16="http://schemas.microsoft.com/office/drawing/2014/main" id="{614DFAC5-4205-406B-B534-80FCE9ECE895}"/>
              </a:ext>
            </a:extLst>
          </p:cNvPr>
          <p:cNvSpPr/>
          <p:nvPr/>
        </p:nvSpPr>
        <p:spPr>
          <a:xfrm>
            <a:off x="7785463" y="2243154"/>
            <a:ext cx="278674" cy="22265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598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down)">
                                      <p:cBhvr>
                                        <p:cTn id="40" dur="500"/>
                                        <p:tgtEl>
                                          <p:spTgt spid="5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arn(inVertical)">
                                      <p:cBhvr>
                                        <p:cTn id="56" dur="500"/>
                                        <p:tgtEl>
                                          <p:spTgt spid="4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down)">
                                      <p:cBhvr>
                                        <p:cTn id="64" dur="500"/>
                                        <p:tgtEl>
                                          <p:spTgt spid="3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down)">
                                      <p:cBhvr>
                                        <p:cTn id="72" dur="500"/>
                                        <p:tgtEl>
                                          <p:spTgt spid="4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down)">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down)">
                                      <p:cBhvr>
                                        <p:cTn id="80" dur="500"/>
                                        <p:tgtEl>
                                          <p:spTgt spid="4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21" grpId="0"/>
      <p:bldP spid="23" grpId="0"/>
      <p:bldP spid="6" grpId="0" animBg="1"/>
      <p:bldP spid="35" grpId="0"/>
      <p:bldP spid="36" grpId="0"/>
      <p:bldP spid="37" grpId="0"/>
      <p:bldP spid="38" grpId="0"/>
      <p:bldP spid="39" grpId="0"/>
      <p:bldP spid="40" grpId="0"/>
      <p:bldP spid="41" grpId="0"/>
      <p:bldP spid="42" grpId="0"/>
      <p:bldP spid="45" grpId="0" animBg="1"/>
      <p:bldP spid="46" grpId="0" animBg="1"/>
      <p:bldP spid="47" grpId="0" animBg="1"/>
      <p:bldP spid="48" grpId="0" animBg="1"/>
      <p:bldP spid="50" grpId="0"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D2BAA0-0AE3-F707-239D-4E38D320CAA8}"/>
              </a:ext>
            </a:extLst>
          </p:cNvPr>
          <p:cNvSpPr>
            <a:spLocks noGrp="1"/>
          </p:cNvSpPr>
          <p:nvPr>
            <p:ph type="ctrTitle"/>
          </p:nvPr>
        </p:nvSpPr>
        <p:spPr/>
        <p:txBody>
          <a:bodyPr/>
          <a:lstStyle/>
          <a:p>
            <a:r>
              <a:rPr lang="es-CL" dirty="0"/>
              <a:t>Gobernanza Incendios Forestales</a:t>
            </a:r>
          </a:p>
        </p:txBody>
      </p:sp>
    </p:spTree>
    <p:extLst>
      <p:ext uri="{BB962C8B-B14F-4D97-AF65-F5344CB8AC3E}">
        <p14:creationId xmlns:p14="http://schemas.microsoft.com/office/powerpoint/2010/main" val="142069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5E1E276-EAC0-4C69-AE47-9213C172541E}"/>
              </a:ext>
            </a:extLst>
          </p:cNvPr>
          <p:cNvSpPr txBox="1"/>
          <p:nvPr/>
        </p:nvSpPr>
        <p:spPr>
          <a:xfrm>
            <a:off x="348343" y="-7897"/>
            <a:ext cx="11469187" cy="461665"/>
          </a:xfrm>
          <a:prstGeom prst="rect">
            <a:avLst/>
          </a:prstGeom>
          <a:noFill/>
        </p:spPr>
        <p:txBody>
          <a:bodyPr wrap="square" rtlCol="0">
            <a:spAutoFit/>
          </a:bodyPr>
          <a:lstStyle/>
          <a:p>
            <a:pPr algn="ctr"/>
            <a:r>
              <a:rPr lang="en-US" sz="2400" b="1" dirty="0" err="1">
                <a:solidFill>
                  <a:schemeClr val="accent3">
                    <a:lumMod val="50000"/>
                  </a:schemeClr>
                </a:solidFill>
              </a:rPr>
              <a:t>Incendios</a:t>
            </a:r>
            <a:r>
              <a:rPr lang="en-US" sz="2400" b="1" dirty="0">
                <a:solidFill>
                  <a:schemeClr val="accent3">
                    <a:lumMod val="50000"/>
                  </a:schemeClr>
                </a:solidFill>
              </a:rPr>
              <a:t> </a:t>
            </a:r>
            <a:r>
              <a:rPr lang="en-US" sz="2400" b="1" dirty="0" err="1">
                <a:solidFill>
                  <a:schemeClr val="accent3">
                    <a:lumMod val="50000"/>
                  </a:schemeClr>
                </a:solidFill>
              </a:rPr>
              <a:t>Forestales</a:t>
            </a:r>
            <a:r>
              <a:rPr lang="en-US" sz="2400" b="1" dirty="0">
                <a:solidFill>
                  <a:schemeClr val="accent3">
                    <a:lumMod val="50000"/>
                  </a:schemeClr>
                </a:solidFill>
              </a:rPr>
              <a:t> y Cambio </a:t>
            </a:r>
            <a:r>
              <a:rPr lang="en-US" sz="2400" b="1" dirty="0" err="1">
                <a:solidFill>
                  <a:schemeClr val="accent3">
                    <a:lumMod val="50000"/>
                  </a:schemeClr>
                </a:solidFill>
              </a:rPr>
              <a:t>Climático</a:t>
            </a:r>
            <a:endParaRPr lang="en-US" sz="2400" b="1" dirty="0">
              <a:solidFill>
                <a:schemeClr val="accent3">
                  <a:lumMod val="50000"/>
                </a:schemeClr>
              </a:solidFill>
            </a:endParaRPr>
          </a:p>
        </p:txBody>
      </p:sp>
      <p:sp>
        <p:nvSpPr>
          <p:cNvPr id="2" name="CuadroTexto 1">
            <a:extLst>
              <a:ext uri="{FF2B5EF4-FFF2-40B4-BE49-F238E27FC236}">
                <a16:creationId xmlns:a16="http://schemas.microsoft.com/office/drawing/2014/main" id="{A6668DC8-B428-408B-A54F-01A88ECE894A}"/>
              </a:ext>
            </a:extLst>
          </p:cNvPr>
          <p:cNvSpPr txBox="1"/>
          <p:nvPr/>
        </p:nvSpPr>
        <p:spPr>
          <a:xfrm>
            <a:off x="3303578" y="1433459"/>
            <a:ext cx="1759132" cy="369332"/>
          </a:xfrm>
          <a:prstGeom prst="rect">
            <a:avLst/>
          </a:prstGeom>
          <a:noFill/>
        </p:spPr>
        <p:txBody>
          <a:bodyPr wrap="square" rtlCol="0">
            <a:spAutoFit/>
          </a:bodyPr>
          <a:lstStyle/>
          <a:p>
            <a:pPr algn="ctr"/>
            <a:r>
              <a:rPr lang="es-CL" b="1" dirty="0">
                <a:solidFill>
                  <a:srgbClr val="FF9900"/>
                </a:solidFill>
              </a:rPr>
              <a:t>Sequía</a:t>
            </a:r>
          </a:p>
        </p:txBody>
      </p:sp>
      <p:sp>
        <p:nvSpPr>
          <p:cNvPr id="8" name="CuadroTexto 7">
            <a:extLst>
              <a:ext uri="{FF2B5EF4-FFF2-40B4-BE49-F238E27FC236}">
                <a16:creationId xmlns:a16="http://schemas.microsoft.com/office/drawing/2014/main" id="{5CCE4FF6-1AA4-4698-A297-29D93C9E9C8F}"/>
              </a:ext>
            </a:extLst>
          </p:cNvPr>
          <p:cNvSpPr txBox="1"/>
          <p:nvPr/>
        </p:nvSpPr>
        <p:spPr>
          <a:xfrm>
            <a:off x="4578119" y="2366454"/>
            <a:ext cx="3033850" cy="369332"/>
          </a:xfrm>
          <a:prstGeom prst="rect">
            <a:avLst/>
          </a:prstGeom>
          <a:noFill/>
        </p:spPr>
        <p:txBody>
          <a:bodyPr wrap="square" rtlCol="0">
            <a:spAutoFit/>
          </a:bodyPr>
          <a:lstStyle/>
          <a:p>
            <a:pPr algn="ctr"/>
            <a:r>
              <a:rPr lang="es-CL" b="1" dirty="0">
                <a:solidFill>
                  <a:srgbClr val="FF9900"/>
                </a:solidFill>
              </a:rPr>
              <a:t>Material Combustible</a:t>
            </a:r>
          </a:p>
        </p:txBody>
      </p:sp>
      <p:sp>
        <p:nvSpPr>
          <p:cNvPr id="9" name="CuadroTexto 8">
            <a:extLst>
              <a:ext uri="{FF2B5EF4-FFF2-40B4-BE49-F238E27FC236}">
                <a16:creationId xmlns:a16="http://schemas.microsoft.com/office/drawing/2014/main" id="{8B459BBE-4600-4289-938E-A14769255CE0}"/>
              </a:ext>
            </a:extLst>
          </p:cNvPr>
          <p:cNvSpPr txBox="1"/>
          <p:nvPr/>
        </p:nvSpPr>
        <p:spPr>
          <a:xfrm>
            <a:off x="8971325" y="3507381"/>
            <a:ext cx="1920238" cy="646331"/>
          </a:xfrm>
          <a:prstGeom prst="rect">
            <a:avLst/>
          </a:prstGeom>
          <a:noFill/>
        </p:spPr>
        <p:txBody>
          <a:bodyPr wrap="square" rtlCol="0">
            <a:spAutoFit/>
          </a:bodyPr>
          <a:lstStyle/>
          <a:p>
            <a:r>
              <a:rPr lang="es-CL" b="1" dirty="0">
                <a:solidFill>
                  <a:srgbClr val="FF9900"/>
                </a:solidFill>
              </a:rPr>
              <a:t>Características topográficas</a:t>
            </a:r>
          </a:p>
        </p:txBody>
      </p:sp>
      <p:sp>
        <p:nvSpPr>
          <p:cNvPr id="10" name="CuadroTexto 9">
            <a:extLst>
              <a:ext uri="{FF2B5EF4-FFF2-40B4-BE49-F238E27FC236}">
                <a16:creationId xmlns:a16="http://schemas.microsoft.com/office/drawing/2014/main" id="{D6B20DC5-943E-486C-A216-6FCE959D3D84}"/>
              </a:ext>
            </a:extLst>
          </p:cNvPr>
          <p:cNvSpPr txBox="1"/>
          <p:nvPr/>
        </p:nvSpPr>
        <p:spPr>
          <a:xfrm>
            <a:off x="1643061" y="3499295"/>
            <a:ext cx="1759132" cy="646331"/>
          </a:xfrm>
          <a:prstGeom prst="rect">
            <a:avLst/>
          </a:prstGeom>
          <a:noFill/>
        </p:spPr>
        <p:txBody>
          <a:bodyPr wrap="square" rtlCol="0">
            <a:spAutoFit/>
          </a:bodyPr>
          <a:lstStyle/>
          <a:p>
            <a:r>
              <a:rPr lang="es-CL" b="1" dirty="0">
                <a:solidFill>
                  <a:srgbClr val="FF9900"/>
                </a:solidFill>
              </a:rPr>
              <a:t>Plantaciones forestales</a:t>
            </a:r>
          </a:p>
        </p:txBody>
      </p:sp>
      <p:sp>
        <p:nvSpPr>
          <p:cNvPr id="11" name="CuadroTexto 10">
            <a:extLst>
              <a:ext uri="{FF2B5EF4-FFF2-40B4-BE49-F238E27FC236}">
                <a16:creationId xmlns:a16="http://schemas.microsoft.com/office/drawing/2014/main" id="{A2F1DB9A-944C-4D8A-824F-F1383BE5DEA9}"/>
              </a:ext>
            </a:extLst>
          </p:cNvPr>
          <p:cNvSpPr txBox="1"/>
          <p:nvPr/>
        </p:nvSpPr>
        <p:spPr>
          <a:xfrm>
            <a:off x="5216434" y="569647"/>
            <a:ext cx="1759132" cy="369332"/>
          </a:xfrm>
          <a:prstGeom prst="rect">
            <a:avLst/>
          </a:prstGeom>
          <a:noFill/>
        </p:spPr>
        <p:txBody>
          <a:bodyPr wrap="square" rtlCol="0">
            <a:spAutoFit/>
          </a:bodyPr>
          <a:lstStyle/>
          <a:p>
            <a:pPr algn="ctr"/>
            <a:r>
              <a:rPr lang="es-CL" b="1" dirty="0">
                <a:solidFill>
                  <a:srgbClr val="FF9900"/>
                </a:solidFill>
              </a:rPr>
              <a:t>Clima</a:t>
            </a:r>
          </a:p>
        </p:txBody>
      </p:sp>
      <p:sp>
        <p:nvSpPr>
          <p:cNvPr id="12" name="CuadroTexto 11">
            <a:extLst>
              <a:ext uri="{FF2B5EF4-FFF2-40B4-BE49-F238E27FC236}">
                <a16:creationId xmlns:a16="http://schemas.microsoft.com/office/drawing/2014/main" id="{18DD535A-A5E6-426B-9760-42F6320C71AA}"/>
              </a:ext>
            </a:extLst>
          </p:cNvPr>
          <p:cNvSpPr txBox="1"/>
          <p:nvPr/>
        </p:nvSpPr>
        <p:spPr>
          <a:xfrm>
            <a:off x="5318345" y="5458532"/>
            <a:ext cx="1759132" cy="646331"/>
          </a:xfrm>
          <a:prstGeom prst="rect">
            <a:avLst/>
          </a:prstGeom>
          <a:noFill/>
        </p:spPr>
        <p:txBody>
          <a:bodyPr wrap="square" rtlCol="0">
            <a:spAutoFit/>
          </a:bodyPr>
          <a:lstStyle/>
          <a:p>
            <a:pPr algn="ctr"/>
            <a:r>
              <a:rPr lang="es-CL" b="1" dirty="0">
                <a:solidFill>
                  <a:srgbClr val="FF9900"/>
                </a:solidFill>
              </a:rPr>
              <a:t>Acción humana</a:t>
            </a:r>
          </a:p>
        </p:txBody>
      </p:sp>
      <p:sp>
        <p:nvSpPr>
          <p:cNvPr id="20" name="CuadroTexto 19">
            <a:extLst>
              <a:ext uri="{FF2B5EF4-FFF2-40B4-BE49-F238E27FC236}">
                <a16:creationId xmlns:a16="http://schemas.microsoft.com/office/drawing/2014/main" id="{E7EB1A85-185A-4B60-8D02-51D9C08A1653}"/>
              </a:ext>
            </a:extLst>
          </p:cNvPr>
          <p:cNvSpPr txBox="1"/>
          <p:nvPr/>
        </p:nvSpPr>
        <p:spPr>
          <a:xfrm>
            <a:off x="6943324" y="1434304"/>
            <a:ext cx="2276203" cy="369332"/>
          </a:xfrm>
          <a:prstGeom prst="rect">
            <a:avLst/>
          </a:prstGeom>
          <a:noFill/>
        </p:spPr>
        <p:txBody>
          <a:bodyPr wrap="square" rtlCol="0">
            <a:spAutoFit/>
          </a:bodyPr>
          <a:lstStyle/>
          <a:p>
            <a:pPr algn="ctr"/>
            <a:r>
              <a:rPr lang="es-CL" b="1" dirty="0">
                <a:solidFill>
                  <a:srgbClr val="FF9900"/>
                </a:solidFill>
              </a:rPr>
              <a:t>Lluvias irregulares</a:t>
            </a:r>
          </a:p>
        </p:txBody>
      </p:sp>
      <p:cxnSp>
        <p:nvCxnSpPr>
          <p:cNvPr id="25" name="Conector: angular 24">
            <a:extLst>
              <a:ext uri="{FF2B5EF4-FFF2-40B4-BE49-F238E27FC236}">
                <a16:creationId xmlns:a16="http://schemas.microsoft.com/office/drawing/2014/main" id="{FC97399A-9AE7-4BCA-9D73-437E50D62CE7}"/>
              </a:ext>
            </a:extLst>
          </p:cNvPr>
          <p:cNvCxnSpPr>
            <a:cxnSpLocks/>
            <a:stCxn id="11" idx="2"/>
            <a:endCxn id="2" idx="0"/>
          </p:cNvCxnSpPr>
          <p:nvPr/>
        </p:nvCxnSpPr>
        <p:spPr>
          <a:xfrm rot="5400000">
            <a:off x="4892332" y="229791"/>
            <a:ext cx="494480" cy="1912856"/>
          </a:xfrm>
          <a:prstGeom prst="bent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a:extLst>
              <a:ext uri="{FF2B5EF4-FFF2-40B4-BE49-F238E27FC236}">
                <a16:creationId xmlns:a16="http://schemas.microsoft.com/office/drawing/2014/main" id="{5279C652-EE24-4A2D-8FB1-8749DD459DAA}"/>
              </a:ext>
            </a:extLst>
          </p:cNvPr>
          <p:cNvCxnSpPr>
            <a:cxnSpLocks/>
            <a:stCxn id="11" idx="2"/>
            <a:endCxn id="20" idx="0"/>
          </p:cNvCxnSpPr>
          <p:nvPr/>
        </p:nvCxnSpPr>
        <p:spPr>
          <a:xfrm rot="16200000" flipH="1">
            <a:off x="6841051" y="193928"/>
            <a:ext cx="495325" cy="1985426"/>
          </a:xfrm>
          <a:prstGeom prst="bent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E5AAB28D-37A6-4F65-921F-CB1D31B48FB4}"/>
              </a:ext>
            </a:extLst>
          </p:cNvPr>
          <p:cNvCxnSpPr>
            <a:stCxn id="2" idx="2"/>
            <a:endCxn id="8" idx="0"/>
          </p:cNvCxnSpPr>
          <p:nvPr/>
        </p:nvCxnSpPr>
        <p:spPr>
          <a:xfrm rot="16200000" flipH="1">
            <a:off x="4857263" y="1128672"/>
            <a:ext cx="563663" cy="1911900"/>
          </a:xfrm>
          <a:prstGeom prst="bent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7ACEED29-35CC-42C4-9C46-8555AF4A33BF}"/>
              </a:ext>
            </a:extLst>
          </p:cNvPr>
          <p:cNvCxnSpPr>
            <a:cxnSpLocks/>
            <a:stCxn id="20" idx="2"/>
            <a:endCxn id="8" idx="0"/>
          </p:cNvCxnSpPr>
          <p:nvPr/>
        </p:nvCxnSpPr>
        <p:spPr>
          <a:xfrm rot="5400000">
            <a:off x="6806826" y="1091854"/>
            <a:ext cx="562818" cy="1986382"/>
          </a:xfrm>
          <a:prstGeom prst="bent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a:extLst>
              <a:ext uri="{FF2B5EF4-FFF2-40B4-BE49-F238E27FC236}">
                <a16:creationId xmlns:a16="http://schemas.microsoft.com/office/drawing/2014/main" id="{F777A455-2973-43B7-A6EB-4BF5E031B08D}"/>
              </a:ext>
            </a:extLst>
          </p:cNvPr>
          <p:cNvCxnSpPr>
            <a:stCxn id="8" idx="3"/>
            <a:endCxn id="9" idx="0"/>
          </p:cNvCxnSpPr>
          <p:nvPr/>
        </p:nvCxnSpPr>
        <p:spPr>
          <a:xfrm>
            <a:off x="7611969" y="2551120"/>
            <a:ext cx="2319475" cy="956261"/>
          </a:xfrm>
          <a:prstGeom prst="bentConnector2">
            <a:avLst/>
          </a:prstGeom>
          <a:ln w="571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ector: angular 38">
            <a:extLst>
              <a:ext uri="{FF2B5EF4-FFF2-40B4-BE49-F238E27FC236}">
                <a16:creationId xmlns:a16="http://schemas.microsoft.com/office/drawing/2014/main" id="{FD94839E-6C76-4401-A49B-05904A63A41A}"/>
              </a:ext>
            </a:extLst>
          </p:cNvPr>
          <p:cNvCxnSpPr>
            <a:stCxn id="8" idx="1"/>
            <a:endCxn id="10" idx="0"/>
          </p:cNvCxnSpPr>
          <p:nvPr/>
        </p:nvCxnSpPr>
        <p:spPr>
          <a:xfrm rot="10800000" flipV="1">
            <a:off x="2522627" y="2551119"/>
            <a:ext cx="2055492" cy="948175"/>
          </a:xfrm>
          <a:prstGeom prst="bentConnector2">
            <a:avLst/>
          </a:prstGeom>
          <a:ln w="571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Conector: angular 39">
            <a:extLst>
              <a:ext uri="{FF2B5EF4-FFF2-40B4-BE49-F238E27FC236}">
                <a16:creationId xmlns:a16="http://schemas.microsoft.com/office/drawing/2014/main" id="{AD51CF6F-3221-4B00-815D-A8C46A9B9FC6}"/>
              </a:ext>
            </a:extLst>
          </p:cNvPr>
          <p:cNvCxnSpPr>
            <a:cxnSpLocks/>
            <a:stCxn id="12" idx="1"/>
            <a:endCxn id="10" idx="2"/>
          </p:cNvCxnSpPr>
          <p:nvPr/>
        </p:nvCxnSpPr>
        <p:spPr>
          <a:xfrm rot="10800000">
            <a:off x="2522627" y="4145626"/>
            <a:ext cx="2795718" cy="1636072"/>
          </a:xfrm>
          <a:prstGeom prst="bentConnector2">
            <a:avLst/>
          </a:prstGeom>
          <a:ln w="571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ector: angular 42">
            <a:extLst>
              <a:ext uri="{FF2B5EF4-FFF2-40B4-BE49-F238E27FC236}">
                <a16:creationId xmlns:a16="http://schemas.microsoft.com/office/drawing/2014/main" id="{696A1751-642E-4126-BFAB-0E820807FDD0}"/>
              </a:ext>
            </a:extLst>
          </p:cNvPr>
          <p:cNvCxnSpPr>
            <a:cxnSpLocks/>
            <a:stCxn id="9" idx="2"/>
            <a:endCxn id="12" idx="3"/>
          </p:cNvCxnSpPr>
          <p:nvPr/>
        </p:nvCxnSpPr>
        <p:spPr>
          <a:xfrm rot="5400000">
            <a:off x="7690468" y="3540722"/>
            <a:ext cx="1627986" cy="2853967"/>
          </a:xfrm>
          <a:prstGeom prst="bentConnector2">
            <a:avLst/>
          </a:prstGeom>
          <a:ln w="571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descr="Cómo prevenir incendios forestales usando medidas mitigadoras del cambio  climático">
            <a:extLst>
              <a:ext uri="{FF2B5EF4-FFF2-40B4-BE49-F238E27FC236}">
                <a16:creationId xmlns:a16="http://schemas.microsoft.com/office/drawing/2014/main" id="{2BF3719B-E0A9-4CEF-8B07-529E7DBC4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642" y="2762249"/>
            <a:ext cx="4835434" cy="271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ppt_x"/>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39B1A65-1ED1-0471-B066-44224F5BD146}"/>
              </a:ext>
            </a:extLst>
          </p:cNvPr>
          <p:cNvSpPr txBox="1"/>
          <p:nvPr/>
        </p:nvSpPr>
        <p:spPr>
          <a:xfrm>
            <a:off x="170687" y="127007"/>
            <a:ext cx="11696701" cy="954107"/>
          </a:xfrm>
          <a:prstGeom prst="rect">
            <a:avLst/>
          </a:prstGeom>
          <a:noFill/>
        </p:spPr>
        <p:txBody>
          <a:bodyPr wrap="square">
            <a:spAutoFit/>
          </a:bodyPr>
          <a:lstStyle/>
          <a:p>
            <a:r>
              <a:rPr lang="es-CL" sz="2800" b="1" dirty="0">
                <a:solidFill>
                  <a:schemeClr val="accent6">
                    <a:lumMod val="50000"/>
                  </a:schemeClr>
                </a:solidFill>
              </a:rPr>
              <a:t>PLAN NACIONAL ESPECÍFICO DE EMERGENCIA POR VARIABLE DE RIESGO INCENDIOS FORESTALES</a:t>
            </a:r>
          </a:p>
        </p:txBody>
      </p:sp>
      <p:sp>
        <p:nvSpPr>
          <p:cNvPr id="7" name="CuadroTexto 6">
            <a:extLst>
              <a:ext uri="{FF2B5EF4-FFF2-40B4-BE49-F238E27FC236}">
                <a16:creationId xmlns:a16="http://schemas.microsoft.com/office/drawing/2014/main" id="{39973D2F-A5B2-A5AC-1F1C-44FAE475ED59}"/>
              </a:ext>
            </a:extLst>
          </p:cNvPr>
          <p:cNvSpPr txBox="1"/>
          <p:nvPr/>
        </p:nvSpPr>
        <p:spPr>
          <a:xfrm>
            <a:off x="324611" y="1368911"/>
            <a:ext cx="5295900" cy="461665"/>
          </a:xfrm>
          <a:prstGeom prst="rect">
            <a:avLst/>
          </a:prstGeom>
          <a:noFill/>
        </p:spPr>
        <p:txBody>
          <a:bodyPr wrap="square" rtlCol="0">
            <a:spAutoFit/>
          </a:bodyPr>
          <a:lstStyle/>
          <a:p>
            <a:r>
              <a:rPr lang="es-CL" sz="2400" b="1" dirty="0">
                <a:solidFill>
                  <a:srgbClr val="FF9900"/>
                </a:solidFill>
              </a:rPr>
              <a:t>Sistema de alerta</a:t>
            </a:r>
          </a:p>
        </p:txBody>
      </p:sp>
      <p:sp>
        <p:nvSpPr>
          <p:cNvPr id="8" name="CuadroTexto 7">
            <a:extLst>
              <a:ext uri="{FF2B5EF4-FFF2-40B4-BE49-F238E27FC236}">
                <a16:creationId xmlns:a16="http://schemas.microsoft.com/office/drawing/2014/main" id="{F016ED6D-D640-C75E-6755-02C50676E016}"/>
              </a:ext>
            </a:extLst>
          </p:cNvPr>
          <p:cNvSpPr txBox="1"/>
          <p:nvPr/>
        </p:nvSpPr>
        <p:spPr>
          <a:xfrm>
            <a:off x="324611" y="2826008"/>
            <a:ext cx="5295900" cy="830997"/>
          </a:xfrm>
          <a:prstGeom prst="rect">
            <a:avLst/>
          </a:prstGeom>
          <a:noFill/>
        </p:spPr>
        <p:txBody>
          <a:bodyPr wrap="square" rtlCol="0">
            <a:spAutoFit/>
          </a:bodyPr>
          <a:lstStyle/>
          <a:p>
            <a:r>
              <a:rPr lang="es-CL" sz="2400" b="1" dirty="0">
                <a:solidFill>
                  <a:srgbClr val="FF9900"/>
                </a:solidFill>
              </a:rPr>
              <a:t>Roles y funciones de organismos técnicos</a:t>
            </a:r>
          </a:p>
        </p:txBody>
      </p:sp>
      <p:sp>
        <p:nvSpPr>
          <p:cNvPr id="9" name="CuadroTexto 8">
            <a:extLst>
              <a:ext uri="{FF2B5EF4-FFF2-40B4-BE49-F238E27FC236}">
                <a16:creationId xmlns:a16="http://schemas.microsoft.com/office/drawing/2014/main" id="{641C72DE-8E66-44AC-D2DC-013AEA070ACE}"/>
              </a:ext>
            </a:extLst>
          </p:cNvPr>
          <p:cNvSpPr txBox="1"/>
          <p:nvPr/>
        </p:nvSpPr>
        <p:spPr>
          <a:xfrm>
            <a:off x="324611" y="4652437"/>
            <a:ext cx="5771389" cy="1938992"/>
          </a:xfrm>
          <a:prstGeom prst="rect">
            <a:avLst/>
          </a:prstGeom>
          <a:noFill/>
        </p:spPr>
        <p:txBody>
          <a:bodyPr wrap="square" rtlCol="0">
            <a:spAutoFit/>
          </a:bodyPr>
          <a:lstStyle/>
          <a:p>
            <a:r>
              <a:rPr lang="es-CL" sz="2400" b="1" dirty="0">
                <a:solidFill>
                  <a:srgbClr val="FF9900"/>
                </a:solidFill>
              </a:rPr>
              <a:t>Estrategias de coordinación para fases de: </a:t>
            </a:r>
          </a:p>
          <a:p>
            <a:endParaRPr lang="es-CL" sz="2400" b="1" dirty="0">
              <a:solidFill>
                <a:srgbClr val="FF9900"/>
              </a:solidFill>
            </a:endParaRPr>
          </a:p>
          <a:p>
            <a:r>
              <a:rPr lang="es-CL" sz="2400" b="1" dirty="0">
                <a:solidFill>
                  <a:srgbClr val="FF9900"/>
                </a:solidFill>
              </a:rPr>
              <a:t>Alertamiento</a:t>
            </a:r>
          </a:p>
          <a:p>
            <a:r>
              <a:rPr lang="es-CL" sz="2400" b="1" dirty="0">
                <a:solidFill>
                  <a:srgbClr val="FF9900"/>
                </a:solidFill>
              </a:rPr>
              <a:t>Respuesta</a:t>
            </a:r>
          </a:p>
          <a:p>
            <a:r>
              <a:rPr lang="es-CL" sz="2400" b="1" dirty="0">
                <a:solidFill>
                  <a:srgbClr val="FF9900"/>
                </a:solidFill>
              </a:rPr>
              <a:t>Rehabilitación</a:t>
            </a:r>
          </a:p>
        </p:txBody>
      </p:sp>
      <p:sp>
        <p:nvSpPr>
          <p:cNvPr id="10" name="CuadroTexto 9">
            <a:extLst>
              <a:ext uri="{FF2B5EF4-FFF2-40B4-BE49-F238E27FC236}">
                <a16:creationId xmlns:a16="http://schemas.microsoft.com/office/drawing/2014/main" id="{CE2ACAB1-3890-4530-9525-B7FE058C9A7F}"/>
              </a:ext>
            </a:extLst>
          </p:cNvPr>
          <p:cNvSpPr txBox="1"/>
          <p:nvPr/>
        </p:nvSpPr>
        <p:spPr>
          <a:xfrm>
            <a:off x="6896100" y="2340309"/>
            <a:ext cx="4971289" cy="830997"/>
          </a:xfrm>
          <a:prstGeom prst="rect">
            <a:avLst/>
          </a:prstGeom>
          <a:noFill/>
        </p:spPr>
        <p:txBody>
          <a:bodyPr wrap="square" rtlCol="0">
            <a:spAutoFit/>
          </a:bodyPr>
          <a:lstStyle/>
          <a:p>
            <a:r>
              <a:rPr lang="es-CL" sz="2400" b="1" dirty="0">
                <a:solidFill>
                  <a:srgbClr val="FF9900"/>
                </a:solidFill>
              </a:rPr>
              <a:t>Indicadores y medición de riesgo de incendio forestal</a:t>
            </a:r>
          </a:p>
        </p:txBody>
      </p:sp>
      <p:sp>
        <p:nvSpPr>
          <p:cNvPr id="11" name="CuadroTexto 10">
            <a:extLst>
              <a:ext uri="{FF2B5EF4-FFF2-40B4-BE49-F238E27FC236}">
                <a16:creationId xmlns:a16="http://schemas.microsoft.com/office/drawing/2014/main" id="{F60C2D64-4C80-15AD-9481-98A7CF04ED3D}"/>
              </a:ext>
            </a:extLst>
          </p:cNvPr>
          <p:cNvSpPr txBox="1"/>
          <p:nvPr/>
        </p:nvSpPr>
        <p:spPr>
          <a:xfrm>
            <a:off x="6896100" y="1368911"/>
            <a:ext cx="4971289" cy="461665"/>
          </a:xfrm>
          <a:prstGeom prst="rect">
            <a:avLst/>
          </a:prstGeom>
          <a:noFill/>
        </p:spPr>
        <p:txBody>
          <a:bodyPr wrap="square" rtlCol="0">
            <a:spAutoFit/>
          </a:bodyPr>
          <a:lstStyle/>
          <a:p>
            <a:r>
              <a:rPr lang="es-CL" sz="2400" b="1" dirty="0">
                <a:solidFill>
                  <a:srgbClr val="FF9900"/>
                </a:solidFill>
              </a:rPr>
              <a:t>Sistema de evacuación</a:t>
            </a:r>
          </a:p>
        </p:txBody>
      </p:sp>
      <p:sp>
        <p:nvSpPr>
          <p:cNvPr id="12" name="CuadroTexto 11">
            <a:extLst>
              <a:ext uri="{FF2B5EF4-FFF2-40B4-BE49-F238E27FC236}">
                <a16:creationId xmlns:a16="http://schemas.microsoft.com/office/drawing/2014/main" id="{E9A3FA4F-E6FE-1170-6140-86428E022FFB}"/>
              </a:ext>
            </a:extLst>
          </p:cNvPr>
          <p:cNvSpPr txBox="1"/>
          <p:nvPr/>
        </p:nvSpPr>
        <p:spPr>
          <a:xfrm>
            <a:off x="6896100" y="3681039"/>
            <a:ext cx="4971289" cy="461665"/>
          </a:xfrm>
          <a:prstGeom prst="rect">
            <a:avLst/>
          </a:prstGeom>
          <a:noFill/>
        </p:spPr>
        <p:txBody>
          <a:bodyPr wrap="square" rtlCol="0">
            <a:spAutoFit/>
          </a:bodyPr>
          <a:lstStyle/>
          <a:p>
            <a:r>
              <a:rPr lang="es-CL" sz="2400" b="1" dirty="0">
                <a:solidFill>
                  <a:srgbClr val="FF9900"/>
                </a:solidFill>
              </a:rPr>
              <a:t>Flujos y medios de comunicación</a:t>
            </a:r>
          </a:p>
        </p:txBody>
      </p:sp>
      <p:sp>
        <p:nvSpPr>
          <p:cNvPr id="13" name="CuadroTexto 12">
            <a:extLst>
              <a:ext uri="{FF2B5EF4-FFF2-40B4-BE49-F238E27FC236}">
                <a16:creationId xmlns:a16="http://schemas.microsoft.com/office/drawing/2014/main" id="{7C65F3B1-3870-8059-DD47-34BBB5D942AA}"/>
              </a:ext>
            </a:extLst>
          </p:cNvPr>
          <p:cNvSpPr txBox="1"/>
          <p:nvPr/>
        </p:nvSpPr>
        <p:spPr>
          <a:xfrm>
            <a:off x="6896100" y="4652437"/>
            <a:ext cx="4971289" cy="461665"/>
          </a:xfrm>
          <a:prstGeom prst="rect">
            <a:avLst/>
          </a:prstGeom>
          <a:noFill/>
        </p:spPr>
        <p:txBody>
          <a:bodyPr wrap="square" rtlCol="0">
            <a:spAutoFit/>
          </a:bodyPr>
          <a:lstStyle/>
          <a:p>
            <a:r>
              <a:rPr lang="es-CL" sz="2400" b="1" dirty="0">
                <a:solidFill>
                  <a:srgbClr val="FF9900"/>
                </a:solidFill>
              </a:rPr>
              <a:t>Evaluación de daños y necesidades</a:t>
            </a:r>
          </a:p>
        </p:txBody>
      </p:sp>
    </p:spTree>
    <p:extLst>
      <p:ext uri="{BB962C8B-B14F-4D97-AF65-F5344CB8AC3E}">
        <p14:creationId xmlns:p14="http://schemas.microsoft.com/office/powerpoint/2010/main" val="1057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2442718-38BE-47B8-99F9-C060889328E1}"/>
              </a:ext>
            </a:extLst>
          </p:cNvPr>
          <p:cNvSpPr/>
          <p:nvPr/>
        </p:nvSpPr>
        <p:spPr>
          <a:xfrm>
            <a:off x="8874090" y="703406"/>
            <a:ext cx="2942993" cy="5353445"/>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L" sz="2400" dirty="0">
              <a:solidFill>
                <a:schemeClr val="accent6">
                  <a:lumMod val="50000"/>
                </a:schemeClr>
              </a:solidFill>
            </a:endParaRPr>
          </a:p>
        </p:txBody>
      </p:sp>
      <p:sp>
        <p:nvSpPr>
          <p:cNvPr id="4" name="CuadroTexto 3">
            <a:extLst>
              <a:ext uri="{FF2B5EF4-FFF2-40B4-BE49-F238E27FC236}">
                <a16:creationId xmlns:a16="http://schemas.microsoft.com/office/drawing/2014/main" id="{901BEBA8-FB53-424B-A29A-FB60470E96FC}"/>
              </a:ext>
            </a:extLst>
          </p:cNvPr>
          <p:cNvSpPr txBox="1"/>
          <p:nvPr/>
        </p:nvSpPr>
        <p:spPr>
          <a:xfrm>
            <a:off x="174411" y="13561"/>
            <a:ext cx="11137900" cy="461665"/>
          </a:xfrm>
          <a:prstGeom prst="rect">
            <a:avLst/>
          </a:prstGeom>
          <a:noFill/>
        </p:spPr>
        <p:txBody>
          <a:bodyPr wrap="square" rtlCol="0">
            <a:spAutoFit/>
          </a:bodyPr>
          <a:lstStyle/>
          <a:p>
            <a:r>
              <a:rPr lang="es-CL" sz="2400" b="1" dirty="0">
                <a:solidFill>
                  <a:schemeClr val="accent4">
                    <a:lumMod val="50000"/>
                  </a:schemeClr>
                </a:solidFill>
              </a:rPr>
              <a:t>Gobernanza incendios forestales</a:t>
            </a:r>
          </a:p>
        </p:txBody>
      </p:sp>
      <p:sp>
        <p:nvSpPr>
          <p:cNvPr id="2" name="Elipse 1">
            <a:extLst>
              <a:ext uri="{FF2B5EF4-FFF2-40B4-BE49-F238E27FC236}">
                <a16:creationId xmlns:a16="http://schemas.microsoft.com/office/drawing/2014/main" id="{127566D5-0B7A-401C-A585-B3CB1ADC3CE0}"/>
              </a:ext>
            </a:extLst>
          </p:cNvPr>
          <p:cNvSpPr/>
          <p:nvPr/>
        </p:nvSpPr>
        <p:spPr>
          <a:xfrm>
            <a:off x="2596089" y="1648835"/>
            <a:ext cx="3734849" cy="3251200"/>
          </a:xfrm>
          <a:prstGeom prst="ellipse">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CL" sz="2800" b="1" dirty="0">
                <a:solidFill>
                  <a:srgbClr val="FFFF99"/>
                </a:solidFill>
              </a:rPr>
              <a:t>Gobernanza</a:t>
            </a:r>
          </a:p>
        </p:txBody>
      </p:sp>
      <p:sp>
        <p:nvSpPr>
          <p:cNvPr id="21" name="CuadroTexto 20">
            <a:extLst>
              <a:ext uri="{FF2B5EF4-FFF2-40B4-BE49-F238E27FC236}">
                <a16:creationId xmlns:a16="http://schemas.microsoft.com/office/drawing/2014/main" id="{50A2C9A2-3C11-4FA0-855F-26FAF9775A57}"/>
              </a:ext>
            </a:extLst>
          </p:cNvPr>
          <p:cNvSpPr txBox="1"/>
          <p:nvPr/>
        </p:nvSpPr>
        <p:spPr>
          <a:xfrm>
            <a:off x="1137651" y="1972812"/>
            <a:ext cx="2320066" cy="369332"/>
          </a:xfrm>
          <a:prstGeom prst="rect">
            <a:avLst/>
          </a:prstGeom>
          <a:noFill/>
        </p:spPr>
        <p:txBody>
          <a:bodyPr wrap="square" rtlCol="0">
            <a:spAutoFit/>
          </a:bodyPr>
          <a:lstStyle/>
          <a:p>
            <a:r>
              <a:rPr lang="es-CL" b="1" dirty="0">
                <a:solidFill>
                  <a:srgbClr val="FF9900"/>
                </a:solidFill>
              </a:rPr>
              <a:t>Municipios  </a:t>
            </a:r>
          </a:p>
        </p:txBody>
      </p:sp>
      <p:sp>
        <p:nvSpPr>
          <p:cNvPr id="22" name="CuadroTexto 21">
            <a:extLst>
              <a:ext uri="{FF2B5EF4-FFF2-40B4-BE49-F238E27FC236}">
                <a16:creationId xmlns:a16="http://schemas.microsoft.com/office/drawing/2014/main" id="{0CD9E2BE-D736-4051-9192-4F4D93DBB039}"/>
              </a:ext>
            </a:extLst>
          </p:cNvPr>
          <p:cNvSpPr txBox="1"/>
          <p:nvPr/>
        </p:nvSpPr>
        <p:spPr>
          <a:xfrm>
            <a:off x="292718" y="2905103"/>
            <a:ext cx="2634255" cy="369332"/>
          </a:xfrm>
          <a:prstGeom prst="rect">
            <a:avLst/>
          </a:prstGeom>
          <a:noFill/>
        </p:spPr>
        <p:txBody>
          <a:bodyPr wrap="square" rtlCol="0">
            <a:spAutoFit/>
          </a:bodyPr>
          <a:lstStyle/>
          <a:p>
            <a:r>
              <a:rPr lang="es-CL" b="1" dirty="0">
                <a:solidFill>
                  <a:srgbClr val="FF9900"/>
                </a:solidFill>
              </a:rPr>
              <a:t>Bomberos</a:t>
            </a:r>
          </a:p>
        </p:txBody>
      </p:sp>
      <p:sp>
        <p:nvSpPr>
          <p:cNvPr id="23" name="CuadroTexto 22">
            <a:extLst>
              <a:ext uri="{FF2B5EF4-FFF2-40B4-BE49-F238E27FC236}">
                <a16:creationId xmlns:a16="http://schemas.microsoft.com/office/drawing/2014/main" id="{B7FDFD43-2F16-48F6-A9D3-4BC12DE5897E}"/>
              </a:ext>
            </a:extLst>
          </p:cNvPr>
          <p:cNvSpPr txBox="1"/>
          <p:nvPr/>
        </p:nvSpPr>
        <p:spPr>
          <a:xfrm>
            <a:off x="2929156" y="703406"/>
            <a:ext cx="2634255" cy="369332"/>
          </a:xfrm>
          <a:prstGeom prst="rect">
            <a:avLst/>
          </a:prstGeom>
          <a:noFill/>
        </p:spPr>
        <p:txBody>
          <a:bodyPr wrap="square" rtlCol="0">
            <a:spAutoFit/>
          </a:bodyPr>
          <a:lstStyle/>
          <a:p>
            <a:pPr algn="ctr"/>
            <a:r>
              <a:rPr lang="es-CL" b="1" dirty="0">
                <a:solidFill>
                  <a:srgbClr val="FF9900"/>
                </a:solidFill>
              </a:rPr>
              <a:t>CONAF</a:t>
            </a:r>
          </a:p>
        </p:txBody>
      </p:sp>
      <p:sp>
        <p:nvSpPr>
          <p:cNvPr id="24" name="CuadroTexto 23">
            <a:extLst>
              <a:ext uri="{FF2B5EF4-FFF2-40B4-BE49-F238E27FC236}">
                <a16:creationId xmlns:a16="http://schemas.microsoft.com/office/drawing/2014/main" id="{D9E2B5C7-A2C0-4F48-8043-7840D32F29C0}"/>
              </a:ext>
            </a:extLst>
          </p:cNvPr>
          <p:cNvSpPr txBox="1"/>
          <p:nvPr/>
        </p:nvSpPr>
        <p:spPr>
          <a:xfrm>
            <a:off x="5777783" y="1883245"/>
            <a:ext cx="2320066" cy="369332"/>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800" dirty="0"/>
              <a:t>ONEMI</a:t>
            </a:r>
          </a:p>
        </p:txBody>
      </p:sp>
      <p:sp>
        <p:nvSpPr>
          <p:cNvPr id="25" name="CuadroTexto 24">
            <a:extLst>
              <a:ext uri="{FF2B5EF4-FFF2-40B4-BE49-F238E27FC236}">
                <a16:creationId xmlns:a16="http://schemas.microsoft.com/office/drawing/2014/main" id="{236FB9AC-F031-4ABA-B36E-0582F1EE2F21}"/>
              </a:ext>
            </a:extLst>
          </p:cNvPr>
          <p:cNvSpPr txBox="1"/>
          <p:nvPr/>
        </p:nvSpPr>
        <p:spPr>
          <a:xfrm>
            <a:off x="6129566" y="2927497"/>
            <a:ext cx="2320066" cy="369332"/>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800" dirty="0"/>
              <a:t>Carabineros / PDI</a:t>
            </a:r>
            <a:endParaRPr lang="es-CL" sz="1400" dirty="0"/>
          </a:p>
        </p:txBody>
      </p:sp>
      <p:sp>
        <p:nvSpPr>
          <p:cNvPr id="29" name="CuadroTexto 28">
            <a:extLst>
              <a:ext uri="{FF2B5EF4-FFF2-40B4-BE49-F238E27FC236}">
                <a16:creationId xmlns:a16="http://schemas.microsoft.com/office/drawing/2014/main" id="{AC21FA15-D293-4AF9-9515-918DAC667679}"/>
              </a:ext>
            </a:extLst>
          </p:cNvPr>
          <p:cNvSpPr txBox="1"/>
          <p:nvPr/>
        </p:nvSpPr>
        <p:spPr>
          <a:xfrm>
            <a:off x="6008787" y="3789788"/>
            <a:ext cx="2320066" cy="369332"/>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800" dirty="0"/>
              <a:t>Servicios de Salud </a:t>
            </a:r>
            <a:endParaRPr lang="es-CL" sz="1400" dirty="0"/>
          </a:p>
        </p:txBody>
      </p:sp>
      <p:sp>
        <p:nvSpPr>
          <p:cNvPr id="40" name="CuadroTexto 39">
            <a:extLst>
              <a:ext uri="{FF2B5EF4-FFF2-40B4-BE49-F238E27FC236}">
                <a16:creationId xmlns:a16="http://schemas.microsoft.com/office/drawing/2014/main" id="{8C754B7A-3912-427A-A49B-A8CC5D39BA2D}"/>
              </a:ext>
            </a:extLst>
          </p:cNvPr>
          <p:cNvSpPr txBox="1"/>
          <p:nvPr/>
        </p:nvSpPr>
        <p:spPr>
          <a:xfrm>
            <a:off x="449812" y="3974454"/>
            <a:ext cx="2320066" cy="646331"/>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800" dirty="0"/>
              <a:t>Brigadas del ejercito</a:t>
            </a:r>
            <a:endParaRPr lang="es-CL" sz="1400" dirty="0"/>
          </a:p>
        </p:txBody>
      </p:sp>
      <p:sp>
        <p:nvSpPr>
          <p:cNvPr id="45" name="CuadroTexto 44">
            <a:extLst>
              <a:ext uri="{FF2B5EF4-FFF2-40B4-BE49-F238E27FC236}">
                <a16:creationId xmlns:a16="http://schemas.microsoft.com/office/drawing/2014/main" id="{66B149D4-07BD-4028-BD91-A6FF1D9FCF82}"/>
              </a:ext>
            </a:extLst>
          </p:cNvPr>
          <p:cNvSpPr txBox="1"/>
          <p:nvPr/>
        </p:nvSpPr>
        <p:spPr>
          <a:xfrm>
            <a:off x="1812201" y="5073649"/>
            <a:ext cx="2320066" cy="369332"/>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800" dirty="0"/>
              <a:t>Comunidad</a:t>
            </a:r>
            <a:endParaRPr lang="es-CL" sz="1400" dirty="0"/>
          </a:p>
        </p:txBody>
      </p:sp>
      <p:sp>
        <p:nvSpPr>
          <p:cNvPr id="46" name="CuadroTexto 45">
            <a:extLst>
              <a:ext uri="{FF2B5EF4-FFF2-40B4-BE49-F238E27FC236}">
                <a16:creationId xmlns:a16="http://schemas.microsoft.com/office/drawing/2014/main" id="{A578C8D7-25A1-4652-ADF7-893109FB4503}"/>
              </a:ext>
            </a:extLst>
          </p:cNvPr>
          <p:cNvSpPr txBox="1"/>
          <p:nvPr/>
        </p:nvSpPr>
        <p:spPr>
          <a:xfrm>
            <a:off x="4763129" y="5077095"/>
            <a:ext cx="2320066" cy="369332"/>
          </a:xfrm>
          <a:prstGeom prst="rect">
            <a:avLst/>
          </a:prstGeom>
          <a:noFill/>
        </p:spPr>
        <p:txBody>
          <a:bodyPr wrap="square" rtlCol="0">
            <a:spAutoFit/>
          </a:bodyPr>
          <a:lstStyle>
            <a:defPPr>
              <a:defRPr lang="es-CL"/>
            </a:defPPr>
            <a:lvl1pPr algn="ctr">
              <a:defRPr b="1">
                <a:solidFill>
                  <a:srgbClr val="FF9900"/>
                </a:solidFill>
              </a:defRPr>
            </a:lvl1pPr>
          </a:lstStyle>
          <a:p>
            <a:pPr algn="l"/>
            <a:r>
              <a:rPr lang="es-CL" dirty="0"/>
              <a:t>Empresas Privadas</a:t>
            </a:r>
          </a:p>
        </p:txBody>
      </p:sp>
      <p:sp>
        <p:nvSpPr>
          <p:cNvPr id="47" name="CuadroTexto 46">
            <a:extLst>
              <a:ext uri="{FF2B5EF4-FFF2-40B4-BE49-F238E27FC236}">
                <a16:creationId xmlns:a16="http://schemas.microsoft.com/office/drawing/2014/main" id="{4769793D-4B51-438C-B07E-8461CEE61724}"/>
              </a:ext>
            </a:extLst>
          </p:cNvPr>
          <p:cNvSpPr txBox="1"/>
          <p:nvPr/>
        </p:nvSpPr>
        <p:spPr>
          <a:xfrm>
            <a:off x="9146613" y="3105542"/>
            <a:ext cx="2320066" cy="461665"/>
          </a:xfrm>
          <a:prstGeom prst="rect">
            <a:avLst/>
          </a:prstGeom>
          <a:noFill/>
        </p:spPr>
        <p:txBody>
          <a:bodyPr wrap="square" rtlCol="0">
            <a:spAutoFit/>
          </a:bodyPr>
          <a:lstStyle>
            <a:defPPr>
              <a:defRPr lang="es-CL"/>
            </a:defPPr>
            <a:lvl1pPr algn="ctr">
              <a:defRPr b="1">
                <a:solidFill>
                  <a:srgbClr val="FF9900"/>
                </a:solidFill>
              </a:defRPr>
            </a:lvl1pPr>
          </a:lstStyle>
          <a:p>
            <a:r>
              <a:rPr lang="es-CL" sz="2400" dirty="0">
                <a:solidFill>
                  <a:schemeClr val="accent2">
                    <a:lumMod val="75000"/>
                  </a:schemeClr>
                </a:solidFill>
              </a:rPr>
              <a:t>comunidad</a:t>
            </a:r>
          </a:p>
        </p:txBody>
      </p:sp>
      <p:sp>
        <p:nvSpPr>
          <p:cNvPr id="48" name="CuadroTexto 47">
            <a:extLst>
              <a:ext uri="{FF2B5EF4-FFF2-40B4-BE49-F238E27FC236}">
                <a16:creationId xmlns:a16="http://schemas.microsoft.com/office/drawing/2014/main" id="{B658CF19-FE5D-4136-86C1-86F1B8AF7388}"/>
              </a:ext>
            </a:extLst>
          </p:cNvPr>
          <p:cNvSpPr txBox="1"/>
          <p:nvPr/>
        </p:nvSpPr>
        <p:spPr>
          <a:xfrm>
            <a:off x="8927429" y="942364"/>
            <a:ext cx="2634255" cy="461665"/>
          </a:xfrm>
          <a:prstGeom prst="rect">
            <a:avLst/>
          </a:prstGeom>
          <a:noFill/>
        </p:spPr>
        <p:txBody>
          <a:bodyPr wrap="square" rtlCol="0">
            <a:spAutoFit/>
          </a:bodyPr>
          <a:lstStyle/>
          <a:p>
            <a:pPr algn="ctr"/>
            <a:r>
              <a:rPr lang="es-CL" sz="2400" b="1" dirty="0">
                <a:solidFill>
                  <a:schemeClr val="accent6">
                    <a:lumMod val="50000"/>
                  </a:schemeClr>
                </a:solidFill>
              </a:rPr>
              <a:t>Actores técnicos</a:t>
            </a:r>
            <a:endParaRPr lang="es-CL" sz="1600" b="1" dirty="0">
              <a:solidFill>
                <a:schemeClr val="accent6">
                  <a:lumMod val="50000"/>
                </a:schemeClr>
              </a:solidFill>
            </a:endParaRPr>
          </a:p>
        </p:txBody>
      </p:sp>
      <p:sp>
        <p:nvSpPr>
          <p:cNvPr id="49" name="CuadroTexto 48">
            <a:extLst>
              <a:ext uri="{FF2B5EF4-FFF2-40B4-BE49-F238E27FC236}">
                <a16:creationId xmlns:a16="http://schemas.microsoft.com/office/drawing/2014/main" id="{F577C94B-F39E-41D4-9567-8FFCA7ACB51C}"/>
              </a:ext>
            </a:extLst>
          </p:cNvPr>
          <p:cNvSpPr txBox="1"/>
          <p:nvPr/>
        </p:nvSpPr>
        <p:spPr>
          <a:xfrm>
            <a:off x="8927429" y="5400576"/>
            <a:ext cx="2634255" cy="461665"/>
          </a:xfrm>
          <a:prstGeom prst="rect">
            <a:avLst/>
          </a:prstGeom>
          <a:noFill/>
        </p:spPr>
        <p:txBody>
          <a:bodyPr wrap="square" rtlCol="0">
            <a:spAutoFit/>
          </a:bodyPr>
          <a:lstStyle/>
          <a:p>
            <a:pPr algn="ctr"/>
            <a:r>
              <a:rPr lang="es-CL" sz="2400" b="1" dirty="0">
                <a:solidFill>
                  <a:schemeClr val="accent6">
                    <a:lumMod val="50000"/>
                  </a:schemeClr>
                </a:solidFill>
              </a:rPr>
              <a:t>Actores políticos</a:t>
            </a:r>
            <a:endParaRPr lang="es-CL" sz="1600" b="1" dirty="0">
              <a:solidFill>
                <a:schemeClr val="accent6">
                  <a:lumMod val="50000"/>
                </a:schemeClr>
              </a:solidFill>
            </a:endParaRPr>
          </a:p>
        </p:txBody>
      </p:sp>
      <p:sp>
        <p:nvSpPr>
          <p:cNvPr id="6" name="Flecha: hacia arriba 5">
            <a:extLst>
              <a:ext uri="{FF2B5EF4-FFF2-40B4-BE49-F238E27FC236}">
                <a16:creationId xmlns:a16="http://schemas.microsoft.com/office/drawing/2014/main" id="{30259AE0-4F6A-44C3-AA82-DEDAF4B8907D}"/>
              </a:ext>
            </a:extLst>
          </p:cNvPr>
          <p:cNvSpPr/>
          <p:nvPr/>
        </p:nvSpPr>
        <p:spPr>
          <a:xfrm>
            <a:off x="9956713" y="3854444"/>
            <a:ext cx="721453" cy="10779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dirty="0"/>
          </a:p>
        </p:txBody>
      </p:sp>
      <p:sp>
        <p:nvSpPr>
          <p:cNvPr id="50" name="Flecha: hacia arriba 49">
            <a:extLst>
              <a:ext uri="{FF2B5EF4-FFF2-40B4-BE49-F238E27FC236}">
                <a16:creationId xmlns:a16="http://schemas.microsoft.com/office/drawing/2014/main" id="{86349022-8A1F-4182-A764-56F5E169E2FE}"/>
              </a:ext>
            </a:extLst>
          </p:cNvPr>
          <p:cNvSpPr/>
          <p:nvPr/>
        </p:nvSpPr>
        <p:spPr>
          <a:xfrm rot="10800000">
            <a:off x="9956712" y="1669667"/>
            <a:ext cx="721453" cy="10779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dirty="0"/>
          </a:p>
        </p:txBody>
      </p:sp>
      <p:sp>
        <p:nvSpPr>
          <p:cNvPr id="51" name="CuadroTexto 50">
            <a:extLst>
              <a:ext uri="{FF2B5EF4-FFF2-40B4-BE49-F238E27FC236}">
                <a16:creationId xmlns:a16="http://schemas.microsoft.com/office/drawing/2014/main" id="{505137DD-39F0-4080-B572-833E8D002CB4}"/>
              </a:ext>
            </a:extLst>
          </p:cNvPr>
          <p:cNvSpPr txBox="1"/>
          <p:nvPr/>
        </p:nvSpPr>
        <p:spPr>
          <a:xfrm>
            <a:off x="8825699" y="1794047"/>
            <a:ext cx="1233279" cy="307777"/>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400" dirty="0">
                <a:solidFill>
                  <a:schemeClr val="accent6">
                    <a:lumMod val="50000"/>
                  </a:schemeClr>
                </a:solidFill>
              </a:rPr>
              <a:t> Negligencia</a:t>
            </a:r>
            <a:endParaRPr lang="es-CL" sz="1100" dirty="0">
              <a:solidFill>
                <a:schemeClr val="accent6">
                  <a:lumMod val="50000"/>
                </a:schemeClr>
              </a:solidFill>
            </a:endParaRPr>
          </a:p>
        </p:txBody>
      </p:sp>
      <p:sp>
        <p:nvSpPr>
          <p:cNvPr id="52" name="CuadroTexto 51">
            <a:extLst>
              <a:ext uri="{FF2B5EF4-FFF2-40B4-BE49-F238E27FC236}">
                <a16:creationId xmlns:a16="http://schemas.microsoft.com/office/drawing/2014/main" id="{31DEDF04-1769-4424-BF0A-DDE35C0C0FB8}"/>
              </a:ext>
            </a:extLst>
          </p:cNvPr>
          <p:cNvSpPr txBox="1"/>
          <p:nvPr/>
        </p:nvSpPr>
        <p:spPr>
          <a:xfrm>
            <a:off x="10536624" y="1789570"/>
            <a:ext cx="1233279" cy="307777"/>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400" dirty="0">
                <a:solidFill>
                  <a:schemeClr val="accent6">
                    <a:lumMod val="50000"/>
                  </a:schemeClr>
                </a:solidFill>
              </a:rPr>
              <a:t> Desinterés</a:t>
            </a:r>
            <a:endParaRPr lang="es-CL" sz="1100" dirty="0">
              <a:solidFill>
                <a:schemeClr val="accent6">
                  <a:lumMod val="50000"/>
                </a:schemeClr>
              </a:solidFill>
            </a:endParaRPr>
          </a:p>
        </p:txBody>
      </p:sp>
      <p:sp>
        <p:nvSpPr>
          <p:cNvPr id="53" name="CuadroTexto 52">
            <a:extLst>
              <a:ext uri="{FF2B5EF4-FFF2-40B4-BE49-F238E27FC236}">
                <a16:creationId xmlns:a16="http://schemas.microsoft.com/office/drawing/2014/main" id="{759B7B29-1A78-4F4F-8886-41A27811E741}"/>
              </a:ext>
            </a:extLst>
          </p:cNvPr>
          <p:cNvSpPr txBox="1"/>
          <p:nvPr/>
        </p:nvSpPr>
        <p:spPr>
          <a:xfrm>
            <a:off x="8858231" y="4542467"/>
            <a:ext cx="1233279" cy="307777"/>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400" dirty="0">
                <a:solidFill>
                  <a:schemeClr val="accent6">
                    <a:lumMod val="50000"/>
                  </a:schemeClr>
                </a:solidFill>
              </a:rPr>
              <a:t> Preparación</a:t>
            </a:r>
            <a:endParaRPr lang="es-CL" sz="1100" dirty="0">
              <a:solidFill>
                <a:schemeClr val="accent6">
                  <a:lumMod val="50000"/>
                </a:schemeClr>
              </a:solidFill>
            </a:endParaRPr>
          </a:p>
        </p:txBody>
      </p:sp>
      <p:sp>
        <p:nvSpPr>
          <p:cNvPr id="54" name="CuadroTexto 53">
            <a:extLst>
              <a:ext uri="{FF2B5EF4-FFF2-40B4-BE49-F238E27FC236}">
                <a16:creationId xmlns:a16="http://schemas.microsoft.com/office/drawing/2014/main" id="{9F06BF12-2720-4C68-89B0-50AD24B81D36}"/>
              </a:ext>
            </a:extLst>
          </p:cNvPr>
          <p:cNvSpPr txBox="1"/>
          <p:nvPr/>
        </p:nvSpPr>
        <p:spPr>
          <a:xfrm>
            <a:off x="10569156" y="4537990"/>
            <a:ext cx="1233279" cy="307777"/>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400" dirty="0">
                <a:solidFill>
                  <a:schemeClr val="accent6">
                    <a:lumMod val="50000"/>
                  </a:schemeClr>
                </a:solidFill>
              </a:rPr>
              <a:t> Denuncia</a:t>
            </a:r>
          </a:p>
        </p:txBody>
      </p:sp>
      <p:sp>
        <p:nvSpPr>
          <p:cNvPr id="55" name="CuadroTexto 54">
            <a:extLst>
              <a:ext uri="{FF2B5EF4-FFF2-40B4-BE49-F238E27FC236}">
                <a16:creationId xmlns:a16="http://schemas.microsoft.com/office/drawing/2014/main" id="{99AB549E-5B86-43F7-904B-5A53570B4173}"/>
              </a:ext>
            </a:extLst>
          </p:cNvPr>
          <p:cNvSpPr txBox="1"/>
          <p:nvPr/>
        </p:nvSpPr>
        <p:spPr>
          <a:xfrm>
            <a:off x="9146613" y="2870904"/>
            <a:ext cx="2320065" cy="307777"/>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400" dirty="0">
                <a:solidFill>
                  <a:schemeClr val="accent1">
                    <a:lumMod val="50000"/>
                  </a:schemeClr>
                </a:solidFill>
              </a:rPr>
              <a:t> Sesgos</a:t>
            </a:r>
            <a:endParaRPr lang="es-CL" sz="1100" dirty="0">
              <a:solidFill>
                <a:schemeClr val="accent1">
                  <a:lumMod val="50000"/>
                </a:schemeClr>
              </a:solidFill>
            </a:endParaRPr>
          </a:p>
        </p:txBody>
      </p:sp>
      <p:sp>
        <p:nvSpPr>
          <p:cNvPr id="56" name="CuadroTexto 55">
            <a:extLst>
              <a:ext uri="{FF2B5EF4-FFF2-40B4-BE49-F238E27FC236}">
                <a16:creationId xmlns:a16="http://schemas.microsoft.com/office/drawing/2014/main" id="{A2D8B40F-AA2A-4B71-916F-1DE1681DE5B5}"/>
              </a:ext>
            </a:extLst>
          </p:cNvPr>
          <p:cNvSpPr txBox="1"/>
          <p:nvPr/>
        </p:nvSpPr>
        <p:spPr>
          <a:xfrm>
            <a:off x="9157405" y="3485360"/>
            <a:ext cx="2320065" cy="307777"/>
          </a:xfrm>
          <a:prstGeom prst="rect">
            <a:avLst/>
          </a:prstGeom>
          <a:noFill/>
        </p:spPr>
        <p:txBody>
          <a:bodyPr wrap="square" rtlCol="0">
            <a:spAutoFit/>
          </a:bodyPr>
          <a:lstStyle>
            <a:defPPr>
              <a:defRPr lang="es-CL"/>
            </a:defPPr>
            <a:lvl1pPr>
              <a:defRPr sz="2400" b="1">
                <a:solidFill>
                  <a:srgbClr val="FF9900"/>
                </a:solidFill>
              </a:defRPr>
            </a:lvl1pPr>
          </a:lstStyle>
          <a:p>
            <a:pPr algn="ctr"/>
            <a:r>
              <a:rPr lang="es-CL" sz="1400" dirty="0">
                <a:solidFill>
                  <a:schemeClr val="accent1">
                    <a:lumMod val="50000"/>
                  </a:schemeClr>
                </a:solidFill>
              </a:rPr>
              <a:t> Exclusión toma decisiones</a:t>
            </a:r>
            <a:endParaRPr lang="es-CL" sz="1100" dirty="0">
              <a:solidFill>
                <a:schemeClr val="accent1">
                  <a:lumMod val="50000"/>
                </a:schemeClr>
              </a:solidFill>
            </a:endParaRPr>
          </a:p>
        </p:txBody>
      </p:sp>
    </p:spTree>
    <p:extLst>
      <p:ext uri="{BB962C8B-B14F-4D97-AF65-F5344CB8AC3E}">
        <p14:creationId xmlns:p14="http://schemas.microsoft.com/office/powerpoint/2010/main" val="284147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arn(inVertical)">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heel(1)">
                                      <p:cBhvr>
                                        <p:cTn id="49" dur="2000"/>
                                        <p:tgtEl>
                                          <p:spTgt spid="48"/>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heel(1)">
                                      <p:cBhvr>
                                        <p:cTn id="52" dur="2000"/>
                                        <p:tgtEl>
                                          <p:spTgt spid="49"/>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3" grpId="0"/>
      <p:bldP spid="24" grpId="0"/>
      <p:bldP spid="25" grpId="0"/>
      <p:bldP spid="29" grpId="0"/>
      <p:bldP spid="40" grpId="0"/>
      <p:bldP spid="45" grpId="0"/>
      <p:bldP spid="46" grpId="0"/>
      <p:bldP spid="47" grpId="0"/>
      <p:bldP spid="48" grpId="0"/>
      <p:bldP spid="49" grpId="0"/>
      <p:bldP spid="6" grpId="0" animBg="1"/>
      <p:bldP spid="50"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C3EAE69-8B62-440F-BE40-AB681C6A5278}"/>
              </a:ext>
            </a:extLst>
          </p:cNvPr>
          <p:cNvPicPr>
            <a:picLocks noChangeAspect="1"/>
          </p:cNvPicPr>
          <p:nvPr/>
        </p:nvPicPr>
        <p:blipFill>
          <a:blip r:embed="rId3"/>
          <a:stretch>
            <a:fillRect/>
          </a:stretch>
        </p:blipFill>
        <p:spPr>
          <a:xfrm>
            <a:off x="0" y="3770563"/>
            <a:ext cx="12192000" cy="2620174"/>
          </a:xfrm>
          <a:prstGeom prst="rect">
            <a:avLst/>
          </a:prstGeom>
        </p:spPr>
      </p:pic>
      <p:sp>
        <p:nvSpPr>
          <p:cNvPr id="30" name="CuadroTexto 29">
            <a:extLst>
              <a:ext uri="{FF2B5EF4-FFF2-40B4-BE49-F238E27FC236}">
                <a16:creationId xmlns:a16="http://schemas.microsoft.com/office/drawing/2014/main" id="{87C482DD-62CF-48B0-B2B9-080281168F9F}"/>
              </a:ext>
            </a:extLst>
          </p:cNvPr>
          <p:cNvSpPr txBox="1"/>
          <p:nvPr/>
        </p:nvSpPr>
        <p:spPr>
          <a:xfrm>
            <a:off x="243080" y="985379"/>
            <a:ext cx="3650493" cy="369332"/>
          </a:xfrm>
          <a:prstGeom prst="rect">
            <a:avLst/>
          </a:prstGeom>
          <a:noFill/>
        </p:spPr>
        <p:txBody>
          <a:bodyPr wrap="square" rtlCol="0">
            <a:spAutoFit/>
          </a:bodyPr>
          <a:lstStyle>
            <a:defPPr>
              <a:defRPr lang="es-CL"/>
            </a:defPPr>
            <a:lvl1pPr>
              <a:defRPr sz="1400" b="1">
                <a:solidFill>
                  <a:schemeClr val="accent3">
                    <a:lumMod val="75000"/>
                  </a:schemeClr>
                </a:solidFill>
              </a:defRPr>
            </a:lvl1pPr>
          </a:lstStyle>
          <a:p>
            <a:r>
              <a:rPr lang="es-CL" sz="1800" dirty="0"/>
              <a:t>Sequía (Cambio Climático)</a:t>
            </a:r>
          </a:p>
        </p:txBody>
      </p:sp>
      <p:sp>
        <p:nvSpPr>
          <p:cNvPr id="31" name="CuadroTexto 30">
            <a:extLst>
              <a:ext uri="{FF2B5EF4-FFF2-40B4-BE49-F238E27FC236}">
                <a16:creationId xmlns:a16="http://schemas.microsoft.com/office/drawing/2014/main" id="{23C72FED-CD02-4860-AEA9-7A9CE674DA40}"/>
              </a:ext>
            </a:extLst>
          </p:cNvPr>
          <p:cNvSpPr txBox="1"/>
          <p:nvPr/>
        </p:nvSpPr>
        <p:spPr>
          <a:xfrm>
            <a:off x="243080" y="1597193"/>
            <a:ext cx="3650493" cy="369332"/>
          </a:xfrm>
          <a:prstGeom prst="rect">
            <a:avLst/>
          </a:prstGeom>
          <a:noFill/>
        </p:spPr>
        <p:txBody>
          <a:bodyPr wrap="square" rtlCol="0">
            <a:spAutoFit/>
          </a:bodyPr>
          <a:lstStyle>
            <a:defPPr>
              <a:defRPr lang="es-CL"/>
            </a:defPPr>
            <a:lvl1pPr>
              <a:defRPr sz="1400" b="1">
                <a:solidFill>
                  <a:schemeClr val="accent3">
                    <a:lumMod val="75000"/>
                  </a:schemeClr>
                </a:solidFill>
              </a:defRPr>
            </a:lvl1pPr>
          </a:lstStyle>
          <a:p>
            <a:r>
              <a:rPr lang="es-CL" sz="1800" dirty="0"/>
              <a:t>Zonas de Interfaz UR desreguladas</a:t>
            </a:r>
          </a:p>
        </p:txBody>
      </p:sp>
      <p:sp>
        <p:nvSpPr>
          <p:cNvPr id="33" name="CuadroTexto 32">
            <a:extLst>
              <a:ext uri="{FF2B5EF4-FFF2-40B4-BE49-F238E27FC236}">
                <a16:creationId xmlns:a16="http://schemas.microsoft.com/office/drawing/2014/main" id="{8BBD7894-ACBA-46E4-8AA3-1BEE3C7351B3}"/>
              </a:ext>
            </a:extLst>
          </p:cNvPr>
          <p:cNvSpPr txBox="1"/>
          <p:nvPr/>
        </p:nvSpPr>
        <p:spPr>
          <a:xfrm>
            <a:off x="243080" y="2782669"/>
            <a:ext cx="3650493" cy="369332"/>
          </a:xfrm>
          <a:prstGeom prst="rect">
            <a:avLst/>
          </a:prstGeom>
          <a:noFill/>
        </p:spPr>
        <p:txBody>
          <a:bodyPr wrap="square" rtlCol="0">
            <a:spAutoFit/>
          </a:bodyPr>
          <a:lstStyle>
            <a:defPPr>
              <a:defRPr lang="es-CL"/>
            </a:defPPr>
            <a:lvl1pPr>
              <a:defRPr sz="1400" b="1">
                <a:solidFill>
                  <a:schemeClr val="accent3">
                    <a:lumMod val="75000"/>
                  </a:schemeClr>
                </a:solidFill>
              </a:defRPr>
            </a:lvl1pPr>
          </a:lstStyle>
          <a:p>
            <a:r>
              <a:rPr lang="es-CL" sz="1800" dirty="0"/>
              <a:t>Destinación y magnitud recursos</a:t>
            </a:r>
          </a:p>
        </p:txBody>
      </p:sp>
      <p:sp>
        <p:nvSpPr>
          <p:cNvPr id="35" name="CuadroTexto 34">
            <a:extLst>
              <a:ext uri="{FF2B5EF4-FFF2-40B4-BE49-F238E27FC236}">
                <a16:creationId xmlns:a16="http://schemas.microsoft.com/office/drawing/2014/main" id="{9234CDBF-204F-4421-ABE7-053296E4E811}"/>
              </a:ext>
            </a:extLst>
          </p:cNvPr>
          <p:cNvSpPr txBox="1"/>
          <p:nvPr/>
        </p:nvSpPr>
        <p:spPr>
          <a:xfrm>
            <a:off x="4309455" y="1474082"/>
            <a:ext cx="3197605" cy="646331"/>
          </a:xfrm>
          <a:prstGeom prst="rect">
            <a:avLst/>
          </a:prstGeom>
          <a:noFill/>
        </p:spPr>
        <p:txBody>
          <a:bodyPr wrap="square" rtlCol="0">
            <a:spAutoFit/>
          </a:bodyPr>
          <a:lstStyle>
            <a:defPPr>
              <a:defRPr lang="es-CL"/>
            </a:defPPr>
            <a:lvl1pPr>
              <a:defRPr sz="1400" b="1">
                <a:solidFill>
                  <a:schemeClr val="accent3">
                    <a:lumMod val="75000"/>
                  </a:schemeClr>
                </a:solidFill>
              </a:defRPr>
            </a:lvl1pPr>
          </a:lstStyle>
          <a:p>
            <a:r>
              <a:rPr lang="es-CL" sz="1800" dirty="0"/>
              <a:t>Coordinación basada en confianza y experiencia</a:t>
            </a:r>
          </a:p>
        </p:txBody>
      </p:sp>
      <p:sp>
        <p:nvSpPr>
          <p:cNvPr id="41" name="CuadroTexto 40">
            <a:extLst>
              <a:ext uri="{FF2B5EF4-FFF2-40B4-BE49-F238E27FC236}">
                <a16:creationId xmlns:a16="http://schemas.microsoft.com/office/drawing/2014/main" id="{F6DF9185-0434-4446-A6CE-7EA65153C1FC}"/>
              </a:ext>
            </a:extLst>
          </p:cNvPr>
          <p:cNvSpPr txBox="1"/>
          <p:nvPr/>
        </p:nvSpPr>
        <p:spPr>
          <a:xfrm>
            <a:off x="8264416" y="1968769"/>
            <a:ext cx="3356450" cy="646331"/>
          </a:xfrm>
          <a:prstGeom prst="rect">
            <a:avLst/>
          </a:prstGeom>
          <a:noFill/>
        </p:spPr>
        <p:txBody>
          <a:bodyPr wrap="square" rtlCol="0">
            <a:spAutoFit/>
          </a:bodyPr>
          <a:lstStyle/>
          <a:p>
            <a:r>
              <a:rPr lang="es-CL" b="1" dirty="0">
                <a:solidFill>
                  <a:schemeClr val="accent3">
                    <a:lumMod val="75000"/>
                  </a:schemeClr>
                </a:solidFill>
              </a:rPr>
              <a:t>Reformas instrumentos  planificación y emergencias</a:t>
            </a:r>
          </a:p>
        </p:txBody>
      </p:sp>
      <p:sp>
        <p:nvSpPr>
          <p:cNvPr id="43" name="CuadroTexto 42">
            <a:extLst>
              <a:ext uri="{FF2B5EF4-FFF2-40B4-BE49-F238E27FC236}">
                <a16:creationId xmlns:a16="http://schemas.microsoft.com/office/drawing/2014/main" id="{B6C0A58F-573C-4908-A00E-B99F5C8E1086}"/>
              </a:ext>
            </a:extLst>
          </p:cNvPr>
          <p:cNvSpPr txBox="1"/>
          <p:nvPr/>
        </p:nvSpPr>
        <p:spPr>
          <a:xfrm>
            <a:off x="8264416" y="1466085"/>
            <a:ext cx="3009404" cy="369332"/>
          </a:xfrm>
          <a:prstGeom prst="rect">
            <a:avLst/>
          </a:prstGeom>
          <a:noFill/>
        </p:spPr>
        <p:txBody>
          <a:bodyPr wrap="square" rtlCol="0">
            <a:spAutoFit/>
          </a:bodyPr>
          <a:lstStyle/>
          <a:p>
            <a:r>
              <a:rPr lang="es-CL" b="1" dirty="0">
                <a:solidFill>
                  <a:schemeClr val="accent3">
                    <a:lumMod val="75000"/>
                  </a:schemeClr>
                </a:solidFill>
              </a:rPr>
              <a:t>Denuncia</a:t>
            </a:r>
          </a:p>
        </p:txBody>
      </p:sp>
      <p:sp>
        <p:nvSpPr>
          <p:cNvPr id="21" name="CuadroTexto 20">
            <a:extLst>
              <a:ext uri="{FF2B5EF4-FFF2-40B4-BE49-F238E27FC236}">
                <a16:creationId xmlns:a16="http://schemas.microsoft.com/office/drawing/2014/main" id="{4047F7A2-6F24-47C1-9FB2-F99411221AD7}"/>
              </a:ext>
            </a:extLst>
          </p:cNvPr>
          <p:cNvSpPr txBox="1"/>
          <p:nvPr/>
        </p:nvSpPr>
        <p:spPr>
          <a:xfrm>
            <a:off x="4387134" y="254152"/>
            <a:ext cx="3042248" cy="369332"/>
          </a:xfrm>
          <a:prstGeom prst="rect">
            <a:avLst/>
          </a:prstGeom>
          <a:noFill/>
        </p:spPr>
        <p:txBody>
          <a:bodyPr wrap="square" rtlCol="0">
            <a:spAutoFit/>
          </a:bodyPr>
          <a:lstStyle/>
          <a:p>
            <a:r>
              <a:rPr lang="es-CL" b="1" dirty="0">
                <a:solidFill>
                  <a:schemeClr val="tx2">
                    <a:lumMod val="90000"/>
                    <a:lumOff val="10000"/>
                  </a:schemeClr>
                </a:solidFill>
              </a:rPr>
              <a:t>Resiliencia</a:t>
            </a:r>
          </a:p>
        </p:txBody>
      </p:sp>
      <p:sp>
        <p:nvSpPr>
          <p:cNvPr id="22" name="CuadroTexto 21">
            <a:extLst>
              <a:ext uri="{FF2B5EF4-FFF2-40B4-BE49-F238E27FC236}">
                <a16:creationId xmlns:a16="http://schemas.microsoft.com/office/drawing/2014/main" id="{B863CAC9-78E5-40F9-BF0D-FA3B5D50885A}"/>
              </a:ext>
            </a:extLst>
          </p:cNvPr>
          <p:cNvSpPr txBox="1"/>
          <p:nvPr/>
        </p:nvSpPr>
        <p:spPr>
          <a:xfrm>
            <a:off x="8664956" y="254152"/>
            <a:ext cx="3042248" cy="369332"/>
          </a:xfrm>
          <a:prstGeom prst="rect">
            <a:avLst/>
          </a:prstGeom>
          <a:noFill/>
        </p:spPr>
        <p:txBody>
          <a:bodyPr wrap="square">
            <a:spAutoFit/>
          </a:bodyPr>
          <a:lstStyle/>
          <a:p>
            <a:r>
              <a:rPr lang="es-CL" b="1" dirty="0">
                <a:solidFill>
                  <a:schemeClr val="tx2">
                    <a:lumMod val="90000"/>
                    <a:lumOff val="10000"/>
                  </a:schemeClr>
                </a:solidFill>
              </a:rPr>
              <a:t>Adaptación</a:t>
            </a:r>
          </a:p>
        </p:txBody>
      </p:sp>
      <p:sp>
        <p:nvSpPr>
          <p:cNvPr id="23" name="CuadroTexto 22">
            <a:extLst>
              <a:ext uri="{FF2B5EF4-FFF2-40B4-BE49-F238E27FC236}">
                <a16:creationId xmlns:a16="http://schemas.microsoft.com/office/drawing/2014/main" id="{ECC25587-A72A-4A3A-B6E4-BA35F7488AF5}"/>
              </a:ext>
            </a:extLst>
          </p:cNvPr>
          <p:cNvSpPr txBox="1"/>
          <p:nvPr/>
        </p:nvSpPr>
        <p:spPr>
          <a:xfrm>
            <a:off x="243080" y="254152"/>
            <a:ext cx="3650493" cy="369332"/>
          </a:xfrm>
          <a:prstGeom prst="rect">
            <a:avLst/>
          </a:prstGeom>
          <a:noFill/>
        </p:spPr>
        <p:txBody>
          <a:bodyPr wrap="square" rtlCol="0">
            <a:spAutoFit/>
          </a:bodyPr>
          <a:lstStyle/>
          <a:p>
            <a:r>
              <a:rPr lang="es-CL" b="1" dirty="0">
                <a:solidFill>
                  <a:schemeClr val="tx2">
                    <a:lumMod val="90000"/>
                    <a:lumOff val="10000"/>
                  </a:schemeClr>
                </a:solidFill>
              </a:rPr>
              <a:t>Vulnerabilidad / Exposición</a:t>
            </a:r>
          </a:p>
        </p:txBody>
      </p:sp>
      <p:sp>
        <p:nvSpPr>
          <p:cNvPr id="24" name="CuadroTexto 23">
            <a:extLst>
              <a:ext uri="{FF2B5EF4-FFF2-40B4-BE49-F238E27FC236}">
                <a16:creationId xmlns:a16="http://schemas.microsoft.com/office/drawing/2014/main" id="{CF6A5242-A62F-4EC7-A353-240FD71B2740}"/>
              </a:ext>
            </a:extLst>
          </p:cNvPr>
          <p:cNvSpPr txBox="1"/>
          <p:nvPr/>
        </p:nvSpPr>
        <p:spPr>
          <a:xfrm>
            <a:off x="8264416" y="723574"/>
            <a:ext cx="3356449" cy="646331"/>
          </a:xfrm>
          <a:prstGeom prst="rect">
            <a:avLst/>
          </a:prstGeom>
          <a:noFill/>
        </p:spPr>
        <p:txBody>
          <a:bodyPr wrap="square" rtlCol="0">
            <a:spAutoFit/>
          </a:bodyPr>
          <a:lstStyle/>
          <a:p>
            <a:r>
              <a:rPr lang="es-CL" b="1" dirty="0">
                <a:solidFill>
                  <a:schemeClr val="accent3">
                    <a:lumMod val="75000"/>
                  </a:schemeClr>
                </a:solidFill>
              </a:rPr>
              <a:t>Transformaciones prácticas silvoagropecuarias</a:t>
            </a:r>
          </a:p>
        </p:txBody>
      </p:sp>
      <p:sp>
        <p:nvSpPr>
          <p:cNvPr id="25" name="CuadroTexto 24">
            <a:extLst>
              <a:ext uri="{FF2B5EF4-FFF2-40B4-BE49-F238E27FC236}">
                <a16:creationId xmlns:a16="http://schemas.microsoft.com/office/drawing/2014/main" id="{2A0A9366-A370-4CE0-B0F0-237977E4B4AF}"/>
              </a:ext>
            </a:extLst>
          </p:cNvPr>
          <p:cNvSpPr txBox="1"/>
          <p:nvPr/>
        </p:nvSpPr>
        <p:spPr>
          <a:xfrm>
            <a:off x="8264416" y="2735664"/>
            <a:ext cx="3009404" cy="646331"/>
          </a:xfrm>
          <a:prstGeom prst="rect">
            <a:avLst/>
          </a:prstGeom>
          <a:noFill/>
        </p:spPr>
        <p:txBody>
          <a:bodyPr wrap="square" rtlCol="0">
            <a:spAutoFit/>
          </a:bodyPr>
          <a:lstStyle/>
          <a:p>
            <a:r>
              <a:rPr lang="es-CL" b="1" dirty="0">
                <a:solidFill>
                  <a:schemeClr val="accent3">
                    <a:lumMod val="75000"/>
                  </a:schemeClr>
                </a:solidFill>
              </a:rPr>
              <a:t>Preparación emergencias (comunidad)</a:t>
            </a:r>
          </a:p>
        </p:txBody>
      </p:sp>
      <p:sp>
        <p:nvSpPr>
          <p:cNvPr id="29" name="CuadroTexto 28">
            <a:extLst>
              <a:ext uri="{FF2B5EF4-FFF2-40B4-BE49-F238E27FC236}">
                <a16:creationId xmlns:a16="http://schemas.microsoft.com/office/drawing/2014/main" id="{A56369ED-13AF-41AD-9AD5-A914D8C3B045}"/>
              </a:ext>
            </a:extLst>
          </p:cNvPr>
          <p:cNvSpPr txBox="1"/>
          <p:nvPr/>
        </p:nvSpPr>
        <p:spPr>
          <a:xfrm>
            <a:off x="8264416" y="3429407"/>
            <a:ext cx="3009404" cy="369332"/>
          </a:xfrm>
          <a:prstGeom prst="rect">
            <a:avLst/>
          </a:prstGeom>
          <a:noFill/>
        </p:spPr>
        <p:txBody>
          <a:bodyPr wrap="square" rtlCol="0">
            <a:spAutoFit/>
          </a:bodyPr>
          <a:lstStyle/>
          <a:p>
            <a:r>
              <a:rPr lang="es-CL" b="1" dirty="0">
                <a:solidFill>
                  <a:schemeClr val="accent3">
                    <a:lumMod val="75000"/>
                  </a:schemeClr>
                </a:solidFill>
              </a:rPr>
              <a:t>Coordinación público privada</a:t>
            </a:r>
          </a:p>
        </p:txBody>
      </p:sp>
      <p:sp>
        <p:nvSpPr>
          <p:cNvPr id="16" name="CuadroTexto 15">
            <a:extLst>
              <a:ext uri="{FF2B5EF4-FFF2-40B4-BE49-F238E27FC236}">
                <a16:creationId xmlns:a16="http://schemas.microsoft.com/office/drawing/2014/main" id="{652AD286-0A74-4CFD-8909-5AF5D66DA763}"/>
              </a:ext>
            </a:extLst>
          </p:cNvPr>
          <p:cNvSpPr txBox="1"/>
          <p:nvPr/>
        </p:nvSpPr>
        <p:spPr>
          <a:xfrm>
            <a:off x="243080" y="2198260"/>
            <a:ext cx="3650493" cy="369332"/>
          </a:xfrm>
          <a:prstGeom prst="rect">
            <a:avLst/>
          </a:prstGeom>
          <a:noFill/>
        </p:spPr>
        <p:txBody>
          <a:bodyPr wrap="square" rtlCol="0">
            <a:spAutoFit/>
          </a:bodyPr>
          <a:lstStyle>
            <a:defPPr>
              <a:defRPr lang="es-CL"/>
            </a:defPPr>
            <a:lvl1pPr>
              <a:defRPr sz="1400" b="1">
                <a:solidFill>
                  <a:schemeClr val="accent3">
                    <a:lumMod val="75000"/>
                  </a:schemeClr>
                </a:solidFill>
              </a:defRPr>
            </a:lvl1pPr>
          </a:lstStyle>
          <a:p>
            <a:r>
              <a:rPr lang="es-CL" sz="1800" dirty="0"/>
              <a:t>Baja percepción de riesgos</a:t>
            </a:r>
          </a:p>
        </p:txBody>
      </p:sp>
      <p:sp>
        <p:nvSpPr>
          <p:cNvPr id="2" name="CuadroTexto 1">
            <a:extLst>
              <a:ext uri="{FF2B5EF4-FFF2-40B4-BE49-F238E27FC236}">
                <a16:creationId xmlns:a16="http://schemas.microsoft.com/office/drawing/2014/main" id="{EBEB4058-1EF0-ABD0-2E0A-61714066D752}"/>
              </a:ext>
            </a:extLst>
          </p:cNvPr>
          <p:cNvSpPr txBox="1"/>
          <p:nvPr/>
        </p:nvSpPr>
        <p:spPr>
          <a:xfrm>
            <a:off x="4309454" y="2545379"/>
            <a:ext cx="3197605" cy="646331"/>
          </a:xfrm>
          <a:prstGeom prst="rect">
            <a:avLst/>
          </a:prstGeom>
          <a:noFill/>
        </p:spPr>
        <p:txBody>
          <a:bodyPr wrap="square" rtlCol="0">
            <a:spAutoFit/>
          </a:bodyPr>
          <a:lstStyle>
            <a:defPPr>
              <a:defRPr lang="es-CL"/>
            </a:defPPr>
            <a:lvl1pPr>
              <a:defRPr sz="1400" b="1">
                <a:solidFill>
                  <a:schemeClr val="accent3">
                    <a:lumMod val="75000"/>
                  </a:schemeClr>
                </a:solidFill>
              </a:defRPr>
            </a:lvl1pPr>
          </a:lstStyle>
          <a:p>
            <a:r>
              <a:rPr lang="es-CL" sz="1800" dirty="0"/>
              <a:t>Plan especifico de gestión de riesgos de incendios forestales</a:t>
            </a:r>
          </a:p>
        </p:txBody>
      </p:sp>
    </p:spTree>
    <p:extLst>
      <p:ext uri="{BB962C8B-B14F-4D97-AF65-F5344CB8AC3E}">
        <p14:creationId xmlns:p14="http://schemas.microsoft.com/office/powerpoint/2010/main" val="241192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5" grpId="0"/>
      <p:bldP spid="41" grpId="0"/>
      <p:bldP spid="43" grpId="0"/>
      <p:bldP spid="24" grpId="0"/>
      <p:bldP spid="25" grpId="0"/>
      <p:bldP spid="29" grpId="0"/>
      <p:bldP spid="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C380CCB-9479-4F74-8E95-7C13A0255A30}"/>
              </a:ext>
            </a:extLst>
          </p:cNvPr>
          <p:cNvSpPr txBox="1"/>
          <p:nvPr/>
        </p:nvSpPr>
        <p:spPr>
          <a:xfrm>
            <a:off x="1351222" y="260905"/>
            <a:ext cx="9740538" cy="523220"/>
          </a:xfrm>
          <a:prstGeom prst="rect">
            <a:avLst/>
          </a:prstGeom>
          <a:noFill/>
        </p:spPr>
        <p:txBody>
          <a:bodyPr wrap="square" rtlCol="0">
            <a:spAutoFit/>
          </a:bodyPr>
          <a:lstStyle/>
          <a:p>
            <a:pPr algn="ctr"/>
            <a:r>
              <a:rPr lang="es-CL" sz="2800" dirty="0"/>
              <a:t>Gestión del Riesgo de Desastres  a Nivel Internacional</a:t>
            </a:r>
          </a:p>
        </p:txBody>
      </p:sp>
      <p:sp>
        <p:nvSpPr>
          <p:cNvPr id="6" name="Flecha derecha 5"/>
          <p:cNvSpPr/>
          <p:nvPr/>
        </p:nvSpPr>
        <p:spPr>
          <a:xfrm>
            <a:off x="1721337" y="522515"/>
            <a:ext cx="10123714" cy="236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bg1"/>
                </a:solidFill>
              </a:rPr>
              <a:t> 	1970		1990-1999	2005-2015	2015-2030</a:t>
            </a:r>
          </a:p>
        </p:txBody>
      </p:sp>
      <p:sp>
        <p:nvSpPr>
          <p:cNvPr id="7" name="Rectángulo 6"/>
          <p:cNvSpPr/>
          <p:nvPr/>
        </p:nvSpPr>
        <p:spPr>
          <a:xfrm>
            <a:off x="4234373" y="2533787"/>
            <a:ext cx="184839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400" dirty="0">
                <a:solidFill>
                  <a:schemeClr val="tx1"/>
                </a:solidFill>
              </a:rPr>
              <a:t>Decenio Internacional para la Reducción de Riesgos de desastres por la  ONU</a:t>
            </a:r>
            <a:endParaRPr lang="es-CL" sz="1400" dirty="0">
              <a:solidFill>
                <a:schemeClr val="tx1"/>
              </a:solidFill>
            </a:endParaRPr>
          </a:p>
        </p:txBody>
      </p:sp>
      <p:sp>
        <p:nvSpPr>
          <p:cNvPr id="8" name="Rectángulo 7"/>
          <p:cNvSpPr/>
          <p:nvPr/>
        </p:nvSpPr>
        <p:spPr>
          <a:xfrm>
            <a:off x="6365795" y="2533787"/>
            <a:ext cx="1190285" cy="27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 sz="1400" dirty="0">
                <a:solidFill>
                  <a:schemeClr val="tx1"/>
                </a:solidFill>
              </a:rPr>
              <a:t>Marco de Acción de </a:t>
            </a:r>
            <a:r>
              <a:rPr lang="es-ES" sz="1400" dirty="0" err="1">
                <a:solidFill>
                  <a:schemeClr val="tx1"/>
                </a:solidFill>
              </a:rPr>
              <a:t>Hyogo</a:t>
            </a:r>
            <a:r>
              <a:rPr lang="es-ES" sz="1400" dirty="0">
                <a:solidFill>
                  <a:schemeClr val="tx1"/>
                </a:solidFill>
              </a:rPr>
              <a:t> </a:t>
            </a:r>
            <a:endParaRPr lang="es-CL" sz="1400" dirty="0">
              <a:solidFill>
                <a:schemeClr val="tx1"/>
              </a:solidFill>
            </a:endParaRPr>
          </a:p>
        </p:txBody>
      </p:sp>
      <p:sp>
        <p:nvSpPr>
          <p:cNvPr id="9" name="Rectángulo 8"/>
          <p:cNvSpPr/>
          <p:nvPr/>
        </p:nvSpPr>
        <p:spPr>
          <a:xfrm>
            <a:off x="8122137" y="2533787"/>
            <a:ext cx="1239437" cy="27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 sz="1400" dirty="0">
                <a:solidFill>
                  <a:schemeClr val="tx1"/>
                </a:solidFill>
              </a:rPr>
              <a:t>Marco de Acción de Sendai </a:t>
            </a:r>
            <a:endParaRPr lang="es-CL" sz="1400" dirty="0">
              <a:solidFill>
                <a:schemeClr val="tx1"/>
              </a:solidFill>
            </a:endParaRPr>
          </a:p>
        </p:txBody>
      </p:sp>
      <p:sp>
        <p:nvSpPr>
          <p:cNvPr id="10" name="Rectángulo 9"/>
          <p:cNvSpPr/>
          <p:nvPr/>
        </p:nvSpPr>
        <p:spPr>
          <a:xfrm>
            <a:off x="1919457" y="2533787"/>
            <a:ext cx="195942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 sz="1400" dirty="0">
                <a:solidFill>
                  <a:schemeClr val="tx1"/>
                </a:solidFill>
              </a:rPr>
              <a:t>Oficina del Coordinador de las Naciones Unidas para el Socorro en Casos de Desastre (UNDRO) </a:t>
            </a:r>
            <a:endParaRPr lang="es-CL" sz="1400" dirty="0">
              <a:solidFill>
                <a:schemeClr val="tx1"/>
              </a:solidFill>
            </a:endParaRPr>
          </a:p>
        </p:txBody>
      </p:sp>
      <p:sp>
        <p:nvSpPr>
          <p:cNvPr id="12" name="Rectángulo 11"/>
          <p:cNvSpPr/>
          <p:nvPr/>
        </p:nvSpPr>
        <p:spPr>
          <a:xfrm>
            <a:off x="1015944" y="3524809"/>
            <a:ext cx="195942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b="1" dirty="0">
                <a:solidFill>
                  <a:schemeClr val="tx1"/>
                </a:solidFill>
              </a:rPr>
              <a:t>Estudio</a:t>
            </a:r>
            <a:endParaRPr lang="es-CL" sz="2000" b="1" dirty="0">
              <a:solidFill>
                <a:schemeClr val="tx1"/>
              </a:solidFill>
            </a:endParaRPr>
          </a:p>
        </p:txBody>
      </p:sp>
      <p:sp>
        <p:nvSpPr>
          <p:cNvPr id="13" name="Rectángulo 12"/>
          <p:cNvSpPr/>
          <p:nvPr/>
        </p:nvSpPr>
        <p:spPr>
          <a:xfrm>
            <a:off x="2703229" y="3523952"/>
            <a:ext cx="195942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b="1" dirty="0">
                <a:solidFill>
                  <a:schemeClr val="tx1"/>
                </a:solidFill>
              </a:rPr>
              <a:t>Planificación</a:t>
            </a:r>
            <a:endParaRPr lang="es-CL" sz="2000" b="1" dirty="0">
              <a:solidFill>
                <a:schemeClr val="tx1"/>
              </a:solidFill>
            </a:endParaRPr>
          </a:p>
        </p:txBody>
      </p:sp>
      <p:sp>
        <p:nvSpPr>
          <p:cNvPr id="14" name="Rectángulo 13"/>
          <p:cNvSpPr/>
          <p:nvPr/>
        </p:nvSpPr>
        <p:spPr>
          <a:xfrm>
            <a:off x="7805845" y="3523952"/>
            <a:ext cx="195942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b="1" dirty="0" err="1">
                <a:solidFill>
                  <a:schemeClr val="tx1"/>
                </a:solidFill>
              </a:rPr>
              <a:t>Resiliencia</a:t>
            </a:r>
            <a:endParaRPr lang="es-CL" sz="2000" b="1" dirty="0">
              <a:solidFill>
                <a:schemeClr val="tx1"/>
              </a:solidFill>
            </a:endParaRPr>
          </a:p>
        </p:txBody>
      </p:sp>
      <p:sp>
        <p:nvSpPr>
          <p:cNvPr id="15" name="Rectángulo 14"/>
          <p:cNvSpPr/>
          <p:nvPr/>
        </p:nvSpPr>
        <p:spPr>
          <a:xfrm>
            <a:off x="9666375" y="3523952"/>
            <a:ext cx="195942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b="1" dirty="0">
                <a:solidFill>
                  <a:schemeClr val="tx1"/>
                </a:solidFill>
              </a:rPr>
              <a:t>Gestión / Gobernanza</a:t>
            </a:r>
            <a:endParaRPr lang="es-CL" sz="2000" b="1" dirty="0">
              <a:solidFill>
                <a:schemeClr val="tx1"/>
              </a:solidFill>
            </a:endParaRPr>
          </a:p>
        </p:txBody>
      </p:sp>
      <p:pic>
        <p:nvPicPr>
          <p:cNvPr id="16" name="Imagen 15"/>
          <p:cNvPicPr>
            <a:picLocks noChangeAspect="1"/>
          </p:cNvPicPr>
          <p:nvPr/>
        </p:nvPicPr>
        <p:blipFill rotWithShape="1">
          <a:blip r:embed="rId2"/>
          <a:srcRect b="51856"/>
          <a:stretch/>
        </p:blipFill>
        <p:spPr>
          <a:xfrm>
            <a:off x="3878886" y="4413024"/>
            <a:ext cx="5078490" cy="2444976"/>
          </a:xfrm>
          <a:prstGeom prst="rect">
            <a:avLst/>
          </a:prstGeom>
        </p:spPr>
      </p:pic>
      <p:sp>
        <p:nvSpPr>
          <p:cNvPr id="18" name="Rectángulo 17"/>
          <p:cNvSpPr/>
          <p:nvPr/>
        </p:nvSpPr>
        <p:spPr>
          <a:xfrm>
            <a:off x="4515079" y="3523952"/>
            <a:ext cx="195942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b="1" dirty="0">
                <a:solidFill>
                  <a:schemeClr val="tx1"/>
                </a:solidFill>
              </a:rPr>
              <a:t>Prevención </a:t>
            </a:r>
            <a:endParaRPr lang="es-CL" sz="2000" b="1" dirty="0">
              <a:solidFill>
                <a:schemeClr val="tx1"/>
              </a:solidFill>
            </a:endParaRPr>
          </a:p>
        </p:txBody>
      </p:sp>
      <p:sp>
        <p:nvSpPr>
          <p:cNvPr id="19" name="Rectángulo 18"/>
          <p:cNvSpPr/>
          <p:nvPr/>
        </p:nvSpPr>
        <p:spPr>
          <a:xfrm>
            <a:off x="6202364" y="3523952"/>
            <a:ext cx="195942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b="1" dirty="0">
                <a:solidFill>
                  <a:schemeClr val="tx1"/>
                </a:solidFill>
              </a:rPr>
              <a:t>Preparación</a:t>
            </a:r>
            <a:endParaRPr lang="es-CL" sz="2000" b="1" dirty="0">
              <a:solidFill>
                <a:schemeClr val="tx1"/>
              </a:solidFill>
            </a:endParaRPr>
          </a:p>
        </p:txBody>
      </p:sp>
    </p:spTree>
    <p:extLst>
      <p:ext uri="{BB962C8B-B14F-4D97-AF65-F5344CB8AC3E}">
        <p14:creationId xmlns:p14="http://schemas.microsoft.com/office/powerpoint/2010/main" val="90031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AE538EC-65F6-4DEA-84D5-8B5DB8FB4525}"/>
              </a:ext>
            </a:extLst>
          </p:cNvPr>
          <p:cNvPicPr>
            <a:picLocks noChangeAspect="1"/>
          </p:cNvPicPr>
          <p:nvPr/>
        </p:nvPicPr>
        <p:blipFill>
          <a:blip r:embed="rId2"/>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1CF90204-6169-4A22-958E-5081CECAF477}"/>
              </a:ext>
            </a:extLst>
          </p:cNvPr>
          <p:cNvSpPr txBox="1"/>
          <p:nvPr/>
        </p:nvSpPr>
        <p:spPr>
          <a:xfrm>
            <a:off x="101620" y="431800"/>
            <a:ext cx="1355705" cy="400110"/>
          </a:xfrm>
          <a:prstGeom prst="rect">
            <a:avLst/>
          </a:prstGeom>
          <a:solidFill>
            <a:schemeClr val="bg1"/>
          </a:solidFill>
        </p:spPr>
        <p:txBody>
          <a:bodyPr wrap="square" rtlCol="0">
            <a:spAutoFit/>
          </a:bodyPr>
          <a:lstStyle/>
          <a:p>
            <a:r>
              <a:rPr lang="en-US" sz="2000" b="1" dirty="0" err="1">
                <a:solidFill>
                  <a:schemeClr val="accent6">
                    <a:lumMod val="50000"/>
                  </a:schemeClr>
                </a:solidFill>
              </a:rPr>
              <a:t>Desafíos</a:t>
            </a:r>
            <a:r>
              <a:rPr lang="en-US" sz="2000" b="1" dirty="0">
                <a:solidFill>
                  <a:schemeClr val="accent6">
                    <a:lumMod val="50000"/>
                  </a:schemeClr>
                </a:solidFill>
              </a:rPr>
              <a:t> </a:t>
            </a:r>
          </a:p>
        </p:txBody>
      </p:sp>
      <p:sp>
        <p:nvSpPr>
          <p:cNvPr id="10" name="CuadroTexto 9">
            <a:extLst>
              <a:ext uri="{FF2B5EF4-FFF2-40B4-BE49-F238E27FC236}">
                <a16:creationId xmlns:a16="http://schemas.microsoft.com/office/drawing/2014/main" id="{6B2983C6-C9C6-4144-886C-6C48ECC0594C}"/>
              </a:ext>
            </a:extLst>
          </p:cNvPr>
          <p:cNvSpPr txBox="1"/>
          <p:nvPr/>
        </p:nvSpPr>
        <p:spPr>
          <a:xfrm>
            <a:off x="101620" y="2315218"/>
            <a:ext cx="9566254" cy="369332"/>
          </a:xfrm>
          <a:prstGeom prst="rect">
            <a:avLst/>
          </a:prstGeom>
          <a:solidFill>
            <a:schemeClr val="bg1"/>
          </a:solidFill>
        </p:spPr>
        <p:txBody>
          <a:bodyPr wrap="square">
            <a:spAutoFit/>
          </a:bodyPr>
          <a:lstStyle/>
          <a:p>
            <a:r>
              <a:rPr lang="es-CL" b="1" dirty="0">
                <a:solidFill>
                  <a:schemeClr val="accent6">
                    <a:lumMod val="50000"/>
                  </a:schemeClr>
                </a:solidFill>
              </a:rPr>
              <a:t>Formalidad protocolos</a:t>
            </a:r>
          </a:p>
        </p:txBody>
      </p:sp>
      <p:sp>
        <p:nvSpPr>
          <p:cNvPr id="11" name="CuadroTexto 10">
            <a:extLst>
              <a:ext uri="{FF2B5EF4-FFF2-40B4-BE49-F238E27FC236}">
                <a16:creationId xmlns:a16="http://schemas.microsoft.com/office/drawing/2014/main" id="{22CC5AEE-4B80-4BC9-A99E-002EFAB785AC}"/>
              </a:ext>
            </a:extLst>
          </p:cNvPr>
          <p:cNvSpPr txBox="1"/>
          <p:nvPr/>
        </p:nvSpPr>
        <p:spPr>
          <a:xfrm>
            <a:off x="101620" y="3033740"/>
            <a:ext cx="9566254" cy="369332"/>
          </a:xfrm>
          <a:prstGeom prst="rect">
            <a:avLst/>
          </a:prstGeom>
          <a:solidFill>
            <a:schemeClr val="bg1"/>
          </a:solidFill>
        </p:spPr>
        <p:txBody>
          <a:bodyPr wrap="square">
            <a:spAutoFit/>
          </a:bodyPr>
          <a:lstStyle/>
          <a:p>
            <a:r>
              <a:rPr lang="es-CL" b="1" dirty="0">
                <a:solidFill>
                  <a:schemeClr val="accent6">
                    <a:lumMod val="50000"/>
                  </a:schemeClr>
                </a:solidFill>
              </a:rPr>
              <a:t>Estrategias de prevención efectivas y contextuales</a:t>
            </a:r>
          </a:p>
        </p:txBody>
      </p:sp>
      <p:sp>
        <p:nvSpPr>
          <p:cNvPr id="12" name="CuadroTexto 11">
            <a:extLst>
              <a:ext uri="{FF2B5EF4-FFF2-40B4-BE49-F238E27FC236}">
                <a16:creationId xmlns:a16="http://schemas.microsoft.com/office/drawing/2014/main" id="{E522B700-2D62-4591-BBA9-6F827FC7A91C}"/>
              </a:ext>
            </a:extLst>
          </p:cNvPr>
          <p:cNvSpPr txBox="1"/>
          <p:nvPr/>
        </p:nvSpPr>
        <p:spPr>
          <a:xfrm>
            <a:off x="101620" y="3752262"/>
            <a:ext cx="9566254" cy="369332"/>
          </a:xfrm>
          <a:prstGeom prst="rect">
            <a:avLst/>
          </a:prstGeom>
          <a:solidFill>
            <a:schemeClr val="bg1"/>
          </a:solidFill>
        </p:spPr>
        <p:txBody>
          <a:bodyPr wrap="square">
            <a:spAutoFit/>
          </a:bodyPr>
          <a:lstStyle/>
          <a:p>
            <a:r>
              <a:rPr lang="es-CL" b="1" dirty="0">
                <a:solidFill>
                  <a:schemeClr val="accent6">
                    <a:lumMod val="50000"/>
                  </a:schemeClr>
                </a:solidFill>
              </a:rPr>
              <a:t>Descentralización toma decisiones</a:t>
            </a:r>
          </a:p>
        </p:txBody>
      </p:sp>
      <p:sp>
        <p:nvSpPr>
          <p:cNvPr id="13" name="CuadroTexto 12">
            <a:extLst>
              <a:ext uri="{FF2B5EF4-FFF2-40B4-BE49-F238E27FC236}">
                <a16:creationId xmlns:a16="http://schemas.microsoft.com/office/drawing/2014/main" id="{3A78D790-9038-4746-9A31-00F4DB34AFDE}"/>
              </a:ext>
            </a:extLst>
          </p:cNvPr>
          <p:cNvSpPr txBox="1"/>
          <p:nvPr/>
        </p:nvSpPr>
        <p:spPr>
          <a:xfrm>
            <a:off x="101619" y="4470784"/>
            <a:ext cx="9566255" cy="369332"/>
          </a:xfrm>
          <a:prstGeom prst="rect">
            <a:avLst/>
          </a:prstGeom>
          <a:solidFill>
            <a:schemeClr val="bg1"/>
          </a:solidFill>
        </p:spPr>
        <p:txBody>
          <a:bodyPr wrap="square">
            <a:spAutoFit/>
          </a:bodyPr>
          <a:lstStyle/>
          <a:p>
            <a:r>
              <a:rPr lang="es-CL" b="1" dirty="0">
                <a:solidFill>
                  <a:schemeClr val="accent6">
                    <a:lumMod val="50000"/>
                  </a:schemeClr>
                </a:solidFill>
              </a:rPr>
              <a:t>Inclusión  y reconocimiento de la comunidad en toma de decisiones</a:t>
            </a:r>
          </a:p>
        </p:txBody>
      </p:sp>
      <p:sp>
        <p:nvSpPr>
          <p:cNvPr id="16" name="CuadroTexto 15">
            <a:extLst>
              <a:ext uri="{FF2B5EF4-FFF2-40B4-BE49-F238E27FC236}">
                <a16:creationId xmlns:a16="http://schemas.microsoft.com/office/drawing/2014/main" id="{8D087D59-A268-4FBC-8670-73EE4AC506C6}"/>
              </a:ext>
            </a:extLst>
          </p:cNvPr>
          <p:cNvSpPr txBox="1"/>
          <p:nvPr/>
        </p:nvSpPr>
        <p:spPr>
          <a:xfrm>
            <a:off x="101620" y="5189307"/>
            <a:ext cx="9566256" cy="369332"/>
          </a:xfrm>
          <a:prstGeom prst="rect">
            <a:avLst/>
          </a:prstGeom>
          <a:solidFill>
            <a:schemeClr val="bg1"/>
          </a:solidFill>
        </p:spPr>
        <p:txBody>
          <a:bodyPr wrap="square">
            <a:spAutoFit/>
          </a:bodyPr>
          <a:lstStyle/>
          <a:p>
            <a:r>
              <a:rPr lang="es-CL" b="1" dirty="0">
                <a:solidFill>
                  <a:schemeClr val="accent6">
                    <a:lumMod val="50000"/>
                  </a:schemeClr>
                </a:solidFill>
              </a:rPr>
              <a:t>Traducir reformas en instrumentos en estrategias contextuales de gestión de riesgos</a:t>
            </a:r>
          </a:p>
        </p:txBody>
      </p:sp>
      <p:sp>
        <p:nvSpPr>
          <p:cNvPr id="14" name="CuadroTexto 13">
            <a:extLst>
              <a:ext uri="{FF2B5EF4-FFF2-40B4-BE49-F238E27FC236}">
                <a16:creationId xmlns:a16="http://schemas.microsoft.com/office/drawing/2014/main" id="{D3B91B97-FBBB-4504-BA57-FB0A6FA55E8B}"/>
              </a:ext>
            </a:extLst>
          </p:cNvPr>
          <p:cNvSpPr txBox="1"/>
          <p:nvPr/>
        </p:nvSpPr>
        <p:spPr>
          <a:xfrm>
            <a:off x="101619" y="5954092"/>
            <a:ext cx="9566256" cy="369332"/>
          </a:xfrm>
          <a:prstGeom prst="rect">
            <a:avLst/>
          </a:prstGeom>
          <a:solidFill>
            <a:schemeClr val="bg1"/>
          </a:solidFill>
        </p:spPr>
        <p:txBody>
          <a:bodyPr wrap="square">
            <a:spAutoFit/>
          </a:bodyPr>
          <a:lstStyle/>
          <a:p>
            <a:r>
              <a:rPr lang="es-CL" b="1" dirty="0">
                <a:solidFill>
                  <a:schemeClr val="accent6">
                    <a:lumMod val="50000"/>
                  </a:schemeClr>
                </a:solidFill>
              </a:rPr>
              <a:t>Aplicación efectiva de penas y sanciones</a:t>
            </a:r>
          </a:p>
        </p:txBody>
      </p:sp>
    </p:spTree>
    <p:extLst>
      <p:ext uri="{BB962C8B-B14F-4D97-AF65-F5344CB8AC3E}">
        <p14:creationId xmlns:p14="http://schemas.microsoft.com/office/powerpoint/2010/main" val="38591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6261463" y="1262743"/>
            <a:ext cx="2207624" cy="53231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4" name="Rectángulo 3"/>
          <p:cNvSpPr/>
          <p:nvPr/>
        </p:nvSpPr>
        <p:spPr>
          <a:xfrm>
            <a:off x="3647258" y="1262743"/>
            <a:ext cx="2207624" cy="53231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3" name="CuadroTexto 2">
            <a:extLst>
              <a:ext uri="{FF2B5EF4-FFF2-40B4-BE49-F238E27FC236}">
                <a16:creationId xmlns:a16="http://schemas.microsoft.com/office/drawing/2014/main" id="{3C380CCB-9479-4F74-8E95-7C13A0255A30}"/>
              </a:ext>
            </a:extLst>
          </p:cNvPr>
          <p:cNvSpPr txBox="1"/>
          <p:nvPr/>
        </p:nvSpPr>
        <p:spPr>
          <a:xfrm>
            <a:off x="2788920" y="196864"/>
            <a:ext cx="6065520" cy="523220"/>
          </a:xfrm>
          <a:prstGeom prst="rect">
            <a:avLst/>
          </a:prstGeom>
          <a:noFill/>
        </p:spPr>
        <p:txBody>
          <a:bodyPr wrap="square" rtlCol="0">
            <a:spAutoFit/>
          </a:bodyPr>
          <a:lstStyle/>
          <a:p>
            <a:pPr algn="ctr"/>
            <a:r>
              <a:rPr lang="es-CL" sz="2800" dirty="0"/>
              <a:t>Gestión del Riesgo de Desastres</a:t>
            </a:r>
          </a:p>
        </p:txBody>
      </p:sp>
      <p:sp>
        <p:nvSpPr>
          <p:cNvPr id="10" name="Elipse 9">
            <a:extLst>
              <a:ext uri="{FF2B5EF4-FFF2-40B4-BE49-F238E27FC236}">
                <a16:creationId xmlns:a16="http://schemas.microsoft.com/office/drawing/2014/main" id="{C015D050-E637-4A9B-98E9-4AFFA0C9F63D}"/>
              </a:ext>
            </a:extLst>
          </p:cNvPr>
          <p:cNvSpPr/>
          <p:nvPr/>
        </p:nvSpPr>
        <p:spPr>
          <a:xfrm>
            <a:off x="955765" y="2486863"/>
            <a:ext cx="2299063" cy="222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Gestión  del </a:t>
            </a:r>
          </a:p>
          <a:p>
            <a:pPr algn="ctr"/>
            <a:r>
              <a:rPr lang="es-CL" dirty="0"/>
              <a:t>Riesgo</a:t>
            </a:r>
          </a:p>
        </p:txBody>
      </p:sp>
      <p:sp>
        <p:nvSpPr>
          <p:cNvPr id="11" name="Elipse 10">
            <a:extLst>
              <a:ext uri="{FF2B5EF4-FFF2-40B4-BE49-F238E27FC236}">
                <a16:creationId xmlns:a16="http://schemas.microsoft.com/office/drawing/2014/main" id="{F44AFB8F-CD96-4C3E-AF51-55D4042669ED}"/>
              </a:ext>
            </a:extLst>
          </p:cNvPr>
          <p:cNvSpPr/>
          <p:nvPr/>
        </p:nvSpPr>
        <p:spPr>
          <a:xfrm>
            <a:off x="9093925" y="4195350"/>
            <a:ext cx="2299063" cy="222069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dirty="0"/>
              <a:t>Vulnerabilidad</a:t>
            </a:r>
          </a:p>
          <a:p>
            <a:pPr algn="ctr"/>
            <a:r>
              <a:rPr lang="es-ES" dirty="0"/>
              <a:t>Exposición</a:t>
            </a:r>
            <a:endParaRPr lang="es-CL" dirty="0"/>
          </a:p>
        </p:txBody>
      </p:sp>
      <p:sp>
        <p:nvSpPr>
          <p:cNvPr id="12" name="Elipse 11">
            <a:extLst>
              <a:ext uri="{FF2B5EF4-FFF2-40B4-BE49-F238E27FC236}">
                <a16:creationId xmlns:a16="http://schemas.microsoft.com/office/drawing/2014/main" id="{81D33F19-E13B-4075-81E5-CFA6F28B1A0F}"/>
              </a:ext>
            </a:extLst>
          </p:cNvPr>
          <p:cNvSpPr/>
          <p:nvPr/>
        </p:nvSpPr>
        <p:spPr>
          <a:xfrm>
            <a:off x="8952410" y="739961"/>
            <a:ext cx="2299063" cy="22206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dirty="0" err="1"/>
              <a:t>Resiliencia</a:t>
            </a:r>
            <a:r>
              <a:rPr lang="es-CL" dirty="0"/>
              <a:t> </a:t>
            </a:r>
          </a:p>
          <a:p>
            <a:pPr algn="ctr"/>
            <a:r>
              <a:rPr lang="es-ES" dirty="0"/>
              <a:t>Adaptación</a:t>
            </a:r>
            <a:endParaRPr lang="es-CL" dirty="0"/>
          </a:p>
        </p:txBody>
      </p:sp>
      <p:sp>
        <p:nvSpPr>
          <p:cNvPr id="2" name="CuadroTexto 1"/>
          <p:cNvSpPr txBox="1"/>
          <p:nvPr/>
        </p:nvSpPr>
        <p:spPr>
          <a:xfrm>
            <a:off x="3850273" y="1668708"/>
            <a:ext cx="2155371" cy="646331"/>
          </a:xfrm>
          <a:prstGeom prst="rect">
            <a:avLst/>
          </a:prstGeom>
          <a:noFill/>
        </p:spPr>
        <p:txBody>
          <a:bodyPr wrap="square" rtlCol="0">
            <a:spAutoFit/>
          </a:bodyPr>
          <a:lstStyle/>
          <a:p>
            <a:r>
              <a:rPr lang="es-ES" b="1" dirty="0"/>
              <a:t>Capacidades de la Comunidad</a:t>
            </a:r>
            <a:endParaRPr lang="es-CL" b="1" dirty="0"/>
          </a:p>
        </p:txBody>
      </p:sp>
      <p:sp>
        <p:nvSpPr>
          <p:cNvPr id="13" name="CuadroTexto 12"/>
          <p:cNvSpPr txBox="1"/>
          <p:nvPr/>
        </p:nvSpPr>
        <p:spPr>
          <a:xfrm>
            <a:off x="3850273" y="2895091"/>
            <a:ext cx="2155371" cy="646331"/>
          </a:xfrm>
          <a:prstGeom prst="rect">
            <a:avLst/>
          </a:prstGeom>
          <a:noFill/>
        </p:spPr>
        <p:txBody>
          <a:bodyPr wrap="square" rtlCol="0">
            <a:spAutoFit/>
          </a:bodyPr>
          <a:lstStyle/>
          <a:p>
            <a:r>
              <a:rPr lang="es-ES" b="1" dirty="0"/>
              <a:t>Capacidades Técnico Políticas</a:t>
            </a:r>
            <a:endParaRPr lang="es-CL" b="1" dirty="0"/>
          </a:p>
        </p:txBody>
      </p:sp>
      <p:sp>
        <p:nvSpPr>
          <p:cNvPr id="14" name="CuadroTexto 13"/>
          <p:cNvSpPr txBox="1"/>
          <p:nvPr/>
        </p:nvSpPr>
        <p:spPr>
          <a:xfrm>
            <a:off x="3851904" y="4212287"/>
            <a:ext cx="2155371" cy="646331"/>
          </a:xfrm>
          <a:prstGeom prst="rect">
            <a:avLst/>
          </a:prstGeom>
          <a:noFill/>
        </p:spPr>
        <p:txBody>
          <a:bodyPr wrap="square" rtlCol="0">
            <a:spAutoFit/>
          </a:bodyPr>
          <a:lstStyle/>
          <a:p>
            <a:r>
              <a:rPr lang="es-ES" b="1" dirty="0"/>
              <a:t>Capacidades Regulatorias</a:t>
            </a:r>
            <a:endParaRPr lang="es-CL" b="1" dirty="0"/>
          </a:p>
        </p:txBody>
      </p:sp>
      <p:sp>
        <p:nvSpPr>
          <p:cNvPr id="18" name="CuadroTexto 17"/>
          <p:cNvSpPr txBox="1"/>
          <p:nvPr/>
        </p:nvSpPr>
        <p:spPr>
          <a:xfrm>
            <a:off x="3850272" y="5529483"/>
            <a:ext cx="2155371" cy="646331"/>
          </a:xfrm>
          <a:prstGeom prst="rect">
            <a:avLst/>
          </a:prstGeom>
          <a:noFill/>
        </p:spPr>
        <p:txBody>
          <a:bodyPr wrap="square" rtlCol="0">
            <a:spAutoFit/>
          </a:bodyPr>
          <a:lstStyle/>
          <a:p>
            <a:r>
              <a:rPr lang="es-ES" b="1" dirty="0"/>
              <a:t>Saberes y Conocimientos </a:t>
            </a:r>
            <a:endParaRPr lang="es-CL" b="1" dirty="0"/>
          </a:p>
        </p:txBody>
      </p:sp>
      <p:sp>
        <p:nvSpPr>
          <p:cNvPr id="19" name="CuadroTexto 18"/>
          <p:cNvSpPr txBox="1"/>
          <p:nvPr/>
        </p:nvSpPr>
        <p:spPr>
          <a:xfrm>
            <a:off x="9612084" y="3135543"/>
            <a:ext cx="2155371" cy="923330"/>
          </a:xfrm>
          <a:prstGeom prst="rect">
            <a:avLst/>
          </a:prstGeom>
          <a:noFill/>
        </p:spPr>
        <p:txBody>
          <a:bodyPr wrap="square" rtlCol="0">
            <a:spAutoFit/>
          </a:bodyPr>
          <a:lstStyle/>
          <a:p>
            <a:r>
              <a:rPr lang="es-ES" dirty="0"/>
              <a:t>Territorios</a:t>
            </a:r>
          </a:p>
          <a:p>
            <a:r>
              <a:rPr lang="es-ES" dirty="0"/>
              <a:t>SSE</a:t>
            </a:r>
          </a:p>
          <a:p>
            <a:r>
              <a:rPr lang="es-ES" dirty="0"/>
              <a:t>Contextos</a:t>
            </a:r>
            <a:endParaRPr lang="es-CL" dirty="0"/>
          </a:p>
        </p:txBody>
      </p:sp>
      <p:sp>
        <p:nvSpPr>
          <p:cNvPr id="20" name="CuadroTexto 19"/>
          <p:cNvSpPr txBox="1"/>
          <p:nvPr/>
        </p:nvSpPr>
        <p:spPr>
          <a:xfrm>
            <a:off x="6567350" y="1668708"/>
            <a:ext cx="2155371" cy="646331"/>
          </a:xfrm>
          <a:prstGeom prst="rect">
            <a:avLst/>
          </a:prstGeom>
          <a:noFill/>
        </p:spPr>
        <p:txBody>
          <a:bodyPr wrap="square" rtlCol="0">
            <a:spAutoFit/>
          </a:bodyPr>
          <a:lstStyle/>
          <a:p>
            <a:r>
              <a:rPr lang="es-ES" b="1" dirty="0"/>
              <a:t>Capacidades de Recuperación</a:t>
            </a:r>
            <a:endParaRPr lang="es-CL" b="1" dirty="0"/>
          </a:p>
        </p:txBody>
      </p:sp>
      <p:sp>
        <p:nvSpPr>
          <p:cNvPr id="21" name="CuadroTexto 20"/>
          <p:cNvSpPr txBox="1"/>
          <p:nvPr/>
        </p:nvSpPr>
        <p:spPr>
          <a:xfrm>
            <a:off x="6567350" y="2895091"/>
            <a:ext cx="2155371" cy="646331"/>
          </a:xfrm>
          <a:prstGeom prst="rect">
            <a:avLst/>
          </a:prstGeom>
          <a:noFill/>
        </p:spPr>
        <p:txBody>
          <a:bodyPr wrap="square" rtlCol="0">
            <a:spAutoFit/>
          </a:bodyPr>
          <a:lstStyle/>
          <a:p>
            <a:r>
              <a:rPr lang="es-ES" b="1" dirty="0"/>
              <a:t>Capacidades de Mitigación</a:t>
            </a:r>
            <a:endParaRPr lang="es-CL" b="1" dirty="0"/>
          </a:p>
        </p:txBody>
      </p:sp>
      <p:sp>
        <p:nvSpPr>
          <p:cNvPr id="22" name="CuadroTexto 21"/>
          <p:cNvSpPr txBox="1"/>
          <p:nvPr/>
        </p:nvSpPr>
        <p:spPr>
          <a:xfrm>
            <a:off x="6567349" y="4212287"/>
            <a:ext cx="2155371" cy="646331"/>
          </a:xfrm>
          <a:prstGeom prst="rect">
            <a:avLst/>
          </a:prstGeom>
          <a:noFill/>
        </p:spPr>
        <p:txBody>
          <a:bodyPr wrap="square" rtlCol="0">
            <a:spAutoFit/>
          </a:bodyPr>
          <a:lstStyle/>
          <a:p>
            <a:r>
              <a:rPr lang="es-ES" b="1" dirty="0"/>
              <a:t>Capacidades de Prevención</a:t>
            </a:r>
            <a:endParaRPr lang="es-CL" b="1" dirty="0"/>
          </a:p>
        </p:txBody>
      </p:sp>
      <p:sp>
        <p:nvSpPr>
          <p:cNvPr id="23" name="CuadroTexto 22"/>
          <p:cNvSpPr txBox="1"/>
          <p:nvPr/>
        </p:nvSpPr>
        <p:spPr>
          <a:xfrm>
            <a:off x="6567349" y="5529483"/>
            <a:ext cx="2155371" cy="646331"/>
          </a:xfrm>
          <a:prstGeom prst="rect">
            <a:avLst/>
          </a:prstGeom>
          <a:noFill/>
        </p:spPr>
        <p:txBody>
          <a:bodyPr wrap="square" rtlCol="0">
            <a:spAutoFit/>
          </a:bodyPr>
          <a:lstStyle/>
          <a:p>
            <a:r>
              <a:rPr lang="es-ES" b="1" dirty="0"/>
              <a:t>Capacidades de Coordinación</a:t>
            </a:r>
            <a:endParaRPr lang="es-CL" b="1" dirty="0"/>
          </a:p>
        </p:txBody>
      </p:sp>
    </p:spTree>
    <p:extLst>
      <p:ext uri="{BB962C8B-B14F-4D97-AF65-F5344CB8AC3E}">
        <p14:creationId xmlns:p14="http://schemas.microsoft.com/office/powerpoint/2010/main" val="16303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380CCB-9479-4F74-8E95-7C13A0255A30}"/>
              </a:ext>
            </a:extLst>
          </p:cNvPr>
          <p:cNvSpPr txBox="1"/>
          <p:nvPr/>
        </p:nvSpPr>
        <p:spPr>
          <a:xfrm>
            <a:off x="2701834" y="478351"/>
            <a:ext cx="6065520" cy="523220"/>
          </a:xfrm>
          <a:prstGeom prst="rect">
            <a:avLst/>
          </a:prstGeom>
          <a:noFill/>
        </p:spPr>
        <p:txBody>
          <a:bodyPr wrap="square" rtlCol="0">
            <a:spAutoFit/>
          </a:bodyPr>
          <a:lstStyle/>
          <a:p>
            <a:pPr algn="ctr"/>
            <a:r>
              <a:rPr lang="es-CL" sz="2800" dirty="0"/>
              <a:t>Definiciones en la Política Pública</a:t>
            </a:r>
          </a:p>
        </p:txBody>
      </p:sp>
      <p:sp>
        <p:nvSpPr>
          <p:cNvPr id="10" name="Elipse 9">
            <a:extLst>
              <a:ext uri="{FF2B5EF4-FFF2-40B4-BE49-F238E27FC236}">
                <a16:creationId xmlns:a16="http://schemas.microsoft.com/office/drawing/2014/main" id="{C015D050-E637-4A9B-98E9-4AFFA0C9F63D}"/>
              </a:ext>
            </a:extLst>
          </p:cNvPr>
          <p:cNvSpPr/>
          <p:nvPr/>
        </p:nvSpPr>
        <p:spPr>
          <a:xfrm>
            <a:off x="178525" y="1506582"/>
            <a:ext cx="3403916" cy="222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Amenazas</a:t>
            </a:r>
          </a:p>
        </p:txBody>
      </p:sp>
      <p:sp>
        <p:nvSpPr>
          <p:cNvPr id="11" name="Elipse 10">
            <a:extLst>
              <a:ext uri="{FF2B5EF4-FFF2-40B4-BE49-F238E27FC236}">
                <a16:creationId xmlns:a16="http://schemas.microsoft.com/office/drawing/2014/main" id="{F44AFB8F-CD96-4C3E-AF51-55D4042669ED}"/>
              </a:ext>
            </a:extLst>
          </p:cNvPr>
          <p:cNvSpPr/>
          <p:nvPr/>
        </p:nvSpPr>
        <p:spPr>
          <a:xfrm>
            <a:off x="4136571" y="1506579"/>
            <a:ext cx="3403916" cy="22206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2800" dirty="0"/>
              <a:t>Vulnerabilidad</a:t>
            </a:r>
          </a:p>
        </p:txBody>
      </p:sp>
      <p:sp>
        <p:nvSpPr>
          <p:cNvPr id="12" name="Elipse 11">
            <a:extLst>
              <a:ext uri="{FF2B5EF4-FFF2-40B4-BE49-F238E27FC236}">
                <a16:creationId xmlns:a16="http://schemas.microsoft.com/office/drawing/2014/main" id="{81D33F19-E13B-4075-81E5-CFA6F28B1A0F}"/>
              </a:ext>
            </a:extLst>
          </p:cNvPr>
          <p:cNvSpPr/>
          <p:nvPr/>
        </p:nvSpPr>
        <p:spPr>
          <a:xfrm>
            <a:off x="8253548" y="1608909"/>
            <a:ext cx="3403916" cy="222069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2800" dirty="0"/>
              <a:t>Riesgo</a:t>
            </a:r>
          </a:p>
        </p:txBody>
      </p:sp>
      <p:sp>
        <p:nvSpPr>
          <p:cNvPr id="15" name="CuadroTexto 14">
            <a:extLst>
              <a:ext uri="{FF2B5EF4-FFF2-40B4-BE49-F238E27FC236}">
                <a16:creationId xmlns:a16="http://schemas.microsoft.com/office/drawing/2014/main" id="{88674E23-D43A-4FC5-A029-0337FE9379E0}"/>
              </a:ext>
            </a:extLst>
          </p:cNvPr>
          <p:cNvSpPr txBox="1"/>
          <p:nvPr/>
        </p:nvSpPr>
        <p:spPr>
          <a:xfrm>
            <a:off x="505097" y="4232283"/>
            <a:ext cx="3230985" cy="2031325"/>
          </a:xfrm>
          <a:prstGeom prst="rect">
            <a:avLst/>
          </a:prstGeom>
          <a:noFill/>
        </p:spPr>
        <p:txBody>
          <a:bodyPr wrap="square">
            <a:spAutoFit/>
          </a:bodyPr>
          <a:lstStyle/>
          <a:p>
            <a:pPr algn="l"/>
            <a:r>
              <a:rPr lang="es-CL" b="0" i="0" u="none" strike="noStrike" baseline="0" dirty="0">
                <a:latin typeface="gobCL-Light"/>
              </a:rPr>
              <a:t>Fenómenos de origen natural (geológico, hidrometeorológico, u otros), biológicos o causados por el hombre (incendios </a:t>
            </a:r>
            <a:r>
              <a:rPr lang="es-MX" b="0" i="0" u="none" strike="noStrike" baseline="0" dirty="0">
                <a:latin typeface="gobCL-Light"/>
              </a:rPr>
              <a:t>forestales, incendios urbanos, otros), que pudiesen afectar</a:t>
            </a:r>
            <a:r>
              <a:rPr lang="es-MX" b="0" i="0" u="none" strike="noStrike" dirty="0">
                <a:latin typeface="gobCL-Light"/>
              </a:rPr>
              <a:t> a las personas</a:t>
            </a:r>
            <a:r>
              <a:rPr lang="es-MX" b="0" i="0" u="none" strike="noStrike" baseline="0" dirty="0">
                <a:latin typeface="gobCL-Light"/>
              </a:rPr>
              <a:t>. </a:t>
            </a:r>
            <a:endParaRPr lang="es-CL" dirty="0"/>
          </a:p>
        </p:txBody>
      </p:sp>
      <p:sp>
        <p:nvSpPr>
          <p:cNvPr id="16" name="CuadroTexto 15">
            <a:extLst>
              <a:ext uri="{FF2B5EF4-FFF2-40B4-BE49-F238E27FC236}">
                <a16:creationId xmlns:a16="http://schemas.microsoft.com/office/drawing/2014/main" id="{B3269C61-F0FD-4AC4-8127-6812583494DF}"/>
              </a:ext>
            </a:extLst>
          </p:cNvPr>
          <p:cNvSpPr txBox="1"/>
          <p:nvPr/>
        </p:nvSpPr>
        <p:spPr>
          <a:xfrm>
            <a:off x="4136571" y="4232277"/>
            <a:ext cx="3884443" cy="1477328"/>
          </a:xfrm>
          <a:prstGeom prst="rect">
            <a:avLst/>
          </a:prstGeom>
          <a:noFill/>
        </p:spPr>
        <p:txBody>
          <a:bodyPr wrap="square">
            <a:spAutoFit/>
          </a:bodyPr>
          <a:lstStyle>
            <a:defPPr>
              <a:defRPr lang="es-CL"/>
            </a:defPPr>
            <a:lvl1pPr>
              <a:defRPr sz="1400" b="0" i="0" u="none" strike="noStrike" baseline="0">
                <a:latin typeface="gobCL-Light"/>
              </a:defRPr>
            </a:lvl1pPr>
          </a:lstStyle>
          <a:p>
            <a:r>
              <a:rPr lang="es-MX" sz="1800" dirty="0"/>
              <a:t>Características o condiciones que hacen a determinados sujetos de análisis susceptibles a sufrir trastornos, daños o pérdidas, por el impacto de una amenazas.</a:t>
            </a:r>
            <a:endParaRPr lang="es-CL" sz="1800" dirty="0"/>
          </a:p>
        </p:txBody>
      </p:sp>
      <p:sp>
        <p:nvSpPr>
          <p:cNvPr id="17" name="CuadroTexto 16">
            <a:extLst>
              <a:ext uri="{FF2B5EF4-FFF2-40B4-BE49-F238E27FC236}">
                <a16:creationId xmlns:a16="http://schemas.microsoft.com/office/drawing/2014/main" id="{954E0B4F-8EBE-46F0-9213-DAD41B379568}"/>
              </a:ext>
            </a:extLst>
          </p:cNvPr>
          <p:cNvSpPr txBox="1"/>
          <p:nvPr/>
        </p:nvSpPr>
        <p:spPr>
          <a:xfrm>
            <a:off x="8586654" y="4124554"/>
            <a:ext cx="3405049" cy="2862322"/>
          </a:xfrm>
          <a:prstGeom prst="rect">
            <a:avLst/>
          </a:prstGeom>
          <a:noFill/>
        </p:spPr>
        <p:txBody>
          <a:bodyPr wrap="square">
            <a:spAutoFit/>
          </a:bodyPr>
          <a:lstStyle>
            <a:defPPr>
              <a:defRPr lang="es-CL"/>
            </a:defPPr>
            <a:lvl1pPr>
              <a:defRPr sz="1400" b="0" i="0" u="none" strike="noStrike" baseline="0">
                <a:latin typeface="gobCL-Light"/>
              </a:defRPr>
            </a:lvl1pPr>
          </a:lstStyle>
          <a:p>
            <a:r>
              <a:rPr lang="es-MX" sz="1800" dirty="0"/>
              <a:t>Es la potencialidad de experimentar daños y pérdidas de vidas humanas, sociales, económicas o ambientales en un área particular y durante un período de tiempo definido, como consecuencia de la interacción dinámica entre alguna amenaza y la vulnerabilidad de los elementos  expuestos a esta.</a:t>
            </a:r>
            <a:endParaRPr lang="es-CL" sz="1800" dirty="0"/>
          </a:p>
        </p:txBody>
      </p:sp>
    </p:spTree>
    <p:extLst>
      <p:ext uri="{BB962C8B-B14F-4D97-AF65-F5344CB8AC3E}">
        <p14:creationId xmlns:p14="http://schemas.microsoft.com/office/powerpoint/2010/main" val="158663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380CCB-9479-4F74-8E95-7C13A0255A30}"/>
              </a:ext>
            </a:extLst>
          </p:cNvPr>
          <p:cNvSpPr txBox="1"/>
          <p:nvPr/>
        </p:nvSpPr>
        <p:spPr>
          <a:xfrm>
            <a:off x="2493917" y="830828"/>
            <a:ext cx="7530737" cy="400110"/>
          </a:xfrm>
          <a:prstGeom prst="rect">
            <a:avLst/>
          </a:prstGeom>
          <a:noFill/>
        </p:spPr>
        <p:txBody>
          <a:bodyPr wrap="square" rtlCol="0">
            <a:spAutoFit/>
          </a:bodyPr>
          <a:lstStyle/>
          <a:p>
            <a:pPr algn="ctr"/>
            <a:r>
              <a:rPr lang="es-CL" sz="2000" b="1" dirty="0"/>
              <a:t>Plan Nacional de Emergencias</a:t>
            </a:r>
          </a:p>
        </p:txBody>
      </p:sp>
      <p:sp>
        <p:nvSpPr>
          <p:cNvPr id="17" name="CuadroTexto 16">
            <a:extLst>
              <a:ext uri="{FF2B5EF4-FFF2-40B4-BE49-F238E27FC236}">
                <a16:creationId xmlns:a16="http://schemas.microsoft.com/office/drawing/2014/main" id="{EFD29B28-C645-4E3D-811E-4B7EA887AB89}"/>
              </a:ext>
            </a:extLst>
          </p:cNvPr>
          <p:cNvSpPr txBox="1"/>
          <p:nvPr/>
        </p:nvSpPr>
        <p:spPr>
          <a:xfrm>
            <a:off x="326571" y="2582614"/>
            <a:ext cx="3304903" cy="707886"/>
          </a:xfrm>
          <a:prstGeom prst="rect">
            <a:avLst/>
          </a:prstGeom>
          <a:noFill/>
        </p:spPr>
        <p:txBody>
          <a:bodyPr wrap="square" rtlCol="0">
            <a:spAutoFit/>
          </a:bodyPr>
          <a:lstStyle/>
          <a:p>
            <a:pPr algn="ctr"/>
            <a:r>
              <a:rPr lang="es-CL" sz="2000" dirty="0"/>
              <a:t>Plan Nacional para la  Gestión de Riesgo de Desastres</a:t>
            </a:r>
          </a:p>
        </p:txBody>
      </p:sp>
      <p:sp>
        <p:nvSpPr>
          <p:cNvPr id="18" name="CuadroTexto 17">
            <a:extLst>
              <a:ext uri="{FF2B5EF4-FFF2-40B4-BE49-F238E27FC236}">
                <a16:creationId xmlns:a16="http://schemas.microsoft.com/office/drawing/2014/main" id="{D43F73D9-32C4-4580-A4CF-943069F80314}"/>
              </a:ext>
            </a:extLst>
          </p:cNvPr>
          <p:cNvSpPr txBox="1"/>
          <p:nvPr/>
        </p:nvSpPr>
        <p:spPr>
          <a:xfrm>
            <a:off x="4606834" y="2582614"/>
            <a:ext cx="3304903" cy="1692771"/>
          </a:xfrm>
          <a:prstGeom prst="rect">
            <a:avLst/>
          </a:prstGeom>
          <a:noFill/>
        </p:spPr>
        <p:txBody>
          <a:bodyPr wrap="square" rtlCol="0">
            <a:spAutoFit/>
          </a:bodyPr>
          <a:lstStyle/>
          <a:p>
            <a:pPr algn="ctr"/>
            <a:r>
              <a:rPr lang="es-CL" sz="2000" dirty="0"/>
              <a:t>Planes Nacionales Específicos por variable de riesgo: </a:t>
            </a:r>
            <a:r>
              <a:rPr lang="es-CL" sz="1600" dirty="0"/>
              <a:t>incendios forestales, actividad volcánica, tsunamis, remoción de masa, materiales peligrosos, emergencias mineras de gran alcance</a:t>
            </a:r>
            <a:endParaRPr lang="es-CL" sz="2000" dirty="0"/>
          </a:p>
        </p:txBody>
      </p:sp>
      <p:sp>
        <p:nvSpPr>
          <p:cNvPr id="19" name="CuadroTexto 18">
            <a:extLst>
              <a:ext uri="{FF2B5EF4-FFF2-40B4-BE49-F238E27FC236}">
                <a16:creationId xmlns:a16="http://schemas.microsoft.com/office/drawing/2014/main" id="{36F073E4-76B3-4660-A633-558ACD9D6B4E}"/>
              </a:ext>
            </a:extLst>
          </p:cNvPr>
          <p:cNvSpPr txBox="1"/>
          <p:nvPr/>
        </p:nvSpPr>
        <p:spPr>
          <a:xfrm>
            <a:off x="8887097" y="2582614"/>
            <a:ext cx="3304903" cy="707886"/>
          </a:xfrm>
          <a:prstGeom prst="rect">
            <a:avLst/>
          </a:prstGeom>
          <a:noFill/>
        </p:spPr>
        <p:txBody>
          <a:bodyPr wrap="square" rtlCol="0">
            <a:spAutoFit/>
          </a:bodyPr>
          <a:lstStyle/>
          <a:p>
            <a:pPr algn="ctr"/>
            <a:r>
              <a:rPr lang="es-CL" sz="2000" dirty="0"/>
              <a:t>Planes Nacionales de contingencia</a:t>
            </a:r>
          </a:p>
        </p:txBody>
      </p:sp>
      <p:cxnSp>
        <p:nvCxnSpPr>
          <p:cNvPr id="20" name="Conector recto de flecha 19">
            <a:extLst>
              <a:ext uri="{FF2B5EF4-FFF2-40B4-BE49-F238E27FC236}">
                <a16:creationId xmlns:a16="http://schemas.microsoft.com/office/drawing/2014/main" id="{AF49B934-8E28-452E-86BA-292CEE22836F}"/>
              </a:ext>
            </a:extLst>
          </p:cNvPr>
          <p:cNvCxnSpPr>
            <a:cxnSpLocks/>
            <a:stCxn id="3" idx="2"/>
            <a:endCxn id="17" idx="0"/>
          </p:cNvCxnSpPr>
          <p:nvPr/>
        </p:nvCxnSpPr>
        <p:spPr>
          <a:xfrm flipH="1">
            <a:off x="1979023" y="1230938"/>
            <a:ext cx="4280263" cy="13516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B5DDB03D-05EC-4360-ACB1-B01D012220D1}"/>
              </a:ext>
            </a:extLst>
          </p:cNvPr>
          <p:cNvCxnSpPr>
            <a:cxnSpLocks/>
            <a:stCxn id="3" idx="2"/>
            <a:endCxn id="18" idx="0"/>
          </p:cNvCxnSpPr>
          <p:nvPr/>
        </p:nvCxnSpPr>
        <p:spPr>
          <a:xfrm>
            <a:off x="6259286" y="1230938"/>
            <a:ext cx="0" cy="13516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FE4502F5-DA32-4D71-A294-7C862C5C604E}"/>
              </a:ext>
            </a:extLst>
          </p:cNvPr>
          <p:cNvCxnSpPr>
            <a:stCxn id="3" idx="2"/>
            <a:endCxn id="19" idx="0"/>
          </p:cNvCxnSpPr>
          <p:nvPr/>
        </p:nvCxnSpPr>
        <p:spPr>
          <a:xfrm>
            <a:off x="6259286" y="1230938"/>
            <a:ext cx="4280263" cy="13516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1EC859C3-43C8-4258-804E-1A1870FDDD15}"/>
              </a:ext>
            </a:extLst>
          </p:cNvPr>
          <p:cNvSpPr txBox="1"/>
          <p:nvPr/>
        </p:nvSpPr>
        <p:spPr>
          <a:xfrm>
            <a:off x="2493917" y="5492092"/>
            <a:ext cx="7530737" cy="400110"/>
          </a:xfrm>
          <a:prstGeom prst="rect">
            <a:avLst/>
          </a:prstGeom>
          <a:noFill/>
        </p:spPr>
        <p:txBody>
          <a:bodyPr wrap="square" rtlCol="0">
            <a:spAutoFit/>
          </a:bodyPr>
          <a:lstStyle/>
          <a:p>
            <a:pPr algn="ctr"/>
            <a:r>
              <a:rPr lang="es-CL" sz="2000" b="1" dirty="0"/>
              <a:t>Coordinación del Sistema Nacional de Protección Civil</a:t>
            </a:r>
          </a:p>
        </p:txBody>
      </p:sp>
      <p:sp>
        <p:nvSpPr>
          <p:cNvPr id="32" name="Cerrar llave 31">
            <a:extLst>
              <a:ext uri="{FF2B5EF4-FFF2-40B4-BE49-F238E27FC236}">
                <a16:creationId xmlns:a16="http://schemas.microsoft.com/office/drawing/2014/main" id="{DD5C5669-FFE2-4C79-B8EA-01DCC79D800E}"/>
              </a:ext>
            </a:extLst>
          </p:cNvPr>
          <p:cNvSpPr/>
          <p:nvPr/>
        </p:nvSpPr>
        <p:spPr>
          <a:xfrm rot="5400000">
            <a:off x="5915296" y="-987903"/>
            <a:ext cx="687977" cy="1167819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pic>
        <p:nvPicPr>
          <p:cNvPr id="33" name="Imagen 32">
            <a:extLst>
              <a:ext uri="{FF2B5EF4-FFF2-40B4-BE49-F238E27FC236}">
                <a16:creationId xmlns:a16="http://schemas.microsoft.com/office/drawing/2014/main" id="{F07B4410-6FEF-4216-A9F5-5E53335AB600}"/>
              </a:ext>
            </a:extLst>
          </p:cNvPr>
          <p:cNvPicPr>
            <a:picLocks noChangeAspect="1"/>
          </p:cNvPicPr>
          <p:nvPr/>
        </p:nvPicPr>
        <p:blipFill>
          <a:blip r:embed="rId3"/>
          <a:stretch>
            <a:fillRect/>
          </a:stretch>
        </p:blipFill>
        <p:spPr>
          <a:xfrm>
            <a:off x="9574258" y="97026"/>
            <a:ext cx="2524125" cy="1809750"/>
          </a:xfrm>
          <a:prstGeom prst="rect">
            <a:avLst/>
          </a:prstGeom>
        </p:spPr>
      </p:pic>
    </p:spTree>
    <p:extLst>
      <p:ext uri="{BB962C8B-B14F-4D97-AF65-F5344CB8AC3E}">
        <p14:creationId xmlns:p14="http://schemas.microsoft.com/office/powerpoint/2010/main" val="42285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1627CB-F447-4AC8-A16B-0533BA97C940}"/>
              </a:ext>
            </a:extLst>
          </p:cNvPr>
          <p:cNvSpPr txBox="1"/>
          <p:nvPr/>
        </p:nvSpPr>
        <p:spPr>
          <a:xfrm>
            <a:off x="3361509" y="262264"/>
            <a:ext cx="4981303" cy="523220"/>
          </a:xfrm>
          <a:prstGeom prst="rect">
            <a:avLst/>
          </a:prstGeom>
          <a:noFill/>
        </p:spPr>
        <p:txBody>
          <a:bodyPr wrap="square" rtlCol="0">
            <a:spAutoFit/>
          </a:bodyPr>
          <a:lstStyle/>
          <a:p>
            <a:pPr algn="ctr"/>
            <a:r>
              <a:rPr lang="es-CL" sz="2800" b="1" dirty="0"/>
              <a:t>Niveles de impacto de desastres</a:t>
            </a:r>
          </a:p>
        </p:txBody>
      </p:sp>
      <p:sp>
        <p:nvSpPr>
          <p:cNvPr id="13" name="CuadroTexto 12">
            <a:extLst>
              <a:ext uri="{FF2B5EF4-FFF2-40B4-BE49-F238E27FC236}">
                <a16:creationId xmlns:a16="http://schemas.microsoft.com/office/drawing/2014/main" id="{0B9EEC57-0156-49D4-8E73-85F51ADF79EB}"/>
              </a:ext>
            </a:extLst>
          </p:cNvPr>
          <p:cNvSpPr txBox="1"/>
          <p:nvPr/>
        </p:nvSpPr>
        <p:spPr>
          <a:xfrm>
            <a:off x="335280" y="1789612"/>
            <a:ext cx="1180011" cy="523220"/>
          </a:xfrm>
          <a:prstGeom prst="rect">
            <a:avLst/>
          </a:prstGeom>
          <a:noFill/>
        </p:spPr>
        <p:txBody>
          <a:bodyPr wrap="square" rtlCol="0">
            <a:spAutoFit/>
          </a:bodyPr>
          <a:lstStyle/>
          <a:p>
            <a:pPr algn="ctr"/>
            <a:r>
              <a:rPr lang="es-CL" sz="2800" b="1" dirty="0"/>
              <a:t>N I</a:t>
            </a:r>
          </a:p>
        </p:txBody>
      </p:sp>
      <p:sp>
        <p:nvSpPr>
          <p:cNvPr id="14" name="CuadroTexto 13">
            <a:extLst>
              <a:ext uri="{FF2B5EF4-FFF2-40B4-BE49-F238E27FC236}">
                <a16:creationId xmlns:a16="http://schemas.microsoft.com/office/drawing/2014/main" id="{62B4B225-918C-4485-9BDB-B9894F4732DA}"/>
              </a:ext>
            </a:extLst>
          </p:cNvPr>
          <p:cNvSpPr txBox="1"/>
          <p:nvPr/>
        </p:nvSpPr>
        <p:spPr>
          <a:xfrm>
            <a:off x="335280" y="2839907"/>
            <a:ext cx="1180011" cy="523220"/>
          </a:xfrm>
          <a:prstGeom prst="rect">
            <a:avLst/>
          </a:prstGeom>
          <a:noFill/>
        </p:spPr>
        <p:txBody>
          <a:bodyPr wrap="square" rtlCol="0">
            <a:spAutoFit/>
          </a:bodyPr>
          <a:lstStyle/>
          <a:p>
            <a:pPr algn="ctr"/>
            <a:r>
              <a:rPr lang="es-CL" sz="2800" b="1" dirty="0"/>
              <a:t>N II</a:t>
            </a:r>
          </a:p>
        </p:txBody>
      </p:sp>
      <p:sp>
        <p:nvSpPr>
          <p:cNvPr id="15" name="CuadroTexto 14">
            <a:extLst>
              <a:ext uri="{FF2B5EF4-FFF2-40B4-BE49-F238E27FC236}">
                <a16:creationId xmlns:a16="http://schemas.microsoft.com/office/drawing/2014/main" id="{77810FC3-9E67-4187-A610-721823877CD3}"/>
              </a:ext>
            </a:extLst>
          </p:cNvPr>
          <p:cNvSpPr txBox="1"/>
          <p:nvPr/>
        </p:nvSpPr>
        <p:spPr>
          <a:xfrm>
            <a:off x="335280" y="3890202"/>
            <a:ext cx="1180011" cy="523220"/>
          </a:xfrm>
          <a:prstGeom prst="rect">
            <a:avLst/>
          </a:prstGeom>
          <a:noFill/>
        </p:spPr>
        <p:txBody>
          <a:bodyPr wrap="square" rtlCol="0">
            <a:spAutoFit/>
          </a:bodyPr>
          <a:lstStyle/>
          <a:p>
            <a:pPr algn="ctr"/>
            <a:r>
              <a:rPr lang="es-CL" sz="2800" b="1" dirty="0"/>
              <a:t>N III</a:t>
            </a:r>
          </a:p>
        </p:txBody>
      </p:sp>
      <p:sp>
        <p:nvSpPr>
          <p:cNvPr id="16" name="CuadroTexto 15">
            <a:extLst>
              <a:ext uri="{FF2B5EF4-FFF2-40B4-BE49-F238E27FC236}">
                <a16:creationId xmlns:a16="http://schemas.microsoft.com/office/drawing/2014/main" id="{CA59B0D7-539C-4B68-91BC-0DB572132EE2}"/>
              </a:ext>
            </a:extLst>
          </p:cNvPr>
          <p:cNvSpPr txBox="1"/>
          <p:nvPr/>
        </p:nvSpPr>
        <p:spPr>
          <a:xfrm>
            <a:off x="335279" y="4940497"/>
            <a:ext cx="1180011" cy="523220"/>
          </a:xfrm>
          <a:prstGeom prst="rect">
            <a:avLst/>
          </a:prstGeom>
          <a:noFill/>
        </p:spPr>
        <p:txBody>
          <a:bodyPr wrap="square" rtlCol="0">
            <a:spAutoFit/>
          </a:bodyPr>
          <a:lstStyle/>
          <a:p>
            <a:pPr algn="ctr"/>
            <a:r>
              <a:rPr lang="es-CL" sz="2800" b="1" dirty="0"/>
              <a:t>N IV</a:t>
            </a:r>
          </a:p>
        </p:txBody>
      </p:sp>
      <p:sp>
        <p:nvSpPr>
          <p:cNvPr id="21" name="CuadroTexto 20">
            <a:extLst>
              <a:ext uri="{FF2B5EF4-FFF2-40B4-BE49-F238E27FC236}">
                <a16:creationId xmlns:a16="http://schemas.microsoft.com/office/drawing/2014/main" id="{C1EF2D1A-9FE7-43BA-9EFF-22D8C585D667}"/>
              </a:ext>
            </a:extLst>
          </p:cNvPr>
          <p:cNvSpPr txBox="1"/>
          <p:nvPr/>
        </p:nvSpPr>
        <p:spPr>
          <a:xfrm>
            <a:off x="335279" y="5990791"/>
            <a:ext cx="1180011" cy="523220"/>
          </a:xfrm>
          <a:prstGeom prst="rect">
            <a:avLst/>
          </a:prstGeom>
          <a:noFill/>
        </p:spPr>
        <p:txBody>
          <a:bodyPr wrap="square" rtlCol="0">
            <a:spAutoFit/>
          </a:bodyPr>
          <a:lstStyle/>
          <a:p>
            <a:pPr algn="ctr"/>
            <a:r>
              <a:rPr lang="es-CL" sz="2800" b="1"/>
              <a:t>N V</a:t>
            </a:r>
            <a:endParaRPr lang="es-CL" sz="2800" b="1" dirty="0"/>
          </a:p>
        </p:txBody>
      </p:sp>
      <p:sp>
        <p:nvSpPr>
          <p:cNvPr id="23" name="CuadroTexto 22">
            <a:extLst>
              <a:ext uri="{FF2B5EF4-FFF2-40B4-BE49-F238E27FC236}">
                <a16:creationId xmlns:a16="http://schemas.microsoft.com/office/drawing/2014/main" id="{9F9543E7-9AFE-48AE-B430-197209AFA526}"/>
              </a:ext>
            </a:extLst>
          </p:cNvPr>
          <p:cNvSpPr txBox="1"/>
          <p:nvPr/>
        </p:nvSpPr>
        <p:spPr>
          <a:xfrm>
            <a:off x="1698169" y="1789612"/>
            <a:ext cx="4589420" cy="707886"/>
          </a:xfrm>
          <a:prstGeom prst="rect">
            <a:avLst/>
          </a:prstGeom>
          <a:noFill/>
        </p:spPr>
        <p:txBody>
          <a:bodyPr wrap="square" rtlCol="0">
            <a:spAutoFit/>
          </a:bodyPr>
          <a:lstStyle/>
          <a:p>
            <a:r>
              <a:rPr lang="es-CL" sz="2000" b="1" dirty="0">
                <a:solidFill>
                  <a:schemeClr val="accent5">
                    <a:lumMod val="50000"/>
                  </a:schemeClr>
                </a:solidFill>
              </a:rPr>
              <a:t>Situación atendida con recursos locales disponibles</a:t>
            </a:r>
          </a:p>
        </p:txBody>
      </p:sp>
      <p:sp>
        <p:nvSpPr>
          <p:cNvPr id="25" name="CuadroTexto 24">
            <a:extLst>
              <a:ext uri="{FF2B5EF4-FFF2-40B4-BE49-F238E27FC236}">
                <a16:creationId xmlns:a16="http://schemas.microsoft.com/office/drawing/2014/main" id="{7D1037D0-3D11-420B-967C-B9C51A9B1629}"/>
              </a:ext>
            </a:extLst>
          </p:cNvPr>
          <p:cNvSpPr txBox="1"/>
          <p:nvPr/>
        </p:nvSpPr>
        <p:spPr>
          <a:xfrm>
            <a:off x="1698169" y="2839907"/>
            <a:ext cx="4589420" cy="707886"/>
          </a:xfrm>
          <a:prstGeom prst="rect">
            <a:avLst/>
          </a:prstGeom>
          <a:noFill/>
        </p:spPr>
        <p:txBody>
          <a:bodyPr wrap="square" rtlCol="0">
            <a:spAutoFit/>
          </a:bodyPr>
          <a:lstStyle/>
          <a:p>
            <a:r>
              <a:rPr lang="es-CL" sz="2000" b="1" dirty="0">
                <a:solidFill>
                  <a:schemeClr val="accent5">
                    <a:lumMod val="50000"/>
                  </a:schemeClr>
                </a:solidFill>
              </a:rPr>
              <a:t>Situación atendida con recursos locales adicionales dispuestos para emergencias </a:t>
            </a:r>
          </a:p>
        </p:txBody>
      </p:sp>
      <p:sp>
        <p:nvSpPr>
          <p:cNvPr id="26" name="CuadroTexto 25">
            <a:extLst>
              <a:ext uri="{FF2B5EF4-FFF2-40B4-BE49-F238E27FC236}">
                <a16:creationId xmlns:a16="http://schemas.microsoft.com/office/drawing/2014/main" id="{1D89B5C9-9ED3-4D6E-B647-A00B02E92092}"/>
              </a:ext>
            </a:extLst>
          </p:cNvPr>
          <p:cNvSpPr txBox="1"/>
          <p:nvPr/>
        </p:nvSpPr>
        <p:spPr>
          <a:xfrm>
            <a:off x="1698169" y="3890202"/>
            <a:ext cx="4589420" cy="707886"/>
          </a:xfrm>
          <a:prstGeom prst="rect">
            <a:avLst/>
          </a:prstGeom>
          <a:noFill/>
        </p:spPr>
        <p:txBody>
          <a:bodyPr wrap="square" rtlCol="0">
            <a:spAutoFit/>
          </a:bodyPr>
          <a:lstStyle/>
          <a:p>
            <a:r>
              <a:rPr lang="es-CL" sz="2000" b="1" dirty="0">
                <a:solidFill>
                  <a:schemeClr val="accent5">
                    <a:lumMod val="50000"/>
                  </a:schemeClr>
                </a:solidFill>
              </a:rPr>
              <a:t>Situación que excede la capacidad local de respuesta</a:t>
            </a:r>
          </a:p>
        </p:txBody>
      </p:sp>
      <p:sp>
        <p:nvSpPr>
          <p:cNvPr id="27" name="CuadroTexto 26">
            <a:extLst>
              <a:ext uri="{FF2B5EF4-FFF2-40B4-BE49-F238E27FC236}">
                <a16:creationId xmlns:a16="http://schemas.microsoft.com/office/drawing/2014/main" id="{B67333A9-6514-46FD-BF30-F2C8B78A79BC}"/>
              </a:ext>
            </a:extLst>
          </p:cNvPr>
          <p:cNvSpPr txBox="1"/>
          <p:nvPr/>
        </p:nvSpPr>
        <p:spPr>
          <a:xfrm>
            <a:off x="1698169" y="4940497"/>
            <a:ext cx="4589420" cy="707886"/>
          </a:xfrm>
          <a:prstGeom prst="rect">
            <a:avLst/>
          </a:prstGeom>
          <a:noFill/>
        </p:spPr>
        <p:txBody>
          <a:bodyPr wrap="square" rtlCol="0">
            <a:spAutoFit/>
          </a:bodyPr>
          <a:lstStyle/>
          <a:p>
            <a:r>
              <a:rPr lang="es-CL" sz="2000" b="1" dirty="0">
                <a:solidFill>
                  <a:schemeClr val="accent5">
                    <a:lumMod val="50000"/>
                  </a:schemeClr>
                </a:solidFill>
              </a:rPr>
              <a:t>Situación que sobrepasa la capacidad regional de respuesta</a:t>
            </a:r>
          </a:p>
        </p:txBody>
      </p:sp>
      <p:sp>
        <p:nvSpPr>
          <p:cNvPr id="28" name="CuadroTexto 27">
            <a:extLst>
              <a:ext uri="{FF2B5EF4-FFF2-40B4-BE49-F238E27FC236}">
                <a16:creationId xmlns:a16="http://schemas.microsoft.com/office/drawing/2014/main" id="{BC76CB90-983C-4E40-A033-DF910FCB680E}"/>
              </a:ext>
            </a:extLst>
          </p:cNvPr>
          <p:cNvSpPr txBox="1"/>
          <p:nvPr/>
        </p:nvSpPr>
        <p:spPr>
          <a:xfrm>
            <a:off x="1698169" y="5990791"/>
            <a:ext cx="4589420" cy="707886"/>
          </a:xfrm>
          <a:prstGeom prst="rect">
            <a:avLst/>
          </a:prstGeom>
          <a:noFill/>
        </p:spPr>
        <p:txBody>
          <a:bodyPr wrap="square" rtlCol="0">
            <a:spAutoFit/>
          </a:bodyPr>
          <a:lstStyle/>
          <a:p>
            <a:r>
              <a:rPr lang="es-CL" sz="2000" b="1" dirty="0">
                <a:solidFill>
                  <a:schemeClr val="accent5">
                    <a:lumMod val="50000"/>
                  </a:schemeClr>
                </a:solidFill>
              </a:rPr>
              <a:t>Situación que sobrepasa la capacidad nacional de respuesta</a:t>
            </a:r>
          </a:p>
        </p:txBody>
      </p:sp>
      <p:sp>
        <p:nvSpPr>
          <p:cNvPr id="29" name="CuadroTexto 28">
            <a:extLst>
              <a:ext uri="{FF2B5EF4-FFF2-40B4-BE49-F238E27FC236}">
                <a16:creationId xmlns:a16="http://schemas.microsoft.com/office/drawing/2014/main" id="{DB811099-E3DB-43B7-B309-301D10AC0326}"/>
              </a:ext>
            </a:extLst>
          </p:cNvPr>
          <p:cNvSpPr txBox="1"/>
          <p:nvPr/>
        </p:nvSpPr>
        <p:spPr>
          <a:xfrm>
            <a:off x="6287589" y="1789612"/>
            <a:ext cx="2272937" cy="400110"/>
          </a:xfrm>
          <a:prstGeom prst="rect">
            <a:avLst/>
          </a:prstGeom>
          <a:noFill/>
        </p:spPr>
        <p:txBody>
          <a:bodyPr wrap="square" rtlCol="0">
            <a:spAutoFit/>
          </a:bodyPr>
          <a:lstStyle/>
          <a:p>
            <a:r>
              <a:rPr lang="es-CL" sz="2000" b="1" dirty="0">
                <a:solidFill>
                  <a:srgbClr val="7030A0"/>
                </a:solidFill>
              </a:rPr>
              <a:t>Local</a:t>
            </a:r>
          </a:p>
        </p:txBody>
      </p:sp>
      <p:sp>
        <p:nvSpPr>
          <p:cNvPr id="30" name="CuadroTexto 29">
            <a:extLst>
              <a:ext uri="{FF2B5EF4-FFF2-40B4-BE49-F238E27FC236}">
                <a16:creationId xmlns:a16="http://schemas.microsoft.com/office/drawing/2014/main" id="{7159E5F1-843B-4846-8B81-C69DF5DA27D4}"/>
              </a:ext>
            </a:extLst>
          </p:cNvPr>
          <p:cNvSpPr txBox="1"/>
          <p:nvPr/>
        </p:nvSpPr>
        <p:spPr>
          <a:xfrm>
            <a:off x="6287589" y="2839907"/>
            <a:ext cx="2272937" cy="400110"/>
          </a:xfrm>
          <a:prstGeom prst="rect">
            <a:avLst/>
          </a:prstGeom>
          <a:noFill/>
        </p:spPr>
        <p:txBody>
          <a:bodyPr wrap="square" rtlCol="0">
            <a:spAutoFit/>
          </a:bodyPr>
          <a:lstStyle/>
          <a:p>
            <a:r>
              <a:rPr lang="es-CL" sz="2000" b="1" dirty="0">
                <a:solidFill>
                  <a:srgbClr val="7030A0"/>
                </a:solidFill>
              </a:rPr>
              <a:t>Comunal</a:t>
            </a:r>
          </a:p>
        </p:txBody>
      </p:sp>
      <p:sp>
        <p:nvSpPr>
          <p:cNvPr id="34" name="CuadroTexto 33">
            <a:extLst>
              <a:ext uri="{FF2B5EF4-FFF2-40B4-BE49-F238E27FC236}">
                <a16:creationId xmlns:a16="http://schemas.microsoft.com/office/drawing/2014/main" id="{6BC34269-CDDC-4C18-B3E0-9A1AC1157ED6}"/>
              </a:ext>
            </a:extLst>
          </p:cNvPr>
          <p:cNvSpPr txBox="1"/>
          <p:nvPr/>
        </p:nvSpPr>
        <p:spPr>
          <a:xfrm>
            <a:off x="6287589" y="3890202"/>
            <a:ext cx="2272937" cy="707886"/>
          </a:xfrm>
          <a:prstGeom prst="rect">
            <a:avLst/>
          </a:prstGeom>
          <a:noFill/>
        </p:spPr>
        <p:txBody>
          <a:bodyPr wrap="square" rtlCol="0">
            <a:spAutoFit/>
          </a:bodyPr>
          <a:lstStyle/>
          <a:p>
            <a:r>
              <a:rPr lang="es-CL" sz="2000" b="1" dirty="0">
                <a:solidFill>
                  <a:srgbClr val="7030A0"/>
                </a:solidFill>
              </a:rPr>
              <a:t>Provincial y o regional</a:t>
            </a:r>
          </a:p>
        </p:txBody>
      </p:sp>
      <p:sp>
        <p:nvSpPr>
          <p:cNvPr id="35" name="CuadroTexto 34">
            <a:extLst>
              <a:ext uri="{FF2B5EF4-FFF2-40B4-BE49-F238E27FC236}">
                <a16:creationId xmlns:a16="http://schemas.microsoft.com/office/drawing/2014/main" id="{DB00BFAF-1E3E-49C0-9117-66F1C1C7938F}"/>
              </a:ext>
            </a:extLst>
          </p:cNvPr>
          <p:cNvSpPr txBox="1"/>
          <p:nvPr/>
        </p:nvSpPr>
        <p:spPr>
          <a:xfrm>
            <a:off x="6287589" y="4940497"/>
            <a:ext cx="2272937" cy="400110"/>
          </a:xfrm>
          <a:prstGeom prst="rect">
            <a:avLst/>
          </a:prstGeom>
          <a:noFill/>
        </p:spPr>
        <p:txBody>
          <a:bodyPr wrap="square" rtlCol="0">
            <a:spAutoFit/>
          </a:bodyPr>
          <a:lstStyle/>
          <a:p>
            <a:r>
              <a:rPr lang="es-CL" sz="2000" b="1" dirty="0">
                <a:solidFill>
                  <a:srgbClr val="7030A0"/>
                </a:solidFill>
              </a:rPr>
              <a:t>Nacional</a:t>
            </a:r>
          </a:p>
        </p:txBody>
      </p:sp>
      <p:sp>
        <p:nvSpPr>
          <p:cNvPr id="36" name="CuadroTexto 35">
            <a:extLst>
              <a:ext uri="{FF2B5EF4-FFF2-40B4-BE49-F238E27FC236}">
                <a16:creationId xmlns:a16="http://schemas.microsoft.com/office/drawing/2014/main" id="{F7F5474D-3124-422B-A36E-2275B108B875}"/>
              </a:ext>
            </a:extLst>
          </p:cNvPr>
          <p:cNvSpPr txBox="1"/>
          <p:nvPr/>
        </p:nvSpPr>
        <p:spPr>
          <a:xfrm>
            <a:off x="6287589" y="5990791"/>
            <a:ext cx="2272937" cy="707886"/>
          </a:xfrm>
          <a:prstGeom prst="rect">
            <a:avLst/>
          </a:prstGeom>
          <a:noFill/>
        </p:spPr>
        <p:txBody>
          <a:bodyPr wrap="square" rtlCol="0">
            <a:spAutoFit/>
          </a:bodyPr>
          <a:lstStyle/>
          <a:p>
            <a:r>
              <a:rPr lang="es-CL" sz="2000" b="1" dirty="0">
                <a:solidFill>
                  <a:srgbClr val="7030A0"/>
                </a:solidFill>
              </a:rPr>
              <a:t>Cooperación internacional</a:t>
            </a:r>
          </a:p>
        </p:txBody>
      </p:sp>
      <p:sp>
        <p:nvSpPr>
          <p:cNvPr id="37" name="CuadroTexto 36">
            <a:extLst>
              <a:ext uri="{FF2B5EF4-FFF2-40B4-BE49-F238E27FC236}">
                <a16:creationId xmlns:a16="http://schemas.microsoft.com/office/drawing/2014/main" id="{963BF74D-F4CB-4390-8B19-EA2F92C87686}"/>
              </a:ext>
            </a:extLst>
          </p:cNvPr>
          <p:cNvSpPr txBox="1"/>
          <p:nvPr/>
        </p:nvSpPr>
        <p:spPr>
          <a:xfrm>
            <a:off x="6287588" y="1218298"/>
            <a:ext cx="2272937" cy="400110"/>
          </a:xfrm>
          <a:prstGeom prst="rect">
            <a:avLst/>
          </a:prstGeom>
          <a:noFill/>
        </p:spPr>
        <p:txBody>
          <a:bodyPr wrap="square" rtlCol="0">
            <a:spAutoFit/>
          </a:bodyPr>
          <a:lstStyle/>
          <a:p>
            <a:r>
              <a:rPr lang="es-CL" sz="2000" b="1" dirty="0">
                <a:solidFill>
                  <a:srgbClr val="7030A0"/>
                </a:solidFill>
              </a:rPr>
              <a:t>COORDINACIÓN</a:t>
            </a:r>
          </a:p>
        </p:txBody>
      </p:sp>
      <p:sp>
        <p:nvSpPr>
          <p:cNvPr id="38" name="CuadroTexto 37">
            <a:extLst>
              <a:ext uri="{FF2B5EF4-FFF2-40B4-BE49-F238E27FC236}">
                <a16:creationId xmlns:a16="http://schemas.microsoft.com/office/drawing/2014/main" id="{C37267AA-71AE-4149-9FE5-8DBE11EA586F}"/>
              </a:ext>
            </a:extLst>
          </p:cNvPr>
          <p:cNvSpPr txBox="1"/>
          <p:nvPr/>
        </p:nvSpPr>
        <p:spPr>
          <a:xfrm>
            <a:off x="9357362" y="1782881"/>
            <a:ext cx="2272937" cy="400110"/>
          </a:xfrm>
          <a:prstGeom prst="rect">
            <a:avLst/>
          </a:prstGeom>
          <a:noFill/>
        </p:spPr>
        <p:txBody>
          <a:bodyPr wrap="square" rtlCol="0">
            <a:spAutoFit/>
          </a:bodyPr>
          <a:lstStyle/>
          <a:p>
            <a:r>
              <a:rPr lang="es-CL" sz="2000" b="1" dirty="0">
                <a:solidFill>
                  <a:schemeClr val="accent6">
                    <a:lumMod val="50000"/>
                  </a:schemeClr>
                </a:solidFill>
              </a:rPr>
              <a:t>Emergencia </a:t>
            </a:r>
          </a:p>
        </p:txBody>
      </p:sp>
      <p:sp>
        <p:nvSpPr>
          <p:cNvPr id="39" name="CuadroTexto 38">
            <a:extLst>
              <a:ext uri="{FF2B5EF4-FFF2-40B4-BE49-F238E27FC236}">
                <a16:creationId xmlns:a16="http://schemas.microsoft.com/office/drawing/2014/main" id="{3FF00093-4A98-499B-B4D0-2C3C52E63DA4}"/>
              </a:ext>
            </a:extLst>
          </p:cNvPr>
          <p:cNvSpPr txBox="1"/>
          <p:nvPr/>
        </p:nvSpPr>
        <p:spPr>
          <a:xfrm>
            <a:off x="9357362" y="2839907"/>
            <a:ext cx="2272937" cy="400110"/>
          </a:xfrm>
          <a:prstGeom prst="rect">
            <a:avLst/>
          </a:prstGeom>
          <a:noFill/>
        </p:spPr>
        <p:txBody>
          <a:bodyPr wrap="square" rtlCol="0">
            <a:spAutoFit/>
          </a:bodyPr>
          <a:lstStyle/>
          <a:p>
            <a:r>
              <a:rPr lang="es-CL" sz="2000" b="1" dirty="0">
                <a:solidFill>
                  <a:schemeClr val="accent6">
                    <a:lumMod val="50000"/>
                  </a:schemeClr>
                </a:solidFill>
              </a:rPr>
              <a:t>Emergencia </a:t>
            </a:r>
          </a:p>
        </p:txBody>
      </p:sp>
      <p:sp>
        <p:nvSpPr>
          <p:cNvPr id="40" name="CuadroTexto 39">
            <a:extLst>
              <a:ext uri="{FF2B5EF4-FFF2-40B4-BE49-F238E27FC236}">
                <a16:creationId xmlns:a16="http://schemas.microsoft.com/office/drawing/2014/main" id="{569B4BCC-1583-4B75-99F6-52D2DEF1B8F1}"/>
              </a:ext>
            </a:extLst>
          </p:cNvPr>
          <p:cNvSpPr txBox="1"/>
          <p:nvPr/>
        </p:nvSpPr>
        <p:spPr>
          <a:xfrm>
            <a:off x="9357362" y="3890202"/>
            <a:ext cx="2272937" cy="707886"/>
          </a:xfrm>
          <a:prstGeom prst="rect">
            <a:avLst/>
          </a:prstGeom>
          <a:noFill/>
        </p:spPr>
        <p:txBody>
          <a:bodyPr wrap="square" rtlCol="0">
            <a:spAutoFit/>
          </a:bodyPr>
          <a:lstStyle/>
          <a:p>
            <a:r>
              <a:rPr lang="es-CL" sz="2000" b="1" dirty="0">
                <a:solidFill>
                  <a:schemeClr val="accent6">
                    <a:lumMod val="50000"/>
                  </a:schemeClr>
                </a:solidFill>
              </a:rPr>
              <a:t>Emergencia mayor o compleja</a:t>
            </a:r>
          </a:p>
        </p:txBody>
      </p:sp>
      <p:sp>
        <p:nvSpPr>
          <p:cNvPr id="41" name="CuadroTexto 40">
            <a:extLst>
              <a:ext uri="{FF2B5EF4-FFF2-40B4-BE49-F238E27FC236}">
                <a16:creationId xmlns:a16="http://schemas.microsoft.com/office/drawing/2014/main" id="{34E26B23-865D-4815-BD5B-5A0B87346962}"/>
              </a:ext>
            </a:extLst>
          </p:cNvPr>
          <p:cNvSpPr txBox="1"/>
          <p:nvPr/>
        </p:nvSpPr>
        <p:spPr>
          <a:xfrm>
            <a:off x="9357362" y="4940497"/>
            <a:ext cx="2272937" cy="400110"/>
          </a:xfrm>
          <a:prstGeom prst="rect">
            <a:avLst/>
          </a:prstGeom>
          <a:noFill/>
        </p:spPr>
        <p:txBody>
          <a:bodyPr wrap="square" rtlCol="0">
            <a:spAutoFit/>
          </a:bodyPr>
          <a:lstStyle/>
          <a:p>
            <a:r>
              <a:rPr lang="es-CL" sz="2000" b="1" dirty="0">
                <a:solidFill>
                  <a:schemeClr val="accent6">
                    <a:lumMod val="50000"/>
                  </a:schemeClr>
                </a:solidFill>
              </a:rPr>
              <a:t>Desastre</a:t>
            </a:r>
          </a:p>
        </p:txBody>
      </p:sp>
      <p:sp>
        <p:nvSpPr>
          <p:cNvPr id="42" name="CuadroTexto 41">
            <a:extLst>
              <a:ext uri="{FF2B5EF4-FFF2-40B4-BE49-F238E27FC236}">
                <a16:creationId xmlns:a16="http://schemas.microsoft.com/office/drawing/2014/main" id="{1F4E0342-548E-4D59-AC78-A4C1AFB52987}"/>
              </a:ext>
            </a:extLst>
          </p:cNvPr>
          <p:cNvSpPr txBox="1"/>
          <p:nvPr/>
        </p:nvSpPr>
        <p:spPr>
          <a:xfrm>
            <a:off x="9357362" y="5990791"/>
            <a:ext cx="2272937" cy="400110"/>
          </a:xfrm>
          <a:prstGeom prst="rect">
            <a:avLst/>
          </a:prstGeom>
          <a:noFill/>
        </p:spPr>
        <p:txBody>
          <a:bodyPr wrap="square" rtlCol="0">
            <a:spAutoFit/>
          </a:bodyPr>
          <a:lstStyle/>
          <a:p>
            <a:r>
              <a:rPr lang="es-CL" sz="2000" b="1" dirty="0">
                <a:solidFill>
                  <a:schemeClr val="accent6">
                    <a:lumMod val="50000"/>
                  </a:schemeClr>
                </a:solidFill>
              </a:rPr>
              <a:t>Catástrofe</a:t>
            </a:r>
          </a:p>
        </p:txBody>
      </p:sp>
      <p:sp>
        <p:nvSpPr>
          <p:cNvPr id="43" name="CuadroTexto 42">
            <a:extLst>
              <a:ext uri="{FF2B5EF4-FFF2-40B4-BE49-F238E27FC236}">
                <a16:creationId xmlns:a16="http://schemas.microsoft.com/office/drawing/2014/main" id="{FF5A62CA-0F55-4BA4-B295-57405D69E4E3}"/>
              </a:ext>
            </a:extLst>
          </p:cNvPr>
          <p:cNvSpPr txBox="1"/>
          <p:nvPr/>
        </p:nvSpPr>
        <p:spPr>
          <a:xfrm>
            <a:off x="9357361" y="1211567"/>
            <a:ext cx="2272937" cy="400110"/>
          </a:xfrm>
          <a:prstGeom prst="rect">
            <a:avLst/>
          </a:prstGeom>
          <a:noFill/>
        </p:spPr>
        <p:txBody>
          <a:bodyPr wrap="square" rtlCol="0">
            <a:spAutoFit/>
          </a:bodyPr>
          <a:lstStyle/>
          <a:p>
            <a:r>
              <a:rPr lang="es-CL" sz="2000" b="1" dirty="0">
                <a:solidFill>
                  <a:schemeClr val="accent6">
                    <a:lumMod val="50000"/>
                  </a:schemeClr>
                </a:solidFill>
              </a:rPr>
              <a:t>CLASIFICACIÓN</a:t>
            </a:r>
          </a:p>
        </p:txBody>
      </p:sp>
      <p:sp>
        <p:nvSpPr>
          <p:cNvPr id="4" name="Rectángulo 3">
            <a:extLst>
              <a:ext uri="{FF2B5EF4-FFF2-40B4-BE49-F238E27FC236}">
                <a16:creationId xmlns:a16="http://schemas.microsoft.com/office/drawing/2014/main" id="{303E42CB-2223-4F50-ACF1-A15ED920FEFE}"/>
              </a:ext>
            </a:extLst>
          </p:cNvPr>
          <p:cNvSpPr/>
          <p:nvPr/>
        </p:nvSpPr>
        <p:spPr>
          <a:xfrm>
            <a:off x="1367241" y="1881051"/>
            <a:ext cx="121919" cy="61644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44" name="Rectángulo 43">
            <a:extLst>
              <a:ext uri="{FF2B5EF4-FFF2-40B4-BE49-F238E27FC236}">
                <a16:creationId xmlns:a16="http://schemas.microsoft.com/office/drawing/2014/main" id="{EF6362CB-58E8-4128-8B83-F05D10B44497}"/>
              </a:ext>
            </a:extLst>
          </p:cNvPr>
          <p:cNvSpPr/>
          <p:nvPr/>
        </p:nvSpPr>
        <p:spPr>
          <a:xfrm>
            <a:off x="1367241" y="2902691"/>
            <a:ext cx="121919" cy="61644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45" name="Rectángulo 44">
            <a:extLst>
              <a:ext uri="{FF2B5EF4-FFF2-40B4-BE49-F238E27FC236}">
                <a16:creationId xmlns:a16="http://schemas.microsoft.com/office/drawing/2014/main" id="{F9F73F8F-8991-4E3D-A60A-311D1013B6FA}"/>
              </a:ext>
            </a:extLst>
          </p:cNvPr>
          <p:cNvSpPr/>
          <p:nvPr/>
        </p:nvSpPr>
        <p:spPr>
          <a:xfrm>
            <a:off x="1367241" y="3941412"/>
            <a:ext cx="121919" cy="61644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5E41E8DE-F497-4D03-BC77-D848E435795E}"/>
              </a:ext>
            </a:extLst>
          </p:cNvPr>
          <p:cNvSpPr/>
          <p:nvPr/>
        </p:nvSpPr>
        <p:spPr>
          <a:xfrm>
            <a:off x="1367241" y="5033722"/>
            <a:ext cx="121919" cy="61644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35D2278C-9565-47AF-936D-CDE45815457C}"/>
              </a:ext>
            </a:extLst>
          </p:cNvPr>
          <p:cNvSpPr/>
          <p:nvPr/>
        </p:nvSpPr>
        <p:spPr>
          <a:xfrm>
            <a:off x="1367241" y="6084018"/>
            <a:ext cx="121919" cy="61644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0982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500"/>
                                        <p:tgtEl>
                                          <p:spTgt spid="4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down)">
                                      <p:cBhvr>
                                        <p:cTn id="78" dur="500"/>
                                        <p:tgtEl>
                                          <p:spTgt spid="42"/>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down)">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23" grpId="0"/>
      <p:bldP spid="25" grpId="0"/>
      <p:bldP spid="26" grpId="0"/>
      <p:bldP spid="27" grpId="0"/>
      <p:bldP spid="28" grpId="0"/>
      <p:bldP spid="29" grpId="0"/>
      <p:bldP spid="30" grpId="0"/>
      <p:bldP spid="34" grpId="0"/>
      <p:bldP spid="35" grpId="0"/>
      <p:bldP spid="36" grpId="0"/>
      <p:bldP spid="38" grpId="0"/>
      <p:bldP spid="39" grpId="0"/>
      <p:bldP spid="40" grpId="0"/>
      <p:bldP spid="41" grpId="0"/>
      <p:bldP spid="42" grpId="0"/>
      <p:bldP spid="4"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1627CB-F447-4AC8-A16B-0533BA97C940}"/>
              </a:ext>
            </a:extLst>
          </p:cNvPr>
          <p:cNvSpPr txBox="1"/>
          <p:nvPr/>
        </p:nvSpPr>
        <p:spPr>
          <a:xfrm>
            <a:off x="3361509" y="262264"/>
            <a:ext cx="4981303" cy="523220"/>
          </a:xfrm>
          <a:prstGeom prst="rect">
            <a:avLst/>
          </a:prstGeom>
          <a:noFill/>
        </p:spPr>
        <p:txBody>
          <a:bodyPr wrap="square" rtlCol="0">
            <a:spAutoFit/>
          </a:bodyPr>
          <a:lstStyle/>
          <a:p>
            <a:pPr algn="ctr"/>
            <a:r>
              <a:rPr lang="es-CL" sz="2800" b="1" dirty="0"/>
              <a:t>Sistema de alertas</a:t>
            </a:r>
          </a:p>
        </p:txBody>
      </p:sp>
      <p:pic>
        <p:nvPicPr>
          <p:cNvPr id="4" name="Imagen 3">
            <a:extLst>
              <a:ext uri="{FF2B5EF4-FFF2-40B4-BE49-F238E27FC236}">
                <a16:creationId xmlns:a16="http://schemas.microsoft.com/office/drawing/2014/main" id="{80EE0513-1577-44CE-B28E-95EFA010962C}"/>
              </a:ext>
            </a:extLst>
          </p:cNvPr>
          <p:cNvPicPr>
            <a:picLocks noChangeAspect="1"/>
          </p:cNvPicPr>
          <p:nvPr/>
        </p:nvPicPr>
        <p:blipFill>
          <a:blip r:embed="rId3"/>
          <a:stretch>
            <a:fillRect/>
          </a:stretch>
        </p:blipFill>
        <p:spPr>
          <a:xfrm>
            <a:off x="-68309" y="0"/>
            <a:ext cx="1801314" cy="1050766"/>
          </a:xfrm>
          <a:prstGeom prst="rect">
            <a:avLst/>
          </a:prstGeom>
        </p:spPr>
      </p:pic>
      <p:sp>
        <p:nvSpPr>
          <p:cNvPr id="6" name="Rectángulo: esquinas redondeadas 5">
            <a:extLst>
              <a:ext uri="{FF2B5EF4-FFF2-40B4-BE49-F238E27FC236}">
                <a16:creationId xmlns:a16="http://schemas.microsoft.com/office/drawing/2014/main" id="{7E3CE020-CA4A-40D6-B7A8-70F5350D2C56}"/>
              </a:ext>
            </a:extLst>
          </p:cNvPr>
          <p:cNvSpPr/>
          <p:nvPr/>
        </p:nvSpPr>
        <p:spPr>
          <a:xfrm>
            <a:off x="120832" y="1565957"/>
            <a:ext cx="3708582" cy="233954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600" b="1" dirty="0"/>
              <a:t>Alerta Verde (Temprana preventiva)</a:t>
            </a:r>
          </a:p>
          <a:p>
            <a:pPr algn="ctr"/>
            <a:endParaRPr lang="es-CL" sz="1600" dirty="0"/>
          </a:p>
          <a:p>
            <a:pPr algn="l"/>
            <a:r>
              <a:rPr lang="es-CL" sz="1600" dirty="0"/>
              <a:t>Instancia primaria, que implica la vigilancia permanente de las distintas áreas y escenarios </a:t>
            </a:r>
            <a:r>
              <a:rPr lang="es-MX" sz="1600" dirty="0"/>
              <a:t>de riesgos, para  advertir con la máxima prontitud una situación de riesgo presente en el país</a:t>
            </a:r>
            <a:endParaRPr lang="es-CL" sz="1600" dirty="0"/>
          </a:p>
        </p:txBody>
      </p:sp>
      <p:sp>
        <p:nvSpPr>
          <p:cNvPr id="31" name="Rectángulo: esquinas redondeadas 30">
            <a:extLst>
              <a:ext uri="{FF2B5EF4-FFF2-40B4-BE49-F238E27FC236}">
                <a16:creationId xmlns:a16="http://schemas.microsoft.com/office/drawing/2014/main" id="{FB255B41-4524-475F-B79A-E9409C0ED132}"/>
              </a:ext>
            </a:extLst>
          </p:cNvPr>
          <p:cNvSpPr/>
          <p:nvPr/>
        </p:nvSpPr>
        <p:spPr>
          <a:xfrm>
            <a:off x="4279718" y="1579168"/>
            <a:ext cx="3708582" cy="2339549"/>
          </a:xfrm>
          <a:prstGeom prst="round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600" b="1" dirty="0">
                <a:solidFill>
                  <a:schemeClr val="accent6">
                    <a:lumMod val="50000"/>
                  </a:schemeClr>
                </a:solidFill>
              </a:rPr>
              <a:t>Alerta Amarilla</a:t>
            </a:r>
          </a:p>
          <a:p>
            <a:pPr algn="ctr"/>
            <a:endParaRPr lang="es-CL" sz="1600" dirty="0"/>
          </a:p>
          <a:p>
            <a:pPr algn="l"/>
            <a:r>
              <a:rPr lang="es-MX" sz="1600" dirty="0">
                <a:solidFill>
                  <a:schemeClr val="accent6">
                    <a:lumMod val="50000"/>
                  </a:schemeClr>
                </a:solidFill>
              </a:rPr>
              <a:t>Se establece cuando una amenaza crece en extensión y severidad y se evalúa que no podrá ser controlada con los recursos locales habituales, debiendo alistarse los recursos necesarios para intervenir, de acuerdo a la evolución del evento o  incidente</a:t>
            </a:r>
            <a:endParaRPr lang="es-CL" sz="1600" dirty="0">
              <a:solidFill>
                <a:schemeClr val="accent6">
                  <a:lumMod val="50000"/>
                </a:schemeClr>
              </a:solidFill>
            </a:endParaRPr>
          </a:p>
        </p:txBody>
      </p:sp>
      <p:sp>
        <p:nvSpPr>
          <p:cNvPr id="32" name="Rectángulo: esquinas redondeadas 31">
            <a:extLst>
              <a:ext uri="{FF2B5EF4-FFF2-40B4-BE49-F238E27FC236}">
                <a16:creationId xmlns:a16="http://schemas.microsoft.com/office/drawing/2014/main" id="{9EE1FE9E-0F31-4E0D-9287-558E3BAD1790}"/>
              </a:ext>
            </a:extLst>
          </p:cNvPr>
          <p:cNvSpPr/>
          <p:nvPr/>
        </p:nvSpPr>
        <p:spPr>
          <a:xfrm>
            <a:off x="8438604" y="1461891"/>
            <a:ext cx="3708582" cy="2456826"/>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600" b="1" dirty="0">
                <a:solidFill>
                  <a:schemeClr val="bg1"/>
                </a:solidFill>
              </a:rPr>
              <a:t>Alerta Roja</a:t>
            </a:r>
          </a:p>
          <a:p>
            <a:pPr algn="ctr"/>
            <a:endParaRPr lang="es-CL" sz="1600" dirty="0">
              <a:solidFill>
                <a:schemeClr val="bg1"/>
              </a:solidFill>
            </a:endParaRPr>
          </a:p>
          <a:p>
            <a:pPr algn="l"/>
            <a:r>
              <a:rPr lang="es-MX" sz="1600" dirty="0">
                <a:solidFill>
                  <a:schemeClr val="bg1"/>
                </a:solidFill>
              </a:rPr>
              <a:t>Se establece cuando una amenaza crece en extensión y severidad </a:t>
            </a:r>
            <a:r>
              <a:rPr lang="es-CL" sz="1600" dirty="0">
                <a:solidFill>
                  <a:schemeClr val="bg1"/>
                </a:solidFill>
              </a:rPr>
              <a:t>requiriéndose la movilización de </a:t>
            </a:r>
            <a:r>
              <a:rPr lang="es-MX" sz="1600" dirty="0">
                <a:solidFill>
                  <a:schemeClr val="bg1"/>
                </a:solidFill>
              </a:rPr>
              <a:t>todos los recursos necesarios y disponibles, para la atención y control del evento o incidente</a:t>
            </a:r>
            <a:endParaRPr lang="es-CL" sz="1600" dirty="0">
              <a:solidFill>
                <a:schemeClr val="bg1"/>
              </a:solidFill>
            </a:endParaRPr>
          </a:p>
        </p:txBody>
      </p:sp>
      <p:graphicFrame>
        <p:nvGraphicFramePr>
          <p:cNvPr id="9" name="Tabla 9">
            <a:extLst>
              <a:ext uri="{FF2B5EF4-FFF2-40B4-BE49-F238E27FC236}">
                <a16:creationId xmlns:a16="http://schemas.microsoft.com/office/drawing/2014/main" id="{B1C84883-8B99-46F3-AE6C-6E89AC1860F2}"/>
              </a:ext>
            </a:extLst>
          </p:cNvPr>
          <p:cNvGraphicFramePr>
            <a:graphicFrameLocks noGrp="1"/>
          </p:cNvGraphicFramePr>
          <p:nvPr>
            <p:extLst>
              <p:ext uri="{D42A27DB-BD31-4B8C-83A1-F6EECF244321}">
                <p14:modId xmlns:p14="http://schemas.microsoft.com/office/powerpoint/2010/main" val="3438173561"/>
              </p:ext>
            </p:extLst>
          </p:nvPr>
        </p:nvGraphicFramePr>
        <p:xfrm>
          <a:off x="2838992" y="4685979"/>
          <a:ext cx="6818813" cy="1828800"/>
        </p:xfrm>
        <a:graphic>
          <a:graphicData uri="http://schemas.openxmlformats.org/drawingml/2006/table">
            <a:tbl>
              <a:tblPr firstRow="1" bandRow="1">
                <a:tableStyleId>{F5AB1C69-6EDB-4FF4-983F-18BD219EF322}</a:tableStyleId>
              </a:tblPr>
              <a:tblGrid>
                <a:gridCol w="3530101">
                  <a:extLst>
                    <a:ext uri="{9D8B030D-6E8A-4147-A177-3AD203B41FA5}">
                      <a16:colId xmlns:a16="http://schemas.microsoft.com/office/drawing/2014/main" val="1606249242"/>
                    </a:ext>
                  </a:extLst>
                </a:gridCol>
                <a:gridCol w="3288712">
                  <a:extLst>
                    <a:ext uri="{9D8B030D-6E8A-4147-A177-3AD203B41FA5}">
                      <a16:colId xmlns:a16="http://schemas.microsoft.com/office/drawing/2014/main" val="4015389221"/>
                    </a:ext>
                  </a:extLst>
                </a:gridCol>
              </a:tblGrid>
              <a:tr h="286588">
                <a:tc>
                  <a:txBody>
                    <a:bodyPr/>
                    <a:lstStyle/>
                    <a:p>
                      <a:r>
                        <a:rPr lang="es-CL" sz="1400" dirty="0"/>
                        <a:t>Organismo Responsable</a:t>
                      </a:r>
                    </a:p>
                  </a:txBody>
                  <a:tcPr/>
                </a:tc>
                <a:tc>
                  <a:txBody>
                    <a:bodyPr/>
                    <a:lstStyle/>
                    <a:p>
                      <a:r>
                        <a:rPr lang="es-CL" sz="1400" dirty="0"/>
                        <a:t>Variable de riesgo</a:t>
                      </a:r>
                    </a:p>
                  </a:txBody>
                  <a:tcPr/>
                </a:tc>
                <a:extLst>
                  <a:ext uri="{0D108BD9-81ED-4DB2-BD59-A6C34878D82A}">
                    <a16:rowId xmlns:a16="http://schemas.microsoft.com/office/drawing/2014/main" val="3249448764"/>
                  </a:ext>
                </a:extLst>
              </a:tr>
              <a:tr h="286588">
                <a:tc>
                  <a:txBody>
                    <a:bodyPr/>
                    <a:lstStyle/>
                    <a:p>
                      <a:r>
                        <a:rPr lang="es-CL" sz="1400" dirty="0"/>
                        <a:t>Dirección Meteorológica</a:t>
                      </a:r>
                    </a:p>
                  </a:txBody>
                  <a:tcPr/>
                </a:tc>
                <a:tc>
                  <a:txBody>
                    <a:bodyPr/>
                    <a:lstStyle/>
                    <a:p>
                      <a:r>
                        <a:rPr lang="es-CL" sz="1400" dirty="0"/>
                        <a:t>Hidrometeorológica</a:t>
                      </a:r>
                    </a:p>
                  </a:txBody>
                  <a:tcPr/>
                </a:tc>
                <a:extLst>
                  <a:ext uri="{0D108BD9-81ED-4DB2-BD59-A6C34878D82A}">
                    <a16:rowId xmlns:a16="http://schemas.microsoft.com/office/drawing/2014/main" val="500756056"/>
                  </a:ext>
                </a:extLst>
              </a:tr>
              <a:tr h="286588">
                <a:tc>
                  <a:txBody>
                    <a:bodyPr/>
                    <a:lstStyle/>
                    <a:p>
                      <a:r>
                        <a:rPr lang="es-CL" sz="1400" dirty="0"/>
                        <a:t>SERNAGEOMIN</a:t>
                      </a:r>
                    </a:p>
                  </a:txBody>
                  <a:tcPr/>
                </a:tc>
                <a:tc>
                  <a:txBody>
                    <a:bodyPr/>
                    <a:lstStyle/>
                    <a:p>
                      <a:r>
                        <a:rPr lang="es-CL" sz="1400" dirty="0"/>
                        <a:t>Erupción volcánica</a:t>
                      </a:r>
                    </a:p>
                  </a:txBody>
                  <a:tcPr/>
                </a:tc>
                <a:extLst>
                  <a:ext uri="{0D108BD9-81ED-4DB2-BD59-A6C34878D82A}">
                    <a16:rowId xmlns:a16="http://schemas.microsoft.com/office/drawing/2014/main" val="2290185090"/>
                  </a:ext>
                </a:extLst>
              </a:tr>
              <a:tr h="286588">
                <a:tc>
                  <a:txBody>
                    <a:bodyPr/>
                    <a:lstStyle/>
                    <a:p>
                      <a:r>
                        <a:rPr lang="es-CL" sz="1400" dirty="0"/>
                        <a:t>Ministerio Obras Públicas / Dirección de aguas</a:t>
                      </a:r>
                    </a:p>
                  </a:txBody>
                  <a:tcPr/>
                </a:tc>
                <a:tc>
                  <a:txBody>
                    <a:bodyPr/>
                    <a:lstStyle/>
                    <a:p>
                      <a:r>
                        <a:rPr lang="es-CL" sz="1400" dirty="0"/>
                        <a:t>Crecidas de causes y embalses</a:t>
                      </a:r>
                    </a:p>
                  </a:txBody>
                  <a:tcPr/>
                </a:tc>
                <a:extLst>
                  <a:ext uri="{0D108BD9-81ED-4DB2-BD59-A6C34878D82A}">
                    <a16:rowId xmlns:a16="http://schemas.microsoft.com/office/drawing/2014/main" val="2904689867"/>
                  </a:ext>
                </a:extLst>
              </a:tr>
              <a:tr h="286588">
                <a:tc>
                  <a:txBody>
                    <a:bodyPr/>
                    <a:lstStyle/>
                    <a:p>
                      <a:r>
                        <a:rPr lang="es-CL" sz="1400" dirty="0"/>
                        <a:t>CONAF</a:t>
                      </a:r>
                    </a:p>
                  </a:txBody>
                  <a:tcPr/>
                </a:tc>
                <a:tc>
                  <a:txBody>
                    <a:bodyPr/>
                    <a:lstStyle/>
                    <a:p>
                      <a:r>
                        <a:rPr lang="es-CL" sz="1400" dirty="0"/>
                        <a:t>Forestal</a:t>
                      </a:r>
                    </a:p>
                  </a:txBody>
                  <a:tcPr/>
                </a:tc>
                <a:extLst>
                  <a:ext uri="{0D108BD9-81ED-4DB2-BD59-A6C34878D82A}">
                    <a16:rowId xmlns:a16="http://schemas.microsoft.com/office/drawing/2014/main" val="3740786096"/>
                  </a:ext>
                </a:extLst>
              </a:tr>
              <a:tr h="286588">
                <a:tc>
                  <a:txBody>
                    <a:bodyPr/>
                    <a:lstStyle/>
                    <a:p>
                      <a:r>
                        <a:rPr lang="es-CL" sz="1400" dirty="0"/>
                        <a:t>SHOA</a:t>
                      </a:r>
                    </a:p>
                  </a:txBody>
                  <a:tcPr/>
                </a:tc>
                <a:tc>
                  <a:txBody>
                    <a:bodyPr/>
                    <a:lstStyle/>
                    <a:p>
                      <a:r>
                        <a:rPr lang="es-CL" sz="1400" dirty="0"/>
                        <a:t>Sísmica / Tsunami</a:t>
                      </a:r>
                    </a:p>
                  </a:txBody>
                  <a:tcPr/>
                </a:tc>
                <a:extLst>
                  <a:ext uri="{0D108BD9-81ED-4DB2-BD59-A6C34878D82A}">
                    <a16:rowId xmlns:a16="http://schemas.microsoft.com/office/drawing/2014/main" val="127742997"/>
                  </a:ext>
                </a:extLst>
              </a:tr>
            </a:tbl>
          </a:graphicData>
        </a:graphic>
      </p:graphicFrame>
    </p:spTree>
    <p:extLst>
      <p:ext uri="{BB962C8B-B14F-4D97-AF65-F5344CB8AC3E}">
        <p14:creationId xmlns:p14="http://schemas.microsoft.com/office/powerpoint/2010/main" val="7549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1627CB-F447-4AC8-A16B-0533BA97C940}"/>
              </a:ext>
            </a:extLst>
          </p:cNvPr>
          <p:cNvSpPr txBox="1"/>
          <p:nvPr/>
        </p:nvSpPr>
        <p:spPr>
          <a:xfrm>
            <a:off x="3764098" y="2951946"/>
            <a:ext cx="4981303" cy="954107"/>
          </a:xfrm>
          <a:prstGeom prst="rect">
            <a:avLst/>
          </a:prstGeom>
          <a:noFill/>
        </p:spPr>
        <p:txBody>
          <a:bodyPr wrap="square" rtlCol="0">
            <a:spAutoFit/>
          </a:bodyPr>
          <a:lstStyle/>
          <a:p>
            <a:pPr algn="ctr"/>
            <a:r>
              <a:rPr lang="es-CL" sz="2800" b="1" dirty="0"/>
              <a:t>Estados de excepción constitucional</a:t>
            </a:r>
          </a:p>
        </p:txBody>
      </p:sp>
      <p:sp>
        <p:nvSpPr>
          <p:cNvPr id="6" name="Rectángulo: esquinas redondeadas 5">
            <a:extLst>
              <a:ext uri="{FF2B5EF4-FFF2-40B4-BE49-F238E27FC236}">
                <a16:creationId xmlns:a16="http://schemas.microsoft.com/office/drawing/2014/main" id="{7E3CE020-CA4A-40D6-B7A8-70F5350D2C56}"/>
              </a:ext>
            </a:extLst>
          </p:cNvPr>
          <p:cNvSpPr/>
          <p:nvPr/>
        </p:nvSpPr>
        <p:spPr>
          <a:xfrm>
            <a:off x="679632" y="393322"/>
            <a:ext cx="3852611" cy="56756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l"/>
            <a:r>
              <a:rPr lang="es-MX" sz="1600" b="1" dirty="0">
                <a:solidFill>
                  <a:schemeClr val="bg1"/>
                </a:solidFill>
              </a:rPr>
              <a:t>Estado de Emergencia: </a:t>
            </a:r>
          </a:p>
          <a:p>
            <a:pPr algn="l"/>
            <a:r>
              <a:rPr lang="es-MX" sz="1600" dirty="0">
                <a:solidFill>
                  <a:schemeClr val="bg1"/>
                </a:solidFill>
              </a:rPr>
              <a:t>Las facultades conferidas al Presidente de la República podrán ser delegadas, total o parcialmente, en los Jefes de la Defensa Nacional que designe. </a:t>
            </a:r>
          </a:p>
          <a:p>
            <a:pPr algn="l"/>
            <a:endParaRPr lang="es-MX" sz="1600" dirty="0">
              <a:solidFill>
                <a:schemeClr val="bg1"/>
              </a:solidFill>
            </a:endParaRPr>
          </a:p>
          <a:p>
            <a:pPr algn="l"/>
            <a:r>
              <a:rPr lang="es-MX" sz="1600" dirty="0">
                <a:solidFill>
                  <a:schemeClr val="bg1"/>
                </a:solidFill>
              </a:rPr>
              <a:t>No puede extenderse por más de 15 días, sin perjuicio de que el/la Presidente de la República pueda </a:t>
            </a:r>
            <a:r>
              <a:rPr lang="es-CL" sz="1600" dirty="0">
                <a:solidFill>
                  <a:schemeClr val="bg1"/>
                </a:solidFill>
              </a:rPr>
              <a:t>prorrogarlo por igual periodo (para sucesivas prórrogas se </a:t>
            </a:r>
            <a:r>
              <a:rPr lang="es-MX" sz="1600" dirty="0">
                <a:solidFill>
                  <a:schemeClr val="bg1"/>
                </a:solidFill>
              </a:rPr>
              <a:t>requiere el acuerdo del Congreso Nacional). </a:t>
            </a:r>
          </a:p>
          <a:p>
            <a:pPr algn="l"/>
            <a:endParaRPr lang="es-MX" sz="1600" dirty="0">
              <a:solidFill>
                <a:schemeClr val="bg1"/>
              </a:solidFill>
            </a:endParaRPr>
          </a:p>
          <a:p>
            <a:pPr algn="l"/>
            <a:r>
              <a:rPr lang="es-MX" sz="1600" dirty="0">
                <a:solidFill>
                  <a:schemeClr val="bg1"/>
                </a:solidFill>
              </a:rPr>
              <a:t>Se deben </a:t>
            </a:r>
            <a:r>
              <a:rPr lang="es-CL" sz="1600" dirty="0">
                <a:solidFill>
                  <a:schemeClr val="bg1"/>
                </a:solidFill>
              </a:rPr>
              <a:t>determinar las zonas afectadas por la emergencia.</a:t>
            </a:r>
          </a:p>
        </p:txBody>
      </p:sp>
      <p:sp>
        <p:nvSpPr>
          <p:cNvPr id="32" name="Rectángulo: esquinas redondeadas 31">
            <a:extLst>
              <a:ext uri="{FF2B5EF4-FFF2-40B4-BE49-F238E27FC236}">
                <a16:creationId xmlns:a16="http://schemas.microsoft.com/office/drawing/2014/main" id="{9EE1FE9E-0F31-4E0D-9287-558E3BAD1790}"/>
              </a:ext>
            </a:extLst>
          </p:cNvPr>
          <p:cNvSpPr/>
          <p:nvPr/>
        </p:nvSpPr>
        <p:spPr>
          <a:xfrm>
            <a:off x="7897586" y="238539"/>
            <a:ext cx="3852611" cy="5830429"/>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l"/>
            <a:r>
              <a:rPr lang="es-MX" sz="1600" b="1" dirty="0">
                <a:solidFill>
                  <a:schemeClr val="bg1"/>
                </a:solidFill>
              </a:rPr>
              <a:t>Estado de Catástrofe: </a:t>
            </a:r>
          </a:p>
          <a:p>
            <a:pPr algn="l"/>
            <a:r>
              <a:rPr lang="es-MX" sz="1600" dirty="0">
                <a:solidFill>
                  <a:schemeClr val="bg1"/>
                </a:solidFill>
              </a:rPr>
              <a:t>Las facultades conferidas al Presidente de la República podrán ser delegadas, total o parcialmente, en los Jefes de la Defensa Nacional que designe. </a:t>
            </a:r>
          </a:p>
          <a:p>
            <a:pPr algn="l"/>
            <a:endParaRPr lang="es-MX" sz="1600" dirty="0">
              <a:solidFill>
                <a:schemeClr val="bg1"/>
              </a:solidFill>
            </a:endParaRPr>
          </a:p>
          <a:p>
            <a:pPr algn="l"/>
            <a:r>
              <a:rPr lang="es-MX" sz="1600" dirty="0">
                <a:solidFill>
                  <a:schemeClr val="bg1"/>
                </a:solidFill>
              </a:rPr>
              <a:t>No puede extenderse por más de 90 días, sin perjuicio de que el/la Presidente de la República pueda prorrogarlo por igual periodo, si se mantienen las circunstancias que lo originaron. </a:t>
            </a:r>
          </a:p>
          <a:p>
            <a:pPr algn="l"/>
            <a:endParaRPr lang="es-MX" sz="1600" dirty="0">
              <a:solidFill>
                <a:schemeClr val="bg1"/>
              </a:solidFill>
            </a:endParaRPr>
          </a:p>
          <a:p>
            <a:pPr algn="l"/>
            <a:r>
              <a:rPr lang="es-MX" sz="1600" dirty="0">
                <a:solidFill>
                  <a:schemeClr val="bg1"/>
                </a:solidFill>
              </a:rPr>
              <a:t>Se deben determinar las</a:t>
            </a:r>
          </a:p>
          <a:p>
            <a:pPr algn="l"/>
            <a:r>
              <a:rPr lang="es-CL" sz="1600" dirty="0">
                <a:solidFill>
                  <a:schemeClr val="bg1"/>
                </a:solidFill>
              </a:rPr>
              <a:t>zonas afectadas por la catástrofe</a:t>
            </a:r>
          </a:p>
        </p:txBody>
      </p:sp>
    </p:spTree>
    <p:extLst>
      <p:ext uri="{BB962C8B-B14F-4D97-AF65-F5344CB8AC3E}">
        <p14:creationId xmlns:p14="http://schemas.microsoft.com/office/powerpoint/2010/main" val="273249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74375F1-083F-4A89-9595-21556AEDF4BA}"/>
              </a:ext>
            </a:extLst>
          </p:cNvPr>
          <p:cNvPicPr>
            <a:picLocks noChangeAspect="1"/>
          </p:cNvPicPr>
          <p:nvPr/>
        </p:nvPicPr>
        <p:blipFill>
          <a:blip r:embed="rId3"/>
          <a:stretch>
            <a:fillRect/>
          </a:stretch>
        </p:blipFill>
        <p:spPr>
          <a:xfrm>
            <a:off x="4686298" y="114299"/>
            <a:ext cx="7652890" cy="6414694"/>
          </a:xfrm>
          <a:prstGeom prst="rect">
            <a:avLst/>
          </a:prstGeom>
        </p:spPr>
      </p:pic>
      <p:sp>
        <p:nvSpPr>
          <p:cNvPr id="5" name="CuadroTexto 4">
            <a:extLst>
              <a:ext uri="{FF2B5EF4-FFF2-40B4-BE49-F238E27FC236}">
                <a16:creationId xmlns:a16="http://schemas.microsoft.com/office/drawing/2014/main" id="{7130A0E2-5413-4E92-AF36-C8ABB4C778DC}"/>
              </a:ext>
            </a:extLst>
          </p:cNvPr>
          <p:cNvSpPr txBox="1"/>
          <p:nvPr/>
        </p:nvSpPr>
        <p:spPr>
          <a:xfrm>
            <a:off x="145865" y="5205554"/>
            <a:ext cx="4691178" cy="1323439"/>
          </a:xfrm>
          <a:prstGeom prst="rect">
            <a:avLst/>
          </a:prstGeom>
          <a:noFill/>
        </p:spPr>
        <p:txBody>
          <a:bodyPr wrap="square" rtlCol="0">
            <a:spAutoFit/>
          </a:bodyPr>
          <a:lstStyle/>
          <a:p>
            <a:r>
              <a:rPr lang="es-CL" sz="1600" dirty="0"/>
              <a:t>ORGANISMOS DE BASE: Entidades públicas y privadas con competencias relacionadas con la gestión de riesgo de desastre (Ministerio de Vivienda y Urbanismo, el Servicio Nacional de Geología y Minería (SERNAGEOMIN) o Bomberos de Chile)</a:t>
            </a:r>
          </a:p>
        </p:txBody>
      </p:sp>
      <p:sp>
        <p:nvSpPr>
          <p:cNvPr id="11" name="CuadroTexto 10">
            <a:extLst>
              <a:ext uri="{FF2B5EF4-FFF2-40B4-BE49-F238E27FC236}">
                <a16:creationId xmlns:a16="http://schemas.microsoft.com/office/drawing/2014/main" id="{A2526705-FCFB-488C-8896-DC6A506E9312}"/>
              </a:ext>
            </a:extLst>
          </p:cNvPr>
          <p:cNvSpPr txBox="1"/>
          <p:nvPr/>
        </p:nvSpPr>
        <p:spPr>
          <a:xfrm>
            <a:off x="145865" y="3284332"/>
            <a:ext cx="4691178" cy="1323439"/>
          </a:xfrm>
          <a:prstGeom prst="rect">
            <a:avLst/>
          </a:prstGeom>
          <a:noFill/>
        </p:spPr>
        <p:txBody>
          <a:bodyPr wrap="square" rtlCol="0">
            <a:spAutoFit/>
          </a:bodyPr>
          <a:lstStyle/>
          <a:p>
            <a:r>
              <a:rPr lang="es-CL" sz="1600" dirty="0"/>
              <a:t>ORGANISMOS DE SOPORTE: Entidades públicas y privadas que dan apoyo en alguna fase del ciclo de gestión de riesgos (Instituto para la Resiliencia ante Desastres (</a:t>
            </a:r>
            <a:r>
              <a:rPr lang="es-CL" sz="1600" dirty="0" err="1"/>
              <a:t>Itrend</a:t>
            </a:r>
            <a:r>
              <a:rPr lang="es-CL" sz="1600" dirty="0"/>
              <a:t>), Techo Chile o el Servicio Agrícola Ganadero (SAG).</a:t>
            </a:r>
          </a:p>
        </p:txBody>
      </p:sp>
      <p:sp>
        <p:nvSpPr>
          <p:cNvPr id="12" name="CuadroTexto 11">
            <a:extLst>
              <a:ext uri="{FF2B5EF4-FFF2-40B4-BE49-F238E27FC236}">
                <a16:creationId xmlns:a16="http://schemas.microsoft.com/office/drawing/2014/main" id="{F33DA55D-1A41-43CE-88BB-C62264EDD569}"/>
              </a:ext>
            </a:extLst>
          </p:cNvPr>
          <p:cNvSpPr txBox="1"/>
          <p:nvPr/>
        </p:nvSpPr>
        <p:spPr>
          <a:xfrm>
            <a:off x="145866" y="532113"/>
            <a:ext cx="4896034" cy="830997"/>
          </a:xfrm>
          <a:prstGeom prst="rect">
            <a:avLst/>
          </a:prstGeom>
          <a:noFill/>
        </p:spPr>
        <p:txBody>
          <a:bodyPr wrap="square" rtlCol="0">
            <a:spAutoFit/>
          </a:bodyPr>
          <a:lstStyle/>
          <a:p>
            <a:r>
              <a:rPr lang="es-CL" sz="1600" dirty="0"/>
              <a:t>ALIADOS ESTRATÉGICOS: Entidades públicas que no son parte del ciclo de gestión de riesgos pero que cumplen funciona presupuestarias, institucionales y normativas.</a:t>
            </a:r>
          </a:p>
        </p:txBody>
      </p:sp>
      <p:sp>
        <p:nvSpPr>
          <p:cNvPr id="15" name="CuadroTexto 14">
            <a:extLst>
              <a:ext uri="{FF2B5EF4-FFF2-40B4-BE49-F238E27FC236}">
                <a16:creationId xmlns:a16="http://schemas.microsoft.com/office/drawing/2014/main" id="{257F3F37-7D6A-4EC9-8498-672B05773C9B}"/>
              </a:ext>
            </a:extLst>
          </p:cNvPr>
          <p:cNvSpPr txBox="1"/>
          <p:nvPr/>
        </p:nvSpPr>
        <p:spPr>
          <a:xfrm>
            <a:off x="145865" y="2407169"/>
            <a:ext cx="4786742" cy="584775"/>
          </a:xfrm>
          <a:prstGeom prst="rect">
            <a:avLst/>
          </a:prstGeom>
          <a:noFill/>
        </p:spPr>
        <p:txBody>
          <a:bodyPr wrap="square" rtlCol="0">
            <a:spAutoFit/>
          </a:bodyPr>
          <a:lstStyle>
            <a:defPPr>
              <a:defRPr lang="es-CL"/>
            </a:defPPr>
            <a:lvl1pPr>
              <a:defRPr sz="1600"/>
            </a:lvl1pPr>
          </a:lstStyle>
          <a:p>
            <a:r>
              <a:rPr lang="es-CL" dirty="0"/>
              <a:t>Sistema y Servicio Nacional de Prevención y Respuesta ante Desastres SINAPRED (EX ONEMI)</a:t>
            </a:r>
          </a:p>
        </p:txBody>
      </p:sp>
    </p:spTree>
    <p:extLst>
      <p:ext uri="{BB962C8B-B14F-4D97-AF65-F5344CB8AC3E}">
        <p14:creationId xmlns:p14="http://schemas.microsoft.com/office/powerpoint/2010/main" val="9108662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http://schemas.openxmlformats.org/package/2006/metadata/core-properties"/>
    <ds:schemaRef ds:uri="71af3243-3dd4-4a8d-8c0d-dd76da1f02a5"/>
    <ds:schemaRef ds:uri="http://schemas.microsoft.com/office/infopath/2007/PartnerControls"/>
    <ds:schemaRef ds:uri="http://schemas.microsoft.com/office/2006/documentManagement/types"/>
    <ds:schemaRef ds:uri="http://purl.org/dc/dcmitype/"/>
    <ds:schemaRef ds:uri="16c05727-aa75-4e4a-9b5f-8a80a1165891"/>
    <ds:schemaRef ds:uri="http://purl.org/dc/term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2426</TotalTime>
  <Words>1509</Words>
  <Application>Microsoft Macintosh PowerPoint</Application>
  <PresentationFormat>Panorámica</PresentationFormat>
  <Paragraphs>275</Paragraphs>
  <Slides>20</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Calibri Light</vt:lpstr>
      <vt:lpstr>Corbel</vt:lpstr>
      <vt:lpstr>gobCL-Light</vt:lpstr>
      <vt:lpstr>Wingdings</vt:lpstr>
      <vt:lpstr>Tema de Office</vt:lpstr>
      <vt:lpstr>El cambio Climático desde las Ciencias Sociales Gestión de Riesgos de Desastres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Gobernanza Incendios Forestales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II Clase 1</dc:title>
  <dc:creator>Gabriela Azocar</dc:creator>
  <cp:lastModifiedBy>Gabriela Azocar</cp:lastModifiedBy>
  <cp:revision>13</cp:revision>
  <dcterms:created xsi:type="dcterms:W3CDTF">2021-07-30T16:08:51Z</dcterms:created>
  <dcterms:modified xsi:type="dcterms:W3CDTF">2022-10-13T01:31:34Z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