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58" r:id="rId4"/>
    <p:sldId id="310" r:id="rId5"/>
    <p:sldId id="259" r:id="rId6"/>
    <p:sldId id="311" r:id="rId7"/>
    <p:sldId id="312" r:id="rId8"/>
    <p:sldId id="260" r:id="rId9"/>
    <p:sldId id="313" r:id="rId10"/>
    <p:sldId id="314" r:id="rId11"/>
    <p:sldId id="315" r:id="rId12"/>
    <p:sldId id="316" r:id="rId13"/>
    <p:sldId id="317" r:id="rId14"/>
    <p:sldId id="318" r:id="rId15"/>
    <p:sldId id="261" r:id="rId16"/>
  </p:sldIdLst>
  <p:sldSz cx="9144000" cy="5143500" type="screen16x9"/>
  <p:notesSz cx="6858000" cy="9144000"/>
  <p:embeddedFontLst>
    <p:embeddedFont>
      <p:font typeface="Inconsolata" pitchFamily="1" charset="0"/>
      <p:regular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Medium" panose="00000600000000000000" pitchFamily="2" charset="0"/>
      <p:regular r:id="rId23"/>
      <p:bold r:id="rId24"/>
      <p:italic r:id="rId25"/>
      <p:boldItalic r:id="rId26"/>
    </p:embeddedFont>
    <p:embeddedFont>
      <p:font typeface="Myanmar Text" panose="020B0502040204020203" pitchFamily="34" charset="0"/>
      <p:regular r:id="rId27"/>
      <p:bold r:id="rId28"/>
    </p:embeddedFont>
    <p:embeddedFont>
      <p:font typeface="Nunito" pitchFamily="2" charset="0"/>
      <p:regular r:id="rId29"/>
      <p:bold r:id="rId30"/>
      <p:italic r:id="rId31"/>
      <p:boldItalic r:id="rId32"/>
    </p:embeddedFont>
    <p:embeddedFont>
      <p:font typeface="Nunito SemiBold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161EB9-3947-47AF-A05E-05119954698C}">
  <a:tblStyle styleId="{A4161EB9-3947-47AF-A05E-0511995469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b1f5f6b5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b1f5f6b5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b28855024d_0_8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b28855024d_0_8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684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99bc3d0d5b_0_27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99bc3d0d5b_0_27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b28855024d_0_8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b28855024d_0_8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b1f5f6b51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b1f5f6b51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b28855024d_0_8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b28855024d_0_8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645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84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033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b28855024d_0_8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b28855024d_0_8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1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4276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99375" y="333027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08725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891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999243" y="4538907"/>
            <a:ext cx="670994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50" y="4686288"/>
            <a:ext cx="1674825" cy="392325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2933338"/>
            <a:ext cx="696850" cy="555500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232848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50" y="4466200"/>
            <a:ext cx="449875" cy="43485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49" y="-8"/>
            <a:ext cx="455944" cy="438063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5" y="4686300"/>
            <a:ext cx="1387600" cy="52665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00" y="2218575"/>
            <a:ext cx="522825" cy="502875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626512" y="126024"/>
            <a:ext cx="449895" cy="434869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_1_1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2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3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9"/>
          <p:cNvSpPr/>
          <p:nvPr/>
        </p:nvSpPr>
        <p:spPr>
          <a:xfrm>
            <a:off x="8546100" y="443133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9"/>
          <p:cNvSpPr/>
          <p:nvPr/>
        </p:nvSpPr>
        <p:spPr>
          <a:xfrm>
            <a:off x="74319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9"/>
          <p:cNvSpPr/>
          <p:nvPr/>
        </p:nvSpPr>
        <p:spPr>
          <a:xfrm>
            <a:off x="29350" y="-727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708081" y="4590532"/>
            <a:ext cx="670994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38" y="92950"/>
            <a:ext cx="308525" cy="454325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570500" y="3927400"/>
            <a:ext cx="1674825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00" y="72750"/>
            <a:ext cx="449875" cy="43485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00" y="4321425"/>
            <a:ext cx="522825" cy="502875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3065100" y="2565993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subTitle" idx="2"/>
          </p:nvPr>
        </p:nvSpPr>
        <p:spPr>
          <a:xfrm>
            <a:off x="2815650" y="3405243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hasCustomPrompt="1"/>
          </p:nvPr>
        </p:nvSpPr>
        <p:spPr>
          <a:xfrm>
            <a:off x="3334200" y="1139607"/>
            <a:ext cx="24756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/>
          <p:nvPr/>
        </p:nvSpPr>
        <p:spPr>
          <a:xfrm rot="10800000" flipH="1">
            <a:off x="-208725" y="33978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150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3" y="-226615"/>
            <a:ext cx="670994" cy="821442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50" y="55121"/>
            <a:ext cx="1674825" cy="392325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1644896"/>
            <a:ext cx="696850" cy="555500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1929821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250" y="232684"/>
            <a:ext cx="449875" cy="43485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49" y="4695678"/>
            <a:ext cx="455944" cy="438063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5" y="-79216"/>
            <a:ext cx="1387600" cy="52665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4957759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00" y="2412284"/>
            <a:ext cx="522825" cy="502875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626512" y="4572841"/>
            <a:ext cx="449895" cy="434869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604150" y="1142825"/>
            <a:ext cx="77910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301382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25" y="4909825"/>
            <a:ext cx="541825" cy="544850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1121625" y="1867825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1121625" y="24132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8656900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-665925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4607082"/>
            <a:ext cx="670994" cy="821442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0" y="4634738"/>
            <a:ext cx="1674825" cy="392325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214100" y="20038"/>
            <a:ext cx="308525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0" y="4490150"/>
            <a:ext cx="449875" cy="43485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0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"/>
          <p:cNvSpPr txBox="1">
            <a:spLocks noGrp="1"/>
          </p:cNvSpPr>
          <p:nvPr>
            <p:ph type="subTitle" idx="1"/>
          </p:nvPr>
        </p:nvSpPr>
        <p:spPr>
          <a:xfrm>
            <a:off x="3131179" y="2805575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6" name="Google Shape;656;p16"/>
          <p:cNvSpPr txBox="1">
            <a:spLocks noGrp="1"/>
          </p:cNvSpPr>
          <p:nvPr>
            <p:ph type="subTitle" idx="2"/>
          </p:nvPr>
        </p:nvSpPr>
        <p:spPr>
          <a:xfrm>
            <a:off x="5667081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7" name="Google Shape;657;p16"/>
          <p:cNvSpPr txBox="1">
            <a:spLocks noGrp="1"/>
          </p:cNvSpPr>
          <p:nvPr>
            <p:ph type="subTitle" idx="3"/>
          </p:nvPr>
        </p:nvSpPr>
        <p:spPr>
          <a:xfrm>
            <a:off x="551319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8" name="Google Shape;658;p16"/>
          <p:cNvSpPr txBox="1">
            <a:spLocks noGrp="1"/>
          </p:cNvSpPr>
          <p:nvPr>
            <p:ph type="subTitle" idx="4"/>
          </p:nvPr>
        </p:nvSpPr>
        <p:spPr>
          <a:xfrm>
            <a:off x="837069" y="3142005"/>
            <a:ext cx="235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5"/>
          </p:nvPr>
        </p:nvSpPr>
        <p:spPr>
          <a:xfrm>
            <a:off x="3476929" y="3140493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subTitle" idx="6"/>
          </p:nvPr>
        </p:nvSpPr>
        <p:spPr>
          <a:xfrm>
            <a:off x="6012831" y="3142008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6"/>
          <p:cNvSpPr/>
          <p:nvPr/>
        </p:nvSpPr>
        <p:spPr>
          <a:xfrm rot="-5400000">
            <a:off x="2448600" y="4291025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6"/>
          <p:cNvSpPr/>
          <p:nvPr/>
        </p:nvSpPr>
        <p:spPr>
          <a:xfrm rot="5400000">
            <a:off x="8189400" y="3733988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6"/>
          <p:cNvSpPr/>
          <p:nvPr/>
        </p:nvSpPr>
        <p:spPr>
          <a:xfrm>
            <a:off x="-547200" y="-112500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16"/>
          <p:cNvGrpSpPr/>
          <p:nvPr/>
        </p:nvGrpSpPr>
        <p:grpSpPr>
          <a:xfrm>
            <a:off x="8713913" y="211925"/>
            <a:ext cx="671000" cy="821450"/>
            <a:chOff x="5847850" y="2941500"/>
            <a:chExt cx="671000" cy="821450"/>
          </a:xfrm>
        </p:grpSpPr>
        <p:sp>
          <p:nvSpPr>
            <p:cNvPr id="666" name="Google Shape;666;p16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6"/>
          <p:cNvGrpSpPr/>
          <p:nvPr/>
        </p:nvGrpSpPr>
        <p:grpSpPr>
          <a:xfrm>
            <a:off x="8213050" y="137700"/>
            <a:ext cx="696850" cy="555500"/>
            <a:chOff x="6610025" y="3412625"/>
            <a:chExt cx="696850" cy="555500"/>
          </a:xfrm>
        </p:grpSpPr>
        <p:sp>
          <p:nvSpPr>
            <p:cNvPr id="683" name="Google Shape;683;p16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6"/>
          <p:cNvGrpSpPr/>
          <p:nvPr/>
        </p:nvGrpSpPr>
        <p:grpSpPr>
          <a:xfrm>
            <a:off x="8257675" y="4458250"/>
            <a:ext cx="522825" cy="502875"/>
            <a:chOff x="7116875" y="2700800"/>
            <a:chExt cx="522825" cy="502875"/>
          </a:xfrm>
        </p:grpSpPr>
        <p:sp>
          <p:nvSpPr>
            <p:cNvPr id="686" name="Google Shape;686;p16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16"/>
          <p:cNvGrpSpPr/>
          <p:nvPr/>
        </p:nvGrpSpPr>
        <p:grpSpPr>
          <a:xfrm>
            <a:off x="156563" y="3876850"/>
            <a:ext cx="341975" cy="1145950"/>
            <a:chOff x="3466350" y="2417925"/>
            <a:chExt cx="341975" cy="1145950"/>
          </a:xfrm>
        </p:grpSpPr>
        <p:sp>
          <p:nvSpPr>
            <p:cNvPr id="693" name="Google Shape;693;p16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39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238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00" y="33978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5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685913" y="-226615"/>
            <a:ext cx="670994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575" y="55121"/>
            <a:ext cx="1674825" cy="392325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5" y="1644896"/>
            <a:ext cx="696850" cy="555500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1929821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25" y="232684"/>
            <a:ext cx="449875" cy="43485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7" y="4695678"/>
            <a:ext cx="455944" cy="438063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5" y="-79216"/>
            <a:ext cx="1387600" cy="52665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4947984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5" y="2412284"/>
            <a:ext cx="522825" cy="502875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79743" y="4572841"/>
            <a:ext cx="449895" cy="434869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2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3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50" y="35005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550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8" y="-216290"/>
            <a:ext cx="670994" cy="821442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499325" y="736796"/>
            <a:ext cx="1674825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5" y="166571"/>
            <a:ext cx="696850" cy="555500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2961884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25" y="4698884"/>
            <a:ext cx="449875" cy="43485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5" y="4652971"/>
            <a:ext cx="1387600" cy="52665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0" y="-22492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2" r:id="rId7"/>
    <p:sldLayoutId id="2147483673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FA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oogle Shape;1238;p32"/>
          <p:cNvGrpSpPr/>
          <p:nvPr/>
        </p:nvGrpSpPr>
        <p:grpSpPr>
          <a:xfrm>
            <a:off x="2158952" y="3359735"/>
            <a:ext cx="4656955" cy="969378"/>
            <a:chOff x="547138" y="2070875"/>
            <a:chExt cx="714662" cy="882162"/>
          </a:xfrm>
        </p:grpSpPr>
        <p:sp>
          <p:nvSpPr>
            <p:cNvPr id="1239" name="Google Shape;1239;p32"/>
            <p:cNvSpPr/>
            <p:nvPr/>
          </p:nvSpPr>
          <p:spPr>
            <a:xfrm>
              <a:off x="547138" y="2256137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1" name="Google Shape;1241;p32"/>
          <p:cNvSpPr txBox="1">
            <a:spLocks noGrp="1"/>
          </p:cNvSpPr>
          <p:nvPr>
            <p:ph type="ctrTitle"/>
          </p:nvPr>
        </p:nvSpPr>
        <p:spPr>
          <a:xfrm>
            <a:off x="1614300" y="1545257"/>
            <a:ext cx="5915400" cy="15045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Motivaciones </a:t>
            </a:r>
            <a:r>
              <a:rPr lang="en" sz="3600" dirty="0"/>
              <a:t>Intrínseca y Extrínsecas</a:t>
            </a:r>
            <a:endParaRPr dirty="0"/>
          </a:p>
        </p:txBody>
      </p:sp>
      <p:sp>
        <p:nvSpPr>
          <p:cNvPr id="1242" name="Google Shape;1242;p32"/>
          <p:cNvSpPr txBox="1">
            <a:spLocks noGrp="1"/>
          </p:cNvSpPr>
          <p:nvPr>
            <p:ph type="subTitle" idx="1"/>
          </p:nvPr>
        </p:nvSpPr>
        <p:spPr>
          <a:xfrm>
            <a:off x="2023950" y="3390482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yanmar Text" panose="020B0502040204020203" pitchFamily="34" charset="0"/>
                <a:cs typeface="Myanmar Text" panose="020B0502040204020203" pitchFamily="34" charset="0"/>
              </a:rPr>
              <a:t>Procesos Psicológicos Básicos – 2022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yanmar Text" panose="020B0502040204020203" pitchFamily="34" charset="0"/>
                <a:cs typeface="Myanmar Text" panose="020B0502040204020203" pitchFamily="34" charset="0"/>
              </a:rPr>
              <a:t>Facultad de Cs. Sociales</a:t>
            </a:r>
            <a:endParaRPr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36"/>
          <p:cNvSpPr txBox="1">
            <a:spLocks noGrp="1"/>
          </p:cNvSpPr>
          <p:nvPr>
            <p:ph type="body" idx="1"/>
          </p:nvPr>
        </p:nvSpPr>
        <p:spPr>
          <a:xfrm>
            <a:off x="307236" y="1309020"/>
            <a:ext cx="8079527" cy="2205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600"/>
              </a:spcBef>
            </a:pPr>
            <a:r>
              <a:rPr lang="en" sz="1600" dirty="0"/>
              <a:t>La imposición de una recompensa extrínseca por realizar una actividad intrínseca, causa que se </a:t>
            </a:r>
            <a:r>
              <a:rPr lang="en" sz="1600" b="1" dirty="0">
                <a:solidFill>
                  <a:schemeClr val="tx2">
                    <a:lumMod val="50000"/>
                  </a:schemeClr>
                </a:solidFill>
              </a:rPr>
              <a:t>socave la motivación intrínseca </a:t>
            </a:r>
            <a:r>
              <a:rPr lang="en" sz="1600" dirty="0"/>
              <a:t>futura.</a:t>
            </a:r>
          </a:p>
          <a:p>
            <a:pPr marL="742950" lvl="1" indent="-285750">
              <a:spcBef>
                <a:spcPts val="600"/>
              </a:spcBef>
            </a:pPr>
            <a:r>
              <a:rPr lang="en" sz="1400" dirty="0"/>
              <a:t>Perjudica la calidad del desempeño y el proceso de aprendizaje.</a:t>
            </a:r>
          </a:p>
          <a:p>
            <a:pPr marL="742950" lvl="1" indent="-285750">
              <a:spcBef>
                <a:spcPts val="600"/>
              </a:spcBef>
            </a:pPr>
            <a:r>
              <a:rPr lang="es-CL" sz="1400" dirty="0"/>
              <a:t>La</a:t>
            </a:r>
            <a:r>
              <a:rPr lang="en" sz="1400" dirty="0"/>
              <a:t>s recompensas distraen la atención del aprendizaje hacia la recompensa.</a:t>
            </a:r>
          </a:p>
          <a:p>
            <a:pPr marL="742950" lvl="1" indent="-285750">
              <a:spcBef>
                <a:spcPts val="600"/>
              </a:spcBef>
            </a:pPr>
            <a:r>
              <a:rPr lang="en" sz="1400" dirty="0"/>
              <a:t>Tiene más probabilidades de buscar información rápida a expensas de comprender conceptualemente.</a:t>
            </a:r>
          </a:p>
          <a:p>
            <a:pPr marL="742950" lvl="1" indent="-285750">
              <a:spcBef>
                <a:spcPts val="600"/>
              </a:spcBef>
            </a:pPr>
            <a:r>
              <a:rPr lang="en" sz="1400" dirty="0"/>
              <a:t>Socavan la autorregulación autónoma.</a:t>
            </a:r>
          </a:p>
          <a:p>
            <a:pPr marL="285750" indent="-285750">
              <a:spcBef>
                <a:spcPts val="600"/>
              </a:spcBef>
            </a:pPr>
            <a:r>
              <a:rPr lang="en" sz="1600" dirty="0"/>
              <a:t>Las </a:t>
            </a:r>
            <a:r>
              <a:rPr lang="en" sz="1600" b="1" dirty="0">
                <a:solidFill>
                  <a:schemeClr val="tx2">
                    <a:lumMod val="50000"/>
                  </a:schemeClr>
                </a:solidFill>
              </a:rPr>
              <a:t>recompensas esperadas y tangibles disminuyen </a:t>
            </a:r>
            <a:r>
              <a:rPr lang="en" sz="1600" dirty="0"/>
              <a:t>la motivación intrínseca, mientras que las </a:t>
            </a:r>
            <a:r>
              <a:rPr lang="en" sz="1600" b="1" dirty="0">
                <a:solidFill>
                  <a:schemeClr val="tx2">
                    <a:lumMod val="50000"/>
                  </a:schemeClr>
                </a:solidFill>
              </a:rPr>
              <a:t>recompensas inesperadas y verbales la mantienen.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66422D-7482-CA60-0AC6-DB8DD946D9DF}"/>
              </a:ext>
            </a:extLst>
          </p:cNvPr>
          <p:cNvSpPr txBox="1">
            <a:spLocks/>
          </p:cNvSpPr>
          <p:nvPr/>
        </p:nvSpPr>
        <p:spPr>
          <a:xfrm>
            <a:off x="715900" y="530538"/>
            <a:ext cx="69555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1"/>
            <a:r>
              <a:rPr lang="es-CL" dirty="0"/>
              <a:t>Costos ocultos de la recompensa</a:t>
            </a:r>
          </a:p>
        </p:txBody>
      </p:sp>
    </p:spTree>
    <p:extLst>
      <p:ext uri="{BB962C8B-B14F-4D97-AF65-F5344CB8AC3E}">
        <p14:creationId xmlns:p14="http://schemas.microsoft.com/office/powerpoint/2010/main" val="122133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4"/>
          <p:cNvSpPr txBox="1">
            <a:spLocks noGrp="1"/>
          </p:cNvSpPr>
          <p:nvPr>
            <p:ph type="subTitle" idx="1"/>
          </p:nvPr>
        </p:nvSpPr>
        <p:spPr>
          <a:xfrm>
            <a:off x="2321934" y="2571750"/>
            <a:ext cx="4500131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Teoría de la Evaluación Cognitiva</a:t>
            </a:r>
            <a:endParaRPr dirty="0"/>
          </a:p>
        </p:txBody>
      </p:sp>
      <p:sp>
        <p:nvSpPr>
          <p:cNvPr id="1255" name="Google Shape;1255;p34"/>
          <p:cNvSpPr txBox="1">
            <a:spLocks noGrp="1"/>
          </p:cNvSpPr>
          <p:nvPr>
            <p:ph type="title"/>
          </p:nvPr>
        </p:nvSpPr>
        <p:spPr>
          <a:xfrm>
            <a:off x="3334200" y="1139607"/>
            <a:ext cx="24756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74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5F9841-488A-083F-BCEB-C6272D4CA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668" y="1728056"/>
            <a:ext cx="7452495" cy="3636900"/>
          </a:xfrm>
        </p:spPr>
        <p:txBody>
          <a:bodyPr/>
          <a:lstStyle/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Las consecuencias y recompensas también proveen </a:t>
            </a:r>
            <a:r>
              <a:rPr lang="es-CL" sz="1400" b="1" dirty="0"/>
              <a:t>realimentación acerca de su comportamiento y competencia.</a:t>
            </a:r>
          </a:p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400" dirty="0"/>
          </a:p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La teoría de la evaluación cognitiva afirma que todes los sucesos externos tienen un </a:t>
            </a:r>
            <a:r>
              <a:rPr lang="es-CL" sz="1400" b="1" dirty="0"/>
              <a:t>aspecto de control como un aspecto informativo</a:t>
            </a:r>
            <a:r>
              <a:rPr lang="es-CL" sz="1400" dirty="0"/>
              <a:t>. </a:t>
            </a:r>
          </a:p>
          <a:p>
            <a:pPr marL="781050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Montserrat" panose="00000500000000000000" pitchFamily="2" charset="0"/>
              </a:rPr>
              <a:t>El aspecto controlador afecta la necesidad de autonomía </a:t>
            </a:r>
          </a:p>
          <a:p>
            <a:pPr marL="781050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Montserrat" panose="00000500000000000000" pitchFamily="2" charset="0"/>
              </a:rPr>
              <a:t>El aspecto informativo afecta la necesidad de competencia.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163A6CE-D3A0-7DEF-DAC4-FE67D957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43" y="985968"/>
            <a:ext cx="6955500" cy="560400"/>
          </a:xfrm>
        </p:spPr>
        <p:txBody>
          <a:bodyPr/>
          <a:lstStyle/>
          <a:p>
            <a:r>
              <a:rPr lang="es-CL" dirty="0"/>
              <a:t>Teoría de la Evaluación Cognitiva</a:t>
            </a:r>
          </a:p>
        </p:txBody>
      </p:sp>
    </p:spTree>
    <p:extLst>
      <p:ext uri="{BB962C8B-B14F-4D97-AF65-F5344CB8AC3E}">
        <p14:creationId xmlns:p14="http://schemas.microsoft.com/office/powerpoint/2010/main" val="129698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5F9841-488A-083F-BCEB-C6272D4CA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8631" y="1099405"/>
            <a:ext cx="7452495" cy="922276"/>
          </a:xfrm>
        </p:spPr>
        <p:txBody>
          <a:bodyPr/>
          <a:lstStyle/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latin typeface="Montserrat" panose="00000500000000000000" pitchFamily="2" charset="0"/>
              </a:rPr>
              <a:t>Los sucesos externos afectan la motivación intrínseca cuando influyen en el locus percibido de causalidad (si son por causas externas al sujeto o propias del sujeto). Los hechos con un PLOC más externo reducen la M. Intrínseca y aumentaran la M. Extrínseca y viceversa.</a:t>
            </a:r>
          </a:p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400" dirty="0">
              <a:latin typeface="Montserrat" panose="00000500000000000000" pitchFamily="2" charset="0"/>
            </a:endParaRPr>
          </a:p>
          <a:p>
            <a:pPr marL="152400" indent="0" algn="just">
              <a:spcAft>
                <a:spcPts val="600"/>
              </a:spcAft>
              <a:buNone/>
            </a:pPr>
            <a:endParaRPr lang="es-CL" sz="1400" dirty="0">
              <a:latin typeface="Montserrat" panose="00000500000000000000" pitchFamily="2" charset="0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EC36EA6B-4FD6-9319-0D85-861CDF82EB79}"/>
              </a:ext>
            </a:extLst>
          </p:cNvPr>
          <p:cNvSpPr txBox="1">
            <a:spLocks/>
          </p:cNvSpPr>
          <p:nvPr/>
        </p:nvSpPr>
        <p:spPr>
          <a:xfrm>
            <a:off x="1548633" y="2243487"/>
            <a:ext cx="7452495" cy="92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latin typeface="Montserrat" panose="00000500000000000000" pitchFamily="2" charset="0"/>
              </a:rPr>
              <a:t>Los sucesos externos afectan la M. Intrínseca cuando influye en el comportamiento, así los que sucesos que promueven una mayor competencia aumenta la M. Intrínseca.</a:t>
            </a:r>
          </a:p>
          <a:p>
            <a:pPr marL="152400" indent="0" algn="just">
              <a:spcAft>
                <a:spcPts val="600"/>
              </a:spcAft>
              <a:buNone/>
            </a:pPr>
            <a:endParaRPr lang="es-CL" sz="1400" dirty="0">
              <a:latin typeface="Montserrat" panose="00000500000000000000" pitchFamily="2" charset="0"/>
            </a:endParaRPr>
          </a:p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400" dirty="0">
              <a:latin typeface="Montserrat" panose="00000500000000000000" pitchFamily="2" charset="0"/>
            </a:endParaRPr>
          </a:p>
          <a:p>
            <a:pPr marL="152400" indent="0" algn="just">
              <a:spcAft>
                <a:spcPts val="600"/>
              </a:spcAft>
              <a:buFont typeface="Nunito"/>
              <a:buNone/>
            </a:pPr>
            <a:endParaRPr lang="es-CL" sz="1400" dirty="0">
              <a:latin typeface="Montserrat" panose="00000500000000000000" pitchFamily="2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1249C33C-C3CA-6F97-237C-9ED2DDF96BB1}"/>
              </a:ext>
            </a:extLst>
          </p:cNvPr>
          <p:cNvSpPr txBox="1">
            <a:spLocks/>
          </p:cNvSpPr>
          <p:nvPr/>
        </p:nvSpPr>
        <p:spPr>
          <a:xfrm>
            <a:off x="1548632" y="3215388"/>
            <a:ext cx="7452495" cy="92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latin typeface="Montserrat" panose="00000500000000000000" pitchFamily="2" charset="0"/>
              </a:rPr>
              <a:t>El aspecto informativo facilita un PLOC interno y de competencia, que aumenta la M. Intrínseca. El aspecto controlador facilita un PLOC externo que socava la motivación intrínseca y promueva la extrínseca. </a:t>
            </a:r>
          </a:p>
          <a:p>
            <a:pPr marL="152400" indent="0" algn="just">
              <a:spcAft>
                <a:spcPts val="600"/>
              </a:spcAft>
              <a:buNone/>
            </a:pPr>
            <a:endParaRPr lang="es-CL" sz="1400" dirty="0">
              <a:latin typeface="Montserrat" panose="00000500000000000000" pitchFamily="2" charset="0"/>
            </a:endParaRPr>
          </a:p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400" dirty="0">
              <a:latin typeface="Montserrat" panose="00000500000000000000" pitchFamily="2" charset="0"/>
            </a:endParaRPr>
          </a:p>
          <a:p>
            <a:pPr marL="152400" indent="0" algn="just">
              <a:spcAft>
                <a:spcPts val="600"/>
              </a:spcAft>
              <a:buFont typeface="Nunito"/>
              <a:buNone/>
            </a:pPr>
            <a:endParaRPr lang="es-CL" sz="1400" dirty="0">
              <a:latin typeface="Montserrat" panose="00000500000000000000" pitchFamily="2" charset="0"/>
            </a:endParaRPr>
          </a:p>
        </p:txBody>
      </p:sp>
      <p:grpSp>
        <p:nvGrpSpPr>
          <p:cNvPr id="9" name="Google Shape;1260;p35">
            <a:extLst>
              <a:ext uri="{FF2B5EF4-FFF2-40B4-BE49-F238E27FC236}">
                <a16:creationId xmlns:a16="http://schemas.microsoft.com/office/drawing/2014/main" id="{D1B3E1A5-82D1-419D-0AB9-DB7A789780F1}"/>
              </a:ext>
            </a:extLst>
          </p:cNvPr>
          <p:cNvGrpSpPr/>
          <p:nvPr/>
        </p:nvGrpSpPr>
        <p:grpSpPr>
          <a:xfrm>
            <a:off x="756850" y="1151845"/>
            <a:ext cx="761438" cy="760650"/>
            <a:chOff x="500363" y="2070875"/>
            <a:chExt cx="761438" cy="760650"/>
          </a:xfrm>
        </p:grpSpPr>
        <p:sp>
          <p:nvSpPr>
            <p:cNvPr id="10" name="Google Shape;1261;p35">
              <a:extLst>
                <a:ext uri="{FF2B5EF4-FFF2-40B4-BE49-F238E27FC236}">
                  <a16:creationId xmlns:a16="http://schemas.microsoft.com/office/drawing/2014/main" id="{F8B9FA6B-2A3F-8F64-8FF5-65BD0E382140}"/>
                </a:ext>
              </a:extLst>
            </p:cNvPr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62;p35">
              <a:extLst>
                <a:ext uri="{FF2B5EF4-FFF2-40B4-BE49-F238E27FC236}">
                  <a16:creationId xmlns:a16="http://schemas.microsoft.com/office/drawing/2014/main" id="{047C4A43-0425-F44D-603B-A382A8CFDAE7}"/>
                </a:ext>
              </a:extLst>
            </p:cNvPr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63;p35">
            <a:extLst>
              <a:ext uri="{FF2B5EF4-FFF2-40B4-BE49-F238E27FC236}">
                <a16:creationId xmlns:a16="http://schemas.microsoft.com/office/drawing/2014/main" id="{F47040E6-F79A-9228-1C5F-DCFAF1563388}"/>
              </a:ext>
            </a:extLst>
          </p:cNvPr>
          <p:cNvGrpSpPr/>
          <p:nvPr/>
        </p:nvGrpSpPr>
        <p:grpSpPr>
          <a:xfrm>
            <a:off x="756851" y="2233802"/>
            <a:ext cx="761438" cy="760650"/>
            <a:chOff x="500363" y="2070875"/>
            <a:chExt cx="761438" cy="760650"/>
          </a:xfrm>
        </p:grpSpPr>
        <p:sp>
          <p:nvSpPr>
            <p:cNvPr id="13" name="Google Shape;1264;p35">
              <a:extLst>
                <a:ext uri="{FF2B5EF4-FFF2-40B4-BE49-F238E27FC236}">
                  <a16:creationId xmlns:a16="http://schemas.microsoft.com/office/drawing/2014/main" id="{E56A7D3D-0A16-F9C4-6051-070A59091FF2}"/>
                </a:ext>
              </a:extLst>
            </p:cNvPr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65;p35">
              <a:extLst>
                <a:ext uri="{FF2B5EF4-FFF2-40B4-BE49-F238E27FC236}">
                  <a16:creationId xmlns:a16="http://schemas.microsoft.com/office/drawing/2014/main" id="{339BA9C2-40AD-370E-4878-212FCDF1007B}"/>
                </a:ext>
              </a:extLst>
            </p:cNvPr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266;p35">
            <a:extLst>
              <a:ext uri="{FF2B5EF4-FFF2-40B4-BE49-F238E27FC236}">
                <a16:creationId xmlns:a16="http://schemas.microsoft.com/office/drawing/2014/main" id="{F4005DA2-FE85-6287-7358-6493C01B4962}"/>
              </a:ext>
            </a:extLst>
          </p:cNvPr>
          <p:cNvGrpSpPr/>
          <p:nvPr/>
        </p:nvGrpSpPr>
        <p:grpSpPr>
          <a:xfrm>
            <a:off x="756850" y="3313751"/>
            <a:ext cx="761438" cy="760650"/>
            <a:chOff x="500363" y="2070875"/>
            <a:chExt cx="761438" cy="760650"/>
          </a:xfrm>
        </p:grpSpPr>
        <p:sp>
          <p:nvSpPr>
            <p:cNvPr id="16" name="Google Shape;1267;p35">
              <a:extLst>
                <a:ext uri="{FF2B5EF4-FFF2-40B4-BE49-F238E27FC236}">
                  <a16:creationId xmlns:a16="http://schemas.microsoft.com/office/drawing/2014/main" id="{F9DD7E9F-8AD1-0F0F-703B-B30AA2A7DD5D}"/>
                </a:ext>
              </a:extLst>
            </p:cNvPr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68;p35">
              <a:extLst>
                <a:ext uri="{FF2B5EF4-FFF2-40B4-BE49-F238E27FC236}">
                  <a16:creationId xmlns:a16="http://schemas.microsoft.com/office/drawing/2014/main" id="{9A74AFD1-7302-D747-3FAF-2B7823F00A08}"/>
                </a:ext>
              </a:extLst>
            </p:cNvPr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274;p35">
            <a:extLst>
              <a:ext uri="{FF2B5EF4-FFF2-40B4-BE49-F238E27FC236}">
                <a16:creationId xmlns:a16="http://schemas.microsoft.com/office/drawing/2014/main" id="{5B63D78C-FE9F-335C-F47B-1B5D1413840F}"/>
              </a:ext>
            </a:extLst>
          </p:cNvPr>
          <p:cNvSpPr txBox="1">
            <a:spLocks/>
          </p:cNvSpPr>
          <p:nvPr/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dirty="0"/>
          </a:p>
        </p:txBody>
      </p:sp>
      <p:sp>
        <p:nvSpPr>
          <p:cNvPr id="19" name="Google Shape;1277;p35">
            <a:extLst>
              <a:ext uri="{FF2B5EF4-FFF2-40B4-BE49-F238E27FC236}">
                <a16:creationId xmlns:a16="http://schemas.microsoft.com/office/drawing/2014/main" id="{2E1684A6-2C68-F7AC-699B-DF32A8FF7027}"/>
              </a:ext>
            </a:extLst>
          </p:cNvPr>
          <p:cNvSpPr txBox="1">
            <a:spLocks/>
          </p:cNvSpPr>
          <p:nvPr/>
        </p:nvSpPr>
        <p:spPr>
          <a:xfrm>
            <a:off x="832936" y="1394714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200" b="1" dirty="0">
                <a:latin typeface="Montserrat" panose="00000500000000000000" pitchFamily="2" charset="0"/>
              </a:rPr>
              <a:t>01</a:t>
            </a:r>
          </a:p>
        </p:txBody>
      </p:sp>
      <p:sp>
        <p:nvSpPr>
          <p:cNvPr id="34" name="Google Shape;1277;p35">
            <a:extLst>
              <a:ext uri="{FF2B5EF4-FFF2-40B4-BE49-F238E27FC236}">
                <a16:creationId xmlns:a16="http://schemas.microsoft.com/office/drawing/2014/main" id="{65029AE3-0C62-3505-D225-6A918E1848BD}"/>
              </a:ext>
            </a:extLst>
          </p:cNvPr>
          <p:cNvSpPr txBox="1">
            <a:spLocks/>
          </p:cNvSpPr>
          <p:nvPr/>
        </p:nvSpPr>
        <p:spPr>
          <a:xfrm>
            <a:off x="845294" y="2505902"/>
            <a:ext cx="939900" cy="4097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200" b="1" dirty="0">
                <a:latin typeface="Montserrat" panose="00000500000000000000" pitchFamily="2" charset="0"/>
              </a:rPr>
              <a:t>02</a:t>
            </a:r>
          </a:p>
        </p:txBody>
      </p:sp>
      <p:sp>
        <p:nvSpPr>
          <p:cNvPr id="36" name="Google Shape;1277;p35">
            <a:extLst>
              <a:ext uri="{FF2B5EF4-FFF2-40B4-BE49-F238E27FC236}">
                <a16:creationId xmlns:a16="http://schemas.microsoft.com/office/drawing/2014/main" id="{0D133774-491D-1890-70D2-7BF9607EA1E1}"/>
              </a:ext>
            </a:extLst>
          </p:cNvPr>
          <p:cNvSpPr txBox="1">
            <a:spLocks/>
          </p:cNvSpPr>
          <p:nvPr/>
        </p:nvSpPr>
        <p:spPr>
          <a:xfrm>
            <a:off x="821387" y="3587398"/>
            <a:ext cx="939900" cy="4097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200" b="1" dirty="0">
                <a:latin typeface="Montserrat" panose="000005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60296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4"/>
          <p:cNvSpPr txBox="1">
            <a:spLocks noGrp="1"/>
          </p:cNvSpPr>
          <p:nvPr>
            <p:ph type="subTitle" idx="1"/>
          </p:nvPr>
        </p:nvSpPr>
        <p:spPr>
          <a:xfrm>
            <a:off x="2321934" y="2571750"/>
            <a:ext cx="4500131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Tipos de Motivación</a:t>
            </a:r>
            <a:endParaRPr dirty="0"/>
          </a:p>
        </p:txBody>
      </p:sp>
      <p:sp>
        <p:nvSpPr>
          <p:cNvPr id="1255" name="Google Shape;1255;p34"/>
          <p:cNvSpPr txBox="1">
            <a:spLocks noGrp="1"/>
          </p:cNvSpPr>
          <p:nvPr>
            <p:ph type="title"/>
          </p:nvPr>
        </p:nvSpPr>
        <p:spPr>
          <a:xfrm>
            <a:off x="3334200" y="1139607"/>
            <a:ext cx="24756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446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ED64807-FEA7-F3D5-FD78-F1AA4EEB8EF4}"/>
              </a:ext>
            </a:extLst>
          </p:cNvPr>
          <p:cNvSpPr/>
          <p:nvPr/>
        </p:nvSpPr>
        <p:spPr>
          <a:xfrm>
            <a:off x="292894" y="857251"/>
            <a:ext cx="1864519" cy="43576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Desmotivación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37CE1CC-6B31-1818-4B6E-C0EC67096AF9}"/>
              </a:ext>
            </a:extLst>
          </p:cNvPr>
          <p:cNvSpPr/>
          <p:nvPr/>
        </p:nvSpPr>
        <p:spPr>
          <a:xfrm>
            <a:off x="2452688" y="857250"/>
            <a:ext cx="1864519" cy="43576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Sin regulación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0ADE79D-6FF4-A0FF-1B4B-35DA750BF054}"/>
              </a:ext>
            </a:extLst>
          </p:cNvPr>
          <p:cNvSpPr/>
          <p:nvPr/>
        </p:nvSpPr>
        <p:spPr>
          <a:xfrm>
            <a:off x="4519613" y="857250"/>
            <a:ext cx="1864519" cy="43576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Impersonal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2480252-2B25-411C-DD5B-5D9FE3CEDD04}"/>
              </a:ext>
            </a:extLst>
          </p:cNvPr>
          <p:cNvSpPr/>
          <p:nvPr/>
        </p:nvSpPr>
        <p:spPr>
          <a:xfrm>
            <a:off x="6586538" y="857249"/>
            <a:ext cx="2407443" cy="43577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No intencional, sin valoración, incompetencia.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668E619-FE97-4FFC-E9FC-AE6C84837291}"/>
              </a:ext>
            </a:extLst>
          </p:cNvPr>
          <p:cNvSpPr/>
          <p:nvPr/>
        </p:nvSpPr>
        <p:spPr>
          <a:xfrm>
            <a:off x="292893" y="2353865"/>
            <a:ext cx="1864519" cy="4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Motivación Extrínseca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CAF88BF-BF8F-BC56-B138-7990C7F079C6}"/>
              </a:ext>
            </a:extLst>
          </p:cNvPr>
          <p:cNvSpPr/>
          <p:nvPr/>
        </p:nvSpPr>
        <p:spPr>
          <a:xfrm>
            <a:off x="2452687" y="1570433"/>
            <a:ext cx="1864519" cy="4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Regulación externa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B622E97-76BB-9A96-225A-FD29E928F567}"/>
              </a:ext>
            </a:extLst>
          </p:cNvPr>
          <p:cNvSpPr/>
          <p:nvPr/>
        </p:nvSpPr>
        <p:spPr>
          <a:xfrm>
            <a:off x="2452686" y="2135980"/>
            <a:ext cx="1864519" cy="4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Regulación introyectada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9AD45CD-A8C7-680B-CB72-FD79F3601A88}"/>
              </a:ext>
            </a:extLst>
          </p:cNvPr>
          <p:cNvSpPr/>
          <p:nvPr/>
        </p:nvSpPr>
        <p:spPr>
          <a:xfrm>
            <a:off x="2452686" y="2701527"/>
            <a:ext cx="1864519" cy="4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Regulación identificada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B12053B-9A56-4A62-A9CB-210D22E75B43}"/>
              </a:ext>
            </a:extLst>
          </p:cNvPr>
          <p:cNvSpPr/>
          <p:nvPr/>
        </p:nvSpPr>
        <p:spPr>
          <a:xfrm>
            <a:off x="2452686" y="3255167"/>
            <a:ext cx="1864519" cy="4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Regulación integrada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DF9E35B-B231-18D4-3AF5-8D17AE2F4A47}"/>
              </a:ext>
            </a:extLst>
          </p:cNvPr>
          <p:cNvSpPr/>
          <p:nvPr/>
        </p:nvSpPr>
        <p:spPr>
          <a:xfrm>
            <a:off x="292893" y="4286249"/>
            <a:ext cx="1864519" cy="4357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Motivación Intrínseca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F7E19F3-9E05-FC57-A1B0-D982B2A4F77F}"/>
              </a:ext>
            </a:extLst>
          </p:cNvPr>
          <p:cNvSpPr/>
          <p:nvPr/>
        </p:nvSpPr>
        <p:spPr>
          <a:xfrm>
            <a:off x="2452686" y="4286248"/>
            <a:ext cx="1864519" cy="4357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Regulación Intrínseca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B0A43AC-2A1A-AE94-A36A-A2D4C456D2EC}"/>
              </a:ext>
            </a:extLst>
          </p:cNvPr>
          <p:cNvSpPr/>
          <p:nvPr/>
        </p:nvSpPr>
        <p:spPr>
          <a:xfrm>
            <a:off x="4519612" y="1569242"/>
            <a:ext cx="1864519" cy="4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CL" dirty="0"/>
              <a:t>Externo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4099517-AA18-6B44-03FB-587E9DAA779B}"/>
              </a:ext>
            </a:extLst>
          </p:cNvPr>
          <p:cNvSpPr/>
          <p:nvPr/>
        </p:nvSpPr>
        <p:spPr>
          <a:xfrm>
            <a:off x="4519611" y="2135980"/>
            <a:ext cx="1864519" cy="4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CL" dirty="0"/>
              <a:t>Poco externo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974148C4-4855-63F5-853F-159B7F0103B4}"/>
              </a:ext>
            </a:extLst>
          </p:cNvPr>
          <p:cNvSpPr/>
          <p:nvPr/>
        </p:nvSpPr>
        <p:spPr>
          <a:xfrm>
            <a:off x="4519611" y="2701526"/>
            <a:ext cx="1864519" cy="4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CL" dirty="0"/>
              <a:t>Poco interno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2EB0943-0DFA-4E6E-BFD5-D0DCFBD091BE}"/>
              </a:ext>
            </a:extLst>
          </p:cNvPr>
          <p:cNvSpPr/>
          <p:nvPr/>
        </p:nvSpPr>
        <p:spPr>
          <a:xfrm>
            <a:off x="4519610" y="3255166"/>
            <a:ext cx="1864519" cy="4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CL" dirty="0"/>
              <a:t>Interno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EFF2E129-6AC2-BA44-8BAD-AB209E6B138E}"/>
              </a:ext>
            </a:extLst>
          </p:cNvPr>
          <p:cNvSpPr/>
          <p:nvPr/>
        </p:nvSpPr>
        <p:spPr>
          <a:xfrm>
            <a:off x="6586537" y="1569241"/>
            <a:ext cx="2407443" cy="4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CL" dirty="0"/>
              <a:t>Obediencia, recompensas y castigos externos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648D491A-493A-8AD0-772D-5B265ABC16AE}"/>
              </a:ext>
            </a:extLst>
          </p:cNvPr>
          <p:cNvSpPr/>
          <p:nvPr/>
        </p:nvSpPr>
        <p:spPr>
          <a:xfrm>
            <a:off x="6586537" y="2135980"/>
            <a:ext cx="2407443" cy="4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CL" dirty="0"/>
              <a:t>Autocontrol, participación del yo, recompensa interna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30736C79-A9B0-85AF-8E8F-BB2A14245F29}"/>
              </a:ext>
            </a:extLst>
          </p:cNvPr>
          <p:cNvSpPr/>
          <p:nvPr/>
        </p:nvSpPr>
        <p:spPr>
          <a:xfrm>
            <a:off x="6586537" y="2701526"/>
            <a:ext cx="2407443" cy="4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CL" dirty="0"/>
              <a:t>Importancia personal, valoración constante.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2617EA26-42E2-16E4-EBFB-7D372A783377}"/>
              </a:ext>
            </a:extLst>
          </p:cNvPr>
          <p:cNvSpPr/>
          <p:nvPr/>
        </p:nvSpPr>
        <p:spPr>
          <a:xfrm>
            <a:off x="6586537" y="3267072"/>
            <a:ext cx="2407443" cy="435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CL" dirty="0"/>
              <a:t>Congruencia con valores, síntesis con el </a:t>
            </a:r>
            <a:r>
              <a:rPr lang="es-CL" dirty="0" err="1"/>
              <a:t>self</a:t>
            </a:r>
            <a:endParaRPr lang="es-CL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693CD149-EEA9-79DE-F2EA-4094F88B5D8A}"/>
              </a:ext>
            </a:extLst>
          </p:cNvPr>
          <p:cNvSpPr/>
          <p:nvPr/>
        </p:nvSpPr>
        <p:spPr>
          <a:xfrm>
            <a:off x="4519609" y="4286247"/>
            <a:ext cx="1864519" cy="4357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Interno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BB3954E7-E182-AD09-8EDD-EE534C4C716A}"/>
              </a:ext>
            </a:extLst>
          </p:cNvPr>
          <p:cNvSpPr/>
          <p:nvPr/>
        </p:nvSpPr>
        <p:spPr>
          <a:xfrm>
            <a:off x="6586532" y="4286246"/>
            <a:ext cx="2407443" cy="4357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Interés, disfrute, satisfacción inherente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77D83DF-36B4-4207-9444-44A66E2E74A8}"/>
              </a:ext>
            </a:extLst>
          </p:cNvPr>
          <p:cNvSpPr/>
          <p:nvPr/>
        </p:nvSpPr>
        <p:spPr>
          <a:xfrm>
            <a:off x="292892" y="316708"/>
            <a:ext cx="1864519" cy="435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Motivación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95343569-AB6A-F00F-687E-251B5FDB99C0}"/>
              </a:ext>
            </a:extLst>
          </p:cNvPr>
          <p:cNvSpPr/>
          <p:nvPr/>
        </p:nvSpPr>
        <p:spPr>
          <a:xfrm>
            <a:off x="2381248" y="303610"/>
            <a:ext cx="2007394" cy="435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Regulación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9A8E606D-2204-74B7-B93E-170F35DA2F84}"/>
              </a:ext>
            </a:extLst>
          </p:cNvPr>
          <p:cNvSpPr/>
          <p:nvPr/>
        </p:nvSpPr>
        <p:spPr>
          <a:xfrm>
            <a:off x="4448171" y="297657"/>
            <a:ext cx="2007394" cy="435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Locus percibido de control</a:t>
            </a:r>
          </a:p>
        </p:txBody>
      </p:sp>
      <p:sp>
        <p:nvSpPr>
          <p:cNvPr id="1281" name="Rectángulo 1280">
            <a:extLst>
              <a:ext uri="{FF2B5EF4-FFF2-40B4-BE49-F238E27FC236}">
                <a16:creationId xmlns:a16="http://schemas.microsoft.com/office/drawing/2014/main" id="{BBE79074-FFAE-4B10-F028-B35A0E8EF4EC}"/>
              </a:ext>
            </a:extLst>
          </p:cNvPr>
          <p:cNvSpPr/>
          <p:nvPr/>
        </p:nvSpPr>
        <p:spPr>
          <a:xfrm>
            <a:off x="6634154" y="310753"/>
            <a:ext cx="2007394" cy="435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Características</a:t>
            </a:r>
          </a:p>
        </p:txBody>
      </p:sp>
      <p:cxnSp>
        <p:nvCxnSpPr>
          <p:cNvPr id="1283" name="Conector recto de flecha 1282">
            <a:extLst>
              <a:ext uri="{FF2B5EF4-FFF2-40B4-BE49-F238E27FC236}">
                <a16:creationId xmlns:a16="http://schemas.microsoft.com/office/drawing/2014/main" id="{33F69EC6-E86A-9FC2-5743-7142B963D42A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 flipV="1">
            <a:off x="2157413" y="1075135"/>
            <a:ext cx="29527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4" name="Conector recto de flecha 1283">
            <a:extLst>
              <a:ext uri="{FF2B5EF4-FFF2-40B4-BE49-F238E27FC236}">
                <a16:creationId xmlns:a16="http://schemas.microsoft.com/office/drawing/2014/main" id="{390B8121-1C9F-795C-B88D-9036421C9999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4317207" y="1075135"/>
            <a:ext cx="202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7" name="Conector recto de flecha 1286">
            <a:extLst>
              <a:ext uri="{FF2B5EF4-FFF2-40B4-BE49-F238E27FC236}">
                <a16:creationId xmlns:a16="http://schemas.microsoft.com/office/drawing/2014/main" id="{C0A01182-0C80-28D7-0C93-4D31932B4C51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6384132" y="1075134"/>
            <a:ext cx="20240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0" name="Conector recto de flecha 1289">
            <a:extLst>
              <a:ext uri="{FF2B5EF4-FFF2-40B4-BE49-F238E27FC236}">
                <a16:creationId xmlns:a16="http://schemas.microsoft.com/office/drawing/2014/main" id="{D6FC2772-2FCC-9996-364B-CDE6F31969BC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2157412" y="1788318"/>
            <a:ext cx="295275" cy="78343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3" name="Conector recto de flecha 1292">
            <a:extLst>
              <a:ext uri="{FF2B5EF4-FFF2-40B4-BE49-F238E27FC236}">
                <a16:creationId xmlns:a16="http://schemas.microsoft.com/office/drawing/2014/main" id="{D450AF5A-8F55-F295-FCD1-146DDDF213FE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 flipV="1">
            <a:off x="2157412" y="2353865"/>
            <a:ext cx="295274" cy="21788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6" name="Conector recto de flecha 1295">
            <a:extLst>
              <a:ext uri="{FF2B5EF4-FFF2-40B4-BE49-F238E27FC236}">
                <a16:creationId xmlns:a16="http://schemas.microsoft.com/office/drawing/2014/main" id="{3E32D88F-C219-26F3-EF16-DC47CF42D5CC}"/>
              </a:ext>
            </a:extLst>
          </p:cNvPr>
          <p:cNvCxnSpPr>
            <a:cxnSpLocks/>
            <a:stCxn id="25" idx="3"/>
            <a:endCxn id="31" idx="1"/>
          </p:cNvCxnSpPr>
          <p:nvPr/>
        </p:nvCxnSpPr>
        <p:spPr>
          <a:xfrm>
            <a:off x="2157412" y="2571750"/>
            <a:ext cx="295274" cy="34766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6" name="Conector recto de flecha 1325">
            <a:extLst>
              <a:ext uri="{FF2B5EF4-FFF2-40B4-BE49-F238E27FC236}">
                <a16:creationId xmlns:a16="http://schemas.microsoft.com/office/drawing/2014/main" id="{05E37257-1400-5F48-9D52-B3C922AB5FC3}"/>
              </a:ext>
            </a:extLst>
          </p:cNvPr>
          <p:cNvCxnSpPr>
            <a:cxnSpLocks/>
            <a:stCxn id="25" idx="3"/>
            <a:endCxn id="33" idx="1"/>
          </p:cNvCxnSpPr>
          <p:nvPr/>
        </p:nvCxnSpPr>
        <p:spPr>
          <a:xfrm>
            <a:off x="2157412" y="2571750"/>
            <a:ext cx="295274" cy="90130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9" name="Conector recto de flecha 1328">
            <a:extLst>
              <a:ext uri="{FF2B5EF4-FFF2-40B4-BE49-F238E27FC236}">
                <a16:creationId xmlns:a16="http://schemas.microsoft.com/office/drawing/2014/main" id="{D80432F9-6881-A8DE-776B-2CD2CCE80779}"/>
              </a:ext>
            </a:extLst>
          </p:cNvPr>
          <p:cNvCxnSpPr>
            <a:cxnSpLocks/>
            <a:stCxn id="27" idx="3"/>
            <a:endCxn id="39" idx="1"/>
          </p:cNvCxnSpPr>
          <p:nvPr/>
        </p:nvCxnSpPr>
        <p:spPr>
          <a:xfrm flipV="1">
            <a:off x="4317206" y="1787127"/>
            <a:ext cx="202406" cy="119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2" name="Conector recto de flecha 1331">
            <a:extLst>
              <a:ext uri="{FF2B5EF4-FFF2-40B4-BE49-F238E27FC236}">
                <a16:creationId xmlns:a16="http://schemas.microsoft.com/office/drawing/2014/main" id="{66680DC8-CE61-BEEB-05DF-4327F2A0D1CF}"/>
              </a:ext>
            </a:extLst>
          </p:cNvPr>
          <p:cNvCxnSpPr>
            <a:cxnSpLocks/>
            <a:stCxn id="29" idx="3"/>
            <a:endCxn id="41" idx="1"/>
          </p:cNvCxnSpPr>
          <p:nvPr/>
        </p:nvCxnSpPr>
        <p:spPr>
          <a:xfrm>
            <a:off x="4317205" y="2353865"/>
            <a:ext cx="202406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5" name="Conector recto de flecha 1334">
            <a:extLst>
              <a:ext uri="{FF2B5EF4-FFF2-40B4-BE49-F238E27FC236}">
                <a16:creationId xmlns:a16="http://schemas.microsoft.com/office/drawing/2014/main" id="{3BEA166A-9ECE-3DA6-2062-6900151B16E6}"/>
              </a:ext>
            </a:extLst>
          </p:cNvPr>
          <p:cNvCxnSpPr>
            <a:cxnSpLocks/>
            <a:stCxn id="31" idx="3"/>
            <a:endCxn id="43" idx="1"/>
          </p:cNvCxnSpPr>
          <p:nvPr/>
        </p:nvCxnSpPr>
        <p:spPr>
          <a:xfrm flipV="1">
            <a:off x="4317205" y="2919411"/>
            <a:ext cx="202406" cy="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8" name="Conector recto de flecha 1337">
            <a:extLst>
              <a:ext uri="{FF2B5EF4-FFF2-40B4-BE49-F238E27FC236}">
                <a16:creationId xmlns:a16="http://schemas.microsoft.com/office/drawing/2014/main" id="{89F53F8D-E4B1-C26E-E89C-90BF63292511}"/>
              </a:ext>
            </a:extLst>
          </p:cNvPr>
          <p:cNvCxnSpPr>
            <a:cxnSpLocks/>
            <a:stCxn id="33" idx="3"/>
            <a:endCxn id="45" idx="1"/>
          </p:cNvCxnSpPr>
          <p:nvPr/>
        </p:nvCxnSpPr>
        <p:spPr>
          <a:xfrm flipV="1">
            <a:off x="4317205" y="3473051"/>
            <a:ext cx="202405" cy="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1" name="Conector recto de flecha 1340">
            <a:extLst>
              <a:ext uri="{FF2B5EF4-FFF2-40B4-BE49-F238E27FC236}">
                <a16:creationId xmlns:a16="http://schemas.microsoft.com/office/drawing/2014/main" id="{F13A90A7-C887-9C5B-ABDB-A850BA7A4CFD}"/>
              </a:ext>
            </a:extLst>
          </p:cNvPr>
          <p:cNvCxnSpPr>
            <a:cxnSpLocks/>
            <a:stCxn id="39" idx="3"/>
            <a:endCxn id="47" idx="1"/>
          </p:cNvCxnSpPr>
          <p:nvPr/>
        </p:nvCxnSpPr>
        <p:spPr>
          <a:xfrm flipV="1">
            <a:off x="6384131" y="1787126"/>
            <a:ext cx="202406" cy="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5" name="Conector recto de flecha 1344">
            <a:extLst>
              <a:ext uri="{FF2B5EF4-FFF2-40B4-BE49-F238E27FC236}">
                <a16:creationId xmlns:a16="http://schemas.microsoft.com/office/drawing/2014/main" id="{6687046F-F70E-FE4F-BCB7-23E5BDC0625F}"/>
              </a:ext>
            </a:extLst>
          </p:cNvPr>
          <p:cNvCxnSpPr>
            <a:cxnSpLocks/>
            <a:stCxn id="41" idx="3"/>
            <a:endCxn id="49" idx="1"/>
          </p:cNvCxnSpPr>
          <p:nvPr/>
        </p:nvCxnSpPr>
        <p:spPr>
          <a:xfrm>
            <a:off x="6384130" y="2353865"/>
            <a:ext cx="202407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9" name="Conector recto de flecha 1348">
            <a:extLst>
              <a:ext uri="{FF2B5EF4-FFF2-40B4-BE49-F238E27FC236}">
                <a16:creationId xmlns:a16="http://schemas.microsoft.com/office/drawing/2014/main" id="{5F058186-7987-466B-7180-A619EA859AE7}"/>
              </a:ext>
            </a:extLst>
          </p:cNvPr>
          <p:cNvCxnSpPr>
            <a:cxnSpLocks/>
            <a:stCxn id="43" idx="3"/>
            <a:endCxn id="51" idx="1"/>
          </p:cNvCxnSpPr>
          <p:nvPr/>
        </p:nvCxnSpPr>
        <p:spPr>
          <a:xfrm>
            <a:off x="6384130" y="2919411"/>
            <a:ext cx="202407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3" name="Conector recto de flecha 1352">
            <a:extLst>
              <a:ext uri="{FF2B5EF4-FFF2-40B4-BE49-F238E27FC236}">
                <a16:creationId xmlns:a16="http://schemas.microsoft.com/office/drawing/2014/main" id="{7C2A70B4-2CC2-C805-F864-642AE09A0F1C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6384129" y="3473049"/>
            <a:ext cx="202403" cy="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6" name="Conector recto de flecha 1355">
            <a:extLst>
              <a:ext uri="{FF2B5EF4-FFF2-40B4-BE49-F238E27FC236}">
                <a16:creationId xmlns:a16="http://schemas.microsoft.com/office/drawing/2014/main" id="{806A81B9-AFEF-066B-1BE3-38FA713C6E9B}"/>
              </a:ext>
            </a:extLst>
          </p:cNvPr>
          <p:cNvCxnSpPr>
            <a:cxnSpLocks/>
            <a:stCxn id="35" idx="3"/>
            <a:endCxn id="37" idx="1"/>
          </p:cNvCxnSpPr>
          <p:nvPr/>
        </p:nvCxnSpPr>
        <p:spPr>
          <a:xfrm flipV="1">
            <a:off x="2157412" y="4504133"/>
            <a:ext cx="295274" cy="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9" name="Conector recto de flecha 1358">
            <a:extLst>
              <a:ext uri="{FF2B5EF4-FFF2-40B4-BE49-F238E27FC236}">
                <a16:creationId xmlns:a16="http://schemas.microsoft.com/office/drawing/2014/main" id="{FE97E0B1-B22D-C852-A1A0-E8AE13FEB3C5}"/>
              </a:ext>
            </a:extLst>
          </p:cNvPr>
          <p:cNvCxnSpPr>
            <a:cxnSpLocks/>
            <a:stCxn id="37" idx="3"/>
            <a:endCxn id="55" idx="1"/>
          </p:cNvCxnSpPr>
          <p:nvPr/>
        </p:nvCxnSpPr>
        <p:spPr>
          <a:xfrm flipV="1">
            <a:off x="4317205" y="4504132"/>
            <a:ext cx="202404" cy="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2" name="Conector recto de flecha 1361">
            <a:extLst>
              <a:ext uri="{FF2B5EF4-FFF2-40B4-BE49-F238E27FC236}">
                <a16:creationId xmlns:a16="http://schemas.microsoft.com/office/drawing/2014/main" id="{880D1257-8D86-0F40-33FE-9C37F7688502}"/>
              </a:ext>
            </a:extLst>
          </p:cNvPr>
          <p:cNvCxnSpPr>
            <a:cxnSpLocks/>
            <a:stCxn id="55" idx="3"/>
            <a:endCxn id="57" idx="1"/>
          </p:cNvCxnSpPr>
          <p:nvPr/>
        </p:nvCxnSpPr>
        <p:spPr>
          <a:xfrm flipV="1">
            <a:off x="6384128" y="4504131"/>
            <a:ext cx="202404" cy="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54;p34">
            <a:extLst>
              <a:ext uri="{FF2B5EF4-FFF2-40B4-BE49-F238E27FC236}">
                <a16:creationId xmlns:a16="http://schemas.microsoft.com/office/drawing/2014/main" id="{56F15067-B141-EE2B-48A6-DC7A7651A530}"/>
              </a:ext>
            </a:extLst>
          </p:cNvPr>
          <p:cNvSpPr txBox="1">
            <a:spLocks/>
          </p:cNvSpPr>
          <p:nvPr/>
        </p:nvSpPr>
        <p:spPr>
          <a:xfrm>
            <a:off x="571500" y="1493043"/>
            <a:ext cx="7779543" cy="19751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/>
              <a:t>Todos los ambientes en los que nos encontramos, </a:t>
            </a:r>
            <a:r>
              <a:rPr lang="es-CL" sz="1800" b="1" dirty="0"/>
              <a:t>discriminan entre conductas deseables e indeseables</a:t>
            </a:r>
            <a:r>
              <a:rPr lang="es-CL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/>
              <a:t>La gente</a:t>
            </a:r>
            <a:r>
              <a:rPr lang="es-CL" sz="1800" b="1" dirty="0"/>
              <a:t> no siempre genera su propia motivación desde el interior</a:t>
            </a:r>
            <a:r>
              <a:rPr lang="es-CL" sz="1800" dirty="0"/>
              <a:t>, en lugar de ello son pasivos y buscan el ambiento les proporcione. Tales hechos se constituyen en incentivos.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4"/>
          <p:cNvSpPr txBox="1">
            <a:spLocks noGrp="1"/>
          </p:cNvSpPr>
          <p:nvPr>
            <p:ph type="subTitle" idx="1"/>
          </p:nvPr>
        </p:nvSpPr>
        <p:spPr>
          <a:xfrm>
            <a:off x="3065100" y="2565993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Motivaciones Intrínsecas</a:t>
            </a:r>
            <a:endParaRPr dirty="0"/>
          </a:p>
        </p:txBody>
      </p:sp>
      <p:sp>
        <p:nvSpPr>
          <p:cNvPr id="1255" name="Google Shape;1255;p34"/>
          <p:cNvSpPr txBox="1">
            <a:spLocks noGrp="1"/>
          </p:cNvSpPr>
          <p:nvPr>
            <p:ph type="title"/>
          </p:nvPr>
        </p:nvSpPr>
        <p:spPr>
          <a:xfrm>
            <a:off x="3334200" y="1139607"/>
            <a:ext cx="24756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BC5C9-7C1E-A7A7-F04D-07CA2C59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Motivación Intrínseca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5F9841-488A-083F-BCEB-C6272D4CA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56" y="1263713"/>
            <a:ext cx="5875231" cy="3636900"/>
          </a:xfrm>
        </p:spPr>
        <p:txBody>
          <a:bodyPr/>
          <a:lstStyle/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Es la propensión inherente a involucrarse en los </a:t>
            </a:r>
            <a:r>
              <a:rPr lang="es-CL" sz="1400" b="1" dirty="0"/>
              <a:t>propios intereses </a:t>
            </a:r>
            <a:r>
              <a:rPr lang="es-CL" sz="1400" dirty="0"/>
              <a:t>y ejercer las propias capacidades. Surge de manera </a:t>
            </a:r>
            <a:r>
              <a:rPr lang="es-CL" sz="1400" b="1" dirty="0"/>
              <a:t>espontánea</a:t>
            </a:r>
            <a:r>
              <a:rPr lang="es-CL" sz="1400" dirty="0"/>
              <a:t> de las </a:t>
            </a:r>
            <a:r>
              <a:rPr lang="es-CL" sz="1400" b="1" dirty="0"/>
              <a:t>necesidades psicológicas </a:t>
            </a:r>
            <a:r>
              <a:rPr lang="es-CL" sz="1400" dirty="0"/>
              <a:t>y los </a:t>
            </a:r>
            <a:r>
              <a:rPr lang="es-CL" sz="1400" b="1" dirty="0"/>
              <a:t>esfuerzos innatos de crecimiento.</a:t>
            </a:r>
          </a:p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400" b="1" dirty="0"/>
          </a:p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Proviene de </a:t>
            </a:r>
            <a:r>
              <a:rPr lang="es-CL" sz="1400" b="1" dirty="0"/>
              <a:t>las experiencias espontáneas </a:t>
            </a:r>
            <a:r>
              <a:rPr lang="es-CL" sz="1400" dirty="0"/>
              <a:t>de sentirse </a:t>
            </a:r>
            <a:r>
              <a:rPr lang="es-CL" sz="1400" b="1" dirty="0"/>
              <a:t>autónomo, competente o afín </a:t>
            </a:r>
            <a:r>
              <a:rPr lang="es-CL" sz="1400" dirty="0"/>
              <a:t>(</a:t>
            </a:r>
            <a:r>
              <a:rPr lang="es-CL" sz="1400" i="1" dirty="0"/>
              <a:t>“Es divertido”; “esto me gusta”; “es interesante”).</a:t>
            </a:r>
          </a:p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400" i="1" dirty="0"/>
          </a:p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Esta es una </a:t>
            </a:r>
            <a:r>
              <a:rPr lang="es-CL" sz="1400" b="1" dirty="0"/>
              <a:t>motivación natural</a:t>
            </a:r>
            <a:r>
              <a:rPr lang="es-CL" sz="1400" dirty="0"/>
              <a:t>, que conduce a </a:t>
            </a:r>
            <a:r>
              <a:rPr lang="es-CL" sz="1400" b="1" dirty="0"/>
              <a:t>beneficios</a:t>
            </a:r>
            <a:r>
              <a:rPr lang="es-CL" sz="1400" dirty="0"/>
              <a:t> importantes para el individuo incluyendo </a:t>
            </a:r>
            <a:r>
              <a:rPr lang="es-CL" sz="1400" b="1" dirty="0"/>
              <a:t>persistencia, creatividad, compresión conceptual y bienestar subjetivo.</a:t>
            </a:r>
          </a:p>
        </p:txBody>
      </p:sp>
      <p:pic>
        <p:nvPicPr>
          <p:cNvPr id="1026" name="Picture 2" descr="Descubre 4 pasos para activar tu motivación personal | Learn Chile">
            <a:extLst>
              <a:ext uri="{FF2B5EF4-FFF2-40B4-BE49-F238E27FC236}">
                <a16:creationId xmlns:a16="http://schemas.microsoft.com/office/drawing/2014/main" id="{FD5B502C-68E7-89FA-A118-0281C9BA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72" y="1468039"/>
            <a:ext cx="2238078" cy="23095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292;p36">
            <a:extLst>
              <a:ext uri="{FF2B5EF4-FFF2-40B4-BE49-F238E27FC236}">
                <a16:creationId xmlns:a16="http://schemas.microsoft.com/office/drawing/2014/main" id="{7AB4D305-D8EE-50E3-9286-F440F710EB8E}"/>
              </a:ext>
            </a:extLst>
          </p:cNvPr>
          <p:cNvSpPr/>
          <p:nvPr/>
        </p:nvSpPr>
        <p:spPr>
          <a:xfrm>
            <a:off x="6671684" y="1416959"/>
            <a:ext cx="2238078" cy="230958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26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" name="Google Shape;1260;p35"/>
          <p:cNvGrpSpPr/>
          <p:nvPr/>
        </p:nvGrpSpPr>
        <p:grpSpPr>
          <a:xfrm>
            <a:off x="675750" y="1854900"/>
            <a:ext cx="761438" cy="760650"/>
            <a:chOff x="500363" y="2070875"/>
            <a:chExt cx="761438" cy="760650"/>
          </a:xfrm>
        </p:grpSpPr>
        <p:sp>
          <p:nvSpPr>
            <p:cNvPr id="1261" name="Google Shape;1261;p35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35"/>
          <p:cNvGrpSpPr/>
          <p:nvPr/>
        </p:nvGrpSpPr>
        <p:grpSpPr>
          <a:xfrm>
            <a:off x="727800" y="3230963"/>
            <a:ext cx="761438" cy="760650"/>
            <a:chOff x="500363" y="2070875"/>
            <a:chExt cx="761438" cy="760650"/>
          </a:xfrm>
        </p:grpSpPr>
        <p:sp>
          <p:nvSpPr>
            <p:cNvPr id="1264" name="Google Shape;1264;p35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35"/>
          <p:cNvGrpSpPr/>
          <p:nvPr/>
        </p:nvGrpSpPr>
        <p:grpSpPr>
          <a:xfrm>
            <a:off x="4793875" y="1854900"/>
            <a:ext cx="761438" cy="760650"/>
            <a:chOff x="500363" y="2070875"/>
            <a:chExt cx="761438" cy="760650"/>
          </a:xfrm>
        </p:grpSpPr>
        <p:sp>
          <p:nvSpPr>
            <p:cNvPr id="1267" name="Google Shape;1267;p35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5"/>
          <p:cNvGrpSpPr/>
          <p:nvPr/>
        </p:nvGrpSpPr>
        <p:grpSpPr>
          <a:xfrm>
            <a:off x="4793875" y="3230963"/>
            <a:ext cx="761438" cy="760650"/>
            <a:chOff x="500363" y="2070875"/>
            <a:chExt cx="761438" cy="760650"/>
          </a:xfrm>
        </p:grpSpPr>
        <p:sp>
          <p:nvSpPr>
            <p:cNvPr id="1270" name="Google Shape;1270;p35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35"/>
          <p:cNvSpPr txBox="1">
            <a:spLocks noGrp="1"/>
          </p:cNvSpPr>
          <p:nvPr>
            <p:ph type="ctrTitle"/>
          </p:nvPr>
        </p:nvSpPr>
        <p:spPr>
          <a:xfrm>
            <a:off x="1606800" y="3389669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Comprensión Conceptual</a:t>
            </a:r>
            <a:endParaRPr dirty="0"/>
          </a:p>
        </p:txBody>
      </p:sp>
      <p:sp>
        <p:nvSpPr>
          <p:cNvPr id="1273" name="Google Shape;1273;p35"/>
          <p:cNvSpPr txBox="1">
            <a:spLocks noGrp="1"/>
          </p:cNvSpPr>
          <p:nvPr>
            <p:ph type="subTitle" idx="1"/>
          </p:nvPr>
        </p:nvSpPr>
        <p:spPr>
          <a:xfrm>
            <a:off x="1587225" y="370541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La M. Intrínseca mejora la comprensión de lo que se quiere aprender.</a:t>
            </a:r>
            <a:endParaRPr dirty="0"/>
          </a:p>
        </p:txBody>
      </p:sp>
      <p:sp>
        <p:nvSpPr>
          <p:cNvPr id="1274" name="Google Shape;1274;p35"/>
          <p:cNvSpPr txBox="1">
            <a:spLocks noGrp="1"/>
          </p:cNvSpPr>
          <p:nvPr>
            <p:ph type="title" idx="2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75" name="Google Shape;1275;p35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</a:t>
            </a:r>
            <a:r>
              <a:rPr lang="en" dirty="0"/>
              <a:t>ersistencia</a:t>
            </a:r>
            <a:endParaRPr dirty="0"/>
          </a:p>
        </p:txBody>
      </p:sp>
      <p:sp>
        <p:nvSpPr>
          <p:cNvPr id="1276" name="Google Shape;1276;p35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650906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Mientras mayor sea la M. Intrínseca mayor será la persistencia</a:t>
            </a:r>
            <a:endParaRPr dirty="0"/>
          </a:p>
        </p:txBody>
      </p:sp>
      <p:sp>
        <p:nvSpPr>
          <p:cNvPr id="1277" name="Google Shape;1277;p35"/>
          <p:cNvSpPr txBox="1">
            <a:spLocks noGrp="1"/>
          </p:cNvSpPr>
          <p:nvPr>
            <p:ph type="title" idx="5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78" name="Google Shape;1278;p35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Creatividad</a:t>
            </a:r>
            <a:endParaRPr dirty="0"/>
          </a:p>
        </p:txBody>
      </p:sp>
      <p:sp>
        <p:nvSpPr>
          <p:cNvPr id="1279" name="Google Shape;1279;p35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La creatividad aumenta por M Intrínseca y declina antes sucesos de control.</a:t>
            </a:r>
            <a:endParaRPr dirty="0"/>
          </a:p>
        </p:txBody>
      </p:sp>
      <p:sp>
        <p:nvSpPr>
          <p:cNvPr id="1280" name="Google Shape;1280;p35"/>
          <p:cNvSpPr txBox="1">
            <a:spLocks noGrp="1"/>
          </p:cNvSpPr>
          <p:nvPr>
            <p:ph type="title" idx="8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81" name="Google Shape;1281;p35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Bienestar</a:t>
            </a:r>
            <a:endParaRPr dirty="0"/>
          </a:p>
        </p:txBody>
      </p:sp>
      <p:sp>
        <p:nvSpPr>
          <p:cNvPr id="1282" name="Google Shape;1282;p35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La búsqueda de metas intrínsecas conduce a un mejor funcionamiento y bienestar.</a:t>
            </a:r>
            <a:endParaRPr dirty="0"/>
          </a:p>
        </p:txBody>
      </p:sp>
      <p:sp>
        <p:nvSpPr>
          <p:cNvPr id="1283" name="Google Shape;1283;p35"/>
          <p:cNvSpPr txBox="1">
            <a:spLocks noGrp="1"/>
          </p:cNvSpPr>
          <p:nvPr>
            <p:ph type="title" idx="14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284" name="Google Shape;1284;p35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BENEFICIOS DE LA M. INTRÍNSECA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4"/>
          <p:cNvSpPr txBox="1">
            <a:spLocks noGrp="1"/>
          </p:cNvSpPr>
          <p:nvPr>
            <p:ph type="subTitle" idx="1"/>
          </p:nvPr>
        </p:nvSpPr>
        <p:spPr>
          <a:xfrm>
            <a:off x="3065100" y="2565993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Motivaciones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Extrínsecas</a:t>
            </a:r>
            <a:endParaRPr dirty="0"/>
          </a:p>
        </p:txBody>
      </p:sp>
      <p:sp>
        <p:nvSpPr>
          <p:cNvPr id="1255" name="Google Shape;1255;p34"/>
          <p:cNvSpPr txBox="1">
            <a:spLocks noGrp="1"/>
          </p:cNvSpPr>
          <p:nvPr>
            <p:ph type="title"/>
          </p:nvPr>
        </p:nvSpPr>
        <p:spPr>
          <a:xfrm>
            <a:off x="3334200" y="1139607"/>
            <a:ext cx="24756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84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269D1C3-0389-F2D2-3CE6-F3E4E3CC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3846" r="23846"/>
          <a:stretch/>
        </p:blipFill>
        <p:spPr bwMode="auto">
          <a:xfrm>
            <a:off x="421115" y="1242281"/>
            <a:ext cx="2238078" cy="22819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0BC5C9-7C1E-A7A7-F04D-07CA2C59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L" dirty="0"/>
              <a:t>Motivación Extrínseca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5F9841-488A-083F-BCEB-C6272D4CA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531" y="1578038"/>
            <a:ext cx="5875231" cy="3636900"/>
          </a:xfrm>
        </p:spPr>
        <p:txBody>
          <a:bodyPr/>
          <a:lstStyle/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Proviene de los </a:t>
            </a:r>
            <a:r>
              <a:rPr lang="es-CL" sz="1400" b="1" dirty="0"/>
              <a:t>incentivos y consecuencias </a:t>
            </a:r>
            <a:r>
              <a:rPr lang="es-CL" sz="1400" dirty="0"/>
              <a:t>en el ambiente.</a:t>
            </a:r>
          </a:p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En lugar de participar por la satisfacción inherente, la motivación surge de algunas </a:t>
            </a:r>
            <a:r>
              <a:rPr lang="es-CL" sz="1400" b="1" dirty="0"/>
              <a:t>consecuencias </a:t>
            </a:r>
            <a:r>
              <a:rPr lang="es-CL" sz="1400" dirty="0"/>
              <a:t>independientes de la actividad en sí, en otras palabras, se busca participar por la </a:t>
            </a:r>
            <a:r>
              <a:rPr lang="es-CL" sz="1400" b="1" dirty="0"/>
              <a:t>búsqueda de la consecuencia deseable </a:t>
            </a:r>
            <a:r>
              <a:rPr lang="es-CL" sz="1400" dirty="0"/>
              <a:t>de la actividad.</a:t>
            </a:r>
          </a:p>
          <a:p>
            <a:pPr marL="3238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400" dirty="0"/>
              <a:t>Es una razón creada </a:t>
            </a:r>
            <a:r>
              <a:rPr lang="es-CL" sz="1400" b="1" dirty="0"/>
              <a:t>ambientalmente</a:t>
            </a:r>
            <a:r>
              <a:rPr lang="es-CL" sz="1400" dirty="0"/>
              <a:t> para iniciar o persistir en una acción.</a:t>
            </a:r>
            <a:endParaRPr lang="es-CL" sz="1400" b="1" dirty="0"/>
          </a:p>
        </p:txBody>
      </p:sp>
      <p:sp>
        <p:nvSpPr>
          <p:cNvPr id="5" name="Google Shape;1292;p36">
            <a:extLst>
              <a:ext uri="{FF2B5EF4-FFF2-40B4-BE49-F238E27FC236}">
                <a16:creationId xmlns:a16="http://schemas.microsoft.com/office/drawing/2014/main" id="{7AB4D305-D8EE-50E3-9286-F440F710EB8E}"/>
              </a:ext>
            </a:extLst>
          </p:cNvPr>
          <p:cNvSpPr/>
          <p:nvPr/>
        </p:nvSpPr>
        <p:spPr>
          <a:xfrm>
            <a:off x="539856" y="1324091"/>
            <a:ext cx="2238078" cy="230958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9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36"/>
          <p:cNvSpPr txBox="1">
            <a:spLocks noGrp="1"/>
          </p:cNvSpPr>
          <p:nvPr>
            <p:ph type="title"/>
          </p:nvPr>
        </p:nvSpPr>
        <p:spPr>
          <a:xfrm>
            <a:off x="221512" y="1651338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50000"/>
                  </a:schemeClr>
                </a:solidFill>
              </a:rPr>
              <a:t>Incentivos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90" name="Google Shape;1290;p36"/>
          <p:cNvSpPr txBox="1">
            <a:spLocks noGrp="1"/>
          </p:cNvSpPr>
          <p:nvPr>
            <p:ph type="body" idx="1"/>
          </p:nvPr>
        </p:nvSpPr>
        <p:spPr>
          <a:xfrm>
            <a:off x="314381" y="2196738"/>
            <a:ext cx="8229544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600"/>
              </a:spcBef>
            </a:pPr>
            <a:r>
              <a:rPr lang="en" dirty="0"/>
              <a:t>Es un suceso ambiental que atrae o repele a una persona dirigirse o alejarse a seguir un curso de acción específico.</a:t>
            </a:r>
          </a:p>
          <a:p>
            <a:pPr marL="285750" indent="-285750">
              <a:spcBef>
                <a:spcPts val="600"/>
              </a:spcBef>
            </a:pPr>
            <a:r>
              <a:rPr lang="en" dirty="0"/>
              <a:t>Anteceden al comportamiento y esto genera una expectativa.</a:t>
            </a:r>
          </a:p>
          <a:p>
            <a:pPr marL="285750" indent="-285750">
              <a:spcBef>
                <a:spcPts val="600"/>
              </a:spcBef>
            </a:pPr>
            <a:r>
              <a:rPr lang="en" dirty="0"/>
              <a:t>El valor de este se aprende con la experiencia y deben ser probados como un medio confiable de predicción.</a:t>
            </a:r>
            <a:endParaRPr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66422D-7482-CA60-0AC6-DB8DD946D9DF}"/>
              </a:ext>
            </a:extLst>
          </p:cNvPr>
          <p:cNvSpPr txBox="1">
            <a:spLocks/>
          </p:cNvSpPr>
          <p:nvPr/>
        </p:nvSpPr>
        <p:spPr>
          <a:xfrm>
            <a:off x="715900" y="530538"/>
            <a:ext cx="69555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1" algn="r"/>
            <a:r>
              <a:rPr lang="es-CL" dirty="0"/>
              <a:t>Incentivos, consecuencias y recompensas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36"/>
          <p:cNvSpPr txBox="1">
            <a:spLocks noGrp="1"/>
          </p:cNvSpPr>
          <p:nvPr>
            <p:ph type="title"/>
          </p:nvPr>
        </p:nvSpPr>
        <p:spPr>
          <a:xfrm>
            <a:off x="526255" y="2783669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50000"/>
                  </a:schemeClr>
                </a:solidFill>
              </a:rPr>
              <a:t>Castigos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90" name="Google Shape;1290;p36"/>
          <p:cNvSpPr txBox="1">
            <a:spLocks noGrp="1"/>
          </p:cNvSpPr>
          <p:nvPr>
            <p:ph type="body" idx="1"/>
          </p:nvPr>
        </p:nvSpPr>
        <p:spPr>
          <a:xfrm>
            <a:off x="457228" y="3333931"/>
            <a:ext cx="8229544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600"/>
              </a:spcBef>
            </a:pPr>
            <a:r>
              <a:rPr lang="en" dirty="0"/>
              <a:t>Factor extrínseco que disminuye una conducta. Puede generar </a:t>
            </a:r>
            <a:r>
              <a:rPr lang="en" b="1" dirty="0"/>
              <a:t>efectos secundarios </a:t>
            </a:r>
            <a:r>
              <a:rPr lang="en" dirty="0"/>
              <a:t>como </a:t>
            </a:r>
            <a:r>
              <a:rPr lang="en" b="1" dirty="0"/>
              <a:t>emocionalidad negativa, daño en la relación y modelamiento negativo </a:t>
            </a:r>
            <a:r>
              <a:rPr lang="en" dirty="0"/>
              <a:t>al afrontar comportamiento indeseable en los demás.</a:t>
            </a:r>
            <a:endParaRPr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66422D-7482-CA60-0AC6-DB8DD946D9DF}"/>
              </a:ext>
            </a:extLst>
          </p:cNvPr>
          <p:cNvSpPr txBox="1">
            <a:spLocks/>
          </p:cNvSpPr>
          <p:nvPr/>
        </p:nvSpPr>
        <p:spPr>
          <a:xfrm>
            <a:off x="715900" y="530538"/>
            <a:ext cx="69555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1" algn="r"/>
            <a:r>
              <a:rPr lang="es-CL" dirty="0"/>
              <a:t>Incentivos, consecuencias y recompensas</a:t>
            </a:r>
          </a:p>
        </p:txBody>
      </p:sp>
      <p:sp>
        <p:nvSpPr>
          <p:cNvPr id="6" name="Google Shape;1289;p36">
            <a:extLst>
              <a:ext uri="{FF2B5EF4-FFF2-40B4-BE49-F238E27FC236}">
                <a16:creationId xmlns:a16="http://schemas.microsoft.com/office/drawing/2014/main" id="{63D9372D-579E-6100-1515-42DBE3E844E1}"/>
              </a:ext>
            </a:extLst>
          </p:cNvPr>
          <p:cNvSpPr txBox="1">
            <a:spLocks/>
          </p:cNvSpPr>
          <p:nvPr/>
        </p:nvSpPr>
        <p:spPr>
          <a:xfrm>
            <a:off x="5935450" y="1264169"/>
            <a:ext cx="34719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Reforzadores</a:t>
            </a:r>
          </a:p>
        </p:txBody>
      </p:sp>
      <p:sp>
        <p:nvSpPr>
          <p:cNvPr id="8" name="Google Shape;1290;p36">
            <a:extLst>
              <a:ext uri="{FF2B5EF4-FFF2-40B4-BE49-F238E27FC236}">
                <a16:creationId xmlns:a16="http://schemas.microsoft.com/office/drawing/2014/main" id="{3EC0B10C-87AC-946C-6AE0-C45AE47189CD}"/>
              </a:ext>
            </a:extLst>
          </p:cNvPr>
          <p:cNvSpPr txBox="1">
            <a:spLocks/>
          </p:cNvSpPr>
          <p:nvPr/>
        </p:nvSpPr>
        <p:spPr>
          <a:xfrm>
            <a:off x="388201" y="1809569"/>
            <a:ext cx="8229544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285750" indent="-285750" algn="r">
              <a:spcBef>
                <a:spcPts val="600"/>
              </a:spcBef>
            </a:pPr>
            <a:r>
              <a:rPr lang="es-ES" dirty="0"/>
              <a:t>Cualquier factor que refuerza la conducta. Estos funcionan porque reducen la pulsión, son atractivos, producen estimulación cerebral placentera, aumenta la activación, etc.</a:t>
            </a:r>
          </a:p>
        </p:txBody>
      </p:sp>
    </p:spTree>
    <p:extLst>
      <p:ext uri="{BB962C8B-B14F-4D97-AF65-F5344CB8AC3E}">
        <p14:creationId xmlns:p14="http://schemas.microsoft.com/office/powerpoint/2010/main" val="341813470"/>
      </p:ext>
    </p:extLst>
  </p:cSld>
  <p:clrMapOvr>
    <a:masterClrMapping/>
  </p:clrMapOvr>
</p:sld>
</file>

<file path=ppt/theme/theme1.xml><?xml version="1.0" encoding="utf-8"?>
<a:theme xmlns:a="http://schemas.openxmlformats.org/drawingml/2006/main" name=" Clinical Case 02-2021 by Slidesgo">
  <a:themeElements>
    <a:clrScheme name="Simple Light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752</Words>
  <Application>Microsoft Office PowerPoint</Application>
  <PresentationFormat>Presentación en pantalla (16:9)</PresentationFormat>
  <Paragraphs>94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Montserrat Medium</vt:lpstr>
      <vt:lpstr>Arial</vt:lpstr>
      <vt:lpstr>Nunito SemiBold</vt:lpstr>
      <vt:lpstr>Inconsolata</vt:lpstr>
      <vt:lpstr>Myanmar Text</vt:lpstr>
      <vt:lpstr>Montserrat</vt:lpstr>
      <vt:lpstr>Nunito</vt:lpstr>
      <vt:lpstr> Clinical Case 02-2021 by Slidesgo</vt:lpstr>
      <vt:lpstr>Motivaciones Intrínseca y Extrínsecas</vt:lpstr>
      <vt:lpstr>Presentación de PowerPoint</vt:lpstr>
      <vt:lpstr>01</vt:lpstr>
      <vt:lpstr>Motivación Intrínseca</vt:lpstr>
      <vt:lpstr>Comprensión Conceptual</vt:lpstr>
      <vt:lpstr>02</vt:lpstr>
      <vt:lpstr>Motivación Extrínseca</vt:lpstr>
      <vt:lpstr>Incentivos</vt:lpstr>
      <vt:lpstr>Castigos</vt:lpstr>
      <vt:lpstr>Presentación de PowerPoint</vt:lpstr>
      <vt:lpstr>03</vt:lpstr>
      <vt:lpstr>Teoría de la Evaluación Cognitiva</vt:lpstr>
      <vt:lpstr>Presentación de PowerPoint</vt:lpstr>
      <vt:lpstr>04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Motivaciones Intrínseca y Extrínsecas</dc:title>
  <cp:lastModifiedBy>Diego Antonio Aracena Vargas (diego.aracena)</cp:lastModifiedBy>
  <cp:revision>2</cp:revision>
  <dcterms:modified xsi:type="dcterms:W3CDTF">2022-09-03T21:26:20Z</dcterms:modified>
</cp:coreProperties>
</file>