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0" r:id="rId15"/>
    <p:sldId id="269" r:id="rId16"/>
    <p:sldId id="272" r:id="rId17"/>
    <p:sldId id="277" r:id="rId18"/>
    <p:sldId id="274" r:id="rId19"/>
    <p:sldId id="283" r:id="rId20"/>
    <p:sldId id="275" r:id="rId21"/>
    <p:sldId id="278" r:id="rId22"/>
    <p:sldId id="276" r:id="rId23"/>
    <p:sldId id="279" r:id="rId24"/>
    <p:sldId id="281" r:id="rId25"/>
    <p:sldId id="282" r:id="rId2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23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24/03/2019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1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Sesión 3</a:t>
            </a:r>
            <a:endParaRPr lang="es-CL" dirty="0"/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dirty="0" smtClean="0"/>
              <a:t>Estimadores y parámetros.</a:t>
            </a:r>
          </a:p>
          <a:p>
            <a:r>
              <a:rPr lang="es-CL" dirty="0" smtClean="0"/>
              <a:t>Medidas de tendencia central, dispersión y forma.</a:t>
            </a:r>
          </a:p>
          <a:p>
            <a:r>
              <a:rPr lang="es-CL" dirty="0" smtClean="0"/>
              <a:t>Percentiles, </a:t>
            </a:r>
            <a:r>
              <a:rPr lang="es-CL" dirty="0" err="1" smtClean="0"/>
              <a:t>cuartiles</a:t>
            </a:r>
            <a:r>
              <a:rPr lang="es-CL" dirty="0" smtClean="0"/>
              <a:t>, etc.</a:t>
            </a:r>
            <a:endParaRPr lang="es-C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348" y="304800"/>
            <a:ext cx="7772400" cy="5791200"/>
          </a:xfrm>
        </p:spPr>
        <p:txBody>
          <a:bodyPr/>
          <a:lstStyle/>
          <a:p>
            <a:pPr algn="just"/>
            <a:r>
              <a:rPr lang="es-ES" sz="2400" dirty="0">
                <a:latin typeface="Arial" charset="0"/>
                <a:cs typeface="Arial" charset="0"/>
              </a:rPr>
              <a:t>Ejemplo:  Una casa de cambio ha cambiado a sus clientes, en tres días de una semana,  dólares  a los siguientes tipos de </a:t>
            </a:r>
            <a:r>
              <a:rPr lang="es-ES" sz="2400" dirty="0" smtClean="0">
                <a:latin typeface="Arial" charset="0"/>
                <a:cs typeface="Arial" charset="0"/>
              </a:rPr>
              <a:t>cambio ¿Cuál es el precio promedio de cambio en esos tres últimos días?</a:t>
            </a:r>
            <a:endParaRPr lang="es-ES" dirty="0">
              <a:cs typeface="Times New Roman" pitchFamily="18" charset="0"/>
            </a:endParaRPr>
          </a:p>
          <a:p>
            <a:endParaRPr lang="es-ES" dirty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4429132"/>
            <a:ext cx="44958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214554"/>
            <a:ext cx="8072494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285852" y="5543568"/>
            <a:ext cx="66389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ES" dirty="0">
                <a:latin typeface="Arial" charset="0"/>
                <a:cs typeface="Arial" charset="0"/>
              </a:rPr>
              <a:t>El cambio medio de  dólares a pesos es de 695.99.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714480" y="214290"/>
            <a:ext cx="5143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s-ES" sz="3200" dirty="0" smtClean="0">
                <a:cs typeface="Arial" charset="0"/>
              </a:rPr>
              <a:t>Medidas de dispersión</a:t>
            </a:r>
            <a:endParaRPr lang="es-MX" sz="3200" dirty="0" smtClean="0">
              <a:cs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219200"/>
            <a:ext cx="7772400" cy="4876800"/>
          </a:xfrm>
          <a:prstGeom prst="rect">
            <a:avLst/>
          </a:prstGeom>
        </p:spPr>
        <p:txBody>
          <a:bodyPr/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Consideremos las calificaciones en estadística de dos estudiantes: Daniela y Nicolás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E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85786" y="4038600"/>
            <a:ext cx="74676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MX" sz="1800" dirty="0">
                <a:latin typeface="Arial" charset="0"/>
                <a:cs typeface="Arial" charset="0"/>
              </a:rPr>
              <a:t>¿Quién tiene rendimiento más homogéneo?</a:t>
            </a:r>
          </a:p>
          <a:p>
            <a:pPr algn="just"/>
            <a:r>
              <a:rPr lang="es-MX" sz="1800" dirty="0" smtClean="0">
                <a:latin typeface="Arial" charset="0"/>
                <a:cs typeface="Arial" charset="0"/>
              </a:rPr>
              <a:t>Daniela, </a:t>
            </a:r>
            <a:r>
              <a:rPr lang="es-MX" sz="1800" dirty="0">
                <a:latin typeface="Arial" charset="0"/>
                <a:cs typeface="Arial" charset="0"/>
              </a:rPr>
              <a:t>pues obtuvo sólo notas 4.0, mientras que </a:t>
            </a:r>
            <a:r>
              <a:rPr lang="es-MX" sz="1800" dirty="0" smtClean="0">
                <a:latin typeface="Arial" charset="0"/>
                <a:cs typeface="Arial" charset="0"/>
              </a:rPr>
              <a:t>Nicolás </a:t>
            </a:r>
            <a:r>
              <a:rPr lang="es-MX" sz="1800" dirty="0">
                <a:latin typeface="Arial" charset="0"/>
                <a:cs typeface="Arial" charset="0"/>
              </a:rPr>
              <a:t>obtuvo toda la gama de notas. </a:t>
            </a:r>
          </a:p>
          <a:p>
            <a:pPr algn="just"/>
            <a:endParaRPr lang="es-MX" sz="1800" dirty="0">
              <a:latin typeface="Arial" charset="0"/>
              <a:cs typeface="Arial" charset="0"/>
            </a:endParaRPr>
          </a:p>
          <a:p>
            <a:pPr algn="just"/>
            <a:r>
              <a:rPr lang="es-MX" sz="1800" dirty="0">
                <a:latin typeface="Arial" charset="0"/>
                <a:cs typeface="Arial" charset="0"/>
              </a:rPr>
              <a:t>Para contestar la pregunta propuesta mediante el uso de indicadores estadísticos se desarrollaron los ESTADIGRAFOS DE VARIABILIDAD. </a:t>
            </a:r>
            <a:endParaRPr lang="es-ES" sz="1800" dirty="0">
              <a:cs typeface="Times New Roman" pitchFamily="18" charset="0"/>
            </a:endParaRPr>
          </a:p>
          <a:p>
            <a:pPr algn="just" eaLnBrk="0" hangingPunct="0"/>
            <a:r>
              <a:rPr lang="es-MX" sz="1200" dirty="0">
                <a:latin typeface="Arial" charset="0"/>
                <a:cs typeface="Arial" charset="0"/>
              </a:rPr>
              <a:t> </a:t>
            </a:r>
            <a:endParaRPr lang="es-ES" sz="1200" dirty="0">
              <a:cs typeface="Times New Roman" pitchFamily="18" charset="0"/>
            </a:endParaRPr>
          </a:p>
          <a:p>
            <a:pPr eaLnBrk="0" hangingPunct="0"/>
            <a:endParaRPr lang="es-ES" dirty="0"/>
          </a:p>
        </p:txBody>
      </p:sp>
      <p:grpSp>
        <p:nvGrpSpPr>
          <p:cNvPr id="20484" name="Group 4"/>
          <p:cNvGrpSpPr>
            <a:grpSpLocks noChangeAspect="1"/>
          </p:cNvGrpSpPr>
          <p:nvPr/>
        </p:nvGrpSpPr>
        <p:grpSpPr bwMode="auto">
          <a:xfrm>
            <a:off x="500034" y="2428875"/>
            <a:ext cx="8001029" cy="1419225"/>
            <a:chOff x="495" y="1530"/>
            <a:chExt cx="4815" cy="894"/>
          </a:xfrm>
        </p:grpSpPr>
        <p:sp>
          <p:nvSpPr>
            <p:cNvPr id="2048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95" y="1530"/>
              <a:ext cx="4815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709" y="1530"/>
              <a:ext cx="493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709" y="1532"/>
              <a:ext cx="486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Alumno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1140" y="1532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666" y="1530"/>
              <a:ext cx="43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1202" y="1530"/>
              <a:ext cx="32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666" y="1685"/>
              <a:ext cx="568" cy="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1" name="Rectangle 11"/>
            <p:cNvSpPr>
              <a:spLocks noChangeArrowheads="1"/>
            </p:cNvSpPr>
            <p:nvPr/>
          </p:nvSpPr>
          <p:spPr bwMode="auto">
            <a:xfrm>
              <a:off x="1277" y="1530"/>
              <a:ext cx="3170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2" name="Rectangle 12"/>
            <p:cNvSpPr>
              <a:spLocks noChangeArrowheads="1"/>
            </p:cNvSpPr>
            <p:nvPr/>
          </p:nvSpPr>
          <p:spPr bwMode="auto">
            <a:xfrm>
              <a:off x="2483" y="1532"/>
              <a:ext cx="814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dirty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calificaciones</a:t>
              </a:r>
              <a:endParaRPr kumimoji="0" lang="es-C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3" name="Rectangle 13"/>
            <p:cNvSpPr>
              <a:spLocks noChangeArrowheads="1"/>
            </p:cNvSpPr>
            <p:nvPr/>
          </p:nvSpPr>
          <p:spPr bwMode="auto">
            <a:xfrm>
              <a:off x="3241" y="1532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4" name="Rectangle 14"/>
            <p:cNvSpPr>
              <a:spLocks noChangeArrowheads="1"/>
            </p:cNvSpPr>
            <p:nvPr/>
          </p:nvSpPr>
          <p:spPr bwMode="auto">
            <a:xfrm>
              <a:off x="1234" y="1530"/>
              <a:ext cx="43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5" name="Rectangle 15"/>
            <p:cNvSpPr>
              <a:spLocks noChangeArrowheads="1"/>
            </p:cNvSpPr>
            <p:nvPr/>
          </p:nvSpPr>
          <p:spPr bwMode="auto">
            <a:xfrm>
              <a:off x="4447" y="1530"/>
              <a:ext cx="32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6" name="Rectangle 16"/>
            <p:cNvSpPr>
              <a:spLocks noChangeArrowheads="1"/>
            </p:cNvSpPr>
            <p:nvPr/>
          </p:nvSpPr>
          <p:spPr bwMode="auto">
            <a:xfrm>
              <a:off x="1234" y="1685"/>
              <a:ext cx="3245" cy="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7" name="Rectangle 17"/>
            <p:cNvSpPr>
              <a:spLocks noChangeArrowheads="1"/>
            </p:cNvSpPr>
            <p:nvPr/>
          </p:nvSpPr>
          <p:spPr bwMode="auto">
            <a:xfrm>
              <a:off x="4522" y="1530"/>
              <a:ext cx="574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8" name="Rectangle 18"/>
            <p:cNvSpPr>
              <a:spLocks noChangeArrowheads="1"/>
            </p:cNvSpPr>
            <p:nvPr/>
          </p:nvSpPr>
          <p:spPr bwMode="auto">
            <a:xfrm>
              <a:off x="4522" y="1532"/>
              <a:ext cx="60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Promedio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9" name="Rectangle 19"/>
            <p:cNvSpPr>
              <a:spLocks noChangeArrowheads="1"/>
            </p:cNvSpPr>
            <p:nvPr/>
          </p:nvSpPr>
          <p:spPr bwMode="auto">
            <a:xfrm>
              <a:off x="5066" y="1532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0" name="Rectangle 20"/>
            <p:cNvSpPr>
              <a:spLocks noChangeArrowheads="1"/>
            </p:cNvSpPr>
            <p:nvPr/>
          </p:nvSpPr>
          <p:spPr bwMode="auto">
            <a:xfrm>
              <a:off x="4479" y="1530"/>
              <a:ext cx="43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1" name="Rectangle 21"/>
            <p:cNvSpPr>
              <a:spLocks noChangeArrowheads="1"/>
            </p:cNvSpPr>
            <p:nvPr/>
          </p:nvSpPr>
          <p:spPr bwMode="auto">
            <a:xfrm>
              <a:off x="5096" y="1530"/>
              <a:ext cx="32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2" name="Rectangle 22"/>
            <p:cNvSpPr>
              <a:spLocks noChangeArrowheads="1"/>
            </p:cNvSpPr>
            <p:nvPr/>
          </p:nvSpPr>
          <p:spPr bwMode="auto">
            <a:xfrm>
              <a:off x="4479" y="1685"/>
              <a:ext cx="649" cy="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3" name="Rectangle 23"/>
            <p:cNvSpPr>
              <a:spLocks noChangeArrowheads="1"/>
            </p:cNvSpPr>
            <p:nvPr/>
          </p:nvSpPr>
          <p:spPr bwMode="auto">
            <a:xfrm>
              <a:off x="709" y="1766"/>
              <a:ext cx="49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4" name="Rectangle 24"/>
            <p:cNvSpPr>
              <a:spLocks noChangeArrowheads="1"/>
            </p:cNvSpPr>
            <p:nvPr/>
          </p:nvSpPr>
          <p:spPr bwMode="auto">
            <a:xfrm>
              <a:off x="709" y="1769"/>
              <a:ext cx="467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dirty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Daniela</a:t>
              </a:r>
              <a:endParaRPr kumimoji="0" lang="es-C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5" name="Rectangle 25"/>
            <p:cNvSpPr>
              <a:spLocks noChangeArrowheads="1"/>
            </p:cNvSpPr>
            <p:nvPr/>
          </p:nvSpPr>
          <p:spPr bwMode="auto">
            <a:xfrm>
              <a:off x="1050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6" name="Rectangle 26"/>
            <p:cNvSpPr>
              <a:spLocks noChangeArrowheads="1"/>
            </p:cNvSpPr>
            <p:nvPr/>
          </p:nvSpPr>
          <p:spPr bwMode="auto">
            <a:xfrm>
              <a:off x="666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7" name="Rectangle 27"/>
            <p:cNvSpPr>
              <a:spLocks noChangeArrowheads="1"/>
            </p:cNvSpPr>
            <p:nvPr/>
          </p:nvSpPr>
          <p:spPr bwMode="auto">
            <a:xfrm>
              <a:off x="1202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8" name="Rectangle 28"/>
            <p:cNvSpPr>
              <a:spLocks noChangeArrowheads="1"/>
            </p:cNvSpPr>
            <p:nvPr/>
          </p:nvSpPr>
          <p:spPr bwMode="auto">
            <a:xfrm>
              <a:off x="666" y="1922"/>
              <a:ext cx="568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9" name="Rectangle 29"/>
            <p:cNvSpPr>
              <a:spLocks noChangeArrowheads="1"/>
            </p:cNvSpPr>
            <p:nvPr/>
          </p:nvSpPr>
          <p:spPr bwMode="auto">
            <a:xfrm>
              <a:off x="1277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0" name="Rectangle 30"/>
            <p:cNvSpPr>
              <a:spLocks noChangeArrowheads="1"/>
            </p:cNvSpPr>
            <p:nvPr/>
          </p:nvSpPr>
          <p:spPr bwMode="auto">
            <a:xfrm>
              <a:off x="1382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1" name="Rectangle 31"/>
            <p:cNvSpPr>
              <a:spLocks noChangeArrowheads="1"/>
            </p:cNvSpPr>
            <p:nvPr/>
          </p:nvSpPr>
          <p:spPr bwMode="auto">
            <a:xfrm>
              <a:off x="1560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2" name="Rectangle 32"/>
            <p:cNvSpPr>
              <a:spLocks noChangeArrowheads="1"/>
            </p:cNvSpPr>
            <p:nvPr/>
          </p:nvSpPr>
          <p:spPr bwMode="auto">
            <a:xfrm>
              <a:off x="1234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3" name="Rectangle 33"/>
            <p:cNvSpPr>
              <a:spLocks noChangeArrowheads="1"/>
            </p:cNvSpPr>
            <p:nvPr/>
          </p:nvSpPr>
          <p:spPr bwMode="auto">
            <a:xfrm>
              <a:off x="1667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4" name="Rectangle 34"/>
            <p:cNvSpPr>
              <a:spLocks noChangeArrowheads="1"/>
            </p:cNvSpPr>
            <p:nvPr/>
          </p:nvSpPr>
          <p:spPr bwMode="auto">
            <a:xfrm>
              <a:off x="1234" y="1922"/>
              <a:ext cx="465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5" name="Rectangle 35"/>
            <p:cNvSpPr>
              <a:spLocks noChangeArrowheads="1"/>
            </p:cNvSpPr>
            <p:nvPr/>
          </p:nvSpPr>
          <p:spPr bwMode="auto">
            <a:xfrm>
              <a:off x="1739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6" name="Rectangle 36"/>
            <p:cNvSpPr>
              <a:spLocks noChangeArrowheads="1"/>
            </p:cNvSpPr>
            <p:nvPr/>
          </p:nvSpPr>
          <p:spPr bwMode="auto">
            <a:xfrm>
              <a:off x="1844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7" name="Rectangle 37"/>
            <p:cNvSpPr>
              <a:spLocks noChangeArrowheads="1"/>
            </p:cNvSpPr>
            <p:nvPr/>
          </p:nvSpPr>
          <p:spPr bwMode="auto">
            <a:xfrm>
              <a:off x="2022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8" name="Rectangle 38"/>
            <p:cNvSpPr>
              <a:spLocks noChangeArrowheads="1"/>
            </p:cNvSpPr>
            <p:nvPr/>
          </p:nvSpPr>
          <p:spPr bwMode="auto">
            <a:xfrm>
              <a:off x="1699" y="1766"/>
              <a:ext cx="4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9" name="Rectangle 39"/>
            <p:cNvSpPr>
              <a:spLocks noChangeArrowheads="1"/>
            </p:cNvSpPr>
            <p:nvPr/>
          </p:nvSpPr>
          <p:spPr bwMode="auto">
            <a:xfrm>
              <a:off x="2129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0" name="Rectangle 40"/>
            <p:cNvSpPr>
              <a:spLocks noChangeArrowheads="1"/>
            </p:cNvSpPr>
            <p:nvPr/>
          </p:nvSpPr>
          <p:spPr bwMode="auto">
            <a:xfrm>
              <a:off x="1699" y="1922"/>
              <a:ext cx="462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1" name="Rectangle 41"/>
            <p:cNvSpPr>
              <a:spLocks noChangeArrowheads="1"/>
            </p:cNvSpPr>
            <p:nvPr/>
          </p:nvSpPr>
          <p:spPr bwMode="auto">
            <a:xfrm>
              <a:off x="2204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2" name="Rectangle 42"/>
            <p:cNvSpPr>
              <a:spLocks noChangeArrowheads="1"/>
            </p:cNvSpPr>
            <p:nvPr/>
          </p:nvSpPr>
          <p:spPr bwMode="auto">
            <a:xfrm>
              <a:off x="2309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3" name="Rectangle 43"/>
            <p:cNvSpPr>
              <a:spLocks noChangeArrowheads="1"/>
            </p:cNvSpPr>
            <p:nvPr/>
          </p:nvSpPr>
          <p:spPr bwMode="auto">
            <a:xfrm>
              <a:off x="2487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4" name="Rectangle 44"/>
            <p:cNvSpPr>
              <a:spLocks noChangeArrowheads="1"/>
            </p:cNvSpPr>
            <p:nvPr/>
          </p:nvSpPr>
          <p:spPr bwMode="auto">
            <a:xfrm>
              <a:off x="2161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5" name="Rectangle 45"/>
            <p:cNvSpPr>
              <a:spLocks noChangeArrowheads="1"/>
            </p:cNvSpPr>
            <p:nvPr/>
          </p:nvSpPr>
          <p:spPr bwMode="auto">
            <a:xfrm>
              <a:off x="2594" y="1766"/>
              <a:ext cx="3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6" name="Rectangle 46"/>
            <p:cNvSpPr>
              <a:spLocks noChangeArrowheads="1"/>
            </p:cNvSpPr>
            <p:nvPr/>
          </p:nvSpPr>
          <p:spPr bwMode="auto">
            <a:xfrm>
              <a:off x="2161" y="1922"/>
              <a:ext cx="463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7" name="Rectangle 47"/>
            <p:cNvSpPr>
              <a:spLocks noChangeArrowheads="1"/>
            </p:cNvSpPr>
            <p:nvPr/>
          </p:nvSpPr>
          <p:spPr bwMode="auto">
            <a:xfrm>
              <a:off x="2667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8" name="Rectangle 48"/>
            <p:cNvSpPr>
              <a:spLocks noChangeArrowheads="1"/>
            </p:cNvSpPr>
            <p:nvPr/>
          </p:nvSpPr>
          <p:spPr bwMode="auto">
            <a:xfrm>
              <a:off x="2772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9" name="Rectangle 49"/>
            <p:cNvSpPr>
              <a:spLocks noChangeArrowheads="1"/>
            </p:cNvSpPr>
            <p:nvPr/>
          </p:nvSpPr>
          <p:spPr bwMode="auto">
            <a:xfrm>
              <a:off x="2950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0" name="Rectangle 50"/>
            <p:cNvSpPr>
              <a:spLocks noChangeArrowheads="1"/>
            </p:cNvSpPr>
            <p:nvPr/>
          </p:nvSpPr>
          <p:spPr bwMode="auto">
            <a:xfrm>
              <a:off x="2624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1" name="Rectangle 51"/>
            <p:cNvSpPr>
              <a:spLocks noChangeArrowheads="1"/>
            </p:cNvSpPr>
            <p:nvPr/>
          </p:nvSpPr>
          <p:spPr bwMode="auto">
            <a:xfrm>
              <a:off x="3057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2" name="Rectangle 52"/>
            <p:cNvSpPr>
              <a:spLocks noChangeArrowheads="1"/>
            </p:cNvSpPr>
            <p:nvPr/>
          </p:nvSpPr>
          <p:spPr bwMode="auto">
            <a:xfrm>
              <a:off x="2624" y="1922"/>
              <a:ext cx="465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3" name="Rectangle 53"/>
            <p:cNvSpPr>
              <a:spLocks noChangeArrowheads="1"/>
            </p:cNvSpPr>
            <p:nvPr/>
          </p:nvSpPr>
          <p:spPr bwMode="auto">
            <a:xfrm>
              <a:off x="3130" y="1766"/>
              <a:ext cx="389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4" name="Rectangle 54"/>
            <p:cNvSpPr>
              <a:spLocks noChangeArrowheads="1"/>
            </p:cNvSpPr>
            <p:nvPr/>
          </p:nvSpPr>
          <p:spPr bwMode="auto">
            <a:xfrm>
              <a:off x="3234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5" name="Rectangle 55"/>
            <p:cNvSpPr>
              <a:spLocks noChangeArrowheads="1"/>
            </p:cNvSpPr>
            <p:nvPr/>
          </p:nvSpPr>
          <p:spPr bwMode="auto">
            <a:xfrm>
              <a:off x="3412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6" name="Rectangle 56"/>
            <p:cNvSpPr>
              <a:spLocks noChangeArrowheads="1"/>
            </p:cNvSpPr>
            <p:nvPr/>
          </p:nvSpPr>
          <p:spPr bwMode="auto">
            <a:xfrm>
              <a:off x="3089" y="1766"/>
              <a:ext cx="41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7" name="Rectangle 57"/>
            <p:cNvSpPr>
              <a:spLocks noChangeArrowheads="1"/>
            </p:cNvSpPr>
            <p:nvPr/>
          </p:nvSpPr>
          <p:spPr bwMode="auto">
            <a:xfrm>
              <a:off x="3519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8" name="Rectangle 58"/>
            <p:cNvSpPr>
              <a:spLocks noChangeArrowheads="1"/>
            </p:cNvSpPr>
            <p:nvPr/>
          </p:nvSpPr>
          <p:spPr bwMode="auto">
            <a:xfrm>
              <a:off x="3089" y="1922"/>
              <a:ext cx="462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9" name="Rectangle 59"/>
            <p:cNvSpPr>
              <a:spLocks noChangeArrowheads="1"/>
            </p:cNvSpPr>
            <p:nvPr/>
          </p:nvSpPr>
          <p:spPr bwMode="auto">
            <a:xfrm>
              <a:off x="3594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0" name="Rectangle 60"/>
            <p:cNvSpPr>
              <a:spLocks noChangeArrowheads="1"/>
            </p:cNvSpPr>
            <p:nvPr/>
          </p:nvSpPr>
          <p:spPr bwMode="auto">
            <a:xfrm>
              <a:off x="3699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1" name="Rectangle 61"/>
            <p:cNvSpPr>
              <a:spLocks noChangeArrowheads="1"/>
            </p:cNvSpPr>
            <p:nvPr/>
          </p:nvSpPr>
          <p:spPr bwMode="auto">
            <a:xfrm>
              <a:off x="3877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2" name="Rectangle 62"/>
            <p:cNvSpPr>
              <a:spLocks noChangeArrowheads="1"/>
            </p:cNvSpPr>
            <p:nvPr/>
          </p:nvSpPr>
          <p:spPr bwMode="auto">
            <a:xfrm>
              <a:off x="3551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3" name="Rectangle 63"/>
            <p:cNvSpPr>
              <a:spLocks noChangeArrowheads="1"/>
            </p:cNvSpPr>
            <p:nvPr/>
          </p:nvSpPr>
          <p:spPr bwMode="auto">
            <a:xfrm>
              <a:off x="3984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4" name="Rectangle 64"/>
            <p:cNvSpPr>
              <a:spLocks noChangeArrowheads="1"/>
            </p:cNvSpPr>
            <p:nvPr/>
          </p:nvSpPr>
          <p:spPr bwMode="auto">
            <a:xfrm>
              <a:off x="3551" y="1922"/>
              <a:ext cx="465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5" name="Rectangle 65"/>
            <p:cNvSpPr>
              <a:spLocks noChangeArrowheads="1"/>
            </p:cNvSpPr>
            <p:nvPr/>
          </p:nvSpPr>
          <p:spPr bwMode="auto">
            <a:xfrm>
              <a:off x="4057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6" name="Rectangle 66"/>
            <p:cNvSpPr>
              <a:spLocks noChangeArrowheads="1"/>
            </p:cNvSpPr>
            <p:nvPr/>
          </p:nvSpPr>
          <p:spPr bwMode="auto">
            <a:xfrm>
              <a:off x="4162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7" name="Rectangle 67"/>
            <p:cNvSpPr>
              <a:spLocks noChangeArrowheads="1"/>
            </p:cNvSpPr>
            <p:nvPr/>
          </p:nvSpPr>
          <p:spPr bwMode="auto">
            <a:xfrm>
              <a:off x="4340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8" name="Rectangle 68"/>
            <p:cNvSpPr>
              <a:spLocks noChangeArrowheads="1"/>
            </p:cNvSpPr>
            <p:nvPr/>
          </p:nvSpPr>
          <p:spPr bwMode="auto">
            <a:xfrm>
              <a:off x="4016" y="1766"/>
              <a:ext cx="41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9" name="Rectangle 69"/>
            <p:cNvSpPr>
              <a:spLocks noChangeArrowheads="1"/>
            </p:cNvSpPr>
            <p:nvPr/>
          </p:nvSpPr>
          <p:spPr bwMode="auto">
            <a:xfrm>
              <a:off x="4447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0" name="Rectangle 70"/>
            <p:cNvSpPr>
              <a:spLocks noChangeArrowheads="1"/>
            </p:cNvSpPr>
            <p:nvPr/>
          </p:nvSpPr>
          <p:spPr bwMode="auto">
            <a:xfrm>
              <a:off x="4016" y="1922"/>
              <a:ext cx="463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1" name="Rectangle 71"/>
            <p:cNvSpPr>
              <a:spLocks noChangeArrowheads="1"/>
            </p:cNvSpPr>
            <p:nvPr/>
          </p:nvSpPr>
          <p:spPr bwMode="auto">
            <a:xfrm>
              <a:off x="4522" y="1766"/>
              <a:ext cx="574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2" name="Rectangle 72"/>
            <p:cNvSpPr>
              <a:spLocks noChangeArrowheads="1"/>
            </p:cNvSpPr>
            <p:nvPr/>
          </p:nvSpPr>
          <p:spPr bwMode="auto">
            <a:xfrm>
              <a:off x="4719" y="1762"/>
              <a:ext cx="240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1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3" name="Rectangle 73"/>
            <p:cNvSpPr>
              <a:spLocks noChangeArrowheads="1"/>
            </p:cNvSpPr>
            <p:nvPr/>
          </p:nvSpPr>
          <p:spPr bwMode="auto">
            <a:xfrm>
              <a:off x="4897" y="1762"/>
              <a:ext cx="99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1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4" name="Rectangle 74"/>
            <p:cNvSpPr>
              <a:spLocks noChangeArrowheads="1"/>
            </p:cNvSpPr>
            <p:nvPr/>
          </p:nvSpPr>
          <p:spPr bwMode="auto">
            <a:xfrm>
              <a:off x="4479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5" name="Rectangle 75"/>
            <p:cNvSpPr>
              <a:spLocks noChangeArrowheads="1"/>
            </p:cNvSpPr>
            <p:nvPr/>
          </p:nvSpPr>
          <p:spPr bwMode="auto">
            <a:xfrm>
              <a:off x="5096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6" name="Rectangle 76"/>
            <p:cNvSpPr>
              <a:spLocks noChangeArrowheads="1"/>
            </p:cNvSpPr>
            <p:nvPr/>
          </p:nvSpPr>
          <p:spPr bwMode="auto">
            <a:xfrm>
              <a:off x="4479" y="1922"/>
              <a:ext cx="649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7" name="Rectangle 77"/>
            <p:cNvSpPr>
              <a:spLocks noChangeArrowheads="1"/>
            </p:cNvSpPr>
            <p:nvPr/>
          </p:nvSpPr>
          <p:spPr bwMode="auto">
            <a:xfrm>
              <a:off x="709" y="1991"/>
              <a:ext cx="49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8" name="Rectangle 78"/>
            <p:cNvSpPr>
              <a:spLocks noChangeArrowheads="1"/>
            </p:cNvSpPr>
            <p:nvPr/>
          </p:nvSpPr>
          <p:spPr bwMode="auto">
            <a:xfrm>
              <a:off x="709" y="1994"/>
              <a:ext cx="450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dirty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Nic</a:t>
              </a:r>
              <a:r>
                <a:rPr lang="es-CL" sz="1700" dirty="0" smtClean="0">
                  <a:solidFill>
                    <a:srgbClr val="010000"/>
                  </a:solidFill>
                  <a:latin typeface="Arial" pitchFamily="34" charset="0"/>
                  <a:cs typeface="Arial" pitchFamily="34" charset="0"/>
                </a:rPr>
                <a:t>olás</a:t>
              </a:r>
              <a:endParaRPr kumimoji="0" lang="es-C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9" name="Rectangle 79"/>
            <p:cNvSpPr>
              <a:spLocks noChangeArrowheads="1"/>
            </p:cNvSpPr>
            <p:nvPr/>
          </p:nvSpPr>
          <p:spPr bwMode="auto">
            <a:xfrm>
              <a:off x="1035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0" name="Rectangle 80"/>
            <p:cNvSpPr>
              <a:spLocks noChangeArrowheads="1"/>
            </p:cNvSpPr>
            <p:nvPr/>
          </p:nvSpPr>
          <p:spPr bwMode="auto">
            <a:xfrm>
              <a:off x="666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1" name="Rectangle 81"/>
            <p:cNvSpPr>
              <a:spLocks noChangeArrowheads="1"/>
            </p:cNvSpPr>
            <p:nvPr/>
          </p:nvSpPr>
          <p:spPr bwMode="auto">
            <a:xfrm>
              <a:off x="1202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2" name="Rectangle 82"/>
            <p:cNvSpPr>
              <a:spLocks noChangeArrowheads="1"/>
            </p:cNvSpPr>
            <p:nvPr/>
          </p:nvSpPr>
          <p:spPr bwMode="auto">
            <a:xfrm>
              <a:off x="666" y="2147"/>
              <a:ext cx="568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3" name="Rectangle 83"/>
            <p:cNvSpPr>
              <a:spLocks noChangeArrowheads="1"/>
            </p:cNvSpPr>
            <p:nvPr/>
          </p:nvSpPr>
          <p:spPr bwMode="auto">
            <a:xfrm>
              <a:off x="1277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4" name="Rectangle 84"/>
            <p:cNvSpPr>
              <a:spLocks noChangeArrowheads="1"/>
            </p:cNvSpPr>
            <p:nvPr/>
          </p:nvSpPr>
          <p:spPr bwMode="auto">
            <a:xfrm>
              <a:off x="1382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2.0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5" name="Rectangle 85"/>
            <p:cNvSpPr>
              <a:spLocks noChangeArrowheads="1"/>
            </p:cNvSpPr>
            <p:nvPr/>
          </p:nvSpPr>
          <p:spPr bwMode="auto">
            <a:xfrm>
              <a:off x="1560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6" name="Rectangle 86"/>
            <p:cNvSpPr>
              <a:spLocks noChangeArrowheads="1"/>
            </p:cNvSpPr>
            <p:nvPr/>
          </p:nvSpPr>
          <p:spPr bwMode="auto">
            <a:xfrm>
              <a:off x="1234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7" name="Rectangle 87"/>
            <p:cNvSpPr>
              <a:spLocks noChangeArrowheads="1"/>
            </p:cNvSpPr>
            <p:nvPr/>
          </p:nvSpPr>
          <p:spPr bwMode="auto">
            <a:xfrm>
              <a:off x="1667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8" name="Rectangle 88"/>
            <p:cNvSpPr>
              <a:spLocks noChangeArrowheads="1"/>
            </p:cNvSpPr>
            <p:nvPr/>
          </p:nvSpPr>
          <p:spPr bwMode="auto">
            <a:xfrm>
              <a:off x="1234" y="2147"/>
              <a:ext cx="465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9" name="Rectangle 89"/>
            <p:cNvSpPr>
              <a:spLocks noChangeArrowheads="1"/>
            </p:cNvSpPr>
            <p:nvPr/>
          </p:nvSpPr>
          <p:spPr bwMode="auto">
            <a:xfrm>
              <a:off x="1739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0" name="Rectangle 90"/>
            <p:cNvSpPr>
              <a:spLocks noChangeArrowheads="1"/>
            </p:cNvSpPr>
            <p:nvPr/>
          </p:nvSpPr>
          <p:spPr bwMode="auto">
            <a:xfrm>
              <a:off x="1844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3.0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1" name="Rectangle 91"/>
            <p:cNvSpPr>
              <a:spLocks noChangeArrowheads="1"/>
            </p:cNvSpPr>
            <p:nvPr/>
          </p:nvSpPr>
          <p:spPr bwMode="auto">
            <a:xfrm>
              <a:off x="2022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2" name="Rectangle 92"/>
            <p:cNvSpPr>
              <a:spLocks noChangeArrowheads="1"/>
            </p:cNvSpPr>
            <p:nvPr/>
          </p:nvSpPr>
          <p:spPr bwMode="auto">
            <a:xfrm>
              <a:off x="1699" y="1991"/>
              <a:ext cx="4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3" name="Rectangle 93"/>
            <p:cNvSpPr>
              <a:spLocks noChangeArrowheads="1"/>
            </p:cNvSpPr>
            <p:nvPr/>
          </p:nvSpPr>
          <p:spPr bwMode="auto">
            <a:xfrm>
              <a:off x="2129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4" name="Rectangle 94"/>
            <p:cNvSpPr>
              <a:spLocks noChangeArrowheads="1"/>
            </p:cNvSpPr>
            <p:nvPr/>
          </p:nvSpPr>
          <p:spPr bwMode="auto">
            <a:xfrm>
              <a:off x="1699" y="2147"/>
              <a:ext cx="462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5" name="Rectangle 95"/>
            <p:cNvSpPr>
              <a:spLocks noChangeArrowheads="1"/>
            </p:cNvSpPr>
            <p:nvPr/>
          </p:nvSpPr>
          <p:spPr bwMode="auto">
            <a:xfrm>
              <a:off x="2204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6" name="Rectangle 96"/>
            <p:cNvSpPr>
              <a:spLocks noChangeArrowheads="1"/>
            </p:cNvSpPr>
            <p:nvPr/>
          </p:nvSpPr>
          <p:spPr bwMode="auto">
            <a:xfrm>
              <a:off x="2309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7.0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7" name="Rectangle 97"/>
            <p:cNvSpPr>
              <a:spLocks noChangeArrowheads="1"/>
            </p:cNvSpPr>
            <p:nvPr/>
          </p:nvSpPr>
          <p:spPr bwMode="auto">
            <a:xfrm>
              <a:off x="2487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8" name="Rectangle 98"/>
            <p:cNvSpPr>
              <a:spLocks noChangeArrowheads="1"/>
            </p:cNvSpPr>
            <p:nvPr/>
          </p:nvSpPr>
          <p:spPr bwMode="auto">
            <a:xfrm>
              <a:off x="2161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9" name="Rectangle 99"/>
            <p:cNvSpPr>
              <a:spLocks noChangeArrowheads="1"/>
            </p:cNvSpPr>
            <p:nvPr/>
          </p:nvSpPr>
          <p:spPr bwMode="auto">
            <a:xfrm>
              <a:off x="2594" y="1991"/>
              <a:ext cx="3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0" name="Rectangle 100"/>
            <p:cNvSpPr>
              <a:spLocks noChangeArrowheads="1"/>
            </p:cNvSpPr>
            <p:nvPr/>
          </p:nvSpPr>
          <p:spPr bwMode="auto">
            <a:xfrm>
              <a:off x="2161" y="2147"/>
              <a:ext cx="463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1" name="Rectangle 101"/>
            <p:cNvSpPr>
              <a:spLocks noChangeArrowheads="1"/>
            </p:cNvSpPr>
            <p:nvPr/>
          </p:nvSpPr>
          <p:spPr bwMode="auto">
            <a:xfrm>
              <a:off x="2667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2" name="Rectangle 102"/>
            <p:cNvSpPr>
              <a:spLocks noChangeArrowheads="1"/>
            </p:cNvSpPr>
            <p:nvPr/>
          </p:nvSpPr>
          <p:spPr bwMode="auto">
            <a:xfrm>
              <a:off x="2772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3" name="Rectangle 103"/>
            <p:cNvSpPr>
              <a:spLocks noChangeArrowheads="1"/>
            </p:cNvSpPr>
            <p:nvPr/>
          </p:nvSpPr>
          <p:spPr bwMode="auto">
            <a:xfrm>
              <a:off x="2950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4" name="Rectangle 104"/>
            <p:cNvSpPr>
              <a:spLocks noChangeArrowheads="1"/>
            </p:cNvSpPr>
            <p:nvPr/>
          </p:nvSpPr>
          <p:spPr bwMode="auto">
            <a:xfrm>
              <a:off x="2624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5" name="Rectangle 105"/>
            <p:cNvSpPr>
              <a:spLocks noChangeArrowheads="1"/>
            </p:cNvSpPr>
            <p:nvPr/>
          </p:nvSpPr>
          <p:spPr bwMode="auto">
            <a:xfrm>
              <a:off x="3057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6" name="Rectangle 106"/>
            <p:cNvSpPr>
              <a:spLocks noChangeArrowheads="1"/>
            </p:cNvSpPr>
            <p:nvPr/>
          </p:nvSpPr>
          <p:spPr bwMode="auto">
            <a:xfrm>
              <a:off x="2624" y="2147"/>
              <a:ext cx="465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7" name="Rectangle 107"/>
            <p:cNvSpPr>
              <a:spLocks noChangeArrowheads="1"/>
            </p:cNvSpPr>
            <p:nvPr/>
          </p:nvSpPr>
          <p:spPr bwMode="auto">
            <a:xfrm>
              <a:off x="3130" y="1991"/>
              <a:ext cx="389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8" name="Rectangle 108"/>
            <p:cNvSpPr>
              <a:spLocks noChangeArrowheads="1"/>
            </p:cNvSpPr>
            <p:nvPr/>
          </p:nvSpPr>
          <p:spPr bwMode="auto">
            <a:xfrm>
              <a:off x="3234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6.0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9" name="Rectangle 109"/>
            <p:cNvSpPr>
              <a:spLocks noChangeArrowheads="1"/>
            </p:cNvSpPr>
            <p:nvPr/>
          </p:nvSpPr>
          <p:spPr bwMode="auto">
            <a:xfrm>
              <a:off x="3412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0" name="Rectangle 110"/>
            <p:cNvSpPr>
              <a:spLocks noChangeArrowheads="1"/>
            </p:cNvSpPr>
            <p:nvPr/>
          </p:nvSpPr>
          <p:spPr bwMode="auto">
            <a:xfrm>
              <a:off x="3089" y="1991"/>
              <a:ext cx="41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1" name="Rectangle 111"/>
            <p:cNvSpPr>
              <a:spLocks noChangeArrowheads="1"/>
            </p:cNvSpPr>
            <p:nvPr/>
          </p:nvSpPr>
          <p:spPr bwMode="auto">
            <a:xfrm>
              <a:off x="3519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2" name="Rectangle 112"/>
            <p:cNvSpPr>
              <a:spLocks noChangeArrowheads="1"/>
            </p:cNvSpPr>
            <p:nvPr/>
          </p:nvSpPr>
          <p:spPr bwMode="auto">
            <a:xfrm>
              <a:off x="3089" y="2147"/>
              <a:ext cx="462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3" name="Rectangle 113"/>
            <p:cNvSpPr>
              <a:spLocks noChangeArrowheads="1"/>
            </p:cNvSpPr>
            <p:nvPr/>
          </p:nvSpPr>
          <p:spPr bwMode="auto">
            <a:xfrm>
              <a:off x="3594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4" name="Rectangle 114"/>
            <p:cNvSpPr>
              <a:spLocks noChangeArrowheads="1"/>
            </p:cNvSpPr>
            <p:nvPr/>
          </p:nvSpPr>
          <p:spPr bwMode="auto">
            <a:xfrm>
              <a:off x="3699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5.0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5" name="Rectangle 115"/>
            <p:cNvSpPr>
              <a:spLocks noChangeArrowheads="1"/>
            </p:cNvSpPr>
            <p:nvPr/>
          </p:nvSpPr>
          <p:spPr bwMode="auto">
            <a:xfrm>
              <a:off x="3877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6" name="Rectangle 116"/>
            <p:cNvSpPr>
              <a:spLocks noChangeArrowheads="1"/>
            </p:cNvSpPr>
            <p:nvPr/>
          </p:nvSpPr>
          <p:spPr bwMode="auto">
            <a:xfrm>
              <a:off x="3551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7" name="Rectangle 117"/>
            <p:cNvSpPr>
              <a:spLocks noChangeArrowheads="1"/>
            </p:cNvSpPr>
            <p:nvPr/>
          </p:nvSpPr>
          <p:spPr bwMode="auto">
            <a:xfrm>
              <a:off x="3984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8" name="Rectangle 118"/>
            <p:cNvSpPr>
              <a:spLocks noChangeArrowheads="1"/>
            </p:cNvSpPr>
            <p:nvPr/>
          </p:nvSpPr>
          <p:spPr bwMode="auto">
            <a:xfrm>
              <a:off x="3551" y="2147"/>
              <a:ext cx="465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9" name="Rectangle 119"/>
            <p:cNvSpPr>
              <a:spLocks noChangeArrowheads="1"/>
            </p:cNvSpPr>
            <p:nvPr/>
          </p:nvSpPr>
          <p:spPr bwMode="auto">
            <a:xfrm>
              <a:off x="4057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0" name="Rectangle 120"/>
            <p:cNvSpPr>
              <a:spLocks noChangeArrowheads="1"/>
            </p:cNvSpPr>
            <p:nvPr/>
          </p:nvSpPr>
          <p:spPr bwMode="auto">
            <a:xfrm>
              <a:off x="4162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1.0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1" name="Rectangle 121"/>
            <p:cNvSpPr>
              <a:spLocks noChangeArrowheads="1"/>
            </p:cNvSpPr>
            <p:nvPr/>
          </p:nvSpPr>
          <p:spPr bwMode="auto">
            <a:xfrm>
              <a:off x="4340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2" name="Rectangle 122"/>
            <p:cNvSpPr>
              <a:spLocks noChangeArrowheads="1"/>
            </p:cNvSpPr>
            <p:nvPr/>
          </p:nvSpPr>
          <p:spPr bwMode="auto">
            <a:xfrm>
              <a:off x="4016" y="1991"/>
              <a:ext cx="41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3" name="Rectangle 123"/>
            <p:cNvSpPr>
              <a:spLocks noChangeArrowheads="1"/>
            </p:cNvSpPr>
            <p:nvPr/>
          </p:nvSpPr>
          <p:spPr bwMode="auto">
            <a:xfrm>
              <a:off x="4447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4" name="Rectangle 124"/>
            <p:cNvSpPr>
              <a:spLocks noChangeArrowheads="1"/>
            </p:cNvSpPr>
            <p:nvPr/>
          </p:nvSpPr>
          <p:spPr bwMode="auto">
            <a:xfrm>
              <a:off x="4016" y="2147"/>
              <a:ext cx="463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5" name="Rectangle 125"/>
            <p:cNvSpPr>
              <a:spLocks noChangeArrowheads="1"/>
            </p:cNvSpPr>
            <p:nvPr/>
          </p:nvSpPr>
          <p:spPr bwMode="auto">
            <a:xfrm>
              <a:off x="4522" y="1991"/>
              <a:ext cx="574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6" name="Rectangle 126"/>
            <p:cNvSpPr>
              <a:spLocks noChangeArrowheads="1"/>
            </p:cNvSpPr>
            <p:nvPr/>
          </p:nvSpPr>
          <p:spPr bwMode="auto">
            <a:xfrm>
              <a:off x="4719" y="1987"/>
              <a:ext cx="240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1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7" name="Rectangle 127"/>
            <p:cNvSpPr>
              <a:spLocks noChangeArrowheads="1"/>
            </p:cNvSpPr>
            <p:nvPr/>
          </p:nvSpPr>
          <p:spPr bwMode="auto">
            <a:xfrm>
              <a:off x="4897" y="1987"/>
              <a:ext cx="99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1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8" name="Rectangle 128"/>
            <p:cNvSpPr>
              <a:spLocks noChangeArrowheads="1"/>
            </p:cNvSpPr>
            <p:nvPr/>
          </p:nvSpPr>
          <p:spPr bwMode="auto">
            <a:xfrm>
              <a:off x="4479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9" name="Rectangle 129"/>
            <p:cNvSpPr>
              <a:spLocks noChangeArrowheads="1"/>
            </p:cNvSpPr>
            <p:nvPr/>
          </p:nvSpPr>
          <p:spPr bwMode="auto">
            <a:xfrm>
              <a:off x="5096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10" name="Rectangle 130"/>
            <p:cNvSpPr>
              <a:spLocks noChangeArrowheads="1"/>
            </p:cNvSpPr>
            <p:nvPr/>
          </p:nvSpPr>
          <p:spPr bwMode="auto">
            <a:xfrm>
              <a:off x="4479" y="2147"/>
              <a:ext cx="649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11" name="Rectangle 131"/>
            <p:cNvSpPr>
              <a:spLocks noChangeArrowheads="1"/>
            </p:cNvSpPr>
            <p:nvPr/>
          </p:nvSpPr>
          <p:spPr bwMode="auto">
            <a:xfrm>
              <a:off x="536" y="2239"/>
              <a:ext cx="8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2452" y="304800"/>
            <a:ext cx="8077200" cy="5791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MX" sz="3200" dirty="0" smtClean="0">
                <a:latin typeface="+mj-lt"/>
                <a:cs typeface="Times New Roman" pitchFamily="18" charset="0"/>
              </a:rPr>
              <a:t>1.</a:t>
            </a:r>
            <a:r>
              <a:rPr lang="es-MX" sz="3200" dirty="0">
                <a:latin typeface="+mj-lt"/>
                <a:cs typeface="Times New Roman" pitchFamily="18" charset="0"/>
              </a:rPr>
              <a:t> </a:t>
            </a:r>
            <a:r>
              <a:rPr lang="es-MX" sz="3200" dirty="0">
                <a:latin typeface="+mj-lt"/>
                <a:cs typeface="Arial" charset="0"/>
              </a:rPr>
              <a:t>Rango o </a:t>
            </a:r>
            <a:r>
              <a:rPr lang="es-MX" sz="3200" dirty="0" smtClean="0">
                <a:latin typeface="+mj-lt"/>
                <a:cs typeface="Arial" charset="0"/>
              </a:rPr>
              <a:t>Recorrido</a:t>
            </a:r>
            <a:endParaRPr lang="es-MX" sz="3200" dirty="0">
              <a:latin typeface="+mj-lt"/>
              <a:cs typeface="Arial" charset="0"/>
            </a:endParaRPr>
          </a:p>
          <a:p>
            <a:pPr algn="ctr">
              <a:buFont typeface="Wingdings" pitchFamily="2" charset="2"/>
              <a:buNone/>
            </a:pPr>
            <a:endParaRPr lang="es-MX" altLang="ja-JP" sz="2400" dirty="0">
              <a:latin typeface="Arial" charset="0"/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r>
              <a:rPr lang="es-MX" altLang="ja-JP" sz="2400" dirty="0">
                <a:latin typeface="Arial" charset="0"/>
                <a:ea typeface="ＭＳ Ｐゴシック" charset="-128"/>
              </a:rPr>
              <a:t>	</a:t>
            </a:r>
            <a:endParaRPr lang="es-MX" altLang="ja-JP" sz="2400" dirty="0" smtClean="0">
              <a:latin typeface="Arial" charset="0"/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r>
              <a:rPr lang="es-MX" altLang="ja-JP" sz="2400" dirty="0" smtClean="0">
                <a:latin typeface="Arial" charset="0"/>
                <a:ea typeface="ＭＳ Ｐゴシック" charset="-128"/>
              </a:rPr>
              <a:t>Rango </a:t>
            </a:r>
            <a:r>
              <a:rPr lang="es-MX" altLang="ja-JP" sz="2400" dirty="0">
                <a:latin typeface="Arial" charset="0"/>
                <a:ea typeface="ＭＳ Ｐゴシック" charset="-128"/>
              </a:rPr>
              <a:t>calificaciones de </a:t>
            </a:r>
            <a:r>
              <a:rPr lang="es-MX" altLang="ja-JP" sz="2400" dirty="0" smtClean="0">
                <a:latin typeface="Arial" charset="0"/>
                <a:ea typeface="ＭＳ Ｐゴシック" charset="-128"/>
              </a:rPr>
              <a:t>Daniela=0 </a:t>
            </a:r>
          </a:p>
          <a:p>
            <a:pPr algn="ctr">
              <a:buFont typeface="Wingdings" pitchFamily="2" charset="2"/>
              <a:buNone/>
            </a:pPr>
            <a:r>
              <a:rPr lang="es-MX" altLang="ja-JP" sz="2400" dirty="0" smtClean="0">
                <a:latin typeface="Arial" charset="0"/>
                <a:ea typeface="ＭＳ Ｐゴシック" charset="-128"/>
              </a:rPr>
              <a:t>Rango </a:t>
            </a:r>
            <a:r>
              <a:rPr lang="es-MX" altLang="ja-JP" sz="2400" dirty="0">
                <a:latin typeface="Arial" charset="0"/>
                <a:ea typeface="ＭＳ Ｐゴシック" charset="-128"/>
              </a:rPr>
              <a:t>de calificaciones de </a:t>
            </a:r>
            <a:r>
              <a:rPr lang="es-MX" altLang="ja-JP" sz="2400" dirty="0" smtClean="0">
                <a:latin typeface="Arial" charset="0"/>
                <a:ea typeface="ＭＳ Ｐゴシック" charset="-128"/>
              </a:rPr>
              <a:t>Nicolás=6 </a:t>
            </a:r>
            <a:endParaRPr lang="es-MX" altLang="ja-JP" sz="2400" dirty="0">
              <a:latin typeface="Arial" charset="0"/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endParaRPr lang="es-MX" altLang="ja-JP" sz="2400" dirty="0">
              <a:latin typeface="Arial" charset="0"/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endParaRPr lang="en-US" altLang="ja-JP" sz="2400" dirty="0"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r>
              <a:rPr lang="es-MX" altLang="ja-JP" sz="3200" dirty="0" smtClean="0">
                <a:latin typeface="+mj-lt"/>
                <a:ea typeface="ＭＳ Ｐゴシック" charset="-128"/>
              </a:rPr>
              <a:t>2. Desviación Estándar</a:t>
            </a:r>
          </a:p>
          <a:p>
            <a:pPr algn="ctr">
              <a:buFont typeface="Wingdings" pitchFamily="2" charset="2"/>
              <a:buNone/>
            </a:pPr>
            <a:r>
              <a:rPr lang="es-MX" sz="2400" dirty="0" smtClean="0">
                <a:latin typeface="Arial" charset="0"/>
                <a:cs typeface="Arial" charset="0"/>
              </a:rPr>
              <a:t>Denotada </a:t>
            </a:r>
            <a:r>
              <a:rPr lang="es-MX" sz="2400" dirty="0">
                <a:latin typeface="Arial" charset="0"/>
                <a:cs typeface="Arial" charset="0"/>
              </a:rPr>
              <a:t>por </a:t>
            </a:r>
            <a:r>
              <a:rPr lang="es-MX" sz="2400" dirty="0" err="1">
                <a:latin typeface="Arial" charset="0"/>
                <a:cs typeface="Arial" charset="0"/>
              </a:rPr>
              <a:t>S</a:t>
            </a:r>
            <a:r>
              <a:rPr lang="es-MX" sz="2400" b="1" i="1" baseline="-30000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MX" sz="2400" b="1" dirty="0">
                <a:latin typeface="Arial" charset="0"/>
                <a:cs typeface="Arial" charset="0"/>
              </a:rPr>
              <a:t> </a:t>
            </a:r>
            <a:r>
              <a:rPr lang="es-MX" sz="2400" dirty="0">
                <a:latin typeface="Arial" charset="0"/>
                <a:cs typeface="Arial" charset="0"/>
              </a:rPr>
              <a:t> o </a:t>
            </a:r>
            <a:r>
              <a:rPr lang="es-ES" sz="24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</a:t>
            </a:r>
            <a:r>
              <a:rPr lang="es-MX" sz="2400" b="1" i="1" baseline="-30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MX" sz="2400" dirty="0">
                <a:latin typeface="Arial" charset="0"/>
                <a:cs typeface="Arial" charset="0"/>
              </a:rPr>
              <a:t> como:</a:t>
            </a:r>
            <a:r>
              <a:rPr lang="es-ES" sz="2400" dirty="0"/>
              <a:t> 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928670"/>
            <a:ext cx="320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4429132"/>
            <a:ext cx="6400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357158" y="357166"/>
            <a:ext cx="8229600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endParaRPr lang="es-MX" sz="2800" dirty="0">
              <a:latin typeface="Arial" charset="0"/>
              <a:cs typeface="Arial" charset="0"/>
            </a:endParaRPr>
          </a:p>
          <a:p>
            <a:pPr algn="just"/>
            <a:r>
              <a:rPr lang="es-MX" sz="2800" dirty="0">
                <a:latin typeface="Arial" charset="0"/>
                <a:cs typeface="Arial" charset="0"/>
              </a:rPr>
              <a:t>Interpretación de la desviación estándar:</a:t>
            </a:r>
          </a:p>
          <a:p>
            <a:pPr algn="just"/>
            <a:endParaRPr lang="es-MX" sz="2800" dirty="0">
              <a:latin typeface="Arial" charset="0"/>
              <a:cs typeface="Arial" charset="0"/>
            </a:endParaRPr>
          </a:p>
          <a:p>
            <a:pPr algn="just"/>
            <a:r>
              <a:rPr lang="es-MX" sz="2800" dirty="0">
                <a:latin typeface="Arial" charset="0"/>
                <a:cs typeface="Arial" charset="0"/>
              </a:rPr>
              <a:t>“la mayoría de los datos está entre </a:t>
            </a:r>
            <a:r>
              <a:rPr lang="es-MX" sz="2800" i="1" dirty="0">
                <a:latin typeface="Arial" charset="0"/>
                <a:cs typeface="Arial" charset="0"/>
              </a:rPr>
              <a:t>el promedio menos la </a:t>
            </a:r>
            <a:r>
              <a:rPr lang="es-MX" sz="2800" i="1" dirty="0" smtClean="0">
                <a:latin typeface="Arial" charset="0"/>
                <a:cs typeface="Arial" charset="0"/>
              </a:rPr>
              <a:t>desviación </a:t>
            </a:r>
            <a:r>
              <a:rPr lang="es-MX" sz="2800" i="1" dirty="0">
                <a:latin typeface="Arial" charset="0"/>
                <a:cs typeface="Arial" charset="0"/>
              </a:rPr>
              <a:t>y el promedio más la </a:t>
            </a:r>
            <a:r>
              <a:rPr lang="es-MX" sz="2800" i="1" dirty="0" smtClean="0">
                <a:latin typeface="Arial" charset="0"/>
                <a:cs typeface="Arial" charset="0"/>
              </a:rPr>
              <a:t>desviación”</a:t>
            </a:r>
            <a:endParaRPr lang="es-MX" sz="2800" i="1" dirty="0">
              <a:latin typeface="Arial" charset="0"/>
              <a:cs typeface="Arial" charset="0"/>
            </a:endParaRPr>
          </a:p>
          <a:p>
            <a:pPr algn="just"/>
            <a:endParaRPr lang="es-MX" sz="2800" i="1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just"/>
            <a:endParaRPr lang="es-MX" sz="2800" i="1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just"/>
            <a:r>
              <a:rPr lang="es-MX" sz="2800" dirty="0" smtClean="0">
                <a:latin typeface="Arial" charset="0"/>
                <a:cs typeface="Arial" charset="0"/>
              </a:rPr>
              <a:t>Nicolás: 4-2.2 </a:t>
            </a:r>
            <a:r>
              <a:rPr lang="es-MX" sz="2800" dirty="0">
                <a:latin typeface="Arial" charset="0"/>
                <a:cs typeface="Arial" charset="0"/>
              </a:rPr>
              <a:t>y 4+2.2, es decir entre 1.8 y 6.2, lo que es bastante real</a:t>
            </a:r>
            <a:r>
              <a:rPr lang="es-MX" sz="1800" dirty="0">
                <a:latin typeface="Arial" charset="0"/>
                <a:cs typeface="Arial" charset="0"/>
              </a:rPr>
              <a:t>.</a:t>
            </a:r>
            <a:endParaRPr lang="es-ES" sz="1800" dirty="0">
              <a:cs typeface="Times New Roman" pitchFamily="18" charset="0"/>
            </a:endParaRPr>
          </a:p>
          <a:p>
            <a:pPr algn="just" eaLnBrk="0" hangingPunct="0"/>
            <a:r>
              <a:rPr lang="es-MX" dirty="0">
                <a:latin typeface="Arial" charset="0"/>
                <a:cs typeface="Arial" charset="0"/>
              </a:rPr>
              <a:t> </a:t>
            </a:r>
            <a:endParaRPr lang="es-ES" dirty="0">
              <a:cs typeface="Times New Roman" pitchFamily="18" charset="0"/>
            </a:endParaRPr>
          </a:p>
          <a:p>
            <a:pPr algn="just" eaLnBrk="0" hangingPunct="0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Resultado de imagen para desviacion estandar percentil"/>
          <p:cNvPicPr>
            <a:picLocks noChangeAspect="1" noChangeArrowheads="1"/>
          </p:cNvPicPr>
          <p:nvPr/>
        </p:nvPicPr>
        <p:blipFill>
          <a:blip r:embed="rId2" cstate="print"/>
          <a:srcRect l="3527" t="29248" r="42398" b="8077"/>
          <a:stretch>
            <a:fillRect/>
          </a:stretch>
        </p:blipFill>
        <p:spPr bwMode="auto">
          <a:xfrm>
            <a:off x="2000232" y="71414"/>
            <a:ext cx="4857784" cy="3168120"/>
          </a:xfrm>
          <a:prstGeom prst="rect">
            <a:avLst/>
          </a:prstGeom>
          <a:noFill/>
        </p:spPr>
      </p:pic>
      <p:pic>
        <p:nvPicPr>
          <p:cNvPr id="22532" name="Picture 4" descr="Resultado de imagen para desviacion estandar percentil"/>
          <p:cNvPicPr>
            <a:picLocks noChangeAspect="1" noChangeArrowheads="1"/>
          </p:cNvPicPr>
          <p:nvPr/>
        </p:nvPicPr>
        <p:blipFill>
          <a:blip r:embed="rId3" cstate="print"/>
          <a:srcRect l="18330" t="20732" r="9877" b="18292"/>
          <a:stretch>
            <a:fillRect/>
          </a:stretch>
        </p:blipFill>
        <p:spPr bwMode="auto">
          <a:xfrm>
            <a:off x="1762143" y="3286124"/>
            <a:ext cx="5595939" cy="3571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52528" y="233363"/>
            <a:ext cx="7620000" cy="909637"/>
          </a:xfrm>
        </p:spPr>
        <p:txBody>
          <a:bodyPr/>
          <a:lstStyle/>
          <a:p>
            <a:r>
              <a:rPr lang="es-MX" altLang="ja-JP" sz="2400" dirty="0">
                <a:latin typeface="Arial" charset="0"/>
                <a:ea typeface="ＭＳ Ｐゴシック" charset="-128"/>
              </a:rPr>
              <a:t>El cuadrado de la desviación estándar recibe el nombre de </a:t>
            </a:r>
            <a:r>
              <a:rPr lang="es-MX" altLang="ja-JP" sz="2400" b="1" dirty="0">
                <a:latin typeface="Arial" charset="0"/>
                <a:ea typeface="ＭＳ Ｐゴシック" charset="-128"/>
              </a:rPr>
              <a:t>VARIANZA</a:t>
            </a:r>
            <a:r>
              <a:rPr lang="es-MX" altLang="ja-JP" sz="2400" dirty="0">
                <a:latin typeface="Arial" charset="0"/>
                <a:ea typeface="ＭＳ Ｐゴシック" charset="-128"/>
              </a:rPr>
              <a:t>, es decir</a:t>
            </a:r>
            <a:r>
              <a:rPr lang="es-MX" altLang="ja-JP" sz="2800" dirty="0">
                <a:latin typeface="Arial" charset="0"/>
                <a:ea typeface="ＭＳ Ｐゴシック" charset="-128"/>
              </a:rPr>
              <a:t>:</a:t>
            </a:r>
            <a:endParaRPr lang="en-US" altLang="ja-JP" sz="2800" dirty="0">
              <a:ea typeface="ＭＳ Ｐゴシック" charset="-128"/>
            </a:endParaRPr>
          </a:p>
          <a:p>
            <a:endParaRPr lang="es-ES" sz="2800" dirty="0"/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295400"/>
            <a:ext cx="6691338" cy="1204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762000" y="3017838"/>
            <a:ext cx="807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endParaRPr lang="es-CL" sz="2800"/>
          </a:p>
        </p:txBody>
      </p:sp>
      <p:pic>
        <p:nvPicPr>
          <p:cNvPr id="4608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14620"/>
            <a:ext cx="9144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9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5645173"/>
            <a:ext cx="7500990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04800"/>
            <a:ext cx="7772400" cy="5791200"/>
          </a:xfrm>
        </p:spPr>
        <p:txBody>
          <a:bodyPr/>
          <a:lstStyle/>
          <a:p>
            <a:r>
              <a:rPr lang="es-MX" sz="2400">
                <a:latin typeface="Arial" charset="0"/>
                <a:cs typeface="Arial" charset="0"/>
              </a:rPr>
              <a:t>Una medida de heterogeneidad de los valores es el  </a:t>
            </a:r>
            <a:r>
              <a:rPr lang="es-MX" sz="2400" b="1">
                <a:latin typeface="Arial" charset="0"/>
                <a:cs typeface="Arial" charset="0"/>
              </a:rPr>
              <a:t>COEFICIENTE DE VARIABILIDAD</a:t>
            </a:r>
            <a:r>
              <a:rPr lang="es-MX" sz="2400">
                <a:latin typeface="Arial" charset="0"/>
                <a:cs typeface="Arial" charset="0"/>
              </a:rPr>
              <a:t> </a:t>
            </a:r>
            <a:r>
              <a:rPr lang="es-MX" sz="2400" b="1">
                <a:latin typeface="Arial" charset="0"/>
                <a:cs typeface="Arial" charset="0"/>
              </a:rPr>
              <a:t>PORCENTUAL es:</a:t>
            </a:r>
            <a:endParaRPr lang="es-ES" sz="2400">
              <a:latin typeface="Arial" charset="0"/>
              <a:cs typeface="Arial" charset="0"/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609600" y="4114800"/>
            <a:ext cx="8153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" sz="2800" dirty="0">
                <a:latin typeface="Arial" charset="0"/>
                <a:cs typeface="Arial" charset="0"/>
              </a:rPr>
              <a:t>Para nuestro ejemplo </a:t>
            </a:r>
            <a:r>
              <a:rPr lang="es-MX" sz="2800" dirty="0">
                <a:latin typeface="Arial" charset="0"/>
                <a:cs typeface="Arial" charset="0"/>
              </a:rPr>
              <a:t>                           </a:t>
            </a:r>
            <a:r>
              <a:rPr lang="es-ES" sz="2800" dirty="0">
                <a:latin typeface="Arial" charset="0"/>
                <a:cs typeface="Arial" charset="0"/>
              </a:rPr>
              <a:t>,</a:t>
            </a:r>
            <a:r>
              <a:rPr lang="es-MX" sz="2800" dirty="0">
                <a:latin typeface="Arial" charset="0"/>
                <a:cs typeface="Arial" charset="0"/>
              </a:rPr>
              <a:t> </a:t>
            </a:r>
            <a:r>
              <a:rPr lang="es-ES" sz="2800" dirty="0">
                <a:latin typeface="Arial" charset="0"/>
                <a:cs typeface="Arial" charset="0"/>
              </a:rPr>
              <a:t>es decir un 55</a:t>
            </a:r>
            <a:r>
              <a:rPr lang="es-ES" sz="2800" dirty="0" smtClean="0">
                <a:latin typeface="Arial" charset="0"/>
                <a:cs typeface="Arial" charset="0"/>
              </a:rPr>
              <a:t>%</a:t>
            </a:r>
            <a:endParaRPr lang="es-MX" sz="2800" dirty="0">
              <a:latin typeface="Arial" charset="0"/>
              <a:cs typeface="Arial" charset="0"/>
            </a:endParaRPr>
          </a:p>
          <a:p>
            <a:pPr eaLnBrk="0" hangingPunct="0"/>
            <a:endParaRPr lang="es-ES" sz="2800" dirty="0"/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4243406" y="3886200"/>
          <a:ext cx="2971800" cy="723900"/>
        </p:xfrm>
        <a:graphic>
          <a:graphicData uri="http://schemas.openxmlformats.org/presentationml/2006/ole">
            <p:oleObj spid="_x0000_s28674" r:id="rId3" imgW="1562100" imgH="393700" progId="Equation.3">
              <p:embed/>
            </p:oleObj>
          </a:graphicData>
        </a:graphic>
      </p:graphicFrame>
      <p:grpSp>
        <p:nvGrpSpPr>
          <p:cNvPr id="28677" name="Group 5"/>
          <p:cNvGrpSpPr>
            <a:grpSpLocks noChangeAspect="1"/>
          </p:cNvGrpSpPr>
          <p:nvPr/>
        </p:nvGrpSpPr>
        <p:grpSpPr bwMode="auto">
          <a:xfrm>
            <a:off x="3162300" y="1600200"/>
            <a:ext cx="3267088" cy="914400"/>
            <a:chOff x="1992" y="1008"/>
            <a:chExt cx="1776" cy="576"/>
          </a:xfrm>
        </p:grpSpPr>
        <p:sp>
          <p:nvSpPr>
            <p:cNvPr id="28676" name="AutoShape 4"/>
            <p:cNvSpPr>
              <a:spLocks noChangeAspect="1" noChangeArrowheads="1" noTextEdit="1"/>
            </p:cNvSpPr>
            <p:nvPr/>
          </p:nvSpPr>
          <p:spPr bwMode="auto">
            <a:xfrm>
              <a:off x="1992" y="1008"/>
              <a:ext cx="177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1992" y="1008"/>
              <a:ext cx="1788" cy="57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grpSp>
          <p:nvGrpSpPr>
            <p:cNvPr id="28692" name="Group 20"/>
            <p:cNvGrpSpPr>
              <a:grpSpLocks/>
            </p:cNvGrpSpPr>
            <p:nvPr/>
          </p:nvGrpSpPr>
          <p:grpSpPr bwMode="auto">
            <a:xfrm>
              <a:off x="2022" y="1033"/>
              <a:ext cx="1811" cy="598"/>
              <a:chOff x="2022" y="1033"/>
              <a:chExt cx="1811" cy="598"/>
            </a:xfrm>
          </p:grpSpPr>
          <p:sp>
            <p:nvSpPr>
              <p:cNvPr id="28679" name="Line 7"/>
              <p:cNvSpPr>
                <a:spLocks noChangeShapeType="1"/>
              </p:cNvSpPr>
              <p:nvPr/>
            </p:nvSpPr>
            <p:spPr bwMode="auto">
              <a:xfrm>
                <a:off x="2821" y="1378"/>
                <a:ext cx="154" cy="1"/>
              </a:xfrm>
              <a:prstGeom prst="line">
                <a:avLst/>
              </a:prstGeom>
              <a:noFill/>
              <a:ln w="1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L"/>
              </a:p>
            </p:txBody>
          </p:sp>
          <p:sp>
            <p:nvSpPr>
              <p:cNvPr id="28680" name="Line 8"/>
              <p:cNvSpPr>
                <a:spLocks noChangeShapeType="1"/>
              </p:cNvSpPr>
              <p:nvPr/>
            </p:nvSpPr>
            <p:spPr bwMode="auto">
              <a:xfrm>
                <a:off x="2732" y="1314"/>
                <a:ext cx="288" cy="1"/>
              </a:xfrm>
              <a:prstGeom prst="line">
                <a:avLst/>
              </a:prstGeom>
              <a:noFill/>
              <a:ln w="1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L"/>
              </a:p>
            </p:txBody>
          </p:sp>
          <p:sp>
            <p:nvSpPr>
              <p:cNvPr id="28681" name="Rectangle 9"/>
              <p:cNvSpPr>
                <a:spLocks noChangeArrowheads="1"/>
              </p:cNvSpPr>
              <p:nvPr/>
            </p:nvSpPr>
            <p:spPr bwMode="auto">
              <a:xfrm>
                <a:off x="3521" y="1176"/>
                <a:ext cx="312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%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2" name="Rectangle 10"/>
              <p:cNvSpPr>
                <a:spLocks noChangeArrowheads="1"/>
              </p:cNvSpPr>
              <p:nvPr/>
            </p:nvSpPr>
            <p:spPr bwMode="auto">
              <a:xfrm>
                <a:off x="3142" y="1176"/>
                <a:ext cx="480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100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3" name="Rectangle 11"/>
              <p:cNvSpPr>
                <a:spLocks noChangeArrowheads="1"/>
              </p:cNvSpPr>
              <p:nvPr/>
            </p:nvSpPr>
            <p:spPr bwMode="auto">
              <a:xfrm>
                <a:off x="2340" y="1176"/>
                <a:ext cx="164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.</a:t>
                </a:r>
                <a:endParaRPr kumimoji="0" lang="es-C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4" name="Rectangle 12"/>
              <p:cNvSpPr>
                <a:spLocks noChangeArrowheads="1"/>
              </p:cNvSpPr>
              <p:nvPr/>
            </p:nvSpPr>
            <p:spPr bwMode="auto">
              <a:xfrm>
                <a:off x="2196" y="1176"/>
                <a:ext cx="164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.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5" name="Rectangle 13"/>
              <p:cNvSpPr>
                <a:spLocks noChangeArrowheads="1"/>
              </p:cNvSpPr>
              <p:nvPr/>
            </p:nvSpPr>
            <p:spPr bwMode="auto">
              <a:xfrm>
                <a:off x="3067" y="1151"/>
                <a:ext cx="214" cy="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ymbol" pitchFamily="18" charset="2"/>
                    <a:cs typeface="Arial" pitchFamily="34" charset="0"/>
                  </a:rPr>
                  <a:t>×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6" name="Rectangle 14"/>
              <p:cNvSpPr>
                <a:spLocks noChangeArrowheads="1"/>
              </p:cNvSpPr>
              <p:nvPr/>
            </p:nvSpPr>
            <p:spPr bwMode="auto">
              <a:xfrm>
                <a:off x="2523" y="1151"/>
                <a:ext cx="290" cy="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ymbol" pitchFamily="18" charset="2"/>
                    <a:cs typeface="Arial" pitchFamily="34" charset="0"/>
                  </a:rPr>
                  <a:t>=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7" name="Rectangle 15"/>
              <p:cNvSpPr>
                <a:spLocks noChangeArrowheads="1"/>
              </p:cNvSpPr>
              <p:nvPr/>
            </p:nvSpPr>
            <p:spPr bwMode="auto">
              <a:xfrm>
                <a:off x="2791" y="1345"/>
                <a:ext cx="256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X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8" name="Rectangle 16"/>
              <p:cNvSpPr>
                <a:spLocks noChangeArrowheads="1"/>
              </p:cNvSpPr>
              <p:nvPr/>
            </p:nvSpPr>
            <p:spPr bwMode="auto">
              <a:xfrm>
                <a:off x="2753" y="1033"/>
                <a:ext cx="227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S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9" name="Rectangle 17"/>
              <p:cNvSpPr>
                <a:spLocks noChangeArrowheads="1"/>
              </p:cNvSpPr>
              <p:nvPr/>
            </p:nvSpPr>
            <p:spPr bwMode="auto">
              <a:xfrm>
                <a:off x="2227" y="1176"/>
                <a:ext cx="256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V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0" name="Rectangle 18"/>
              <p:cNvSpPr>
                <a:spLocks noChangeArrowheads="1"/>
              </p:cNvSpPr>
              <p:nvPr/>
            </p:nvSpPr>
            <p:spPr bwMode="auto">
              <a:xfrm>
                <a:off x="2022" y="1176"/>
                <a:ext cx="270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1" name="Rectangle 19"/>
              <p:cNvSpPr>
                <a:spLocks noChangeArrowheads="1"/>
              </p:cNvSpPr>
              <p:nvPr/>
            </p:nvSpPr>
            <p:spPr bwMode="auto">
              <a:xfrm>
                <a:off x="2906" y="1166"/>
                <a:ext cx="127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16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x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28604"/>
            <a:ext cx="8153400" cy="5486400"/>
          </a:xfrm>
        </p:spPr>
        <p:txBody>
          <a:bodyPr/>
          <a:lstStyle/>
          <a:p>
            <a:pPr algn="just">
              <a:buNone/>
            </a:pPr>
            <a:r>
              <a:rPr lang="es-ES" sz="3200" dirty="0">
                <a:latin typeface="+mj-lt"/>
                <a:cs typeface="Arial" charset="0"/>
              </a:rPr>
              <a:t>Medidas de Forma</a:t>
            </a:r>
            <a:endParaRPr lang="es-ES" sz="3200" i="1" dirty="0">
              <a:latin typeface="+mj-lt"/>
              <a:cs typeface="Times New Roman" pitchFamily="18" charset="0"/>
            </a:endParaRPr>
          </a:p>
          <a:p>
            <a:pPr algn="just"/>
            <a:endParaRPr lang="es-MX" sz="2400" dirty="0">
              <a:latin typeface="Arial" charset="0"/>
              <a:cs typeface="Arial" charset="0"/>
            </a:endParaRPr>
          </a:p>
          <a:p>
            <a:pPr algn="just"/>
            <a:r>
              <a:rPr lang="es-CL" sz="2400" dirty="0" smtClean="0">
                <a:latin typeface="Arial" charset="0"/>
                <a:cs typeface="Arial" charset="0"/>
              </a:rPr>
              <a:t>Permiten </a:t>
            </a:r>
            <a:r>
              <a:rPr lang="es-ES" sz="2400" dirty="0" smtClean="0">
                <a:latin typeface="Arial" charset="0"/>
                <a:cs typeface="Arial" charset="0"/>
              </a:rPr>
              <a:t>conocer </a:t>
            </a:r>
            <a:r>
              <a:rPr lang="es-MX" sz="2400" dirty="0">
                <a:latin typeface="Arial" charset="0"/>
                <a:cs typeface="Arial" charset="0"/>
              </a:rPr>
              <a:t>la </a:t>
            </a:r>
            <a:r>
              <a:rPr lang="es-ES" sz="2400" dirty="0">
                <a:latin typeface="Arial" charset="0"/>
                <a:cs typeface="Arial" charset="0"/>
              </a:rPr>
              <a:t>forma de la curva que representa la </a:t>
            </a:r>
            <a:r>
              <a:rPr lang="es-MX" sz="2400" dirty="0">
                <a:latin typeface="Arial" charset="0"/>
                <a:cs typeface="Arial" charset="0"/>
              </a:rPr>
              <a:t>distribución de la </a:t>
            </a:r>
            <a:r>
              <a:rPr lang="es-ES" sz="2400" dirty="0">
                <a:latin typeface="Arial" charset="0"/>
                <a:cs typeface="Arial" charset="0"/>
              </a:rPr>
              <a:t>serie de datos de la muestra. </a:t>
            </a:r>
          </a:p>
          <a:p>
            <a:pPr algn="just"/>
            <a:endParaRPr lang="es-ES" sz="2400" dirty="0">
              <a:latin typeface="Arial" charset="0"/>
              <a:cs typeface="Arial" charset="0"/>
            </a:endParaRPr>
          </a:p>
          <a:p>
            <a:pPr algn="just"/>
            <a:r>
              <a:rPr lang="es-ES" sz="2800" u="sng" dirty="0">
                <a:latin typeface="Arial" charset="0"/>
                <a:cs typeface="Arial" charset="0"/>
              </a:rPr>
              <a:t>Características de la </a:t>
            </a:r>
            <a:r>
              <a:rPr lang="es-ES" sz="2800" u="sng" dirty="0" smtClean="0">
                <a:latin typeface="Arial" charset="0"/>
                <a:cs typeface="Arial" charset="0"/>
              </a:rPr>
              <a:t>curva</a:t>
            </a:r>
          </a:p>
          <a:p>
            <a:pPr algn="just"/>
            <a:endParaRPr lang="es-MX" sz="2800" u="sng" dirty="0">
              <a:latin typeface="Arial" charset="0"/>
              <a:cs typeface="Arial" charset="0"/>
            </a:endParaRPr>
          </a:p>
          <a:p>
            <a:pPr>
              <a:buNone/>
            </a:pPr>
            <a:r>
              <a:rPr lang="es-ES" sz="3200" dirty="0" smtClean="0">
                <a:latin typeface="+mj-lt"/>
                <a:cs typeface="Arial" charset="0"/>
              </a:rPr>
              <a:t>1. Asimetría</a:t>
            </a:r>
            <a:r>
              <a:rPr lang="es-ES" sz="3200" dirty="0" smtClean="0">
                <a:latin typeface="+mj-lt"/>
                <a:cs typeface="Times New Roman" pitchFamily="18" charset="0"/>
              </a:rPr>
              <a:t> </a:t>
            </a:r>
            <a:endParaRPr lang="es-MX" sz="3200" dirty="0">
              <a:latin typeface="+mj-lt"/>
              <a:cs typeface="Times New Roman" pitchFamily="18" charset="0"/>
            </a:endParaRPr>
          </a:p>
          <a:p>
            <a:pPr algn="just"/>
            <a:r>
              <a:rPr lang="es-ES" sz="2400" dirty="0">
                <a:latin typeface="Arial" charset="0"/>
                <a:cs typeface="Arial" charset="0"/>
              </a:rPr>
              <a:t>Permite medir si la curva tiene una forma simétrica, es decir, si respecto al centro de la misma (centro de simetría) los segmentos de curva que quedan a derecha e izquierda son similares</a:t>
            </a:r>
            <a:r>
              <a:rPr lang="es-MX" sz="2400" dirty="0">
                <a:latin typeface="Arial" charset="0"/>
                <a:cs typeface="Arial" charset="0"/>
              </a:rPr>
              <a:t>.</a:t>
            </a:r>
            <a:endParaRPr lang="es-ES" sz="2400" dirty="0">
              <a:cs typeface="Times New Roman" pitchFamily="18" charset="0"/>
            </a:endParaRPr>
          </a:p>
          <a:p>
            <a:pPr algn="just"/>
            <a:endParaRPr lang="es-ES" sz="2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71566" y="204788"/>
            <a:ext cx="7772400" cy="3581400"/>
          </a:xfrm>
        </p:spPr>
        <p:txBody>
          <a:bodyPr/>
          <a:lstStyle/>
          <a:p>
            <a:r>
              <a:rPr lang="es-ES" sz="2000" dirty="0" smtClean="0">
                <a:latin typeface="Arial" charset="0"/>
                <a:cs typeface="Arial" charset="0"/>
              </a:rPr>
              <a:t>Sea </a:t>
            </a:r>
            <a:r>
              <a:rPr lang="es-E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MX" sz="2000" dirty="0">
                <a:latin typeface="Arial" charset="0"/>
                <a:cs typeface="Arial" charset="0"/>
              </a:rPr>
              <a:t> </a:t>
            </a:r>
            <a:r>
              <a:rPr lang="es-ES" sz="2000" dirty="0" smtClean="0">
                <a:latin typeface="Arial" charset="0"/>
                <a:cs typeface="Arial" charset="0"/>
              </a:rPr>
              <a:t>una </a:t>
            </a:r>
            <a:r>
              <a:rPr lang="es-ES" sz="2000" dirty="0">
                <a:latin typeface="Arial" charset="0"/>
                <a:cs typeface="Arial" charset="0"/>
              </a:rPr>
              <a:t>variable </a:t>
            </a:r>
            <a:r>
              <a:rPr lang="es-ES" sz="2000" dirty="0" smtClean="0">
                <a:latin typeface="Arial" charset="0"/>
                <a:cs typeface="Arial" charset="0"/>
              </a:rPr>
              <a:t>cuantitativa </a:t>
            </a:r>
            <a:r>
              <a:rPr lang="es-ES" sz="2000" dirty="0">
                <a:latin typeface="Arial" charset="0"/>
                <a:cs typeface="Arial" charset="0"/>
              </a:rPr>
              <a:t>y </a:t>
            </a:r>
            <a:r>
              <a:rPr lang="es-CL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000" baseline="-25000" dirty="0">
                <a:latin typeface="Arial" charset="0"/>
                <a:cs typeface="Arial" charset="0"/>
              </a:rPr>
              <a:t>1</a:t>
            </a:r>
            <a:r>
              <a:rPr lang="es-CL" sz="2000" dirty="0">
                <a:latin typeface="Arial" charset="0"/>
                <a:cs typeface="Arial" charset="0"/>
              </a:rPr>
              <a:t>, </a:t>
            </a:r>
            <a:r>
              <a:rPr lang="es-CL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000" baseline="-25000" dirty="0">
                <a:latin typeface="Arial" charset="0"/>
                <a:cs typeface="Arial" charset="0"/>
              </a:rPr>
              <a:t>2</a:t>
            </a:r>
            <a:r>
              <a:rPr lang="es-CL" sz="2000" dirty="0">
                <a:latin typeface="Arial" charset="0"/>
                <a:cs typeface="Arial" charset="0"/>
              </a:rPr>
              <a:t>,….</a:t>
            </a:r>
            <a:r>
              <a:rPr lang="es-CL" sz="20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000" baseline="-25000" dirty="0" err="1">
                <a:latin typeface="Arial" charset="0"/>
                <a:cs typeface="Arial" charset="0"/>
              </a:rPr>
              <a:t>n</a:t>
            </a:r>
            <a:r>
              <a:rPr lang="es-MX" sz="2000" dirty="0">
                <a:latin typeface="Arial" charset="0"/>
                <a:cs typeface="Arial" charset="0"/>
              </a:rPr>
              <a:t> </a:t>
            </a:r>
            <a:r>
              <a:rPr lang="es-ES" sz="2000" dirty="0">
                <a:latin typeface="Arial" charset="0"/>
                <a:cs typeface="Arial" charset="0"/>
              </a:rPr>
              <a:t>una muestra de</a:t>
            </a:r>
            <a:r>
              <a:rPr lang="es-MX" sz="2000" dirty="0">
                <a:latin typeface="Arial" charset="0"/>
                <a:cs typeface="Arial" charset="0"/>
              </a:rPr>
              <a:t> </a:t>
            </a:r>
            <a:r>
              <a:rPr lang="es-ES" sz="2000" dirty="0">
                <a:latin typeface="Arial" charset="0"/>
                <a:cs typeface="Arial" charset="0"/>
              </a:rPr>
              <a:t>   “</a:t>
            </a:r>
            <a:r>
              <a:rPr lang="es-ES" sz="20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sz="2000" dirty="0">
                <a:latin typeface="Arial" charset="0"/>
                <a:cs typeface="Arial" charset="0"/>
              </a:rPr>
              <a:t>”</a:t>
            </a:r>
            <a:r>
              <a:rPr lang="es-MX" sz="2000" dirty="0">
                <a:latin typeface="Arial" charset="0"/>
                <a:cs typeface="Arial" charset="0"/>
              </a:rPr>
              <a:t> </a:t>
            </a:r>
            <a:r>
              <a:rPr lang="es-ES" sz="2000" dirty="0" smtClean="0">
                <a:latin typeface="Arial" charset="0"/>
                <a:cs typeface="Arial" charset="0"/>
              </a:rPr>
              <a:t>valores de</a:t>
            </a:r>
            <a:r>
              <a:rPr lang="es-MX" sz="2000" dirty="0" smtClean="0">
                <a:latin typeface="Arial" charset="0"/>
                <a:cs typeface="Arial" charset="0"/>
              </a:rPr>
              <a:t> </a:t>
            </a:r>
            <a:r>
              <a:rPr lang="es-MX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000" dirty="0" smtClean="0">
                <a:latin typeface="Arial" charset="0"/>
                <a:cs typeface="Arial" charset="0"/>
              </a:rPr>
              <a:t>, el </a:t>
            </a:r>
            <a:r>
              <a:rPr lang="es-CL" sz="2000" dirty="0">
                <a:latin typeface="Arial" charset="0"/>
                <a:cs typeface="Arial" charset="0"/>
              </a:rPr>
              <a:t>coeficiente de Asimetría de </a:t>
            </a:r>
            <a:r>
              <a:rPr lang="es-CL" sz="2000" dirty="0" smtClean="0">
                <a:latin typeface="Arial" charset="0"/>
                <a:cs typeface="Arial" charset="0"/>
              </a:rPr>
              <a:t>Fisher (</a:t>
            </a:r>
            <a:r>
              <a:rPr lang="el-GR" sz="20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s-CL" sz="2000" dirty="0" smtClean="0">
                <a:latin typeface="Arial" charset="0"/>
                <a:cs typeface="Arial" charset="0"/>
              </a:rPr>
              <a:t>) está </a:t>
            </a:r>
            <a:r>
              <a:rPr lang="es-CL" sz="2000" dirty="0">
                <a:latin typeface="Arial" charset="0"/>
                <a:cs typeface="Arial" charset="0"/>
              </a:rPr>
              <a:t>definido por</a:t>
            </a:r>
            <a:r>
              <a:rPr lang="es-CL" sz="2800" dirty="0">
                <a:latin typeface="Arial" charset="0"/>
                <a:cs typeface="Arial" charset="0"/>
              </a:rPr>
              <a:t>: </a:t>
            </a:r>
            <a:endParaRPr lang="es-ES" sz="2800" dirty="0">
              <a:latin typeface="Arial" charset="0"/>
              <a:cs typeface="Times New Roman" pitchFamily="18" charset="0"/>
            </a:endParaRPr>
          </a:p>
          <a:p>
            <a:endParaRPr lang="es-ES" dirty="0"/>
          </a:p>
        </p:txBody>
      </p:sp>
      <p:pic>
        <p:nvPicPr>
          <p:cNvPr id="3994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1714488"/>
            <a:ext cx="485684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Resultado de imagen para asimetria positiva"/>
          <p:cNvPicPr>
            <a:picLocks noChangeAspect="1" noChangeArrowheads="1"/>
          </p:cNvPicPr>
          <p:nvPr/>
        </p:nvPicPr>
        <p:blipFill>
          <a:blip r:embed="rId3" cstate="print"/>
          <a:srcRect l="33743" r="35582"/>
          <a:stretch>
            <a:fillRect/>
          </a:stretch>
        </p:blipFill>
        <p:spPr bwMode="auto">
          <a:xfrm>
            <a:off x="6143636" y="285728"/>
            <a:ext cx="1513527" cy="1785950"/>
          </a:xfrm>
          <a:prstGeom prst="rect">
            <a:avLst/>
          </a:prstGeom>
          <a:noFill/>
        </p:spPr>
      </p:pic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214282" y="285728"/>
            <a:ext cx="4572032" cy="592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228600">
              <a:tabLst>
                <a:tab pos="685800" algn="l"/>
              </a:tabLst>
            </a:pPr>
            <a:r>
              <a:rPr lang="es-ES" sz="2000" dirty="0" smtClean="0">
                <a:latin typeface="Arial" charset="0"/>
                <a:cs typeface="Arial" charset="0"/>
              </a:rPr>
              <a:t>Si:</a:t>
            </a:r>
          </a:p>
          <a:p>
            <a:pPr indent="-228600">
              <a:tabLst>
                <a:tab pos="685800" algn="l"/>
              </a:tabLst>
            </a:pPr>
            <a:endParaRPr lang="es-ES" sz="2000" dirty="0" smtClean="0">
              <a:cs typeface="Times New Roman" pitchFamily="18" charset="0"/>
            </a:endParaRPr>
          </a:p>
          <a:p>
            <a:pPr indent="-228600">
              <a:tabLst>
                <a:tab pos="685800" algn="l"/>
              </a:tabLst>
            </a:pPr>
            <a:r>
              <a:rPr lang="es-ES" sz="2000" dirty="0" smtClean="0">
                <a:latin typeface="Arial" charset="0"/>
                <a:cs typeface="Times New Roman" pitchFamily="18" charset="0"/>
              </a:rPr>
              <a:t>		</a:t>
            </a:r>
            <a:r>
              <a:rPr lang="es-ES" sz="1700" dirty="0" smtClean="0">
                <a:latin typeface="Arial" charset="0"/>
                <a:cs typeface="Arial" charset="0"/>
              </a:rPr>
              <a:t>la </a:t>
            </a:r>
            <a:r>
              <a:rPr lang="es-ES" sz="1700" dirty="0">
                <a:latin typeface="Arial" charset="0"/>
                <a:cs typeface="Arial" charset="0"/>
              </a:rPr>
              <a:t>distribución de los registros de  la variable es simétrica; existe la misma concentración de valores a la derecha y a la izquierda de la media</a:t>
            </a:r>
            <a:r>
              <a:rPr lang="es-ES" sz="1700" dirty="0" smtClean="0">
                <a:latin typeface="Arial" charset="0"/>
                <a:cs typeface="Arial" charset="0"/>
              </a:rPr>
              <a:t>.</a:t>
            </a:r>
          </a:p>
          <a:p>
            <a:pPr indent="-228600">
              <a:tabLst>
                <a:tab pos="685800" algn="l"/>
              </a:tabLst>
            </a:pPr>
            <a:endParaRPr lang="es-ES" sz="1700" dirty="0" smtClean="0">
              <a:latin typeface="Arial" charset="0"/>
              <a:cs typeface="Arial" charset="0"/>
            </a:endParaRPr>
          </a:p>
          <a:p>
            <a:pPr indent="-228600">
              <a:tabLst>
                <a:tab pos="685800" algn="l"/>
              </a:tabLst>
            </a:pPr>
            <a:endParaRPr lang="es-ES" sz="1700" dirty="0">
              <a:latin typeface="Arial" charset="0"/>
              <a:cs typeface="Times New Roman" pitchFamily="18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r>
              <a:rPr lang="es-MX" sz="1700" dirty="0" smtClean="0">
                <a:latin typeface="Arial" charset="0"/>
                <a:cs typeface="Arial" charset="0"/>
              </a:rPr>
              <a:t>		</a:t>
            </a:r>
          </a:p>
          <a:p>
            <a:pPr indent="-228600" algn="just" eaLnBrk="0" hangingPunct="0">
              <a:tabLst>
                <a:tab pos="685800" algn="l"/>
              </a:tabLst>
            </a:pPr>
            <a:endParaRPr lang="es-MX" sz="1700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r>
              <a:rPr lang="es-MX" sz="1700" dirty="0" smtClean="0">
                <a:latin typeface="Arial" charset="0"/>
                <a:cs typeface="Arial" charset="0"/>
              </a:rPr>
              <a:t>		la</a:t>
            </a:r>
            <a:r>
              <a:rPr lang="es-MX" sz="1700" b="1" dirty="0" smtClean="0">
                <a:latin typeface="Arial" charset="0"/>
                <a:cs typeface="Arial" charset="0"/>
              </a:rPr>
              <a:t> </a:t>
            </a:r>
            <a:r>
              <a:rPr lang="es-MX" sz="1700" dirty="0">
                <a:latin typeface="Arial" charset="0"/>
                <a:cs typeface="Arial" charset="0"/>
              </a:rPr>
              <a:t>distribución es asimétrica positiva; existe </a:t>
            </a:r>
            <a:r>
              <a:rPr lang="es-MX" sz="1700" b="1" dirty="0">
                <a:latin typeface="Arial" charset="0"/>
                <a:cs typeface="Arial" charset="0"/>
              </a:rPr>
              <a:t>mayor concentración de valores a la izquierda de la media</a:t>
            </a:r>
            <a:r>
              <a:rPr lang="es-MX" sz="1600" b="1" dirty="0" smtClean="0">
                <a:latin typeface="Arial" charset="0"/>
                <a:cs typeface="Arial" charset="0"/>
              </a:rPr>
              <a:t>.</a:t>
            </a:r>
          </a:p>
          <a:p>
            <a:pPr indent="-228600" algn="just" eaLnBrk="0" hangingPunct="0">
              <a:tabLst>
                <a:tab pos="685800" algn="l"/>
              </a:tabLst>
            </a:pPr>
            <a:endParaRPr lang="es-MX" sz="1600" b="1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endParaRPr lang="es-MX" sz="1600" b="1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endParaRPr lang="es-MX" sz="1600" b="1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endParaRPr lang="es-MX" sz="1600" b="1" dirty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r>
              <a:rPr lang="es-MX" sz="1700" dirty="0" smtClean="0">
                <a:latin typeface="Arial" charset="0"/>
                <a:cs typeface="Arial" charset="0"/>
              </a:rPr>
              <a:t>		</a:t>
            </a:r>
          </a:p>
          <a:p>
            <a:pPr indent="-228600" algn="just" eaLnBrk="0" hangingPunct="0">
              <a:tabLst>
                <a:tab pos="685800" algn="l"/>
              </a:tabLst>
            </a:pPr>
            <a:endParaRPr lang="es-MX" sz="1700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r>
              <a:rPr lang="es-MX" sz="1700" dirty="0" smtClean="0">
                <a:latin typeface="Arial" charset="0"/>
                <a:cs typeface="Arial" charset="0"/>
              </a:rPr>
              <a:t>		la</a:t>
            </a:r>
            <a:r>
              <a:rPr lang="es-MX" sz="1700" b="1" dirty="0" smtClean="0">
                <a:latin typeface="Arial" charset="0"/>
                <a:cs typeface="Arial" charset="0"/>
              </a:rPr>
              <a:t> </a:t>
            </a:r>
            <a:r>
              <a:rPr lang="es-MX" sz="1700" dirty="0">
                <a:latin typeface="Arial" charset="0"/>
                <a:cs typeface="Arial" charset="0"/>
              </a:rPr>
              <a:t>distribución es asimétrica negativa; </a:t>
            </a:r>
            <a:r>
              <a:rPr lang="es-MX" sz="1700" b="1" dirty="0">
                <a:latin typeface="Arial" charset="0"/>
                <a:cs typeface="Arial" charset="0"/>
              </a:rPr>
              <a:t>existe mayor concentración de valores a la derecha de la media</a:t>
            </a:r>
            <a:r>
              <a:rPr lang="es-ES" sz="1600" dirty="0"/>
              <a:t> </a:t>
            </a:r>
          </a:p>
        </p:txBody>
      </p:sp>
      <p:pic>
        <p:nvPicPr>
          <p:cNvPr id="4" name="Picture 2" descr="Resultado de imagen para asimetria positiva"/>
          <p:cNvPicPr>
            <a:picLocks noChangeAspect="1" noChangeArrowheads="1"/>
          </p:cNvPicPr>
          <p:nvPr/>
        </p:nvPicPr>
        <p:blipFill>
          <a:blip r:embed="rId3" cstate="print"/>
          <a:srcRect l="64418"/>
          <a:stretch>
            <a:fillRect/>
          </a:stretch>
        </p:blipFill>
        <p:spPr bwMode="auto">
          <a:xfrm>
            <a:off x="6072198" y="2357430"/>
            <a:ext cx="1657329" cy="1685926"/>
          </a:xfrm>
          <a:prstGeom prst="rect">
            <a:avLst/>
          </a:prstGeom>
          <a:noFill/>
        </p:spPr>
      </p:pic>
      <p:pic>
        <p:nvPicPr>
          <p:cNvPr id="5" name="Picture 2" descr="Resultado de imagen para asimetria positiva"/>
          <p:cNvPicPr>
            <a:picLocks noChangeAspect="1" noChangeArrowheads="1"/>
          </p:cNvPicPr>
          <p:nvPr/>
        </p:nvPicPr>
        <p:blipFill>
          <a:blip r:embed="rId3" cstate="print"/>
          <a:srcRect r="66257"/>
          <a:stretch>
            <a:fillRect/>
          </a:stretch>
        </p:blipFill>
        <p:spPr bwMode="auto">
          <a:xfrm>
            <a:off x="6143636" y="4786322"/>
            <a:ext cx="1571636" cy="1685926"/>
          </a:xfrm>
          <a:prstGeom prst="rect">
            <a:avLst/>
          </a:prstGeom>
          <a:noFill/>
        </p:spPr>
      </p:pic>
      <p:graphicFrame>
        <p:nvGraphicFramePr>
          <p:cNvPr id="6" name="Object 1024"/>
          <p:cNvGraphicFramePr>
            <a:graphicFrameLocks noChangeAspect="1"/>
          </p:cNvGraphicFramePr>
          <p:nvPr/>
        </p:nvGraphicFramePr>
        <p:xfrm>
          <a:off x="357158" y="850884"/>
          <a:ext cx="762000" cy="363538"/>
        </p:xfrm>
        <a:graphic>
          <a:graphicData uri="http://schemas.openxmlformats.org/presentationml/2006/ole">
            <p:oleObj spid="_x0000_s44035" r:id="rId4" imgW="406224" imgH="228501" progId="Equation.3">
              <p:embed/>
            </p:oleObj>
          </a:graphicData>
        </a:graphic>
      </p:graphicFrame>
      <p:graphicFrame>
        <p:nvGraphicFramePr>
          <p:cNvPr id="7" name="Object 1025"/>
          <p:cNvGraphicFramePr>
            <a:graphicFrameLocks noChangeAspect="1"/>
          </p:cNvGraphicFramePr>
          <p:nvPr/>
        </p:nvGraphicFramePr>
        <p:xfrm>
          <a:off x="357158" y="2857496"/>
          <a:ext cx="628650" cy="390525"/>
        </p:xfrm>
        <a:graphic>
          <a:graphicData uri="http://schemas.openxmlformats.org/presentationml/2006/ole">
            <p:oleObj spid="_x0000_s44036" r:id="rId5" imgW="406224" imgH="228501" progId="Equation.3">
              <p:embed/>
            </p:oleObj>
          </a:graphicData>
        </a:graphic>
      </p:graphicFrame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58" y="5143512"/>
            <a:ext cx="6223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000232" y="285728"/>
            <a:ext cx="6572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Estimador de una población. Número que resume o caracteriza a una población o una distribución de probabilidades.</a:t>
            </a:r>
            <a:endParaRPr lang="es-CL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71868" y="1071546"/>
            <a:ext cx="23574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 χ σ λ β η γ</a:t>
            </a:r>
            <a:endParaRPr kumimoji="0" lang="es-CL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28628" y="285728"/>
            <a:ext cx="1500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Parámetro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714348" y="1928802"/>
            <a:ext cx="2367422" cy="13573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21 CuadroTexto"/>
          <p:cNvSpPr txBox="1"/>
          <p:nvPr/>
        </p:nvSpPr>
        <p:spPr>
          <a:xfrm>
            <a:off x="714348" y="1928802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s-CL" sz="4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6286512" y="2000240"/>
            <a:ext cx="1500198" cy="12559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0" name="59 CuadroTexto"/>
          <p:cNvSpPr txBox="1"/>
          <p:nvPr/>
        </p:nvSpPr>
        <p:spPr>
          <a:xfrm>
            <a:off x="6429388" y="321468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Muestra</a:t>
            </a:r>
            <a:endParaRPr lang="es-CL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1214414" y="3286124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Universo o población</a:t>
            </a:r>
            <a:endParaRPr lang="es-CL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714348" y="4139991"/>
            <a:ext cx="25003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Media, esperanza matemática (E) o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67" name="66 CuadroTexto"/>
          <p:cNvSpPr txBox="1"/>
          <p:nvPr/>
        </p:nvSpPr>
        <p:spPr>
          <a:xfrm>
            <a:off x="714348" y="5039037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Varianza (V) o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σ</a:t>
            </a:r>
            <a:r>
              <a:rPr lang="es-CL" sz="2400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es-CL" sz="2400" baseline="30000" dirty="0"/>
          </a:p>
        </p:txBody>
      </p:sp>
      <p:sp>
        <p:nvSpPr>
          <p:cNvPr id="68" name="67 CuadroTexto"/>
          <p:cNvSpPr txBox="1"/>
          <p:nvPr/>
        </p:nvSpPr>
        <p:spPr>
          <a:xfrm>
            <a:off x="6357950" y="4143380"/>
            <a:ext cx="19288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Media, promedio o </a:t>
            </a:r>
            <a:r>
              <a:rPr lang="es-CL" sz="2400" dirty="0" smtClean="0">
                <a:latin typeface="MS Reference Sans Serif"/>
              </a:rPr>
              <a:t></a:t>
            </a:r>
            <a:endParaRPr lang="es-CL" sz="2400" dirty="0"/>
          </a:p>
        </p:txBody>
      </p:sp>
      <p:sp>
        <p:nvSpPr>
          <p:cNvPr id="69" name="68 CuadroTexto"/>
          <p:cNvSpPr txBox="1"/>
          <p:nvPr/>
        </p:nvSpPr>
        <p:spPr>
          <a:xfrm>
            <a:off x="6357950" y="4929198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Desviación estándar o </a:t>
            </a:r>
            <a:r>
              <a:rPr lang="es-CL" dirty="0" err="1" smtClean="0"/>
              <a:t>d.s.</a:t>
            </a:r>
            <a:endParaRPr lang="es-CL" dirty="0"/>
          </a:p>
        </p:txBody>
      </p:sp>
      <p:cxnSp>
        <p:nvCxnSpPr>
          <p:cNvPr id="73" name="72 Conector recto de flecha"/>
          <p:cNvCxnSpPr>
            <a:stCxn id="68" idx="1"/>
            <a:endCxn id="66" idx="3"/>
          </p:cNvCxnSpPr>
          <p:nvPr/>
        </p:nvCxnSpPr>
        <p:spPr>
          <a:xfrm rot="10800000">
            <a:off x="3214678" y="4509324"/>
            <a:ext cx="3143272" cy="338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 de flecha"/>
          <p:cNvCxnSpPr>
            <a:stCxn id="69" idx="1"/>
            <a:endCxn id="67" idx="3"/>
          </p:cNvCxnSpPr>
          <p:nvPr/>
        </p:nvCxnSpPr>
        <p:spPr>
          <a:xfrm rot="10800000" flipV="1">
            <a:off x="3214678" y="5252364"/>
            <a:ext cx="3143272" cy="1750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 de flecha"/>
          <p:cNvCxnSpPr>
            <a:stCxn id="5" idx="3"/>
            <a:endCxn id="23" idx="2"/>
          </p:cNvCxnSpPr>
          <p:nvPr/>
        </p:nvCxnSpPr>
        <p:spPr>
          <a:xfrm>
            <a:off x="3081770" y="2607463"/>
            <a:ext cx="3204742" cy="207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89 CuadroTexto"/>
          <p:cNvSpPr txBox="1"/>
          <p:nvPr/>
        </p:nvSpPr>
        <p:spPr>
          <a:xfrm>
            <a:off x="3714744" y="5357826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Solo estimando!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81000"/>
            <a:ext cx="9144000" cy="5715000"/>
          </a:xfrm>
        </p:spPr>
        <p:txBody>
          <a:bodyPr/>
          <a:lstStyle/>
          <a:p>
            <a:pPr algn="just">
              <a:buNone/>
            </a:pPr>
            <a:r>
              <a:rPr lang="es-ES" sz="3200" dirty="0" smtClean="0">
                <a:latin typeface="+mj-lt"/>
                <a:cs typeface="Arial" charset="0"/>
              </a:rPr>
              <a:t>2. </a:t>
            </a:r>
            <a:r>
              <a:rPr lang="es-ES" sz="3200" dirty="0" err="1" smtClean="0">
                <a:latin typeface="+mj-lt"/>
                <a:cs typeface="Arial" charset="0"/>
              </a:rPr>
              <a:t>Curtosis</a:t>
            </a:r>
            <a:endParaRPr lang="es-ES" sz="3200" i="1" dirty="0">
              <a:latin typeface="+mj-lt"/>
              <a:cs typeface="Times New Roman" pitchFamily="18" charset="0"/>
            </a:endParaRPr>
          </a:p>
          <a:p>
            <a:r>
              <a:rPr lang="es-MX" sz="2400" dirty="0">
                <a:latin typeface="Arial" charset="0"/>
                <a:cs typeface="Arial" charset="0"/>
              </a:rPr>
              <a:t>El </a:t>
            </a:r>
            <a:r>
              <a:rPr lang="es-MX" sz="2400" i="1" dirty="0">
                <a:latin typeface="Arial" charset="0"/>
                <a:cs typeface="Arial" charset="0"/>
              </a:rPr>
              <a:t>Coeficiente de </a:t>
            </a:r>
            <a:r>
              <a:rPr lang="es-MX" sz="2400" i="1" dirty="0" err="1">
                <a:latin typeface="Arial" charset="0"/>
                <a:cs typeface="Arial" charset="0"/>
              </a:rPr>
              <a:t>Curtosis</a:t>
            </a:r>
            <a:r>
              <a:rPr lang="es-MX" sz="2400" dirty="0">
                <a:latin typeface="Arial" charset="0"/>
                <a:cs typeface="Arial" charset="0"/>
              </a:rPr>
              <a:t> mide el grado de concentración que presentan los valores alrededor de la zona central de la distribución</a:t>
            </a:r>
            <a:r>
              <a:rPr lang="es-MX" sz="2400" dirty="0" smtClean="0">
                <a:latin typeface="Arial" charset="0"/>
                <a:cs typeface="Arial" charset="0"/>
              </a:rPr>
              <a:t>.</a:t>
            </a:r>
            <a:endParaRPr lang="es-ES" sz="2400" dirty="0">
              <a:latin typeface="Arial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MX" sz="2400" dirty="0">
                <a:latin typeface="Arial" charset="0"/>
                <a:cs typeface="Arial" charset="0"/>
              </a:rPr>
              <a:t>    </a:t>
            </a:r>
            <a:endParaRPr lang="es-ES" dirty="0"/>
          </a:p>
        </p:txBody>
      </p:sp>
      <p:pic>
        <p:nvPicPr>
          <p:cNvPr id="32770" name="Picture 2" descr="Fórmula de la curtosi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4181" y="2928934"/>
            <a:ext cx="7098281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2844" y="142852"/>
            <a:ext cx="8786874" cy="3674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8056" lvl="0" indent="-384048" algn="just">
              <a:spcBef>
                <a:spcPct val="20000"/>
              </a:spcBef>
              <a:buClr>
                <a:srgbClr val="FF388C"/>
              </a:buClr>
              <a:buSzPct val="80000"/>
            </a:pPr>
            <a:r>
              <a:rPr lang="es-MX" sz="2400" dirty="0" smtClean="0">
                <a:latin typeface="Arial" charset="0"/>
                <a:cs typeface="Arial" charset="0"/>
              </a:rPr>
              <a:t>Se definen 3 tipos de distribuciones según su grado de </a:t>
            </a:r>
            <a:r>
              <a:rPr lang="es-MX" sz="2400" dirty="0" err="1" smtClean="0">
                <a:latin typeface="Arial" charset="0"/>
                <a:cs typeface="Arial" charset="0"/>
              </a:rPr>
              <a:t>curtosis</a:t>
            </a:r>
            <a:r>
              <a:rPr lang="es-MX" sz="2400" dirty="0" smtClean="0">
                <a:latin typeface="Arial" charset="0"/>
                <a:cs typeface="Arial" charset="0"/>
              </a:rPr>
              <a:t>:</a:t>
            </a:r>
          </a:p>
          <a:p>
            <a:pPr marL="448056" lvl="0" indent="-384048" algn="just">
              <a:spcBef>
                <a:spcPct val="20000"/>
              </a:spcBef>
              <a:buClr>
                <a:srgbClr val="FF388C"/>
              </a:buClr>
              <a:buSzPct val="80000"/>
            </a:pPr>
            <a:endParaRPr lang="es-MX" sz="2400" dirty="0" smtClean="0">
              <a:latin typeface="Arial" charset="0"/>
              <a:cs typeface="Times New Roman" pitchFamily="18" charset="0"/>
            </a:endParaRPr>
          </a:p>
          <a:p>
            <a:pPr marL="448056" lvl="0" indent="-384048" algn="just">
              <a:spcBef>
                <a:spcPct val="20000"/>
              </a:spcBef>
              <a:buClr>
                <a:srgbClr val="FF388C"/>
              </a:buClr>
              <a:buSzPct val="80000"/>
            </a:pPr>
            <a:r>
              <a:rPr lang="es-MX" sz="3600" b="1" dirty="0" smtClean="0">
                <a:latin typeface="Arial" charset="0"/>
                <a:cs typeface="Arial" charset="0"/>
              </a:rPr>
              <a:t> </a:t>
            </a:r>
            <a:r>
              <a:rPr lang="es-MX" sz="2800" b="1" dirty="0" smtClean="0">
                <a:latin typeface="Arial" charset="0"/>
                <a:cs typeface="Arial" charset="0"/>
              </a:rPr>
              <a:t>a.</a:t>
            </a:r>
            <a:r>
              <a:rPr lang="es-MX" sz="2400" b="1" dirty="0" smtClean="0">
                <a:latin typeface="Arial" charset="0"/>
                <a:cs typeface="Arial" charset="0"/>
              </a:rPr>
              <a:t> Distribución </a:t>
            </a:r>
            <a:r>
              <a:rPr lang="es-MX" sz="2400" b="1" dirty="0" err="1" smtClean="0">
                <a:latin typeface="Arial" charset="0"/>
                <a:cs typeface="Arial" charset="0"/>
              </a:rPr>
              <a:t>mesocúrtica</a:t>
            </a:r>
            <a:r>
              <a:rPr lang="es-MX" sz="2400" b="1" dirty="0" smtClean="0">
                <a:latin typeface="Arial" charset="0"/>
                <a:cs typeface="Arial" charset="0"/>
              </a:rPr>
              <a:t>:</a:t>
            </a:r>
            <a:r>
              <a:rPr lang="es-MX" sz="2400" dirty="0" smtClean="0">
                <a:latin typeface="Arial" charset="0"/>
                <a:cs typeface="Arial" charset="0"/>
              </a:rPr>
              <a:t> presenta un grado de concentración medio alrededor de los valores centrales de la variable (el mismo que presenta una distribución normal).</a:t>
            </a:r>
            <a:endParaRPr lang="es-ES" sz="2400" dirty="0" smtClean="0">
              <a:latin typeface="Arial" charset="0"/>
              <a:cs typeface="Arial" charset="0"/>
            </a:endParaRPr>
          </a:p>
          <a:p>
            <a:pPr marL="448056" lvl="0" indent="-384048" algn="just">
              <a:spcBef>
                <a:spcPct val="20000"/>
              </a:spcBef>
              <a:buClr>
                <a:srgbClr val="FF388C"/>
              </a:buClr>
              <a:buSzPct val="80000"/>
            </a:pPr>
            <a:endParaRPr lang="es-ES" sz="2400" dirty="0" smtClean="0">
              <a:cs typeface="Times New Roman" pitchFamily="18" charset="0"/>
            </a:endParaRPr>
          </a:p>
          <a:p>
            <a:pPr marL="448056" lvl="0" indent="-384048">
              <a:spcBef>
                <a:spcPct val="20000"/>
              </a:spcBef>
              <a:buClr>
                <a:srgbClr val="FF388C"/>
              </a:buClr>
              <a:buSzPct val="80000"/>
              <a:buFont typeface="Wingdings 2"/>
              <a:buChar char=""/>
            </a:pPr>
            <a:endParaRPr lang="es-ES" sz="3000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3143248"/>
            <a:ext cx="4016602" cy="314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1438"/>
            <a:ext cx="9144000" cy="1357312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s-MX" sz="2800" b="1" dirty="0" smtClean="0">
                <a:latin typeface="Arial" charset="0"/>
                <a:cs typeface="Arial" charset="0"/>
              </a:rPr>
              <a:t>b</a:t>
            </a:r>
            <a:r>
              <a:rPr lang="es-MX" sz="2400" b="1" dirty="0" smtClean="0">
                <a:latin typeface="Arial" charset="0"/>
                <a:cs typeface="Arial" charset="0"/>
              </a:rPr>
              <a:t>. Distribución </a:t>
            </a:r>
            <a:r>
              <a:rPr lang="es-MX" sz="2400" b="1" dirty="0" err="1">
                <a:latin typeface="Arial" charset="0"/>
                <a:cs typeface="Arial" charset="0"/>
              </a:rPr>
              <a:t>leptocúrtica</a:t>
            </a:r>
            <a:r>
              <a:rPr lang="es-MX" sz="2800" dirty="0">
                <a:latin typeface="Arial" charset="0"/>
                <a:cs typeface="Arial" charset="0"/>
              </a:rPr>
              <a:t>: </a:t>
            </a:r>
            <a:r>
              <a:rPr lang="es-MX" sz="2400" dirty="0">
                <a:latin typeface="Arial" charset="0"/>
                <a:cs typeface="Arial" charset="0"/>
              </a:rPr>
              <a:t>presenta un elevado </a:t>
            </a:r>
            <a:r>
              <a:rPr lang="es-MX" sz="2400" dirty="0" smtClean="0">
                <a:latin typeface="Arial" charset="0"/>
                <a:cs typeface="Arial" charset="0"/>
              </a:rPr>
              <a:t>grado de </a:t>
            </a:r>
            <a:r>
              <a:rPr lang="es-MX" sz="2400" dirty="0">
                <a:latin typeface="Arial" charset="0"/>
                <a:cs typeface="Arial" charset="0"/>
              </a:rPr>
              <a:t>concentración alrededor de los valores centrales de la </a:t>
            </a:r>
            <a:r>
              <a:rPr lang="es-MX" sz="2400" dirty="0" smtClean="0">
                <a:latin typeface="Arial" charset="0"/>
                <a:cs typeface="Arial" charset="0"/>
              </a:rPr>
              <a:t>variable</a:t>
            </a:r>
            <a:endParaRPr lang="es-ES" sz="2400" dirty="0"/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1500174"/>
            <a:ext cx="260212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381244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c. Distribución </a:t>
            </a:r>
            <a:r>
              <a:rPr lang="es-MX" sz="2400" b="1" dirty="0" err="1">
                <a:latin typeface="Arial" pitchFamily="34" charset="0"/>
                <a:cs typeface="Arial" pitchFamily="34" charset="0"/>
              </a:rPr>
              <a:t>platicúrtica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: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presenta un reducido grado de concentración alrededor de los valores centrales de la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variable</a:t>
            </a:r>
            <a:endParaRPr lang="es-ES" dirty="0"/>
          </a:p>
        </p:txBody>
      </p:sp>
      <p:pic>
        <p:nvPicPr>
          <p:cNvPr id="4199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4714884"/>
            <a:ext cx="2590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>
                <a:effectLst/>
                <a:cs typeface="Arial" charset="0"/>
              </a:rPr>
              <a:t>Percentiles</a:t>
            </a:r>
            <a:endParaRPr lang="es-ES" sz="3600" dirty="0">
              <a:effectLst/>
              <a:cs typeface="Times New Roman" pitchFamily="18" charset="0"/>
            </a:endParaRP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>
            <p:ph idx="4294967295"/>
          </p:nvPr>
        </p:nvGraphicFramePr>
        <p:xfrm>
          <a:off x="931889" y="1003300"/>
          <a:ext cx="7497763" cy="5211763"/>
        </p:xfrm>
        <a:graphic>
          <a:graphicData uri="http://schemas.openxmlformats.org/presentationml/2006/ole">
            <p:oleObj spid="_x0000_s33794" name="Document" r:id="rId3" imgW="7628547" imgH="5302575" progId="Word.Document.8">
              <p:embed/>
            </p:oleObj>
          </a:graphicData>
        </a:graphic>
      </p:graphicFrame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4157663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CL"/>
          </a:p>
        </p:txBody>
      </p:sp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67100" y="4876800"/>
            <a:ext cx="2209800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81000"/>
            <a:ext cx="7772400" cy="1547802"/>
          </a:xfrm>
        </p:spPr>
        <p:txBody>
          <a:bodyPr/>
          <a:lstStyle/>
          <a:p>
            <a:pPr algn="just"/>
            <a:r>
              <a:rPr lang="es-MX" dirty="0" smtClean="0">
                <a:latin typeface="Arial" charset="0"/>
                <a:cs typeface="Arial" charset="0"/>
              </a:rPr>
              <a:t>Los percentiles </a:t>
            </a:r>
            <a:r>
              <a:rPr lang="es-MX" dirty="0">
                <a:latin typeface="Arial" charset="0"/>
                <a:cs typeface="Arial" charset="0"/>
              </a:rPr>
              <a:t>se utilizan para determinar los límites de variación de una </a:t>
            </a:r>
            <a:r>
              <a:rPr lang="es-MX" dirty="0" smtClean="0">
                <a:latin typeface="Arial" charset="0"/>
                <a:cs typeface="Arial" charset="0"/>
              </a:rPr>
              <a:t>variable.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1500166" y="3643314"/>
            <a:ext cx="600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https://www.youtube.com/watch?v=r0WAbjTTGow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algn="just">
              <a:lnSpc>
                <a:spcPct val="90000"/>
              </a:lnSpc>
              <a:buNone/>
            </a:pPr>
            <a:r>
              <a:rPr lang="es-ES" dirty="0" err="1">
                <a:latin typeface="Arial" charset="0"/>
                <a:cs typeface="Arial" charset="0"/>
              </a:rPr>
              <a:t>Cuartiles</a:t>
            </a:r>
            <a:endParaRPr lang="es-ES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 dirty="0">
                <a:latin typeface="Arial" charset="0"/>
                <a:cs typeface="Arial" charset="0"/>
              </a:rPr>
              <a:t>Puntos que dividen en cuatro partes iguales un conjunto ordenado de datos.  Su notación es     </a:t>
            </a:r>
            <a:r>
              <a:rPr lang="es-MX" sz="2800" dirty="0">
                <a:latin typeface="Arial" charset="0"/>
                <a:cs typeface="Arial" charset="0"/>
              </a:rPr>
              <a:t>                   </a:t>
            </a:r>
            <a:r>
              <a:rPr lang="es-ES" sz="2800" dirty="0">
                <a:latin typeface="Arial" charset="0"/>
                <a:cs typeface="Arial" charset="0"/>
              </a:rPr>
              <a:t>estos corresponden a:   </a:t>
            </a:r>
            <a:r>
              <a:rPr lang="es-MX" sz="2800" dirty="0">
                <a:latin typeface="Arial" charset="0"/>
                <a:cs typeface="Arial" charset="0"/>
              </a:rPr>
              <a:t>      </a:t>
            </a:r>
            <a:r>
              <a:rPr lang="es-ES" sz="2800" dirty="0">
                <a:latin typeface="Arial" charset="0"/>
                <a:cs typeface="Arial" charset="0"/>
              </a:rPr>
              <a:t>,   </a:t>
            </a:r>
            <a:r>
              <a:rPr lang="es-MX" sz="2800" dirty="0">
                <a:latin typeface="Arial" charset="0"/>
                <a:cs typeface="Arial" charset="0"/>
              </a:rPr>
              <a:t>      </a:t>
            </a:r>
            <a:r>
              <a:rPr lang="es-ES" sz="2800" dirty="0">
                <a:latin typeface="Arial" charset="0"/>
                <a:cs typeface="Arial" charset="0"/>
              </a:rPr>
              <a:t>, .</a:t>
            </a:r>
            <a:endParaRPr lang="es-ES" sz="28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s-MX" sz="2800" b="1" u="sng" dirty="0">
              <a:latin typeface="Arial" charset="0"/>
              <a:cs typeface="Arial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MX" sz="2800" b="1" u="sng" dirty="0">
              <a:latin typeface="Arial" charset="0"/>
              <a:cs typeface="Arial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s-ES" dirty="0" err="1">
                <a:latin typeface="Arial" charset="0"/>
                <a:cs typeface="Arial" charset="0"/>
              </a:rPr>
              <a:t>Deciles</a:t>
            </a:r>
            <a:endParaRPr lang="es-ES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 dirty="0">
                <a:latin typeface="Arial" charset="0"/>
                <a:cs typeface="Arial" charset="0"/>
              </a:rPr>
              <a:t>Puntos que dividen en diez partes iguales un conjunto ordenado de datos.  Su notación es</a:t>
            </a:r>
            <a:r>
              <a:rPr lang="es-ES" sz="2800" b="1" dirty="0">
                <a:latin typeface="Arial" charset="0"/>
                <a:cs typeface="Arial" charset="0"/>
              </a:rPr>
              <a:t>     </a:t>
            </a:r>
            <a:r>
              <a:rPr lang="es-MX" sz="2800" b="1" dirty="0">
                <a:latin typeface="Arial" charset="0"/>
                <a:cs typeface="Arial" charset="0"/>
              </a:rPr>
              <a:t>   </a:t>
            </a:r>
            <a:endParaRPr lang="es-ES" sz="2800" b="1" dirty="0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ES" sz="2800" b="1" dirty="0">
                <a:latin typeface="Arial" charset="0"/>
                <a:cs typeface="Arial" charset="0"/>
              </a:rPr>
              <a:t> </a:t>
            </a:r>
            <a:endParaRPr lang="es-ES" sz="2800" b="1" i="1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s-ES" sz="2800" dirty="0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133600"/>
            <a:ext cx="447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2098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2667000"/>
            <a:ext cx="944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09800" y="27432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26670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5638800"/>
            <a:ext cx="68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8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33600" y="5562600"/>
            <a:ext cx="381000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3108" y="285728"/>
            <a:ext cx="4643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 smtClean="0"/>
              <a:t>Medidas de resumen</a:t>
            </a:r>
            <a:endParaRPr lang="es-CL" sz="3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42844" y="1249151"/>
            <a:ext cx="87868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Medidas de posición, medidas de dispersión, medidas de forma</a:t>
            </a:r>
          </a:p>
          <a:p>
            <a:endParaRPr lang="es-CL" dirty="0" smtClean="0"/>
          </a:p>
          <a:p>
            <a:pPr>
              <a:buFont typeface="Wingdings" pitchFamily="2" charset="2"/>
              <a:buChar char="à"/>
            </a:pPr>
            <a:r>
              <a:rPr lang="es-CL" dirty="0" smtClean="0">
                <a:sym typeface="Wingdings" pitchFamily="2" charset="2"/>
              </a:rPr>
              <a:t>Las estadísticas descriptivas deben estar asociadas a la naturaleza de los datos y al tipo de distribución que uno conoce o intuye conocer de los datos</a:t>
            </a:r>
          </a:p>
          <a:p>
            <a:pPr>
              <a:buFont typeface="Wingdings" pitchFamily="2" charset="2"/>
              <a:buChar char="à"/>
            </a:pPr>
            <a:endParaRPr lang="es-CL" dirty="0" smtClean="0">
              <a:sym typeface="Wingdings" pitchFamily="2" charset="2"/>
            </a:endParaRPr>
          </a:p>
          <a:p>
            <a:pPr algn="ctr">
              <a:buFont typeface="Wingdings" pitchFamily="2" charset="2"/>
              <a:buNone/>
            </a:pPr>
            <a:r>
              <a:rPr lang="es-ES" sz="3200" dirty="0" smtClean="0">
                <a:latin typeface="+mj-lt"/>
                <a:cs typeface="Arial" charset="0"/>
              </a:rPr>
              <a:t>Medidas de posición o de tendencia central</a:t>
            </a:r>
            <a:endParaRPr lang="es-MX" sz="3200" dirty="0" smtClean="0">
              <a:latin typeface="+mj-lt"/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es-MX" dirty="0" smtClean="0">
                <a:latin typeface="Arial" charset="0"/>
                <a:cs typeface="Times New Roman" pitchFamily="18" charset="0"/>
              </a:rPr>
              <a:t>   Objetivo: </a:t>
            </a:r>
          </a:p>
          <a:p>
            <a:pPr>
              <a:buFont typeface="Wingdings" pitchFamily="2" charset="2"/>
              <a:buNone/>
            </a:pPr>
            <a:r>
              <a:rPr lang="es-MX" dirty="0" smtClean="0">
                <a:latin typeface="Arial" charset="0"/>
                <a:cs typeface="Times New Roman" pitchFamily="18" charset="0"/>
              </a:rPr>
              <a:t>   Obtener un valor que resuma casi todas las mediciones. </a:t>
            </a:r>
          </a:p>
          <a:p>
            <a:pPr>
              <a:buFont typeface="Wingdings" pitchFamily="2" charset="2"/>
              <a:buNone/>
            </a:pPr>
            <a:r>
              <a:rPr lang="es-MX" dirty="0" smtClean="0">
                <a:latin typeface="Arial" charset="0"/>
                <a:cs typeface="Times New Roman" pitchFamily="18" charset="0"/>
              </a:rPr>
              <a:t>   Ubicarse el centro de la distribución (medidas de tendencia central)</a:t>
            </a:r>
          </a:p>
          <a:p>
            <a:pPr>
              <a:buFont typeface="Wingdings" pitchFamily="2" charset="2"/>
              <a:buNone/>
            </a:pPr>
            <a:endParaRPr lang="es-ES" sz="16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algn="just"/>
            <a:r>
              <a:rPr lang="es-CL" sz="2400" i="1" dirty="0">
                <a:latin typeface="+mj-lt"/>
                <a:cs typeface="Arial" charset="0"/>
              </a:rPr>
              <a:t>Definición:  </a:t>
            </a:r>
            <a:r>
              <a:rPr lang="es-CL" sz="2400" dirty="0">
                <a:latin typeface="+mj-lt"/>
                <a:cs typeface="Arial" charset="0"/>
              </a:rPr>
              <a:t> 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charset="0"/>
              </a:rPr>
              <a:t> una </a:t>
            </a:r>
            <a:r>
              <a:rPr lang="es-CL" sz="2400" dirty="0">
                <a:latin typeface="+mj-lt"/>
                <a:cs typeface="Arial" charset="0"/>
              </a:rPr>
              <a:t>variable </a:t>
            </a:r>
            <a:r>
              <a:rPr lang="es-CL" sz="2400" dirty="0" smtClean="0">
                <a:latin typeface="+mj-lt"/>
                <a:cs typeface="Arial" charset="0"/>
              </a:rPr>
              <a:t>cuantitativa y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s-CL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charset="0"/>
              </a:rPr>
              <a:t> una </a:t>
            </a:r>
            <a:r>
              <a:rPr lang="es-CL" sz="2400" dirty="0">
                <a:latin typeface="+mj-lt"/>
                <a:cs typeface="Arial" charset="0"/>
              </a:rPr>
              <a:t>muestra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i="1" dirty="0" smtClean="0">
                <a:latin typeface="+mj-lt"/>
                <a:cs typeface="Times New Roman" pitchFamily="18" charset="0"/>
              </a:rPr>
              <a:t> </a:t>
            </a:r>
            <a:r>
              <a:rPr lang="es-CL" sz="2400" dirty="0" smtClean="0">
                <a:latin typeface="+mj-lt"/>
                <a:cs typeface="Arial" charset="0"/>
              </a:rPr>
              <a:t>valores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charset="0"/>
              </a:rPr>
              <a:t>, </a:t>
            </a:r>
            <a:r>
              <a:rPr lang="es-CL" sz="2400" dirty="0">
                <a:latin typeface="+mj-lt"/>
                <a:cs typeface="Arial" charset="0"/>
              </a:rPr>
              <a:t>la </a:t>
            </a:r>
            <a:r>
              <a:rPr lang="es-CL" sz="2400" dirty="0" smtClean="0">
                <a:latin typeface="+mj-lt"/>
                <a:cs typeface="Arial" charset="0"/>
              </a:rPr>
              <a:t>media está </a:t>
            </a:r>
            <a:r>
              <a:rPr lang="es-CL" sz="2400" dirty="0">
                <a:latin typeface="+mj-lt"/>
                <a:cs typeface="Arial" charset="0"/>
              </a:rPr>
              <a:t>definida por:</a:t>
            </a:r>
            <a:endParaRPr lang="es-ES" sz="2400" dirty="0">
              <a:latin typeface="+mj-lt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s-MX" b="1" dirty="0">
                <a:cs typeface="Arial" charset="0"/>
              </a:rPr>
              <a:t/>
            </a:r>
            <a:br>
              <a:rPr lang="es-MX" b="1" dirty="0">
                <a:cs typeface="Arial" charset="0"/>
              </a:rPr>
            </a:br>
            <a:r>
              <a:rPr lang="es-ES" sz="3600" dirty="0">
                <a:effectLst/>
                <a:cs typeface="Arial" charset="0"/>
              </a:rPr>
              <a:t>1</a:t>
            </a:r>
            <a:r>
              <a:rPr lang="es-ES" sz="3600" dirty="0" smtClean="0">
                <a:effectLst/>
                <a:cs typeface="Arial" charset="0"/>
              </a:rPr>
              <a:t>.  </a:t>
            </a:r>
            <a:r>
              <a:rPr lang="es-ES" sz="3600" dirty="0">
                <a:effectLst/>
                <a:cs typeface="Arial" charset="0"/>
              </a:rPr>
              <a:t>Media</a:t>
            </a:r>
            <a:r>
              <a:rPr lang="es-ES" sz="4000" b="1" i="1" dirty="0">
                <a:cs typeface="Times New Roman" pitchFamily="18" charset="0"/>
              </a:rPr>
              <a:t/>
            </a:r>
            <a:br>
              <a:rPr lang="es-ES" sz="4000" b="1" i="1" dirty="0">
                <a:cs typeface="Times New Roman" pitchFamily="18" charset="0"/>
              </a:rPr>
            </a:br>
            <a:endParaRPr lang="es-ES" sz="4000" b="1" i="1" dirty="0">
              <a:cs typeface="Times New Roman" pitchFamily="18" charset="0"/>
            </a:endParaRP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071810"/>
            <a:ext cx="394337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algn="just"/>
            <a:r>
              <a:rPr lang="es-CL" sz="2400" dirty="0" smtClean="0">
                <a:latin typeface="+mj-lt"/>
                <a:cs typeface="Arial" charset="0"/>
              </a:rPr>
              <a:t>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dirty="0" smtClean="0">
                <a:latin typeface="+mj-lt"/>
                <a:cs typeface="Times New Roman" pitchFamily="18" charset="0"/>
              </a:rPr>
              <a:t> </a:t>
            </a:r>
            <a:r>
              <a:rPr lang="es-CL" sz="2400" dirty="0" smtClean="0">
                <a:latin typeface="+mj-lt"/>
                <a:cs typeface="Arial" charset="0"/>
              </a:rPr>
              <a:t>una </a:t>
            </a:r>
            <a:r>
              <a:rPr lang="es-CL" sz="2400" dirty="0">
                <a:latin typeface="+mj-lt"/>
                <a:cs typeface="Arial" charset="0"/>
              </a:rPr>
              <a:t>variable </a:t>
            </a:r>
            <a:r>
              <a:rPr lang="es-CL" sz="2400" dirty="0" smtClean="0">
                <a:latin typeface="+mj-lt"/>
                <a:cs typeface="Arial" charset="0"/>
              </a:rPr>
              <a:t>al menos ordinal y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s-CL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charset="0"/>
              </a:rPr>
              <a:t> una muestra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charset="0"/>
              </a:rPr>
              <a:t> valores </a:t>
            </a:r>
            <a:r>
              <a:rPr lang="es-CL" sz="2400" dirty="0">
                <a:latin typeface="+mj-lt"/>
                <a:cs typeface="Arial" charset="0"/>
              </a:rPr>
              <a:t>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charset="0"/>
              </a:rPr>
              <a:t>, </a:t>
            </a:r>
            <a:r>
              <a:rPr lang="es-CL" sz="2400" dirty="0">
                <a:latin typeface="+mj-lt"/>
                <a:cs typeface="Arial" charset="0"/>
              </a:rPr>
              <a:t>una vez ordenada la muestra en orden creciente de magnitud, se define la  mediana por una </a:t>
            </a:r>
            <a:r>
              <a:rPr lang="es-CL" sz="2400" dirty="0" smtClean="0">
                <a:latin typeface="+mj-lt"/>
                <a:cs typeface="Arial" charset="0"/>
              </a:rPr>
              <a:t>valor </a:t>
            </a:r>
            <a:r>
              <a:rPr lang="es-CL" sz="2400" dirty="0">
                <a:latin typeface="+mj-lt"/>
                <a:cs typeface="Arial" charset="0"/>
              </a:rPr>
              <a:t>o punto donde la muestra se divide en dos partes iguales.</a:t>
            </a:r>
            <a:endParaRPr lang="es-ES" sz="2400" dirty="0">
              <a:latin typeface="+mj-lt"/>
              <a:cs typeface="Times New Roman" pitchFamily="18" charset="0"/>
            </a:endParaRPr>
          </a:p>
          <a:p>
            <a:r>
              <a:rPr lang="es-CL" sz="2400" dirty="0">
                <a:latin typeface="+mj-lt"/>
                <a:cs typeface="Arial" charset="0"/>
              </a:rPr>
              <a:t>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baseline="-25000" dirty="0" smtClean="0">
                <a:latin typeface="+mj-lt"/>
                <a:cs typeface="Times New Roman" pitchFamily="18" charset="0"/>
              </a:rPr>
              <a:t>(1)</a:t>
            </a:r>
            <a:r>
              <a:rPr lang="es-CL" sz="2400" dirty="0" smtClean="0">
                <a:latin typeface="+mj-lt"/>
                <a:cs typeface="Arial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baseline="-25000" dirty="0" smtClean="0">
                <a:latin typeface="+mj-lt"/>
                <a:cs typeface="Times New Roman" pitchFamily="18" charset="0"/>
              </a:rPr>
              <a:t>(2)</a:t>
            </a:r>
            <a:r>
              <a:rPr lang="es-CL" sz="2400" dirty="0" smtClean="0">
                <a:latin typeface="+mj-lt"/>
                <a:cs typeface="Arial" charset="0"/>
              </a:rPr>
              <a:t>, …,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baseline="-25000" dirty="0" smtClean="0">
                <a:latin typeface="+mj-lt"/>
                <a:cs typeface="Times New Roman" pitchFamily="18" charset="0"/>
              </a:rPr>
              <a:t>(n)</a:t>
            </a:r>
            <a:r>
              <a:rPr lang="es-CL" sz="2400" dirty="0" smtClean="0">
                <a:latin typeface="+mj-lt"/>
                <a:cs typeface="Arial" charset="0"/>
              </a:rPr>
              <a:t> la </a:t>
            </a:r>
            <a:r>
              <a:rPr lang="es-CL" sz="2400" dirty="0">
                <a:latin typeface="+mj-lt"/>
                <a:cs typeface="Arial" charset="0"/>
              </a:rPr>
              <a:t>muestra ordenada  en orden creciente, entonces</a:t>
            </a:r>
            <a:r>
              <a:rPr lang="es-MX" sz="2400" dirty="0">
                <a:latin typeface="+mj-lt"/>
              </a:rPr>
              <a:t>:</a:t>
            </a:r>
          </a:p>
          <a:p>
            <a:endParaRPr lang="es-ES" sz="2400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>
            <a:normAutofit/>
          </a:bodyPr>
          <a:lstStyle/>
          <a:p>
            <a:r>
              <a:rPr lang="es-ES" sz="3200" dirty="0">
                <a:effectLst/>
                <a:cs typeface="Arial" charset="0"/>
              </a:rPr>
              <a:t>2</a:t>
            </a:r>
            <a:r>
              <a:rPr lang="es-ES" sz="3200" dirty="0" smtClean="0">
                <a:effectLst/>
                <a:cs typeface="Arial" charset="0"/>
              </a:rPr>
              <a:t>.  </a:t>
            </a:r>
            <a:r>
              <a:rPr lang="es-ES" sz="3200" dirty="0">
                <a:effectLst/>
                <a:cs typeface="Arial" charset="0"/>
              </a:rPr>
              <a:t>Mediana</a:t>
            </a:r>
            <a:r>
              <a:rPr lang="es-ES" sz="3200" dirty="0">
                <a:effectLst/>
              </a:rPr>
              <a:t> </a:t>
            </a:r>
          </a:p>
        </p:txBody>
      </p:sp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4143380"/>
            <a:ext cx="544354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algn="just"/>
            <a:r>
              <a:rPr lang="es-CL" sz="2400" i="1" dirty="0">
                <a:latin typeface="+mj-lt"/>
                <a:cs typeface="Arial" pitchFamily="34" charset="0"/>
              </a:rPr>
              <a:t>Definición: </a:t>
            </a:r>
            <a:r>
              <a:rPr lang="es-CL" sz="2400" dirty="0" smtClean="0">
                <a:latin typeface="+mj-lt"/>
                <a:cs typeface="Arial" pitchFamily="34" charset="0"/>
              </a:rPr>
              <a:t>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pitchFamily="34" charset="0"/>
              </a:rPr>
              <a:t> una variable cuantitativa y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s-CL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pitchFamily="34" charset="0"/>
              </a:rPr>
              <a:t> una muestra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i="1" dirty="0" smtClean="0">
                <a:latin typeface="+mj-lt"/>
                <a:cs typeface="Arial" pitchFamily="34" charset="0"/>
              </a:rPr>
              <a:t> </a:t>
            </a:r>
            <a:r>
              <a:rPr lang="es-CL" sz="2400" dirty="0" smtClean="0">
                <a:latin typeface="+mj-lt"/>
                <a:cs typeface="Arial" pitchFamily="34" charset="0"/>
              </a:rPr>
              <a:t>valores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pitchFamily="34" charset="0"/>
              </a:rPr>
              <a:t>, </a:t>
            </a:r>
            <a:r>
              <a:rPr lang="es-CL" sz="2400" dirty="0" smtClean="0">
                <a:latin typeface="+mj-lt"/>
                <a:cs typeface="Arial" charset="0"/>
              </a:rPr>
              <a:t>se </a:t>
            </a:r>
            <a:r>
              <a:rPr lang="es-CL" sz="2400" dirty="0">
                <a:latin typeface="+mj-lt"/>
                <a:cs typeface="Arial" charset="0"/>
              </a:rPr>
              <a:t>define la moda como la observación que se presenta con mayor frecuencia en la muestra</a:t>
            </a:r>
            <a:r>
              <a:rPr lang="es-CL" sz="2400" dirty="0" smtClean="0">
                <a:latin typeface="+mj-lt"/>
                <a:cs typeface="Arial" charset="0"/>
              </a:rPr>
              <a:t>.</a:t>
            </a:r>
            <a:endParaRPr lang="es-ES" sz="2400" dirty="0">
              <a:latin typeface="+mj-lt"/>
              <a:cs typeface="Times New Roman" pitchFamily="18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>
            <a:normAutofit/>
          </a:bodyPr>
          <a:lstStyle/>
          <a:p>
            <a:r>
              <a:rPr lang="es-MX" sz="3200" dirty="0">
                <a:cs typeface="Times New Roman" pitchFamily="18" charset="0"/>
              </a:rPr>
              <a:t>3</a:t>
            </a:r>
            <a:r>
              <a:rPr lang="es-MX" sz="3200" dirty="0" smtClean="0">
                <a:cs typeface="Times New Roman" pitchFamily="18" charset="0"/>
              </a:rPr>
              <a:t>.  </a:t>
            </a:r>
            <a:r>
              <a:rPr lang="es-MX" sz="3200" dirty="0">
                <a:cs typeface="Times New Roman" pitchFamily="18" charset="0"/>
              </a:rPr>
              <a:t>Moda</a:t>
            </a:r>
            <a:r>
              <a:rPr lang="es-MX" sz="3200" i="1" dirty="0">
                <a:cs typeface="Times New Roman" pitchFamily="18" charset="0"/>
              </a:rPr>
              <a:t> </a:t>
            </a:r>
            <a:endParaRPr lang="es-ES" sz="3200" i="1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928662" y="571480"/>
            <a:ext cx="7358114" cy="500066"/>
          </a:xfrm>
        </p:spPr>
        <p:txBody>
          <a:bodyPr>
            <a:normAutofit fontScale="925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es-MX" sz="2400" dirty="0" smtClean="0">
                <a:latin typeface="+mj-lt"/>
                <a:cs typeface="Arial" charset="0"/>
              </a:rPr>
              <a:t>Depende </a:t>
            </a:r>
            <a:r>
              <a:rPr lang="es-ES" sz="2400" dirty="0">
                <a:latin typeface="+mj-lt"/>
                <a:cs typeface="Arial" charset="0"/>
              </a:rPr>
              <a:t>de la forma en que distribuyen los </a:t>
            </a:r>
            <a:r>
              <a:rPr lang="es-ES" sz="2400" dirty="0" smtClean="0">
                <a:latin typeface="+mj-lt"/>
                <a:cs typeface="Arial" charset="0"/>
              </a:rPr>
              <a:t>valores</a:t>
            </a:r>
            <a:endParaRPr lang="es-MX" sz="2400" dirty="0">
              <a:latin typeface="+mj-lt"/>
              <a:cs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/>
          <a:lstStyle/>
          <a:p>
            <a:pPr algn="ctr"/>
            <a:r>
              <a:rPr lang="es-CL" sz="2400" dirty="0" smtClean="0">
                <a:effectLst/>
                <a:cs typeface="Arial" charset="0"/>
              </a:rPr>
              <a:t>¿CUÁL ES LA MEJOR MEDIDA DE TENDENCIA CENTRAL?</a:t>
            </a:r>
            <a:endParaRPr lang="es-ES" sz="2400" dirty="0">
              <a:effectLst/>
              <a:cs typeface="Times New Roman" pitchFamily="18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14282" y="1500174"/>
            <a:ext cx="4286280" cy="457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s-ES" dirty="0" smtClean="0">
                <a:latin typeface="+mj-lt"/>
                <a:cs typeface="Arial" charset="0"/>
              </a:rPr>
              <a:t>Si son simétricos y </a:t>
            </a:r>
            <a:r>
              <a:rPr lang="es-MX" dirty="0" smtClean="0">
                <a:latin typeface="+mj-lt"/>
                <a:cs typeface="Arial" charset="0"/>
              </a:rPr>
              <a:t>u</a:t>
            </a:r>
            <a:r>
              <a:rPr lang="es-ES" dirty="0" err="1" smtClean="0">
                <a:latin typeface="+mj-lt"/>
                <a:cs typeface="Arial" charset="0"/>
              </a:rPr>
              <a:t>nimodales</a:t>
            </a:r>
            <a:r>
              <a:rPr lang="es-ES" dirty="0" smtClean="0">
                <a:latin typeface="+mj-lt"/>
                <a:cs typeface="Arial" charset="0"/>
              </a:rPr>
              <a:t> (</a:t>
            </a:r>
            <a:r>
              <a:rPr lang="es-CL" dirty="0" smtClean="0">
                <a:latin typeface="+mj-lt"/>
                <a:cs typeface="Arial" charset="0"/>
              </a:rPr>
              <a:t>F</a:t>
            </a:r>
            <a:r>
              <a:rPr lang="es-MX" dirty="0" err="1" smtClean="0">
                <a:latin typeface="+mj-lt"/>
                <a:cs typeface="Arial" charset="0"/>
              </a:rPr>
              <a:t>ig</a:t>
            </a:r>
            <a:r>
              <a:rPr lang="es-MX" dirty="0" smtClean="0">
                <a:latin typeface="+mj-lt"/>
                <a:cs typeface="Arial" charset="0"/>
              </a:rPr>
              <a:t>. 1), </a:t>
            </a:r>
            <a:r>
              <a:rPr lang="es-ES" dirty="0" smtClean="0">
                <a:latin typeface="+mj-lt"/>
                <a:cs typeface="Arial" charset="0"/>
              </a:rPr>
              <a:t>la media, mediana y la moda deberían ser aproximadamente las mismas.</a:t>
            </a:r>
          </a:p>
          <a:p>
            <a:pPr algn="just">
              <a:lnSpc>
                <a:spcPct val="90000"/>
              </a:lnSpc>
            </a:pPr>
            <a:endParaRPr lang="es-ES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</a:pPr>
            <a:endParaRPr lang="es-ES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latin typeface="+mj-lt"/>
                <a:cs typeface="Arial" charset="0"/>
              </a:rPr>
              <a:t>Si la distribución es simétrica pero </a:t>
            </a:r>
            <a:r>
              <a:rPr lang="es-ES" dirty="0" err="1" smtClean="0">
                <a:latin typeface="+mj-lt"/>
                <a:cs typeface="Arial" charset="0"/>
              </a:rPr>
              <a:t>bimodal</a:t>
            </a:r>
            <a:r>
              <a:rPr lang="es-ES" dirty="0" smtClean="0">
                <a:latin typeface="+mj-lt"/>
                <a:cs typeface="Arial" charset="0"/>
              </a:rPr>
              <a:t> (Fig. 2), la media y la mediana deberían ser aproximadamente las mismas. ¿</a:t>
            </a:r>
            <a:r>
              <a:rPr lang="es-CL" dirty="0" smtClean="0">
                <a:latin typeface="+mj-lt"/>
                <a:cs typeface="Arial" charset="0"/>
              </a:rPr>
              <a:t>Separar </a:t>
            </a:r>
            <a:r>
              <a:rPr lang="es-ES" dirty="0" smtClean="0">
                <a:latin typeface="+mj-lt"/>
                <a:cs typeface="Arial" charset="0"/>
              </a:rPr>
              <a:t>los dos subgrupos?</a:t>
            </a:r>
          </a:p>
          <a:p>
            <a:pPr algn="just">
              <a:lnSpc>
                <a:spcPct val="90000"/>
              </a:lnSpc>
            </a:pPr>
            <a:endParaRPr lang="es-ES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MX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MX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latin typeface="+mj-lt"/>
                <a:cs typeface="Arial" charset="0"/>
              </a:rPr>
              <a:t>Si la distribución es asimétrica pero </a:t>
            </a:r>
            <a:r>
              <a:rPr lang="es-ES" dirty="0" err="1" smtClean="0">
                <a:latin typeface="+mj-lt"/>
                <a:cs typeface="Arial" charset="0"/>
              </a:rPr>
              <a:t>unimodal</a:t>
            </a:r>
            <a:r>
              <a:rPr lang="es-ES" dirty="0" smtClean="0">
                <a:latin typeface="+mj-lt"/>
                <a:cs typeface="Arial" charset="0"/>
              </a:rPr>
              <a:t> </a:t>
            </a:r>
            <a:r>
              <a:rPr lang="es-MX" dirty="0" smtClean="0">
                <a:latin typeface="+mj-lt"/>
                <a:cs typeface="Arial" charset="0"/>
              </a:rPr>
              <a:t>(Fig. 3)</a:t>
            </a:r>
            <a:r>
              <a:rPr lang="es-ES" dirty="0" smtClean="0">
                <a:latin typeface="+mj-lt"/>
                <a:cs typeface="Arial" charset="0"/>
              </a:rPr>
              <a:t>, la mediana a menudo es la mejor medida de tendencia central.</a:t>
            </a:r>
            <a:endParaRPr lang="es-ES" dirty="0" smtClean="0">
              <a:latin typeface="+mj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214942" y="2773916"/>
            <a:ext cx="3353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 smtClean="0">
                <a:cs typeface="Times New Roman" pitchFamily="18" charset="0"/>
              </a:rPr>
              <a:t> Fig.1.Distribución  simétrica </a:t>
            </a:r>
            <a:endParaRPr lang="es-CL" dirty="0"/>
          </a:p>
        </p:txBody>
      </p:sp>
      <p:sp>
        <p:nvSpPr>
          <p:cNvPr id="8" name="7 Rectángulo"/>
          <p:cNvSpPr/>
          <p:nvPr/>
        </p:nvSpPr>
        <p:spPr>
          <a:xfrm>
            <a:off x="5976926" y="4572008"/>
            <a:ext cx="1677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 smtClean="0">
                <a:cs typeface="Times New Roman" pitchFamily="18" charset="0"/>
              </a:rPr>
              <a:t>Fig.2.Bimodal</a:t>
            </a:r>
            <a:endParaRPr lang="es-CL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786314" y="6429396"/>
            <a:ext cx="35956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CL" b="1" dirty="0">
                <a:cs typeface="Times New Roman" pitchFamily="18" charset="0"/>
              </a:rPr>
              <a:t>      Fig. 3.Asimetría </a:t>
            </a:r>
            <a:r>
              <a:rPr lang="es-CL" b="1" dirty="0" smtClean="0">
                <a:cs typeface="Times New Roman" pitchFamily="18" charset="0"/>
              </a:rPr>
              <a:t>positiva</a:t>
            </a:r>
            <a:endParaRPr lang="es-CL" b="1" dirty="0">
              <a:cs typeface="Times New Roman" pitchFamily="18" charset="0"/>
            </a:endParaRPr>
          </a:p>
        </p:txBody>
      </p:sp>
      <p:pic>
        <p:nvPicPr>
          <p:cNvPr id="3078" name="Picture 6" descr="Resultado de imagen para distribucion norm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928670"/>
            <a:ext cx="3238500" cy="1876425"/>
          </a:xfrm>
          <a:prstGeom prst="rect">
            <a:avLst/>
          </a:prstGeom>
          <a:noFill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3071811"/>
            <a:ext cx="3643338" cy="1542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4100" y="4831884"/>
            <a:ext cx="3994180" cy="1635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28670"/>
            <a:ext cx="7772400" cy="4267200"/>
          </a:xfrm>
        </p:spPr>
        <p:txBody>
          <a:bodyPr/>
          <a:lstStyle/>
          <a:p>
            <a:pPr algn="just"/>
            <a:r>
              <a:rPr lang="es-ES" sz="2400" i="1" dirty="0">
                <a:latin typeface="+mj-lt"/>
                <a:cs typeface="Arial" charset="0"/>
              </a:rPr>
              <a:t>Definición: </a:t>
            </a:r>
            <a:r>
              <a:rPr lang="es-CL" sz="2400" dirty="0" smtClean="0">
                <a:latin typeface="+mj-lt"/>
                <a:cs typeface="Arial" pitchFamily="34" charset="0"/>
              </a:rPr>
              <a:t>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pitchFamily="34" charset="0"/>
              </a:rPr>
              <a:t> una variable cuantitativa y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s-CL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pitchFamily="34" charset="0"/>
              </a:rPr>
              <a:t> una muestra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i="1" dirty="0" smtClean="0">
                <a:latin typeface="+mj-lt"/>
                <a:cs typeface="Arial" pitchFamily="34" charset="0"/>
              </a:rPr>
              <a:t> </a:t>
            </a:r>
            <a:r>
              <a:rPr lang="es-CL" sz="2400" dirty="0" smtClean="0">
                <a:latin typeface="+mj-lt"/>
                <a:cs typeface="Arial" pitchFamily="34" charset="0"/>
              </a:rPr>
              <a:t>valores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ES" sz="2400" dirty="0" smtClean="0">
                <a:latin typeface="+mj-lt"/>
                <a:cs typeface="Arial" charset="0"/>
              </a:rPr>
              <a:t>, la </a:t>
            </a:r>
            <a:r>
              <a:rPr lang="es-ES" sz="2400" dirty="0">
                <a:latin typeface="+mj-lt"/>
                <a:cs typeface="Arial" charset="0"/>
              </a:rPr>
              <a:t>media  </a:t>
            </a:r>
            <a:r>
              <a:rPr lang="es-ES" sz="2400" dirty="0" smtClean="0">
                <a:latin typeface="+mj-lt"/>
                <a:cs typeface="Arial" charset="0"/>
              </a:rPr>
              <a:t>geométrica </a:t>
            </a:r>
            <a:r>
              <a:rPr lang="es-ES" sz="2400" dirty="0">
                <a:latin typeface="+mj-lt"/>
                <a:cs typeface="Arial" charset="0"/>
              </a:rPr>
              <a:t>se calcula de la siguiente forma:</a:t>
            </a:r>
            <a:endParaRPr lang="es-ES" sz="2400" dirty="0">
              <a:latin typeface="+mj-lt"/>
              <a:cs typeface="Times New Roman" pitchFamily="18" charset="0"/>
            </a:endParaRPr>
          </a:p>
          <a:p>
            <a:endParaRPr lang="es-ES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85794"/>
          </a:xfrm>
        </p:spPr>
        <p:txBody>
          <a:bodyPr>
            <a:normAutofit/>
          </a:bodyPr>
          <a:lstStyle/>
          <a:p>
            <a:r>
              <a:rPr lang="es-ES" sz="3200" dirty="0">
                <a:effectLst/>
                <a:cs typeface="Arial" charset="0"/>
              </a:rPr>
              <a:t>4</a:t>
            </a:r>
            <a:r>
              <a:rPr lang="es-ES" sz="3200" dirty="0" smtClean="0">
                <a:effectLst/>
                <a:cs typeface="Arial" charset="0"/>
              </a:rPr>
              <a:t>. </a:t>
            </a:r>
            <a:r>
              <a:rPr lang="es-ES" sz="3200" dirty="0">
                <a:effectLst/>
                <a:cs typeface="Arial" charset="0"/>
              </a:rPr>
              <a:t>Media Geométrica</a:t>
            </a:r>
            <a:r>
              <a:rPr lang="es-ES" sz="3200" dirty="0">
                <a:effectLst/>
              </a:rPr>
              <a:t> </a:t>
            </a:r>
          </a:p>
        </p:txBody>
      </p:sp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9720" y="2347890"/>
            <a:ext cx="6019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533400" y="3571876"/>
            <a:ext cx="82296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dirty="0" smtClean="0">
                <a:latin typeface="+mj-lt"/>
              </a:rPr>
              <a:t>Sirve </a:t>
            </a:r>
            <a:r>
              <a:rPr lang="es-ES" dirty="0" smtClean="0">
                <a:latin typeface="+mj-lt"/>
              </a:rPr>
              <a:t>para calcular medias de porcentajes, puntuaciones o índices. No se afecta tanto por los valores extremos como la media aritmética</a:t>
            </a:r>
            <a:r>
              <a:rPr lang="es-ES" dirty="0" smtClean="0">
                <a:latin typeface="+mj-lt"/>
              </a:rPr>
              <a:t>.</a:t>
            </a:r>
          </a:p>
          <a:p>
            <a:pPr eaLnBrk="0" hangingPunct="0"/>
            <a:endParaRPr lang="es-ES" dirty="0" smtClean="0">
              <a:latin typeface="+mj-lt"/>
            </a:endParaRPr>
          </a:p>
          <a:p>
            <a:pPr eaLnBrk="0" hangingPunct="0"/>
            <a:endParaRPr lang="es-ES" dirty="0" smtClean="0">
              <a:latin typeface="+mj-lt"/>
            </a:endParaRPr>
          </a:p>
          <a:p>
            <a:pPr eaLnBrk="0" hangingPunct="0"/>
            <a:endParaRPr lang="es-ES" dirty="0" smtClean="0">
              <a:latin typeface="+mj-lt"/>
            </a:endParaRPr>
          </a:p>
          <a:p>
            <a:pPr eaLnBrk="0" hangingPunct="0"/>
            <a:r>
              <a:rPr lang="es-ES" dirty="0" smtClean="0">
                <a:cs typeface="Arial" charset="0"/>
              </a:rPr>
              <a:t>Se utiliza, cuando la distribución de las observaciones es aproximada a múltiplo de 2 o de una constante multiplicada por una potencia de 2, de la forma </a:t>
            </a:r>
            <a:r>
              <a:rPr lang="es-ES" i="1" dirty="0" smtClean="0">
                <a:cs typeface="Times New Roman" pitchFamily="18" charset="0"/>
              </a:rPr>
              <a:t>2</a:t>
            </a:r>
            <a:r>
              <a:rPr lang="es-ES" i="1" baseline="30000" dirty="0" smtClean="0">
                <a:cs typeface="Times New Roman" pitchFamily="18" charset="0"/>
              </a:rPr>
              <a:t>k</a:t>
            </a:r>
            <a:r>
              <a:rPr lang="es-ES" i="1" dirty="0" smtClean="0">
                <a:cs typeface="Times New Roman" pitchFamily="18" charset="0"/>
              </a:rPr>
              <a:t>c</a:t>
            </a:r>
            <a:r>
              <a:rPr lang="es-CL" i="1" dirty="0" smtClean="0">
                <a:cs typeface="Times New Roman" pitchFamily="18" charset="0"/>
              </a:rPr>
              <a:t> </a:t>
            </a:r>
            <a:r>
              <a:rPr lang="es-ES" dirty="0" smtClean="0">
                <a:cs typeface="Arial" charset="0"/>
              </a:rPr>
              <a:t>con </a:t>
            </a:r>
            <a:r>
              <a:rPr lang="es-ES" i="1" dirty="0" smtClean="0">
                <a:cs typeface="Times New Roman" pitchFamily="18" charset="0"/>
              </a:rPr>
              <a:t>k</a:t>
            </a:r>
            <a:r>
              <a:rPr lang="es-ES" dirty="0" smtClean="0">
                <a:cs typeface="Arial" charset="0"/>
              </a:rPr>
              <a:t>=0,1,2,3...;  c=constante.</a:t>
            </a:r>
          </a:p>
          <a:p>
            <a:pPr eaLnBrk="0" hangingPunct="0"/>
            <a:endParaRPr lang="es-ES" dirty="0">
              <a:latin typeface="+mj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00034" y="4357694"/>
            <a:ext cx="81439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dirty="0" smtClean="0"/>
              <a:t>http://www.universoformulas.com/estadistica/descriptiva/media-geometrica/</a:t>
            </a:r>
            <a:endParaRPr lang="es-CL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142876"/>
            <a:ext cx="7772400" cy="785794"/>
          </a:xfrm>
          <a:prstGeom prst="rect">
            <a:avLst/>
          </a:prstGeom>
        </p:spPr>
        <p:txBody>
          <a:bodyPr/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latin typeface="+mj-lt"/>
                <a:ea typeface="+mj-ea"/>
                <a:cs typeface="Arial" charset="0"/>
              </a:rPr>
              <a:t>5</a:t>
            </a:r>
            <a:r>
              <a:rPr kumimoji="0" lang="es-ES" sz="320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uLnTx/>
                <a:uFillTx/>
                <a:latin typeface="+mj-lt"/>
                <a:ea typeface="+mj-ea"/>
                <a:cs typeface="Arial" charset="0"/>
              </a:rPr>
              <a:t>. Media Armónica</a:t>
            </a:r>
            <a:endParaRPr kumimoji="0" lang="es-ES" sz="320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928670"/>
            <a:ext cx="7772400" cy="4267200"/>
          </a:xfrm>
          <a:prstGeom prst="rect">
            <a:avLst/>
          </a:prstGeom>
        </p:spPr>
        <p:txBody>
          <a:bodyPr/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E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Definición: 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Sea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una variable cuantitativa y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CL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CL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…, </a:t>
            </a:r>
            <a:r>
              <a:rPr kumimoji="0" lang="es-CL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CL" sz="2400" b="0" i="1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una muestra de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valores de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, la media  armónica se calcula de la siguiente forma:</a:t>
            </a: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Times New Roman" pitchFamily="18" charset="0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E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500306"/>
            <a:ext cx="3528243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857224" y="4857760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+mj-lt"/>
                <a:cs typeface="Arial" charset="0"/>
              </a:rPr>
              <a:t>Se utiliza cuando la variable de interés depende de la velocidad, tiempo, espacio y rendimiento.</a:t>
            </a:r>
            <a:endParaRPr lang="es-ES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612</TotalTime>
  <Words>1074</Words>
  <Application>Microsoft Office PowerPoint</Application>
  <PresentationFormat>Presentación en pantalla (4:3)</PresentationFormat>
  <Paragraphs>180</Paragraphs>
  <Slides>25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Concurrencia</vt:lpstr>
      <vt:lpstr>Microsoft Editor de ecuaciones 3.0</vt:lpstr>
      <vt:lpstr>Document</vt:lpstr>
      <vt:lpstr>Sesión 3</vt:lpstr>
      <vt:lpstr>Diapositiva 2</vt:lpstr>
      <vt:lpstr>Diapositiva 3</vt:lpstr>
      <vt:lpstr> 1.  Media </vt:lpstr>
      <vt:lpstr>2.  Mediana </vt:lpstr>
      <vt:lpstr>3.  Moda </vt:lpstr>
      <vt:lpstr>¿CUÁL ES LA MEJOR MEDIDA DE TENDENCIA CENTRAL?</vt:lpstr>
      <vt:lpstr>4. Media Geométrica 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Percentiles</vt:lpstr>
      <vt:lpstr>Diapositiva 24</vt:lpstr>
      <vt:lpstr>Diapositiva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3</dc:title>
  <dc:creator>Rodrigo</dc:creator>
  <cp:lastModifiedBy>Usuario de Windows</cp:lastModifiedBy>
  <cp:revision>80</cp:revision>
  <dcterms:created xsi:type="dcterms:W3CDTF">2018-01-09T20:18:55Z</dcterms:created>
  <dcterms:modified xsi:type="dcterms:W3CDTF">2019-03-25T03:30:21Z</dcterms:modified>
</cp:coreProperties>
</file>