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6" r:id="rId2"/>
    <p:sldId id="257" r:id="rId3"/>
    <p:sldId id="258" r:id="rId4"/>
    <p:sldId id="268" r:id="rId5"/>
    <p:sldId id="264" r:id="rId6"/>
    <p:sldId id="265" r:id="rId7"/>
    <p:sldId id="267" r:id="rId8"/>
    <p:sldId id="266" r:id="rId9"/>
    <p:sldId id="275" r:id="rId10"/>
    <p:sldId id="259" r:id="rId11"/>
    <p:sldId id="260" r:id="rId12"/>
    <p:sldId id="261" r:id="rId13"/>
    <p:sldId id="262" r:id="rId14"/>
    <p:sldId id="263" r:id="rId15"/>
    <p:sldId id="270" r:id="rId16"/>
    <p:sldId id="288" r:id="rId17"/>
    <p:sldId id="289" r:id="rId18"/>
    <p:sldId id="290" r:id="rId19"/>
    <p:sldId id="291" r:id="rId20"/>
    <p:sldId id="292" r:id="rId21"/>
    <p:sldId id="269" r:id="rId22"/>
    <p:sldId id="271" r:id="rId23"/>
    <p:sldId id="272" r:id="rId24"/>
    <p:sldId id="273" r:id="rId25"/>
    <p:sldId id="274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3A521B-3280-4A9C-9C4B-84E81A14F943}" type="doc">
      <dgm:prSet loTypeId="urn:microsoft.com/office/officeart/2005/8/layout/matrix3" loCatId="matrix" qsTypeId="urn:microsoft.com/office/officeart/2005/8/quickstyle/3d1" qsCatId="3D" csTypeId="urn:microsoft.com/office/officeart/2005/8/colors/accent2_3" csCatId="accent2" phldr="1"/>
      <dgm:spPr/>
      <dgm:t>
        <a:bodyPr/>
        <a:lstStyle/>
        <a:p>
          <a:endParaRPr lang="es-ES"/>
        </a:p>
      </dgm:t>
    </dgm:pt>
    <dgm:pt modelId="{372846EF-D3C2-44A1-8FAE-4C5F3833F9BE}">
      <dgm:prSet phldrT="[Texto]"/>
      <dgm:spPr>
        <a:xfrm>
          <a:off x="393321" y="421890"/>
          <a:ext cx="1614686" cy="1614686"/>
        </a:xfrm>
        <a:gradFill rotWithShape="0">
          <a:gsLst>
            <a:gs pos="0">
              <a:srgbClr val="C0504D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s-E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Verdaderos positivos</a:t>
          </a:r>
          <a:endParaRPr lang="es-E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02955AB1-3C6C-461E-B28E-789ACA7600AA}" type="parTrans" cxnId="{0F4BB886-6DAB-466F-A604-C2618968098A}">
      <dgm:prSet/>
      <dgm:spPr/>
      <dgm:t>
        <a:bodyPr/>
        <a:lstStyle/>
        <a:p>
          <a:endParaRPr lang="es-ES"/>
        </a:p>
      </dgm:t>
    </dgm:pt>
    <dgm:pt modelId="{E181DEC8-1989-494F-96B7-90647E1D7C14}" type="sibTrans" cxnId="{0F4BB886-6DAB-466F-A604-C2618968098A}">
      <dgm:prSet/>
      <dgm:spPr/>
      <dgm:t>
        <a:bodyPr/>
        <a:lstStyle/>
        <a:p>
          <a:endParaRPr lang="es-ES"/>
        </a:p>
      </dgm:t>
    </dgm:pt>
    <dgm:pt modelId="{E5253058-19EA-4ACB-A984-70668D535E29}">
      <dgm:prSet phldrT="[Texto]"/>
      <dgm:spPr>
        <a:xfrm>
          <a:off x="2132214" y="421890"/>
          <a:ext cx="1614686" cy="1614686"/>
        </a:xfrm>
        <a:gradFill rotWithShape="0">
          <a:gsLst>
            <a:gs pos="0">
              <a:srgbClr val="C0504D">
                <a:shade val="80000"/>
                <a:hueOff val="-11957"/>
                <a:satOff val="-1341"/>
                <a:lumOff val="856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11957"/>
                <a:satOff val="-1341"/>
                <a:lumOff val="856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11957"/>
                <a:satOff val="-1341"/>
                <a:lumOff val="856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s-E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Falsos positivos</a:t>
          </a:r>
          <a:endParaRPr lang="es-E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55F2CF7D-AB86-4671-B60A-D7460A2A9AB7}" type="parTrans" cxnId="{B0E67208-DA28-4014-975F-6F9384B116F1}">
      <dgm:prSet/>
      <dgm:spPr/>
      <dgm:t>
        <a:bodyPr/>
        <a:lstStyle/>
        <a:p>
          <a:endParaRPr lang="es-ES"/>
        </a:p>
      </dgm:t>
    </dgm:pt>
    <dgm:pt modelId="{48BCA854-2617-4B7D-9371-E8A2562364AE}" type="sibTrans" cxnId="{B0E67208-DA28-4014-975F-6F9384B116F1}">
      <dgm:prSet/>
      <dgm:spPr/>
      <dgm:t>
        <a:bodyPr/>
        <a:lstStyle/>
        <a:p>
          <a:endParaRPr lang="es-ES"/>
        </a:p>
      </dgm:t>
    </dgm:pt>
    <dgm:pt modelId="{9F8615E2-B6A8-43EA-835A-09CB8D1EAFF5}">
      <dgm:prSet phldrT="[Texto]"/>
      <dgm:spPr>
        <a:xfrm>
          <a:off x="393321" y="2160783"/>
          <a:ext cx="1614686" cy="1614686"/>
        </a:xfrm>
        <a:gradFill rotWithShape="0">
          <a:gsLst>
            <a:gs pos="0">
              <a:srgbClr val="C0504D">
                <a:shade val="80000"/>
                <a:hueOff val="-23915"/>
                <a:satOff val="-2683"/>
                <a:lumOff val="1712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23915"/>
                <a:satOff val="-2683"/>
                <a:lumOff val="1712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23915"/>
                <a:satOff val="-2683"/>
                <a:lumOff val="1712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s-E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Falsos negativos</a:t>
          </a:r>
          <a:endParaRPr lang="es-E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07C739A-AB30-4676-8CF3-6B6B132A039C}" type="parTrans" cxnId="{B94029A7-4861-404E-9102-03F6CCF8931D}">
      <dgm:prSet/>
      <dgm:spPr/>
      <dgm:t>
        <a:bodyPr/>
        <a:lstStyle/>
        <a:p>
          <a:endParaRPr lang="es-ES"/>
        </a:p>
      </dgm:t>
    </dgm:pt>
    <dgm:pt modelId="{78550571-56AC-41DC-9627-DAB93D30FA06}" type="sibTrans" cxnId="{B94029A7-4861-404E-9102-03F6CCF8931D}">
      <dgm:prSet/>
      <dgm:spPr/>
      <dgm:t>
        <a:bodyPr/>
        <a:lstStyle/>
        <a:p>
          <a:endParaRPr lang="es-ES"/>
        </a:p>
      </dgm:t>
    </dgm:pt>
    <dgm:pt modelId="{77CE8E2A-2D14-4504-B83E-4CC85A051E43}">
      <dgm:prSet phldrT="[Texto]"/>
      <dgm:spPr>
        <a:xfrm>
          <a:off x="2132214" y="2160783"/>
          <a:ext cx="1614686" cy="1614686"/>
        </a:xfrm>
        <a:gradFill rotWithShape="0">
          <a:gsLst>
            <a:gs pos="0">
              <a:srgbClr val="C0504D">
                <a:shade val="80000"/>
                <a:hueOff val="-35872"/>
                <a:satOff val="-4024"/>
                <a:lumOff val="2568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35872"/>
                <a:satOff val="-4024"/>
                <a:lumOff val="2568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35872"/>
                <a:satOff val="-4024"/>
                <a:lumOff val="2568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s-E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Verdaderos negativos</a:t>
          </a:r>
        </a:p>
      </dgm:t>
    </dgm:pt>
    <dgm:pt modelId="{DC750473-0931-4BC9-9277-6E4D17AC2C70}" type="parTrans" cxnId="{3F92C384-41FF-4798-80B8-336B9E43C0C9}">
      <dgm:prSet/>
      <dgm:spPr/>
      <dgm:t>
        <a:bodyPr/>
        <a:lstStyle/>
        <a:p>
          <a:endParaRPr lang="es-ES"/>
        </a:p>
      </dgm:t>
    </dgm:pt>
    <dgm:pt modelId="{AE1F2893-490A-4B35-B4AA-78C6CDE662F2}" type="sibTrans" cxnId="{3F92C384-41FF-4798-80B8-336B9E43C0C9}">
      <dgm:prSet/>
      <dgm:spPr/>
      <dgm:t>
        <a:bodyPr/>
        <a:lstStyle/>
        <a:p>
          <a:endParaRPr lang="es-ES"/>
        </a:p>
      </dgm:t>
    </dgm:pt>
    <dgm:pt modelId="{79EB1C3A-976A-4DC2-AE69-1EF16CEEA9C8}" type="pres">
      <dgm:prSet presAssocID="{B43A521B-3280-4A9C-9C4B-84E81A14F943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881BF3E-80C8-4F20-9B1A-1CD0FBFD3383}" type="pres">
      <dgm:prSet presAssocID="{B43A521B-3280-4A9C-9C4B-84E81A14F943}" presName="diamond" presStyleLbl="bgShp" presStyleIdx="0" presStyleCnt="1" custLinFactNeighborX="-71" custLinFactNeighborY="953"/>
      <dgm:spPr>
        <a:xfrm>
          <a:off x="0" y="57138"/>
          <a:ext cx="4140222" cy="4140222"/>
        </a:xfrm>
        <a:prstGeom prst="diamond">
          <a:avLst/>
        </a:prstGeom>
        <a:gradFill rotWithShape="0">
          <a:gsLst>
            <a:gs pos="0">
              <a:srgbClr val="C0504D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gm:spPr>
      <dgm:t>
        <a:bodyPr/>
        <a:lstStyle/>
        <a:p>
          <a:endParaRPr lang="es-ES"/>
        </a:p>
      </dgm:t>
    </dgm:pt>
    <dgm:pt modelId="{A3AF23CB-BB2D-4721-BDE8-AB895A4FA151}" type="pres">
      <dgm:prSet presAssocID="{B43A521B-3280-4A9C-9C4B-84E81A14F943}" presName="quad1" presStyleLbl="node1" presStyleIdx="0" presStyleCnt="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s-ES"/>
        </a:p>
      </dgm:t>
    </dgm:pt>
    <dgm:pt modelId="{B026A59C-823E-4C4D-B2BD-47B21331C9DD}" type="pres">
      <dgm:prSet presAssocID="{B43A521B-3280-4A9C-9C4B-84E81A14F943}" presName="quad2" presStyleLbl="node1" presStyleIdx="1" presStyleCnt="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s-ES"/>
        </a:p>
      </dgm:t>
    </dgm:pt>
    <dgm:pt modelId="{D608D2DE-0600-4AB1-8762-F138F366753A}" type="pres">
      <dgm:prSet presAssocID="{B43A521B-3280-4A9C-9C4B-84E81A14F943}" presName="quad3" presStyleLbl="node1" presStyleIdx="2" presStyleCnt="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s-ES"/>
        </a:p>
      </dgm:t>
    </dgm:pt>
    <dgm:pt modelId="{FC70CD2D-1503-499B-8175-9FB9A59A43D5}" type="pres">
      <dgm:prSet presAssocID="{B43A521B-3280-4A9C-9C4B-84E81A14F943}" presName="quad4" presStyleLbl="node1" presStyleIdx="3" presStyleCnt="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s-ES"/>
        </a:p>
      </dgm:t>
    </dgm:pt>
  </dgm:ptLst>
  <dgm:cxnLst>
    <dgm:cxn modelId="{F9E9B0F3-1C71-4D5B-8B87-368C54617C25}" type="presOf" srcId="{372846EF-D3C2-44A1-8FAE-4C5F3833F9BE}" destId="{A3AF23CB-BB2D-4721-BDE8-AB895A4FA151}" srcOrd="0" destOrd="0" presId="urn:microsoft.com/office/officeart/2005/8/layout/matrix3"/>
    <dgm:cxn modelId="{31FED439-AC4F-40BB-8886-430C5B8A1A91}" type="presOf" srcId="{9F8615E2-B6A8-43EA-835A-09CB8D1EAFF5}" destId="{D608D2DE-0600-4AB1-8762-F138F366753A}" srcOrd="0" destOrd="0" presId="urn:microsoft.com/office/officeart/2005/8/layout/matrix3"/>
    <dgm:cxn modelId="{D0AA7C60-7379-448C-9C90-2B57FABC8100}" type="presOf" srcId="{77CE8E2A-2D14-4504-B83E-4CC85A051E43}" destId="{FC70CD2D-1503-499B-8175-9FB9A59A43D5}" srcOrd="0" destOrd="0" presId="urn:microsoft.com/office/officeart/2005/8/layout/matrix3"/>
    <dgm:cxn modelId="{3F92C384-41FF-4798-80B8-336B9E43C0C9}" srcId="{B43A521B-3280-4A9C-9C4B-84E81A14F943}" destId="{77CE8E2A-2D14-4504-B83E-4CC85A051E43}" srcOrd="3" destOrd="0" parTransId="{DC750473-0931-4BC9-9277-6E4D17AC2C70}" sibTransId="{AE1F2893-490A-4B35-B4AA-78C6CDE662F2}"/>
    <dgm:cxn modelId="{2EDC8C5A-D19A-4DDF-9571-63374D115912}" type="presOf" srcId="{E5253058-19EA-4ACB-A984-70668D535E29}" destId="{B026A59C-823E-4C4D-B2BD-47B21331C9DD}" srcOrd="0" destOrd="0" presId="urn:microsoft.com/office/officeart/2005/8/layout/matrix3"/>
    <dgm:cxn modelId="{939B09CF-C41C-491A-B90C-AF9874284835}" type="presOf" srcId="{B43A521B-3280-4A9C-9C4B-84E81A14F943}" destId="{79EB1C3A-976A-4DC2-AE69-1EF16CEEA9C8}" srcOrd="0" destOrd="0" presId="urn:microsoft.com/office/officeart/2005/8/layout/matrix3"/>
    <dgm:cxn modelId="{0F4BB886-6DAB-466F-A604-C2618968098A}" srcId="{B43A521B-3280-4A9C-9C4B-84E81A14F943}" destId="{372846EF-D3C2-44A1-8FAE-4C5F3833F9BE}" srcOrd="0" destOrd="0" parTransId="{02955AB1-3C6C-461E-B28E-789ACA7600AA}" sibTransId="{E181DEC8-1989-494F-96B7-90647E1D7C14}"/>
    <dgm:cxn modelId="{B94029A7-4861-404E-9102-03F6CCF8931D}" srcId="{B43A521B-3280-4A9C-9C4B-84E81A14F943}" destId="{9F8615E2-B6A8-43EA-835A-09CB8D1EAFF5}" srcOrd="2" destOrd="0" parTransId="{F07C739A-AB30-4676-8CF3-6B6B132A039C}" sibTransId="{78550571-56AC-41DC-9627-DAB93D30FA06}"/>
    <dgm:cxn modelId="{B0E67208-DA28-4014-975F-6F9384B116F1}" srcId="{B43A521B-3280-4A9C-9C4B-84E81A14F943}" destId="{E5253058-19EA-4ACB-A984-70668D535E29}" srcOrd="1" destOrd="0" parTransId="{55F2CF7D-AB86-4671-B60A-D7460A2A9AB7}" sibTransId="{48BCA854-2617-4B7D-9371-E8A2562364AE}"/>
    <dgm:cxn modelId="{C09A05E1-7EEE-4584-B4B8-41B8863C40E0}" type="presParOf" srcId="{79EB1C3A-976A-4DC2-AE69-1EF16CEEA9C8}" destId="{4881BF3E-80C8-4F20-9B1A-1CD0FBFD3383}" srcOrd="0" destOrd="0" presId="urn:microsoft.com/office/officeart/2005/8/layout/matrix3"/>
    <dgm:cxn modelId="{957FC9A0-27C2-43B3-BBBF-D625EC169584}" type="presParOf" srcId="{79EB1C3A-976A-4DC2-AE69-1EF16CEEA9C8}" destId="{A3AF23CB-BB2D-4721-BDE8-AB895A4FA151}" srcOrd="1" destOrd="0" presId="urn:microsoft.com/office/officeart/2005/8/layout/matrix3"/>
    <dgm:cxn modelId="{D4E30867-884D-4539-91BB-4B172F404450}" type="presParOf" srcId="{79EB1C3A-976A-4DC2-AE69-1EF16CEEA9C8}" destId="{B026A59C-823E-4C4D-B2BD-47B21331C9DD}" srcOrd="2" destOrd="0" presId="urn:microsoft.com/office/officeart/2005/8/layout/matrix3"/>
    <dgm:cxn modelId="{3BB82E1F-0A79-48ED-9471-4E3F54FA0D0D}" type="presParOf" srcId="{79EB1C3A-976A-4DC2-AE69-1EF16CEEA9C8}" destId="{D608D2DE-0600-4AB1-8762-F138F366753A}" srcOrd="3" destOrd="0" presId="urn:microsoft.com/office/officeart/2005/8/layout/matrix3"/>
    <dgm:cxn modelId="{A49C2AB2-FFB8-4E0F-BC65-FBA23EC243C4}" type="presParOf" srcId="{79EB1C3A-976A-4DC2-AE69-1EF16CEEA9C8}" destId="{FC70CD2D-1503-499B-8175-9FB9A59A43D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3A521B-3280-4A9C-9C4B-84E81A14F943}" type="doc">
      <dgm:prSet loTypeId="urn:microsoft.com/office/officeart/2005/8/layout/matrix3" loCatId="matrix" qsTypeId="urn:microsoft.com/office/officeart/2005/8/quickstyle/3d1" qsCatId="3D" csTypeId="urn:microsoft.com/office/officeart/2005/8/colors/accent2_3" csCatId="accent2" phldr="1"/>
      <dgm:spPr/>
      <dgm:t>
        <a:bodyPr/>
        <a:lstStyle/>
        <a:p>
          <a:endParaRPr lang="es-ES"/>
        </a:p>
      </dgm:t>
    </dgm:pt>
    <dgm:pt modelId="{372846EF-D3C2-44A1-8FAE-4C5F3833F9BE}">
      <dgm:prSet phldrT="[Texto]"/>
      <dgm:spPr>
        <a:xfrm>
          <a:off x="393321" y="421890"/>
          <a:ext cx="1614686" cy="1614686"/>
        </a:xfrm>
        <a:gradFill rotWithShape="0">
          <a:gsLst>
            <a:gs pos="0">
              <a:srgbClr val="C0504D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s-E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</a:t>
          </a:r>
          <a:endParaRPr lang="es-E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02955AB1-3C6C-461E-B28E-789ACA7600AA}" type="parTrans" cxnId="{0F4BB886-6DAB-466F-A604-C2618968098A}">
      <dgm:prSet/>
      <dgm:spPr/>
      <dgm:t>
        <a:bodyPr/>
        <a:lstStyle/>
        <a:p>
          <a:endParaRPr lang="es-ES"/>
        </a:p>
      </dgm:t>
    </dgm:pt>
    <dgm:pt modelId="{E181DEC8-1989-494F-96B7-90647E1D7C14}" type="sibTrans" cxnId="{0F4BB886-6DAB-466F-A604-C2618968098A}">
      <dgm:prSet/>
      <dgm:spPr/>
      <dgm:t>
        <a:bodyPr/>
        <a:lstStyle/>
        <a:p>
          <a:endParaRPr lang="es-ES"/>
        </a:p>
      </dgm:t>
    </dgm:pt>
    <dgm:pt modelId="{E5253058-19EA-4ACB-A984-70668D535E29}">
      <dgm:prSet phldrT="[Texto]"/>
      <dgm:spPr>
        <a:xfrm>
          <a:off x="2132214" y="421890"/>
          <a:ext cx="1614686" cy="1614686"/>
        </a:xfrm>
        <a:gradFill rotWithShape="0">
          <a:gsLst>
            <a:gs pos="0">
              <a:srgbClr val="C0504D">
                <a:shade val="80000"/>
                <a:hueOff val="-11957"/>
                <a:satOff val="-1341"/>
                <a:lumOff val="856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11957"/>
                <a:satOff val="-1341"/>
                <a:lumOff val="856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11957"/>
                <a:satOff val="-1341"/>
                <a:lumOff val="856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s-E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b</a:t>
          </a:r>
          <a:endParaRPr lang="es-E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55F2CF7D-AB86-4671-B60A-D7460A2A9AB7}" type="parTrans" cxnId="{B0E67208-DA28-4014-975F-6F9384B116F1}">
      <dgm:prSet/>
      <dgm:spPr/>
      <dgm:t>
        <a:bodyPr/>
        <a:lstStyle/>
        <a:p>
          <a:endParaRPr lang="es-ES"/>
        </a:p>
      </dgm:t>
    </dgm:pt>
    <dgm:pt modelId="{48BCA854-2617-4B7D-9371-E8A2562364AE}" type="sibTrans" cxnId="{B0E67208-DA28-4014-975F-6F9384B116F1}">
      <dgm:prSet/>
      <dgm:spPr/>
      <dgm:t>
        <a:bodyPr/>
        <a:lstStyle/>
        <a:p>
          <a:endParaRPr lang="es-ES"/>
        </a:p>
      </dgm:t>
    </dgm:pt>
    <dgm:pt modelId="{9F8615E2-B6A8-43EA-835A-09CB8D1EAFF5}">
      <dgm:prSet phldrT="[Texto]"/>
      <dgm:spPr>
        <a:xfrm>
          <a:off x="393321" y="2160783"/>
          <a:ext cx="1614686" cy="1614686"/>
        </a:xfrm>
        <a:gradFill rotWithShape="0">
          <a:gsLst>
            <a:gs pos="0">
              <a:srgbClr val="C0504D">
                <a:shade val="80000"/>
                <a:hueOff val="-23915"/>
                <a:satOff val="-2683"/>
                <a:lumOff val="1712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23915"/>
                <a:satOff val="-2683"/>
                <a:lumOff val="1712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23915"/>
                <a:satOff val="-2683"/>
                <a:lumOff val="1712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s-E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</a:t>
          </a:r>
          <a:endParaRPr lang="es-ES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07C739A-AB30-4676-8CF3-6B6B132A039C}" type="parTrans" cxnId="{B94029A7-4861-404E-9102-03F6CCF8931D}">
      <dgm:prSet/>
      <dgm:spPr/>
      <dgm:t>
        <a:bodyPr/>
        <a:lstStyle/>
        <a:p>
          <a:endParaRPr lang="es-ES"/>
        </a:p>
      </dgm:t>
    </dgm:pt>
    <dgm:pt modelId="{78550571-56AC-41DC-9627-DAB93D30FA06}" type="sibTrans" cxnId="{B94029A7-4861-404E-9102-03F6CCF8931D}">
      <dgm:prSet/>
      <dgm:spPr/>
      <dgm:t>
        <a:bodyPr/>
        <a:lstStyle/>
        <a:p>
          <a:endParaRPr lang="es-ES"/>
        </a:p>
      </dgm:t>
    </dgm:pt>
    <dgm:pt modelId="{77CE8E2A-2D14-4504-B83E-4CC85A051E43}">
      <dgm:prSet phldrT="[Texto]"/>
      <dgm:spPr>
        <a:xfrm>
          <a:off x="2132214" y="2160783"/>
          <a:ext cx="1614686" cy="1614686"/>
        </a:xfrm>
        <a:gradFill rotWithShape="0">
          <a:gsLst>
            <a:gs pos="0">
              <a:srgbClr val="C0504D">
                <a:shade val="80000"/>
                <a:hueOff val="-35872"/>
                <a:satOff val="-4024"/>
                <a:lumOff val="2568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35872"/>
                <a:satOff val="-4024"/>
                <a:lumOff val="2568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35872"/>
                <a:satOff val="-4024"/>
                <a:lumOff val="2568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es-ES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</a:t>
          </a:r>
        </a:p>
      </dgm:t>
    </dgm:pt>
    <dgm:pt modelId="{DC750473-0931-4BC9-9277-6E4D17AC2C70}" type="parTrans" cxnId="{3F92C384-41FF-4798-80B8-336B9E43C0C9}">
      <dgm:prSet/>
      <dgm:spPr/>
      <dgm:t>
        <a:bodyPr/>
        <a:lstStyle/>
        <a:p>
          <a:endParaRPr lang="es-ES"/>
        </a:p>
      </dgm:t>
    </dgm:pt>
    <dgm:pt modelId="{AE1F2893-490A-4B35-B4AA-78C6CDE662F2}" type="sibTrans" cxnId="{3F92C384-41FF-4798-80B8-336B9E43C0C9}">
      <dgm:prSet/>
      <dgm:spPr/>
      <dgm:t>
        <a:bodyPr/>
        <a:lstStyle/>
        <a:p>
          <a:endParaRPr lang="es-ES"/>
        </a:p>
      </dgm:t>
    </dgm:pt>
    <dgm:pt modelId="{79EB1C3A-976A-4DC2-AE69-1EF16CEEA9C8}" type="pres">
      <dgm:prSet presAssocID="{B43A521B-3280-4A9C-9C4B-84E81A14F943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881BF3E-80C8-4F20-9B1A-1CD0FBFD3383}" type="pres">
      <dgm:prSet presAssocID="{B43A521B-3280-4A9C-9C4B-84E81A14F943}" presName="diamond" presStyleLbl="bgShp" presStyleIdx="0" presStyleCnt="1" custLinFactNeighborX="-71" custLinFactNeighborY="953"/>
      <dgm:spPr>
        <a:xfrm>
          <a:off x="0" y="57138"/>
          <a:ext cx="4140222" cy="4140222"/>
        </a:xfrm>
        <a:prstGeom prst="diamond">
          <a:avLst/>
        </a:prstGeom>
        <a:gradFill rotWithShape="0">
          <a:gsLst>
            <a:gs pos="0">
              <a:srgbClr val="C0504D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gm:spPr>
      <dgm:t>
        <a:bodyPr/>
        <a:lstStyle/>
        <a:p>
          <a:endParaRPr lang="es-ES"/>
        </a:p>
      </dgm:t>
    </dgm:pt>
    <dgm:pt modelId="{A3AF23CB-BB2D-4721-BDE8-AB895A4FA151}" type="pres">
      <dgm:prSet presAssocID="{B43A521B-3280-4A9C-9C4B-84E81A14F943}" presName="quad1" presStyleLbl="node1" presStyleIdx="0" presStyleCnt="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s-ES"/>
        </a:p>
      </dgm:t>
    </dgm:pt>
    <dgm:pt modelId="{B026A59C-823E-4C4D-B2BD-47B21331C9DD}" type="pres">
      <dgm:prSet presAssocID="{B43A521B-3280-4A9C-9C4B-84E81A14F943}" presName="quad2" presStyleLbl="node1" presStyleIdx="1" presStyleCnt="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s-ES"/>
        </a:p>
      </dgm:t>
    </dgm:pt>
    <dgm:pt modelId="{D608D2DE-0600-4AB1-8762-F138F366753A}" type="pres">
      <dgm:prSet presAssocID="{B43A521B-3280-4A9C-9C4B-84E81A14F943}" presName="quad3" presStyleLbl="node1" presStyleIdx="2" presStyleCnt="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s-ES"/>
        </a:p>
      </dgm:t>
    </dgm:pt>
    <dgm:pt modelId="{FC70CD2D-1503-499B-8175-9FB9A59A43D5}" type="pres">
      <dgm:prSet presAssocID="{B43A521B-3280-4A9C-9C4B-84E81A14F943}" presName="quad4" presStyleLbl="node1" presStyleIdx="3" presStyleCnt="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s-ES"/>
        </a:p>
      </dgm:t>
    </dgm:pt>
  </dgm:ptLst>
  <dgm:cxnLst>
    <dgm:cxn modelId="{B78E65C7-DA84-4B11-BE9E-3120027E39C6}" type="presOf" srcId="{372846EF-D3C2-44A1-8FAE-4C5F3833F9BE}" destId="{A3AF23CB-BB2D-4721-BDE8-AB895A4FA151}" srcOrd="0" destOrd="0" presId="urn:microsoft.com/office/officeart/2005/8/layout/matrix3"/>
    <dgm:cxn modelId="{3F92C384-41FF-4798-80B8-336B9E43C0C9}" srcId="{B43A521B-3280-4A9C-9C4B-84E81A14F943}" destId="{77CE8E2A-2D14-4504-B83E-4CC85A051E43}" srcOrd="3" destOrd="0" parTransId="{DC750473-0931-4BC9-9277-6E4D17AC2C70}" sibTransId="{AE1F2893-490A-4B35-B4AA-78C6CDE662F2}"/>
    <dgm:cxn modelId="{BFDC4E41-314A-4832-82E8-3EDF4ADF33D4}" type="presOf" srcId="{B43A521B-3280-4A9C-9C4B-84E81A14F943}" destId="{79EB1C3A-976A-4DC2-AE69-1EF16CEEA9C8}" srcOrd="0" destOrd="0" presId="urn:microsoft.com/office/officeart/2005/8/layout/matrix3"/>
    <dgm:cxn modelId="{87A3C29D-3C81-49DA-941A-BCD95A939145}" type="presOf" srcId="{77CE8E2A-2D14-4504-B83E-4CC85A051E43}" destId="{FC70CD2D-1503-499B-8175-9FB9A59A43D5}" srcOrd="0" destOrd="0" presId="urn:microsoft.com/office/officeart/2005/8/layout/matrix3"/>
    <dgm:cxn modelId="{0F4BB886-6DAB-466F-A604-C2618968098A}" srcId="{B43A521B-3280-4A9C-9C4B-84E81A14F943}" destId="{372846EF-D3C2-44A1-8FAE-4C5F3833F9BE}" srcOrd="0" destOrd="0" parTransId="{02955AB1-3C6C-461E-B28E-789ACA7600AA}" sibTransId="{E181DEC8-1989-494F-96B7-90647E1D7C14}"/>
    <dgm:cxn modelId="{F9B14533-93D3-4DD1-9459-1545FA24BCFD}" type="presOf" srcId="{9F8615E2-B6A8-43EA-835A-09CB8D1EAFF5}" destId="{D608D2DE-0600-4AB1-8762-F138F366753A}" srcOrd="0" destOrd="0" presId="urn:microsoft.com/office/officeart/2005/8/layout/matrix3"/>
    <dgm:cxn modelId="{808F99C7-2721-4497-9C79-C173DB03C06D}" type="presOf" srcId="{E5253058-19EA-4ACB-A984-70668D535E29}" destId="{B026A59C-823E-4C4D-B2BD-47B21331C9DD}" srcOrd="0" destOrd="0" presId="urn:microsoft.com/office/officeart/2005/8/layout/matrix3"/>
    <dgm:cxn modelId="{B0E67208-DA28-4014-975F-6F9384B116F1}" srcId="{B43A521B-3280-4A9C-9C4B-84E81A14F943}" destId="{E5253058-19EA-4ACB-A984-70668D535E29}" srcOrd="1" destOrd="0" parTransId="{55F2CF7D-AB86-4671-B60A-D7460A2A9AB7}" sibTransId="{48BCA854-2617-4B7D-9371-E8A2562364AE}"/>
    <dgm:cxn modelId="{B94029A7-4861-404E-9102-03F6CCF8931D}" srcId="{B43A521B-3280-4A9C-9C4B-84E81A14F943}" destId="{9F8615E2-B6A8-43EA-835A-09CB8D1EAFF5}" srcOrd="2" destOrd="0" parTransId="{F07C739A-AB30-4676-8CF3-6B6B132A039C}" sibTransId="{78550571-56AC-41DC-9627-DAB93D30FA06}"/>
    <dgm:cxn modelId="{7247E396-CAE9-413A-AC9F-C5282CF75BB8}" type="presParOf" srcId="{79EB1C3A-976A-4DC2-AE69-1EF16CEEA9C8}" destId="{4881BF3E-80C8-4F20-9B1A-1CD0FBFD3383}" srcOrd="0" destOrd="0" presId="urn:microsoft.com/office/officeart/2005/8/layout/matrix3"/>
    <dgm:cxn modelId="{534CDE15-A69D-42DA-B020-6B5CC63A6F1F}" type="presParOf" srcId="{79EB1C3A-976A-4DC2-AE69-1EF16CEEA9C8}" destId="{A3AF23CB-BB2D-4721-BDE8-AB895A4FA151}" srcOrd="1" destOrd="0" presId="urn:microsoft.com/office/officeart/2005/8/layout/matrix3"/>
    <dgm:cxn modelId="{56838FF4-FB7D-4C4E-84BA-369A9A2327F2}" type="presParOf" srcId="{79EB1C3A-976A-4DC2-AE69-1EF16CEEA9C8}" destId="{B026A59C-823E-4C4D-B2BD-47B21331C9DD}" srcOrd="2" destOrd="0" presId="urn:microsoft.com/office/officeart/2005/8/layout/matrix3"/>
    <dgm:cxn modelId="{32B3A2A6-8CEF-4E21-86C0-89A21F232066}" type="presParOf" srcId="{79EB1C3A-976A-4DC2-AE69-1EF16CEEA9C8}" destId="{D608D2DE-0600-4AB1-8762-F138F366753A}" srcOrd="3" destOrd="0" presId="urn:microsoft.com/office/officeart/2005/8/layout/matrix3"/>
    <dgm:cxn modelId="{F7B366E1-D7C8-4D52-BCFA-9A352FAD81D0}" type="presParOf" srcId="{79EB1C3A-976A-4DC2-AE69-1EF16CEEA9C8}" destId="{FC70CD2D-1503-499B-8175-9FB9A59A43D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81BF3E-80C8-4F20-9B1A-1CD0FBFD3383}">
      <dsp:nvSpPr>
        <dsp:cNvPr id="0" name=""/>
        <dsp:cNvSpPr/>
      </dsp:nvSpPr>
      <dsp:spPr>
        <a:xfrm>
          <a:off x="0" y="71437"/>
          <a:ext cx="3857652" cy="3857652"/>
        </a:xfrm>
        <a:prstGeom prst="diamond">
          <a:avLst/>
        </a:prstGeom>
        <a:gradFill rotWithShape="0">
          <a:gsLst>
            <a:gs pos="0">
              <a:srgbClr val="C0504D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A3AF23CB-BB2D-4721-BDE8-AB895A4FA151}">
      <dsp:nvSpPr>
        <dsp:cNvPr id="0" name=""/>
        <dsp:cNvSpPr/>
      </dsp:nvSpPr>
      <dsp:spPr>
        <a:xfrm>
          <a:off x="366476" y="402195"/>
          <a:ext cx="1504484" cy="1504484"/>
        </a:xfrm>
        <a:prstGeom prst="roundRect">
          <a:avLst/>
        </a:prstGeom>
        <a:gradFill rotWithShape="0">
          <a:gsLst>
            <a:gs pos="0">
              <a:srgbClr val="C0504D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Verdaderos positivos</a:t>
          </a:r>
          <a:endParaRPr lang="es-ES" sz="20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66476" y="402195"/>
        <a:ext cx="1504484" cy="1504484"/>
      </dsp:txXfrm>
    </dsp:sp>
    <dsp:sp modelId="{B026A59C-823E-4C4D-B2BD-47B21331C9DD}">
      <dsp:nvSpPr>
        <dsp:cNvPr id="0" name=""/>
        <dsp:cNvSpPr/>
      </dsp:nvSpPr>
      <dsp:spPr>
        <a:xfrm>
          <a:off x="1986690" y="402195"/>
          <a:ext cx="1504484" cy="1504484"/>
        </a:xfrm>
        <a:prstGeom prst="roundRect">
          <a:avLst/>
        </a:prstGeom>
        <a:gradFill rotWithShape="0">
          <a:gsLst>
            <a:gs pos="0">
              <a:srgbClr val="C0504D">
                <a:shade val="80000"/>
                <a:hueOff val="-11957"/>
                <a:satOff val="-1341"/>
                <a:lumOff val="856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11957"/>
                <a:satOff val="-1341"/>
                <a:lumOff val="856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11957"/>
                <a:satOff val="-1341"/>
                <a:lumOff val="856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Falsos positivos</a:t>
          </a:r>
          <a:endParaRPr lang="es-ES" sz="20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986690" y="402195"/>
        <a:ext cx="1504484" cy="1504484"/>
      </dsp:txXfrm>
    </dsp:sp>
    <dsp:sp modelId="{D608D2DE-0600-4AB1-8762-F138F366753A}">
      <dsp:nvSpPr>
        <dsp:cNvPr id="0" name=""/>
        <dsp:cNvSpPr/>
      </dsp:nvSpPr>
      <dsp:spPr>
        <a:xfrm>
          <a:off x="366476" y="2022409"/>
          <a:ext cx="1504484" cy="1504484"/>
        </a:xfrm>
        <a:prstGeom prst="roundRect">
          <a:avLst/>
        </a:prstGeom>
        <a:gradFill rotWithShape="0">
          <a:gsLst>
            <a:gs pos="0">
              <a:srgbClr val="C0504D">
                <a:shade val="80000"/>
                <a:hueOff val="-23915"/>
                <a:satOff val="-2683"/>
                <a:lumOff val="1712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23915"/>
                <a:satOff val="-2683"/>
                <a:lumOff val="1712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23915"/>
                <a:satOff val="-2683"/>
                <a:lumOff val="1712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Falsos negativos</a:t>
          </a:r>
          <a:endParaRPr lang="es-ES" sz="20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66476" y="2022409"/>
        <a:ext cx="1504484" cy="1504484"/>
      </dsp:txXfrm>
    </dsp:sp>
    <dsp:sp modelId="{FC70CD2D-1503-499B-8175-9FB9A59A43D5}">
      <dsp:nvSpPr>
        <dsp:cNvPr id="0" name=""/>
        <dsp:cNvSpPr/>
      </dsp:nvSpPr>
      <dsp:spPr>
        <a:xfrm>
          <a:off x="1986690" y="2022409"/>
          <a:ext cx="1504484" cy="1504484"/>
        </a:xfrm>
        <a:prstGeom prst="roundRect">
          <a:avLst/>
        </a:prstGeom>
        <a:gradFill rotWithShape="0">
          <a:gsLst>
            <a:gs pos="0">
              <a:srgbClr val="C0504D">
                <a:shade val="80000"/>
                <a:hueOff val="-35872"/>
                <a:satOff val="-4024"/>
                <a:lumOff val="2568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35872"/>
                <a:satOff val="-4024"/>
                <a:lumOff val="2568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35872"/>
                <a:satOff val="-4024"/>
                <a:lumOff val="2568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Verdaderos negativos</a:t>
          </a:r>
        </a:p>
      </dsp:txBody>
      <dsp:txXfrm>
        <a:off x="1986690" y="2022409"/>
        <a:ext cx="1504484" cy="150448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81BF3E-80C8-4F20-9B1A-1CD0FBFD3383}">
      <dsp:nvSpPr>
        <dsp:cNvPr id="0" name=""/>
        <dsp:cNvSpPr/>
      </dsp:nvSpPr>
      <dsp:spPr>
        <a:xfrm>
          <a:off x="0" y="71437"/>
          <a:ext cx="3857652" cy="3857652"/>
        </a:xfrm>
        <a:prstGeom prst="diamond">
          <a:avLst/>
        </a:prstGeom>
        <a:gradFill rotWithShape="0">
          <a:gsLst>
            <a:gs pos="0">
              <a:srgbClr val="C0504D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A3AF23CB-BB2D-4721-BDE8-AB895A4FA151}">
      <dsp:nvSpPr>
        <dsp:cNvPr id="0" name=""/>
        <dsp:cNvSpPr/>
      </dsp:nvSpPr>
      <dsp:spPr>
        <a:xfrm>
          <a:off x="366476" y="402195"/>
          <a:ext cx="1504484" cy="1504484"/>
        </a:xfrm>
        <a:prstGeom prst="roundRect">
          <a:avLst/>
        </a:prstGeom>
        <a:gradFill rotWithShape="0">
          <a:gsLst>
            <a:gs pos="0">
              <a:srgbClr val="C0504D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</a:t>
          </a:r>
          <a:endParaRPr lang="es-ES" sz="62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66476" y="402195"/>
        <a:ext cx="1504484" cy="1504484"/>
      </dsp:txXfrm>
    </dsp:sp>
    <dsp:sp modelId="{B026A59C-823E-4C4D-B2BD-47B21331C9DD}">
      <dsp:nvSpPr>
        <dsp:cNvPr id="0" name=""/>
        <dsp:cNvSpPr/>
      </dsp:nvSpPr>
      <dsp:spPr>
        <a:xfrm>
          <a:off x="1986690" y="402195"/>
          <a:ext cx="1504484" cy="1504484"/>
        </a:xfrm>
        <a:prstGeom prst="roundRect">
          <a:avLst/>
        </a:prstGeom>
        <a:gradFill rotWithShape="0">
          <a:gsLst>
            <a:gs pos="0">
              <a:srgbClr val="C0504D">
                <a:shade val="80000"/>
                <a:hueOff val="-11957"/>
                <a:satOff val="-1341"/>
                <a:lumOff val="856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11957"/>
                <a:satOff val="-1341"/>
                <a:lumOff val="856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11957"/>
                <a:satOff val="-1341"/>
                <a:lumOff val="856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b</a:t>
          </a:r>
          <a:endParaRPr lang="es-ES" sz="62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986690" y="402195"/>
        <a:ext cx="1504484" cy="1504484"/>
      </dsp:txXfrm>
    </dsp:sp>
    <dsp:sp modelId="{D608D2DE-0600-4AB1-8762-F138F366753A}">
      <dsp:nvSpPr>
        <dsp:cNvPr id="0" name=""/>
        <dsp:cNvSpPr/>
      </dsp:nvSpPr>
      <dsp:spPr>
        <a:xfrm>
          <a:off x="366476" y="2022409"/>
          <a:ext cx="1504484" cy="1504484"/>
        </a:xfrm>
        <a:prstGeom prst="roundRect">
          <a:avLst/>
        </a:prstGeom>
        <a:gradFill rotWithShape="0">
          <a:gsLst>
            <a:gs pos="0">
              <a:srgbClr val="C0504D">
                <a:shade val="80000"/>
                <a:hueOff val="-23915"/>
                <a:satOff val="-2683"/>
                <a:lumOff val="1712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23915"/>
                <a:satOff val="-2683"/>
                <a:lumOff val="1712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23915"/>
                <a:satOff val="-2683"/>
                <a:lumOff val="1712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</a:t>
          </a:r>
          <a:endParaRPr lang="es-ES" sz="62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66476" y="2022409"/>
        <a:ext cx="1504484" cy="1504484"/>
      </dsp:txXfrm>
    </dsp:sp>
    <dsp:sp modelId="{FC70CD2D-1503-499B-8175-9FB9A59A43D5}">
      <dsp:nvSpPr>
        <dsp:cNvPr id="0" name=""/>
        <dsp:cNvSpPr/>
      </dsp:nvSpPr>
      <dsp:spPr>
        <a:xfrm>
          <a:off x="1986690" y="2022409"/>
          <a:ext cx="1504484" cy="1504484"/>
        </a:xfrm>
        <a:prstGeom prst="roundRect">
          <a:avLst/>
        </a:prstGeom>
        <a:gradFill rotWithShape="0">
          <a:gsLst>
            <a:gs pos="0">
              <a:srgbClr val="C0504D">
                <a:shade val="80000"/>
                <a:hueOff val="-35872"/>
                <a:satOff val="-4024"/>
                <a:lumOff val="25680"/>
                <a:alphaOff val="0"/>
                <a:shade val="51000"/>
                <a:satMod val="130000"/>
              </a:srgbClr>
            </a:gs>
            <a:gs pos="80000">
              <a:srgbClr val="C0504D">
                <a:shade val="80000"/>
                <a:hueOff val="-35872"/>
                <a:satOff val="-4024"/>
                <a:lumOff val="25680"/>
                <a:alphaOff val="0"/>
                <a:shade val="93000"/>
                <a:satMod val="130000"/>
              </a:srgbClr>
            </a:gs>
            <a:gs pos="100000">
              <a:srgbClr val="C0504D">
                <a:shade val="80000"/>
                <a:hueOff val="-35872"/>
                <a:satOff val="-4024"/>
                <a:lumOff val="2568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2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</a:t>
          </a:r>
        </a:p>
      </dsp:txBody>
      <dsp:txXfrm>
        <a:off x="1986690" y="2022409"/>
        <a:ext cx="1504484" cy="15044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47DB3E-66BF-4AB6-9A09-F3520836ADCD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57C273-B5FA-41EA-B32C-B8CAE812ED8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1A182E-C51D-4060-ADEE-E86652A303B9}" type="slidenum">
              <a:rPr lang="es-BO" smtClean="0"/>
              <a:pPr/>
              <a:t>26</a:t>
            </a:fld>
            <a:endParaRPr lang="es-BO" smtClean="0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BO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72A9D5-285D-4891-A34A-FB5846165EB5}" type="slidenum">
              <a:rPr lang="es-BO" smtClean="0"/>
              <a:pPr/>
              <a:t>35</a:t>
            </a:fld>
            <a:endParaRPr lang="es-BO" smtClean="0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BO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2D459E-792A-4DA3-8C47-F76CBE9BDC99}" type="slidenum">
              <a:rPr lang="es-BO" smtClean="0"/>
              <a:pPr/>
              <a:t>27</a:t>
            </a:fld>
            <a:endParaRPr lang="es-BO" smtClean="0"/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BO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CE7CAD-6BB3-480E-975A-1E4C423C615D}" type="slidenum">
              <a:rPr lang="es-BO" smtClean="0"/>
              <a:pPr/>
              <a:t>28</a:t>
            </a:fld>
            <a:endParaRPr lang="es-BO" smtClean="0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BO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4FF322-9037-4E1C-AC2F-4E2EF2E36146}" type="slidenum">
              <a:rPr lang="es-BO" smtClean="0"/>
              <a:pPr/>
              <a:t>29</a:t>
            </a:fld>
            <a:endParaRPr lang="es-BO" smtClean="0"/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BO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D8E198-BBEB-4DF1-9F04-70CFAD232CEA}" type="slidenum">
              <a:rPr lang="es-BO" smtClean="0"/>
              <a:pPr/>
              <a:t>30</a:t>
            </a:fld>
            <a:endParaRPr lang="es-BO" smtClean="0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BO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B8FD7-EF2B-4A87-A743-DFF0670A712B}" type="slidenum">
              <a:rPr lang="es-BO" smtClean="0"/>
              <a:pPr/>
              <a:t>31</a:t>
            </a:fld>
            <a:endParaRPr lang="es-BO" smtClean="0"/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BO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A19502-C826-4E81-9DD4-9C228A2F3774}" type="slidenum">
              <a:rPr lang="es-BO" smtClean="0"/>
              <a:pPr/>
              <a:t>32</a:t>
            </a:fld>
            <a:endParaRPr lang="es-BO" smtClean="0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BO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E1AF5E-E725-4CBC-8EC7-0C8519B25E8E}" type="slidenum">
              <a:rPr lang="es-BO" smtClean="0"/>
              <a:pPr/>
              <a:t>33</a:t>
            </a:fld>
            <a:endParaRPr lang="es-BO" smtClean="0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BO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8CB2E6-FDEF-4970-B6A3-AA88477F3B32}" type="slidenum">
              <a:rPr lang="es-BO" smtClean="0"/>
              <a:pPr/>
              <a:t>34</a:t>
            </a:fld>
            <a:endParaRPr lang="es-BO" smtClean="0"/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BO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01/12/2020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01/12/2020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01/12/2020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01/12/2020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01/12/2020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01/12/2020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01/12/2020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01/12/2020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01/12/2020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01/12/2020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01/12/2020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01/12/2020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857364"/>
            <a:ext cx="8077200" cy="1673352"/>
          </a:xfrm>
        </p:spPr>
        <p:txBody>
          <a:bodyPr/>
          <a:lstStyle/>
          <a:p>
            <a:r>
              <a:rPr lang="es-CL" dirty="0" smtClean="0"/>
              <a:t>Sesión 10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28596" y="2643182"/>
            <a:ext cx="8077200" cy="357190"/>
          </a:xfrm>
        </p:spPr>
        <p:txBody>
          <a:bodyPr>
            <a:normAutofit/>
          </a:bodyPr>
          <a:lstStyle/>
          <a:p>
            <a:r>
              <a:rPr lang="es-CL" b="1" dirty="0" smtClean="0"/>
              <a:t>Análisis de funciones discriminantes y regresión logística</a:t>
            </a:r>
          </a:p>
        </p:txBody>
      </p:sp>
      <p:sp>
        <p:nvSpPr>
          <p:cNvPr id="4" name="3 Rectángulo"/>
          <p:cNvSpPr/>
          <p:nvPr/>
        </p:nvSpPr>
        <p:spPr>
          <a:xfrm>
            <a:off x="500034" y="3071810"/>
            <a:ext cx="77153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000" i="1" dirty="0" err="1" smtClean="0"/>
              <a:t>Odds</a:t>
            </a:r>
            <a:r>
              <a:rPr lang="es-CL" sz="2000" i="1" dirty="0" smtClean="0"/>
              <a:t> ratios</a:t>
            </a:r>
            <a:r>
              <a:rPr lang="es-CL" sz="2000" dirty="0" smtClean="0"/>
              <a:t> e interpretación. Sensibilidad y especificidad.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00034" y="285728"/>
            <a:ext cx="81439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Para poder realizar la discriminación desde una perspectiva forense es necesario:</a:t>
            </a:r>
          </a:p>
          <a:p>
            <a:endParaRPr lang="es-CL" dirty="0" smtClean="0"/>
          </a:p>
          <a:p>
            <a:pPr marL="342900" indent="-342900">
              <a:buAutoNum type="arabicPeriod"/>
            </a:pPr>
            <a:r>
              <a:rPr lang="es-CL" dirty="0" smtClean="0"/>
              <a:t>Contar con un set de individuos con sexo o ancestría previamente conocidos</a:t>
            </a:r>
          </a:p>
          <a:p>
            <a:pPr marL="342900" indent="-342900">
              <a:buAutoNum type="arabicPeriod"/>
            </a:pPr>
            <a:r>
              <a:rPr lang="es-CL" dirty="0" smtClean="0"/>
              <a:t>Medir las variables de interés (aquellas variables que por medio de estudios anteriores, nuestros estudios anteriores o nuestra intuición tengamos la sospecha de que sean buenos candidatos para discriminar sexo o ancestría).</a:t>
            </a:r>
          </a:p>
          <a:p>
            <a:pPr marL="342900" indent="-342900">
              <a:buAutoNum type="arabicPeriod"/>
            </a:pPr>
            <a:r>
              <a:rPr lang="es-CL" dirty="0" smtClean="0"/>
              <a:t>Se realiza el análisis de funciones discriminantes, la cual va a entregar:</a:t>
            </a:r>
          </a:p>
          <a:p>
            <a:pPr marL="800100" lvl="1" indent="-342900">
              <a:buAutoNum type="arabicPeriod"/>
            </a:pPr>
            <a:r>
              <a:rPr lang="es-CL" dirty="0" smtClean="0"/>
              <a:t>Una ecuación predictiva</a:t>
            </a:r>
          </a:p>
          <a:p>
            <a:pPr marL="800100" lvl="1" indent="-342900">
              <a:buAutoNum type="arabicPeriod"/>
            </a:pPr>
            <a:r>
              <a:rPr lang="es-CL" dirty="0" smtClean="0"/>
              <a:t>Un porcentaje de los individuos correcta e incorrectamente clasificados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428596" y="3286124"/>
            <a:ext cx="80724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El porcentaje de individuos correctamente clasificados nos va a dar información sobre la confianza de la ecuación predictiva. Generalmente en Antropología Forense se considerará una ecuación confiable aquella que tenga al menos un 85% de casos correctamente clasificados.</a:t>
            </a:r>
          </a:p>
          <a:p>
            <a:endParaRPr lang="es-CL" dirty="0" smtClean="0"/>
          </a:p>
          <a:p>
            <a:r>
              <a:rPr lang="es-CL" dirty="0" smtClean="0"/>
              <a:t>La ecuación predictiva (como en las regresiones simples o múltiples) puede utilizarse para conocer el sexo o la ancestría de un nuevo caso (o sea un caso que no esté dentro del set de individuos con los que se construyó la ecuación predictiva).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t="11905" b="4762"/>
          <a:stretch>
            <a:fillRect/>
          </a:stretch>
        </p:blipFill>
        <p:spPr bwMode="auto">
          <a:xfrm>
            <a:off x="1428728" y="0"/>
            <a:ext cx="6143668" cy="290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285720" y="2894773"/>
            <a:ext cx="4848208" cy="3534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Rectángulo"/>
          <p:cNvSpPr/>
          <p:nvPr/>
        </p:nvSpPr>
        <p:spPr>
          <a:xfrm>
            <a:off x="214282" y="6357958"/>
            <a:ext cx="864399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/>
              <a:t>OSTROFSKY, K. R., &amp; CHURCHILL, S. E. (2015). Sex Determination by </a:t>
            </a:r>
            <a:r>
              <a:rPr lang="en-US" sz="1100" dirty="0" err="1" smtClean="0"/>
              <a:t>Discriminant</a:t>
            </a:r>
            <a:r>
              <a:rPr lang="en-US" sz="1100" dirty="0" smtClean="0"/>
              <a:t> Function Analysis of Lumbar Vertebrae. </a:t>
            </a:r>
            <a:r>
              <a:rPr lang="en-US" sz="1100" i="1" dirty="0" smtClean="0"/>
              <a:t>Journal of Forensic Sciences, 60</a:t>
            </a:r>
            <a:r>
              <a:rPr lang="en-US" sz="1100" dirty="0" smtClean="0"/>
              <a:t>(1), 21-28. </a:t>
            </a:r>
            <a:r>
              <a:rPr lang="en-US" sz="1100" dirty="0" err="1" smtClean="0"/>
              <a:t>doi</a:t>
            </a:r>
            <a:r>
              <a:rPr lang="en-US" sz="1100" dirty="0" smtClean="0"/>
              <a:t>: doi:10.1111/1556-4029.12543</a:t>
            </a:r>
            <a:endParaRPr lang="es-CL" sz="11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4929190" y="3643314"/>
            <a:ext cx="4214810" cy="1445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71414"/>
            <a:ext cx="6286544" cy="3211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46" y="3286124"/>
            <a:ext cx="3714776" cy="1724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CuadroTexto"/>
          <p:cNvSpPr txBox="1"/>
          <p:nvPr/>
        </p:nvSpPr>
        <p:spPr>
          <a:xfrm>
            <a:off x="357158" y="5143512"/>
            <a:ext cx="81439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Valores sobre 1 indican masculino, valores bajo -1 indican femenino. Por ejemplo:</a:t>
            </a:r>
          </a:p>
          <a:p>
            <a:endParaRPr lang="es-CL" dirty="0" smtClean="0"/>
          </a:p>
          <a:p>
            <a:r>
              <a:rPr lang="es-CL" dirty="0" smtClean="0"/>
              <a:t>-18.779 + 43.61*.188 + 29.82*.244 + 25.25*.145 + 0.08*10.31 = 1.18 </a:t>
            </a:r>
            <a:r>
              <a:rPr lang="es-CL" dirty="0" smtClean="0">
                <a:sym typeface="Wingdings" pitchFamily="2" charset="2"/>
              </a:rPr>
              <a:t> </a:t>
            </a:r>
            <a:r>
              <a:rPr lang="es-CL" b="1" dirty="0" smtClean="0">
                <a:sym typeface="Wingdings" pitchFamily="2" charset="2"/>
              </a:rPr>
              <a:t>MASCULINO</a:t>
            </a:r>
          </a:p>
          <a:p>
            <a:endParaRPr lang="es-CL" b="1" dirty="0" smtClean="0">
              <a:sym typeface="Wingdings" pitchFamily="2" charset="2"/>
            </a:endParaRPr>
          </a:p>
          <a:p>
            <a:r>
              <a:rPr lang="es-CL" dirty="0" smtClean="0"/>
              <a:t>-18.779 + 38.65*.188 + 26.39*.244 + 23.32*.145 + 0.05*10.31 = -1.17 </a:t>
            </a:r>
            <a:r>
              <a:rPr lang="es-CL" dirty="0" smtClean="0">
                <a:sym typeface="Wingdings" pitchFamily="2" charset="2"/>
              </a:rPr>
              <a:t> </a:t>
            </a:r>
            <a:r>
              <a:rPr lang="es-CL" b="1" dirty="0" smtClean="0">
                <a:sym typeface="Wingdings" pitchFamily="2" charset="2"/>
              </a:rPr>
              <a:t>FEMENINO</a:t>
            </a:r>
            <a:endParaRPr lang="es-CL" b="1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2786050" y="3286124"/>
            <a:ext cx="35719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2786050" y="3071810"/>
            <a:ext cx="35719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2786050" y="2428868"/>
            <a:ext cx="35719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2857488" y="1142984"/>
            <a:ext cx="35719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4143372" y="1142984"/>
            <a:ext cx="35719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4143372" y="2428868"/>
            <a:ext cx="35719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143372" y="3071810"/>
            <a:ext cx="35719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4143372" y="3286124"/>
            <a:ext cx="35719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14282" y="357166"/>
            <a:ext cx="850112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Los análisis de funciones discriminantes, más antiguos en su creación que las regresiones logísticas, se han utilizado mucho y es considerado como la mejor herramienta para el análisis de variables dependientes categóricas. </a:t>
            </a:r>
          </a:p>
          <a:p>
            <a:endParaRPr lang="es-CL" dirty="0" smtClean="0"/>
          </a:p>
          <a:p>
            <a:r>
              <a:rPr lang="es-CL" dirty="0" smtClean="0"/>
              <a:t>Sin embargo los análisis de funciones discriminantes tienen ciertas </a:t>
            </a:r>
            <a:r>
              <a:rPr lang="es-CL" b="1" dirty="0" smtClean="0"/>
              <a:t>limitaciones</a:t>
            </a:r>
            <a:r>
              <a:rPr lang="es-CL" dirty="0" smtClean="0"/>
              <a:t>, tales como:</a:t>
            </a:r>
          </a:p>
          <a:p>
            <a:endParaRPr lang="es-CL" dirty="0" smtClean="0"/>
          </a:p>
          <a:p>
            <a:pPr marL="342900" indent="-342900">
              <a:buAutoNum type="arabicPeriod"/>
            </a:pPr>
            <a:r>
              <a:rPr lang="es-CL" dirty="0" smtClean="0"/>
              <a:t>Están diseñados para variables independientes que deben distribuir normalmente, lo que lo convierte en una estrategia más limitada que las regresiones logísticas.</a:t>
            </a:r>
          </a:p>
          <a:p>
            <a:pPr marL="342900" indent="-342900">
              <a:buAutoNum type="arabicPeriod"/>
            </a:pPr>
            <a:endParaRPr lang="es-CL" dirty="0" smtClean="0"/>
          </a:p>
          <a:p>
            <a:pPr marL="342900" indent="-342900">
              <a:buAutoNum type="arabicPeriod"/>
            </a:pPr>
            <a:r>
              <a:rPr lang="es-CL" dirty="0" smtClean="0"/>
              <a:t>No solo exigen normalidad de cada variable independiente sino también normalidad </a:t>
            </a:r>
            <a:r>
              <a:rPr lang="es-CL" dirty="0" err="1" smtClean="0"/>
              <a:t>multivariante</a:t>
            </a:r>
            <a:r>
              <a:rPr lang="es-CL" dirty="0" smtClean="0"/>
              <a:t> de todas las variables independientes involucradas. Esto convierte a los análisis de funciones discriminantes en una técnica muy limitada ya que es muy difícil encontrar normalidad </a:t>
            </a:r>
            <a:r>
              <a:rPr lang="es-CL" dirty="0" err="1" smtClean="0"/>
              <a:t>multivariante</a:t>
            </a:r>
            <a:r>
              <a:rPr lang="es-CL" dirty="0" smtClean="0"/>
              <a:t>*</a:t>
            </a:r>
          </a:p>
          <a:p>
            <a:pPr marL="342900" indent="-342900">
              <a:buAutoNum type="arabicPeriod"/>
            </a:pPr>
            <a:endParaRPr lang="es-CL" dirty="0" smtClean="0"/>
          </a:p>
          <a:p>
            <a:pPr marL="342900" indent="-342900">
              <a:buAutoNum type="arabicPeriod"/>
            </a:pPr>
            <a:r>
              <a:rPr lang="es-CL" dirty="0" smtClean="0"/>
              <a:t>Asume igual matriz de covarianza de las variables independientes entre cada grupo</a:t>
            </a:r>
          </a:p>
          <a:p>
            <a:pPr marL="342900" indent="-342900">
              <a:buAutoNum type="arabicPeriod"/>
            </a:pPr>
            <a:endParaRPr lang="es-CL" dirty="0" smtClean="0"/>
          </a:p>
          <a:p>
            <a:pPr marL="342900" indent="-342900">
              <a:buAutoNum type="arabicPeriod"/>
            </a:pPr>
            <a:r>
              <a:rPr lang="es-CL" dirty="0" smtClean="0"/>
              <a:t>Requiere de un gran tamaño muestral para obtener coeficientes </a:t>
            </a:r>
            <a:r>
              <a:rPr lang="es-CL" dirty="0" err="1" smtClean="0"/>
              <a:t>insesgados</a:t>
            </a:r>
            <a:endParaRPr lang="es-CL" dirty="0"/>
          </a:p>
        </p:txBody>
      </p:sp>
      <p:sp>
        <p:nvSpPr>
          <p:cNvPr id="3" name="2 CuadroTexto"/>
          <p:cNvSpPr txBox="1"/>
          <p:nvPr/>
        </p:nvSpPr>
        <p:spPr>
          <a:xfrm>
            <a:off x="357158" y="5643578"/>
            <a:ext cx="8286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* </a:t>
            </a:r>
            <a:r>
              <a:rPr lang="es-CL" dirty="0" err="1" smtClean="0"/>
              <a:t>Tests</a:t>
            </a:r>
            <a:r>
              <a:rPr lang="es-CL" dirty="0" smtClean="0"/>
              <a:t> de normalidad </a:t>
            </a:r>
            <a:r>
              <a:rPr lang="es-CL" dirty="0" err="1" smtClean="0"/>
              <a:t>multivariante</a:t>
            </a:r>
            <a:r>
              <a:rPr lang="es-CL" dirty="0" smtClean="0"/>
              <a:t>: Cox-Small​ y la adaptación de Smith y </a:t>
            </a:r>
            <a:r>
              <a:rPr lang="es-CL" dirty="0" err="1" smtClean="0"/>
              <a:t>Jain</a:t>
            </a:r>
            <a:r>
              <a:rPr lang="es-CL" dirty="0" smtClean="0"/>
              <a:t>​ del test de </a:t>
            </a:r>
            <a:r>
              <a:rPr lang="es-CL" dirty="0" err="1" smtClean="0"/>
              <a:t>Friedman-Rafsky</a:t>
            </a:r>
            <a:r>
              <a:rPr lang="es-CL" dirty="0" smtClean="0"/>
              <a:t>. 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4881934"/>
            <a:ext cx="80724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SIN EMBARGO, La elección de uno u otro método no ha dependido mucho de la confiabilidad de los métodos por sí mismos, sino más bien por su valoración dentro de uno u otro campo científico.</a:t>
            </a:r>
            <a:endParaRPr lang="es-CL" dirty="0"/>
          </a:p>
        </p:txBody>
      </p:sp>
      <p:sp>
        <p:nvSpPr>
          <p:cNvPr id="3" name="2 CuadroTexto"/>
          <p:cNvSpPr txBox="1"/>
          <p:nvPr/>
        </p:nvSpPr>
        <p:spPr>
          <a:xfrm>
            <a:off x="428596" y="1000108"/>
            <a:ext cx="81439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A diferencia, las regresiones logísticas son más flexibles, no demandan normalidad de cada variable independiente ni normalidad </a:t>
            </a:r>
            <a:r>
              <a:rPr lang="es-CL" dirty="0" err="1" smtClean="0"/>
              <a:t>multivariante</a:t>
            </a:r>
            <a:r>
              <a:rPr lang="es-CL" dirty="0" smtClean="0"/>
              <a:t> de todas las variables.</a:t>
            </a:r>
          </a:p>
          <a:p>
            <a:endParaRPr lang="es-CL" dirty="0" smtClean="0"/>
          </a:p>
          <a:p>
            <a:r>
              <a:rPr lang="es-CL" dirty="0" smtClean="0"/>
              <a:t>Es un método robusto (es menos sensible a los valores extremos).</a:t>
            </a:r>
          </a:p>
          <a:p>
            <a:endParaRPr lang="es-CL" dirty="0" smtClean="0"/>
          </a:p>
          <a:p>
            <a:r>
              <a:rPr lang="es-CL" dirty="0" smtClean="0"/>
              <a:t>Presenta una interpretación fácil de entender.</a:t>
            </a:r>
          </a:p>
          <a:p>
            <a:endParaRPr lang="es-CL" dirty="0" smtClean="0"/>
          </a:p>
          <a:p>
            <a:r>
              <a:rPr lang="es-CL" dirty="0" smtClean="0"/>
              <a:t>De todos modos, los análisis discriminantes y las regresiones logísticas no difieren en su funcionalidad, sino que en el modo como estiman los coeficientes</a:t>
            </a:r>
          </a:p>
          <a:p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500034" y="357166"/>
            <a:ext cx="7929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 smtClean="0"/>
              <a:t>Regresiones logísticas</a:t>
            </a:r>
            <a:endParaRPr lang="es-C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57158" y="428604"/>
            <a:ext cx="84296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Diferencia entre regresión clásica y regresión logística:</a:t>
            </a:r>
          </a:p>
          <a:p>
            <a:r>
              <a:rPr lang="es-CL" dirty="0" smtClean="0"/>
              <a:t>Regresión clásica asigna una función de enlace LINEAL entre la variable dependiente y un set de variables independientes.</a:t>
            </a:r>
          </a:p>
          <a:p>
            <a:r>
              <a:rPr lang="es-CL" dirty="0" smtClean="0"/>
              <a:t>Regresión logística la función de enlace es LOGISTICA. </a:t>
            </a:r>
          </a:p>
          <a:p>
            <a:endParaRPr lang="es-CL" dirty="0" smtClean="0"/>
          </a:p>
          <a:p>
            <a:r>
              <a:rPr lang="es-CL" dirty="0" smtClean="0"/>
              <a:t>Debido a este cambio en la función de enlace, se vuelve sumamente útil para el estudio de variables dependientes categóricas.</a:t>
            </a:r>
            <a:endParaRPr lang="es-CL" dirty="0"/>
          </a:p>
        </p:txBody>
      </p:sp>
      <p:pic>
        <p:nvPicPr>
          <p:cNvPr id="1026" name="Picture 2" descr="http://res.cloudinary.com/dyd911kmh/image/upload/f_auto,q_auto:best/v1523361626/linear_vs_logistic_regression_h8voe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5" y="2594544"/>
            <a:ext cx="8383541" cy="3714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AutoShape 4" descr="http://127.0.0.1:33916/graphics/a50218fc-566d-4730-9d84-9cbd1a675ab6.pn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http://127.0.0.1:33916/graphics/a50218fc-566d-4730-9d84-9cbd1a675ab6.pn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1" name="Picture 7" descr="C:\Users\Pelao-PC\Desktop\Rplo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88640"/>
            <a:ext cx="5955779" cy="63287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1" name="Picture 3" descr="C:\Users\Pelao-PC\Desktop\Rplot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332656"/>
            <a:ext cx="5832648" cy="6197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6 Grupo"/>
          <p:cNvGrpSpPr/>
          <p:nvPr/>
        </p:nvGrpSpPr>
        <p:grpSpPr>
          <a:xfrm>
            <a:off x="1475656" y="332655"/>
            <a:ext cx="5904656" cy="6274397"/>
            <a:chOff x="1475656" y="332655"/>
            <a:chExt cx="5904656" cy="6274397"/>
          </a:xfrm>
        </p:grpSpPr>
        <p:grpSp>
          <p:nvGrpSpPr>
            <p:cNvPr id="4" name="3 Grupo"/>
            <p:cNvGrpSpPr/>
            <p:nvPr/>
          </p:nvGrpSpPr>
          <p:grpSpPr>
            <a:xfrm>
              <a:off x="1475656" y="332655"/>
              <a:ext cx="5904656" cy="6274397"/>
              <a:chOff x="1475656" y="332655"/>
              <a:chExt cx="5904656" cy="6274397"/>
            </a:xfrm>
          </p:grpSpPr>
          <p:pic>
            <p:nvPicPr>
              <p:cNvPr id="59394" name="Picture 2" descr="C:\Users\Pelao-PC\Desktop\Rplot03.pn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475656" y="332655"/>
                <a:ext cx="5904656" cy="6274397"/>
              </a:xfrm>
              <a:prstGeom prst="rect">
                <a:avLst/>
              </a:prstGeom>
              <a:noFill/>
            </p:spPr>
          </p:pic>
          <p:sp>
            <p:nvSpPr>
              <p:cNvPr id="3" name="2 Rectángulo"/>
              <p:cNvSpPr/>
              <p:nvPr/>
            </p:nvSpPr>
            <p:spPr>
              <a:xfrm>
                <a:off x="3635896" y="3717032"/>
                <a:ext cx="2160240" cy="10801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" name="5 Conector recto"/>
            <p:cNvCxnSpPr/>
            <p:nvPr/>
          </p:nvCxnSpPr>
          <p:spPr>
            <a:xfrm flipV="1">
              <a:off x="3563888" y="3429000"/>
              <a:ext cx="2304256" cy="36004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8 Grupo"/>
          <p:cNvGrpSpPr/>
          <p:nvPr/>
        </p:nvGrpSpPr>
        <p:grpSpPr>
          <a:xfrm>
            <a:off x="1290785" y="517526"/>
            <a:ext cx="6274397" cy="5904656"/>
            <a:chOff x="1290785" y="517526"/>
            <a:chExt cx="6274397" cy="5904656"/>
          </a:xfrm>
        </p:grpSpPr>
        <p:grpSp>
          <p:nvGrpSpPr>
            <p:cNvPr id="3" name="3 Grupo"/>
            <p:cNvGrpSpPr/>
            <p:nvPr/>
          </p:nvGrpSpPr>
          <p:grpSpPr>
            <a:xfrm rot="5400000">
              <a:off x="1475656" y="332655"/>
              <a:ext cx="5904656" cy="6274397"/>
              <a:chOff x="1475656" y="332655"/>
              <a:chExt cx="5904656" cy="6274397"/>
            </a:xfrm>
          </p:grpSpPr>
          <p:pic>
            <p:nvPicPr>
              <p:cNvPr id="5" name="Picture 2" descr="C:\Users\Pelao-PC\Desktop\Rplot03.pn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475656" y="332655"/>
                <a:ext cx="5904656" cy="6274397"/>
              </a:xfrm>
              <a:prstGeom prst="rect">
                <a:avLst/>
              </a:prstGeom>
              <a:noFill/>
            </p:spPr>
          </p:pic>
          <p:sp>
            <p:nvSpPr>
              <p:cNvPr id="6" name="2 Rectángulo"/>
              <p:cNvSpPr/>
              <p:nvPr/>
            </p:nvSpPr>
            <p:spPr>
              <a:xfrm>
                <a:off x="3635896" y="3717032"/>
                <a:ext cx="2160240" cy="10801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" name="3 Conector recto"/>
            <p:cNvCxnSpPr/>
            <p:nvPr/>
          </p:nvCxnSpPr>
          <p:spPr>
            <a:xfrm>
              <a:off x="3923928" y="1556792"/>
              <a:ext cx="720080" cy="44644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Análisis discriminante y </a:t>
            </a:r>
            <a:br>
              <a:rPr lang="es-CL" dirty="0" smtClean="0"/>
            </a:br>
            <a:r>
              <a:rPr lang="es-CL" dirty="0" smtClean="0"/>
              <a:t>Regresión logística</a:t>
            </a:r>
            <a:endParaRPr lang="es-CL" dirty="0"/>
          </a:p>
        </p:txBody>
      </p:sp>
      <p:sp>
        <p:nvSpPr>
          <p:cNvPr id="5" name="4 CuadroTexto"/>
          <p:cNvSpPr txBox="1"/>
          <p:nvPr/>
        </p:nvSpPr>
        <p:spPr>
          <a:xfrm>
            <a:off x="571472" y="1785926"/>
            <a:ext cx="83582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Los análisis discriminantes son una extensión de las regresiones múltiples.</a:t>
            </a:r>
          </a:p>
          <a:p>
            <a:r>
              <a:rPr lang="es-CL" dirty="0" smtClean="0"/>
              <a:t>La diferencia es que invierte la relación entre las variables dependientes e independientes.</a:t>
            </a:r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3000364" y="3357562"/>
            <a:ext cx="30003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88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s-CL" sz="8800" b="1" dirty="0" smtClean="0"/>
              <a:t> </a:t>
            </a:r>
            <a:r>
              <a:rPr lang="es-CL" sz="8800" dirty="0" smtClean="0"/>
              <a:t>=</a:t>
            </a:r>
            <a:r>
              <a:rPr lang="es-CL" sz="8800" b="1" dirty="0" smtClean="0"/>
              <a:t> </a:t>
            </a:r>
            <a:r>
              <a:rPr lang="es-CL" sz="88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s-CL" sz="8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786050" y="4786322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Variable dependiente</a:t>
            </a:r>
            <a:endParaRPr lang="es-CL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4500562" y="4786322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Variable(s) independientes</a:t>
            </a:r>
            <a:endParaRPr lang="es-CL" b="1" dirty="0"/>
          </a:p>
        </p:txBody>
      </p:sp>
      <p:cxnSp>
        <p:nvCxnSpPr>
          <p:cNvPr id="8" name="7 Conector recto de flecha"/>
          <p:cNvCxnSpPr>
            <a:stCxn id="6" idx="1"/>
            <a:endCxn id="9" idx="0"/>
          </p:cNvCxnSpPr>
          <p:nvPr/>
        </p:nvCxnSpPr>
        <p:spPr>
          <a:xfrm rot="10800000" flipV="1">
            <a:off x="1964514" y="5109488"/>
            <a:ext cx="821537" cy="605528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928662" y="5715016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SIEMPRE continua</a:t>
            </a:r>
            <a:endParaRPr lang="es-CL" b="1" dirty="0"/>
          </a:p>
        </p:txBody>
      </p:sp>
      <p:cxnSp>
        <p:nvCxnSpPr>
          <p:cNvPr id="10" name="9 Conector recto de flecha"/>
          <p:cNvCxnSpPr>
            <a:stCxn id="7" idx="3"/>
            <a:endCxn id="11" idx="0"/>
          </p:cNvCxnSpPr>
          <p:nvPr/>
        </p:nvCxnSpPr>
        <p:spPr>
          <a:xfrm>
            <a:off x="6286512" y="5109488"/>
            <a:ext cx="750099" cy="605528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6215074" y="571501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Categóricas o</a:t>
            </a:r>
          </a:p>
          <a:p>
            <a:r>
              <a:rPr lang="es-CL" b="1" dirty="0" smtClean="0"/>
              <a:t>continuas</a:t>
            </a:r>
            <a:endParaRPr lang="es-CL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42910" y="2928934"/>
            <a:ext cx="7572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Si las regresiones simples, múltiples y ANOVA tenían la siguiente estructura: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3 Grupo"/>
          <p:cNvGrpSpPr/>
          <p:nvPr/>
        </p:nvGrpSpPr>
        <p:grpSpPr>
          <a:xfrm rot="5400000">
            <a:off x="1475656" y="332655"/>
            <a:ext cx="5904656" cy="6274397"/>
            <a:chOff x="1475656" y="332655"/>
            <a:chExt cx="5904656" cy="6274397"/>
          </a:xfrm>
        </p:grpSpPr>
        <p:pic>
          <p:nvPicPr>
            <p:cNvPr id="5" name="Picture 2" descr="C:\Users\Pelao-PC\Desktop\Rplot03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75656" y="332655"/>
              <a:ext cx="5904656" cy="6274397"/>
            </a:xfrm>
            <a:prstGeom prst="rect">
              <a:avLst/>
            </a:prstGeom>
            <a:noFill/>
          </p:spPr>
        </p:pic>
        <p:sp>
          <p:nvSpPr>
            <p:cNvPr id="6" name="2 Rectángulo"/>
            <p:cNvSpPr/>
            <p:nvPr/>
          </p:nvSpPr>
          <p:spPr>
            <a:xfrm>
              <a:off x="3635896" y="3717032"/>
              <a:ext cx="2160240" cy="10801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0420" name="Picture 4" descr="Revista Espacios. Vol 34 (Nº 3) Año 2013"/>
          <p:cNvPicPr>
            <a:picLocks noChangeAspect="1" noChangeArrowheads="1"/>
          </p:cNvPicPr>
          <p:nvPr/>
        </p:nvPicPr>
        <p:blipFill>
          <a:blip r:embed="rId3" cstate="print"/>
          <a:srcRect l="19012" t="13333" r="20757" b="13333"/>
          <a:stretch>
            <a:fillRect/>
          </a:stretch>
        </p:blipFill>
        <p:spPr bwMode="auto">
          <a:xfrm flipH="1">
            <a:off x="3851919" y="2636912"/>
            <a:ext cx="1800201" cy="2304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57158" y="428604"/>
            <a:ext cx="835824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En R, una regresión logística tendrá la siguiente sintaxis:</a:t>
            </a:r>
          </a:p>
          <a:p>
            <a:endParaRPr lang="es-CL" dirty="0" smtClean="0"/>
          </a:p>
          <a:p>
            <a:r>
              <a:rPr lang="nn-NO" dirty="0" smtClean="0"/>
              <a:t>glm.fit &lt;- glm( Dependent ~ Indep1 + Indep2 + Indep3 + ... + Indepn, data = mydata, family = binomial)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Utilizando la base de datos </a:t>
            </a:r>
            <a:r>
              <a:rPr lang="es-CL" b="1" dirty="0" err="1" smtClean="0">
                <a:latin typeface="+mj-lt"/>
                <a:cs typeface="Courier New" pitchFamily="49" charset="0"/>
              </a:rPr>
              <a:t>longit_infant</a:t>
            </a:r>
            <a:endParaRPr lang="es-CL" b="1" dirty="0" smtClean="0">
              <a:latin typeface="+mj-lt"/>
              <a:cs typeface="Courier New" pitchFamily="49" charset="0"/>
            </a:endParaRP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#Primero transformamos a 0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==2 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asi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lo requieren las regresiones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logisticas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binomiales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ifelse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==2,0,1)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binom.gender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glm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~ weight36 + height36, data=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family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binomial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summary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binom.gender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57158" y="142852"/>
            <a:ext cx="8643998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La salida de r luego de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summary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binom.gender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s-CL" dirty="0" smtClean="0"/>
              <a:t>:</a:t>
            </a:r>
          </a:p>
          <a:p>
            <a:endParaRPr lang="es-CL" dirty="0" smtClean="0"/>
          </a:p>
          <a:p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Call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glm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(formula =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~ weight36 + height36,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family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binomial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, </a:t>
            </a:r>
          </a:p>
          <a:p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   data =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s-CL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Deviance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Residuals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: </a:t>
            </a:r>
          </a:p>
          <a:p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   Min       1Q   Median       3Q      Max  </a:t>
            </a:r>
          </a:p>
          <a:p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-1.5856  -1.1472  -0.9976   1.1868   1.5686  </a:t>
            </a:r>
          </a:p>
          <a:p>
            <a:endParaRPr lang="es-CL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Coefficients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           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Estimate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Std.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Error z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value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Pr(&gt;|z|)   </a:t>
            </a:r>
          </a:p>
          <a:p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Intercept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) -5.429842   1.849451  -2.936  0.00333 **</a:t>
            </a:r>
          </a:p>
          <a:p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weight36    -0.007652   0.045171  -0.169  0.86548   </a:t>
            </a:r>
          </a:p>
          <a:p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height36     0.058124   0.023929   2.429  0.01514 * </a:t>
            </a:r>
          </a:p>
          <a:p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---</a:t>
            </a:r>
          </a:p>
          <a:p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Signif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.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codes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:  0 ‘***’ 0.001 ‘**’ 0.01 ‘*’ 0.05 ‘.’ 0.1 ‘ ’ 1</a:t>
            </a:r>
          </a:p>
          <a:p>
            <a:endParaRPr lang="es-CL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Dispersion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parameter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binomial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family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taken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to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be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1)</a:t>
            </a:r>
          </a:p>
          <a:p>
            <a:endParaRPr lang="es-CL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Null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deviance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: 1385.6 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on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999 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degrees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of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freedom</a:t>
            </a:r>
            <a:endParaRPr lang="es-CL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Residual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deviance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: 1374.7 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on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997 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degrees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of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freedom</a:t>
            </a:r>
            <a:endParaRPr lang="es-CL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AIC: 1380.7</a:t>
            </a:r>
          </a:p>
          <a:p>
            <a:endParaRPr lang="es-CL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Number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of Fisher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Scoring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s-CL" sz="1600" dirty="0" err="1" smtClean="0">
                <a:latin typeface="Courier New" pitchFamily="49" charset="0"/>
                <a:cs typeface="Courier New" pitchFamily="49" charset="0"/>
              </a:rPr>
              <a:t>iterations</a:t>
            </a:r>
            <a:r>
              <a:rPr lang="es-CL" sz="1600" dirty="0" smtClean="0">
                <a:latin typeface="Courier New" pitchFamily="49" charset="0"/>
                <a:cs typeface="Courier New" pitchFamily="49" charset="0"/>
              </a:rPr>
              <a:t>: 4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6876256" y="3214717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latin typeface="+mj-lt"/>
                <a:cs typeface="Courier New" pitchFamily="49" charset="0"/>
                <a:sym typeface="Wingdings" pitchFamily="2" charset="2"/>
              </a:rPr>
              <a:t> coeficientes y significación</a:t>
            </a:r>
            <a:endParaRPr lang="es-CL" b="1" dirty="0">
              <a:latin typeface="+mj-lt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835696" y="5517232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>
                <a:sym typeface="Wingdings" pitchFamily="2" charset="2"/>
              </a:rPr>
              <a:t> </a:t>
            </a:r>
            <a:r>
              <a:rPr lang="es-CL" b="1" dirty="0" smtClean="0">
                <a:sym typeface="Wingdings" pitchFamily="2" charset="2"/>
              </a:rPr>
              <a:t>Criterio de </a:t>
            </a:r>
            <a:r>
              <a:rPr lang="es-CL" b="1" dirty="0" err="1" smtClean="0">
                <a:sym typeface="Wingdings" pitchFamily="2" charset="2"/>
              </a:rPr>
              <a:t>Akaike</a:t>
            </a:r>
            <a:endParaRPr lang="es-CL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6300192" y="2132856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sym typeface="Wingdings" pitchFamily="2" charset="2"/>
              </a:rPr>
              <a:t> residuos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428604"/>
            <a:ext cx="8429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Construya la ecuación regresiva: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1497316" y="899428"/>
            <a:ext cx="6459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latin typeface="+mj-lt"/>
              </a:rPr>
              <a:t>Sexo = </a:t>
            </a:r>
            <a:r>
              <a:rPr lang="es-CL" b="1" dirty="0" smtClean="0">
                <a:latin typeface="+mj-lt"/>
                <a:cs typeface="Courier New" pitchFamily="49" charset="0"/>
              </a:rPr>
              <a:t>-5.429842 -0.007652*weight36 + 0.058124*height36</a:t>
            </a:r>
            <a:endParaRPr lang="es-CL" b="1" dirty="0">
              <a:latin typeface="+mj-lt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57158" y="1772816"/>
            <a:ext cx="82868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Valores negativos indica sexo femenino y positivo sexo masculino</a:t>
            </a:r>
          </a:p>
          <a:p>
            <a:endParaRPr lang="es-CL" dirty="0" smtClean="0"/>
          </a:p>
          <a:p>
            <a:r>
              <a:rPr lang="es-CL" dirty="0" smtClean="0"/>
              <a:t>Para </a:t>
            </a:r>
            <a:r>
              <a:rPr lang="es-CL" dirty="0" smtClean="0"/>
              <a:t>una niña de </a:t>
            </a:r>
            <a:r>
              <a:rPr lang="es-CL" dirty="0" smtClean="0"/>
              <a:t>14.26 kilos y 91.82 cm</a:t>
            </a:r>
          </a:p>
          <a:p>
            <a:r>
              <a:rPr lang="es-CL" dirty="0" smtClean="0"/>
              <a:t>Sexo = </a:t>
            </a:r>
            <a:r>
              <a:rPr lang="es-CL" dirty="0" smtClean="0">
                <a:cs typeface="Courier New" pitchFamily="49" charset="0"/>
              </a:rPr>
              <a:t>-5.429842 -0.007652</a:t>
            </a:r>
            <a:r>
              <a:rPr lang="es-CL" dirty="0" smtClean="0">
                <a:cs typeface="Courier New" pitchFamily="49" charset="0"/>
              </a:rPr>
              <a:t>*</a:t>
            </a:r>
            <a:r>
              <a:rPr lang="es-CL" dirty="0" smtClean="0"/>
              <a:t> 14.26</a:t>
            </a:r>
            <a:r>
              <a:rPr lang="es-CL" dirty="0" smtClean="0">
                <a:cs typeface="Courier New" pitchFamily="49" charset="0"/>
              </a:rPr>
              <a:t> </a:t>
            </a:r>
            <a:r>
              <a:rPr lang="es-CL" dirty="0" smtClean="0">
                <a:cs typeface="Courier New" pitchFamily="49" charset="0"/>
              </a:rPr>
              <a:t>+ 0.058124</a:t>
            </a:r>
            <a:r>
              <a:rPr lang="es-CL" dirty="0" smtClean="0">
                <a:cs typeface="Courier New" pitchFamily="49" charset="0"/>
              </a:rPr>
              <a:t>*</a:t>
            </a:r>
            <a:r>
              <a:rPr lang="es-CL" dirty="0" smtClean="0"/>
              <a:t> 91.82 </a:t>
            </a:r>
            <a:r>
              <a:rPr lang="es-CL" dirty="0" smtClean="0"/>
              <a:t>= </a:t>
            </a:r>
            <a:r>
              <a:rPr lang="es-CL" dirty="0" smtClean="0"/>
              <a:t>-</a:t>
            </a:r>
            <a:r>
              <a:rPr lang="es-CL" dirty="0" smtClean="0"/>
              <a:t>0.2020106 </a:t>
            </a:r>
            <a:r>
              <a:rPr lang="es-CL" dirty="0" smtClean="0">
                <a:sym typeface="Wingdings" pitchFamily="2" charset="2"/>
              </a:rPr>
              <a:t> femenino</a:t>
            </a:r>
            <a:endParaRPr lang="es-CL" dirty="0" smtClean="0"/>
          </a:p>
          <a:p>
            <a:endParaRPr lang="es-CL" dirty="0" smtClean="0"/>
          </a:p>
          <a:p>
            <a:r>
              <a:rPr lang="es-CL" dirty="0" smtClean="0"/>
              <a:t>Para </a:t>
            </a:r>
            <a:r>
              <a:rPr lang="es-CL" dirty="0" smtClean="0"/>
              <a:t>un niño de </a:t>
            </a:r>
            <a:r>
              <a:rPr lang="es-CL" dirty="0" smtClean="0"/>
              <a:t>12.32 kilos  y 96.02 cm</a:t>
            </a:r>
            <a:endParaRPr lang="es-CL" dirty="0" smtClean="0"/>
          </a:p>
          <a:p>
            <a:r>
              <a:rPr lang="es-CL" dirty="0" smtClean="0"/>
              <a:t>Sexo = </a:t>
            </a:r>
            <a:r>
              <a:rPr lang="es-CL" dirty="0" smtClean="0">
                <a:cs typeface="Courier New" pitchFamily="49" charset="0"/>
              </a:rPr>
              <a:t>-5.429842 -0.007652*</a:t>
            </a:r>
            <a:r>
              <a:rPr lang="es-CL" dirty="0" smtClean="0"/>
              <a:t> 12.32</a:t>
            </a:r>
            <a:r>
              <a:rPr lang="es-CL" dirty="0" smtClean="0">
                <a:cs typeface="Courier New" pitchFamily="49" charset="0"/>
              </a:rPr>
              <a:t> </a:t>
            </a:r>
            <a:r>
              <a:rPr lang="es-CL" dirty="0" smtClean="0">
                <a:cs typeface="Courier New" pitchFamily="49" charset="0"/>
              </a:rPr>
              <a:t>+ 0.058124*</a:t>
            </a:r>
            <a:r>
              <a:rPr lang="es-CL" dirty="0" smtClean="0"/>
              <a:t> 96.02</a:t>
            </a:r>
            <a:r>
              <a:rPr lang="es-CL" dirty="0" smtClean="0"/>
              <a:t> </a:t>
            </a:r>
            <a:r>
              <a:rPr lang="es-CL" dirty="0" smtClean="0"/>
              <a:t>= 0.05714646 </a:t>
            </a:r>
            <a:r>
              <a:rPr lang="es-CL" dirty="0" smtClean="0">
                <a:sym typeface="Wingdings" pitchFamily="2" charset="2"/>
              </a:rPr>
              <a:t> </a:t>
            </a:r>
            <a:r>
              <a:rPr lang="es-CL" dirty="0" smtClean="0">
                <a:sym typeface="Wingdings" pitchFamily="2" charset="2"/>
              </a:rPr>
              <a:t>masculino</a:t>
            </a:r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r>
              <a:rPr lang="es-CL" dirty="0" err="1" smtClean="0"/>
              <a:t>Deviance</a:t>
            </a:r>
            <a:r>
              <a:rPr lang="es-CL" dirty="0" smtClean="0"/>
              <a:t> </a:t>
            </a:r>
            <a:r>
              <a:rPr lang="es-CL" dirty="0" smtClean="0"/>
              <a:t>(o desviación en español): medida de la precisión para clasificar un modelo (bondad de ajuste de un modelo). Se analiza comparativamente con otros modelos. El modelo que presente la menor </a:t>
            </a:r>
            <a:r>
              <a:rPr lang="es-CL" i="1" dirty="0" err="1" smtClean="0"/>
              <a:t>deviance</a:t>
            </a:r>
            <a:r>
              <a:rPr lang="es-CL" dirty="0" smtClean="0"/>
              <a:t> es el que presenta la mejor bondad de ajuste.</a:t>
            </a:r>
          </a:p>
          <a:p>
            <a:endParaRPr lang="es-CL" dirty="0" smtClean="0"/>
          </a:p>
          <a:p>
            <a:r>
              <a:rPr lang="es-CL" dirty="0" smtClean="0"/>
              <a:t>Criterio de información de </a:t>
            </a:r>
            <a:r>
              <a:rPr lang="es-CL" dirty="0" err="1" smtClean="0"/>
              <a:t>Akaike</a:t>
            </a:r>
            <a:r>
              <a:rPr lang="es-CL" dirty="0" smtClean="0"/>
              <a:t> (</a:t>
            </a:r>
            <a:r>
              <a:rPr lang="es-CL" i="1" dirty="0" err="1" smtClean="0"/>
              <a:t>Akaike</a:t>
            </a:r>
            <a:r>
              <a:rPr lang="es-CL" i="1" dirty="0" smtClean="0"/>
              <a:t> </a:t>
            </a:r>
            <a:r>
              <a:rPr lang="es-CL" i="1" dirty="0" err="1" smtClean="0"/>
              <a:t>information</a:t>
            </a:r>
            <a:r>
              <a:rPr lang="es-CL" i="1" dirty="0" smtClean="0"/>
              <a:t> </a:t>
            </a:r>
            <a:r>
              <a:rPr lang="es-CL" i="1" dirty="0" err="1" smtClean="0"/>
              <a:t>criterion</a:t>
            </a:r>
            <a:r>
              <a:rPr lang="es-CL" dirty="0" smtClean="0"/>
              <a:t> AIC): mide la calidad de un modelo estadístico (bondad de ajuste o </a:t>
            </a:r>
            <a:r>
              <a:rPr lang="es-CL" i="1" dirty="0" err="1" smtClean="0"/>
              <a:t>goodness</a:t>
            </a:r>
            <a:r>
              <a:rPr lang="es-CL" i="1" dirty="0" smtClean="0"/>
              <a:t> of </a:t>
            </a:r>
            <a:r>
              <a:rPr lang="es-CL" i="1" dirty="0" err="1" smtClean="0"/>
              <a:t>fit</a:t>
            </a:r>
            <a:r>
              <a:rPr lang="es-CL" dirty="0" smtClean="0"/>
              <a:t>). Similar a la </a:t>
            </a:r>
            <a:r>
              <a:rPr lang="es-CL" i="1" dirty="0" err="1" smtClean="0"/>
              <a:t>deviance</a:t>
            </a:r>
            <a:r>
              <a:rPr lang="es-CL" dirty="0" smtClean="0"/>
              <a:t> en su uso.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42910" y="500042"/>
            <a:ext cx="78581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err="1" smtClean="0"/>
              <a:t>Odds</a:t>
            </a:r>
            <a:r>
              <a:rPr lang="es-CL" b="1" dirty="0" smtClean="0"/>
              <a:t> ratio</a:t>
            </a:r>
          </a:p>
          <a:p>
            <a:endParaRPr lang="es-CL" dirty="0" smtClean="0"/>
          </a:p>
          <a:p>
            <a:r>
              <a:rPr lang="es-CL" dirty="0" smtClean="0"/>
              <a:t>Debido a que las regresiones logísticas analizan comparativamente los diferentes grupos de la variable dependiente en su relación con las variables independientes, es didáctico conocer el </a:t>
            </a:r>
            <a:r>
              <a:rPr lang="es-CL" b="1" dirty="0" smtClean="0"/>
              <a:t>impacto </a:t>
            </a:r>
            <a:r>
              <a:rPr lang="es-CL" dirty="0" smtClean="0"/>
              <a:t>que tiene una variable independiente sobre un grupo </a:t>
            </a:r>
            <a:r>
              <a:rPr lang="es-CL" b="1" dirty="0" smtClean="0"/>
              <a:t>en comparación </a:t>
            </a:r>
            <a:r>
              <a:rPr lang="es-CL" dirty="0" smtClean="0"/>
              <a:t>con el otro grupo. A eso se le llama </a:t>
            </a:r>
            <a:r>
              <a:rPr lang="es-CL" i="1" dirty="0" err="1" smtClean="0"/>
              <a:t>Odds</a:t>
            </a:r>
            <a:r>
              <a:rPr lang="es-CL" i="1" dirty="0" smtClean="0"/>
              <a:t> ratio</a:t>
            </a:r>
            <a:r>
              <a:rPr lang="es-CL" dirty="0" smtClean="0"/>
              <a:t>:</a:t>
            </a:r>
          </a:p>
          <a:p>
            <a:endParaRPr lang="es-CL" dirty="0" smtClean="0"/>
          </a:p>
          <a:p>
            <a:r>
              <a:rPr lang="es-CL" dirty="0" smtClean="0"/>
              <a:t>Para calcular los </a:t>
            </a:r>
            <a:r>
              <a:rPr lang="es-CL" i="1" dirty="0" err="1" smtClean="0"/>
              <a:t>odds</a:t>
            </a:r>
            <a:r>
              <a:rPr lang="es-CL" i="1" dirty="0" smtClean="0"/>
              <a:t> ratio</a:t>
            </a:r>
            <a:r>
              <a:rPr lang="es-CL" dirty="0" smtClean="0"/>
              <a:t> en r se usa el siguiente comando</a:t>
            </a:r>
          </a:p>
          <a:p>
            <a:endParaRPr lang="es-CL" dirty="0" smtClean="0"/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exp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coef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(x))</a:t>
            </a:r>
          </a:p>
          <a:p>
            <a:r>
              <a:rPr lang="es-CL" dirty="0" smtClean="0"/>
              <a:t>En donde x es el objeto que denota la regresión logística.</a:t>
            </a:r>
          </a:p>
          <a:p>
            <a:r>
              <a:rPr lang="es-CL" dirty="0" smtClean="0"/>
              <a:t>Por ejemplo: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exp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coef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binom.gender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smtClean="0">
                <a:latin typeface="+mj-lt"/>
                <a:cs typeface="Courier New" pitchFamily="49" charset="0"/>
              </a:rPr>
              <a:t>Salida de </a:t>
            </a:r>
            <a:r>
              <a:rPr lang="es-CL" dirty="0" smtClean="0">
                <a:latin typeface="+mj-lt"/>
                <a:cs typeface="Courier New" pitchFamily="49" charset="0"/>
              </a:rPr>
              <a:t>R:</a:t>
            </a:r>
            <a:endParaRPr lang="es-CL" dirty="0" smtClean="0">
              <a:latin typeface="+mj-lt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(Intercept)	weight36	height36 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0.004383787	0.992377341	1.059845997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smtClean="0">
                <a:latin typeface="+mj-lt"/>
                <a:cs typeface="Courier New" pitchFamily="49" charset="0"/>
              </a:rPr>
              <a:t>Cuando el </a:t>
            </a:r>
            <a:r>
              <a:rPr lang="es-CL" i="1" dirty="0" err="1" smtClean="0">
                <a:latin typeface="+mj-lt"/>
                <a:cs typeface="Courier New" pitchFamily="49" charset="0"/>
              </a:rPr>
              <a:t>odd</a:t>
            </a:r>
            <a:r>
              <a:rPr lang="es-CL" dirty="0" smtClean="0">
                <a:latin typeface="+mj-lt"/>
                <a:cs typeface="Courier New" pitchFamily="49" charset="0"/>
              </a:rPr>
              <a:t> es 1 (o muy cerca de 1) significa que no hay efecto diferencial de la variable independiente en el cambio de ser femenino (0) a masculino (1).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428596" y="500042"/>
            <a:ext cx="842968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>
                <a:cs typeface="Courier New" pitchFamily="49" charset="0"/>
              </a:rPr>
              <a:t>Salida de R: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(Intercept)	weight36	height36 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0.004383787	0.992377341	1.059845997</a:t>
            </a:r>
          </a:p>
          <a:p>
            <a:endParaRPr lang="es-CL" dirty="0" smtClean="0"/>
          </a:p>
          <a:p>
            <a:r>
              <a:rPr lang="es-CL" dirty="0" smtClean="0"/>
              <a:t>Height36: el aumento de una unidad de height36 (una desviación estándar) aumenta en un 5.9845997% la chance de que el individuo sea masculino.</a:t>
            </a:r>
          </a:p>
          <a:p>
            <a:endParaRPr lang="es-CL" dirty="0" smtClean="0"/>
          </a:p>
          <a:p>
            <a:r>
              <a:rPr lang="es-CL" dirty="0" smtClean="0"/>
              <a:t>Para weigh36  hay que hacer un pequeño cálculo cuando el </a:t>
            </a:r>
            <a:r>
              <a:rPr lang="es-CL" dirty="0" err="1" smtClean="0"/>
              <a:t>odds</a:t>
            </a:r>
            <a:r>
              <a:rPr lang="es-CL" dirty="0" smtClean="0"/>
              <a:t> ratio es menos de 1 = 1/0.992 = 1.008065. Es decir, que el aumento de una unidad de weight36 (una desviación estándar) aumenta en un 0.8% la chance de que el individuo sea </a:t>
            </a:r>
            <a:r>
              <a:rPr lang="es-CL" b="1" dirty="0" smtClean="0"/>
              <a:t>femenino </a:t>
            </a:r>
            <a:r>
              <a:rPr lang="es-CL" dirty="0" smtClean="0"/>
              <a:t>(es decir, cuando el </a:t>
            </a:r>
            <a:r>
              <a:rPr lang="es-CL" i="1" dirty="0" err="1" smtClean="0"/>
              <a:t>odds</a:t>
            </a:r>
            <a:r>
              <a:rPr lang="es-CL" i="1" dirty="0" smtClean="0"/>
              <a:t> ratio </a:t>
            </a:r>
            <a:r>
              <a:rPr lang="es-CL" dirty="0" smtClean="0"/>
              <a:t>es menor de 1, se invierte la relación).</a:t>
            </a:r>
          </a:p>
          <a:p>
            <a:endParaRPr lang="es-CL" dirty="0" smtClean="0"/>
          </a:p>
          <a:p>
            <a:r>
              <a:rPr lang="es-CL" dirty="0" smtClean="0"/>
              <a:t>En conclusión, height36 aporta significativamente en la estimación del sexo, pero </a:t>
            </a:r>
            <a:r>
              <a:rPr lang="es-CL" dirty="0" err="1" smtClean="0"/>
              <a:t>weight</a:t>
            </a:r>
            <a:r>
              <a:rPr lang="es-CL" dirty="0" smtClean="0"/>
              <a:t> 36 no. </a:t>
            </a:r>
          </a:p>
          <a:p>
            <a:endParaRPr lang="es-CL" dirty="0" smtClean="0"/>
          </a:p>
          <a:p>
            <a:r>
              <a:rPr lang="es-CL" dirty="0" smtClean="0"/>
              <a:t>Cuando los </a:t>
            </a:r>
            <a:r>
              <a:rPr lang="es-CL" i="1" dirty="0" err="1" smtClean="0"/>
              <a:t>odds</a:t>
            </a:r>
            <a:r>
              <a:rPr lang="es-CL" i="1" dirty="0" smtClean="0"/>
              <a:t> ratio </a:t>
            </a:r>
            <a:r>
              <a:rPr lang="es-CL" dirty="0" smtClean="0"/>
              <a:t>es	= 2 significa que la chance aumenta en un 100% (el doble) </a:t>
            </a:r>
          </a:p>
          <a:p>
            <a:r>
              <a:rPr lang="es-CL" dirty="0" smtClean="0"/>
              <a:t>			= 3 significa que la chance aumenta en un 200% (el triple) </a:t>
            </a:r>
          </a:p>
          <a:p>
            <a:r>
              <a:rPr lang="es-CL" dirty="0" smtClean="0"/>
              <a:t>Y Así..</a:t>
            </a:r>
          </a:p>
          <a:p>
            <a:r>
              <a:rPr lang="es-CL" dirty="0" smtClean="0"/>
              <a:t>Cuando lo </a:t>
            </a:r>
            <a:r>
              <a:rPr lang="es-CL" i="1" dirty="0" err="1" smtClean="0"/>
              <a:t>odds</a:t>
            </a:r>
            <a:r>
              <a:rPr lang="es-CL" i="1" dirty="0" smtClean="0"/>
              <a:t> ratio </a:t>
            </a:r>
            <a:r>
              <a:rPr lang="es-CL" dirty="0" smtClean="0"/>
              <a:t>son muy pequeños, cerca de 0 = hay que dividir (1/</a:t>
            </a:r>
            <a:r>
              <a:rPr lang="es-CL" dirty="0" err="1" smtClean="0"/>
              <a:t>odds</a:t>
            </a:r>
            <a:r>
              <a:rPr lang="es-CL" dirty="0" smtClean="0"/>
              <a:t>)</a:t>
            </a:r>
          </a:p>
          <a:p>
            <a:r>
              <a:rPr lang="es-CL" dirty="0" err="1" smtClean="0"/>
              <a:t>p.e.</a:t>
            </a:r>
            <a:r>
              <a:rPr lang="es-CL" dirty="0" smtClean="0"/>
              <a:t> si uno tiene un OR de 0.01, entonces 1/0.01= aumenta la chance 100 veces de ser femenino (generalizando, de ser 0 )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BO" smtClean="0"/>
              <a:t>Condiciones de una prueba ideal</a:t>
            </a:r>
          </a:p>
        </p:txBody>
      </p:sp>
      <p:sp>
        <p:nvSpPr>
          <p:cNvPr id="7" name="7 Marcador de contenido"/>
          <p:cNvSpPr txBox="1">
            <a:spLocks/>
          </p:cNvSpPr>
          <p:nvPr/>
        </p:nvSpPr>
        <p:spPr>
          <a:xfrm>
            <a:off x="457200" y="3028950"/>
            <a:ext cx="3114675" cy="16859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400" b="1" spc="50">
                <a:ln w="11430"/>
                <a:solidFill>
                  <a:sysClr val="windowText" lastClr="000000"/>
                </a:solidFill>
                <a:latin typeface="Calibri"/>
              </a:rPr>
              <a:t>Como enfermo al enfermo, sin enfermedad al sano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s-ES" sz="2400" dirty="0">
              <a:solidFill>
                <a:sysClr val="windowText" lastClr="000000"/>
              </a:solidFill>
              <a:latin typeface="Calibri"/>
            </a:endParaRPr>
          </a:p>
        </p:txBody>
      </p:sp>
      <p:graphicFrame>
        <p:nvGraphicFramePr>
          <p:cNvPr id="8" name="6 Marcador de contenido"/>
          <p:cNvGraphicFramePr>
            <a:graphicFrameLocks/>
          </p:cNvGraphicFramePr>
          <p:nvPr/>
        </p:nvGraphicFramePr>
        <p:xfrm>
          <a:off x="4429124" y="2500306"/>
          <a:ext cx="3857652" cy="392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91857" name="Group 17"/>
          <p:cNvGraphicFramePr>
            <a:graphicFrameLocks noGrp="1"/>
          </p:cNvGraphicFramePr>
          <p:nvPr/>
        </p:nvGraphicFramePr>
        <p:xfrm>
          <a:off x="4845050" y="1930400"/>
          <a:ext cx="2995613" cy="857250"/>
        </p:xfrm>
        <a:graphic>
          <a:graphicData uri="http://schemas.openxmlformats.org/drawingml/2006/table">
            <a:tbl>
              <a:tblPr/>
              <a:tblGrid>
                <a:gridCol w="1538288"/>
                <a:gridCol w="1457325"/>
              </a:tblGrid>
              <a:tr h="4286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ENFERMEDAD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Presente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Ausente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3664650" y="3096193"/>
          <a:ext cx="1022392" cy="2808628"/>
        </p:xfrm>
        <a:graphic>
          <a:graphicData uri="http://schemas.openxmlformats.org/drawingml/2006/table">
            <a:tbl>
              <a:tblPr firstRow="1" bandRow="1"/>
              <a:tblGrid>
                <a:gridCol w="511196"/>
                <a:gridCol w="511196"/>
              </a:tblGrid>
              <a:tr h="1404314">
                <a:tc rowSpan="2"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400" b="1" dirty="0" smtClean="0"/>
                        <a:t>PRUEBA</a:t>
                      </a:r>
                      <a:endParaRPr lang="es-ES" sz="24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400" b="1" dirty="0" smtClean="0"/>
                        <a:t>Positivo</a:t>
                      </a:r>
                      <a:endParaRPr lang="es-ES" sz="24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  <a:alpha val="73000"/>
                      </a:srgbClr>
                    </a:solidFill>
                  </a:tcPr>
                </a:tc>
              </a:tr>
              <a:tr h="1404314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400" b="1" dirty="0" smtClean="0"/>
                        <a:t>Negativo</a:t>
                      </a:r>
                      <a:endParaRPr lang="es-ES" sz="24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  <a:alpha val="73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BO" smtClean="0"/>
              <a:t>Condiciones de una prueba ideal</a:t>
            </a:r>
          </a:p>
        </p:txBody>
      </p:sp>
      <p:graphicFrame>
        <p:nvGraphicFramePr>
          <p:cNvPr id="8" name="6 Marcador de contenido"/>
          <p:cNvGraphicFramePr>
            <a:graphicFrameLocks/>
          </p:cNvGraphicFramePr>
          <p:nvPr/>
        </p:nvGraphicFramePr>
        <p:xfrm>
          <a:off x="4429124" y="2428868"/>
          <a:ext cx="3857652" cy="392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92888" name="Group 24"/>
          <p:cNvGraphicFramePr>
            <a:graphicFrameLocks noGrp="1"/>
          </p:cNvGraphicFramePr>
          <p:nvPr/>
        </p:nvGraphicFramePr>
        <p:xfrm>
          <a:off x="4845050" y="1858963"/>
          <a:ext cx="2995613" cy="857250"/>
        </p:xfrm>
        <a:graphic>
          <a:graphicData uri="http://schemas.openxmlformats.org/drawingml/2006/table">
            <a:tbl>
              <a:tblPr/>
              <a:tblGrid>
                <a:gridCol w="1538288"/>
                <a:gridCol w="1457325"/>
              </a:tblGrid>
              <a:tr h="4286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ENFERMEDAD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Presente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Ausente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3664650" y="3024755"/>
          <a:ext cx="1022392" cy="2808628"/>
        </p:xfrm>
        <a:graphic>
          <a:graphicData uri="http://schemas.openxmlformats.org/drawingml/2006/table">
            <a:tbl>
              <a:tblPr firstRow="1" bandRow="1"/>
              <a:tblGrid>
                <a:gridCol w="511196"/>
                <a:gridCol w="511196"/>
              </a:tblGrid>
              <a:tr h="1404314">
                <a:tc rowSpan="2"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400" b="1" dirty="0" smtClean="0"/>
                        <a:t>PRUEBA</a:t>
                      </a:r>
                      <a:endParaRPr lang="es-ES" sz="24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400" b="1" dirty="0" smtClean="0"/>
                        <a:t>Positivo</a:t>
                      </a:r>
                      <a:endParaRPr lang="es-ES" sz="24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  <a:alpha val="73000"/>
                      </a:srgbClr>
                    </a:solidFill>
                  </a:tcPr>
                </a:tc>
              </a:tr>
              <a:tr h="1404314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400" b="1" dirty="0" smtClean="0"/>
                        <a:t>Negativo</a:t>
                      </a:r>
                      <a:endParaRPr lang="es-ES" sz="24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  <a:alpha val="73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2" name="2 Marcador de texto"/>
          <p:cNvSpPr txBox="1">
            <a:spLocks/>
          </p:cNvSpPr>
          <p:nvPr/>
        </p:nvSpPr>
        <p:spPr>
          <a:xfrm>
            <a:off x="457200" y="1789113"/>
            <a:ext cx="4040188" cy="63976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s-ES" sz="280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Validez de una prueba</a:t>
            </a:r>
          </a:p>
        </p:txBody>
      </p:sp>
      <p:sp>
        <p:nvSpPr>
          <p:cNvPr id="62477" name="3 Marcador de contenido"/>
          <p:cNvSpPr txBox="1">
            <a:spLocks/>
          </p:cNvSpPr>
          <p:nvPr/>
        </p:nvSpPr>
        <p:spPr bwMode="auto">
          <a:xfrm>
            <a:off x="457200" y="2549525"/>
            <a:ext cx="3114675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Capacidad de una prueba diagnóstica de distinguir entre aquellos que presentan una determinada enfermedad de aquellos que no la presentan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endParaRPr lang="es-ES" sz="2000">
              <a:solidFill>
                <a:srgbClr val="000000"/>
              </a:solidFill>
              <a:latin typeface="Calibri" pitchFamily="34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charset="0"/>
              <a:buAutoNum type="arabicPeriod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Sensibilidad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charset="0"/>
              <a:buAutoNum type="arabicPeriod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Especificidad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BO" sz="3600" smtClean="0"/>
              <a:t>Validez de una prueba diagnóstica</a:t>
            </a:r>
          </a:p>
        </p:txBody>
      </p:sp>
      <p:sp>
        <p:nvSpPr>
          <p:cNvPr id="63491" name="8 Marcador de contenido"/>
          <p:cNvSpPr txBox="1">
            <a:spLocks/>
          </p:cNvSpPr>
          <p:nvPr/>
        </p:nvSpPr>
        <p:spPr bwMode="auto">
          <a:xfrm>
            <a:off x="457200" y="2174875"/>
            <a:ext cx="3257550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Población hipotética : 1000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100 presentan una enfermedad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900 no presentan la enfermedad</a:t>
            </a:r>
          </a:p>
        </p:txBody>
      </p:sp>
      <p:sp>
        <p:nvSpPr>
          <p:cNvPr id="15" name="14 Llamada de flecha hacia arriba"/>
          <p:cNvSpPr/>
          <p:nvPr/>
        </p:nvSpPr>
        <p:spPr>
          <a:xfrm>
            <a:off x="698472" y="4244128"/>
            <a:ext cx="2786082" cy="1980115"/>
          </a:xfrm>
          <a:prstGeom prst="up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gradFill rotWithShape="1">
            <a:gsLst>
              <a:gs pos="0">
                <a:srgbClr val="4BACC6">
                  <a:shade val="51000"/>
                  <a:satMod val="130000"/>
                </a:srgbClr>
              </a:gs>
              <a:gs pos="80000">
                <a:srgbClr val="4BACC6">
                  <a:shade val="93000"/>
                  <a:satMod val="130000"/>
                </a:srgbClr>
              </a:gs>
              <a:gs pos="100000">
                <a:srgbClr val="4BACC6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kern="0" dirty="0">
                <a:solidFill>
                  <a:sysClr val="window" lastClr="FFFFFF"/>
                </a:solidFill>
                <a:latin typeface="Calibri"/>
              </a:rPr>
              <a:t>Prueba diagnóstica, discriminar la presencia de enfermedad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kern="0" dirty="0">
              <a:solidFill>
                <a:sysClr val="window" lastClr="FFFFFF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BO" sz="3600" smtClean="0"/>
              <a:t>Validez de una prueba diagnóstica</a:t>
            </a:r>
          </a:p>
        </p:txBody>
      </p:sp>
      <p:sp>
        <p:nvSpPr>
          <p:cNvPr id="64515" name="8 Marcador de contenido"/>
          <p:cNvSpPr txBox="1">
            <a:spLocks/>
          </p:cNvSpPr>
          <p:nvPr/>
        </p:nvSpPr>
        <p:spPr bwMode="auto">
          <a:xfrm>
            <a:off x="457200" y="2174875"/>
            <a:ext cx="3257550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Población hipotética : 1000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100 presentan una enfermedad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900 no presentan la enfermedad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80 personas correctamente discriminadas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20 fueron mal clasificados</a:t>
            </a:r>
          </a:p>
        </p:txBody>
      </p:sp>
      <p:graphicFrame>
        <p:nvGraphicFramePr>
          <p:cNvPr id="293905" name="Group 17"/>
          <p:cNvGraphicFramePr>
            <a:graphicFrameLocks noGrp="1"/>
          </p:cNvGraphicFramePr>
          <p:nvPr/>
        </p:nvGraphicFramePr>
        <p:xfrm>
          <a:off x="5013325" y="1958975"/>
          <a:ext cx="2390775" cy="731520"/>
        </p:xfrm>
        <a:graphic>
          <a:graphicData uri="http://schemas.openxmlformats.org/drawingml/2006/table">
            <a:tbl>
              <a:tblPr/>
              <a:tblGrid>
                <a:gridCol w="1228725"/>
                <a:gridCol w="1162050"/>
              </a:tblGrid>
              <a:tr h="3429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ENFERMEDAD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Presente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Ausente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4143372" y="2845305"/>
          <a:ext cx="867584" cy="2143140"/>
        </p:xfrm>
        <a:graphic>
          <a:graphicData uri="http://schemas.openxmlformats.org/drawingml/2006/table">
            <a:tbl>
              <a:tblPr firstRow="1" bandRow="1"/>
              <a:tblGrid>
                <a:gridCol w="433792"/>
                <a:gridCol w="433792"/>
              </a:tblGrid>
              <a:tr h="1071570">
                <a:tc rowSpan="2"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000" b="1" dirty="0" smtClean="0"/>
                        <a:t>PRUEBA</a:t>
                      </a:r>
                      <a:endParaRPr lang="es-ES" sz="20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000" b="1" dirty="0" smtClean="0"/>
                        <a:t>Positivo</a:t>
                      </a:r>
                      <a:endParaRPr lang="es-ES" sz="20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  <a:alpha val="73000"/>
                      </a:srgbClr>
                    </a:solidFill>
                  </a:tcPr>
                </a:tc>
              </a:tr>
              <a:tr h="107157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000" b="1" dirty="0" smtClean="0"/>
                        <a:t>Negativo</a:t>
                      </a:r>
                      <a:endParaRPr lang="es-ES" sz="20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  <a:alpha val="73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9 Marcador de contenido"/>
          <p:cNvGraphicFramePr>
            <a:graphicFrameLocks/>
          </p:cNvGraphicFramePr>
          <p:nvPr/>
        </p:nvGraphicFramePr>
        <p:xfrm>
          <a:off x="5106928" y="2857497"/>
          <a:ext cx="3429024" cy="3143271"/>
        </p:xfrm>
        <a:graphic>
          <a:graphicData uri="http://schemas.openxmlformats.org/drawingml/2006/table">
            <a:tbl>
              <a:tblPr/>
              <a:tblGrid>
                <a:gridCol w="1143008"/>
                <a:gridCol w="1143008"/>
                <a:gridCol w="1143008"/>
              </a:tblGrid>
              <a:tr h="1047757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b="1" dirty="0" smtClean="0">
                          <a:ln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</a:ln>
                          <a:solidFill>
                            <a:srgbClr val="A50021"/>
                          </a:solidFill>
                        </a:rPr>
                        <a:t>80</a:t>
                      </a:r>
                      <a:endParaRPr lang="es-ES" b="1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  <a:solidFill>
                          <a:srgbClr val="A5002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/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47757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b="1" dirty="0" smtClean="0">
                          <a:ln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</a:ln>
                          <a:solidFill>
                            <a:srgbClr val="A50021"/>
                          </a:solidFill>
                        </a:rPr>
                        <a:t>20</a:t>
                      </a:r>
                      <a:endParaRPr lang="es-ES" b="1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  <a:solidFill>
                          <a:srgbClr val="A5002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/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47757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100</a:t>
                      </a:r>
                      <a:endParaRPr lang="es-E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900</a:t>
                      </a:r>
                      <a:endParaRPr lang="es-E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1000</a:t>
                      </a:r>
                      <a:endParaRPr lang="es-E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000364" y="1282471"/>
            <a:ext cx="30003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88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s-CL" sz="8800" b="1" dirty="0" smtClean="0"/>
              <a:t> </a:t>
            </a:r>
            <a:r>
              <a:rPr lang="es-CL" sz="8800" dirty="0" smtClean="0"/>
              <a:t>=</a:t>
            </a:r>
            <a:r>
              <a:rPr lang="es-CL" sz="8800" b="1" dirty="0" smtClean="0"/>
              <a:t> </a:t>
            </a:r>
            <a:r>
              <a:rPr lang="es-CL" sz="88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s-CL" sz="8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786050" y="2711231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Variable dependiente</a:t>
            </a:r>
            <a:endParaRPr lang="es-CL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4500562" y="2711231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Variable(s) independientes</a:t>
            </a:r>
            <a:endParaRPr lang="es-CL" b="1" dirty="0"/>
          </a:p>
        </p:txBody>
      </p:sp>
      <p:cxnSp>
        <p:nvCxnSpPr>
          <p:cNvPr id="7" name="6 Conector recto de flecha"/>
          <p:cNvCxnSpPr>
            <a:stCxn id="5" idx="1"/>
            <a:endCxn id="8" idx="0"/>
          </p:cNvCxnSpPr>
          <p:nvPr/>
        </p:nvCxnSpPr>
        <p:spPr>
          <a:xfrm rot="10800000" flipV="1">
            <a:off x="2071670" y="3034397"/>
            <a:ext cx="714380" cy="605528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928662" y="3639925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SIEMPRE categórica</a:t>
            </a:r>
            <a:endParaRPr lang="es-CL" b="1" dirty="0"/>
          </a:p>
        </p:txBody>
      </p:sp>
      <p:cxnSp>
        <p:nvCxnSpPr>
          <p:cNvPr id="9" name="8 Conector recto de flecha"/>
          <p:cNvCxnSpPr>
            <a:stCxn id="6" idx="3"/>
            <a:endCxn id="10" idx="0"/>
          </p:cNvCxnSpPr>
          <p:nvPr/>
        </p:nvCxnSpPr>
        <p:spPr>
          <a:xfrm>
            <a:off x="6286512" y="3034397"/>
            <a:ext cx="714380" cy="605528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5786446" y="3639925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SIEMPRE continuas</a:t>
            </a:r>
            <a:endParaRPr lang="es-CL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42910" y="428604"/>
            <a:ext cx="757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Ahora , en cambio, los análisis de funciones discriminantes toman la siguiente estructura:</a:t>
            </a:r>
            <a:endParaRPr lang="es-CL" dirty="0"/>
          </a:p>
        </p:txBody>
      </p:sp>
      <p:sp>
        <p:nvSpPr>
          <p:cNvPr id="15" name="14 CuadroTexto"/>
          <p:cNvSpPr txBox="1"/>
          <p:nvPr/>
        </p:nvSpPr>
        <p:spPr>
          <a:xfrm>
            <a:off x="428596" y="4214818"/>
            <a:ext cx="81439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Ha sido muy útil en biología para poder conocer un set de variables morfológicas que sean capaces de discriminar por ejemplo especies, dimorfismo sexual, etc.</a:t>
            </a:r>
          </a:p>
          <a:p>
            <a:endParaRPr lang="es-CL" dirty="0" smtClean="0"/>
          </a:p>
          <a:p>
            <a:r>
              <a:rPr lang="es-CL" dirty="0" smtClean="0"/>
              <a:t>En antropología forense han sido muy utilizadas para poder conocer el sexo o la ancestría de un individuo a partir de su morfología </a:t>
            </a:r>
            <a:r>
              <a:rPr lang="es-CL" dirty="0" err="1" smtClean="0"/>
              <a:t>esqueletal</a:t>
            </a:r>
            <a:r>
              <a:rPr lang="es-CL" dirty="0" smtClean="0"/>
              <a:t>.</a:t>
            </a:r>
          </a:p>
          <a:p>
            <a:endParaRPr lang="es-CL" dirty="0" smtClean="0"/>
          </a:p>
          <a:p>
            <a:r>
              <a:rPr lang="es-CL" dirty="0" smtClean="0"/>
              <a:t>Esencialmente, los análisis discriminantes buscan la mejor combinación de variables independientes para maximizar la distancia entre grupos.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3"/>
          <p:cNvSpPr>
            <a:spLocks noChangeArrowheads="1"/>
          </p:cNvSpPr>
          <p:nvPr/>
        </p:nvSpPr>
        <p:spPr bwMode="auto">
          <a:xfrm>
            <a:off x="5076825" y="2852738"/>
            <a:ext cx="1150938" cy="3455987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BO" sz="3600" smtClean="0"/>
              <a:t>Validez de una prueba diagnóstica</a:t>
            </a:r>
          </a:p>
        </p:txBody>
      </p:sp>
      <p:graphicFrame>
        <p:nvGraphicFramePr>
          <p:cNvPr id="294916" name="Group 4"/>
          <p:cNvGraphicFramePr>
            <a:graphicFrameLocks noGrp="1"/>
          </p:cNvGraphicFramePr>
          <p:nvPr/>
        </p:nvGraphicFramePr>
        <p:xfrm>
          <a:off x="5013325" y="1958975"/>
          <a:ext cx="2390775" cy="731520"/>
        </p:xfrm>
        <a:graphic>
          <a:graphicData uri="http://schemas.openxmlformats.org/drawingml/2006/table">
            <a:tbl>
              <a:tblPr/>
              <a:tblGrid>
                <a:gridCol w="1228725"/>
                <a:gridCol w="1162050"/>
              </a:tblGrid>
              <a:tr h="3429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ENFERMEDAD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Presente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Ausente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4143372" y="2845305"/>
          <a:ext cx="867584" cy="2143140"/>
        </p:xfrm>
        <a:graphic>
          <a:graphicData uri="http://schemas.openxmlformats.org/drawingml/2006/table">
            <a:tbl>
              <a:tblPr firstRow="1" bandRow="1"/>
              <a:tblGrid>
                <a:gridCol w="433792"/>
                <a:gridCol w="433792"/>
              </a:tblGrid>
              <a:tr h="1071570">
                <a:tc rowSpan="2"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000" b="1" dirty="0" smtClean="0"/>
                        <a:t>PRUEBA</a:t>
                      </a:r>
                      <a:endParaRPr lang="es-ES" sz="20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000" b="1" dirty="0" smtClean="0"/>
                        <a:t>Positivo</a:t>
                      </a:r>
                      <a:endParaRPr lang="es-ES" sz="20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  <a:alpha val="73000"/>
                      </a:srgbClr>
                    </a:solidFill>
                  </a:tcPr>
                </a:tc>
              </a:tr>
              <a:tr h="107157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000" b="1" dirty="0" smtClean="0"/>
                        <a:t>Negativo</a:t>
                      </a:r>
                      <a:endParaRPr lang="es-ES" sz="20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  <a:alpha val="73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9 Marcador de contenido"/>
          <p:cNvGraphicFramePr>
            <a:graphicFrameLocks/>
          </p:cNvGraphicFramePr>
          <p:nvPr/>
        </p:nvGraphicFramePr>
        <p:xfrm>
          <a:off x="5106928" y="2857497"/>
          <a:ext cx="3429024" cy="3143271"/>
        </p:xfrm>
        <a:graphic>
          <a:graphicData uri="http://schemas.openxmlformats.org/drawingml/2006/table">
            <a:tbl>
              <a:tblPr/>
              <a:tblGrid>
                <a:gridCol w="1143008"/>
                <a:gridCol w="1143008"/>
                <a:gridCol w="1143008"/>
              </a:tblGrid>
              <a:tr h="1047757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b="1" dirty="0" smtClean="0">
                          <a:ln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</a:ln>
                          <a:solidFill>
                            <a:srgbClr val="A50021"/>
                          </a:solidFill>
                        </a:rPr>
                        <a:t>80</a:t>
                      </a:r>
                      <a:endParaRPr lang="es-ES" b="1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  <a:solidFill>
                          <a:srgbClr val="A5002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/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47757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b="1" dirty="0" smtClean="0">
                          <a:ln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</a:ln>
                          <a:solidFill>
                            <a:srgbClr val="A50021"/>
                          </a:solidFill>
                        </a:rPr>
                        <a:t>20</a:t>
                      </a:r>
                      <a:endParaRPr lang="es-ES" b="1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  <a:solidFill>
                          <a:srgbClr val="A5002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/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47757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100</a:t>
                      </a:r>
                      <a:endParaRPr lang="es-E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900</a:t>
                      </a:r>
                      <a:endParaRPr lang="es-E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1000</a:t>
                      </a:r>
                      <a:endParaRPr lang="es-E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5549" name="8 Marcador de contenido"/>
          <p:cNvSpPr txBox="1">
            <a:spLocks/>
          </p:cNvSpPr>
          <p:nvPr/>
        </p:nvSpPr>
        <p:spPr bwMode="auto">
          <a:xfrm>
            <a:off x="457200" y="2174875"/>
            <a:ext cx="3257550" cy="16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Cual es la proporción sujetos </a:t>
            </a:r>
            <a:r>
              <a:rPr lang="es-ES" sz="2000" b="1" u="sng">
                <a:solidFill>
                  <a:srgbClr val="E46C0A"/>
                </a:solidFill>
                <a:latin typeface="Calibri" pitchFamily="34" charset="0"/>
              </a:rPr>
              <a:t>enfermos</a:t>
            </a:r>
            <a:r>
              <a:rPr lang="es-ES" sz="2000" b="1">
                <a:solidFill>
                  <a:srgbClr val="E46C0A"/>
                </a:solidFill>
                <a:latin typeface="Calibri" pitchFamily="34" charset="0"/>
              </a:rPr>
              <a:t> </a:t>
            </a: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correctamente diagnosticados?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es-ES" sz="200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es-ES" sz="200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8" name="17 Tabla"/>
          <p:cNvGraphicFramePr>
            <a:graphicFrameLocks noGrp="1"/>
          </p:cNvGraphicFramePr>
          <p:nvPr/>
        </p:nvGraphicFramePr>
        <p:xfrm>
          <a:off x="1071563" y="3643313"/>
          <a:ext cx="2214578" cy="741680"/>
        </p:xfrm>
        <a:graphic>
          <a:graphicData uri="http://schemas.openxmlformats.org/drawingml/2006/table">
            <a:tbl>
              <a:tblPr firstRow="1" bandRow="1"/>
              <a:tblGrid>
                <a:gridCol w="785818"/>
                <a:gridCol w="1428760"/>
              </a:tblGrid>
              <a:tr h="370840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b="1" dirty="0" smtClean="0"/>
                        <a:t>80</a:t>
                      </a:r>
                      <a:endParaRPr lang="es-ES" b="1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ES" dirty="0" smtClean="0"/>
                        <a:t>=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0.8 ,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80 %</a:t>
                      </a:r>
                      <a:endParaRPr lang="es-ES" dirty="0"/>
                    </a:p>
                  </a:txBody>
                  <a:tcPr anchor="ctr">
                    <a:lnL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b="1" dirty="0" smtClean="0"/>
                        <a:t>100</a:t>
                      </a:r>
                      <a:endParaRPr lang="es-ES" b="1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alpha val="20000"/>
                      </a:sys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18 Llamada de nube"/>
          <p:cNvSpPr/>
          <p:nvPr/>
        </p:nvSpPr>
        <p:spPr>
          <a:xfrm>
            <a:off x="642910" y="5072074"/>
            <a:ext cx="3429024" cy="1285884"/>
          </a:xfrm>
          <a:prstGeom prst="cloudCallout">
            <a:avLst>
              <a:gd name="adj1" fmla="val -7990"/>
              <a:gd name="adj2" fmla="val -107837"/>
            </a:avLst>
          </a:prstGeom>
          <a:solidFill>
            <a:srgbClr val="F79646">
              <a:lumMod val="75000"/>
            </a:srgbClr>
          </a:solidFill>
          <a:ln w="25400" cap="flat" cmpd="sng" algn="ctr">
            <a:noFill/>
            <a:prstDash val="solid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>
              <a:defRPr/>
            </a:pPr>
            <a:r>
              <a:rPr lang="es-ES" sz="2000" b="1">
                <a:solidFill>
                  <a:srgbClr val="FFFFFF"/>
                </a:solidFill>
                <a:latin typeface="Calibri" pitchFamily="34" charset="0"/>
              </a:rPr>
              <a:t>SENSIBILIDAD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60"/>
          <p:cNvSpPr>
            <a:spLocks noChangeArrowheads="1"/>
          </p:cNvSpPr>
          <p:nvPr/>
        </p:nvSpPr>
        <p:spPr bwMode="auto">
          <a:xfrm>
            <a:off x="6399213" y="2900363"/>
            <a:ext cx="1150937" cy="3455987"/>
          </a:xfrm>
          <a:prstGeom prst="rect">
            <a:avLst/>
          </a:prstGeom>
          <a:gradFill rotWithShape="1">
            <a:gsLst>
              <a:gs pos="0">
                <a:srgbClr val="CCFF9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BO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BO" sz="3600" smtClean="0"/>
              <a:t>Validez de una prueba diagnóstica</a:t>
            </a:r>
          </a:p>
        </p:txBody>
      </p:sp>
      <p:sp>
        <p:nvSpPr>
          <p:cNvPr id="66564" name="8 Marcador de contenido"/>
          <p:cNvSpPr txBox="1">
            <a:spLocks/>
          </p:cNvSpPr>
          <p:nvPr/>
        </p:nvSpPr>
        <p:spPr bwMode="auto">
          <a:xfrm>
            <a:off x="457200" y="2174875"/>
            <a:ext cx="3257550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Cual es la proporción sujetos  </a:t>
            </a:r>
            <a:r>
              <a:rPr lang="es-ES" sz="2000" b="1" u="sng">
                <a:solidFill>
                  <a:srgbClr val="4F6228"/>
                </a:solidFill>
                <a:latin typeface="Calibri" pitchFamily="34" charset="0"/>
              </a:rPr>
              <a:t>no enfermos </a:t>
            </a: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correctamente diagnosticados?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es-ES" sz="200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es-ES" sz="200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8" name="17 Tabla"/>
          <p:cNvGraphicFramePr>
            <a:graphicFrameLocks noGrp="1"/>
          </p:cNvGraphicFramePr>
          <p:nvPr/>
        </p:nvGraphicFramePr>
        <p:xfrm>
          <a:off x="1071563" y="3643313"/>
          <a:ext cx="2214578" cy="741680"/>
        </p:xfrm>
        <a:graphic>
          <a:graphicData uri="http://schemas.openxmlformats.org/drawingml/2006/table">
            <a:tbl>
              <a:tblPr firstRow="1" bandRow="1"/>
              <a:tblGrid>
                <a:gridCol w="785818"/>
                <a:gridCol w="1428760"/>
              </a:tblGrid>
              <a:tr h="370840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b="1" dirty="0" smtClean="0"/>
                        <a:t>800</a:t>
                      </a:r>
                      <a:endParaRPr lang="es-ES" b="1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ES" dirty="0" smtClean="0"/>
                        <a:t>=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0.89 ,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89 %</a:t>
                      </a:r>
                      <a:endParaRPr lang="es-ES" dirty="0"/>
                    </a:p>
                  </a:txBody>
                  <a:tcPr anchor="ctr">
                    <a:lnL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b="1" dirty="0" smtClean="0"/>
                        <a:t>900</a:t>
                      </a:r>
                      <a:endParaRPr lang="es-ES" b="1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alpha val="20000"/>
                      </a:sys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18 Llamada de nube"/>
          <p:cNvSpPr/>
          <p:nvPr/>
        </p:nvSpPr>
        <p:spPr>
          <a:xfrm>
            <a:off x="642910" y="5072074"/>
            <a:ext cx="3643338" cy="1285884"/>
          </a:xfrm>
          <a:prstGeom prst="cloudCallout">
            <a:avLst>
              <a:gd name="adj1" fmla="val -7990"/>
              <a:gd name="adj2" fmla="val -107837"/>
            </a:avLst>
          </a:prstGeom>
          <a:gradFill rotWithShape="1">
            <a:gsLst>
              <a:gs pos="0">
                <a:srgbClr val="9BBB59">
                  <a:shade val="51000"/>
                  <a:satMod val="130000"/>
                </a:srgbClr>
              </a:gs>
              <a:gs pos="80000">
                <a:srgbClr val="9BBB59">
                  <a:shade val="93000"/>
                  <a:satMod val="130000"/>
                </a:srgbClr>
              </a:gs>
              <a:gs pos="100000">
                <a:srgbClr val="9BBB59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>
              <a:defRPr/>
            </a:pPr>
            <a:r>
              <a:rPr lang="es-ES" sz="2000" b="1">
                <a:solidFill>
                  <a:srgbClr val="FFFFFF"/>
                </a:solidFill>
                <a:latin typeface="Calibri" pitchFamily="34" charset="0"/>
              </a:rPr>
              <a:t>ESPECIFICIDAD</a:t>
            </a:r>
          </a:p>
        </p:txBody>
      </p:sp>
      <p:graphicFrame>
        <p:nvGraphicFramePr>
          <p:cNvPr id="295985" name="Group 49"/>
          <p:cNvGraphicFramePr>
            <a:graphicFrameLocks noGrp="1"/>
          </p:cNvGraphicFramePr>
          <p:nvPr/>
        </p:nvGraphicFramePr>
        <p:xfrm>
          <a:off x="5153025" y="1989138"/>
          <a:ext cx="2390775" cy="731520"/>
        </p:xfrm>
        <a:graphic>
          <a:graphicData uri="http://schemas.openxmlformats.org/drawingml/2006/table">
            <a:tbl>
              <a:tblPr/>
              <a:tblGrid>
                <a:gridCol w="1228725"/>
                <a:gridCol w="1162050"/>
              </a:tblGrid>
              <a:tr h="3429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ENFERMEDAD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Presente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Ausente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12 Tabla"/>
          <p:cNvGraphicFramePr>
            <a:graphicFrameLocks noGrp="1"/>
          </p:cNvGraphicFramePr>
          <p:nvPr/>
        </p:nvGraphicFramePr>
        <p:xfrm>
          <a:off x="4283072" y="2875467"/>
          <a:ext cx="867584" cy="2143140"/>
        </p:xfrm>
        <a:graphic>
          <a:graphicData uri="http://schemas.openxmlformats.org/drawingml/2006/table">
            <a:tbl>
              <a:tblPr firstRow="1" bandRow="1"/>
              <a:tblGrid>
                <a:gridCol w="433792"/>
                <a:gridCol w="433792"/>
              </a:tblGrid>
              <a:tr h="1071570">
                <a:tc rowSpan="2"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000" b="1" dirty="0" smtClean="0"/>
                        <a:t>PRUEBA</a:t>
                      </a:r>
                      <a:endParaRPr lang="es-ES" sz="20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000" b="1" dirty="0" smtClean="0"/>
                        <a:t>Positivo</a:t>
                      </a:r>
                      <a:endParaRPr lang="es-ES" sz="20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  <a:alpha val="73000"/>
                      </a:srgbClr>
                    </a:solidFill>
                  </a:tcPr>
                </a:tc>
              </a:tr>
              <a:tr h="107157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sz="2000" b="1" dirty="0" smtClean="0"/>
                        <a:t>Negativo</a:t>
                      </a:r>
                      <a:endParaRPr lang="es-ES" sz="2000" b="1" dirty="0"/>
                    </a:p>
                  </a:txBody>
                  <a:tcPr vert="vert270">
                    <a:lnL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  <a:alpha val="73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9 Marcador de contenido"/>
          <p:cNvGraphicFramePr>
            <a:graphicFrameLocks/>
          </p:cNvGraphicFramePr>
          <p:nvPr/>
        </p:nvGraphicFramePr>
        <p:xfrm>
          <a:off x="5246628" y="2887659"/>
          <a:ext cx="3429024" cy="3143271"/>
        </p:xfrm>
        <a:graphic>
          <a:graphicData uri="http://schemas.openxmlformats.org/drawingml/2006/table">
            <a:tbl>
              <a:tblPr/>
              <a:tblGrid>
                <a:gridCol w="1143008"/>
                <a:gridCol w="1143008"/>
                <a:gridCol w="1143008"/>
              </a:tblGrid>
              <a:tr h="1047757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/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47757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>
                        <a:ln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/>
                    </a:p>
                  </a:txBody>
                  <a:tcPr anchor="ctr">
                    <a:lnL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47757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100</a:t>
                      </a:r>
                      <a:endParaRPr lang="es-E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900</a:t>
                      </a:r>
                      <a:endParaRPr lang="es-E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504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1000</a:t>
                      </a:r>
                      <a:endParaRPr lang="es-E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6582" name="Text Box 58"/>
          <p:cNvSpPr txBox="1">
            <a:spLocks noChangeArrowheads="1"/>
          </p:cNvSpPr>
          <p:nvPr/>
        </p:nvSpPr>
        <p:spPr bwMode="auto">
          <a:xfrm>
            <a:off x="6732588" y="3284538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BO" sz="1600" b="1">
                <a:solidFill>
                  <a:srgbClr val="A50021"/>
                </a:solidFill>
              </a:rPr>
              <a:t>100</a:t>
            </a:r>
          </a:p>
        </p:txBody>
      </p:sp>
      <p:sp>
        <p:nvSpPr>
          <p:cNvPr id="66583" name="Text Box 59"/>
          <p:cNvSpPr txBox="1">
            <a:spLocks noChangeArrowheads="1"/>
          </p:cNvSpPr>
          <p:nvPr/>
        </p:nvSpPr>
        <p:spPr bwMode="auto">
          <a:xfrm>
            <a:off x="6732588" y="4221163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BO" sz="1600" b="1">
                <a:solidFill>
                  <a:srgbClr val="A50021"/>
                </a:solidFill>
              </a:rPr>
              <a:t>800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BO" sz="3600" smtClean="0"/>
              <a:t>Validez de una prueba diagnóstica</a:t>
            </a:r>
          </a:p>
        </p:txBody>
      </p:sp>
      <p:sp>
        <p:nvSpPr>
          <p:cNvPr id="9" name="5 Marcador de texto"/>
          <p:cNvSpPr txBox="1">
            <a:spLocks/>
          </p:cNvSpPr>
          <p:nvPr/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400" b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Sensibilidad</a:t>
            </a:r>
            <a:endParaRPr lang="es-ES" sz="2400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graphicFrame>
        <p:nvGraphicFramePr>
          <p:cNvPr id="310329" name="Group 57"/>
          <p:cNvGraphicFramePr>
            <a:graphicFrameLocks noGrp="1"/>
          </p:cNvGraphicFramePr>
          <p:nvPr/>
        </p:nvGraphicFramePr>
        <p:xfrm>
          <a:off x="642938" y="4500563"/>
          <a:ext cx="6858000" cy="1428751"/>
        </p:xfrm>
        <a:graphic>
          <a:graphicData uri="http://schemas.openxmlformats.org/drawingml/2006/table">
            <a:tbl>
              <a:tblPr/>
              <a:tblGrid>
                <a:gridCol w="1412875"/>
                <a:gridCol w="2587625"/>
                <a:gridCol w="2857500"/>
              </a:tblGrid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B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Enfermos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No enfermos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/>
                    </a:solidFill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Prueba +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Verdaderos positivos = 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Falsos positivos = 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Prueba 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Falsos negativos = 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Verdaderos negativos = 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</a:tr>
            </a:tbl>
          </a:graphicData>
        </a:graphic>
      </p:graphicFrame>
      <p:sp>
        <p:nvSpPr>
          <p:cNvPr id="11" name="7 Marcador de texto"/>
          <p:cNvSpPr txBox="1">
            <a:spLocks/>
          </p:cNvSpPr>
          <p:nvPr/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400" b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Especificidad</a:t>
            </a:r>
            <a:endParaRPr lang="es-ES" sz="2400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67607" name="13 Marcador de contenido"/>
          <p:cNvSpPr txBox="1">
            <a:spLocks/>
          </p:cNvSpPr>
          <p:nvPr/>
        </p:nvSpPr>
        <p:spPr bwMode="auto">
          <a:xfrm>
            <a:off x="4645025" y="2174875"/>
            <a:ext cx="4041775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Proporción de sujetos sanos correctamente clasificados como ¨-¨ por la prueba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Probabilidad de obtener un resultado negativo dado que  se está sano</a:t>
            </a:r>
          </a:p>
        </p:txBody>
      </p:sp>
      <p:sp>
        <p:nvSpPr>
          <p:cNvPr id="13" name="13 Marcador de contenido"/>
          <p:cNvSpPr txBox="1">
            <a:spLocks/>
          </p:cNvSpPr>
          <p:nvPr/>
        </p:nvSpPr>
        <p:spPr>
          <a:xfrm>
            <a:off x="500063" y="2166938"/>
            <a:ext cx="4041775" cy="395128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000" dirty="0">
                <a:solidFill>
                  <a:sysClr val="windowText" lastClr="000000"/>
                </a:solidFill>
                <a:latin typeface="Calibri"/>
              </a:rPr>
              <a:t>Proporción de sujetos con la enfermedad correctamente clasificados como ¨+¨ por la prueba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000" kern="0" dirty="0">
                <a:solidFill>
                  <a:sysClr val="windowText" lastClr="000000"/>
                </a:solidFill>
              </a:rPr>
              <a:t>Probabilidad de tener un resultado positivo dado que se está enfermo</a:t>
            </a:r>
            <a:endParaRPr lang="es-ES" sz="2000" dirty="0">
              <a:solidFill>
                <a:sysClr val="windowText" lastClr="000000"/>
              </a:solidFill>
              <a:latin typeface="Calibri"/>
            </a:endParaRPr>
          </a:p>
        </p:txBody>
      </p:sp>
      <p:graphicFrame>
        <p:nvGraphicFramePr>
          <p:cNvPr id="16" name="15 Tabla"/>
          <p:cNvGraphicFramePr>
            <a:graphicFrameLocks noGrp="1"/>
          </p:cNvGraphicFramePr>
          <p:nvPr/>
        </p:nvGraphicFramePr>
        <p:xfrm>
          <a:off x="2195513" y="5902325"/>
          <a:ext cx="1684337" cy="741363"/>
        </p:xfrm>
        <a:graphic>
          <a:graphicData uri="http://schemas.openxmlformats.org/drawingml/2006/table">
            <a:tbl>
              <a:tblPr/>
              <a:tblGrid>
                <a:gridCol w="803275"/>
                <a:gridCol w="881062"/>
              </a:tblGrid>
              <a:tr h="3714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Se 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 + c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16 Tabla"/>
          <p:cNvGraphicFramePr>
            <a:graphicFrameLocks noGrp="1"/>
          </p:cNvGraphicFramePr>
          <p:nvPr/>
        </p:nvGraphicFramePr>
        <p:xfrm>
          <a:off x="5000625" y="5929313"/>
          <a:ext cx="1658938" cy="741363"/>
        </p:xfrm>
        <a:graphic>
          <a:graphicData uri="http://schemas.openxmlformats.org/drawingml/2006/table">
            <a:tbl>
              <a:tblPr/>
              <a:tblGrid>
                <a:gridCol w="790575"/>
                <a:gridCol w="868363"/>
              </a:tblGrid>
              <a:tr h="3714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Sp=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 + 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BO" sz="3600" smtClean="0"/>
              <a:t>Validez de una prueba diagnóstica</a:t>
            </a:r>
          </a:p>
        </p:txBody>
      </p:sp>
      <p:sp>
        <p:nvSpPr>
          <p:cNvPr id="11" name="5 Marcador de texto"/>
          <p:cNvSpPr txBox="1">
            <a:spLocks/>
          </p:cNvSpPr>
          <p:nvPr/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400" b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Falsos positivos</a:t>
            </a:r>
            <a:endParaRPr lang="es-ES" sz="2400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graphicFrame>
        <p:nvGraphicFramePr>
          <p:cNvPr id="12" name="12 Marcador de contenido"/>
          <p:cNvGraphicFramePr>
            <a:graphicFrameLocks/>
          </p:cNvGraphicFramePr>
          <p:nvPr/>
        </p:nvGraphicFramePr>
        <p:xfrm>
          <a:off x="642938" y="4500563"/>
          <a:ext cx="6858048" cy="1428760"/>
        </p:xfrm>
        <a:graphic>
          <a:graphicData uri="http://schemas.openxmlformats.org/drawingml/2006/table">
            <a:tbl>
              <a:tblPr firstRow="1" bandRow="1"/>
              <a:tblGrid>
                <a:gridCol w="1412923"/>
                <a:gridCol w="2587605"/>
                <a:gridCol w="2857520"/>
              </a:tblGrid>
              <a:tr h="500066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Enfermos</a:t>
                      </a:r>
                      <a:endParaRPr lang="es-ES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No enfermos</a:t>
                      </a:r>
                      <a:endParaRPr lang="es-ES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/>
                    </a:solidFill>
                  </a:tcPr>
                </a:tc>
              </a:tr>
              <a:tr h="500066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Prueba +</a:t>
                      </a:r>
                      <a:endParaRPr lang="es-ES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Falsos</a:t>
                      </a:r>
                      <a:r>
                        <a:rPr lang="es-ES" baseline="0" dirty="0" smtClean="0"/>
                        <a:t> positivos = b</a:t>
                      </a:r>
                      <a:endParaRPr lang="es-ES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40000"/>
                      </a:srgbClr>
                    </a:solidFill>
                  </a:tcPr>
                </a:tc>
              </a:tr>
              <a:tr h="428628"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Prueba -</a:t>
                      </a:r>
                      <a:endParaRPr lang="es-ES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ES" dirty="0" smtClean="0"/>
                        <a:t>Falsos</a:t>
                      </a:r>
                      <a:r>
                        <a:rPr lang="es-ES" baseline="0" dirty="0" smtClean="0"/>
                        <a:t> negativos = c</a:t>
                      </a:r>
                      <a:endParaRPr lang="es-ES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es-E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es-ES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3" name="7 Marcador de texto"/>
          <p:cNvSpPr txBox="1">
            <a:spLocks/>
          </p:cNvSpPr>
          <p:nvPr/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400" b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Falsos negativos</a:t>
            </a:r>
            <a:endParaRPr lang="es-ES" sz="2400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sp>
        <p:nvSpPr>
          <p:cNvPr id="68631" name="13 Marcador de contenido"/>
          <p:cNvSpPr txBox="1">
            <a:spLocks/>
          </p:cNvSpPr>
          <p:nvPr/>
        </p:nvSpPr>
        <p:spPr bwMode="auto">
          <a:xfrm>
            <a:off x="4645025" y="2174875"/>
            <a:ext cx="4041775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Patologías de mal pronósticos, graves.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Intervención efectiva disponible: CA estadios tempranos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Naturaleza y  severidad de la enfermedad</a:t>
            </a:r>
          </a:p>
        </p:txBody>
      </p:sp>
      <p:graphicFrame>
        <p:nvGraphicFramePr>
          <p:cNvPr id="15" name="14 Tabla"/>
          <p:cNvGraphicFramePr>
            <a:graphicFrameLocks noGrp="1"/>
          </p:cNvGraphicFramePr>
          <p:nvPr/>
        </p:nvGraphicFramePr>
        <p:xfrm>
          <a:off x="2195513" y="5902325"/>
          <a:ext cx="1684337" cy="741363"/>
        </p:xfrm>
        <a:graphic>
          <a:graphicData uri="http://schemas.openxmlformats.org/drawingml/2006/table">
            <a:tbl>
              <a:tblPr/>
              <a:tblGrid>
                <a:gridCol w="803275"/>
                <a:gridCol w="881062"/>
              </a:tblGrid>
              <a:tr h="3714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Se 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 + c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2381" name="Group 61"/>
          <p:cNvGraphicFramePr>
            <a:graphicFrameLocks noGrp="1"/>
          </p:cNvGraphicFramePr>
          <p:nvPr/>
        </p:nvGraphicFramePr>
        <p:xfrm>
          <a:off x="5000625" y="5929313"/>
          <a:ext cx="1876425" cy="750888"/>
        </p:xfrm>
        <a:graphic>
          <a:graphicData uri="http://schemas.openxmlformats.org/drawingml/2006/table">
            <a:tbl>
              <a:tblPr/>
              <a:tblGrid>
                <a:gridCol w="895350"/>
                <a:gridCol w="981075"/>
              </a:tblGrid>
              <a:tr h="3794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Sp=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 + 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68642" name="13 Marcador de contenido"/>
          <p:cNvSpPr txBox="1">
            <a:spLocks/>
          </p:cNvSpPr>
          <p:nvPr/>
        </p:nvSpPr>
        <p:spPr bwMode="auto">
          <a:xfrm>
            <a:off x="428625" y="2176463"/>
            <a:ext cx="4041775" cy="395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Ejemplo de un programa de tamizaje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  <a:latin typeface="Calibri" pitchFamily="34" charset="0"/>
              </a:rPr>
              <a:t>Pruebas más complejas y sofisticadas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s-ES" sz="2000">
                <a:solidFill>
                  <a:srgbClr val="000000"/>
                </a:solidFill>
              </a:rPr>
              <a:t>Ansiedad y preocupación inducida</a:t>
            </a:r>
            <a:endParaRPr lang="es-ES" sz="20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BO" sz="3600" smtClean="0"/>
              <a:t>Validez de una prueba diagnóstica</a:t>
            </a:r>
          </a:p>
        </p:txBody>
      </p:sp>
      <p:sp>
        <p:nvSpPr>
          <p:cNvPr id="8" name="5 Marcador de texto"/>
          <p:cNvSpPr txBox="1">
            <a:spLocks/>
          </p:cNvSpPr>
          <p:nvPr/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400" b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Exactitud</a:t>
            </a:r>
            <a:endParaRPr lang="es-ES" sz="2400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graphicFrame>
        <p:nvGraphicFramePr>
          <p:cNvPr id="314404" name="Group 36"/>
          <p:cNvGraphicFramePr>
            <a:graphicFrameLocks noGrp="1"/>
          </p:cNvGraphicFramePr>
          <p:nvPr/>
        </p:nvGraphicFramePr>
        <p:xfrm>
          <a:off x="642938" y="4500563"/>
          <a:ext cx="6858000" cy="1428751"/>
        </p:xfrm>
        <a:graphic>
          <a:graphicData uri="http://schemas.openxmlformats.org/drawingml/2006/table">
            <a:tbl>
              <a:tblPr/>
              <a:tblGrid>
                <a:gridCol w="1412875"/>
                <a:gridCol w="2732087"/>
                <a:gridCol w="2713038"/>
              </a:tblGrid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B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Enfermos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No enfermos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/>
                    </a:solidFill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Prueba +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Verdaderos positivos = 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Falsos positivos = 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D0D0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Prueba 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Falsos negativos = 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2929"/>
                          </a:solidFill>
                          <a:effectLst/>
                          <a:latin typeface="Calibri" pitchFamily="34" charset="0"/>
                        </a:rPr>
                        <a:t>Verdaderos negativos = 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E9E9"/>
                    </a:solidFill>
                  </a:tcPr>
                </a:tc>
              </a:tr>
            </a:tbl>
          </a:graphicData>
        </a:graphic>
      </p:graphicFrame>
      <p:sp>
        <p:nvSpPr>
          <p:cNvPr id="10" name="13 Marcador de contenido"/>
          <p:cNvSpPr txBox="1">
            <a:spLocks/>
          </p:cNvSpPr>
          <p:nvPr/>
        </p:nvSpPr>
        <p:spPr>
          <a:xfrm>
            <a:off x="500063" y="2166938"/>
            <a:ext cx="4041775" cy="395128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000" kern="0" dirty="0">
                <a:solidFill>
                  <a:sysClr val="windowText" lastClr="000000"/>
                </a:solidFill>
              </a:rPr>
              <a:t>Proporción o porcentaje del total que la prueba de sujetos correctamente clasificados</a:t>
            </a:r>
            <a:endParaRPr lang="es-ES" sz="2000" dirty="0">
              <a:solidFill>
                <a:sysClr val="windowText" lastClr="000000"/>
              </a:solidFill>
              <a:latin typeface="Calibri"/>
            </a:endParaRPr>
          </a:p>
        </p:txBody>
      </p:sp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539750" y="3429000"/>
          <a:ext cx="4248150" cy="741363"/>
        </p:xfrm>
        <a:graphic>
          <a:graphicData uri="http://schemas.openxmlformats.org/drawingml/2006/table">
            <a:tbl>
              <a:tblPr/>
              <a:tblGrid>
                <a:gridCol w="1503363"/>
                <a:gridCol w="2744787"/>
              </a:tblGrid>
              <a:tr h="3714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Exactitud 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 + 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 + b + c + 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BO" sz="3600" smtClean="0"/>
              <a:t>Curvas de características operativa para el receptor (ROC)</a:t>
            </a:r>
          </a:p>
        </p:txBody>
      </p:sp>
      <p:pic>
        <p:nvPicPr>
          <p:cNvPr id="7065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50" y="1928813"/>
            <a:ext cx="4802188" cy="454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60" name="2 Marcador de contenido"/>
          <p:cNvSpPr>
            <a:spLocks/>
          </p:cNvSpPr>
          <p:nvPr/>
        </p:nvSpPr>
        <p:spPr bwMode="auto">
          <a:xfrm>
            <a:off x="250825" y="1981200"/>
            <a:ext cx="4244975" cy="461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47675" indent="-447675">
              <a:spcBef>
                <a:spcPct val="20000"/>
              </a:spcBef>
              <a:buClr>
                <a:srgbClr val="000066"/>
              </a:buClr>
              <a:buSzPct val="70000"/>
              <a:buFont typeface="Wingdings" pitchFamily="2" charset="2"/>
              <a:buChar char="n"/>
            </a:pPr>
            <a:r>
              <a:rPr lang="es-ES" sz="2000"/>
              <a:t>Expresa la relación entre sensibilidad y especificidad</a:t>
            </a:r>
          </a:p>
          <a:p>
            <a:pPr marL="447675" indent="-447675">
              <a:spcBef>
                <a:spcPct val="20000"/>
              </a:spcBef>
              <a:buClr>
                <a:srgbClr val="000066"/>
              </a:buClr>
              <a:buSzPct val="70000"/>
              <a:buFont typeface="Wingdings" pitchFamily="2" charset="2"/>
              <a:buChar char="n"/>
            </a:pPr>
            <a:r>
              <a:rPr lang="es-ES" sz="2000"/>
              <a:t>Contraste entre los verdaderos positivos y falsos positivo</a:t>
            </a:r>
          </a:p>
          <a:p>
            <a:pPr marL="447675" indent="-447675">
              <a:spcBef>
                <a:spcPct val="20000"/>
              </a:spcBef>
              <a:buClr>
                <a:srgbClr val="000066"/>
              </a:buClr>
              <a:buSzPct val="70000"/>
              <a:buFont typeface="Wingdings" pitchFamily="2" charset="2"/>
              <a:buChar char="n"/>
            </a:pPr>
            <a:r>
              <a:rPr lang="es-ES" sz="2000"/>
              <a:t>Pruebas con buena discriminación: próximo al cuadrante superior izquierdo</a:t>
            </a:r>
          </a:p>
          <a:p>
            <a:pPr marL="447675" indent="-447675">
              <a:spcBef>
                <a:spcPct val="20000"/>
              </a:spcBef>
              <a:buClr>
                <a:srgbClr val="000066"/>
              </a:buClr>
              <a:buSzPct val="70000"/>
              <a:buFont typeface="Wingdings" pitchFamily="2" charset="2"/>
              <a:buChar char="n"/>
            </a:pPr>
            <a:r>
              <a:rPr lang="es-ES" sz="2000"/>
              <a:t>Decisión en el mejor punto de corte</a:t>
            </a:r>
          </a:p>
          <a:p>
            <a:pPr marL="447675" indent="-447675">
              <a:spcBef>
                <a:spcPct val="20000"/>
              </a:spcBef>
              <a:buClr>
                <a:srgbClr val="000066"/>
              </a:buClr>
              <a:buSzPct val="70000"/>
              <a:buFont typeface="Wingdings" pitchFamily="2" charset="2"/>
              <a:buChar char="n"/>
            </a:pPr>
            <a:r>
              <a:rPr lang="es-ES" sz="2000"/>
              <a:t>Exactitud global de la prueba: área bajo la curva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pload.wikimedia.org/wikipedia/commons/3/36/ROC_space-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92270" y="0"/>
            <a:ext cx="6851730" cy="6858000"/>
          </a:xfrm>
          <a:prstGeom prst="rect">
            <a:avLst/>
          </a:prstGeom>
          <a:noFill/>
        </p:spPr>
      </p:pic>
      <p:pic>
        <p:nvPicPr>
          <p:cNvPr id="1027" name="Picture 3" descr="C:\Users\Pelao-PC\Desktop\Captur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07704" cy="2308482"/>
          </a:xfrm>
          <a:prstGeom prst="rect">
            <a:avLst/>
          </a:prstGeom>
          <a:noFill/>
        </p:spPr>
      </p:pic>
      <p:pic>
        <p:nvPicPr>
          <p:cNvPr id="1028" name="Picture 4" descr="C:\Users\Pelao-PC\Desktop\Captur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504" y="2204864"/>
            <a:ext cx="1737417" cy="2160240"/>
          </a:xfrm>
          <a:prstGeom prst="rect">
            <a:avLst/>
          </a:prstGeom>
          <a:noFill/>
        </p:spPr>
      </p:pic>
      <p:pic>
        <p:nvPicPr>
          <p:cNvPr id="1029" name="Picture 5" descr="C:\Users\Pelao-PC\Desktop\Captur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7504" y="4365104"/>
            <a:ext cx="1771963" cy="23488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Picture 2" descr="https://upload.wikimedia.org/wikipedia/commons/b/b9/Curvas.png"/>
          <p:cNvPicPr>
            <a:picLocks noChangeAspect="1" noChangeArrowheads="1"/>
          </p:cNvPicPr>
          <p:nvPr/>
        </p:nvPicPr>
        <p:blipFill>
          <a:blip r:embed="rId2" cstate="print"/>
          <a:srcRect r="63886"/>
          <a:stretch>
            <a:fillRect/>
          </a:stretch>
        </p:blipFill>
        <p:spPr bwMode="auto">
          <a:xfrm>
            <a:off x="-1" y="0"/>
            <a:ext cx="2292851" cy="3140968"/>
          </a:xfrm>
          <a:prstGeom prst="rect">
            <a:avLst/>
          </a:prstGeom>
          <a:noFill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1812" y="1340768"/>
            <a:ext cx="4802188" cy="454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s://upload.wikimedia.org/wikipedia/commons/b/b9/Curvas.png"/>
          <p:cNvPicPr>
            <a:picLocks noChangeAspect="1" noChangeArrowheads="1"/>
          </p:cNvPicPr>
          <p:nvPr/>
        </p:nvPicPr>
        <p:blipFill>
          <a:blip r:embed="rId2" cstate="print"/>
          <a:srcRect l="34605" r="33452"/>
          <a:stretch>
            <a:fillRect/>
          </a:stretch>
        </p:blipFill>
        <p:spPr bwMode="auto">
          <a:xfrm>
            <a:off x="2267744" y="2060848"/>
            <a:ext cx="2138746" cy="3312368"/>
          </a:xfrm>
          <a:prstGeom prst="rect">
            <a:avLst/>
          </a:prstGeom>
          <a:noFill/>
        </p:spPr>
      </p:pic>
      <p:pic>
        <p:nvPicPr>
          <p:cNvPr id="6" name="Picture 2" descr="https://upload.wikimedia.org/wikipedia/commons/b/b9/Curvas.png"/>
          <p:cNvPicPr>
            <a:picLocks noChangeAspect="1" noChangeArrowheads="1"/>
          </p:cNvPicPr>
          <p:nvPr/>
        </p:nvPicPr>
        <p:blipFill>
          <a:blip r:embed="rId2" cstate="print"/>
          <a:srcRect l="67879"/>
          <a:stretch>
            <a:fillRect/>
          </a:stretch>
        </p:blipFill>
        <p:spPr bwMode="auto">
          <a:xfrm>
            <a:off x="0" y="3573016"/>
            <a:ext cx="2016224" cy="31053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428604"/>
            <a:ext cx="82868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 smtClean="0"/>
              <a:t>Los análisis discriminantes buscan principalmente:</a:t>
            </a:r>
          </a:p>
          <a:p>
            <a:endParaRPr lang="es-CL" sz="2400" dirty="0" smtClean="0"/>
          </a:p>
          <a:p>
            <a:r>
              <a:rPr lang="es-CL" sz="2400" dirty="0" smtClean="0"/>
              <a:t>1. Encontrar relaciones lineales entre las variables continuas que mejor discriminen en los grupos dados a los objetos.</a:t>
            </a:r>
          </a:p>
          <a:p>
            <a:endParaRPr lang="es-CL" sz="2400" dirty="0" smtClean="0"/>
          </a:p>
          <a:p>
            <a:r>
              <a:rPr lang="es-CL" sz="2400" dirty="0" smtClean="0"/>
              <a:t>2. Construir una regla de decisión que asigne un objeto nuevo con un cierto grado de riesgo, cuya clasificación previa se desconoce, a uno de los grupos prefijados (como en el caso de la antropología forense)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57158" y="642918"/>
            <a:ext cx="84296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En R se tiene que bajar el paquete MASS para realizar los análisis discriminantes. El script sigue la siguiente estructura:</a:t>
            </a:r>
          </a:p>
          <a:p>
            <a:endParaRPr lang="es-CL" dirty="0" smtClean="0"/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# Linear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Discriminant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Analysis 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library(MASS)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fit &lt;-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lda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(G ~ x1 + x2 + x3,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fit # show results</a:t>
            </a: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+mj-lt"/>
                <a:cs typeface="Courier New" pitchFamily="49" charset="0"/>
              </a:rPr>
              <a:t>(</a:t>
            </a:r>
            <a:r>
              <a:rPr lang="en-US" dirty="0" err="1" smtClean="0">
                <a:latin typeface="+mj-lt"/>
                <a:cs typeface="Courier New" pitchFamily="49" charset="0"/>
              </a:rPr>
              <a:t>tomado</a:t>
            </a:r>
            <a:r>
              <a:rPr lang="en-US" dirty="0" smtClean="0">
                <a:latin typeface="+mj-lt"/>
                <a:cs typeface="Courier New" pitchFamily="49" charset="0"/>
              </a:rPr>
              <a:t> de </a:t>
            </a:r>
            <a:r>
              <a:rPr lang="en-US" dirty="0" err="1" smtClean="0">
                <a:latin typeface="+mj-lt"/>
                <a:cs typeface="Courier New" pitchFamily="49" charset="0"/>
              </a:rPr>
              <a:t>las</a:t>
            </a:r>
            <a:r>
              <a:rPr lang="en-US" dirty="0" smtClean="0">
                <a:latin typeface="+mj-lt"/>
                <a:cs typeface="Courier New" pitchFamily="49" charset="0"/>
              </a:rPr>
              <a:t> </a:t>
            </a:r>
            <a:r>
              <a:rPr lang="en-US" dirty="0" err="1" smtClean="0">
                <a:latin typeface="+mj-lt"/>
                <a:cs typeface="Courier New" pitchFamily="49" charset="0"/>
              </a:rPr>
              <a:t>paginas</a:t>
            </a:r>
            <a:r>
              <a:rPr lang="en-US" dirty="0" smtClean="0">
                <a:latin typeface="+mj-lt"/>
                <a:cs typeface="Courier New" pitchFamily="49" charset="0"/>
              </a:rPr>
              <a:t> web https://www.statmethods.net/advstats/discriminant.html</a:t>
            </a:r>
          </a:p>
          <a:p>
            <a:r>
              <a:rPr lang="en-US" dirty="0" smtClean="0">
                <a:latin typeface="+mj-lt"/>
                <a:cs typeface="Courier New" pitchFamily="49" charset="0"/>
              </a:rPr>
              <a:t>https://rpubs.com/Nolan/298913)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71414"/>
            <a:ext cx="81439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Un ejemplo utilizando la base de datos </a:t>
            </a:r>
            <a:r>
              <a:rPr lang="es-CL" b="1" dirty="0" err="1" smtClean="0"/>
              <a:t>longit_infant</a:t>
            </a:r>
            <a:endParaRPr lang="es-CL" b="1" dirty="0" smtClean="0"/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lda.gender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lda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~ weight36 + height36,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lda.gender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La salida de r mostrará lo siguiente:</a:t>
            </a:r>
          </a:p>
          <a:p>
            <a:endParaRPr lang="en-US" b="1" dirty="0" smtClean="0">
              <a:latin typeface="+mj-lt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Prior probabilities of groups: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  1     2 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0.487 0.513 </a:t>
            </a: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Group means: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weight36	height36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1  15.0477	94.88455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2  14.7681	94.09313</a:t>
            </a: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Coefficients of linear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discriminants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LD1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weight36  0.0354597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height36 -0.2764898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339752" y="2564904"/>
            <a:ext cx="4786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sym typeface="Wingdings" pitchFamily="2" charset="2"/>
              </a:rPr>
              <a:t> </a:t>
            </a:r>
            <a:r>
              <a:rPr lang="es-CL" b="1" dirty="0" smtClean="0"/>
              <a:t>Proporción de niñas y niños en la muestra</a:t>
            </a:r>
            <a:endParaRPr lang="es-CL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3851920" y="3573016"/>
            <a:ext cx="4071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sym typeface="Wingdings" pitchFamily="2" charset="2"/>
              </a:rPr>
              <a:t> </a:t>
            </a:r>
            <a:r>
              <a:rPr lang="es-CL" b="1" dirty="0" smtClean="0"/>
              <a:t>Medias de cada variable independiente para cada sexo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00034" y="285728"/>
            <a:ext cx="828680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>
                <a:latin typeface="+mj-lt"/>
              </a:rPr>
              <a:t>Con los coeficientes se construye la ecuación predictiva:</a:t>
            </a:r>
          </a:p>
          <a:p>
            <a:endParaRPr lang="es-CL" dirty="0" smtClean="0">
              <a:latin typeface="+mj-lt"/>
            </a:endParaRPr>
          </a:p>
          <a:p>
            <a:r>
              <a:rPr lang="es-CL" dirty="0" smtClean="0">
                <a:latin typeface="+mj-lt"/>
              </a:rPr>
              <a:t>Sexo = </a:t>
            </a:r>
            <a:r>
              <a:rPr lang="es-CL" dirty="0" smtClean="0">
                <a:latin typeface="+mj-lt"/>
                <a:cs typeface="Courier New" pitchFamily="49" charset="0"/>
              </a:rPr>
              <a:t>weight36* 0.0354597 + height36* -0.2764898</a:t>
            </a:r>
          </a:p>
          <a:p>
            <a:endParaRPr lang="es-CL" dirty="0" smtClean="0">
              <a:latin typeface="+mj-lt"/>
            </a:endParaRPr>
          </a:p>
          <a:p>
            <a:r>
              <a:rPr lang="es-CL" dirty="0" smtClean="0">
                <a:latin typeface="+mj-lt"/>
              </a:rPr>
              <a:t>Valores negativos indican sexo masculino, mientras que valores positivos indican sexo femenino (esto se da solamente porque el sexo masculino presentaba el valor menor comparado con el femenino):</a:t>
            </a:r>
          </a:p>
          <a:p>
            <a:endParaRPr lang="es-CL" dirty="0" smtClean="0">
              <a:latin typeface="+mj-lt"/>
            </a:endParaRPr>
          </a:p>
          <a:p>
            <a:r>
              <a:rPr lang="es-CL" dirty="0" smtClean="0">
                <a:latin typeface="+mj-lt"/>
              </a:rPr>
              <a:t>Por ejemplo:</a:t>
            </a:r>
          </a:p>
          <a:p>
            <a:endParaRPr lang="es-CL" dirty="0" smtClean="0">
              <a:latin typeface="+mj-lt"/>
            </a:endParaRPr>
          </a:p>
          <a:p>
            <a:r>
              <a:rPr lang="es-CL" dirty="0" smtClean="0">
                <a:latin typeface="+mj-lt"/>
              </a:rPr>
              <a:t>Para un niño con weight36=2.27, height36=1.33</a:t>
            </a:r>
          </a:p>
          <a:p>
            <a:endParaRPr lang="es-CL" dirty="0" smtClean="0">
              <a:latin typeface="+mj-lt"/>
            </a:endParaRPr>
          </a:p>
          <a:p>
            <a:r>
              <a:rPr lang="es-CL" dirty="0" smtClean="0">
                <a:latin typeface="+mj-lt"/>
                <a:cs typeface="Courier New" pitchFamily="49" charset="0"/>
              </a:rPr>
              <a:t>Sexo= </a:t>
            </a:r>
            <a:r>
              <a:rPr lang="es-CL" dirty="0" smtClean="0">
                <a:latin typeface="+mj-lt"/>
              </a:rPr>
              <a:t>2.27</a:t>
            </a:r>
            <a:r>
              <a:rPr lang="es-CL" dirty="0" smtClean="0">
                <a:latin typeface="+mj-lt"/>
                <a:cs typeface="Courier New" pitchFamily="49" charset="0"/>
              </a:rPr>
              <a:t>*</a:t>
            </a:r>
            <a:r>
              <a:rPr lang="es-CL" dirty="0" smtClean="0">
                <a:cs typeface="Courier New" pitchFamily="49" charset="0"/>
              </a:rPr>
              <a:t> 0.0354597 </a:t>
            </a:r>
            <a:r>
              <a:rPr lang="es-CL" dirty="0" smtClean="0">
                <a:latin typeface="+mj-lt"/>
                <a:cs typeface="Courier New" pitchFamily="49" charset="0"/>
              </a:rPr>
              <a:t>+ </a:t>
            </a:r>
            <a:r>
              <a:rPr lang="es-CL" dirty="0" smtClean="0">
                <a:latin typeface="+mj-lt"/>
              </a:rPr>
              <a:t>1.33</a:t>
            </a:r>
            <a:r>
              <a:rPr lang="es-CL" dirty="0" smtClean="0">
                <a:cs typeface="Courier New" pitchFamily="49" charset="0"/>
              </a:rPr>
              <a:t>0* -0.2764898 </a:t>
            </a:r>
            <a:r>
              <a:rPr lang="es-CL" dirty="0" smtClean="0">
                <a:latin typeface="+mj-lt"/>
                <a:cs typeface="Courier New" pitchFamily="49" charset="0"/>
              </a:rPr>
              <a:t>= -0.2872379 </a:t>
            </a:r>
            <a:r>
              <a:rPr lang="es-CL" dirty="0" smtClean="0">
                <a:latin typeface="+mj-lt"/>
                <a:cs typeface="Courier New" pitchFamily="49" charset="0"/>
                <a:sym typeface="Wingdings" pitchFamily="2" charset="2"/>
              </a:rPr>
              <a:t> masculino</a:t>
            </a:r>
            <a:endParaRPr lang="es-CL" dirty="0" smtClean="0">
              <a:latin typeface="+mj-lt"/>
              <a:cs typeface="Courier New" pitchFamily="49" charset="0"/>
            </a:endParaRPr>
          </a:p>
          <a:p>
            <a:endParaRPr lang="es-CL" dirty="0" smtClean="0">
              <a:latin typeface="+mj-lt"/>
              <a:cs typeface="Courier New" pitchFamily="49" charset="0"/>
            </a:endParaRPr>
          </a:p>
          <a:p>
            <a:r>
              <a:rPr lang="es-CL" dirty="0" smtClean="0">
                <a:latin typeface="+mj-lt"/>
              </a:rPr>
              <a:t>Para una niña con </a:t>
            </a:r>
            <a:r>
              <a:rPr lang="es-CL" dirty="0" smtClean="0"/>
              <a:t>weight36=-0.5, height36=-1.41</a:t>
            </a:r>
          </a:p>
          <a:p>
            <a:endParaRPr lang="es-CL" dirty="0" smtClean="0">
              <a:latin typeface="+mj-lt"/>
            </a:endParaRPr>
          </a:p>
          <a:p>
            <a:r>
              <a:rPr lang="es-CL" dirty="0" smtClean="0">
                <a:cs typeface="Courier New" pitchFamily="49" charset="0"/>
              </a:rPr>
              <a:t>Sexo= </a:t>
            </a:r>
            <a:r>
              <a:rPr lang="es-CL" dirty="0" smtClean="0"/>
              <a:t>-0.5</a:t>
            </a:r>
            <a:r>
              <a:rPr lang="es-CL" dirty="0" smtClean="0">
                <a:cs typeface="Courier New" pitchFamily="49" charset="0"/>
              </a:rPr>
              <a:t>* 0.0354597 </a:t>
            </a:r>
            <a:r>
              <a:rPr lang="es-CL" dirty="0" smtClean="0"/>
              <a:t>-1.41</a:t>
            </a:r>
            <a:r>
              <a:rPr lang="es-CL" dirty="0" smtClean="0">
                <a:cs typeface="Courier New" pitchFamily="49" charset="0"/>
              </a:rPr>
              <a:t>* -0.2764898 = 0.3721208 </a:t>
            </a:r>
            <a:r>
              <a:rPr lang="es-CL" dirty="0" smtClean="0">
                <a:cs typeface="Courier New" pitchFamily="49" charset="0"/>
                <a:sym typeface="Wingdings" pitchFamily="2" charset="2"/>
              </a:rPr>
              <a:t> femenino</a:t>
            </a:r>
            <a:endParaRPr lang="es-CL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5720" y="142852"/>
            <a:ext cx="85725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# Para estimar el porcentaje correcto para cada categoría de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r>
              <a:rPr lang="es-CL" b="1" dirty="0" smtClean="0">
                <a:latin typeface="+mj-lt"/>
                <a:cs typeface="Courier New" pitchFamily="49" charset="0"/>
              </a:rPr>
              <a:t>Primero hacer correr la siguiente </a:t>
            </a:r>
            <a:r>
              <a:rPr lang="es-CL" b="1" dirty="0" err="1" smtClean="0">
                <a:latin typeface="+mj-lt"/>
                <a:cs typeface="Courier New" pitchFamily="49" charset="0"/>
              </a:rPr>
              <a:t>analisis</a:t>
            </a:r>
            <a:r>
              <a:rPr lang="es-CL" b="1" dirty="0" smtClean="0">
                <a:latin typeface="+mj-lt"/>
                <a:cs typeface="Courier New" pitchFamily="49" charset="0"/>
              </a:rPr>
              <a:t> discriminante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fit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lda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~ WAZ36 + HAZ36, data=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na.action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na.omit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", CV=TRUE)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 &lt;-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mydata$gender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fit$class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ct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	1   2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  1	207 280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  2	178 335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smtClean="0">
                <a:cs typeface="Courier New" pitchFamily="49" charset="0"/>
              </a:rPr>
              <a:t>Es decir, de los 1000 niños que participaron en el análisis, 207  fueron estimados correctamente como masculinos y 335 correctamente como femeninos, mientras que 280 niños fueron estimados como femeninos y 178 niñas como masculinos</a:t>
            </a:r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#Muestra el porcentaje de acierto para cada sexo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diag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prop.table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, 1))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1		2</a:t>
            </a: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0.4250513	0.6530214 </a:t>
            </a:r>
            <a:r>
              <a:rPr lang="es-CL" dirty="0" smtClean="0">
                <a:latin typeface="+mj-lt"/>
                <a:cs typeface="Courier New" pitchFamily="49" charset="0"/>
                <a:sym typeface="Wingdings" pitchFamily="2" charset="2"/>
              </a:rPr>
              <a:t> 42.5% de niños estimados correctamente, 65.3% de niñas estimadas correctamente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00034" y="285728"/>
            <a:ext cx="800105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# Porcentaje de acierto total</a:t>
            </a:r>
          </a:p>
          <a:p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sum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diag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prop.table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s-CL" dirty="0" err="1" smtClean="0">
                <a:latin typeface="Courier New" pitchFamily="49" charset="0"/>
                <a:cs typeface="Courier New" pitchFamily="49" charset="0"/>
              </a:rPr>
              <a:t>ct</a:t>
            </a:r>
            <a:r>
              <a:rPr lang="es-CL" dirty="0" smtClean="0">
                <a:latin typeface="Courier New" pitchFamily="49" charset="0"/>
                <a:cs typeface="Courier New" pitchFamily="49" charset="0"/>
              </a:rPr>
              <a:t>)))</a:t>
            </a:r>
          </a:p>
          <a:p>
            <a:endParaRPr lang="es-C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s-CL" dirty="0" smtClean="0">
                <a:latin typeface="Courier New" pitchFamily="49" charset="0"/>
                <a:cs typeface="Courier New" pitchFamily="49" charset="0"/>
              </a:rPr>
              <a:t>0.542 </a:t>
            </a:r>
            <a:r>
              <a:rPr lang="es-CL" dirty="0" smtClean="0">
                <a:cs typeface="Courier New" pitchFamily="49" charset="0"/>
                <a:sym typeface="Wingdings" pitchFamily="2" charset="2"/>
              </a:rPr>
              <a:t> Un 54.2% de ambos sexos fue estimado correctamente</a:t>
            </a:r>
          </a:p>
          <a:p>
            <a:endParaRPr lang="es-CL" dirty="0" smtClean="0">
              <a:cs typeface="Courier New" pitchFamily="49" charset="0"/>
              <a:sym typeface="Wingdings" pitchFamily="2" charset="2"/>
            </a:endParaRPr>
          </a:p>
          <a:p>
            <a:r>
              <a:rPr lang="es-CL" dirty="0" smtClean="0">
                <a:cs typeface="Courier New" pitchFamily="49" charset="0"/>
                <a:sym typeface="Wingdings" pitchFamily="2" charset="2"/>
              </a:rPr>
              <a:t>Es decir, la combinación del peso para la edad y la talla para la edad a los 36 meses no son buenas medidas para discriminar el sexo biológico de los niños.</a:t>
            </a:r>
            <a:endParaRPr lang="es-CL" dirty="0" smtClean="0"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1342</TotalTime>
  <Words>2062</Words>
  <Application>Microsoft Office PowerPoint</Application>
  <PresentationFormat>Presentación en pantalla (4:3)</PresentationFormat>
  <Paragraphs>376</Paragraphs>
  <Slides>37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38" baseType="lpstr">
      <vt:lpstr>Módulo</vt:lpstr>
      <vt:lpstr>Sesión 10</vt:lpstr>
      <vt:lpstr>Análisis discriminante y  Regresión logística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Condiciones de una prueba ideal</vt:lpstr>
      <vt:lpstr>Condiciones de una prueba ideal</vt:lpstr>
      <vt:lpstr>Validez de una prueba diagnóstica</vt:lpstr>
      <vt:lpstr>Validez de una prueba diagnóstica</vt:lpstr>
      <vt:lpstr>Validez de una prueba diagnóstica</vt:lpstr>
      <vt:lpstr>Validez de una prueba diagnóstica</vt:lpstr>
      <vt:lpstr>Validez de una prueba diagnóstica</vt:lpstr>
      <vt:lpstr>Validez de una prueba diagnóstica</vt:lpstr>
      <vt:lpstr>Validez de una prueba diagnóstica</vt:lpstr>
      <vt:lpstr>Curvas de características operativa para el receptor (ROC)</vt:lpstr>
      <vt:lpstr>Diapositiva 36</vt:lpstr>
      <vt:lpstr>Diapositiva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Sesión 10</dc:title>
  <dc:creator>Rodrigo</dc:creator>
  <cp:lastModifiedBy>Rodrigo Retamal</cp:lastModifiedBy>
  <cp:revision>156</cp:revision>
  <dcterms:created xsi:type="dcterms:W3CDTF">2018-01-09T20:20:48Z</dcterms:created>
  <dcterms:modified xsi:type="dcterms:W3CDTF">2020-12-01T16:11:12Z</dcterms:modified>
</cp:coreProperties>
</file>